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Lst>
  <p:notesMasterIdLst>
    <p:notesMasterId r:id="rId65"/>
  </p:notesMasterIdLst>
  <p:handoutMasterIdLst>
    <p:handoutMasterId r:id="rId66"/>
  </p:handoutMasterIdLst>
  <p:sldIdLst>
    <p:sldId id="354" r:id="rId3"/>
    <p:sldId id="355" r:id="rId4"/>
    <p:sldId id="363" r:id="rId5"/>
    <p:sldId id="322" r:id="rId6"/>
    <p:sldId id="375" r:id="rId7"/>
    <p:sldId id="385" r:id="rId8"/>
    <p:sldId id="259" r:id="rId9"/>
    <p:sldId id="389" r:id="rId10"/>
    <p:sldId id="312" r:id="rId11"/>
    <p:sldId id="331" r:id="rId12"/>
    <p:sldId id="332" r:id="rId13"/>
    <p:sldId id="261" r:id="rId14"/>
    <p:sldId id="376" r:id="rId15"/>
    <p:sldId id="377" r:id="rId16"/>
    <p:sldId id="378" r:id="rId17"/>
    <p:sldId id="364" r:id="rId18"/>
    <p:sldId id="314" r:id="rId19"/>
    <p:sldId id="267" r:id="rId20"/>
    <p:sldId id="382" r:id="rId21"/>
    <p:sldId id="372" r:id="rId22"/>
    <p:sldId id="386" r:id="rId23"/>
    <p:sldId id="401" r:id="rId24"/>
    <p:sldId id="405" r:id="rId25"/>
    <p:sldId id="365" r:id="rId26"/>
    <p:sldId id="403" r:id="rId27"/>
    <p:sldId id="351" r:id="rId28"/>
    <p:sldId id="408" r:id="rId29"/>
    <p:sldId id="409" r:id="rId30"/>
    <p:sldId id="410" r:id="rId31"/>
    <p:sldId id="418" r:id="rId32"/>
    <p:sldId id="399" r:id="rId33"/>
    <p:sldId id="269" r:id="rId34"/>
    <p:sldId id="415" r:id="rId35"/>
    <p:sldId id="368" r:id="rId36"/>
    <p:sldId id="393" r:id="rId37"/>
    <p:sldId id="411" r:id="rId38"/>
    <p:sldId id="400" r:id="rId39"/>
    <p:sldId id="417" r:id="rId40"/>
    <p:sldId id="278" r:id="rId41"/>
    <p:sldId id="406" r:id="rId42"/>
    <p:sldId id="309" r:id="rId43"/>
    <p:sldId id="407" r:id="rId44"/>
    <p:sldId id="412" r:id="rId45"/>
    <p:sldId id="452" r:id="rId46"/>
    <p:sldId id="453" r:id="rId47"/>
    <p:sldId id="413" r:id="rId48"/>
    <p:sldId id="419" r:id="rId49"/>
    <p:sldId id="310" r:id="rId50"/>
    <p:sldId id="369" r:id="rId51"/>
    <p:sldId id="416" r:id="rId52"/>
    <p:sldId id="370" r:id="rId53"/>
    <p:sldId id="379" r:id="rId54"/>
    <p:sldId id="380" r:id="rId55"/>
    <p:sldId id="381" r:id="rId56"/>
    <p:sldId id="383" r:id="rId57"/>
    <p:sldId id="414" r:id="rId58"/>
    <p:sldId id="371" r:id="rId59"/>
    <p:sldId id="396" r:id="rId60"/>
    <p:sldId id="454" r:id="rId61"/>
    <p:sldId id="349" r:id="rId62"/>
    <p:sldId id="397" r:id="rId63"/>
    <p:sldId id="350" r:id="rId64"/>
  </p:sldIdLst>
  <p:sldSz cx="12192000" cy="6858000"/>
  <p:notesSz cx="9144000" cy="6858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04">
          <p15:clr>
            <a:srgbClr val="A4A3A4"/>
          </p15:clr>
        </p15:guide>
        <p15:guide id="2" pos="5165">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B00F"/>
    <a:srgbClr val="202A36"/>
    <a:srgbClr val="FFCC00"/>
    <a:srgbClr val="E7E7E7"/>
    <a:srgbClr val="14171B"/>
    <a:srgbClr val="484F58"/>
    <a:srgbClr val="1A92A2"/>
    <a:srgbClr val="FFCC66"/>
    <a:srgbClr val="5ECCF3"/>
    <a:srgbClr val="05BA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娣辫壊鏍峰紡 1 - 寮鸿皟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D5ABB26-0587-4C30-8999-92F81FD0307C}" styleNam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15" autoAdjust="0"/>
    <p:restoredTop sz="96178" autoAdjust="0"/>
  </p:normalViewPr>
  <p:slideViewPr>
    <p:cSldViewPr snapToGrid="0">
      <p:cViewPr varScale="1">
        <p:scale>
          <a:sx n="68" d="100"/>
          <a:sy n="68" d="100"/>
        </p:scale>
        <p:origin x="930" y="72"/>
      </p:cViewPr>
      <p:guideLst>
        <p:guide orient="horz" pos="1004"/>
        <p:guide pos="5165"/>
      </p:guideLst>
    </p:cSldViewPr>
  </p:slideViewPr>
  <p:outlineViewPr>
    <p:cViewPr>
      <p:scale>
        <a:sx n="33" d="100"/>
        <a:sy n="33" d="100"/>
      </p:scale>
      <p:origin x="0" y="0"/>
    </p:cViewPr>
  </p:outlineViewPr>
  <p:notesTextViewPr>
    <p:cViewPr>
      <p:scale>
        <a:sx n="66" d="100"/>
        <a:sy n="66" d="100"/>
      </p:scale>
      <p:origin x="0" y="0"/>
    </p:cViewPr>
  </p:notesTextViewPr>
  <p:sorterViewPr>
    <p:cViewPr>
      <p:scale>
        <a:sx n="60" d="100"/>
        <a:sy n="60" d="100"/>
      </p:scale>
      <p:origin x="0" y="0"/>
    </p:cViewPr>
  </p:sorterViewPr>
  <p:notesViewPr>
    <p:cSldViewPr snapToGrid="0">
      <p:cViewPr varScale="1">
        <p:scale>
          <a:sx n="113" d="100"/>
          <a:sy n="113" d="100"/>
        </p:scale>
        <p:origin x="-432" y="-11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05D2B7A5-5F45-4DA9-B703-C3D9FEDB96E4}" type="datetimeFigureOut">
              <a:rPr lang="zh-CN" altLang="en-US" smtClean="0"/>
              <a:t>2019/5/6 Monday</a:t>
            </a:fld>
            <a:endParaRPr lang="zh-CN" altLang="en-US"/>
          </a:p>
        </p:txBody>
      </p:sp>
      <p:sp>
        <p:nvSpPr>
          <p:cNvPr id="4" name="页脚占位符 3"/>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80AAADD8-09B1-4552-9365-0360B1A73221}" type="slidenum">
              <a:rPr lang="zh-CN" altLang="en-US" smtClean="0"/>
              <a:t>‹#›</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D8D3007C-0BBF-4CAD-B02F-7664B804665F}" type="datetimeFigureOut">
              <a:rPr lang="zh-CN" altLang="en-US" smtClean="0"/>
              <a:t>2019/5/6 Monday</a:t>
            </a:fld>
            <a:endParaRPr lang="zh-CN" altLang="en-US"/>
          </a:p>
        </p:txBody>
      </p:sp>
      <p:sp>
        <p:nvSpPr>
          <p:cNvPr id="4" name="幻灯片图像占位符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8927DC7C-EA85-41EA-BE8E-3BC04B9579CE}"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baike.so.com/doc/5398503-5635911.html"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7DC7C-EA85-41EA-BE8E-3BC04B9579CE}"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②：以</a:t>
            </a:r>
            <a:r>
              <a:rPr lang="en-US" altLang="zh-CN" dirty="0"/>
              <a:t>A0</a:t>
            </a:r>
            <a:r>
              <a:rPr lang="zh-CN" altLang="en-US" dirty="0"/>
              <a:t>代表伤亡事故事件，以</a:t>
            </a:r>
            <a:r>
              <a:rPr lang="en-US" altLang="zh-CN" dirty="0"/>
              <a:t>A1~A5</a:t>
            </a:r>
            <a:r>
              <a:rPr lang="zh-CN" altLang="en-US" dirty="0"/>
              <a:t>代表五块骨牌表示的事件</a:t>
            </a:r>
            <a:endParaRPr lang="en-US" altLang="zh-CN" dirty="0"/>
          </a:p>
          <a:p>
            <a:r>
              <a:rPr lang="zh-CN" altLang="en-US" dirty="0"/>
              <a:t>则</a:t>
            </a:r>
            <a:r>
              <a:rPr lang="en-US" altLang="zh-CN" dirty="0"/>
              <a:t>A0</a:t>
            </a:r>
            <a:r>
              <a:rPr lang="zh-CN" altLang="en-US" dirty="0"/>
              <a:t>发生，必须五块骨牌都倒下</a:t>
            </a:r>
            <a:endParaRPr lang="en-US" altLang="zh-CN" dirty="0"/>
          </a:p>
          <a:p>
            <a:r>
              <a:rPr lang="zh-CN" altLang="en-US" dirty="0"/>
              <a:t>即</a:t>
            </a:r>
            <a:r>
              <a:rPr lang="en-US" altLang="zh-CN" dirty="0"/>
              <a:t>A0=A1·A2·A3·A4·A5</a:t>
            </a:r>
          </a:p>
          <a:p>
            <a:endParaRPr lang="en-US" altLang="zh-CN" dirty="0"/>
          </a:p>
          <a:p>
            <a:r>
              <a:rPr lang="zh-CN" altLang="en-US" dirty="0"/>
              <a:t>那么</a:t>
            </a:r>
            <a:r>
              <a:rPr lang="en-US" altLang="zh-CN" dirty="0"/>
              <a:t>A0</a:t>
            </a:r>
            <a:r>
              <a:rPr lang="zh-CN" altLang="en-US" dirty="0"/>
              <a:t>发生的概率为</a:t>
            </a:r>
            <a:endParaRPr lang="en-US" altLang="zh-CN" dirty="0"/>
          </a:p>
          <a:p>
            <a:r>
              <a:rPr lang="en-US" altLang="zh-CN" dirty="0"/>
              <a:t>P[A0]=P[A1]·P[A2]·P[A3]·P[A4]·P[A5]</a:t>
            </a:r>
            <a:endParaRPr lang="zh-CN" altLang="en-US" dirty="0"/>
          </a:p>
        </p:txBody>
      </p:sp>
      <p:sp>
        <p:nvSpPr>
          <p:cNvPr id="4" name="灯片编号占位符 3"/>
          <p:cNvSpPr>
            <a:spLocks noGrp="1"/>
          </p:cNvSpPr>
          <p:nvPr>
            <p:ph type="sldNum" sz="quarter" idx="10"/>
          </p:nvPr>
        </p:nvSpPr>
        <p:spPr/>
        <p:txBody>
          <a:bodyPr/>
          <a:lstStyle/>
          <a:p>
            <a:fld id="{8927DC7C-EA85-41EA-BE8E-3BC04B9579CE}" type="slidenum">
              <a:rPr lang="zh-CN" altLang="en-US" smtClean="0"/>
              <a:t>12</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sz="1200" b="0" i="0" kern="1200" dirty="0">
                <a:solidFill>
                  <a:schemeClr val="tx1"/>
                </a:solidFill>
                <a:latin typeface="+mn-lt"/>
                <a:ea typeface="+mn-ea"/>
                <a:cs typeface="+mn-cs"/>
              </a:rPr>
              <a:t>瑟利模型不仅分析了危险出现、释放直至导致事故的原因，而且还为事故预防提供了一个良好的思路。即要想预防和控制事故，首先应采用技术的手段使危险状态充分地显现出来，使操作者能够有更好的机会感觉到危险的出现成释放，这样才有预防或控制事故的条件和可能</a:t>
            </a:r>
            <a:r>
              <a:rPr lang="en-US" altLang="zh-CN" sz="1200" b="0" i="0" kern="1200" dirty="0">
                <a:solidFill>
                  <a:schemeClr val="tx1"/>
                </a:solidFill>
                <a:latin typeface="+mn-lt"/>
                <a:ea typeface="+mn-ea"/>
                <a:cs typeface="+mn-cs"/>
              </a:rPr>
              <a:t>;</a:t>
            </a:r>
            <a:r>
              <a:rPr lang="zh-CN" altLang="en-US" sz="1200" b="0" i="0" kern="1200" dirty="0">
                <a:solidFill>
                  <a:schemeClr val="tx1"/>
                </a:solidFill>
                <a:latin typeface="+mn-lt"/>
                <a:ea typeface="+mn-ea"/>
                <a:cs typeface="+mn-cs"/>
              </a:rPr>
              <a:t>其次应通过</a:t>
            </a:r>
            <a:r>
              <a:rPr lang="zh-CN" altLang="en-US" sz="1200" b="0" i="0" kern="1200" dirty="0">
                <a:solidFill>
                  <a:schemeClr val="tx1"/>
                </a:solidFill>
                <a:latin typeface="+mn-lt"/>
                <a:ea typeface="+mn-ea"/>
                <a:cs typeface="+mn-cs"/>
                <a:hlinkClick r:id="rId3"/>
              </a:rPr>
              <a:t>培训</a:t>
            </a:r>
            <a:r>
              <a:rPr lang="zh-CN" altLang="en-US" sz="1200" b="0" i="0" kern="1200" dirty="0">
                <a:solidFill>
                  <a:schemeClr val="tx1"/>
                </a:solidFill>
                <a:latin typeface="+mn-lt"/>
                <a:ea typeface="+mn-ea"/>
                <a:cs typeface="+mn-cs"/>
              </a:rPr>
              <a:t>和教育的手段，提高人感觉危险信号的敏感性，包括抗干扰能力等，同时也应采用相应的技术手段帮助操作者正确地感觉危险状态信息，如采用能避开干扰的警告方式或加大警告信号的强度等</a:t>
            </a:r>
            <a:r>
              <a:rPr lang="en-US" altLang="zh-CN" sz="1200" b="0" i="0" kern="1200" dirty="0">
                <a:solidFill>
                  <a:schemeClr val="tx1"/>
                </a:solidFill>
                <a:latin typeface="+mn-lt"/>
                <a:ea typeface="+mn-ea"/>
                <a:cs typeface="+mn-cs"/>
              </a:rPr>
              <a:t>;</a:t>
            </a:r>
            <a:r>
              <a:rPr lang="zh-CN" altLang="en-US" sz="1200" b="0" i="0" kern="1200" dirty="0">
                <a:solidFill>
                  <a:schemeClr val="tx1"/>
                </a:solidFill>
                <a:latin typeface="+mn-lt"/>
                <a:ea typeface="+mn-ea"/>
                <a:cs typeface="+mn-cs"/>
              </a:rPr>
              <a:t>第三应通过教育和培训的手段使操作者在感觉到警告之后，准确地理解其含义，并知道应采取何种措施避免危险发生或控制其后果。同时，在此基础上，结合各方面的因素做出正确的决策</a:t>
            </a:r>
            <a:r>
              <a:rPr lang="en-US" altLang="zh-CN" sz="1200" b="0" i="0" kern="1200" dirty="0">
                <a:solidFill>
                  <a:schemeClr val="tx1"/>
                </a:solidFill>
                <a:latin typeface="+mn-lt"/>
                <a:ea typeface="+mn-ea"/>
                <a:cs typeface="+mn-cs"/>
              </a:rPr>
              <a:t>;</a:t>
            </a:r>
            <a:r>
              <a:rPr lang="zh-CN" altLang="en-US" sz="1200" b="0" i="0" kern="1200" dirty="0">
                <a:solidFill>
                  <a:schemeClr val="tx1"/>
                </a:solidFill>
                <a:latin typeface="+mn-lt"/>
                <a:ea typeface="+mn-ea"/>
                <a:cs typeface="+mn-cs"/>
              </a:rPr>
              <a:t>最后，则应通过系统及其辅助设施的设计使人在做出正确的决策后，有足够的时间和条件做出行为响应，并通过培训的手段使人能够迅速、敏捷、正确地做出行为响应。这样，事故就会在相当大地程度上得到控制，取得良好的预防效果。</a:t>
            </a:r>
            <a:endParaRPr lang="zh-CN" altLang="en-US" dirty="0"/>
          </a:p>
        </p:txBody>
      </p:sp>
      <p:sp>
        <p:nvSpPr>
          <p:cNvPr id="4" name="灯片编号占位符 3"/>
          <p:cNvSpPr>
            <a:spLocks noGrp="1"/>
          </p:cNvSpPr>
          <p:nvPr>
            <p:ph type="sldNum" sz="quarter" idx="10"/>
          </p:nvPr>
        </p:nvSpPr>
        <p:spPr/>
        <p:txBody>
          <a:bodyPr/>
          <a:lstStyle/>
          <a:p>
            <a:fld id="{8927DC7C-EA85-41EA-BE8E-3BC04B9579CE}" type="slidenum">
              <a:rPr lang="zh-CN" altLang="en-US" smtClean="0"/>
              <a:t>13</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fontScale="70000" lnSpcReduction="20000"/>
          </a:bodyPr>
          <a:lstStyle/>
          <a:p>
            <a:r>
              <a:rPr lang="zh-CN" altLang="en-US" sz="1200" b="0" i="0" kern="1200" dirty="0">
                <a:solidFill>
                  <a:schemeClr val="tx1"/>
                </a:solidFill>
                <a:latin typeface="+mn-lt"/>
                <a:ea typeface="+mn-ea"/>
                <a:cs typeface="+mn-cs"/>
              </a:rPr>
              <a:t>在实际工作中，应用轨迹交叉论预防事故，可以从三个方面考虑</a:t>
            </a:r>
            <a:r>
              <a:rPr lang="en-US" altLang="zh-CN" sz="1200" b="0" i="0" kern="1200" dirty="0">
                <a:solidFill>
                  <a:schemeClr val="tx1"/>
                </a:solidFill>
                <a:latin typeface="+mn-lt"/>
                <a:ea typeface="+mn-ea"/>
                <a:cs typeface="+mn-cs"/>
              </a:rPr>
              <a:t>:</a:t>
            </a:r>
          </a:p>
          <a:p>
            <a:r>
              <a:rPr lang="en-US" altLang="zh-CN" sz="1200" b="0" i="0" kern="1200" dirty="0">
                <a:solidFill>
                  <a:schemeClr val="tx1"/>
                </a:solidFill>
                <a:latin typeface="+mn-lt"/>
                <a:ea typeface="+mn-ea"/>
                <a:cs typeface="+mn-cs"/>
              </a:rPr>
              <a:t>(1)</a:t>
            </a:r>
            <a:r>
              <a:rPr lang="zh-CN" altLang="en-US" sz="1200" b="0" i="0" kern="1200" dirty="0">
                <a:solidFill>
                  <a:schemeClr val="tx1"/>
                </a:solidFill>
                <a:latin typeface="+mn-lt"/>
                <a:ea typeface="+mn-ea"/>
                <a:cs typeface="+mn-cs"/>
              </a:rPr>
              <a:t>防止人、物运动轨迹的时空交叉。按照轨迹交叉论的观点，防止和避免人和物的运动轨迹的交叉是避免事故发生的根本出路。例如，防止能量逸散、隔离、屏蔽，改变能量释放途径，脱离受害范围，保护受害者等防止能量转移的措施，同样是防止轨迹交叉的措施。另外，防止交叉还有另一层意思，就是防止时间交叉。例如，容器内有毒有害物质的清洗、冲压设备的安全装置等。人和物都在同一范围内，但占用空间的时间不同。例如，危险设备的联锁装置</a:t>
            </a:r>
            <a:r>
              <a:rPr lang="en-US" altLang="zh-CN" sz="1200" b="0" i="0" kern="1200" dirty="0">
                <a:solidFill>
                  <a:schemeClr val="tx1"/>
                </a:solidFill>
                <a:latin typeface="+mn-lt"/>
                <a:ea typeface="+mn-ea"/>
                <a:cs typeface="+mn-cs"/>
              </a:rPr>
              <a:t>;</a:t>
            </a:r>
            <a:r>
              <a:rPr lang="zh-CN" altLang="en-US" sz="1200" b="0" i="0" kern="1200" dirty="0">
                <a:solidFill>
                  <a:schemeClr val="tx1"/>
                </a:solidFill>
                <a:latin typeface="+mn-lt"/>
                <a:ea typeface="+mn-ea"/>
                <a:cs typeface="+mn-cs"/>
              </a:rPr>
              <a:t>电气维修或电气作业中切断电源、挂牌、上锁、工作票制度的执行</a:t>
            </a:r>
            <a:r>
              <a:rPr lang="en-US" altLang="zh-CN" sz="1200" b="0" i="0" kern="1200" dirty="0">
                <a:solidFill>
                  <a:schemeClr val="tx1"/>
                </a:solidFill>
                <a:latin typeface="+mn-lt"/>
                <a:ea typeface="+mn-ea"/>
                <a:cs typeface="+mn-cs"/>
              </a:rPr>
              <a:t>;</a:t>
            </a:r>
            <a:r>
              <a:rPr lang="zh-CN" altLang="en-US" sz="1200" b="0" i="0" kern="1200" dirty="0">
                <a:solidFill>
                  <a:schemeClr val="tx1"/>
                </a:solidFill>
                <a:latin typeface="+mn-lt"/>
                <a:ea typeface="+mn-ea"/>
                <a:cs typeface="+mn-cs"/>
              </a:rPr>
              <a:t>十字路口的车辆、行人指挥灯系统等。</a:t>
            </a:r>
            <a:r>
              <a:rPr lang="en-US" altLang="zh-CN" sz="1200" b="0" i="0" kern="1200" dirty="0">
                <a:solidFill>
                  <a:schemeClr val="tx1"/>
                </a:solidFill>
                <a:latin typeface="+mn-lt"/>
                <a:ea typeface="+mn-ea"/>
                <a:cs typeface="+mn-cs"/>
              </a:rPr>
              <a:t>?</a:t>
            </a:r>
          </a:p>
          <a:p>
            <a:r>
              <a:rPr lang="en-US" altLang="zh-CN" sz="1200" b="0" i="0" kern="1200" dirty="0">
                <a:solidFill>
                  <a:schemeClr val="tx1"/>
                </a:solidFill>
                <a:latin typeface="+mn-lt"/>
                <a:ea typeface="+mn-ea"/>
                <a:cs typeface="+mn-cs"/>
              </a:rPr>
              <a:t>(2)</a:t>
            </a:r>
            <a:r>
              <a:rPr lang="zh-CN" altLang="en-US" sz="1200" b="0" i="0" kern="1200" dirty="0">
                <a:solidFill>
                  <a:schemeClr val="tx1"/>
                </a:solidFill>
                <a:latin typeface="+mn-lt"/>
                <a:ea typeface="+mn-ea"/>
                <a:cs typeface="+mn-cs"/>
              </a:rPr>
              <a:t>控制人的不安全行为。控制人的不安全行为的目的是切断轨迹交叉中行为的形成系列。人的不安全行为在事故形成的过程中占有主导位置，因为人是机械、设备、环境的设计者、创造者、使用者、维护者。人的行为受多方面影响，如作业时间紧迫程度、作业条件的优劣、个人生理心理素质、安全文化素质、家庭社会影响因素等。安全行为科学、安全人机学等对控制人的不安全行为都有较深入的研究。概括起来，主要有如下控制措施</a:t>
            </a:r>
            <a:r>
              <a:rPr lang="en-US" altLang="zh-CN" sz="1200" b="0" i="0" kern="1200" dirty="0">
                <a:solidFill>
                  <a:schemeClr val="tx1"/>
                </a:solidFill>
                <a:latin typeface="+mn-lt"/>
                <a:ea typeface="+mn-ea"/>
                <a:cs typeface="+mn-cs"/>
              </a:rPr>
              <a:t>:?</a:t>
            </a:r>
          </a:p>
          <a:p>
            <a:r>
              <a:rPr lang="en-US" altLang="zh-CN" sz="1200" b="0" i="0" kern="1200" dirty="0">
                <a:solidFill>
                  <a:schemeClr val="tx1"/>
                </a:solidFill>
                <a:latin typeface="+mn-lt"/>
                <a:ea typeface="+mn-ea"/>
                <a:cs typeface="+mn-cs"/>
              </a:rPr>
              <a:t>①</a:t>
            </a:r>
            <a:r>
              <a:rPr lang="zh-CN" altLang="en-US" sz="1200" b="0" i="0" kern="1200" dirty="0">
                <a:solidFill>
                  <a:schemeClr val="tx1"/>
                </a:solidFill>
                <a:latin typeface="+mn-lt"/>
                <a:ea typeface="+mn-ea"/>
                <a:cs typeface="+mn-cs"/>
              </a:rPr>
              <a:t>职业适应性选择。选择合格的职工以满足职业的要求，对防止不安全行为发生有重要作用。出于工作的类型不同，对职工的要求亦不同。如搬运工和中央控制室操作员。因此，在招工和职业聘用时应根据工作的特点、要求，选择适合该职业的人员，认真考虑其各方面的素质。特别是从事特种作业的职工的选择、以及职业禁忌症的问题。避免因职工生理、心理素质的欠缺而造成工作失误。</a:t>
            </a:r>
            <a:r>
              <a:rPr lang="en-US" altLang="zh-CN" sz="1200" b="0" i="0" kern="1200" dirty="0">
                <a:solidFill>
                  <a:schemeClr val="tx1"/>
                </a:solidFill>
                <a:latin typeface="+mn-lt"/>
                <a:ea typeface="+mn-ea"/>
                <a:cs typeface="+mn-cs"/>
              </a:rPr>
              <a:t>?</a:t>
            </a:r>
          </a:p>
          <a:p>
            <a:r>
              <a:rPr lang="en-US" altLang="zh-CN" sz="1200" b="0" i="0" kern="1200" dirty="0">
                <a:solidFill>
                  <a:schemeClr val="tx1"/>
                </a:solidFill>
                <a:latin typeface="+mn-lt"/>
                <a:ea typeface="+mn-ea"/>
                <a:cs typeface="+mn-cs"/>
              </a:rPr>
              <a:t>②</a:t>
            </a:r>
            <a:r>
              <a:rPr lang="zh-CN" altLang="en-US" sz="1200" b="0" i="0" kern="1200" dirty="0">
                <a:solidFill>
                  <a:schemeClr val="tx1"/>
                </a:solidFill>
                <a:latin typeface="+mn-lt"/>
                <a:ea typeface="+mn-ea"/>
                <a:cs typeface="+mn-cs"/>
              </a:rPr>
              <a:t>创造良好的行为环境和工作环境。创造良好的行为环境，首先是良好的人际关系，积极向上的集体精神。融洽和谐的同事关系、上下级关系，能使工作集体具有凝聚力，职工工作才能心情舒畅、积极主动的配合</a:t>
            </a:r>
            <a:r>
              <a:rPr lang="en-US" altLang="zh-CN" sz="1200" b="0" i="0" kern="1200" dirty="0">
                <a:solidFill>
                  <a:schemeClr val="tx1"/>
                </a:solidFill>
                <a:latin typeface="+mn-lt"/>
                <a:ea typeface="+mn-ea"/>
                <a:cs typeface="+mn-cs"/>
              </a:rPr>
              <a:t>;</a:t>
            </a:r>
            <a:r>
              <a:rPr lang="zh-CN" altLang="en-US" sz="1200" b="0" i="0" kern="1200" dirty="0">
                <a:solidFill>
                  <a:schemeClr val="tx1"/>
                </a:solidFill>
                <a:latin typeface="+mn-lt"/>
                <a:ea typeface="+mn-ea"/>
                <a:cs typeface="+mn-cs"/>
              </a:rPr>
              <a:t>实行民主管理，职工参与管理，能调动其积极性、创造性</a:t>
            </a:r>
            <a:r>
              <a:rPr lang="en-US" altLang="zh-CN" sz="1200" b="0" i="0" kern="1200" dirty="0">
                <a:solidFill>
                  <a:schemeClr val="tx1"/>
                </a:solidFill>
                <a:latin typeface="+mn-lt"/>
                <a:ea typeface="+mn-ea"/>
                <a:cs typeface="+mn-cs"/>
              </a:rPr>
              <a:t>;</a:t>
            </a:r>
            <a:r>
              <a:rPr lang="zh-CN" altLang="en-US" sz="1200" b="0" i="0" kern="1200" dirty="0">
                <a:solidFill>
                  <a:schemeClr val="tx1"/>
                </a:solidFill>
                <a:latin typeface="+mn-lt"/>
                <a:ea typeface="+mn-ea"/>
                <a:cs typeface="+mn-cs"/>
              </a:rPr>
              <a:t>关心职工生活，解决实际困难。做好家属工作，可以促进良好的、安全的环境气氛、社会气氛。创造良好的工作环境，就是尽一切努力消除工作环境中的有害因素。使机械、设备、环境适合人的工作，也使人容易适应工作环境。使工作环境真正达到安全、舒适、卫生的要求，从而减少人失误的可能性。</a:t>
            </a:r>
            <a:r>
              <a:rPr lang="en-US" altLang="zh-CN" sz="1200" b="0" i="0" kern="1200" dirty="0">
                <a:solidFill>
                  <a:schemeClr val="tx1"/>
                </a:solidFill>
                <a:latin typeface="+mn-lt"/>
                <a:ea typeface="+mn-ea"/>
                <a:cs typeface="+mn-cs"/>
              </a:rPr>
              <a:t>?</a:t>
            </a:r>
          </a:p>
          <a:p>
            <a:r>
              <a:rPr lang="en-US" altLang="zh-CN" sz="1200" b="0" i="0" kern="1200" dirty="0">
                <a:solidFill>
                  <a:schemeClr val="tx1"/>
                </a:solidFill>
                <a:latin typeface="+mn-lt"/>
                <a:ea typeface="+mn-ea"/>
                <a:cs typeface="+mn-cs"/>
              </a:rPr>
              <a:t>③</a:t>
            </a:r>
            <a:r>
              <a:rPr lang="zh-CN" altLang="en-US" sz="1200" b="0" i="0" kern="1200" dirty="0">
                <a:solidFill>
                  <a:schemeClr val="tx1"/>
                </a:solidFill>
                <a:latin typeface="+mn-lt"/>
                <a:ea typeface="+mn-ea"/>
                <a:cs typeface="+mn-cs"/>
              </a:rPr>
              <a:t>加强培训、教育，提高职工的安全素质，应包括三方面内容</a:t>
            </a:r>
            <a:r>
              <a:rPr lang="en-US" altLang="zh-CN" sz="1200" b="0" i="0" kern="1200" dirty="0">
                <a:solidFill>
                  <a:schemeClr val="tx1"/>
                </a:solidFill>
                <a:latin typeface="+mn-lt"/>
                <a:ea typeface="+mn-ea"/>
                <a:cs typeface="+mn-cs"/>
              </a:rPr>
              <a:t>:</a:t>
            </a:r>
            <a:r>
              <a:rPr lang="zh-CN" altLang="en-US" sz="1200" b="0" i="0" kern="1200" dirty="0">
                <a:solidFill>
                  <a:schemeClr val="tx1"/>
                </a:solidFill>
                <a:latin typeface="+mn-lt"/>
                <a:ea typeface="+mn-ea"/>
                <a:cs typeface="+mn-cs"/>
              </a:rPr>
              <a:t>文化素质、专业知识和技能、安全知识和技能。事故的发生与这两种素质密切相关。因此，企业安全管理除对职工的安全素质提高以外，还应注重文化知识的提高、专业知识技能的提高，密切注视文化层次低、专业技能差的人群。坚持一切行之有效的安全教育制度、形式和方法。如三级教育、全员教育、特殊工种教育等制度</a:t>
            </a:r>
            <a:r>
              <a:rPr lang="en-US" altLang="zh-CN" sz="1200" b="0" i="0" kern="1200" dirty="0">
                <a:solidFill>
                  <a:schemeClr val="tx1"/>
                </a:solidFill>
                <a:latin typeface="+mn-lt"/>
                <a:ea typeface="+mn-ea"/>
                <a:cs typeface="+mn-cs"/>
              </a:rPr>
              <a:t>;</a:t>
            </a:r>
            <a:r>
              <a:rPr lang="zh-CN" altLang="en-US" sz="1200" b="0" i="0" kern="1200" dirty="0">
                <a:solidFill>
                  <a:schemeClr val="tx1"/>
                </a:solidFill>
                <a:latin typeface="+mn-lt"/>
                <a:ea typeface="+mn-ea"/>
                <a:cs typeface="+mn-cs"/>
              </a:rPr>
              <a:t>利用影视、广播、图片宣传等形式</a:t>
            </a:r>
            <a:r>
              <a:rPr lang="en-US" altLang="zh-CN" sz="1200" b="0" i="0" kern="1200" dirty="0">
                <a:solidFill>
                  <a:schemeClr val="tx1"/>
                </a:solidFill>
                <a:latin typeface="+mn-lt"/>
                <a:ea typeface="+mn-ea"/>
                <a:cs typeface="+mn-cs"/>
              </a:rPr>
              <a:t>;</a:t>
            </a:r>
            <a:r>
              <a:rPr lang="zh-CN" altLang="en-US" sz="1200" b="0" i="0" kern="1200" dirty="0">
                <a:solidFill>
                  <a:schemeClr val="tx1"/>
                </a:solidFill>
                <a:latin typeface="+mn-lt"/>
                <a:ea typeface="+mn-ea"/>
                <a:cs typeface="+mn-cs"/>
              </a:rPr>
              <a:t>知识竞赛、无事故活动、事故处理坚持</a:t>
            </a:r>
            <a:r>
              <a:rPr lang="en-US" altLang="zh-CN" sz="1200" b="0" i="0" kern="1200" dirty="0">
                <a:solidFill>
                  <a:schemeClr val="tx1"/>
                </a:solidFill>
                <a:latin typeface="+mn-lt"/>
                <a:ea typeface="+mn-ea"/>
                <a:cs typeface="+mn-cs"/>
              </a:rPr>
              <a:t>"</a:t>
            </a:r>
            <a:r>
              <a:rPr lang="zh-CN" altLang="en-US" sz="1200" b="0" i="0" kern="1200" dirty="0">
                <a:solidFill>
                  <a:schemeClr val="tx1"/>
                </a:solidFill>
                <a:latin typeface="+mn-lt"/>
                <a:ea typeface="+mn-ea"/>
                <a:cs typeface="+mn-cs"/>
              </a:rPr>
              <a:t>四不放过</a:t>
            </a:r>
            <a:r>
              <a:rPr lang="en-US" altLang="zh-CN" sz="1200" b="0" i="0" kern="1200" dirty="0">
                <a:solidFill>
                  <a:schemeClr val="tx1"/>
                </a:solidFill>
                <a:latin typeface="+mn-lt"/>
                <a:ea typeface="+mn-ea"/>
                <a:cs typeface="+mn-cs"/>
              </a:rPr>
              <a:t>"</a:t>
            </a:r>
            <a:r>
              <a:rPr lang="zh-CN" altLang="en-US" sz="1200" b="0" i="0" kern="1200" dirty="0">
                <a:solidFill>
                  <a:schemeClr val="tx1"/>
                </a:solidFill>
                <a:latin typeface="+mn-lt"/>
                <a:ea typeface="+mn-ea"/>
                <a:cs typeface="+mn-cs"/>
              </a:rPr>
              <a:t>等方法。</a:t>
            </a:r>
            <a:r>
              <a:rPr lang="en-US" altLang="zh-CN" sz="1200" b="0" i="0" kern="1200" dirty="0">
                <a:solidFill>
                  <a:schemeClr val="tx1"/>
                </a:solidFill>
                <a:latin typeface="+mn-lt"/>
                <a:ea typeface="+mn-ea"/>
                <a:cs typeface="+mn-cs"/>
              </a:rPr>
              <a:t>?</a:t>
            </a:r>
          </a:p>
          <a:p>
            <a:r>
              <a:rPr lang="en-US" altLang="zh-CN" sz="1200" b="0" i="0" kern="1200" dirty="0">
                <a:solidFill>
                  <a:schemeClr val="tx1"/>
                </a:solidFill>
                <a:latin typeface="+mn-lt"/>
                <a:ea typeface="+mn-ea"/>
                <a:cs typeface="+mn-cs"/>
              </a:rPr>
              <a:t>④</a:t>
            </a:r>
            <a:r>
              <a:rPr lang="zh-CN" altLang="en-US" sz="1200" b="0" i="0" kern="1200" dirty="0">
                <a:solidFill>
                  <a:schemeClr val="tx1"/>
                </a:solidFill>
                <a:latin typeface="+mn-lt"/>
                <a:ea typeface="+mn-ea"/>
                <a:cs typeface="+mn-cs"/>
              </a:rPr>
              <a:t>严格管理。建立健全管理组织、机构，按国家要求配备安全人员。完善管理制度。贯彻执行国家安全生产方针和各项法规、标准。制订、落实企业安全生产长期规划和年度计划。坚持第一把手负责，实行全面、全员、全过程的安全管理。使企业形成人人管安全的气氛，才能有效防止</a:t>
            </a:r>
            <a:r>
              <a:rPr lang="en-US" altLang="zh-CN" sz="1200" b="0" i="0" kern="1200" dirty="0">
                <a:solidFill>
                  <a:schemeClr val="tx1"/>
                </a:solidFill>
                <a:latin typeface="+mn-lt"/>
                <a:ea typeface="+mn-ea"/>
                <a:cs typeface="+mn-cs"/>
              </a:rPr>
              <a:t>"</a:t>
            </a:r>
            <a:r>
              <a:rPr lang="zh-CN" altLang="en-US" sz="1200" b="0" i="0" kern="1200" dirty="0">
                <a:solidFill>
                  <a:schemeClr val="tx1"/>
                </a:solidFill>
                <a:latin typeface="+mn-lt"/>
                <a:ea typeface="+mn-ea"/>
                <a:cs typeface="+mn-cs"/>
              </a:rPr>
              <a:t>三违</a:t>
            </a:r>
            <a:r>
              <a:rPr lang="en-US" altLang="zh-CN" sz="1200" b="0" i="0" kern="1200" dirty="0">
                <a:solidFill>
                  <a:schemeClr val="tx1"/>
                </a:solidFill>
                <a:latin typeface="+mn-lt"/>
                <a:ea typeface="+mn-ea"/>
                <a:cs typeface="+mn-cs"/>
              </a:rPr>
              <a:t>"</a:t>
            </a:r>
            <a:r>
              <a:rPr lang="zh-CN" altLang="en-US" sz="1200" b="0" i="0" kern="1200" dirty="0">
                <a:solidFill>
                  <a:schemeClr val="tx1"/>
                </a:solidFill>
                <a:latin typeface="+mn-lt"/>
                <a:ea typeface="+mn-ea"/>
                <a:cs typeface="+mn-cs"/>
              </a:rPr>
              <a:t>现象的发生。</a:t>
            </a:r>
            <a:r>
              <a:rPr lang="en-US" altLang="zh-CN" sz="1200" b="0" i="0" kern="1200" dirty="0">
                <a:solidFill>
                  <a:schemeClr val="tx1"/>
                </a:solidFill>
                <a:latin typeface="+mn-lt"/>
                <a:ea typeface="+mn-ea"/>
                <a:cs typeface="+mn-cs"/>
              </a:rPr>
              <a:t>?</a:t>
            </a:r>
          </a:p>
          <a:p>
            <a:r>
              <a:rPr lang="en-US" altLang="zh-CN" sz="1200" b="0" i="0" kern="1200" dirty="0">
                <a:solidFill>
                  <a:schemeClr val="tx1"/>
                </a:solidFill>
                <a:latin typeface="+mn-lt"/>
                <a:ea typeface="+mn-ea"/>
                <a:cs typeface="+mn-cs"/>
              </a:rPr>
              <a:t>(3)</a:t>
            </a:r>
            <a:r>
              <a:rPr lang="zh-CN" altLang="en-US" sz="1200" b="0" i="0" kern="1200" dirty="0">
                <a:solidFill>
                  <a:schemeClr val="tx1"/>
                </a:solidFill>
                <a:latin typeface="+mn-lt"/>
                <a:ea typeface="+mn-ea"/>
                <a:cs typeface="+mn-cs"/>
              </a:rPr>
              <a:t>控制物的不安全状态。控制物的不安全状态的目的是切断轨迹交叉中物的形成系列。最根本的解决办法是创造本质安全条件，使系统在人发生失误的情况下，也不会发生事故。在条件不允许的情况下，应尽量消除不安全因素，或采取防护措施，以削弱不安全状态的影响程度。这就要求，在系统的设计、制造、使用等阶段，采取严格的措施，使危险被控制在允许的范围之内。</a:t>
            </a:r>
          </a:p>
          <a:p>
            <a:endParaRPr lang="zh-CN" altLang="en-US" dirty="0"/>
          </a:p>
        </p:txBody>
      </p:sp>
      <p:sp>
        <p:nvSpPr>
          <p:cNvPr id="4" name="灯片编号占位符 3"/>
          <p:cNvSpPr>
            <a:spLocks noGrp="1"/>
          </p:cNvSpPr>
          <p:nvPr>
            <p:ph type="sldNum" sz="quarter" idx="10"/>
          </p:nvPr>
        </p:nvSpPr>
        <p:spPr/>
        <p:txBody>
          <a:bodyPr/>
          <a:lstStyle/>
          <a:p>
            <a:fld id="{8927DC7C-EA85-41EA-BE8E-3BC04B9579CE}" type="slidenum">
              <a:rPr lang="zh-CN" altLang="en-US" smtClean="0"/>
              <a:t>15</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7DC7C-EA85-41EA-BE8E-3BC04B9579CE}" type="slidenum">
              <a:rPr lang="zh-CN" altLang="en-US" smtClean="0"/>
              <a:t>16</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7DC7C-EA85-41EA-BE8E-3BC04B9579CE}" type="slidenum">
              <a:rPr lang="zh-CN" altLang="en-US" smtClean="0"/>
              <a:t>17</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事故的发展可归纳为三个阶段：孕育阶段、生长阶段和损失阶段。</a:t>
            </a:r>
            <a:endParaRPr lang="en-US" altLang="zh-CN" dirty="0"/>
          </a:p>
          <a:p>
            <a:r>
              <a:rPr lang="zh-CN" altLang="en-US" dirty="0"/>
              <a:t>可以明显看到，应急措施和保险补偿都是事故发生后和避免事故再次发生需要做的工作，只有事故预防才是将事故消除在萌芽之中的工作。</a:t>
            </a:r>
            <a:endParaRPr lang="en-US" altLang="zh-CN" dirty="0"/>
          </a:p>
          <a:p>
            <a:endParaRPr lang="zh-CN" altLang="en-US" dirty="0"/>
          </a:p>
        </p:txBody>
      </p:sp>
      <p:sp>
        <p:nvSpPr>
          <p:cNvPr id="4" name="灯片编号占位符 3"/>
          <p:cNvSpPr>
            <a:spLocks noGrp="1"/>
          </p:cNvSpPr>
          <p:nvPr>
            <p:ph type="sldNum" sz="quarter" idx="10"/>
          </p:nvPr>
        </p:nvSpPr>
        <p:spPr/>
        <p:txBody>
          <a:bodyPr/>
          <a:lstStyle/>
          <a:p>
            <a:fld id="{8927DC7C-EA85-41EA-BE8E-3BC04B9579CE}" type="slidenum">
              <a:rPr lang="zh-CN" altLang="en-US" smtClean="0"/>
              <a:t>18</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927DC7C-EA85-41EA-BE8E-3BC04B9579CE}" type="slidenum">
              <a:rPr lang="zh-CN" altLang="en-US" smtClean="0"/>
              <a:t>20</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1200" dirty="0">
                <a:latin typeface="微软雅黑" pitchFamily="34" charset="-122"/>
                <a:ea typeface="微软雅黑" pitchFamily="34" charset="-122"/>
                <a:sym typeface="微软雅黑" pitchFamily="34" charset="-122"/>
              </a:rPr>
              <a:t>日本劳动省调查分析的</a:t>
            </a:r>
            <a:r>
              <a:rPr lang="en-US" altLang="zh-CN" sz="1200" dirty="0">
                <a:latin typeface="微软雅黑" pitchFamily="34" charset="-122"/>
                <a:ea typeface="微软雅黑" pitchFamily="34" charset="-122"/>
                <a:sym typeface="微软雅黑" pitchFamily="34" charset="-122"/>
              </a:rPr>
              <a:t>50</a:t>
            </a:r>
            <a:r>
              <a:rPr lang="zh-CN" altLang="en-US" sz="1200" dirty="0">
                <a:latin typeface="微软雅黑" pitchFamily="34" charset="-122"/>
                <a:ea typeface="微软雅黑" pitchFamily="34" charset="-122"/>
                <a:sym typeface="微软雅黑" pitchFamily="34" charset="-122"/>
              </a:rPr>
              <a:t>万起事故中，从人的系列分析，只有</a:t>
            </a:r>
            <a:r>
              <a:rPr lang="en-US" altLang="zh-CN" sz="1200" dirty="0">
                <a:latin typeface="微软雅黑" pitchFamily="34" charset="-122"/>
                <a:ea typeface="微软雅黑" pitchFamily="34" charset="-122"/>
                <a:sym typeface="微软雅黑" pitchFamily="34" charset="-122"/>
              </a:rPr>
              <a:t>4%</a:t>
            </a:r>
            <a:r>
              <a:rPr lang="zh-CN" altLang="en-US" sz="1200" dirty="0">
                <a:latin typeface="微软雅黑" pitchFamily="34" charset="-122"/>
                <a:ea typeface="微软雅黑" pitchFamily="34" charset="-122"/>
                <a:sym typeface="微软雅黑" pitchFamily="34" charset="-122"/>
              </a:rPr>
              <a:t>余人的不安全行为无关（即不是由人的不安全行为引起的）。</a:t>
            </a:r>
          </a:p>
          <a:p>
            <a:endParaRPr lang="en-US" altLang="zh-CN" dirty="0"/>
          </a:p>
          <a:p>
            <a:r>
              <a:rPr lang="zh-CN" altLang="en-US" dirty="0"/>
              <a:t>约</a:t>
            </a:r>
            <a:r>
              <a:rPr lang="en-US" altLang="zh-CN" dirty="0"/>
              <a:t>9%</a:t>
            </a:r>
            <a:r>
              <a:rPr lang="zh-CN" altLang="en-US" dirty="0"/>
              <a:t>与物的不安全状态无关。</a:t>
            </a:r>
          </a:p>
        </p:txBody>
      </p:sp>
      <p:sp>
        <p:nvSpPr>
          <p:cNvPr id="4" name="灯片编号占位符 3"/>
          <p:cNvSpPr>
            <a:spLocks noGrp="1"/>
          </p:cNvSpPr>
          <p:nvPr>
            <p:ph type="sldNum" sz="quarter" idx="10"/>
          </p:nvPr>
        </p:nvSpPr>
        <p:spPr/>
        <p:txBody>
          <a:bodyPr/>
          <a:lstStyle/>
          <a:p>
            <a:fld id="{8927DC7C-EA85-41EA-BE8E-3BC04B9579CE}" type="slidenum">
              <a:rPr lang="zh-CN" altLang="en-US" smtClean="0"/>
              <a:t>21</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927DC7C-EA85-41EA-BE8E-3BC04B9579CE}" type="slidenum">
              <a:rPr lang="zh-CN" altLang="en-US" smtClean="0"/>
              <a:t>22</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7DC7C-EA85-41EA-BE8E-3BC04B9579CE}" type="slidenum">
              <a:rPr lang="zh-CN" altLang="en-US" smtClean="0"/>
              <a:t>24</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7DC7C-EA85-41EA-BE8E-3BC04B9579CE}" type="slidenum">
              <a:rPr lang="zh-CN" altLang="en-US" smtClean="0"/>
              <a:t>2</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sz="1200" b="0" i="0" kern="1200" dirty="0">
                <a:solidFill>
                  <a:schemeClr val="tx1"/>
                </a:solidFill>
                <a:latin typeface="+mn-lt"/>
                <a:ea typeface="+mn-ea"/>
                <a:cs typeface="+mn-cs"/>
              </a:rPr>
              <a:t>在我们的日常生产中，有些行为因为细小而被忽略，有些现象因为常见而不被重视，往往就是这些不起眼的小节、小事，却足以导致致命的伤害。有这么一个成语“千里之堤毁于蚁穴”，也有这么一句话“天下大事管控细，天下难事始于易”，还有这么一个理论“蝴蝶效应”，更有一本书叫做</a:t>
            </a:r>
            <a:r>
              <a:rPr lang="en-US" altLang="zh-CN" sz="1200" b="0" i="0" kern="1200" dirty="0">
                <a:solidFill>
                  <a:schemeClr val="tx1"/>
                </a:solidFill>
                <a:latin typeface="+mn-lt"/>
                <a:ea typeface="+mn-ea"/>
                <a:cs typeface="+mn-cs"/>
              </a:rPr>
              <a:t>《</a:t>
            </a:r>
            <a:r>
              <a:rPr lang="zh-CN" altLang="en-US" sz="1200" b="0" i="0" kern="1200" dirty="0">
                <a:solidFill>
                  <a:schemeClr val="tx1"/>
                </a:solidFill>
                <a:latin typeface="+mn-lt"/>
                <a:ea typeface="+mn-ea"/>
                <a:cs typeface="+mn-cs"/>
              </a:rPr>
              <a:t>细节决定成败</a:t>
            </a:r>
            <a:r>
              <a:rPr lang="en-US" altLang="zh-CN" sz="1200" b="0" i="0" kern="1200" dirty="0">
                <a:solidFill>
                  <a:schemeClr val="tx1"/>
                </a:solidFill>
                <a:latin typeface="+mn-lt"/>
                <a:ea typeface="+mn-ea"/>
                <a:cs typeface="+mn-cs"/>
              </a:rPr>
              <a:t>》</a:t>
            </a:r>
            <a:r>
              <a:rPr lang="zh-CN" altLang="en-US" sz="1200" b="0" i="0" kern="1200" dirty="0">
                <a:solidFill>
                  <a:schemeClr val="tx1"/>
                </a:solidFill>
                <a:latin typeface="+mn-lt"/>
                <a:ea typeface="+mn-ea"/>
                <a:cs typeface="+mn-cs"/>
              </a:rPr>
              <a:t>。一个不经意、习惯性的动作，造成一起工伤；一次不精细、不规范的操作，致使家破人亡；一份不快的心情、一次侥幸的行为、一个疲惫的身躯等等，都有可能酿成一次事故。我们开展行为安全观察的意义也正在于此，及时发现那些细小的不安全因素，改变错误的思想意识，养成良好的安全习惯，最终构筑企业的安全大堤。　</a:t>
            </a:r>
            <a:endParaRPr lang="zh-CN" altLang="en-US" dirty="0"/>
          </a:p>
        </p:txBody>
      </p:sp>
      <p:sp>
        <p:nvSpPr>
          <p:cNvPr id="4" name="灯片编号占位符 3"/>
          <p:cNvSpPr>
            <a:spLocks noGrp="1"/>
          </p:cNvSpPr>
          <p:nvPr>
            <p:ph type="sldNum" sz="quarter" idx="10"/>
          </p:nvPr>
        </p:nvSpPr>
        <p:spPr/>
        <p:txBody>
          <a:bodyPr/>
          <a:lstStyle/>
          <a:p>
            <a:fld id="{8927DC7C-EA85-41EA-BE8E-3BC04B9579CE}" type="slidenum">
              <a:rPr lang="zh-CN" altLang="en-US" smtClean="0"/>
              <a:t>25</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7DC7C-EA85-41EA-BE8E-3BC04B9579CE}" type="slidenum">
              <a:rPr lang="zh-CN" altLang="en-US" smtClean="0"/>
              <a:t>26</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a:buFont typeface="Wingdings" charset="2"/>
              <a:buNone/>
            </a:pPr>
            <a:r>
              <a:rPr lang="zh-CN" altLang="en-US" sz="1200" dirty="0"/>
              <a:t>标准是依据管理者的要求、习惯、大家的共识而形成的一种指</a:t>
            </a:r>
          </a:p>
          <a:p>
            <a:pPr>
              <a:spcBef>
                <a:spcPts val="200"/>
              </a:spcBef>
              <a:buFont typeface="Wingdings" charset="2"/>
              <a:buNone/>
            </a:pPr>
            <a:r>
              <a:rPr lang="zh-CN" altLang="en-US" sz="1200" dirty="0"/>
              <a:t>导方针或目标。例如，工会或专业协会针对他们的会员所提出</a:t>
            </a:r>
          </a:p>
          <a:p>
            <a:pPr>
              <a:spcBef>
                <a:spcPts val="200"/>
              </a:spcBef>
              <a:buFont typeface="Wingdings" charset="2"/>
              <a:buNone/>
            </a:pPr>
            <a:r>
              <a:rPr lang="zh-CN" altLang="en-US" sz="1200" dirty="0"/>
              <a:t>的标准。标准告诉我们什么是可以接受的。</a:t>
            </a:r>
          </a:p>
          <a:p>
            <a:endParaRPr lang="en-US" altLang="zh-CN" dirty="0"/>
          </a:p>
          <a:p>
            <a:pPr>
              <a:buFont typeface="Wingdings" charset="2"/>
              <a:buNone/>
            </a:pPr>
            <a:r>
              <a:rPr lang="zh-CN" altLang="en-US" sz="1200" dirty="0"/>
              <a:t>遵循标准重要吗？</a:t>
            </a:r>
            <a:endParaRPr lang="en-US" altLang="zh-CN" sz="1200" dirty="0"/>
          </a:p>
          <a:p>
            <a:pPr>
              <a:buFont typeface="Wingdings" charset="2"/>
              <a:buNone/>
            </a:pPr>
            <a:r>
              <a:rPr lang="zh-CN" altLang="en-US" sz="1200" dirty="0"/>
              <a:t>想一想一个词“不合要求”，它表示某件事不符合标准，没有人希望他或她的工作或工作场所被认为是不合要求的。这便是为什么操作规程重要的，因为设定它们是为了能安全有效的工作。</a:t>
            </a:r>
          </a:p>
          <a:p>
            <a:endParaRPr lang="zh-CN" altLang="en-US" dirty="0"/>
          </a:p>
        </p:txBody>
      </p:sp>
      <p:sp>
        <p:nvSpPr>
          <p:cNvPr id="4" name="灯片编号占位符 3"/>
          <p:cNvSpPr>
            <a:spLocks noGrp="1"/>
          </p:cNvSpPr>
          <p:nvPr>
            <p:ph type="sldNum" sz="quarter" idx="10"/>
          </p:nvPr>
        </p:nvSpPr>
        <p:spPr/>
        <p:txBody>
          <a:bodyPr/>
          <a:lstStyle/>
          <a:p>
            <a:fld id="{8927DC7C-EA85-41EA-BE8E-3BC04B9579CE}" type="slidenum">
              <a:rPr lang="zh-CN" altLang="en-US" smtClean="0"/>
              <a:t>27</a:t>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fontScale="92500" lnSpcReduction="10000"/>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1200" b="1" kern="0" dirty="0">
                <a:solidFill>
                  <a:srgbClr val="333300"/>
                </a:solidFill>
                <a:latin typeface="+mn-lt"/>
                <a:ea typeface="+mn-ea"/>
              </a:rPr>
              <a:t>安全标准即你设定的有关安全的方针要求和衡量尺度。如果你的安全标准设定得高，你会确保一个没有不安全状况的工作场所。不但你自己安全作业，同时期望你的员工也随时遵守安全工作方法。如果你设定高的安全标准，你就不会接受某些伤害是无法避免的观点，相反，你认为自己和员工对安全作业是有责任的。</a:t>
            </a:r>
          </a:p>
          <a:p>
            <a:endParaRPr lang="en-US" altLang="zh-CN" dirty="0"/>
          </a:p>
          <a:p>
            <a:pPr>
              <a:lnSpc>
                <a:spcPct val="90000"/>
              </a:lnSpc>
              <a:spcBef>
                <a:spcPts val="1000"/>
              </a:spcBef>
            </a:pPr>
            <a:r>
              <a:rPr lang="zh-CN" altLang="en-US" sz="1800" dirty="0"/>
              <a:t>设定高安全标准是重要的，因为员工的最好表现是以你所设定及维持的最低标准为基础。设定标准包括决定标准内容并确保员工知道和理解，维持标准包括用你的行为树立榜样和确保标准被遵。</a:t>
            </a:r>
          </a:p>
          <a:p>
            <a:pPr>
              <a:lnSpc>
                <a:spcPct val="90000"/>
              </a:lnSpc>
              <a:spcBef>
                <a:spcPts val="1000"/>
              </a:spcBef>
            </a:pPr>
            <a:r>
              <a:rPr lang="zh-CN" altLang="en-US" sz="1800" dirty="0"/>
              <a:t>你所期望员工的最高安全表现基于（选取一个）：</a:t>
            </a:r>
          </a:p>
          <a:p>
            <a:pPr lvl="1">
              <a:lnSpc>
                <a:spcPct val="80000"/>
              </a:lnSpc>
              <a:spcBef>
                <a:spcPct val="0"/>
              </a:spcBef>
            </a:pPr>
            <a:r>
              <a:rPr lang="zh-CN" altLang="en-US" sz="1800" dirty="0">
                <a:ea typeface="宋体" charset="-122"/>
              </a:rPr>
              <a:t>你所设定的最低标准。</a:t>
            </a:r>
          </a:p>
          <a:p>
            <a:pPr lvl="1">
              <a:lnSpc>
                <a:spcPct val="80000"/>
              </a:lnSpc>
              <a:spcBef>
                <a:spcPct val="0"/>
              </a:spcBef>
            </a:pPr>
            <a:r>
              <a:rPr lang="zh-CN" altLang="en-US" sz="1800" dirty="0">
                <a:ea typeface="宋体" charset="-122"/>
              </a:rPr>
              <a:t>你所设定的最高标准。</a:t>
            </a:r>
          </a:p>
          <a:p>
            <a:pPr>
              <a:lnSpc>
                <a:spcPct val="90000"/>
              </a:lnSpc>
              <a:spcBef>
                <a:spcPts val="1000"/>
              </a:spcBef>
            </a:pPr>
            <a:r>
              <a:rPr lang="zh-CN" altLang="en-US" sz="1800" dirty="0"/>
              <a:t>记住，你所能期望员工的最好表现，乃基于你的最低标准，故将你的安全标准设高。</a:t>
            </a:r>
          </a:p>
          <a:p>
            <a:endParaRPr lang="zh-CN" altLang="en-US" dirty="0"/>
          </a:p>
        </p:txBody>
      </p:sp>
      <p:sp>
        <p:nvSpPr>
          <p:cNvPr id="4" name="灯片编号占位符 3"/>
          <p:cNvSpPr>
            <a:spLocks noGrp="1"/>
          </p:cNvSpPr>
          <p:nvPr>
            <p:ph type="sldNum" sz="quarter" idx="10"/>
          </p:nvPr>
        </p:nvSpPr>
        <p:spPr/>
        <p:txBody>
          <a:bodyPr/>
          <a:lstStyle/>
          <a:p>
            <a:fld id="{8927DC7C-EA85-41EA-BE8E-3BC04B9579CE}" type="slidenum">
              <a:rPr lang="zh-CN" altLang="en-US" smtClean="0"/>
              <a:t>28</a:t>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a:lnSpc>
                <a:spcPct val="100000"/>
              </a:lnSpc>
            </a:pPr>
            <a:r>
              <a:rPr lang="zh-CN" altLang="en-US" sz="1200" dirty="0"/>
              <a:t>安全观察的另一个重要的原则是，做为一名经理、主管或组长，你需对于在你责任区域内每个人的安全绩效负责，这包括你工作的实际区域、进入你区域的每个人、及那些向你报告的人（无论他们正在何处工作）。因此，你的安全责任大于那些向你报告的人。</a:t>
            </a:r>
          </a:p>
          <a:p>
            <a:pPr>
              <a:lnSpc>
                <a:spcPct val="100000"/>
              </a:lnSpc>
            </a:pPr>
            <a:r>
              <a:rPr lang="zh-CN" altLang="en-US" sz="1200" dirty="0"/>
              <a:t>当你成为一位熟练的安全观察者时，你会帮助你的员工“关注安全”，接着他们便可对自己及其他人的安全负责。在这种情况下，你的组织将会成为一个更安全的工作场所。</a:t>
            </a:r>
            <a:endParaRPr lang="zh-CN" altLang="en-US" dirty="0"/>
          </a:p>
        </p:txBody>
      </p:sp>
      <p:sp>
        <p:nvSpPr>
          <p:cNvPr id="4" name="灯片编号占位符 3"/>
          <p:cNvSpPr>
            <a:spLocks noGrp="1"/>
          </p:cNvSpPr>
          <p:nvPr>
            <p:ph type="sldNum" sz="quarter" idx="10"/>
          </p:nvPr>
        </p:nvSpPr>
        <p:spPr/>
        <p:txBody>
          <a:bodyPr/>
          <a:lstStyle/>
          <a:p>
            <a:fld id="{8927DC7C-EA85-41EA-BE8E-3BC04B9579CE}" type="slidenum">
              <a:rPr lang="zh-CN" altLang="en-US" smtClean="0"/>
              <a:t>29</a:t>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1200" dirty="0"/>
              <a:t>在你的辖区内，应有适用于常规和非常规性工作的程序。</a:t>
            </a:r>
            <a:endParaRPr lang="en-US" altLang="zh-CN" sz="1200" dirty="0"/>
          </a:p>
          <a:p>
            <a:pPr marL="0" marR="0" indent="0" algn="l" defTabSz="914400" rtl="0" eaLnBrk="1" fontAlgn="auto" latinLnBrk="0" hangingPunct="1">
              <a:lnSpc>
                <a:spcPct val="100000"/>
              </a:lnSpc>
              <a:spcBef>
                <a:spcPts val="0"/>
              </a:spcBef>
              <a:spcAft>
                <a:spcPts val="0"/>
              </a:spcAft>
              <a:buClrTx/>
              <a:buSzTx/>
              <a:buFontTx/>
              <a:buNone/>
              <a:defRPr/>
            </a:pPr>
            <a:r>
              <a:rPr lang="zh-CN" altLang="en-US" sz="1200" dirty="0"/>
              <a:t>员工只要依照这些程序执行，就能够以最安全的方式完成工作。</a:t>
            </a:r>
            <a:endParaRPr lang="en-US" altLang="zh-CN" sz="1200" dirty="0"/>
          </a:p>
          <a:p>
            <a:pPr marL="0" marR="0" indent="0" algn="l" defTabSz="914400" rtl="0" eaLnBrk="1" fontAlgn="auto" latinLnBrk="0" hangingPunct="1">
              <a:lnSpc>
                <a:spcPct val="100000"/>
              </a:lnSpc>
              <a:spcBef>
                <a:spcPts val="0"/>
              </a:spcBef>
              <a:spcAft>
                <a:spcPts val="0"/>
              </a:spcAft>
              <a:buClrTx/>
              <a:buSzTx/>
              <a:buFontTx/>
              <a:buNone/>
              <a:defRPr/>
            </a:pPr>
            <a:r>
              <a:rPr lang="zh-CN" altLang="en-US" sz="1200" dirty="0"/>
              <a:t>安全观察卡提醒你去复查和更新这些程序。</a:t>
            </a:r>
          </a:p>
          <a:p>
            <a:endParaRPr lang="en-US" altLang="zh-CN" dirty="0"/>
          </a:p>
          <a:p>
            <a:pPr marL="0" marR="0" indent="0" algn="l" defTabSz="914400" rtl="0" eaLnBrk="1" fontAlgn="auto" latinLnBrk="0" hangingPunct="1">
              <a:lnSpc>
                <a:spcPct val="100000"/>
              </a:lnSpc>
              <a:spcBef>
                <a:spcPts val="0"/>
              </a:spcBef>
              <a:spcAft>
                <a:spcPts val="0"/>
              </a:spcAft>
              <a:buClrTx/>
              <a:buSzTx/>
              <a:buFontTx/>
              <a:buNone/>
              <a:defRPr/>
            </a:pPr>
            <a:r>
              <a:rPr lang="zh-CN" altLang="en-US" sz="1200" dirty="0"/>
              <a:t>操作规程告诉你和你的员工如何正确的、安全的工作。因此你们必须可以随时获得工作所需的相关操作规程，并且组织应确保这些操作规程得到及时的审查及更新。</a:t>
            </a:r>
          </a:p>
          <a:p>
            <a:endParaRPr lang="zh-CN" altLang="en-US" dirty="0"/>
          </a:p>
        </p:txBody>
      </p:sp>
      <p:sp>
        <p:nvSpPr>
          <p:cNvPr id="4" name="灯片编号占位符 3"/>
          <p:cNvSpPr>
            <a:spLocks noGrp="1"/>
          </p:cNvSpPr>
          <p:nvPr>
            <p:ph type="sldNum" sz="quarter" idx="10"/>
          </p:nvPr>
        </p:nvSpPr>
        <p:spPr/>
        <p:txBody>
          <a:bodyPr/>
          <a:lstStyle/>
          <a:p>
            <a:fld id="{8927DC7C-EA85-41EA-BE8E-3BC04B9579CE}" type="slidenum">
              <a:rPr lang="zh-CN" altLang="en-US" smtClean="0"/>
              <a:t>30</a:t>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1200" dirty="0">
                <a:sym typeface="Arial" charset="0"/>
              </a:rPr>
              <a:t>安全问题总是在管理的薄弱环节上产生。</a:t>
            </a:r>
          </a:p>
          <a:p>
            <a:endParaRPr lang="zh-CN" altLang="en-US" dirty="0"/>
          </a:p>
        </p:txBody>
      </p:sp>
      <p:sp>
        <p:nvSpPr>
          <p:cNvPr id="4" name="灯片编号占位符 3"/>
          <p:cNvSpPr>
            <a:spLocks noGrp="1"/>
          </p:cNvSpPr>
          <p:nvPr>
            <p:ph type="sldNum" sz="quarter" idx="10"/>
          </p:nvPr>
        </p:nvSpPr>
        <p:spPr/>
        <p:txBody>
          <a:bodyPr/>
          <a:lstStyle/>
          <a:p>
            <a:fld id="{8927DC7C-EA85-41EA-BE8E-3BC04B9579CE}" type="slidenum">
              <a:rPr lang="zh-CN" altLang="en-US" smtClean="0"/>
              <a:t>31</a:t>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1200" dirty="0"/>
              <a:t>可以使用全方位观察方法来调查可能会出现的危险状况，跟踪一条安全的线索，或追踪问题的核心。在所有状况下，全方位观察是观察安全的有效技巧。</a:t>
            </a:r>
          </a:p>
        </p:txBody>
      </p:sp>
      <p:sp>
        <p:nvSpPr>
          <p:cNvPr id="4" name="灯片编号占位符 3"/>
          <p:cNvSpPr>
            <a:spLocks noGrp="1"/>
          </p:cNvSpPr>
          <p:nvPr>
            <p:ph type="sldNum" sz="quarter" idx="10"/>
          </p:nvPr>
        </p:nvSpPr>
        <p:spPr/>
        <p:txBody>
          <a:bodyPr/>
          <a:lstStyle/>
          <a:p>
            <a:fld id="{8927DC7C-EA85-41EA-BE8E-3BC04B9579CE}" type="slidenum">
              <a:rPr lang="zh-CN" altLang="en-US" smtClean="0"/>
              <a:t>32</a:t>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latinLnBrk="0"/>
            <a:r>
              <a:rPr lang="zh-CN" altLang="en-US" sz="1200" b="0" i="0" kern="1200" dirty="0">
                <a:solidFill>
                  <a:schemeClr val="tx1"/>
                </a:solidFill>
                <a:effectLst/>
                <a:latin typeface="+mn-lt"/>
                <a:ea typeface="+mn-ea"/>
                <a:cs typeface="+mn-cs"/>
              </a:rPr>
              <a:t>安全作为一种公共产品非常容易受到侵害。企业为了保障安全状态所付出的成本往往很大，而破坏安全状态的成本</a:t>
            </a:r>
            <a:endParaRPr lang="en-US" altLang="zh-CN" sz="1200" b="0" i="0" kern="1200" dirty="0">
              <a:solidFill>
                <a:schemeClr val="tx1"/>
              </a:solidFill>
              <a:effectLst/>
              <a:latin typeface="+mn-lt"/>
              <a:ea typeface="+mn-ea"/>
              <a:cs typeface="+mn-cs"/>
            </a:endParaRPr>
          </a:p>
          <a:p>
            <a:pPr latinLnBrk="0"/>
            <a:r>
              <a:rPr lang="zh-CN" altLang="en-US" sz="1200" b="0" i="0" kern="1200" dirty="0">
                <a:solidFill>
                  <a:schemeClr val="tx1"/>
                </a:solidFill>
                <a:effectLst/>
                <a:latin typeface="+mn-lt"/>
                <a:ea typeface="+mn-ea"/>
                <a:cs typeface="+mn-cs"/>
              </a:rPr>
              <a:t>相对很小，但事故损失巨大，正所谓“千里之堤，毁于蚁穴”。</a:t>
            </a:r>
            <a:endParaRPr lang="en-US" altLang="zh-CN" sz="1200" b="0" i="0" kern="1200" dirty="0">
              <a:solidFill>
                <a:schemeClr val="tx1"/>
              </a:solidFill>
              <a:effectLst/>
              <a:latin typeface="+mn-lt"/>
              <a:ea typeface="+mn-ea"/>
              <a:cs typeface="+mn-cs"/>
            </a:endParaRPr>
          </a:p>
          <a:p>
            <a:pPr latinLnBrk="0"/>
            <a:r>
              <a:rPr lang="zh-CN" altLang="en-US" sz="1200" b="0" i="0" kern="1200" dirty="0">
                <a:solidFill>
                  <a:schemeClr val="tx1"/>
                </a:solidFill>
                <a:effectLst/>
                <a:latin typeface="+mn-lt"/>
                <a:ea typeface="+mn-ea"/>
                <a:cs typeface="+mn-cs"/>
              </a:rPr>
              <a:t>    对企业来说，企业如何通过合理的保障安全成本付出，而获得尽可能大的安全产出，是每个企业管理</a:t>
            </a:r>
            <a:endParaRPr lang="en-US" altLang="zh-CN" sz="1200" b="0" i="0" kern="1200" dirty="0">
              <a:solidFill>
                <a:schemeClr val="tx1"/>
              </a:solidFill>
              <a:effectLst/>
              <a:latin typeface="+mn-lt"/>
              <a:ea typeface="+mn-ea"/>
              <a:cs typeface="+mn-cs"/>
            </a:endParaRPr>
          </a:p>
          <a:p>
            <a:pPr latinLnBrk="0"/>
            <a:r>
              <a:rPr lang="zh-CN" altLang="en-US" sz="1200" b="0" i="0" kern="1200" dirty="0">
                <a:solidFill>
                  <a:schemeClr val="tx1"/>
                </a:solidFill>
                <a:effectLst/>
                <a:latin typeface="+mn-lt"/>
                <a:ea typeface="+mn-ea"/>
                <a:cs typeface="+mn-cs"/>
              </a:rPr>
              <a:t>者尤其是煤矿管理工作者都必须充分重视并认真研究的问题。在采用科学的、适用的安全技术前提下，</a:t>
            </a:r>
            <a:endParaRPr lang="en-US" altLang="zh-CN" sz="1200" b="0" i="0" kern="1200" dirty="0">
              <a:solidFill>
                <a:schemeClr val="tx1"/>
              </a:solidFill>
              <a:effectLst/>
              <a:latin typeface="+mn-lt"/>
              <a:ea typeface="+mn-ea"/>
              <a:cs typeface="+mn-cs"/>
            </a:endParaRPr>
          </a:p>
          <a:p>
            <a:pPr latinLnBrk="0"/>
            <a:r>
              <a:rPr lang="zh-CN" altLang="en-US" sz="1200" b="0" i="0" kern="1200" dirty="0">
                <a:solidFill>
                  <a:schemeClr val="tx1"/>
                </a:solidFill>
                <a:effectLst/>
                <a:latin typeface="+mn-lt"/>
                <a:ea typeface="+mn-ea"/>
                <a:cs typeface="+mn-cs"/>
              </a:rPr>
              <a:t>如果能对员工设计一种合理的激励机制，促使员工自觉、自愿维护、保障安全，对于事故损失费用的</a:t>
            </a:r>
            <a:endParaRPr lang="en-US" altLang="zh-CN" sz="1200" b="0" i="0" kern="1200" dirty="0">
              <a:solidFill>
                <a:schemeClr val="tx1"/>
              </a:solidFill>
              <a:effectLst/>
              <a:latin typeface="+mn-lt"/>
              <a:ea typeface="+mn-ea"/>
              <a:cs typeface="+mn-cs"/>
            </a:endParaRPr>
          </a:p>
          <a:p>
            <a:pPr latinLnBrk="0"/>
            <a:r>
              <a:rPr lang="zh-CN" altLang="en-US" sz="1200" b="0" i="0" kern="1200" dirty="0">
                <a:solidFill>
                  <a:schemeClr val="tx1"/>
                </a:solidFill>
                <a:effectLst/>
                <a:latin typeface="+mn-lt"/>
                <a:ea typeface="+mn-ea"/>
                <a:cs typeface="+mn-cs"/>
              </a:rPr>
              <a:t>降低、经济效益的提高、企业的声誉的提升及企业的长远发展都是非常有益的。同样，对国家而言，</a:t>
            </a:r>
            <a:endParaRPr lang="en-US" altLang="zh-CN" sz="1200" b="0" i="0" kern="1200" dirty="0">
              <a:solidFill>
                <a:schemeClr val="tx1"/>
              </a:solidFill>
              <a:effectLst/>
              <a:latin typeface="+mn-lt"/>
              <a:ea typeface="+mn-ea"/>
              <a:cs typeface="+mn-cs"/>
            </a:endParaRPr>
          </a:p>
          <a:p>
            <a:pPr latinLnBrk="0"/>
            <a:r>
              <a:rPr lang="zh-CN" altLang="en-US" sz="1200" b="0" i="0" kern="1200" dirty="0">
                <a:solidFill>
                  <a:schemeClr val="tx1"/>
                </a:solidFill>
                <a:effectLst/>
                <a:latin typeface="+mn-lt"/>
                <a:ea typeface="+mn-ea"/>
                <a:cs typeface="+mn-cs"/>
              </a:rPr>
              <a:t>政府也可设计安全激励机制，激励高风险行业的企业家们（尤其是煤矿企业家们）采取切实行动重视</a:t>
            </a:r>
            <a:endParaRPr lang="en-US" altLang="zh-CN" sz="1200" b="0" i="0" kern="1200" dirty="0">
              <a:solidFill>
                <a:schemeClr val="tx1"/>
              </a:solidFill>
              <a:effectLst/>
              <a:latin typeface="+mn-lt"/>
              <a:ea typeface="+mn-ea"/>
              <a:cs typeface="+mn-cs"/>
            </a:endParaRPr>
          </a:p>
          <a:p>
            <a:pPr latinLnBrk="0"/>
            <a:r>
              <a:rPr lang="zh-CN" altLang="en-US" sz="1200" b="0" i="0" kern="1200" dirty="0">
                <a:solidFill>
                  <a:schemeClr val="tx1"/>
                </a:solidFill>
                <a:effectLst/>
                <a:latin typeface="+mn-lt"/>
                <a:ea typeface="+mn-ea"/>
                <a:cs typeface="+mn-cs"/>
              </a:rPr>
              <a:t>和推动安全生产。</a:t>
            </a:r>
          </a:p>
          <a:p>
            <a:endParaRPr lang="zh-CN" altLang="en-US" dirty="0"/>
          </a:p>
        </p:txBody>
      </p:sp>
      <p:sp>
        <p:nvSpPr>
          <p:cNvPr id="4" name="灯片编号占位符 3"/>
          <p:cNvSpPr>
            <a:spLocks noGrp="1"/>
          </p:cNvSpPr>
          <p:nvPr>
            <p:ph type="sldNum" sz="quarter" idx="10"/>
          </p:nvPr>
        </p:nvSpPr>
        <p:spPr/>
        <p:txBody>
          <a:bodyPr/>
          <a:lstStyle/>
          <a:p>
            <a:fld id="{8927DC7C-EA85-41EA-BE8E-3BC04B9579CE}" type="slidenum">
              <a:rPr lang="zh-CN" altLang="en-US" smtClean="0"/>
              <a:t>33</a:t>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927DC7C-EA85-41EA-BE8E-3BC04B9579CE}" type="slidenum">
              <a:rPr lang="zh-CN" altLang="en-US" smtClean="0"/>
              <a:t>34</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7DC7C-EA85-41EA-BE8E-3BC04B9579CE}" type="slidenum">
              <a:rPr lang="zh-CN" altLang="en-US" smtClean="0"/>
              <a:t>3</a:t>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sz="1200" b="0" i="0" kern="1200" dirty="0">
                <a:solidFill>
                  <a:schemeClr val="tx1"/>
                </a:solidFill>
                <a:latin typeface="+mn-lt"/>
                <a:ea typeface="+mn-ea"/>
                <a:cs typeface="+mn-cs"/>
              </a:rPr>
              <a:t>通过观察决定采取恰当的行动，安全地制止不安全行为。</a:t>
            </a:r>
            <a:endParaRPr lang="zh-CN" altLang="en-US" dirty="0"/>
          </a:p>
        </p:txBody>
      </p:sp>
      <p:sp>
        <p:nvSpPr>
          <p:cNvPr id="4" name="灯片编号占位符 3"/>
          <p:cNvSpPr>
            <a:spLocks noGrp="1"/>
          </p:cNvSpPr>
          <p:nvPr>
            <p:ph type="sldNum" sz="quarter" idx="10"/>
          </p:nvPr>
        </p:nvSpPr>
        <p:spPr/>
        <p:txBody>
          <a:bodyPr/>
          <a:lstStyle/>
          <a:p>
            <a:fld id="{8927DC7C-EA85-41EA-BE8E-3BC04B9579CE}" type="slidenum">
              <a:rPr lang="zh-CN" altLang="en-US" smtClean="0"/>
              <a:t>35</a:t>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342900" indent="-342900">
              <a:lnSpc>
                <a:spcPct val="90000"/>
              </a:lnSpc>
              <a:spcBef>
                <a:spcPts val="1000"/>
              </a:spcBef>
              <a:buClr>
                <a:schemeClr val="hlink"/>
              </a:buClr>
              <a:buSzPct val="75000"/>
              <a:buFont typeface="Wingdings" charset="2"/>
              <a:buChar char="v"/>
            </a:pPr>
            <a:r>
              <a:rPr lang="zh-CN" altLang="en-US" dirty="0">
                <a:latin typeface="宋体" charset="-122"/>
                <a:sym typeface="宋体" charset="-122"/>
              </a:rPr>
              <a:t>工作场所是动态的，状况是会改变的。根据在此区域内谁做了、什么工作，决定状况是会变得安全或不安全。例如，你会看到一个目前尚无人工作的区域，如果有人开始在那工作时，状况可能会变成危险的，因此你需要跟踪了解负责此区域的人会怎么做。</a:t>
            </a:r>
          </a:p>
          <a:p>
            <a:pPr marL="342900" indent="-342900">
              <a:lnSpc>
                <a:spcPct val="90000"/>
              </a:lnSpc>
              <a:spcBef>
                <a:spcPts val="800"/>
              </a:spcBef>
              <a:buClr>
                <a:schemeClr val="hlink"/>
              </a:buClr>
              <a:buSzPct val="75000"/>
              <a:buFont typeface="Wingdings" charset="2"/>
              <a:buNone/>
            </a:pPr>
            <a:r>
              <a:rPr lang="zh-CN" altLang="en-US" dirty="0"/>
              <a:t>以下是一些有关状况的事情：</a:t>
            </a:r>
          </a:p>
          <a:p>
            <a:pPr marL="342900" indent="-342900">
              <a:lnSpc>
                <a:spcPct val="90000"/>
              </a:lnSpc>
              <a:spcBef>
                <a:spcPts val="1000"/>
              </a:spcBef>
              <a:buClr>
                <a:schemeClr val="hlink"/>
              </a:buClr>
              <a:buSzPct val="75000"/>
              <a:buFont typeface="Wingdings" charset="2"/>
              <a:buChar char="v"/>
            </a:pPr>
            <a:r>
              <a:rPr lang="zh-CN" altLang="en-US" dirty="0"/>
              <a:t>工具与设备：你已学会去确认工具是适合这项工作、是否正确地被使用、是否处在安全状况下，当你检查工具和设备本身时，你可能会问到：</a:t>
            </a:r>
          </a:p>
          <a:p>
            <a:pPr marL="742950" lvl="1" indent="-285750">
              <a:lnSpc>
                <a:spcPct val="90000"/>
              </a:lnSpc>
              <a:spcBef>
                <a:spcPts val="400"/>
              </a:spcBef>
              <a:buClr>
                <a:schemeClr val="accent2"/>
              </a:buClr>
              <a:buSzPct val="85000"/>
              <a:buFont typeface="Wingdings" charset="2"/>
              <a:buChar char="l"/>
            </a:pPr>
            <a:r>
              <a:rPr lang="zh-CN" altLang="en-US" sz="2000" dirty="0"/>
              <a:t>工具是否得到正确地检修和储存？</a:t>
            </a:r>
          </a:p>
          <a:p>
            <a:pPr marL="742950" lvl="1" indent="-285750">
              <a:lnSpc>
                <a:spcPct val="90000"/>
              </a:lnSpc>
              <a:spcBef>
                <a:spcPts val="400"/>
              </a:spcBef>
              <a:buClr>
                <a:schemeClr val="accent2"/>
              </a:buClr>
              <a:buSzPct val="85000"/>
              <a:buFont typeface="Wingdings" charset="2"/>
              <a:buChar char="l"/>
            </a:pPr>
            <a:r>
              <a:rPr lang="zh-CN" altLang="en-US" sz="2000" dirty="0"/>
              <a:t>设备是否有防护设施？防护设施是否处于良好状况？</a:t>
            </a:r>
          </a:p>
          <a:p>
            <a:pPr marL="742950" lvl="1" indent="-285750">
              <a:lnSpc>
                <a:spcPct val="90000"/>
              </a:lnSpc>
              <a:spcBef>
                <a:spcPts val="400"/>
              </a:spcBef>
              <a:buClr>
                <a:schemeClr val="accent2"/>
              </a:buClr>
              <a:buSzPct val="85000"/>
              <a:buFont typeface="Wingdings" charset="2"/>
              <a:buChar char="l"/>
            </a:pPr>
            <a:r>
              <a:rPr lang="zh-CN" altLang="en-US" sz="2000" dirty="0"/>
              <a:t>设备检修纪录是否正确且定期更新？</a:t>
            </a:r>
          </a:p>
          <a:p>
            <a:pPr marL="742950" lvl="1" indent="-285750">
              <a:lnSpc>
                <a:spcPct val="90000"/>
              </a:lnSpc>
              <a:spcBef>
                <a:spcPts val="400"/>
              </a:spcBef>
              <a:buClr>
                <a:schemeClr val="accent2"/>
              </a:buClr>
              <a:buSzPct val="85000"/>
              <a:buFont typeface="Wingdings" charset="2"/>
              <a:buChar char="l"/>
            </a:pPr>
            <a:r>
              <a:rPr lang="zh-CN" altLang="en-US" sz="2000" dirty="0"/>
              <a:t>设备是否有例行的保养、检验和测试？</a:t>
            </a:r>
          </a:p>
          <a:p>
            <a:endParaRPr lang="zh-CN" altLang="en-US" dirty="0"/>
          </a:p>
        </p:txBody>
      </p:sp>
      <p:sp>
        <p:nvSpPr>
          <p:cNvPr id="4" name="灯片编号占位符 3"/>
          <p:cNvSpPr>
            <a:spLocks noGrp="1"/>
          </p:cNvSpPr>
          <p:nvPr>
            <p:ph type="sldNum" sz="quarter" idx="10"/>
          </p:nvPr>
        </p:nvSpPr>
        <p:spPr/>
        <p:txBody>
          <a:bodyPr/>
          <a:lstStyle/>
          <a:p>
            <a:fld id="{8927DC7C-EA85-41EA-BE8E-3BC04B9579CE}" type="slidenum">
              <a:rPr lang="zh-CN" altLang="en-US" smtClean="0"/>
              <a:t>36</a:t>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fontScale="62500" lnSpcReduction="20000"/>
          </a:bodyPr>
          <a:lstStyle/>
          <a:p>
            <a:pPr algn="ctr">
              <a:lnSpc>
                <a:spcPct val="100000"/>
              </a:lnSpc>
              <a:buFont typeface="Wingdings" charset="2"/>
              <a:buNone/>
            </a:pPr>
            <a:r>
              <a:rPr lang="zh-CN" altLang="en-US" sz="2400" dirty="0"/>
              <a:t>作业环境的影响力</a:t>
            </a:r>
          </a:p>
          <a:p>
            <a:pPr>
              <a:lnSpc>
                <a:spcPct val="100000"/>
              </a:lnSpc>
              <a:spcBef>
                <a:spcPts val="1400"/>
              </a:spcBef>
            </a:pPr>
            <a:r>
              <a:rPr lang="zh-CN" altLang="en-US" sz="2000" dirty="0"/>
              <a:t>当你看到一个凌乱的工作区域时有何感想？一般情况下你都不会留下什么好印象。如果你看到的是一个整洁的区域，你的感受则会积极得多。整洁有序的区域让你迅速、安全地找到你所需要的东西，同时使公共区域也处于良好的状况。以下是几种可能阻碍工作或造成不安全后果的情况：</a:t>
            </a:r>
          </a:p>
          <a:p>
            <a:pPr lvl="1">
              <a:lnSpc>
                <a:spcPct val="100000"/>
              </a:lnSpc>
              <a:spcBef>
                <a:spcPts val="800"/>
              </a:spcBef>
            </a:pPr>
            <a:r>
              <a:rPr lang="zh-CN" altLang="en-US" sz="1800" dirty="0"/>
              <a:t>工具被遗留在地面或工作台上</a:t>
            </a:r>
          </a:p>
          <a:p>
            <a:pPr lvl="1">
              <a:lnSpc>
                <a:spcPct val="100000"/>
              </a:lnSpc>
              <a:spcBef>
                <a:spcPts val="400"/>
              </a:spcBef>
            </a:pPr>
            <a:r>
              <a:rPr lang="zh-CN" altLang="en-US" sz="1800" dirty="0"/>
              <a:t>物品堆在一块</a:t>
            </a:r>
          </a:p>
          <a:p>
            <a:pPr lvl="1">
              <a:lnSpc>
                <a:spcPct val="100000"/>
              </a:lnSpc>
              <a:spcBef>
                <a:spcPts val="400"/>
              </a:spcBef>
            </a:pPr>
            <a:r>
              <a:rPr lang="zh-CN" altLang="en-US" sz="1800" dirty="0"/>
              <a:t>箱子被放在走道上</a:t>
            </a:r>
          </a:p>
          <a:p>
            <a:pPr lvl="1">
              <a:lnSpc>
                <a:spcPct val="100000"/>
              </a:lnSpc>
              <a:spcBef>
                <a:spcPts val="400"/>
              </a:spcBef>
            </a:pPr>
            <a:r>
              <a:rPr lang="zh-CN" altLang="en-US" sz="1800" dirty="0"/>
              <a:t>地上或桌上的纸张</a:t>
            </a:r>
          </a:p>
          <a:p>
            <a:pPr lvl="1">
              <a:lnSpc>
                <a:spcPct val="100000"/>
              </a:lnSpc>
              <a:spcBef>
                <a:spcPts val="400"/>
              </a:spcBef>
            </a:pPr>
            <a:r>
              <a:rPr lang="zh-CN" altLang="en-US" sz="1800" dirty="0"/>
              <a:t>电灯、设备或电器的电线穿过走道</a:t>
            </a:r>
          </a:p>
          <a:p>
            <a:pPr lvl="1">
              <a:lnSpc>
                <a:spcPct val="100000"/>
              </a:lnSpc>
              <a:spcBef>
                <a:spcPts val="400"/>
              </a:spcBef>
            </a:pPr>
            <a:r>
              <a:rPr lang="zh-CN" altLang="en-US" sz="1800" dirty="0"/>
              <a:t>跌落在地上的个人物品，如钱包、午餐盒饭等</a:t>
            </a:r>
          </a:p>
          <a:p>
            <a:pPr lvl="1">
              <a:lnSpc>
                <a:spcPct val="100000"/>
              </a:lnSpc>
              <a:spcBef>
                <a:spcPts val="400"/>
              </a:spcBef>
            </a:pPr>
            <a:r>
              <a:rPr lang="zh-CN" altLang="en-US" sz="1800" dirty="0"/>
              <a:t>放置于走道上的绿化工具</a:t>
            </a:r>
          </a:p>
          <a:p>
            <a:pPr lvl="1">
              <a:lnSpc>
                <a:spcPct val="100000"/>
              </a:lnSpc>
              <a:spcBef>
                <a:spcPts val="400"/>
              </a:spcBef>
            </a:pPr>
            <a:r>
              <a:rPr lang="zh-CN" altLang="en-US" sz="1800" dirty="0"/>
              <a:t>有序的环境有利于提高员工士气。调查显示与凌乱混杂的环境相比，在干净整洁的环境中员工对工作的态度更加积极。为了保持员工高昂的士气和高水准的安全表现，请务必关注你区域的作业环境。</a:t>
            </a:r>
          </a:p>
          <a:p>
            <a:endParaRPr lang="zh-CN" altLang="en-US" dirty="0"/>
          </a:p>
        </p:txBody>
      </p:sp>
      <p:sp>
        <p:nvSpPr>
          <p:cNvPr id="4" name="灯片编号占位符 3"/>
          <p:cNvSpPr>
            <a:spLocks noGrp="1"/>
          </p:cNvSpPr>
          <p:nvPr>
            <p:ph type="sldNum" sz="quarter" idx="10"/>
          </p:nvPr>
        </p:nvSpPr>
        <p:spPr/>
        <p:txBody>
          <a:bodyPr/>
          <a:lstStyle/>
          <a:p>
            <a:fld id="{8927DC7C-EA85-41EA-BE8E-3BC04B9579CE}" type="slidenum">
              <a:rPr lang="zh-CN" altLang="en-US" smtClean="0"/>
              <a:t>37</a:t>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a:lnSpc>
                <a:spcPct val="100000"/>
              </a:lnSpc>
            </a:pPr>
            <a:r>
              <a:rPr lang="zh-CN" altLang="en-US" sz="1200" dirty="0"/>
              <a:t>现在，你将会看到那些几乎每天都安全工作的人，他们也可能因为没有想到或忘了做某事而处于危险中。切勿设想员工是有意不安全作业，而应找出他们不遵循安全的工作方法的原因。</a:t>
            </a:r>
          </a:p>
          <a:p>
            <a:pPr>
              <a:lnSpc>
                <a:spcPct val="100000"/>
              </a:lnSpc>
            </a:pPr>
            <a:r>
              <a:rPr lang="zh-CN" altLang="en-US" sz="1200" dirty="0"/>
              <a:t>在此，你对你员工的了解是重要的。某些员工希望安全作业，但需要了解有关安全作业的更多信息；某些人大部分时间都能安全作业，但可能曾经忽略过一次，而其它人可能需要你去深入解释为何安全在工作上是重要的。运用你的判断力去决定你需要说多少，及如何说最有效。</a:t>
            </a:r>
          </a:p>
          <a:p>
            <a:endParaRPr lang="zh-CN" altLang="en-US" dirty="0"/>
          </a:p>
        </p:txBody>
      </p:sp>
      <p:sp>
        <p:nvSpPr>
          <p:cNvPr id="4" name="灯片编号占位符 3"/>
          <p:cNvSpPr>
            <a:spLocks noGrp="1"/>
          </p:cNvSpPr>
          <p:nvPr>
            <p:ph type="sldNum" sz="quarter" idx="10"/>
          </p:nvPr>
        </p:nvSpPr>
        <p:spPr/>
        <p:txBody>
          <a:bodyPr/>
          <a:lstStyle/>
          <a:p>
            <a:fld id="{8927DC7C-EA85-41EA-BE8E-3BC04B9579CE}" type="slidenum">
              <a:rPr lang="zh-CN" altLang="en-US" smtClean="0"/>
              <a:t>38</a:t>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nSpc>
                <a:spcPct val="90000"/>
              </a:lnSpc>
              <a:buFont typeface="Wingdings" charset="2"/>
              <a:buNone/>
            </a:pPr>
            <a:r>
              <a:rPr lang="zh-CN" altLang="en-US" sz="1200" dirty="0"/>
              <a:t>你如何强调危险？根据你组织的政策，你可以遵循3个步骤：</a:t>
            </a:r>
          </a:p>
          <a:p>
            <a:pPr>
              <a:lnSpc>
                <a:spcPct val="90000"/>
              </a:lnSpc>
            </a:pPr>
            <a:r>
              <a:rPr lang="zh-CN" altLang="en-US" sz="1200" dirty="0"/>
              <a:t>通过纠正问题来消除危险，例如，你可以自己清理溅溢的咖啡。</a:t>
            </a:r>
          </a:p>
          <a:p>
            <a:pPr>
              <a:lnSpc>
                <a:spcPct val="90000"/>
              </a:lnSpc>
            </a:pPr>
            <a:r>
              <a:rPr lang="zh-CN" altLang="en-US" sz="1200" dirty="0"/>
              <a:t>当你告诉负责该区域的人有关溅溢的问题时，通过封锁该区域使危险性减到最小。</a:t>
            </a:r>
          </a:p>
          <a:p>
            <a:pPr>
              <a:lnSpc>
                <a:spcPct val="90000"/>
              </a:lnSpc>
            </a:pPr>
            <a:r>
              <a:rPr lang="zh-CN" altLang="en-US" sz="1200" dirty="0"/>
              <a:t>设计一个程序以预防不安全的状况再度发生，这包括采用行政控制，以检视一般性检查是否完成，并确保目前溅溢已清除完毕。</a:t>
            </a:r>
          </a:p>
          <a:p>
            <a:pPr>
              <a:lnSpc>
                <a:spcPct val="90000"/>
              </a:lnSpc>
            </a:pPr>
            <a:r>
              <a:rPr lang="zh-CN" altLang="en-US" sz="1200" dirty="0"/>
              <a:t>最后，你才去训练其他人如何有效且安全地处理此类状况的步骤。</a:t>
            </a:r>
          </a:p>
          <a:p>
            <a:endParaRPr lang="zh-CN" altLang="en-US" dirty="0"/>
          </a:p>
        </p:txBody>
      </p:sp>
      <p:sp>
        <p:nvSpPr>
          <p:cNvPr id="4" name="灯片编号占位符 3"/>
          <p:cNvSpPr>
            <a:spLocks noGrp="1"/>
          </p:cNvSpPr>
          <p:nvPr>
            <p:ph type="sldNum" sz="quarter" idx="10"/>
          </p:nvPr>
        </p:nvSpPr>
        <p:spPr/>
        <p:txBody>
          <a:bodyPr/>
          <a:lstStyle/>
          <a:p>
            <a:fld id="{8927DC7C-EA85-41EA-BE8E-3BC04B9579CE}" type="slidenum">
              <a:rPr lang="zh-CN" altLang="en-US" smtClean="0"/>
              <a:t>39</a:t>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latinLnBrk="0"/>
            <a:r>
              <a:rPr lang="zh-CN" altLang="en-US" sz="1200" b="1" i="0" kern="1200" dirty="0">
                <a:solidFill>
                  <a:schemeClr val="tx1"/>
                </a:solidFill>
                <a:effectLst/>
                <a:latin typeface="+mn-lt"/>
                <a:ea typeface="+mn-ea"/>
                <a:cs typeface="+mn-cs"/>
              </a:rPr>
              <a:t>案例</a:t>
            </a:r>
          </a:p>
          <a:p>
            <a:pPr latinLnBrk="0"/>
            <a:r>
              <a:rPr lang="zh-CN" altLang="en-US" sz="1200" b="1" i="0" kern="1200" dirty="0">
                <a:solidFill>
                  <a:schemeClr val="tx1"/>
                </a:solidFill>
                <a:effectLst/>
                <a:latin typeface="+mn-lt"/>
                <a:ea typeface="+mn-ea"/>
                <a:cs typeface="+mn-cs"/>
              </a:rPr>
              <a:t>    </a:t>
            </a:r>
          </a:p>
          <a:p>
            <a:pPr latinLnBrk="0"/>
            <a:r>
              <a:rPr lang="zh-CN" altLang="en-US" sz="1200" b="0" i="0" kern="1200" dirty="0">
                <a:solidFill>
                  <a:schemeClr val="tx1"/>
                </a:solidFill>
                <a:effectLst/>
                <a:latin typeface="+mn-lt"/>
                <a:ea typeface="+mn-ea"/>
                <a:cs typeface="+mn-cs"/>
              </a:rPr>
              <a:t>美国探索资源股份有限公司的许多职位中最大的问题就是安全问题。为了使员工充分认识到安全的重</a:t>
            </a:r>
          </a:p>
          <a:p>
            <a:pPr latinLnBrk="0"/>
            <a:r>
              <a:rPr lang="zh-CN" altLang="en-US" sz="1200" b="0" i="0" kern="1200" dirty="0">
                <a:solidFill>
                  <a:schemeClr val="tx1"/>
                </a:solidFill>
                <a:effectLst/>
                <a:latin typeface="+mn-lt"/>
                <a:ea typeface="+mn-ea"/>
                <a:cs typeface="+mn-cs"/>
              </a:rPr>
              <a:t>要性，公司施行了“寻求安全”的奖励计划。一个月没有受伤、也没有虚耗工作时间的员工，按照计划都</a:t>
            </a:r>
          </a:p>
          <a:p>
            <a:pPr latinLnBrk="0"/>
            <a:r>
              <a:rPr lang="zh-CN" altLang="en-US" sz="1200" b="0" i="0" kern="1200" dirty="0">
                <a:solidFill>
                  <a:schemeClr val="tx1"/>
                </a:solidFill>
                <a:effectLst/>
                <a:latin typeface="+mn-lt"/>
                <a:ea typeface="+mn-ea"/>
                <a:cs typeface="+mn-cs"/>
              </a:rPr>
              <a:t>可以参加高概率的抽奖，获奖者从每个项目处产生，中奖者的月工资将额外增加</a:t>
            </a:r>
            <a:r>
              <a:rPr lang="en-US" altLang="zh-CN" sz="1200" b="0" i="0" kern="1200" dirty="0">
                <a:solidFill>
                  <a:schemeClr val="tx1"/>
                </a:solidFill>
                <a:effectLst/>
                <a:latin typeface="+mn-lt"/>
                <a:ea typeface="+mn-ea"/>
                <a:cs typeface="+mn-cs"/>
              </a:rPr>
              <a:t>150</a:t>
            </a:r>
            <a:r>
              <a:rPr lang="zh-CN" altLang="en-US" sz="1200" b="0" i="0" kern="1200" dirty="0">
                <a:solidFill>
                  <a:schemeClr val="tx1"/>
                </a:solidFill>
                <a:effectLst/>
                <a:latin typeface="+mn-lt"/>
                <a:ea typeface="+mn-ea"/>
                <a:cs typeface="+mn-cs"/>
              </a:rPr>
              <a:t>美元的安全奖。</a:t>
            </a:r>
            <a:endParaRPr lang="en-US" altLang="zh-CN" sz="1200" b="0" i="0" kern="1200" dirty="0">
              <a:solidFill>
                <a:schemeClr val="tx1"/>
              </a:solidFill>
              <a:effectLst/>
              <a:latin typeface="+mn-lt"/>
              <a:ea typeface="+mn-ea"/>
              <a:cs typeface="+mn-cs"/>
            </a:endParaRPr>
          </a:p>
          <a:p>
            <a:pPr latinLnBrk="0"/>
            <a:r>
              <a:rPr lang="zh-CN" altLang="en-US" sz="1200" b="0" i="0" kern="1200" dirty="0">
                <a:solidFill>
                  <a:schemeClr val="tx1"/>
                </a:solidFill>
                <a:effectLst/>
                <a:latin typeface="+mn-lt"/>
                <a:ea typeface="+mn-ea"/>
                <a:cs typeface="+mn-cs"/>
              </a:rPr>
              <a:t>事实表明，实施安全奖方案后，事故迅速减少，经营绩效攀升。这种安全激励模式也得到员工和社区利益相关</a:t>
            </a:r>
          </a:p>
          <a:p>
            <a:pPr latinLnBrk="0"/>
            <a:r>
              <a:rPr lang="zh-CN" altLang="en-US" sz="1200" b="0" i="0" kern="1200" dirty="0">
                <a:solidFill>
                  <a:schemeClr val="tx1"/>
                </a:solidFill>
                <a:effectLst/>
                <a:latin typeface="+mn-lt"/>
                <a:ea typeface="+mn-ea"/>
                <a:cs typeface="+mn-cs"/>
              </a:rPr>
              <a:t>集团的普遍认可。</a:t>
            </a:r>
          </a:p>
          <a:p>
            <a:endParaRPr lang="zh-CN" altLang="en-US" dirty="0"/>
          </a:p>
        </p:txBody>
      </p:sp>
      <p:sp>
        <p:nvSpPr>
          <p:cNvPr id="4" name="灯片编号占位符 3"/>
          <p:cNvSpPr>
            <a:spLocks noGrp="1"/>
          </p:cNvSpPr>
          <p:nvPr>
            <p:ph type="sldNum" sz="quarter" idx="10"/>
          </p:nvPr>
        </p:nvSpPr>
        <p:spPr/>
        <p:txBody>
          <a:bodyPr/>
          <a:lstStyle/>
          <a:p>
            <a:fld id="{8927DC7C-EA85-41EA-BE8E-3BC04B9579CE}" type="slidenum">
              <a:rPr lang="zh-CN" altLang="en-US" smtClean="0"/>
              <a:t>40</a:t>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28600" marR="0" lvl="0" indent="-228600" algn="l" defTabSz="914400" rtl="0" eaLnBrk="1" fontAlgn="auto" latinLnBrk="0" hangingPunct="1">
              <a:lnSpc>
                <a:spcPct val="90000"/>
              </a:lnSpc>
              <a:spcBef>
                <a:spcPts val="200"/>
              </a:spcBef>
              <a:spcAft>
                <a:spcPts val="0"/>
              </a:spcAft>
              <a:buClrTx/>
              <a:buSzTx/>
              <a:buFont typeface="Wingdings" charset="2"/>
              <a:buNone/>
              <a:defRPr/>
            </a:pPr>
            <a:r>
              <a:rPr kumimoji="0" lang="zh-CN" altLang="en-US" sz="1200" b="0" i="0" u="none" strike="noStrike" kern="1200" cap="none" spc="0" normalizeH="0" baseline="0" noProof="0" dirty="0">
                <a:ln>
                  <a:noFill/>
                </a:ln>
                <a:solidFill>
                  <a:schemeClr val="tx1"/>
                </a:solidFill>
                <a:effectLst/>
                <a:uLnTx/>
                <a:uFillTx/>
                <a:latin typeface="+mn-lt"/>
                <a:ea typeface="+mn-ea"/>
                <a:cs typeface="+mn-cs"/>
              </a:rPr>
              <a:t>没有鼓励，安全工作的人可能会停止其安全行为，</a:t>
            </a:r>
            <a:endParaRPr kumimoji="0" lang="en-US" altLang="zh-CN" sz="1200" b="0" i="0" u="none" strike="noStrike" kern="1200" cap="none" spc="0" normalizeH="0" baseline="0" noProof="0" dirty="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90000"/>
              </a:lnSpc>
              <a:spcBef>
                <a:spcPts val="200"/>
              </a:spcBef>
              <a:spcAft>
                <a:spcPts val="0"/>
              </a:spcAft>
              <a:buClrTx/>
              <a:buSzTx/>
              <a:buFont typeface="Wingdings" charset="2"/>
              <a:buNone/>
              <a:defRPr/>
            </a:pPr>
            <a:r>
              <a:rPr kumimoji="0" lang="zh-CN" altLang="en-US" sz="1200" b="0" i="0" u="none" strike="noStrike" kern="1200" cap="none" spc="0" normalizeH="0" baseline="0" noProof="0" dirty="0">
                <a:ln>
                  <a:noFill/>
                </a:ln>
                <a:solidFill>
                  <a:schemeClr val="tx1"/>
                </a:solidFill>
                <a:effectLst/>
                <a:uLnTx/>
                <a:uFillTx/>
                <a:latin typeface="+mn-lt"/>
                <a:ea typeface="+mn-ea"/>
                <a:cs typeface="+mn-cs"/>
              </a:rPr>
              <a:t>有人可能会想，“安全地做这项工作有什么好处？”</a:t>
            </a:r>
            <a:endParaRPr kumimoji="0" lang="en-US" altLang="zh-CN" sz="1200" b="0" i="0" u="none" strike="noStrike" kern="1200" cap="none" spc="0" normalizeH="0" baseline="0" noProof="0" dirty="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90000"/>
              </a:lnSpc>
              <a:spcBef>
                <a:spcPts val="200"/>
              </a:spcBef>
              <a:spcAft>
                <a:spcPts val="0"/>
              </a:spcAft>
              <a:buClrTx/>
              <a:buSzTx/>
              <a:buFont typeface="Wingdings" charset="2"/>
              <a:buNone/>
              <a:defRPr/>
            </a:pPr>
            <a:r>
              <a:rPr kumimoji="0" lang="zh-CN" altLang="en-US" sz="1200" b="0" i="0" u="none" strike="noStrike" kern="1200" cap="none" spc="0" normalizeH="0" baseline="0" noProof="0" dirty="0">
                <a:ln>
                  <a:noFill/>
                </a:ln>
                <a:solidFill>
                  <a:schemeClr val="tx1"/>
                </a:solidFill>
                <a:effectLst/>
                <a:uLnTx/>
                <a:uFillTx/>
                <a:latin typeface="+mn-lt"/>
                <a:ea typeface="+mn-ea"/>
                <a:cs typeface="+mn-cs"/>
              </a:rPr>
              <a:t>有人可能会说，“反正没人注意我。”</a:t>
            </a:r>
            <a:endParaRPr kumimoji="0" lang="en-US" altLang="zh-CN" sz="1200" b="0" i="0" u="none" strike="noStrike" kern="1200" cap="none" spc="0" normalizeH="0" baseline="0" noProof="0" dirty="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90000"/>
              </a:lnSpc>
              <a:spcBef>
                <a:spcPts val="200"/>
              </a:spcBef>
              <a:spcAft>
                <a:spcPts val="0"/>
              </a:spcAft>
              <a:buClrTx/>
              <a:buSzTx/>
              <a:buFont typeface="Wingdings" charset="2"/>
              <a:buNone/>
              <a:defRPr/>
            </a:pPr>
            <a:endParaRPr kumimoji="0" lang="zh-CN" altLang="en-US" sz="1200" b="0" i="0" u="none" strike="noStrike" kern="1200" cap="none" spc="0" normalizeH="0" baseline="0" noProof="0" dirty="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Wingdings" charset="2"/>
              <a:buNone/>
              <a:defRPr/>
            </a:pPr>
            <a:r>
              <a:rPr kumimoji="0" lang="zh-CN" altLang="en-US" sz="1200" b="0" i="0" u="none" strike="noStrike" kern="1200" cap="none" spc="0" normalizeH="0" baseline="0" noProof="0" dirty="0">
                <a:ln>
                  <a:noFill/>
                </a:ln>
                <a:solidFill>
                  <a:schemeClr val="tx1"/>
                </a:solidFill>
                <a:effectLst/>
                <a:uLnTx/>
                <a:uFillTx/>
                <a:latin typeface="+mn-lt"/>
                <a:ea typeface="+mn-ea"/>
                <a:cs typeface="+mn-cs"/>
              </a:rPr>
              <a:t>表明你对安全行为的感谢有助于使安全成为你每天与人交谈的</a:t>
            </a:r>
          </a:p>
          <a:p>
            <a:pPr marL="228600" marR="0" lvl="0" indent="-228600" algn="l" defTabSz="914400" rtl="0" eaLnBrk="1" fontAlgn="auto" latinLnBrk="0" hangingPunct="1">
              <a:lnSpc>
                <a:spcPct val="90000"/>
              </a:lnSpc>
              <a:spcBef>
                <a:spcPts val="200"/>
              </a:spcBef>
              <a:spcAft>
                <a:spcPts val="0"/>
              </a:spcAft>
              <a:buClrTx/>
              <a:buSzTx/>
              <a:buFont typeface="Wingdings" charset="2"/>
              <a:buNone/>
              <a:defRPr/>
            </a:pPr>
            <a:r>
              <a:rPr kumimoji="0" lang="zh-CN" altLang="en-US" sz="1200" b="0" i="0" u="none" strike="noStrike" kern="1200" cap="none" spc="0" normalizeH="0" baseline="0" noProof="0" dirty="0">
                <a:ln>
                  <a:noFill/>
                </a:ln>
                <a:solidFill>
                  <a:schemeClr val="tx1"/>
                </a:solidFill>
                <a:effectLst/>
                <a:uLnTx/>
                <a:uFillTx/>
                <a:latin typeface="+mn-lt"/>
                <a:ea typeface="+mn-ea"/>
                <a:cs typeface="+mn-cs"/>
              </a:rPr>
              <a:t>一部分。安全成为“每天”的事，成为正常工作的一部分。</a:t>
            </a:r>
            <a:endParaRPr kumimoji="0" lang="en-US" altLang="zh-CN" sz="1200" b="0" i="0" u="none" strike="noStrike" kern="1200" cap="none" spc="0" normalizeH="0" baseline="0" noProof="0" dirty="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90000"/>
              </a:lnSpc>
              <a:spcBef>
                <a:spcPts val="200"/>
              </a:spcBef>
              <a:spcAft>
                <a:spcPts val="0"/>
              </a:spcAft>
              <a:buClrTx/>
              <a:buSzTx/>
              <a:buFont typeface="Wingdings" charset="2"/>
              <a:buNone/>
              <a:defRPr/>
            </a:pPr>
            <a:r>
              <a:rPr kumimoji="0" lang="zh-CN" altLang="en-US" sz="1200" b="0" i="0" u="none" strike="noStrike" kern="1200" cap="none" spc="0" normalizeH="0" baseline="0" noProof="0" dirty="0">
                <a:ln>
                  <a:noFill/>
                </a:ln>
                <a:solidFill>
                  <a:schemeClr val="tx1"/>
                </a:solidFill>
                <a:effectLst/>
                <a:uLnTx/>
                <a:uFillTx/>
                <a:latin typeface="+mn-lt"/>
                <a:ea typeface="+mn-ea"/>
                <a:cs typeface="+mn-cs"/>
              </a:rPr>
              <a:t>你在每天的谈话中更多的提到安全，员工就会更加重视安全。</a:t>
            </a:r>
          </a:p>
          <a:p>
            <a:endParaRPr lang="zh-CN" altLang="en-US" dirty="0"/>
          </a:p>
        </p:txBody>
      </p:sp>
      <p:sp>
        <p:nvSpPr>
          <p:cNvPr id="4" name="灯片编号占位符 3"/>
          <p:cNvSpPr>
            <a:spLocks noGrp="1"/>
          </p:cNvSpPr>
          <p:nvPr>
            <p:ph type="sldNum" sz="quarter" idx="10"/>
          </p:nvPr>
        </p:nvSpPr>
        <p:spPr/>
        <p:txBody>
          <a:bodyPr/>
          <a:lstStyle/>
          <a:p>
            <a:fld id="{8927DC7C-EA85-41EA-BE8E-3BC04B9579CE}" type="slidenum">
              <a:rPr lang="zh-CN" altLang="en-US" smtClean="0"/>
              <a:t>41</a:t>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200" i="0" u="none" strike="noStrike" kern="1200" cap="none" spc="0" normalizeH="0" baseline="0" noProof="0" dirty="0">
                <a:ln>
                  <a:noFill/>
                </a:ln>
                <a:solidFill>
                  <a:schemeClr val="tx1"/>
                </a:solidFill>
                <a:effectLst/>
                <a:uLnTx/>
                <a:uFillTx/>
                <a:latin typeface="微软雅黑" pitchFamily="34" charset="-122"/>
                <a:ea typeface="微软雅黑" pitchFamily="34" charset="-122"/>
              </a:rPr>
              <a:t>若你在一次安全观察的观察中，发现严重的安全违纪现象，你可能需要终止观察，并实施你的惩罚制度，若发生这类情况，安全观察将不再包含在此程序中。勿将惩罚措施与安全观察结合，而应将它们用在你所发现的其他类违纪现象上。</a:t>
            </a:r>
          </a:p>
          <a:p>
            <a:endParaRPr lang="zh-CN" altLang="en-US" dirty="0"/>
          </a:p>
        </p:txBody>
      </p:sp>
      <p:sp>
        <p:nvSpPr>
          <p:cNvPr id="4" name="灯片编号占位符 3"/>
          <p:cNvSpPr>
            <a:spLocks noGrp="1"/>
          </p:cNvSpPr>
          <p:nvPr>
            <p:ph type="sldNum" sz="quarter" idx="10"/>
          </p:nvPr>
        </p:nvSpPr>
        <p:spPr/>
        <p:txBody>
          <a:bodyPr/>
          <a:lstStyle/>
          <a:p>
            <a:fld id="{8927DC7C-EA85-41EA-BE8E-3BC04B9579CE}" type="slidenum">
              <a:rPr lang="zh-CN" altLang="en-US" smtClean="0"/>
              <a:t>42</a:t>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8927DC7C-EA85-41EA-BE8E-3BC04B9579CE}" type="slidenum">
              <a:rPr lang="zh-CN" altLang="en-US" smtClean="0"/>
              <a:t>46</a:t>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algn="ctr">
              <a:lnSpc>
                <a:spcPct val="100000"/>
              </a:lnSpc>
              <a:buFont typeface="Wingdings" charset="2"/>
              <a:buNone/>
            </a:pPr>
            <a:r>
              <a:rPr lang="zh-CN" altLang="en-US" sz="1400" dirty="0"/>
              <a:t>停止逃避责任</a:t>
            </a:r>
          </a:p>
          <a:p>
            <a:pPr>
              <a:lnSpc>
                <a:spcPct val="100000"/>
              </a:lnSpc>
            </a:pPr>
            <a:r>
              <a:rPr lang="zh-CN" altLang="en-US" sz="1200" dirty="0"/>
              <a:t>在安全观察中，我们强调观察安全并非为了责备他人，而是鼓励每个人共同合作创造安全的工作场所，如果员工因为安全的问题相互责备则无法实现这一目的。</a:t>
            </a:r>
          </a:p>
          <a:p>
            <a:pPr>
              <a:lnSpc>
                <a:spcPct val="100000"/>
              </a:lnSpc>
            </a:pPr>
            <a:r>
              <a:rPr lang="zh-CN" altLang="en-US" sz="1200" dirty="0"/>
              <a:t>人的活动会产生安全及不安全的状况，而人们以组织认同的方式行动。若组织允许不安全的状况存在，人们会以为无需在乎安全，若组织随时鼓励安全地工作，则人们会意识到安全受到重视。</a:t>
            </a:r>
          </a:p>
          <a:p>
            <a:pPr>
              <a:lnSpc>
                <a:spcPct val="100000"/>
              </a:lnSpc>
            </a:pPr>
            <a:r>
              <a:rPr lang="zh-CN" altLang="en-US" sz="1200" dirty="0"/>
              <a:t>你的组织注重安全，这也是你正参与安全观察的原因。当你正培养自己观察安全的技巧时，切忌不要以“揪”出员工的错误为目的，而是与大家共同合作构件一个更有效的安全体系。</a:t>
            </a:r>
          </a:p>
          <a:p>
            <a:endParaRPr lang="zh-CN" altLang="en-US" dirty="0"/>
          </a:p>
        </p:txBody>
      </p:sp>
      <p:sp>
        <p:nvSpPr>
          <p:cNvPr id="4" name="灯片编号占位符 3"/>
          <p:cNvSpPr>
            <a:spLocks noGrp="1"/>
          </p:cNvSpPr>
          <p:nvPr>
            <p:ph type="sldNum" sz="quarter" idx="10"/>
          </p:nvPr>
        </p:nvSpPr>
        <p:spPr/>
        <p:txBody>
          <a:bodyPr/>
          <a:lstStyle/>
          <a:p>
            <a:fld id="{8927DC7C-EA85-41EA-BE8E-3BC04B9579CE}" type="slidenum">
              <a:rPr lang="zh-CN" altLang="en-US" smtClean="0"/>
              <a:t>47</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600" dirty="0"/>
              <a:t>安全，是一个汉语词语，拼音是</a:t>
            </a:r>
            <a:r>
              <a:rPr lang="en-US" altLang="zh-CN" sz="1600" dirty="0" err="1"/>
              <a:t>ān</a:t>
            </a:r>
            <a:r>
              <a:rPr lang="en-US" altLang="zh-CN" sz="1600" dirty="0"/>
              <a:t> </a:t>
            </a:r>
            <a:r>
              <a:rPr lang="en-US" altLang="zh-CN" sz="1600" dirty="0" err="1"/>
              <a:t>quán</a:t>
            </a:r>
            <a:r>
              <a:rPr lang="zh-CN" altLang="en-US" sz="1600" dirty="0"/>
              <a:t>，是指不受威胁，没有危险、危害、损失</a:t>
            </a:r>
            <a:r>
              <a:rPr lang="en-US" altLang="zh-CN" sz="1600" dirty="0"/>
              <a:t>;</a:t>
            </a:r>
            <a:r>
              <a:rPr lang="zh-CN" altLang="en-US" sz="1600" dirty="0"/>
              <a:t>保护、保全。分别出自汉代焦赣的</a:t>
            </a:r>
            <a:r>
              <a:rPr lang="en-US" altLang="zh-CN" sz="1600" dirty="0"/>
              <a:t>《</a:t>
            </a:r>
            <a:r>
              <a:rPr lang="zh-CN" altLang="en-US" sz="1600" dirty="0"/>
              <a:t>易林</a:t>
            </a:r>
            <a:r>
              <a:rPr lang="en-US" altLang="zh-CN" sz="1600" dirty="0"/>
              <a:t>·</a:t>
            </a:r>
            <a:r>
              <a:rPr lang="zh-CN" altLang="en-US" sz="1600" dirty="0"/>
              <a:t>小畜之无妄</a:t>
            </a:r>
            <a:r>
              <a:rPr lang="en-US" altLang="zh-CN" sz="1600" dirty="0"/>
              <a:t>》</a:t>
            </a:r>
            <a:r>
              <a:rPr lang="zh-CN" altLang="en-US" sz="1600" dirty="0"/>
              <a:t>、</a:t>
            </a:r>
            <a:r>
              <a:rPr lang="en-US" altLang="zh-CN" sz="1600" dirty="0"/>
              <a:t>《</a:t>
            </a:r>
            <a:r>
              <a:rPr lang="zh-CN" altLang="en-US" sz="1600" dirty="0"/>
              <a:t>晋书</a:t>
            </a:r>
            <a:r>
              <a:rPr lang="en-US" altLang="zh-CN" sz="1600" dirty="0"/>
              <a:t>·</a:t>
            </a:r>
            <a:r>
              <a:rPr lang="zh-CN" altLang="en-US" sz="1600" dirty="0"/>
              <a:t>慕容垂载记</a:t>
            </a:r>
            <a:r>
              <a:rPr lang="en-US" altLang="zh-CN" sz="1600" dirty="0"/>
              <a:t>》</a:t>
            </a:r>
            <a:r>
              <a:rPr lang="zh-CN" altLang="en-US" sz="1600" dirty="0"/>
              <a:t>。</a:t>
            </a:r>
            <a:endParaRPr lang="en-US" altLang="zh-CN" sz="1600" dirty="0"/>
          </a:p>
          <a:p>
            <a:endParaRPr lang="zh-CN" altLang="en-US" sz="1600" dirty="0"/>
          </a:p>
          <a:p>
            <a:r>
              <a:rPr lang="zh-CN" altLang="en-US" sz="1600" dirty="0"/>
              <a:t>当汉语的</a:t>
            </a:r>
            <a:r>
              <a:rPr lang="en-US" altLang="zh-CN" sz="1600" dirty="0"/>
              <a:t>"</a:t>
            </a:r>
            <a:r>
              <a:rPr lang="zh-CN" altLang="en-US" sz="1600" dirty="0"/>
              <a:t>安全 </a:t>
            </a:r>
            <a:r>
              <a:rPr lang="en-US" altLang="zh-CN" sz="1600" dirty="0"/>
              <a:t>"</a:t>
            </a:r>
            <a:r>
              <a:rPr lang="zh-CN" altLang="en-US" sz="1600" dirty="0"/>
              <a:t>一词用来译指英文时，可以与其对应的主要有</a:t>
            </a:r>
            <a:r>
              <a:rPr lang="en-US" altLang="zh-CN" sz="1600" dirty="0"/>
              <a:t>safety</a:t>
            </a:r>
            <a:r>
              <a:rPr lang="zh-CN" altLang="en-US" sz="1600" dirty="0"/>
              <a:t>和</a:t>
            </a:r>
            <a:r>
              <a:rPr lang="en-US" altLang="zh-CN" sz="1600" dirty="0"/>
              <a:t>security</a:t>
            </a:r>
            <a:r>
              <a:rPr lang="zh-CN" altLang="en-US" sz="1600" dirty="0"/>
              <a:t>两个单词，虽然这两个单词的含义及用法有所不同，但都可在不同意义上与中文</a:t>
            </a:r>
            <a:r>
              <a:rPr lang="en-US" altLang="zh-CN" sz="1600" dirty="0"/>
              <a:t>"</a:t>
            </a:r>
            <a:r>
              <a:rPr lang="zh-CN" altLang="en-US" sz="1600" dirty="0"/>
              <a:t>安全</a:t>
            </a:r>
            <a:r>
              <a:rPr lang="en-US" altLang="zh-CN" sz="1600" dirty="0"/>
              <a:t>"</a:t>
            </a:r>
            <a:r>
              <a:rPr lang="zh-CN" altLang="en-US" sz="1600" dirty="0"/>
              <a:t>相对应。</a:t>
            </a:r>
          </a:p>
          <a:p>
            <a:endParaRPr lang="zh-CN" altLang="en-US" dirty="0"/>
          </a:p>
        </p:txBody>
      </p:sp>
      <p:sp>
        <p:nvSpPr>
          <p:cNvPr id="4" name="灯片编号占位符 3"/>
          <p:cNvSpPr>
            <a:spLocks noGrp="1"/>
          </p:cNvSpPr>
          <p:nvPr>
            <p:ph type="sldNum" sz="quarter" idx="10"/>
          </p:nvPr>
        </p:nvSpPr>
        <p:spPr/>
        <p:txBody>
          <a:bodyPr/>
          <a:lstStyle/>
          <a:p>
            <a:fld id="{8927DC7C-EA85-41EA-BE8E-3BC04B9579CE}" type="slidenum">
              <a:rPr lang="zh-CN" altLang="en-US" smtClean="0"/>
              <a:t>4</a:t>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latinLnBrk="0"/>
            <a:r>
              <a:rPr lang="zh-CN" altLang="en-US" sz="1200" b="0" i="0" kern="1200" dirty="0">
                <a:solidFill>
                  <a:schemeClr val="tx1"/>
                </a:solidFill>
                <a:effectLst/>
                <a:latin typeface="+mn-lt"/>
                <a:ea typeface="+mn-ea"/>
                <a:cs typeface="+mn-cs"/>
              </a:rPr>
              <a:t>    </a:t>
            </a:r>
            <a:endParaRPr lang="zh-CN" altLang="en-US" dirty="0"/>
          </a:p>
        </p:txBody>
      </p:sp>
      <p:sp>
        <p:nvSpPr>
          <p:cNvPr id="4" name="灯片编号占位符 3"/>
          <p:cNvSpPr>
            <a:spLocks noGrp="1"/>
          </p:cNvSpPr>
          <p:nvPr>
            <p:ph type="sldNum" sz="quarter" idx="10"/>
          </p:nvPr>
        </p:nvSpPr>
        <p:spPr/>
        <p:txBody>
          <a:bodyPr/>
          <a:lstStyle/>
          <a:p>
            <a:fld id="{8927DC7C-EA85-41EA-BE8E-3BC04B9579CE}" type="slidenum">
              <a:rPr lang="zh-CN" altLang="en-US" smtClean="0"/>
              <a:t>48</a:t>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7DC7C-EA85-41EA-BE8E-3BC04B9579CE}" type="slidenum">
              <a:rPr lang="zh-CN" altLang="en-US" smtClean="0"/>
              <a:t>49</a:t>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a:lnSpc>
                <a:spcPct val="100000"/>
              </a:lnSpc>
              <a:spcBef>
                <a:spcPts val="600"/>
              </a:spcBef>
              <a:buFont typeface="Wingdings" charset="2"/>
              <a:buNone/>
            </a:pPr>
            <a:endParaRPr lang="en-US" altLang="zh-CN" sz="1200" dirty="0">
              <a:sym typeface="Arial" charset="0"/>
            </a:endParaRPr>
          </a:p>
          <a:p>
            <a:pPr>
              <a:lnSpc>
                <a:spcPct val="100000"/>
              </a:lnSpc>
              <a:spcBef>
                <a:spcPts val="600"/>
              </a:spcBef>
              <a:buFont typeface="Wingdings" charset="2"/>
              <a:buNone/>
            </a:pPr>
            <a:r>
              <a:rPr lang="zh-CN" altLang="en-US" sz="1200" dirty="0">
                <a:sym typeface="Arial" charset="0"/>
              </a:rPr>
              <a:t>在这种文化下，每个人都会关心身边的人，员工可以自由地与</a:t>
            </a:r>
          </a:p>
          <a:p>
            <a:pPr>
              <a:lnSpc>
                <a:spcPct val="85000"/>
              </a:lnSpc>
              <a:spcBef>
                <a:spcPct val="0"/>
              </a:spcBef>
              <a:buFont typeface="Wingdings" charset="2"/>
              <a:buNone/>
            </a:pPr>
            <a:r>
              <a:rPr lang="zh-CN" altLang="en-US" sz="1200" dirty="0"/>
              <a:t>经理及主管讨论安全，同事间的安全交谈也同样受到鼓励。简</a:t>
            </a:r>
          </a:p>
          <a:p>
            <a:pPr>
              <a:lnSpc>
                <a:spcPct val="85000"/>
              </a:lnSpc>
              <a:spcBef>
                <a:spcPct val="0"/>
              </a:spcBef>
              <a:buFont typeface="Wingdings" charset="2"/>
              <a:buNone/>
            </a:pPr>
            <a:r>
              <a:rPr lang="zh-CN" altLang="en-US" sz="1200" dirty="0"/>
              <a:t>而言之，安全是一个可以与任何人在任何时候讨论的话题。</a:t>
            </a:r>
          </a:p>
          <a:p>
            <a:pPr>
              <a:lnSpc>
                <a:spcPct val="100000"/>
              </a:lnSpc>
              <a:spcBef>
                <a:spcPts val="1000"/>
              </a:spcBef>
              <a:buFont typeface="Wingdings" charset="2"/>
              <a:buNone/>
            </a:pPr>
            <a:r>
              <a:rPr lang="zh-CN" altLang="en-US" sz="1200" dirty="0"/>
              <a:t>你的观察训练，可以协助你的组织达成安全的最高境界-互助</a:t>
            </a:r>
          </a:p>
          <a:p>
            <a:pPr>
              <a:lnSpc>
                <a:spcPct val="85000"/>
              </a:lnSpc>
              <a:spcBef>
                <a:spcPct val="0"/>
              </a:spcBef>
              <a:buFont typeface="Wingdings" charset="2"/>
              <a:buNone/>
            </a:pPr>
            <a:r>
              <a:rPr lang="zh-CN" altLang="en-US" sz="1200" dirty="0"/>
              <a:t>的安全文化。</a:t>
            </a:r>
          </a:p>
          <a:p>
            <a:endParaRPr lang="zh-CN" altLang="en-US" dirty="0"/>
          </a:p>
        </p:txBody>
      </p:sp>
      <p:sp>
        <p:nvSpPr>
          <p:cNvPr id="4" name="灯片编号占位符 3"/>
          <p:cNvSpPr>
            <a:spLocks noGrp="1"/>
          </p:cNvSpPr>
          <p:nvPr>
            <p:ph type="sldNum" sz="quarter" idx="10"/>
          </p:nvPr>
        </p:nvSpPr>
        <p:spPr/>
        <p:txBody>
          <a:bodyPr/>
          <a:lstStyle/>
          <a:p>
            <a:fld id="{8927DC7C-EA85-41EA-BE8E-3BC04B9579CE}" type="slidenum">
              <a:rPr lang="zh-CN" altLang="en-US" smtClean="0"/>
              <a:t>50</a:t>
            </a:fld>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7DC7C-EA85-41EA-BE8E-3BC04B9579CE}" type="slidenum">
              <a:rPr lang="zh-CN" altLang="en-US" smtClean="0"/>
              <a:t>51</a:t>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sz="1200" b="1" dirty="0">
                <a:latin typeface="微软雅黑" pitchFamily="34" charset="-122"/>
                <a:ea typeface="微软雅黑" pitchFamily="34" charset="-122"/>
              </a:rPr>
              <a:t> </a:t>
            </a:r>
            <a:r>
              <a:rPr lang="zh-CN" altLang="en-US" sz="1200" dirty="0">
                <a:latin typeface="微软雅黑" pitchFamily="34" charset="-122"/>
                <a:ea typeface="微软雅黑" pitchFamily="34" charset="-122"/>
              </a:rPr>
              <a:t>例如，在许多的工作场所中，你会发现焊枪、熔炉、火花或其它火源。在这些区域内，人们需要穿着防火服以免暴露于火苗带来的不必要的危险中。当你观察你的员工时，请问自己一个问题： “每个人是否都受到保护，以免暴露于不必要的危险之中？”</a:t>
            </a:r>
            <a:endParaRPr lang="zh-CN" altLang="en-US" dirty="0"/>
          </a:p>
        </p:txBody>
      </p:sp>
      <p:sp>
        <p:nvSpPr>
          <p:cNvPr id="4" name="灯片编号占位符 3"/>
          <p:cNvSpPr>
            <a:spLocks noGrp="1"/>
          </p:cNvSpPr>
          <p:nvPr>
            <p:ph type="sldNum" sz="quarter" idx="10"/>
          </p:nvPr>
        </p:nvSpPr>
        <p:spPr/>
        <p:txBody>
          <a:bodyPr/>
          <a:lstStyle/>
          <a:p>
            <a:fld id="{8927DC7C-EA85-41EA-BE8E-3BC04B9579CE}" type="slidenum">
              <a:rPr lang="zh-CN" altLang="en-US" smtClean="0"/>
              <a:t>52</a:t>
            </a:fld>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sz="1200" b="0" i="0" kern="1200" dirty="0">
                <a:solidFill>
                  <a:schemeClr val="tx1"/>
                </a:solidFill>
                <a:latin typeface="+mn-lt"/>
                <a:ea typeface="+mn-ea"/>
                <a:cs typeface="+mn-cs"/>
              </a:rPr>
              <a:t>劳动防护用品是指由生产经营单位为从业人员配备的，使其在劳动过程中免遭或者减轻事故伤害及职业危险的个人防护用品。它又分为特种劳动防护用品和一般劳动防护用品。国家对特种劳动防护用品实行安全标志管理制度。</a:t>
            </a:r>
            <a:endParaRPr lang="zh-CN" altLang="en-US" dirty="0"/>
          </a:p>
        </p:txBody>
      </p:sp>
      <p:sp>
        <p:nvSpPr>
          <p:cNvPr id="4" name="灯片编号占位符 3"/>
          <p:cNvSpPr>
            <a:spLocks noGrp="1"/>
          </p:cNvSpPr>
          <p:nvPr>
            <p:ph type="sldNum" sz="quarter" idx="10"/>
          </p:nvPr>
        </p:nvSpPr>
        <p:spPr/>
        <p:txBody>
          <a:bodyPr/>
          <a:lstStyle/>
          <a:p>
            <a:fld id="{8927DC7C-EA85-41EA-BE8E-3BC04B9579CE}" type="slidenum">
              <a:rPr lang="zh-CN" altLang="en-US" smtClean="0"/>
              <a:t>53</a:t>
            </a:fld>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a:t>注：防呆为英文直译，为避免使用者无意识误动作而设计的预防措施，傻瓜措施的意思</a:t>
            </a:r>
          </a:p>
        </p:txBody>
      </p:sp>
      <p:sp>
        <p:nvSpPr>
          <p:cNvPr id="4" name="灯片编号占位符 3"/>
          <p:cNvSpPr>
            <a:spLocks noGrp="1"/>
          </p:cNvSpPr>
          <p:nvPr>
            <p:ph type="sldNum" sz="quarter" idx="10"/>
          </p:nvPr>
        </p:nvSpPr>
        <p:spPr/>
        <p:txBody>
          <a:bodyPr/>
          <a:lstStyle/>
          <a:p>
            <a:fld id="{8927DC7C-EA85-41EA-BE8E-3BC04B9579CE}" type="slidenum">
              <a:rPr lang="zh-CN" altLang="en-US" smtClean="0"/>
              <a:t>55</a:t>
            </a:fld>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7DC7C-EA85-41EA-BE8E-3BC04B9579CE}" type="slidenum">
              <a:rPr lang="zh-CN" altLang="en-US" smtClean="0"/>
              <a:t>57</a:t>
            </a:fld>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7DC7C-EA85-41EA-BE8E-3BC04B9579CE}" type="slidenum">
              <a:rPr lang="zh-CN" altLang="en-US" smtClean="0"/>
              <a:t>60</a:t>
            </a:fld>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7DC7C-EA85-41EA-BE8E-3BC04B9579CE}" type="slidenum">
              <a:rPr lang="zh-CN" altLang="en-US" smtClean="0"/>
              <a:t>62</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sz="1400" dirty="0"/>
              <a:t>一般，我们描述的事故为生产事故，</a:t>
            </a:r>
            <a:r>
              <a:rPr lang="zh-CN" altLang="en-US" sz="1400" b="0" i="0" kern="1200" dirty="0">
                <a:solidFill>
                  <a:schemeClr val="tx1"/>
                </a:solidFill>
                <a:latin typeface="+mn-lt"/>
                <a:ea typeface="+mn-ea"/>
                <a:cs typeface="+mn-cs"/>
              </a:rPr>
              <a:t>是指生产经营活动</a:t>
            </a:r>
            <a:r>
              <a:rPr lang="en-US" altLang="zh-CN" sz="1400" b="0" i="0" kern="1200" dirty="0">
                <a:solidFill>
                  <a:schemeClr val="tx1"/>
                </a:solidFill>
                <a:latin typeface="+mn-lt"/>
                <a:ea typeface="+mn-ea"/>
                <a:cs typeface="+mn-cs"/>
              </a:rPr>
              <a:t>(</a:t>
            </a:r>
            <a:r>
              <a:rPr lang="zh-CN" altLang="en-US" sz="1400" b="0" i="0" kern="1200" dirty="0">
                <a:solidFill>
                  <a:schemeClr val="tx1"/>
                </a:solidFill>
                <a:latin typeface="+mn-lt"/>
                <a:ea typeface="+mn-ea"/>
                <a:cs typeface="+mn-cs"/>
              </a:rPr>
              <a:t>包括与生产经营有关的活动</a:t>
            </a:r>
            <a:r>
              <a:rPr lang="en-US" altLang="zh-CN" sz="1400" b="0" i="0" kern="1200" dirty="0">
                <a:solidFill>
                  <a:schemeClr val="tx1"/>
                </a:solidFill>
                <a:latin typeface="+mn-lt"/>
                <a:ea typeface="+mn-ea"/>
                <a:cs typeface="+mn-cs"/>
              </a:rPr>
              <a:t>)</a:t>
            </a:r>
            <a:r>
              <a:rPr lang="zh-CN" altLang="en-US" sz="1400" b="0" i="0" kern="1200" dirty="0">
                <a:solidFill>
                  <a:schemeClr val="tx1"/>
                </a:solidFill>
                <a:latin typeface="+mn-lt"/>
                <a:ea typeface="+mn-ea"/>
                <a:cs typeface="+mn-cs"/>
              </a:rPr>
              <a:t>过程中，突然发生的伤害人身安全和健康或者损坏设备、设施或者造成经济损失，导致原活动暂时中止或永远终止的意外事件。</a:t>
            </a:r>
            <a:endParaRPr lang="en-US" altLang="zh-CN" sz="1400" b="0" i="0" kern="1200" dirty="0">
              <a:solidFill>
                <a:schemeClr val="tx1"/>
              </a:solidFill>
              <a:latin typeface="+mn-lt"/>
              <a:ea typeface="+mn-ea"/>
              <a:cs typeface="+mn-cs"/>
            </a:endParaRPr>
          </a:p>
          <a:p>
            <a:endParaRPr lang="en-US" altLang="zh-CN" sz="1200" b="0" i="0" kern="1200" dirty="0">
              <a:solidFill>
                <a:schemeClr val="tx1"/>
              </a:solidFill>
              <a:latin typeface="+mn-lt"/>
              <a:ea typeface="+mn-ea"/>
              <a:cs typeface="+mn-cs"/>
            </a:endParaRPr>
          </a:p>
          <a:p>
            <a:endParaRPr lang="zh-CN" altLang="en-US" dirty="0"/>
          </a:p>
        </p:txBody>
      </p:sp>
      <p:sp>
        <p:nvSpPr>
          <p:cNvPr id="4" name="灯片编号占位符 3"/>
          <p:cNvSpPr>
            <a:spLocks noGrp="1"/>
          </p:cNvSpPr>
          <p:nvPr>
            <p:ph type="sldNum" sz="quarter" idx="10"/>
          </p:nvPr>
        </p:nvSpPr>
        <p:spPr/>
        <p:txBody>
          <a:bodyPr/>
          <a:lstStyle/>
          <a:p>
            <a:fld id="{8927DC7C-EA85-41EA-BE8E-3BC04B9579CE}" type="slidenum">
              <a:rPr lang="zh-CN" altLang="en-US" smtClean="0"/>
              <a:t>5</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7DC7C-EA85-41EA-BE8E-3BC04B9579CE}" type="slidenum">
              <a:rPr lang="zh-CN" altLang="en-US" smtClean="0"/>
              <a:t>7</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安全科学的发展以安全技术为先导，而安全技术则随着产业革命而产生。</a:t>
            </a:r>
            <a:endParaRPr lang="en-US" altLang="zh-CN" dirty="0"/>
          </a:p>
          <a:p>
            <a:endParaRPr lang="en-US" altLang="zh-CN" dirty="0"/>
          </a:p>
          <a:p>
            <a:r>
              <a:rPr lang="zh-CN" altLang="en-US" dirty="0"/>
              <a:t>①：</a:t>
            </a:r>
            <a:r>
              <a:rPr lang="en-US" altLang="zh-CN" dirty="0"/>
              <a:t>1730</a:t>
            </a:r>
            <a:r>
              <a:rPr lang="zh-CN" altLang="en-US" dirty="0"/>
              <a:t>年，英国设计出煤矿井下通风换气方法，</a:t>
            </a:r>
            <a:r>
              <a:rPr lang="en-US" altLang="zh-CN" dirty="0"/>
              <a:t>1754</a:t>
            </a:r>
            <a:r>
              <a:rPr lang="zh-CN" altLang="en-US" dirty="0"/>
              <a:t>亨克利出版了</a:t>
            </a:r>
            <a:r>
              <a:rPr lang="en-US" altLang="zh-CN" dirty="0"/>
              <a:t>《</a:t>
            </a:r>
            <a:r>
              <a:rPr lang="zh-CN" altLang="en-US" dirty="0"/>
              <a:t>矿工肺病和冶金工疾病</a:t>
            </a:r>
            <a:r>
              <a:rPr lang="en-US" altLang="zh-CN" dirty="0"/>
              <a:t>》</a:t>
            </a:r>
            <a:r>
              <a:rPr lang="zh-CN" altLang="en-US" dirty="0"/>
              <a:t>一书；</a:t>
            </a:r>
            <a:r>
              <a:rPr lang="en-US" altLang="zh-CN" dirty="0"/>
              <a:t>1815</a:t>
            </a:r>
            <a:r>
              <a:rPr lang="zh-CN" altLang="en-US" dirty="0"/>
              <a:t>年，戴维发明矿工安全灯；蒸汽动力的发展，相应引出了安全阀、压力表、水位计及高压锅炉水压检验装置和措施。为了防止事故，</a:t>
            </a:r>
            <a:r>
              <a:rPr lang="en-US" altLang="zh-CN" dirty="0"/>
              <a:t>1817</a:t>
            </a:r>
            <a:r>
              <a:rPr lang="zh-CN" altLang="en-US" dirty="0"/>
              <a:t>年英国创建了检验公司；</a:t>
            </a:r>
            <a:r>
              <a:rPr lang="en-US" altLang="zh-CN" dirty="0"/>
              <a:t>1833</a:t>
            </a:r>
            <a:r>
              <a:rPr lang="zh-CN" altLang="en-US" dirty="0"/>
              <a:t>年美国制定</a:t>
            </a:r>
            <a:r>
              <a:rPr lang="en-US" altLang="zh-CN" dirty="0"/>
              <a:t>《</a:t>
            </a:r>
            <a:r>
              <a:rPr lang="zh-CN" altLang="en-US" dirty="0"/>
              <a:t>蒸汽船检验规则</a:t>
            </a:r>
            <a:r>
              <a:rPr lang="en-US" altLang="zh-CN" dirty="0"/>
              <a:t>》</a:t>
            </a:r>
            <a:r>
              <a:rPr lang="zh-CN" altLang="en-US" dirty="0"/>
              <a:t>；</a:t>
            </a:r>
            <a:r>
              <a:rPr lang="en-US" altLang="zh-CN" dirty="0"/>
              <a:t>1844</a:t>
            </a:r>
            <a:r>
              <a:rPr lang="zh-CN" altLang="en-US" dirty="0"/>
              <a:t>年英国修订</a:t>
            </a:r>
            <a:r>
              <a:rPr lang="en-US" altLang="zh-CN" dirty="0"/>
              <a:t>《</a:t>
            </a:r>
            <a:r>
              <a:rPr lang="zh-CN" altLang="en-US" dirty="0"/>
              <a:t>工厂法</a:t>
            </a:r>
            <a:r>
              <a:rPr lang="en-US" altLang="zh-CN" dirty="0"/>
              <a:t>》</a:t>
            </a:r>
            <a:r>
              <a:rPr lang="zh-CN" altLang="en-US" dirty="0"/>
              <a:t>，规定机器设备安装安全装置，</a:t>
            </a:r>
            <a:r>
              <a:rPr lang="en-US" altLang="zh-CN" dirty="0"/>
              <a:t>1864</a:t>
            </a:r>
            <a:r>
              <a:rPr lang="zh-CN" altLang="en-US" dirty="0"/>
              <a:t>年英国创办锅炉保险公司；电力的应用，引起安全用电的研究，三于是产生了保护接零、保护接地、绝缘防护、、避雷针等，进而产生防爆电气设备，安全仪器仪表，防护装置得到广泛应用。</a:t>
            </a:r>
          </a:p>
        </p:txBody>
      </p:sp>
      <p:sp>
        <p:nvSpPr>
          <p:cNvPr id="4" name="灯片编号占位符 3"/>
          <p:cNvSpPr>
            <a:spLocks noGrp="1"/>
          </p:cNvSpPr>
          <p:nvPr>
            <p:ph type="sldNum" sz="quarter" idx="10"/>
          </p:nvPr>
        </p:nvSpPr>
        <p:spPr/>
        <p:txBody>
          <a:bodyPr/>
          <a:lstStyle/>
          <a:p>
            <a:fld id="{8927DC7C-EA85-41EA-BE8E-3BC04B9579CE}" type="slidenum">
              <a:rPr lang="zh-CN" altLang="en-US" smtClean="0"/>
              <a:t>9</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目前，世界上有代表性的事故模式理论有十几种，对我国影响较大的主要有以下几种：</a:t>
            </a:r>
            <a:r>
              <a:rPr lang="en-US" altLang="zh-CN" dirty="0"/>
              <a:t>1</a:t>
            </a:r>
            <a:r>
              <a:rPr lang="zh-CN" altLang="en-US" dirty="0"/>
              <a:t>、事故因果类型；</a:t>
            </a:r>
            <a:r>
              <a:rPr lang="en-US" altLang="zh-CN" dirty="0"/>
              <a:t>2</a:t>
            </a:r>
            <a:r>
              <a:rPr lang="zh-CN" altLang="en-US" dirty="0"/>
              <a:t>多米诺骨牌理论；</a:t>
            </a:r>
            <a:r>
              <a:rPr lang="en-US" altLang="zh-CN" dirty="0"/>
              <a:t>3</a:t>
            </a:r>
            <a:r>
              <a:rPr lang="zh-CN" altLang="en-US" dirty="0"/>
              <a:t>、系统理论；</a:t>
            </a:r>
            <a:r>
              <a:rPr lang="en-US" altLang="zh-CN" dirty="0"/>
              <a:t>4</a:t>
            </a:r>
            <a:r>
              <a:rPr lang="zh-CN" altLang="en-US" dirty="0"/>
              <a:t>、轨迹交叉理论；</a:t>
            </a:r>
            <a:r>
              <a:rPr lang="en-US" altLang="zh-CN" dirty="0"/>
              <a:t>5</a:t>
            </a:r>
            <a:r>
              <a:rPr lang="zh-CN" altLang="en-US" dirty="0"/>
              <a:t>能量转移论；</a:t>
            </a:r>
            <a:r>
              <a:rPr lang="en-US" altLang="zh-CN" dirty="0"/>
              <a:t>6</a:t>
            </a:r>
            <a:r>
              <a:rPr lang="zh-CN" altLang="en-US" dirty="0"/>
              <a:t>、变化</a:t>
            </a:r>
            <a:r>
              <a:rPr lang="en-US" altLang="zh-CN" dirty="0"/>
              <a:t>-</a:t>
            </a:r>
            <a:r>
              <a:rPr lang="zh-CN" altLang="en-US" dirty="0"/>
              <a:t>失误理论；</a:t>
            </a:r>
            <a:r>
              <a:rPr lang="en-US" altLang="zh-CN" dirty="0"/>
              <a:t>7</a:t>
            </a:r>
            <a:r>
              <a:rPr lang="zh-CN" altLang="en-US" dirty="0"/>
              <a:t>心理动力理论等。</a:t>
            </a:r>
          </a:p>
        </p:txBody>
      </p:sp>
      <p:sp>
        <p:nvSpPr>
          <p:cNvPr id="4" name="灯片编号占位符 3"/>
          <p:cNvSpPr>
            <a:spLocks noGrp="1"/>
          </p:cNvSpPr>
          <p:nvPr>
            <p:ph type="sldNum" sz="quarter" idx="10"/>
          </p:nvPr>
        </p:nvSpPr>
        <p:spPr/>
        <p:txBody>
          <a:bodyPr/>
          <a:lstStyle/>
          <a:p>
            <a:fld id="{8927DC7C-EA85-41EA-BE8E-3BC04B9579CE}" type="slidenum">
              <a:rPr lang="zh-CN" altLang="en-US" smtClean="0"/>
              <a:t>10</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927DC7C-EA85-41EA-BE8E-3BC04B9579CE}" type="slidenum">
              <a:rPr lang="zh-CN" altLang="en-US" smtClean="0"/>
              <a:t>11</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microsoft.com/office/2007/relationships/hdphoto" Target="../media/hdphoto1.tif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jpeg"/></Relationships>
</file>

<file path=ppt/slideLayouts/_rels/slideLayout5.xml.rels><?xml version="1.0" encoding="UTF-8" standalone="yes"?>
<Relationships xmlns="http://schemas.openxmlformats.org/package/2006/relationships"><Relationship Id="rId3" Type="http://schemas.microsoft.com/office/2007/relationships/hdphoto" Target="../media/hdphoto1.tif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jpeg"/></Relationships>
</file>

<file path=ppt/slideLayouts/_rels/slideLayout6.xml.rels><?xml version="1.0" encoding="UTF-8" standalone="yes"?>
<Relationships xmlns="http://schemas.openxmlformats.org/package/2006/relationships"><Relationship Id="rId3" Type="http://schemas.microsoft.com/office/2007/relationships/hdphoto" Target="../media/hdphoto1.tif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jpeg"/></Relationships>
</file>

<file path=ppt/slideLayouts/_rels/slideLayout7.xml.rels><?xml version="1.0" encoding="UTF-8" standalone="yes"?>
<Relationships xmlns="http://schemas.openxmlformats.org/package/2006/relationships"><Relationship Id="rId3" Type="http://schemas.microsoft.com/office/2007/relationships/hdphoto" Target="../media/hdphoto1.tiff"/><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jpe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microsoft.com/office/2007/relationships/hdphoto" Target="../media/hdphoto1.tiff"/><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jpe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microsoft.com/office/2007/relationships/hdphoto" Target="../media/hdphoto1.tiff"/><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jpe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3" name="矩形 2"/>
          <p:cNvSpPr/>
          <p:nvPr userDrawn="1"/>
        </p:nvSpPr>
        <p:spPr>
          <a:xfrm rot="10800000">
            <a:off x="0" y="0"/>
            <a:ext cx="12192000" cy="6858000"/>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1F29A10A-2BA3-48EC-97A4-ECAEED063087}" type="datetimeFigureOut">
              <a:rPr lang="zh-CN" altLang="en-US" smtClean="0"/>
              <a:t>2019/5/6 Monday</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C6B532E8-4759-4A04-95B7-616AF7572367}"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530820CF-B880-4189-942D-D702A7CBA7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charset="-122"/>
                <a:cs typeface="+mn-cs"/>
              </a:rPr>
              <a:t>2019/5/6 Monday</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C913308-F349-4B6D-A68A-DD1791B4A57B}"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charset="-122"/>
                <a:cs typeface="+mn-cs"/>
              </a:r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自定义版式">
    <p:bg>
      <p:bgRef idx="1001">
        <a:schemeClr val="bg1"/>
      </p:bgRef>
    </p:bg>
    <p:spTree>
      <p:nvGrpSpPr>
        <p:cNvPr id="1" name=""/>
        <p:cNvGrpSpPr/>
        <p:nvPr/>
      </p:nvGrpSpPr>
      <p:grpSpPr>
        <a:xfrm>
          <a:off x="0" y="0"/>
          <a:ext cx="0" cy="0"/>
          <a:chOff x="0" y="0"/>
          <a:chExt cx="0" cy="0"/>
        </a:xfrm>
      </p:grpSpPr>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3" name="矩形 2"/>
          <p:cNvSpPr/>
          <p:nvPr userDrawn="1"/>
        </p:nvSpPr>
        <p:spPr>
          <a:xfrm rot="10800000">
            <a:off x="0" y="4457700"/>
            <a:ext cx="6076710" cy="2400300"/>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userDrawn="1"/>
        </p:nvSpPr>
        <p:spPr>
          <a:xfrm>
            <a:off x="6076709" y="4457700"/>
            <a:ext cx="6115291" cy="2400300"/>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安全学原理">
    <p:spTree>
      <p:nvGrpSpPr>
        <p:cNvPr id="1" name=""/>
        <p:cNvGrpSpPr/>
        <p:nvPr/>
      </p:nvGrpSpPr>
      <p:grpSpPr>
        <a:xfrm>
          <a:off x="0" y="0"/>
          <a:ext cx="0" cy="0"/>
          <a:chOff x="0" y="0"/>
          <a:chExt cx="0" cy="0"/>
        </a:xfrm>
      </p:grpSpPr>
      <p:sp>
        <p:nvSpPr>
          <p:cNvPr id="7" name="矩形 6"/>
          <p:cNvSpPr/>
          <p:nvPr userDrawn="1"/>
        </p:nvSpPr>
        <p:spPr>
          <a:xfrm>
            <a:off x="0" y="0"/>
            <a:ext cx="1691680" cy="6858000"/>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8" name="表格 7"/>
          <p:cNvGraphicFramePr>
            <a:graphicFrameLocks noGrp="1"/>
          </p:cNvGraphicFramePr>
          <p:nvPr userDrawn="1"/>
        </p:nvGraphicFramePr>
        <p:xfrm>
          <a:off x="0" y="1268760"/>
          <a:ext cx="1691680" cy="4752000"/>
        </p:xfrm>
        <a:graphic>
          <a:graphicData uri="http://schemas.openxmlformats.org/drawingml/2006/table">
            <a:tbl>
              <a:tblPr>
                <a:tableStyleId>{2D5ABB26-0587-4C30-8999-92F81FD0307C}</a:tableStyleId>
              </a:tblPr>
              <a:tblGrid>
                <a:gridCol w="1691680">
                  <a:extLst>
                    <a:ext uri="{9D8B030D-6E8A-4147-A177-3AD203B41FA5}">
                      <a16:colId xmlns:a16="http://schemas.microsoft.com/office/drawing/2014/main" val="20000"/>
                    </a:ext>
                  </a:extLst>
                </a:gridCol>
              </a:tblGrid>
              <a:tr h="792000">
                <a:tc>
                  <a:txBody>
                    <a:bodyPr/>
                    <a:lstStyle/>
                    <a:p>
                      <a:pPr algn="ctr"/>
                      <a:endParaRPr lang="zh-CN" altLang="en-US" dirty="0">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792000">
                <a:tc>
                  <a:txBody>
                    <a:bodyPr/>
                    <a:lstStyle/>
                    <a:p>
                      <a:pPr algn="ctr"/>
                      <a:r>
                        <a:rPr lang="zh-CN" altLang="en-US" sz="1600" dirty="0">
                          <a:solidFill>
                            <a:schemeClr val="bg1"/>
                          </a:solidFill>
                          <a:latin typeface="微软雅黑" pitchFamily="34" charset="-122"/>
                          <a:ea typeface="微软雅黑" pitchFamily="34" charset="-122"/>
                        </a:rPr>
                        <a:t>安全管理</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792000">
                <a:tc>
                  <a:txBody>
                    <a:bodyPr/>
                    <a:lstStyle/>
                    <a:p>
                      <a:pPr algn="ctr"/>
                      <a:r>
                        <a:rPr lang="zh-CN" altLang="en-US" sz="1600" dirty="0">
                          <a:solidFill>
                            <a:schemeClr val="bg1"/>
                          </a:solidFill>
                          <a:latin typeface="微软雅黑" pitchFamily="34" charset="-122"/>
                          <a:ea typeface="微软雅黑" pitchFamily="34" charset="-122"/>
                        </a:rPr>
                        <a:t>安全观察概述</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792000">
                <a:tc>
                  <a:txBody>
                    <a:bodyPr/>
                    <a:lstStyle/>
                    <a:p>
                      <a:pPr algn="ctr"/>
                      <a:r>
                        <a:rPr lang="zh-CN" altLang="en-US" sz="1600" dirty="0">
                          <a:solidFill>
                            <a:schemeClr val="bg1"/>
                          </a:solidFill>
                          <a:latin typeface="微软雅黑" pitchFamily="34" charset="-122"/>
                          <a:ea typeface="微软雅黑" pitchFamily="34" charset="-122"/>
                        </a:rPr>
                        <a:t>安全观察应用</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792000">
                <a:tc>
                  <a:txBody>
                    <a:bodyPr/>
                    <a:lstStyle/>
                    <a:p>
                      <a:pPr algn="ctr"/>
                      <a:r>
                        <a:rPr lang="zh-CN" altLang="en-US" sz="1600" dirty="0">
                          <a:solidFill>
                            <a:schemeClr val="bg1"/>
                          </a:solidFill>
                          <a:latin typeface="微软雅黑" pitchFamily="34" charset="-122"/>
                          <a:ea typeface="微软雅黑" pitchFamily="34" charset="-122"/>
                        </a:rPr>
                        <a:t>相关规范</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r h="792000">
                <a:tc>
                  <a:txBody>
                    <a:bodyPr/>
                    <a:lstStyle/>
                    <a:p>
                      <a:pPr algn="ctr"/>
                      <a:r>
                        <a:rPr lang="zh-CN" altLang="en-US" sz="1600" dirty="0">
                          <a:solidFill>
                            <a:schemeClr val="bg1"/>
                          </a:solidFill>
                          <a:latin typeface="微软雅黑" pitchFamily="34" charset="-122"/>
                          <a:ea typeface="微软雅黑" pitchFamily="34" charset="-122"/>
                        </a:rPr>
                        <a:t>结语</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grpSp>
        <p:nvGrpSpPr>
          <p:cNvPr id="10" name="组合 9"/>
          <p:cNvGrpSpPr/>
          <p:nvPr userDrawn="1"/>
        </p:nvGrpSpPr>
        <p:grpSpPr>
          <a:xfrm>
            <a:off x="0" y="1272662"/>
            <a:ext cx="1691680" cy="788186"/>
            <a:chOff x="0" y="1272662"/>
            <a:chExt cx="1691680" cy="788186"/>
          </a:xfrm>
          <a:solidFill>
            <a:srgbClr val="1A92A2"/>
          </a:solidFill>
        </p:grpSpPr>
        <p:sp>
          <p:nvSpPr>
            <p:cNvPr id="11" name="矩形 10"/>
            <p:cNvSpPr/>
            <p:nvPr userDrawn="1"/>
          </p:nvSpPr>
          <p:spPr>
            <a:xfrm>
              <a:off x="0" y="1272662"/>
              <a:ext cx="1691680" cy="788186"/>
            </a:xfrm>
            <a:prstGeom prst="rect">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latin typeface="微软雅黑" pitchFamily="34" charset="-122"/>
                  <a:ea typeface="微软雅黑" pitchFamily="34" charset="-122"/>
                </a:rPr>
                <a:t>安全的概念</a:t>
              </a:r>
            </a:p>
          </p:txBody>
        </p:sp>
        <p:sp>
          <p:nvSpPr>
            <p:cNvPr id="12" name="等腰三角形 11"/>
            <p:cNvSpPr/>
            <p:nvPr userDrawn="1"/>
          </p:nvSpPr>
          <p:spPr>
            <a:xfrm rot="16200000">
              <a:off x="1547664" y="1594748"/>
              <a:ext cx="144016" cy="144016"/>
            </a:xfrm>
            <a:prstGeom prst="triangle">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grpSp>
      <p:cxnSp>
        <p:nvCxnSpPr>
          <p:cNvPr id="13" name="直接连接符 12"/>
          <p:cNvCxnSpPr/>
          <p:nvPr userDrawn="1"/>
        </p:nvCxnSpPr>
        <p:spPr>
          <a:xfrm>
            <a:off x="2788985" y="1268760"/>
            <a:ext cx="8312061"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直角三角形 17"/>
          <p:cNvSpPr/>
          <p:nvPr userDrawn="1"/>
        </p:nvSpPr>
        <p:spPr>
          <a:xfrm flipH="1">
            <a:off x="11277600" y="6019801"/>
            <a:ext cx="950294" cy="853427"/>
          </a:xfrm>
          <a:prstGeom prst="rtTriangle">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19" name="五边形 18"/>
          <p:cNvSpPr/>
          <p:nvPr userDrawn="1"/>
        </p:nvSpPr>
        <p:spPr>
          <a:xfrm flipH="1">
            <a:off x="11382166" y="6369172"/>
            <a:ext cx="986607" cy="504056"/>
          </a:xfrm>
          <a:prstGeom prst="homePlate">
            <a:avLst/>
          </a:prstGeom>
          <a:no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fld id="{170C0C04-E408-48A9-82A4-3716296300DE}" type="slidenum">
              <a:rPr lang="zh-CN" altLang="en-US" sz="1800" smtClean="0">
                <a:solidFill>
                  <a:schemeClr val="bg1"/>
                </a:solidFill>
                <a:latin typeface="Arial Unicode MS" pitchFamily="34" charset="-122"/>
                <a:ea typeface="Arial Unicode MS" pitchFamily="34" charset="-122"/>
                <a:cs typeface="Arial Unicode MS" pitchFamily="34" charset="-122"/>
              </a:rPr>
              <a:t>‹#›</a:t>
            </a:fld>
            <a:endParaRPr lang="zh-CN" altLang="en-US" kern="0" dirty="0">
              <a:solidFill>
                <a:sysClr val="window" lastClr="FFFFFF"/>
              </a:solidFill>
              <a:latin typeface="Calibri"/>
              <a:ea typeface="宋体" charset="-122"/>
            </a:endParaRPr>
          </a:p>
        </p:txBody>
      </p:sp>
      <p:pic>
        <p:nvPicPr>
          <p:cNvPr id="17" name="图片 16"/>
          <p:cNvPicPr>
            <a:picLocks noChangeAspect="1"/>
          </p:cNvPicPr>
          <p:nvPr userDrawn="1"/>
        </p:nvPicPr>
        <p:blipFill rotWithShape="1">
          <a:blip r:embed="rId2" cstate="print">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b="35752"/>
          <a:stretch>
            <a:fillRect/>
          </a:stretch>
        </p:blipFill>
        <p:spPr>
          <a:xfrm>
            <a:off x="100343" y="6123748"/>
            <a:ext cx="1484062" cy="740691"/>
          </a:xfrm>
          <a:prstGeom prst="rect">
            <a:avLst/>
          </a:prstGeom>
        </p:spPr>
      </p:pic>
      <p:pic>
        <p:nvPicPr>
          <p:cNvPr id="14" name="Picture 1" descr="G:\PPT\图片1.jpg"/>
          <p:cNvPicPr>
            <a:picLocks noChangeAspect="1" noChangeArrowheads="1"/>
          </p:cNvPicPr>
          <p:nvPr userDrawn="1"/>
        </p:nvPicPr>
        <p:blipFill>
          <a:blip r:embed="rId4" cstate="print">
            <a:duotone>
              <a:prstClr val="black"/>
              <a:schemeClr val="tx2">
                <a:tint val="45000"/>
                <a:satMod val="400000"/>
              </a:schemeClr>
            </a:duotone>
            <a:lum bright="-36000" contrast="-35000"/>
          </a:blip>
          <a:srcRect/>
          <a:stretch>
            <a:fillRect/>
          </a:stretch>
        </p:blipFill>
        <p:spPr bwMode="auto">
          <a:xfrm>
            <a:off x="-1" y="-1"/>
            <a:ext cx="1678899" cy="1311139"/>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安全管理学">
    <p:spTree>
      <p:nvGrpSpPr>
        <p:cNvPr id="1" name=""/>
        <p:cNvGrpSpPr/>
        <p:nvPr/>
      </p:nvGrpSpPr>
      <p:grpSpPr>
        <a:xfrm>
          <a:off x="0" y="0"/>
          <a:ext cx="0" cy="0"/>
          <a:chOff x="0" y="0"/>
          <a:chExt cx="0" cy="0"/>
        </a:xfrm>
      </p:grpSpPr>
      <p:sp>
        <p:nvSpPr>
          <p:cNvPr id="7" name="矩形 6"/>
          <p:cNvSpPr/>
          <p:nvPr userDrawn="1"/>
        </p:nvSpPr>
        <p:spPr>
          <a:xfrm>
            <a:off x="0" y="0"/>
            <a:ext cx="1691680" cy="6858000"/>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8" name="表格 7"/>
          <p:cNvGraphicFramePr>
            <a:graphicFrameLocks noGrp="1"/>
          </p:cNvGraphicFramePr>
          <p:nvPr userDrawn="1"/>
        </p:nvGraphicFramePr>
        <p:xfrm>
          <a:off x="0" y="1268760"/>
          <a:ext cx="1691680" cy="4752000"/>
        </p:xfrm>
        <a:graphic>
          <a:graphicData uri="http://schemas.openxmlformats.org/drawingml/2006/table">
            <a:tbl>
              <a:tblPr>
                <a:tableStyleId>{2D5ABB26-0587-4C30-8999-92F81FD0307C}</a:tableStyleId>
              </a:tblPr>
              <a:tblGrid>
                <a:gridCol w="1691680">
                  <a:extLst>
                    <a:ext uri="{9D8B030D-6E8A-4147-A177-3AD203B41FA5}">
                      <a16:colId xmlns:a16="http://schemas.microsoft.com/office/drawing/2014/main" val="20000"/>
                    </a:ext>
                  </a:extLst>
                </a:gridCol>
              </a:tblGrid>
              <a:tr h="792000">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sz="1600" kern="1200" dirty="0">
                          <a:solidFill>
                            <a:schemeClr val="bg1"/>
                          </a:solidFill>
                          <a:latin typeface="微软雅黑" pitchFamily="34" charset="-122"/>
                          <a:ea typeface="微软雅黑" pitchFamily="34" charset="-122"/>
                          <a:cs typeface="+mn-cs"/>
                        </a:rPr>
                        <a:t>安全的概念</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792000">
                <a:tc>
                  <a:txBody>
                    <a:bodyPr/>
                    <a:lstStyle/>
                    <a:p>
                      <a:pPr algn="ctr"/>
                      <a:r>
                        <a:rPr lang="zh-CN" altLang="en-US" sz="1600" dirty="0">
                          <a:solidFill>
                            <a:schemeClr val="bg1"/>
                          </a:solidFill>
                          <a:latin typeface="微软雅黑" pitchFamily="34" charset="-122"/>
                          <a:ea typeface="微软雅黑" pitchFamily="34" charset="-122"/>
                        </a:rPr>
                        <a:t>安全管理学概述</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792000">
                <a:tc>
                  <a:txBody>
                    <a:bodyPr/>
                    <a:lstStyle/>
                    <a:p>
                      <a:pPr algn="ctr"/>
                      <a:r>
                        <a:rPr lang="zh-CN" altLang="en-US" sz="1600" dirty="0">
                          <a:solidFill>
                            <a:schemeClr val="bg1"/>
                          </a:solidFill>
                          <a:latin typeface="微软雅黑" pitchFamily="34" charset="-122"/>
                          <a:ea typeface="微软雅黑" pitchFamily="34" charset="-122"/>
                        </a:rPr>
                        <a:t>安全观察概念</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792000">
                <a:tc>
                  <a:txBody>
                    <a:bodyPr/>
                    <a:lstStyle/>
                    <a:p>
                      <a:pPr algn="ctr"/>
                      <a:r>
                        <a:rPr lang="zh-CN" altLang="en-US" sz="1600" dirty="0">
                          <a:solidFill>
                            <a:schemeClr val="bg1"/>
                          </a:solidFill>
                          <a:latin typeface="微软雅黑" pitchFamily="34" charset="-122"/>
                          <a:ea typeface="微软雅黑" pitchFamily="34" charset="-122"/>
                        </a:rPr>
                        <a:t>安全观察应用</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792000">
                <a:tc>
                  <a:txBody>
                    <a:bodyPr/>
                    <a:lstStyle/>
                    <a:p>
                      <a:pPr algn="ctr"/>
                      <a:r>
                        <a:rPr lang="zh-CN" altLang="en-US" sz="1600" dirty="0">
                          <a:solidFill>
                            <a:schemeClr val="bg1"/>
                          </a:solidFill>
                          <a:latin typeface="微软雅黑" pitchFamily="34" charset="-122"/>
                          <a:ea typeface="微软雅黑" pitchFamily="34" charset="-122"/>
                        </a:rPr>
                        <a:t>相关规范</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r h="792000">
                <a:tc>
                  <a:txBody>
                    <a:bodyPr/>
                    <a:lstStyle/>
                    <a:p>
                      <a:pPr algn="ctr"/>
                      <a:r>
                        <a:rPr lang="zh-CN" altLang="en-US" sz="1600" dirty="0">
                          <a:solidFill>
                            <a:schemeClr val="bg1"/>
                          </a:solidFill>
                          <a:latin typeface="微软雅黑" pitchFamily="34" charset="-122"/>
                          <a:ea typeface="微软雅黑" pitchFamily="34" charset="-122"/>
                        </a:rPr>
                        <a:t>结语</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cxnSp>
        <p:nvCxnSpPr>
          <p:cNvPr id="13" name="直接连接符 12"/>
          <p:cNvCxnSpPr/>
          <p:nvPr userDrawn="1"/>
        </p:nvCxnSpPr>
        <p:spPr>
          <a:xfrm>
            <a:off x="2788985" y="1268760"/>
            <a:ext cx="8312061"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userDrawn="1"/>
        </p:nvGrpSpPr>
        <p:grpSpPr>
          <a:xfrm>
            <a:off x="0" y="2060848"/>
            <a:ext cx="1691680" cy="788186"/>
            <a:chOff x="0" y="1272662"/>
            <a:chExt cx="1691680" cy="788186"/>
          </a:xfrm>
          <a:solidFill>
            <a:srgbClr val="1A92A2"/>
          </a:solidFill>
        </p:grpSpPr>
        <p:sp>
          <p:nvSpPr>
            <p:cNvPr id="15" name="矩形 14"/>
            <p:cNvSpPr/>
            <p:nvPr userDrawn="1"/>
          </p:nvSpPr>
          <p:spPr>
            <a:xfrm>
              <a:off x="0" y="1272662"/>
              <a:ext cx="1691680" cy="788186"/>
            </a:xfrm>
            <a:prstGeom prst="rect">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bg1"/>
                  </a:solidFill>
                  <a:latin typeface="微软雅黑" pitchFamily="34" charset="-122"/>
                  <a:ea typeface="微软雅黑" pitchFamily="34" charset="-122"/>
                </a:rPr>
                <a:t>安全管理</a:t>
              </a:r>
            </a:p>
          </p:txBody>
        </p:sp>
        <p:sp>
          <p:nvSpPr>
            <p:cNvPr id="17" name="等腰三角形 16"/>
            <p:cNvSpPr/>
            <p:nvPr userDrawn="1"/>
          </p:nvSpPr>
          <p:spPr>
            <a:xfrm rot="16200000">
              <a:off x="1547664" y="1594748"/>
              <a:ext cx="144016" cy="144016"/>
            </a:xfrm>
            <a:prstGeom prst="triangle">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直角三角形 11"/>
          <p:cNvSpPr/>
          <p:nvPr userDrawn="1"/>
        </p:nvSpPr>
        <p:spPr>
          <a:xfrm flipH="1">
            <a:off x="11277600" y="6019801"/>
            <a:ext cx="950294" cy="853427"/>
          </a:xfrm>
          <a:prstGeom prst="rtTriangle">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18" name="五边形 17"/>
          <p:cNvSpPr/>
          <p:nvPr userDrawn="1"/>
        </p:nvSpPr>
        <p:spPr>
          <a:xfrm flipH="1">
            <a:off x="11382166" y="6369172"/>
            <a:ext cx="986607" cy="504056"/>
          </a:xfrm>
          <a:prstGeom prst="homePlate">
            <a:avLst/>
          </a:prstGeom>
          <a:no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fld id="{170C0C04-E408-48A9-82A4-3716296300DE}" type="slidenum">
              <a:rPr lang="zh-CN" altLang="en-US" sz="1800" smtClean="0">
                <a:solidFill>
                  <a:schemeClr val="bg1"/>
                </a:solidFill>
                <a:latin typeface="Arial Unicode MS" pitchFamily="34" charset="-122"/>
                <a:ea typeface="Arial Unicode MS" pitchFamily="34" charset="-122"/>
                <a:cs typeface="Arial Unicode MS" pitchFamily="34" charset="-122"/>
              </a:rPr>
              <a:t>‹#›</a:t>
            </a:fld>
            <a:endParaRPr lang="zh-CN" altLang="en-US" kern="0" dirty="0">
              <a:solidFill>
                <a:sysClr val="window" lastClr="FFFFFF"/>
              </a:solidFill>
              <a:latin typeface="Calibri"/>
              <a:ea typeface="宋体" charset="-122"/>
            </a:endParaRPr>
          </a:p>
        </p:txBody>
      </p:sp>
      <p:pic>
        <p:nvPicPr>
          <p:cNvPr id="19" name="图片 18"/>
          <p:cNvPicPr>
            <a:picLocks noChangeAspect="1"/>
          </p:cNvPicPr>
          <p:nvPr userDrawn="1"/>
        </p:nvPicPr>
        <p:blipFill rotWithShape="1">
          <a:blip r:embed="rId2" cstate="print">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b="35752"/>
          <a:stretch>
            <a:fillRect/>
          </a:stretch>
        </p:blipFill>
        <p:spPr>
          <a:xfrm>
            <a:off x="100343" y="6123748"/>
            <a:ext cx="1484062" cy="740691"/>
          </a:xfrm>
          <a:prstGeom prst="rect">
            <a:avLst/>
          </a:prstGeom>
        </p:spPr>
      </p:pic>
      <p:pic>
        <p:nvPicPr>
          <p:cNvPr id="16" name="Picture 1" descr="G:\PPT\图片1.jpg"/>
          <p:cNvPicPr>
            <a:picLocks noChangeAspect="1" noChangeArrowheads="1"/>
          </p:cNvPicPr>
          <p:nvPr userDrawn="1"/>
        </p:nvPicPr>
        <p:blipFill>
          <a:blip r:embed="rId4" cstate="print">
            <a:duotone>
              <a:prstClr val="black"/>
              <a:schemeClr val="tx2">
                <a:tint val="45000"/>
                <a:satMod val="400000"/>
              </a:schemeClr>
            </a:duotone>
            <a:lum bright="-36000" contrast="-35000"/>
          </a:blip>
          <a:srcRect/>
          <a:stretch>
            <a:fillRect/>
          </a:stretch>
        </p:blipFill>
        <p:spPr bwMode="auto">
          <a:xfrm>
            <a:off x="-1" y="-1"/>
            <a:ext cx="1678899" cy="1311139"/>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安全观察概念">
    <p:spTree>
      <p:nvGrpSpPr>
        <p:cNvPr id="1" name=""/>
        <p:cNvGrpSpPr/>
        <p:nvPr/>
      </p:nvGrpSpPr>
      <p:grpSpPr>
        <a:xfrm>
          <a:off x="0" y="0"/>
          <a:ext cx="0" cy="0"/>
          <a:chOff x="0" y="0"/>
          <a:chExt cx="0" cy="0"/>
        </a:xfrm>
      </p:grpSpPr>
      <p:sp>
        <p:nvSpPr>
          <p:cNvPr id="7" name="矩形 6"/>
          <p:cNvSpPr/>
          <p:nvPr userDrawn="1"/>
        </p:nvSpPr>
        <p:spPr>
          <a:xfrm>
            <a:off x="0" y="0"/>
            <a:ext cx="1691680" cy="6858000"/>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8" name="表格 7"/>
          <p:cNvGraphicFramePr>
            <a:graphicFrameLocks noGrp="1"/>
          </p:cNvGraphicFramePr>
          <p:nvPr userDrawn="1"/>
        </p:nvGraphicFramePr>
        <p:xfrm>
          <a:off x="0" y="1268760"/>
          <a:ext cx="1691680" cy="4752000"/>
        </p:xfrm>
        <a:graphic>
          <a:graphicData uri="http://schemas.openxmlformats.org/drawingml/2006/table">
            <a:tbl>
              <a:tblPr>
                <a:tableStyleId>{2D5ABB26-0587-4C30-8999-92F81FD0307C}</a:tableStyleId>
              </a:tblPr>
              <a:tblGrid>
                <a:gridCol w="1691680">
                  <a:extLst>
                    <a:ext uri="{9D8B030D-6E8A-4147-A177-3AD203B41FA5}">
                      <a16:colId xmlns:a16="http://schemas.microsoft.com/office/drawing/2014/main" val="20000"/>
                    </a:ext>
                  </a:extLst>
                </a:gridCol>
              </a:tblGrid>
              <a:tr h="792000">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sz="1600" kern="1200" dirty="0">
                          <a:solidFill>
                            <a:schemeClr val="bg1"/>
                          </a:solidFill>
                          <a:latin typeface="微软雅黑" pitchFamily="34" charset="-122"/>
                          <a:ea typeface="微软雅黑" pitchFamily="34" charset="-122"/>
                          <a:cs typeface="+mn-cs"/>
                        </a:rPr>
                        <a:t>安全的概念</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792000">
                <a:tc>
                  <a:txBody>
                    <a:bodyPr/>
                    <a:lstStyle/>
                    <a:p>
                      <a:pPr algn="ctr"/>
                      <a:r>
                        <a:rPr lang="zh-CN" altLang="en-US" sz="1600" dirty="0">
                          <a:solidFill>
                            <a:schemeClr val="bg1"/>
                          </a:solidFill>
                          <a:latin typeface="微软雅黑" pitchFamily="34" charset="-122"/>
                          <a:ea typeface="微软雅黑" pitchFamily="34" charset="-122"/>
                        </a:rPr>
                        <a:t>安全管理</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792000">
                <a:tc>
                  <a:txBody>
                    <a:bodyPr/>
                    <a:lstStyle/>
                    <a:p>
                      <a:pPr algn="ctr"/>
                      <a:r>
                        <a:rPr lang="zh-CN" altLang="en-US" sz="1600" dirty="0">
                          <a:solidFill>
                            <a:schemeClr val="bg1"/>
                          </a:solidFill>
                          <a:latin typeface="微软雅黑" pitchFamily="34" charset="-122"/>
                          <a:ea typeface="微软雅黑" pitchFamily="34" charset="-122"/>
                        </a:rPr>
                        <a:t>安全管理的难点</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792000">
                <a:tc>
                  <a:txBody>
                    <a:bodyPr/>
                    <a:lstStyle/>
                    <a:p>
                      <a:pPr algn="ctr"/>
                      <a:r>
                        <a:rPr lang="zh-CN" altLang="en-US" sz="1600" dirty="0">
                          <a:solidFill>
                            <a:schemeClr val="bg1"/>
                          </a:solidFill>
                          <a:latin typeface="微软雅黑" pitchFamily="34" charset="-122"/>
                          <a:ea typeface="微软雅黑" pitchFamily="34" charset="-122"/>
                        </a:rPr>
                        <a:t>安全观察应用</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792000">
                <a:tc>
                  <a:txBody>
                    <a:bodyPr/>
                    <a:lstStyle/>
                    <a:p>
                      <a:pPr algn="ctr"/>
                      <a:r>
                        <a:rPr lang="zh-CN" altLang="en-US" sz="1600" dirty="0">
                          <a:solidFill>
                            <a:schemeClr val="bg1"/>
                          </a:solidFill>
                          <a:latin typeface="微软雅黑" pitchFamily="34" charset="-122"/>
                          <a:ea typeface="微软雅黑" pitchFamily="34" charset="-122"/>
                        </a:rPr>
                        <a:t>相关规范</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r h="792000">
                <a:tc>
                  <a:txBody>
                    <a:bodyPr/>
                    <a:lstStyle/>
                    <a:p>
                      <a:pPr algn="ctr"/>
                      <a:r>
                        <a:rPr lang="zh-CN" altLang="en-US" sz="1600" dirty="0">
                          <a:solidFill>
                            <a:schemeClr val="bg1"/>
                          </a:solidFill>
                          <a:latin typeface="微软雅黑" pitchFamily="34" charset="-122"/>
                          <a:ea typeface="微软雅黑" pitchFamily="34" charset="-122"/>
                        </a:rPr>
                        <a:t>结语</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cxnSp>
        <p:nvCxnSpPr>
          <p:cNvPr id="13" name="直接连接符 12"/>
          <p:cNvCxnSpPr/>
          <p:nvPr userDrawn="1"/>
        </p:nvCxnSpPr>
        <p:spPr>
          <a:xfrm>
            <a:off x="2788985" y="1268760"/>
            <a:ext cx="8312061"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userDrawn="1"/>
        </p:nvGrpSpPr>
        <p:grpSpPr>
          <a:xfrm>
            <a:off x="0" y="2854273"/>
            <a:ext cx="1691680" cy="788186"/>
            <a:chOff x="0" y="1272662"/>
            <a:chExt cx="1691680" cy="788186"/>
          </a:xfrm>
          <a:solidFill>
            <a:srgbClr val="1A92A2"/>
          </a:solidFill>
        </p:grpSpPr>
        <p:sp>
          <p:nvSpPr>
            <p:cNvPr id="15" name="矩形 14"/>
            <p:cNvSpPr/>
            <p:nvPr userDrawn="1"/>
          </p:nvSpPr>
          <p:spPr>
            <a:xfrm>
              <a:off x="0" y="1272662"/>
              <a:ext cx="1691680" cy="788186"/>
            </a:xfrm>
            <a:prstGeom prst="rect">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sz="1600" kern="1200" dirty="0">
                  <a:solidFill>
                    <a:schemeClr val="lt1"/>
                  </a:solidFill>
                  <a:latin typeface="微软雅黑" pitchFamily="34" charset="-122"/>
                  <a:ea typeface="微软雅黑" pitchFamily="34" charset="-122"/>
                  <a:cs typeface="+mn-cs"/>
                </a:rPr>
                <a:t>安全观察概念</a:t>
              </a:r>
            </a:p>
          </p:txBody>
        </p:sp>
        <p:sp>
          <p:nvSpPr>
            <p:cNvPr id="17" name="等腰三角形 16"/>
            <p:cNvSpPr/>
            <p:nvPr userDrawn="1"/>
          </p:nvSpPr>
          <p:spPr>
            <a:xfrm rot="16200000">
              <a:off x="1547664" y="1594748"/>
              <a:ext cx="144016" cy="144016"/>
            </a:xfrm>
            <a:prstGeom prst="triangle">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直角三角形 9"/>
          <p:cNvSpPr/>
          <p:nvPr userDrawn="1"/>
        </p:nvSpPr>
        <p:spPr>
          <a:xfrm flipH="1">
            <a:off x="11277600" y="6019801"/>
            <a:ext cx="950294" cy="853427"/>
          </a:xfrm>
          <a:prstGeom prst="rtTriangle">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11" name="五边形 10"/>
          <p:cNvSpPr/>
          <p:nvPr userDrawn="1"/>
        </p:nvSpPr>
        <p:spPr>
          <a:xfrm flipH="1">
            <a:off x="11382166" y="6369172"/>
            <a:ext cx="986607" cy="504056"/>
          </a:xfrm>
          <a:prstGeom prst="homePlate">
            <a:avLst/>
          </a:prstGeom>
          <a:no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fld id="{170C0C04-E408-48A9-82A4-3716296300DE}" type="slidenum">
              <a:rPr lang="zh-CN" altLang="en-US" sz="1800" smtClean="0">
                <a:solidFill>
                  <a:schemeClr val="bg1"/>
                </a:solidFill>
                <a:latin typeface="Arial Unicode MS" pitchFamily="34" charset="-122"/>
                <a:ea typeface="Arial Unicode MS" pitchFamily="34" charset="-122"/>
                <a:cs typeface="Arial Unicode MS" pitchFamily="34" charset="-122"/>
              </a:rPr>
              <a:t>‹#›</a:t>
            </a:fld>
            <a:endParaRPr lang="zh-CN" altLang="en-US" kern="0" dirty="0">
              <a:solidFill>
                <a:sysClr val="window" lastClr="FFFFFF"/>
              </a:solidFill>
              <a:latin typeface="Calibri"/>
              <a:ea typeface="宋体" charset="-122"/>
            </a:endParaRPr>
          </a:p>
        </p:txBody>
      </p:sp>
      <p:pic>
        <p:nvPicPr>
          <p:cNvPr id="18" name="图片 17"/>
          <p:cNvPicPr>
            <a:picLocks noChangeAspect="1"/>
          </p:cNvPicPr>
          <p:nvPr userDrawn="1"/>
        </p:nvPicPr>
        <p:blipFill rotWithShape="1">
          <a:blip r:embed="rId2" cstate="print">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b="35752"/>
          <a:stretch>
            <a:fillRect/>
          </a:stretch>
        </p:blipFill>
        <p:spPr>
          <a:xfrm>
            <a:off x="100343" y="6123748"/>
            <a:ext cx="1484062" cy="740691"/>
          </a:xfrm>
          <a:prstGeom prst="rect">
            <a:avLst/>
          </a:prstGeom>
        </p:spPr>
      </p:pic>
      <p:pic>
        <p:nvPicPr>
          <p:cNvPr id="12" name="Picture 1" descr="G:\PPT\图片1.jpg"/>
          <p:cNvPicPr>
            <a:picLocks noChangeAspect="1" noChangeArrowheads="1"/>
          </p:cNvPicPr>
          <p:nvPr userDrawn="1"/>
        </p:nvPicPr>
        <p:blipFill>
          <a:blip r:embed="rId4" cstate="print">
            <a:duotone>
              <a:prstClr val="black"/>
              <a:schemeClr val="tx2">
                <a:tint val="45000"/>
                <a:satMod val="400000"/>
              </a:schemeClr>
            </a:duotone>
            <a:lum bright="-36000" contrast="-35000"/>
          </a:blip>
          <a:srcRect/>
          <a:stretch>
            <a:fillRect/>
          </a:stretch>
        </p:blipFill>
        <p:spPr bwMode="auto">
          <a:xfrm>
            <a:off x="-1" y="-1"/>
            <a:ext cx="1678899" cy="1311139"/>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安全观察应用">
    <p:spTree>
      <p:nvGrpSpPr>
        <p:cNvPr id="1" name=""/>
        <p:cNvGrpSpPr/>
        <p:nvPr/>
      </p:nvGrpSpPr>
      <p:grpSpPr>
        <a:xfrm>
          <a:off x="0" y="0"/>
          <a:ext cx="0" cy="0"/>
          <a:chOff x="0" y="0"/>
          <a:chExt cx="0" cy="0"/>
        </a:xfrm>
      </p:grpSpPr>
      <p:sp>
        <p:nvSpPr>
          <p:cNvPr id="7" name="矩形 6"/>
          <p:cNvSpPr/>
          <p:nvPr userDrawn="1"/>
        </p:nvSpPr>
        <p:spPr>
          <a:xfrm>
            <a:off x="0" y="0"/>
            <a:ext cx="1691680" cy="6858000"/>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8" name="表格 7"/>
          <p:cNvGraphicFramePr>
            <a:graphicFrameLocks noGrp="1"/>
          </p:cNvGraphicFramePr>
          <p:nvPr userDrawn="1"/>
        </p:nvGraphicFramePr>
        <p:xfrm>
          <a:off x="0" y="1268760"/>
          <a:ext cx="1691680" cy="4752000"/>
        </p:xfrm>
        <a:graphic>
          <a:graphicData uri="http://schemas.openxmlformats.org/drawingml/2006/table">
            <a:tbl>
              <a:tblPr>
                <a:tableStyleId>{2D5ABB26-0587-4C30-8999-92F81FD0307C}</a:tableStyleId>
              </a:tblPr>
              <a:tblGrid>
                <a:gridCol w="1691680">
                  <a:extLst>
                    <a:ext uri="{9D8B030D-6E8A-4147-A177-3AD203B41FA5}">
                      <a16:colId xmlns:a16="http://schemas.microsoft.com/office/drawing/2014/main" val="20000"/>
                    </a:ext>
                  </a:extLst>
                </a:gridCol>
              </a:tblGrid>
              <a:tr h="79200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a:ln>
                            <a:noFill/>
                          </a:ln>
                          <a:solidFill>
                            <a:prstClr val="white"/>
                          </a:solidFill>
                          <a:effectLst/>
                          <a:uLnTx/>
                          <a:uFillTx/>
                          <a:latin typeface="微软雅黑" pitchFamily="34" charset="-122"/>
                          <a:ea typeface="微软雅黑" pitchFamily="34" charset="-122"/>
                          <a:cs typeface="+mn-cs"/>
                        </a:rPr>
                        <a:t>安全的概念</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792000">
                <a:tc>
                  <a:txBody>
                    <a:bodyPr/>
                    <a:lstStyle/>
                    <a:p>
                      <a:pPr algn="ctr"/>
                      <a:r>
                        <a:rPr lang="zh-CN" altLang="en-US" sz="1600" dirty="0">
                          <a:solidFill>
                            <a:schemeClr val="bg1"/>
                          </a:solidFill>
                          <a:latin typeface="微软雅黑" pitchFamily="34" charset="-122"/>
                          <a:ea typeface="微软雅黑" pitchFamily="34" charset="-122"/>
                        </a:rPr>
                        <a:t>安全管理</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792000">
                <a:tc>
                  <a:txBody>
                    <a:bodyPr/>
                    <a:lstStyle/>
                    <a:p>
                      <a:pPr algn="ctr"/>
                      <a:r>
                        <a:rPr lang="zh-CN" altLang="en-US" sz="1600" dirty="0">
                          <a:solidFill>
                            <a:schemeClr val="bg1"/>
                          </a:solidFill>
                          <a:latin typeface="微软雅黑" pitchFamily="34" charset="-122"/>
                          <a:ea typeface="微软雅黑" pitchFamily="34" charset="-122"/>
                        </a:rPr>
                        <a:t>安全观察概念</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792000">
                <a:tc>
                  <a:txBody>
                    <a:bodyPr/>
                    <a:lstStyle/>
                    <a:p>
                      <a:pPr algn="ctr"/>
                      <a:r>
                        <a:rPr lang="zh-CN" altLang="en-US" sz="1600" dirty="0">
                          <a:solidFill>
                            <a:schemeClr val="bg1"/>
                          </a:solidFill>
                          <a:latin typeface="微软雅黑" pitchFamily="34" charset="-122"/>
                          <a:ea typeface="微软雅黑" pitchFamily="34" charset="-122"/>
                        </a:rPr>
                        <a:t>安全观察应用</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792000">
                <a:tc>
                  <a:txBody>
                    <a:bodyPr/>
                    <a:lstStyle/>
                    <a:p>
                      <a:pPr algn="ctr"/>
                      <a:r>
                        <a:rPr lang="zh-CN" altLang="en-US" sz="1600" dirty="0">
                          <a:solidFill>
                            <a:schemeClr val="bg1"/>
                          </a:solidFill>
                          <a:latin typeface="微软雅黑" pitchFamily="34" charset="-122"/>
                          <a:ea typeface="微软雅黑" pitchFamily="34" charset="-122"/>
                        </a:rPr>
                        <a:t>相关规范</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r h="792000">
                <a:tc>
                  <a:txBody>
                    <a:bodyPr/>
                    <a:lstStyle/>
                    <a:p>
                      <a:pPr algn="ctr"/>
                      <a:r>
                        <a:rPr lang="zh-CN" altLang="en-US" sz="1600" dirty="0">
                          <a:solidFill>
                            <a:schemeClr val="bg1"/>
                          </a:solidFill>
                          <a:latin typeface="微软雅黑" pitchFamily="34" charset="-122"/>
                          <a:ea typeface="微软雅黑" pitchFamily="34" charset="-122"/>
                        </a:rPr>
                        <a:t>结语</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cxnSp>
        <p:nvCxnSpPr>
          <p:cNvPr id="13" name="直接连接符 12"/>
          <p:cNvCxnSpPr/>
          <p:nvPr userDrawn="1"/>
        </p:nvCxnSpPr>
        <p:spPr>
          <a:xfrm>
            <a:off x="2788985" y="1268760"/>
            <a:ext cx="8312061"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0" name="组合 9"/>
          <p:cNvGrpSpPr/>
          <p:nvPr userDrawn="1"/>
        </p:nvGrpSpPr>
        <p:grpSpPr>
          <a:xfrm>
            <a:off x="0" y="3648260"/>
            <a:ext cx="1691680" cy="788186"/>
            <a:chOff x="0" y="1272662"/>
            <a:chExt cx="1691680" cy="788186"/>
          </a:xfrm>
          <a:solidFill>
            <a:srgbClr val="1A92A2"/>
          </a:solidFill>
        </p:grpSpPr>
        <p:sp>
          <p:nvSpPr>
            <p:cNvPr id="11" name="矩形 10"/>
            <p:cNvSpPr/>
            <p:nvPr userDrawn="1"/>
          </p:nvSpPr>
          <p:spPr>
            <a:xfrm>
              <a:off x="0" y="1272662"/>
              <a:ext cx="1691680" cy="788186"/>
            </a:xfrm>
            <a:prstGeom prst="rect">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sz="1600" kern="1200" dirty="0">
                  <a:solidFill>
                    <a:schemeClr val="lt1"/>
                  </a:solidFill>
                  <a:latin typeface="微软雅黑" pitchFamily="34" charset="-122"/>
                  <a:ea typeface="微软雅黑" pitchFamily="34" charset="-122"/>
                  <a:cs typeface="+mn-cs"/>
                </a:rPr>
                <a:t>安全观察应用</a:t>
              </a:r>
            </a:p>
          </p:txBody>
        </p:sp>
        <p:sp>
          <p:nvSpPr>
            <p:cNvPr id="12" name="等腰三角形 11"/>
            <p:cNvSpPr/>
            <p:nvPr userDrawn="1"/>
          </p:nvSpPr>
          <p:spPr>
            <a:xfrm rot="16200000">
              <a:off x="1547664" y="1594748"/>
              <a:ext cx="144016" cy="144016"/>
            </a:xfrm>
            <a:prstGeom prst="triangle">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4" name="直角三角形 13"/>
          <p:cNvSpPr/>
          <p:nvPr userDrawn="1"/>
        </p:nvSpPr>
        <p:spPr>
          <a:xfrm flipH="1">
            <a:off x="11277600" y="6019801"/>
            <a:ext cx="950294" cy="853427"/>
          </a:xfrm>
          <a:prstGeom prst="rtTriangle">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15" name="五边形 14"/>
          <p:cNvSpPr/>
          <p:nvPr userDrawn="1"/>
        </p:nvSpPr>
        <p:spPr>
          <a:xfrm flipH="1">
            <a:off x="11382166" y="6369172"/>
            <a:ext cx="986607" cy="504056"/>
          </a:xfrm>
          <a:prstGeom prst="homePlate">
            <a:avLst/>
          </a:prstGeom>
          <a:no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fld id="{170C0C04-E408-48A9-82A4-3716296300DE}" type="slidenum">
              <a:rPr lang="zh-CN" altLang="en-US" sz="1800" smtClean="0">
                <a:solidFill>
                  <a:schemeClr val="bg1"/>
                </a:solidFill>
                <a:latin typeface="Arial Unicode MS" pitchFamily="34" charset="-122"/>
                <a:ea typeface="Arial Unicode MS" pitchFamily="34" charset="-122"/>
                <a:cs typeface="Arial Unicode MS" pitchFamily="34" charset="-122"/>
              </a:rPr>
              <a:t>‹#›</a:t>
            </a:fld>
            <a:endParaRPr lang="zh-CN" altLang="en-US" kern="0" dirty="0">
              <a:solidFill>
                <a:sysClr val="window" lastClr="FFFFFF"/>
              </a:solidFill>
              <a:latin typeface="Calibri"/>
              <a:ea typeface="宋体" charset="-122"/>
            </a:endParaRPr>
          </a:p>
        </p:txBody>
      </p:sp>
      <p:pic>
        <p:nvPicPr>
          <p:cNvPr id="18" name="图片 17"/>
          <p:cNvPicPr>
            <a:picLocks noChangeAspect="1"/>
          </p:cNvPicPr>
          <p:nvPr userDrawn="1"/>
        </p:nvPicPr>
        <p:blipFill rotWithShape="1">
          <a:blip r:embed="rId2" cstate="print">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b="35752"/>
          <a:stretch>
            <a:fillRect/>
          </a:stretch>
        </p:blipFill>
        <p:spPr>
          <a:xfrm>
            <a:off x="100343" y="6123748"/>
            <a:ext cx="1484062" cy="740691"/>
          </a:xfrm>
          <a:prstGeom prst="rect">
            <a:avLst/>
          </a:prstGeom>
        </p:spPr>
      </p:pic>
      <p:pic>
        <p:nvPicPr>
          <p:cNvPr id="20" name="Picture 4" descr="D:\用户目录\我的文档\美图图库\c47813dfca9f491beb7acc23ae1d4d53_20120511114031-1572444979_副本.png"/>
          <p:cNvPicPr>
            <a:picLocks noChangeAspect="1" noChangeArrowheads="1"/>
          </p:cNvPicPr>
          <p:nvPr userDrawn="1"/>
        </p:nvPicPr>
        <p:blipFill>
          <a:blip r:embed="rId4" cstate="print"/>
          <a:srcRect/>
          <a:stretch>
            <a:fillRect/>
          </a:stretch>
        </p:blipFill>
        <p:spPr bwMode="auto">
          <a:xfrm>
            <a:off x="231014" y="0"/>
            <a:ext cx="1176338" cy="1256306"/>
          </a:xfrm>
          <a:prstGeom prst="rect">
            <a:avLst/>
          </a:prstGeom>
          <a:noFill/>
        </p:spPr>
      </p:pic>
      <p:pic>
        <p:nvPicPr>
          <p:cNvPr id="16" name="Picture 1" descr="G:\PPT\图片1.jpg"/>
          <p:cNvPicPr>
            <a:picLocks noChangeAspect="1" noChangeArrowheads="1"/>
          </p:cNvPicPr>
          <p:nvPr userDrawn="1"/>
        </p:nvPicPr>
        <p:blipFill>
          <a:blip r:embed="rId5" cstate="print">
            <a:duotone>
              <a:prstClr val="black"/>
              <a:schemeClr val="tx2">
                <a:tint val="45000"/>
                <a:satMod val="400000"/>
              </a:schemeClr>
            </a:duotone>
            <a:lum bright="-36000" contrast="-35000"/>
          </a:blip>
          <a:srcRect/>
          <a:stretch>
            <a:fillRect/>
          </a:stretch>
        </p:blipFill>
        <p:spPr bwMode="auto">
          <a:xfrm>
            <a:off x="-1" y="-1"/>
            <a:ext cx="1678899" cy="1311139"/>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相关规范">
    <p:spTree>
      <p:nvGrpSpPr>
        <p:cNvPr id="1" name=""/>
        <p:cNvGrpSpPr/>
        <p:nvPr/>
      </p:nvGrpSpPr>
      <p:grpSpPr>
        <a:xfrm>
          <a:off x="0" y="0"/>
          <a:ext cx="0" cy="0"/>
          <a:chOff x="0" y="0"/>
          <a:chExt cx="0" cy="0"/>
        </a:xfrm>
      </p:grpSpPr>
      <p:sp>
        <p:nvSpPr>
          <p:cNvPr id="7" name="矩形 6"/>
          <p:cNvSpPr/>
          <p:nvPr userDrawn="1"/>
        </p:nvSpPr>
        <p:spPr>
          <a:xfrm>
            <a:off x="0" y="0"/>
            <a:ext cx="1691680" cy="6858000"/>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8" name="表格 7"/>
          <p:cNvGraphicFramePr>
            <a:graphicFrameLocks noGrp="1"/>
          </p:cNvGraphicFramePr>
          <p:nvPr userDrawn="1"/>
        </p:nvGraphicFramePr>
        <p:xfrm>
          <a:off x="0" y="1268760"/>
          <a:ext cx="1691680" cy="4752000"/>
        </p:xfrm>
        <a:graphic>
          <a:graphicData uri="http://schemas.openxmlformats.org/drawingml/2006/table">
            <a:tbl>
              <a:tblPr>
                <a:tableStyleId>{2D5ABB26-0587-4C30-8999-92F81FD0307C}</a:tableStyleId>
              </a:tblPr>
              <a:tblGrid>
                <a:gridCol w="1691680">
                  <a:extLst>
                    <a:ext uri="{9D8B030D-6E8A-4147-A177-3AD203B41FA5}">
                      <a16:colId xmlns:a16="http://schemas.microsoft.com/office/drawing/2014/main" val="20000"/>
                    </a:ext>
                  </a:extLst>
                </a:gridCol>
              </a:tblGrid>
              <a:tr h="79200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a:ln>
                            <a:noFill/>
                          </a:ln>
                          <a:solidFill>
                            <a:prstClr val="white"/>
                          </a:solidFill>
                          <a:effectLst/>
                          <a:uLnTx/>
                          <a:uFillTx/>
                          <a:latin typeface="微软雅黑" pitchFamily="34" charset="-122"/>
                          <a:ea typeface="微软雅黑" pitchFamily="34" charset="-122"/>
                          <a:cs typeface="+mn-cs"/>
                        </a:rPr>
                        <a:t>安全的概念</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792000">
                <a:tc>
                  <a:txBody>
                    <a:bodyPr/>
                    <a:lstStyle/>
                    <a:p>
                      <a:pPr algn="ctr"/>
                      <a:r>
                        <a:rPr lang="zh-CN" altLang="en-US" sz="1600" dirty="0">
                          <a:solidFill>
                            <a:schemeClr val="bg1"/>
                          </a:solidFill>
                          <a:latin typeface="微软雅黑" pitchFamily="34" charset="-122"/>
                          <a:ea typeface="微软雅黑" pitchFamily="34" charset="-122"/>
                        </a:rPr>
                        <a:t>安全管理</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792000">
                <a:tc>
                  <a:txBody>
                    <a:bodyPr/>
                    <a:lstStyle/>
                    <a:p>
                      <a:pPr algn="ctr"/>
                      <a:r>
                        <a:rPr lang="zh-CN" altLang="en-US" sz="1600" dirty="0">
                          <a:solidFill>
                            <a:schemeClr val="bg1"/>
                          </a:solidFill>
                          <a:latin typeface="微软雅黑" pitchFamily="34" charset="-122"/>
                          <a:ea typeface="微软雅黑" pitchFamily="34" charset="-122"/>
                        </a:rPr>
                        <a:t>安全观察概念</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792000">
                <a:tc>
                  <a:txBody>
                    <a:bodyPr/>
                    <a:lstStyle/>
                    <a:p>
                      <a:pPr algn="ctr"/>
                      <a:r>
                        <a:rPr lang="zh-CN" altLang="en-US" sz="1600" dirty="0">
                          <a:solidFill>
                            <a:schemeClr val="bg1"/>
                          </a:solidFill>
                          <a:latin typeface="微软雅黑" pitchFamily="34" charset="-122"/>
                          <a:ea typeface="微软雅黑" pitchFamily="34" charset="-122"/>
                        </a:rPr>
                        <a:t>安全观察应用</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792000">
                <a:tc>
                  <a:txBody>
                    <a:bodyPr/>
                    <a:lstStyle/>
                    <a:p>
                      <a:pPr algn="ctr"/>
                      <a:r>
                        <a:rPr lang="zh-CN" altLang="en-US" sz="1600" dirty="0">
                          <a:solidFill>
                            <a:schemeClr val="bg1"/>
                          </a:solidFill>
                          <a:latin typeface="微软雅黑" pitchFamily="34" charset="-122"/>
                          <a:ea typeface="微软雅黑" pitchFamily="34" charset="-122"/>
                        </a:rPr>
                        <a:t>相关建议</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r h="792000">
                <a:tc>
                  <a:txBody>
                    <a:bodyPr/>
                    <a:lstStyle/>
                    <a:p>
                      <a:pPr algn="ctr"/>
                      <a:r>
                        <a:rPr lang="zh-CN" altLang="en-US" sz="1600" dirty="0">
                          <a:solidFill>
                            <a:schemeClr val="bg1"/>
                          </a:solidFill>
                          <a:latin typeface="微软雅黑" pitchFamily="34" charset="-122"/>
                          <a:ea typeface="微软雅黑" pitchFamily="34" charset="-122"/>
                        </a:rPr>
                        <a:t>结语</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cxnSp>
        <p:nvCxnSpPr>
          <p:cNvPr id="13" name="直接连接符 12"/>
          <p:cNvCxnSpPr/>
          <p:nvPr userDrawn="1"/>
        </p:nvCxnSpPr>
        <p:spPr>
          <a:xfrm>
            <a:off x="2788985" y="1268760"/>
            <a:ext cx="8312061"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userDrawn="1"/>
        </p:nvGrpSpPr>
        <p:grpSpPr>
          <a:xfrm>
            <a:off x="0" y="4439981"/>
            <a:ext cx="1691680" cy="788186"/>
            <a:chOff x="0" y="1272662"/>
            <a:chExt cx="1691680" cy="788186"/>
          </a:xfrm>
          <a:solidFill>
            <a:srgbClr val="1A92A2"/>
          </a:solidFill>
        </p:grpSpPr>
        <p:sp>
          <p:nvSpPr>
            <p:cNvPr id="15" name="矩形 14"/>
            <p:cNvSpPr/>
            <p:nvPr userDrawn="1"/>
          </p:nvSpPr>
          <p:spPr>
            <a:xfrm>
              <a:off x="0" y="1272662"/>
              <a:ext cx="1691680" cy="788186"/>
            </a:xfrm>
            <a:prstGeom prst="rect">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kern="1200" dirty="0">
                  <a:solidFill>
                    <a:schemeClr val="lt1"/>
                  </a:solidFill>
                  <a:latin typeface="微软雅黑" pitchFamily="34" charset="-122"/>
                  <a:ea typeface="微软雅黑" pitchFamily="34" charset="-122"/>
                  <a:cs typeface="+mn-cs"/>
                </a:rPr>
                <a:t>相关规范</a:t>
              </a:r>
            </a:p>
          </p:txBody>
        </p:sp>
        <p:sp>
          <p:nvSpPr>
            <p:cNvPr id="17" name="等腰三角形 16"/>
            <p:cNvSpPr/>
            <p:nvPr userDrawn="1"/>
          </p:nvSpPr>
          <p:spPr>
            <a:xfrm rot="16200000">
              <a:off x="1547664" y="1594748"/>
              <a:ext cx="144016" cy="144016"/>
            </a:xfrm>
            <a:prstGeom prst="triangle">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直角三角形 9"/>
          <p:cNvSpPr/>
          <p:nvPr userDrawn="1"/>
        </p:nvSpPr>
        <p:spPr>
          <a:xfrm flipH="1">
            <a:off x="11277600" y="6019801"/>
            <a:ext cx="950294" cy="853427"/>
          </a:xfrm>
          <a:prstGeom prst="rtTriangle">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11" name="五边形 10"/>
          <p:cNvSpPr/>
          <p:nvPr userDrawn="1"/>
        </p:nvSpPr>
        <p:spPr>
          <a:xfrm flipH="1">
            <a:off x="11382166" y="6369172"/>
            <a:ext cx="986607" cy="504056"/>
          </a:xfrm>
          <a:prstGeom prst="homePlate">
            <a:avLst/>
          </a:prstGeom>
          <a:no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fld id="{170C0C04-E408-48A9-82A4-3716296300DE}" type="slidenum">
              <a:rPr lang="zh-CN" altLang="en-US" sz="1800" smtClean="0">
                <a:solidFill>
                  <a:schemeClr val="bg1"/>
                </a:solidFill>
                <a:latin typeface="Arial Unicode MS" pitchFamily="34" charset="-122"/>
                <a:ea typeface="Arial Unicode MS" pitchFamily="34" charset="-122"/>
                <a:cs typeface="Arial Unicode MS" pitchFamily="34" charset="-122"/>
              </a:rPr>
              <a:t>‹#›</a:t>
            </a:fld>
            <a:endParaRPr lang="zh-CN" altLang="en-US" kern="0" dirty="0">
              <a:solidFill>
                <a:sysClr val="window" lastClr="FFFFFF"/>
              </a:solidFill>
              <a:latin typeface="Calibri"/>
              <a:ea typeface="宋体" charset="-122"/>
            </a:endParaRPr>
          </a:p>
        </p:txBody>
      </p:sp>
      <p:pic>
        <p:nvPicPr>
          <p:cNvPr id="23" name="图片 22"/>
          <p:cNvPicPr>
            <a:picLocks noChangeAspect="1"/>
          </p:cNvPicPr>
          <p:nvPr userDrawn="1"/>
        </p:nvPicPr>
        <p:blipFill rotWithShape="1">
          <a:blip r:embed="rId2" cstate="print">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b="35752"/>
          <a:stretch>
            <a:fillRect/>
          </a:stretch>
        </p:blipFill>
        <p:spPr>
          <a:xfrm>
            <a:off x="100343" y="6123748"/>
            <a:ext cx="1484062" cy="740691"/>
          </a:xfrm>
          <a:prstGeom prst="rect">
            <a:avLst/>
          </a:prstGeom>
        </p:spPr>
      </p:pic>
      <p:pic>
        <p:nvPicPr>
          <p:cNvPr id="18" name="Picture 4" descr="D:\用户目录\我的文档\美图图库\c47813dfca9f491beb7acc23ae1d4d53_20120511114031-1572444979_副本.png"/>
          <p:cNvPicPr>
            <a:picLocks noChangeAspect="1" noChangeArrowheads="1"/>
          </p:cNvPicPr>
          <p:nvPr userDrawn="1"/>
        </p:nvPicPr>
        <p:blipFill>
          <a:blip r:embed="rId4" cstate="print"/>
          <a:srcRect/>
          <a:stretch>
            <a:fillRect/>
          </a:stretch>
        </p:blipFill>
        <p:spPr bwMode="auto">
          <a:xfrm>
            <a:off x="231014" y="0"/>
            <a:ext cx="1176338" cy="1256306"/>
          </a:xfrm>
          <a:prstGeom prst="rect">
            <a:avLst/>
          </a:prstGeom>
          <a:noFill/>
        </p:spPr>
      </p:pic>
      <p:pic>
        <p:nvPicPr>
          <p:cNvPr id="12" name="Picture 1" descr="G:\PPT\图片1.jpg"/>
          <p:cNvPicPr>
            <a:picLocks noChangeAspect="1" noChangeArrowheads="1"/>
          </p:cNvPicPr>
          <p:nvPr userDrawn="1"/>
        </p:nvPicPr>
        <p:blipFill>
          <a:blip r:embed="rId5" cstate="print">
            <a:duotone>
              <a:prstClr val="black"/>
              <a:schemeClr val="tx2">
                <a:tint val="45000"/>
                <a:satMod val="400000"/>
              </a:schemeClr>
            </a:duotone>
            <a:lum bright="-36000" contrast="-35000"/>
          </a:blip>
          <a:srcRect/>
          <a:stretch>
            <a:fillRect/>
          </a:stretch>
        </p:blipFill>
        <p:spPr bwMode="auto">
          <a:xfrm>
            <a:off x="-1" y="-1"/>
            <a:ext cx="1678899" cy="1311139"/>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结语">
    <p:spTree>
      <p:nvGrpSpPr>
        <p:cNvPr id="1" name=""/>
        <p:cNvGrpSpPr/>
        <p:nvPr/>
      </p:nvGrpSpPr>
      <p:grpSpPr>
        <a:xfrm>
          <a:off x="0" y="0"/>
          <a:ext cx="0" cy="0"/>
          <a:chOff x="0" y="0"/>
          <a:chExt cx="0" cy="0"/>
        </a:xfrm>
      </p:grpSpPr>
      <p:sp>
        <p:nvSpPr>
          <p:cNvPr id="7" name="矩形 6"/>
          <p:cNvSpPr/>
          <p:nvPr userDrawn="1"/>
        </p:nvSpPr>
        <p:spPr>
          <a:xfrm>
            <a:off x="0" y="0"/>
            <a:ext cx="1691680" cy="6858000"/>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8" name="表格 7"/>
          <p:cNvGraphicFramePr>
            <a:graphicFrameLocks noGrp="1"/>
          </p:cNvGraphicFramePr>
          <p:nvPr userDrawn="1"/>
        </p:nvGraphicFramePr>
        <p:xfrm>
          <a:off x="0" y="1268760"/>
          <a:ext cx="1691680" cy="4752000"/>
        </p:xfrm>
        <a:graphic>
          <a:graphicData uri="http://schemas.openxmlformats.org/drawingml/2006/table">
            <a:tbl>
              <a:tblPr>
                <a:tableStyleId>{2D5ABB26-0587-4C30-8999-92F81FD0307C}</a:tableStyleId>
              </a:tblPr>
              <a:tblGrid>
                <a:gridCol w="1691680">
                  <a:extLst>
                    <a:ext uri="{9D8B030D-6E8A-4147-A177-3AD203B41FA5}">
                      <a16:colId xmlns:a16="http://schemas.microsoft.com/office/drawing/2014/main" val="20000"/>
                    </a:ext>
                  </a:extLst>
                </a:gridCol>
              </a:tblGrid>
              <a:tr h="79200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a:ln>
                            <a:noFill/>
                          </a:ln>
                          <a:solidFill>
                            <a:prstClr val="white"/>
                          </a:solidFill>
                          <a:effectLst/>
                          <a:uLnTx/>
                          <a:uFillTx/>
                          <a:latin typeface="微软雅黑" pitchFamily="34" charset="-122"/>
                          <a:ea typeface="微软雅黑" pitchFamily="34" charset="-122"/>
                          <a:cs typeface="+mn-cs"/>
                        </a:rPr>
                        <a:t>安全的概念</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792000">
                <a:tc>
                  <a:txBody>
                    <a:bodyPr/>
                    <a:lstStyle/>
                    <a:p>
                      <a:pPr algn="ctr"/>
                      <a:r>
                        <a:rPr lang="zh-CN" altLang="en-US" sz="1600" dirty="0">
                          <a:solidFill>
                            <a:schemeClr val="bg1"/>
                          </a:solidFill>
                          <a:latin typeface="微软雅黑" pitchFamily="34" charset="-122"/>
                          <a:ea typeface="微软雅黑" pitchFamily="34" charset="-122"/>
                        </a:rPr>
                        <a:t>安全管理</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792000">
                <a:tc>
                  <a:txBody>
                    <a:bodyPr/>
                    <a:lstStyle/>
                    <a:p>
                      <a:pPr algn="ctr"/>
                      <a:r>
                        <a:rPr lang="zh-CN" altLang="en-US" sz="1600" dirty="0">
                          <a:solidFill>
                            <a:schemeClr val="bg1"/>
                          </a:solidFill>
                          <a:latin typeface="微软雅黑" pitchFamily="34" charset="-122"/>
                          <a:ea typeface="微软雅黑" pitchFamily="34" charset="-122"/>
                        </a:rPr>
                        <a:t>安全观察概念</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792000">
                <a:tc>
                  <a:txBody>
                    <a:bodyPr/>
                    <a:lstStyle/>
                    <a:p>
                      <a:pPr algn="ctr"/>
                      <a:r>
                        <a:rPr lang="zh-CN" altLang="en-US" sz="1600" dirty="0">
                          <a:solidFill>
                            <a:schemeClr val="bg1"/>
                          </a:solidFill>
                          <a:latin typeface="微软雅黑" pitchFamily="34" charset="-122"/>
                          <a:ea typeface="微软雅黑" pitchFamily="34" charset="-122"/>
                        </a:rPr>
                        <a:t>安全观察应用</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792000">
                <a:tc>
                  <a:txBody>
                    <a:bodyPr/>
                    <a:lstStyle/>
                    <a:p>
                      <a:pPr algn="ctr"/>
                      <a:r>
                        <a:rPr lang="zh-CN" altLang="en-US" sz="1600" dirty="0">
                          <a:solidFill>
                            <a:schemeClr val="bg1"/>
                          </a:solidFill>
                          <a:latin typeface="微软雅黑" pitchFamily="34" charset="-122"/>
                          <a:ea typeface="微软雅黑" pitchFamily="34" charset="-122"/>
                        </a:rPr>
                        <a:t>相关规范</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r h="792000">
                <a:tc>
                  <a:txBody>
                    <a:bodyPr/>
                    <a:lstStyle/>
                    <a:p>
                      <a:pPr algn="ctr"/>
                      <a:r>
                        <a:rPr lang="zh-CN" altLang="en-US" sz="1600" dirty="0">
                          <a:solidFill>
                            <a:schemeClr val="bg1"/>
                          </a:solidFill>
                          <a:latin typeface="微软雅黑" pitchFamily="34" charset="-122"/>
                          <a:ea typeface="微软雅黑" pitchFamily="34" charset="-122"/>
                        </a:rPr>
                        <a:t>总结</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cxnSp>
        <p:nvCxnSpPr>
          <p:cNvPr id="13" name="直接连接符 12"/>
          <p:cNvCxnSpPr/>
          <p:nvPr userDrawn="1"/>
        </p:nvCxnSpPr>
        <p:spPr>
          <a:xfrm>
            <a:off x="2788985" y="1268760"/>
            <a:ext cx="8312061"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userDrawn="1"/>
        </p:nvGrpSpPr>
        <p:grpSpPr>
          <a:xfrm>
            <a:off x="0" y="5231615"/>
            <a:ext cx="1691680" cy="788186"/>
            <a:chOff x="0" y="1272662"/>
            <a:chExt cx="1691680" cy="788186"/>
          </a:xfrm>
          <a:solidFill>
            <a:srgbClr val="1A92A2"/>
          </a:solidFill>
        </p:grpSpPr>
        <p:sp>
          <p:nvSpPr>
            <p:cNvPr id="15" name="矩形 14"/>
            <p:cNvSpPr/>
            <p:nvPr userDrawn="1"/>
          </p:nvSpPr>
          <p:spPr>
            <a:xfrm>
              <a:off x="0" y="1272662"/>
              <a:ext cx="1691680" cy="788186"/>
            </a:xfrm>
            <a:prstGeom prst="rect">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kern="1200" dirty="0">
                  <a:solidFill>
                    <a:schemeClr val="lt1"/>
                  </a:solidFill>
                  <a:latin typeface="微软雅黑" pitchFamily="34" charset="-122"/>
                  <a:ea typeface="微软雅黑" pitchFamily="34" charset="-122"/>
                  <a:cs typeface="+mn-cs"/>
                </a:rPr>
                <a:t>结语</a:t>
              </a:r>
            </a:p>
          </p:txBody>
        </p:sp>
        <p:sp>
          <p:nvSpPr>
            <p:cNvPr id="17" name="等腰三角形 16"/>
            <p:cNvSpPr/>
            <p:nvPr userDrawn="1"/>
          </p:nvSpPr>
          <p:spPr>
            <a:xfrm rot="16200000">
              <a:off x="1547664" y="1594748"/>
              <a:ext cx="144016" cy="144016"/>
            </a:xfrm>
            <a:prstGeom prst="triangle">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直角三角形 9"/>
          <p:cNvSpPr/>
          <p:nvPr userDrawn="1"/>
        </p:nvSpPr>
        <p:spPr>
          <a:xfrm flipH="1">
            <a:off x="11277600" y="6019801"/>
            <a:ext cx="950294" cy="853427"/>
          </a:xfrm>
          <a:prstGeom prst="rtTriangle">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11" name="五边形 10"/>
          <p:cNvSpPr/>
          <p:nvPr userDrawn="1"/>
        </p:nvSpPr>
        <p:spPr>
          <a:xfrm flipH="1">
            <a:off x="11382166" y="6369172"/>
            <a:ext cx="986607" cy="504056"/>
          </a:xfrm>
          <a:prstGeom prst="homePlate">
            <a:avLst/>
          </a:prstGeom>
          <a:no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fld id="{170C0C04-E408-48A9-82A4-3716296300DE}" type="slidenum">
              <a:rPr lang="zh-CN" altLang="en-US" sz="1800" smtClean="0">
                <a:solidFill>
                  <a:schemeClr val="bg1"/>
                </a:solidFill>
                <a:latin typeface="Arial Unicode MS" pitchFamily="34" charset="-122"/>
                <a:ea typeface="Arial Unicode MS" pitchFamily="34" charset="-122"/>
                <a:cs typeface="Arial Unicode MS" pitchFamily="34" charset="-122"/>
              </a:rPr>
              <a:t>‹#›</a:t>
            </a:fld>
            <a:endParaRPr lang="zh-CN" altLang="en-US" kern="0" dirty="0">
              <a:solidFill>
                <a:sysClr val="window" lastClr="FFFFFF"/>
              </a:solidFill>
              <a:latin typeface="Calibri"/>
              <a:ea typeface="宋体" charset="-122"/>
            </a:endParaRPr>
          </a:p>
        </p:txBody>
      </p:sp>
      <p:pic>
        <p:nvPicPr>
          <p:cNvPr id="23" name="图片 22"/>
          <p:cNvPicPr>
            <a:picLocks noChangeAspect="1"/>
          </p:cNvPicPr>
          <p:nvPr userDrawn="1"/>
        </p:nvPicPr>
        <p:blipFill rotWithShape="1">
          <a:blip r:embed="rId2" cstate="print">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b="35752"/>
          <a:stretch>
            <a:fillRect/>
          </a:stretch>
        </p:blipFill>
        <p:spPr>
          <a:xfrm>
            <a:off x="100343" y="6123748"/>
            <a:ext cx="1484062" cy="740691"/>
          </a:xfrm>
          <a:prstGeom prst="rect">
            <a:avLst/>
          </a:prstGeom>
        </p:spPr>
      </p:pic>
      <p:pic>
        <p:nvPicPr>
          <p:cNvPr id="18" name="Picture 4" descr="D:\用户目录\我的文档\美图图库\c47813dfca9f491beb7acc23ae1d4d53_20120511114031-1572444979_副本.png"/>
          <p:cNvPicPr>
            <a:picLocks noChangeAspect="1" noChangeArrowheads="1"/>
          </p:cNvPicPr>
          <p:nvPr userDrawn="1"/>
        </p:nvPicPr>
        <p:blipFill>
          <a:blip r:embed="rId4" cstate="print"/>
          <a:srcRect/>
          <a:stretch>
            <a:fillRect/>
          </a:stretch>
        </p:blipFill>
        <p:spPr bwMode="auto">
          <a:xfrm>
            <a:off x="231014" y="0"/>
            <a:ext cx="1176338" cy="1256306"/>
          </a:xfrm>
          <a:prstGeom prst="rect">
            <a:avLst/>
          </a:prstGeom>
          <a:noFill/>
        </p:spPr>
      </p:pic>
      <p:pic>
        <p:nvPicPr>
          <p:cNvPr id="12" name="Picture 1" descr="G:\PPT\图片1.jpg"/>
          <p:cNvPicPr>
            <a:picLocks noChangeAspect="1" noChangeArrowheads="1"/>
          </p:cNvPicPr>
          <p:nvPr userDrawn="1"/>
        </p:nvPicPr>
        <p:blipFill>
          <a:blip r:embed="rId5" cstate="print">
            <a:duotone>
              <a:prstClr val="black"/>
              <a:schemeClr val="tx2">
                <a:tint val="45000"/>
                <a:satMod val="400000"/>
              </a:schemeClr>
            </a:duotone>
            <a:lum bright="-36000" contrast="-35000"/>
          </a:blip>
          <a:srcRect/>
          <a:stretch>
            <a:fillRect/>
          </a:stretch>
        </p:blipFill>
        <p:spPr bwMode="auto">
          <a:xfrm>
            <a:off x="-1" y="-1"/>
            <a:ext cx="1678899" cy="1311139"/>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UpDiag">
          <a:fgClr>
            <a:schemeClr val="bg1"/>
          </a:fgClr>
          <a:bgClr>
            <a:schemeClr val="bg1">
              <a:lumMod val="95000"/>
            </a:schemeClr>
          </a:bgClr>
        </a:patt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85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530820CF-B880-4189-942D-D702A7CBA7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charset="-122"/>
                <a:cs typeface="+mn-cs"/>
              </a:rPr>
              <a:t>2019/5/6 Monday</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0C913308-F349-4B6D-A68A-DD1791B4A57B}"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charset="-122"/>
                <a:cs typeface="+mn-cs"/>
              </a:r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26.jpe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hyperlink" Target="http://www.so.com/s?q=%E5%AE%89%E5%85%A8%E7%94%9F%E4%BA%A7%E6%B3%95&amp;ie=utf-8&amp;src=internal_wenda_recommend_text" TargetMode="External"/><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9.xml"/><Relationship Id="rId1" Type="http://schemas.openxmlformats.org/officeDocument/2006/relationships/slideLayout" Target="../slideLayouts/slideLayout11.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3" cstate="print">
            <a:graysc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6" name="任意多边形 25"/>
          <p:cNvSpPr/>
          <p:nvPr/>
        </p:nvSpPr>
        <p:spPr>
          <a:xfrm>
            <a:off x="-1337665" y="708126"/>
            <a:ext cx="1203526" cy="740503"/>
          </a:xfrm>
          <a:custGeom>
            <a:avLst/>
            <a:gdLst>
              <a:gd name="connsiteX0" fmla="*/ 863600 w 1792827"/>
              <a:gd name="connsiteY0" fmla="*/ 0 h 1103086"/>
              <a:gd name="connsiteX1" fmla="*/ 1347060 w 1792827"/>
              <a:gd name="connsiteY1" fmla="*/ 370853 h 1103086"/>
              <a:gd name="connsiteX2" fmla="*/ 1351590 w 1792827"/>
              <a:gd name="connsiteY2" fmla="*/ 413148 h 1103086"/>
              <a:gd name="connsiteX3" fmla="*/ 1422712 w 1792827"/>
              <a:gd name="connsiteY3" fmla="*/ 406400 h 1103086"/>
              <a:gd name="connsiteX4" fmla="*/ 1792827 w 1792827"/>
              <a:gd name="connsiteY4" fmla="*/ 754743 h 1103086"/>
              <a:gd name="connsiteX5" fmla="*/ 1422712 w 1792827"/>
              <a:gd name="connsiteY5" fmla="*/ 1103086 h 1103086"/>
              <a:gd name="connsiteX6" fmla="*/ 450111 w 1792827"/>
              <a:gd name="connsiteY6" fmla="*/ 1103086 h 1103086"/>
              <a:gd name="connsiteX7" fmla="*/ 450111 w 1792827"/>
              <a:gd name="connsiteY7" fmla="*/ 1094430 h 1103086"/>
              <a:gd name="connsiteX8" fmla="*/ 444706 w 1792827"/>
              <a:gd name="connsiteY8" fmla="*/ 1096009 h 1103086"/>
              <a:gd name="connsiteX9" fmla="*/ 370115 w 1792827"/>
              <a:gd name="connsiteY9" fmla="*/ 1103086 h 1103086"/>
              <a:gd name="connsiteX10" fmla="*/ 0 w 1792827"/>
              <a:gd name="connsiteY10" fmla="*/ 754743 h 1103086"/>
              <a:gd name="connsiteX11" fmla="*/ 370115 w 1792827"/>
              <a:gd name="connsiteY11" fmla="*/ 406400 h 1103086"/>
              <a:gd name="connsiteX12" fmla="*/ 376270 w 1792827"/>
              <a:gd name="connsiteY12" fmla="*/ 406984 h 1103086"/>
              <a:gd name="connsiteX13" fmla="*/ 380140 w 1792827"/>
              <a:gd name="connsiteY13" fmla="*/ 370853 h 1103086"/>
              <a:gd name="connsiteX14" fmla="*/ 863600 w 1792827"/>
              <a:gd name="connsiteY14" fmla="*/ 0 h 1103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92827" h="1103086">
                <a:moveTo>
                  <a:pt x="863600" y="0"/>
                </a:moveTo>
                <a:cubicBezTo>
                  <a:pt x="1102077" y="0"/>
                  <a:pt x="1301044" y="159207"/>
                  <a:pt x="1347060" y="370853"/>
                </a:cubicBezTo>
                <a:lnTo>
                  <a:pt x="1351590" y="413148"/>
                </a:lnTo>
                <a:lnTo>
                  <a:pt x="1422712" y="406400"/>
                </a:lnTo>
                <a:cubicBezTo>
                  <a:pt x="1627121" y="406400"/>
                  <a:pt x="1792827" y="562358"/>
                  <a:pt x="1792827" y="754743"/>
                </a:cubicBezTo>
                <a:cubicBezTo>
                  <a:pt x="1792827" y="947128"/>
                  <a:pt x="1627121" y="1103086"/>
                  <a:pt x="1422712" y="1103086"/>
                </a:cubicBezTo>
                <a:lnTo>
                  <a:pt x="450111" y="1103086"/>
                </a:lnTo>
                <a:lnTo>
                  <a:pt x="450111" y="1094430"/>
                </a:lnTo>
                <a:lnTo>
                  <a:pt x="444706" y="1096009"/>
                </a:lnTo>
                <a:cubicBezTo>
                  <a:pt x="420613" y="1100649"/>
                  <a:pt x="395666" y="1103086"/>
                  <a:pt x="370115" y="1103086"/>
                </a:cubicBezTo>
                <a:cubicBezTo>
                  <a:pt x="165706" y="1103086"/>
                  <a:pt x="0" y="947128"/>
                  <a:pt x="0" y="754743"/>
                </a:cubicBezTo>
                <a:cubicBezTo>
                  <a:pt x="0" y="562358"/>
                  <a:pt x="165706" y="406400"/>
                  <a:pt x="370115" y="406400"/>
                </a:cubicBezTo>
                <a:lnTo>
                  <a:pt x="376270" y="406984"/>
                </a:lnTo>
                <a:lnTo>
                  <a:pt x="380140" y="370853"/>
                </a:lnTo>
                <a:cubicBezTo>
                  <a:pt x="426156" y="159207"/>
                  <a:pt x="625123" y="0"/>
                  <a:pt x="863600" y="0"/>
                </a:cubicBezTo>
                <a:close/>
              </a:path>
            </a:pathLst>
          </a:custGeom>
          <a:gradFill flip="none" rotWithShape="1">
            <a:gsLst>
              <a:gs pos="0">
                <a:schemeClr val="bg1">
                  <a:lumMod val="95000"/>
                  <a:shade val="30000"/>
                  <a:satMod val="115000"/>
                </a:schemeClr>
              </a:gs>
              <a:gs pos="54000">
                <a:schemeClr val="bg1">
                  <a:lumMod val="95000"/>
                  <a:shade val="100000"/>
                  <a:satMod val="115000"/>
                </a:schemeClr>
              </a:gs>
            </a:gsLst>
            <a:lin ang="8100000" scaled="1"/>
            <a:tileRect/>
          </a:gradFill>
          <a:ln>
            <a:solidFill>
              <a:schemeClr val="bg1"/>
            </a:solidFill>
          </a:ln>
          <a:effectLst>
            <a:outerShdw blurRad="228600" dist="165100" dir="8100000" algn="tr"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任意多边形 26"/>
          <p:cNvSpPr/>
          <p:nvPr/>
        </p:nvSpPr>
        <p:spPr>
          <a:xfrm>
            <a:off x="-784933" y="2800147"/>
            <a:ext cx="633795" cy="389960"/>
          </a:xfrm>
          <a:custGeom>
            <a:avLst/>
            <a:gdLst>
              <a:gd name="connsiteX0" fmla="*/ 863600 w 1792827"/>
              <a:gd name="connsiteY0" fmla="*/ 0 h 1103086"/>
              <a:gd name="connsiteX1" fmla="*/ 1347060 w 1792827"/>
              <a:gd name="connsiteY1" fmla="*/ 370853 h 1103086"/>
              <a:gd name="connsiteX2" fmla="*/ 1351590 w 1792827"/>
              <a:gd name="connsiteY2" fmla="*/ 413148 h 1103086"/>
              <a:gd name="connsiteX3" fmla="*/ 1422712 w 1792827"/>
              <a:gd name="connsiteY3" fmla="*/ 406400 h 1103086"/>
              <a:gd name="connsiteX4" fmla="*/ 1792827 w 1792827"/>
              <a:gd name="connsiteY4" fmla="*/ 754743 h 1103086"/>
              <a:gd name="connsiteX5" fmla="*/ 1422712 w 1792827"/>
              <a:gd name="connsiteY5" fmla="*/ 1103086 h 1103086"/>
              <a:gd name="connsiteX6" fmla="*/ 450111 w 1792827"/>
              <a:gd name="connsiteY6" fmla="*/ 1103086 h 1103086"/>
              <a:gd name="connsiteX7" fmla="*/ 450111 w 1792827"/>
              <a:gd name="connsiteY7" fmla="*/ 1094430 h 1103086"/>
              <a:gd name="connsiteX8" fmla="*/ 444706 w 1792827"/>
              <a:gd name="connsiteY8" fmla="*/ 1096009 h 1103086"/>
              <a:gd name="connsiteX9" fmla="*/ 370115 w 1792827"/>
              <a:gd name="connsiteY9" fmla="*/ 1103086 h 1103086"/>
              <a:gd name="connsiteX10" fmla="*/ 0 w 1792827"/>
              <a:gd name="connsiteY10" fmla="*/ 754743 h 1103086"/>
              <a:gd name="connsiteX11" fmla="*/ 370115 w 1792827"/>
              <a:gd name="connsiteY11" fmla="*/ 406400 h 1103086"/>
              <a:gd name="connsiteX12" fmla="*/ 376270 w 1792827"/>
              <a:gd name="connsiteY12" fmla="*/ 406984 h 1103086"/>
              <a:gd name="connsiteX13" fmla="*/ 380140 w 1792827"/>
              <a:gd name="connsiteY13" fmla="*/ 370853 h 1103086"/>
              <a:gd name="connsiteX14" fmla="*/ 863600 w 1792827"/>
              <a:gd name="connsiteY14" fmla="*/ 0 h 1103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92827" h="1103086">
                <a:moveTo>
                  <a:pt x="863600" y="0"/>
                </a:moveTo>
                <a:cubicBezTo>
                  <a:pt x="1102077" y="0"/>
                  <a:pt x="1301044" y="159207"/>
                  <a:pt x="1347060" y="370853"/>
                </a:cubicBezTo>
                <a:lnTo>
                  <a:pt x="1351590" y="413148"/>
                </a:lnTo>
                <a:lnTo>
                  <a:pt x="1422712" y="406400"/>
                </a:lnTo>
                <a:cubicBezTo>
                  <a:pt x="1627121" y="406400"/>
                  <a:pt x="1792827" y="562358"/>
                  <a:pt x="1792827" y="754743"/>
                </a:cubicBezTo>
                <a:cubicBezTo>
                  <a:pt x="1792827" y="947128"/>
                  <a:pt x="1627121" y="1103086"/>
                  <a:pt x="1422712" y="1103086"/>
                </a:cubicBezTo>
                <a:lnTo>
                  <a:pt x="450111" y="1103086"/>
                </a:lnTo>
                <a:lnTo>
                  <a:pt x="450111" y="1094430"/>
                </a:lnTo>
                <a:lnTo>
                  <a:pt x="444706" y="1096009"/>
                </a:lnTo>
                <a:cubicBezTo>
                  <a:pt x="420613" y="1100649"/>
                  <a:pt x="395666" y="1103086"/>
                  <a:pt x="370115" y="1103086"/>
                </a:cubicBezTo>
                <a:cubicBezTo>
                  <a:pt x="165706" y="1103086"/>
                  <a:pt x="0" y="947128"/>
                  <a:pt x="0" y="754743"/>
                </a:cubicBezTo>
                <a:cubicBezTo>
                  <a:pt x="0" y="562358"/>
                  <a:pt x="165706" y="406400"/>
                  <a:pt x="370115" y="406400"/>
                </a:cubicBezTo>
                <a:lnTo>
                  <a:pt x="376270" y="406984"/>
                </a:lnTo>
                <a:lnTo>
                  <a:pt x="380140" y="370853"/>
                </a:lnTo>
                <a:cubicBezTo>
                  <a:pt x="426156" y="159207"/>
                  <a:pt x="625123" y="0"/>
                  <a:pt x="863600" y="0"/>
                </a:cubicBezTo>
                <a:close/>
              </a:path>
            </a:pathLst>
          </a:custGeom>
          <a:gradFill flip="none" rotWithShape="1">
            <a:gsLst>
              <a:gs pos="0">
                <a:schemeClr val="bg1">
                  <a:lumMod val="95000"/>
                  <a:shade val="30000"/>
                  <a:satMod val="115000"/>
                </a:schemeClr>
              </a:gs>
              <a:gs pos="54000">
                <a:schemeClr val="bg1">
                  <a:lumMod val="95000"/>
                  <a:shade val="100000"/>
                  <a:satMod val="115000"/>
                </a:schemeClr>
              </a:gs>
            </a:gsLst>
            <a:lin ang="8100000" scaled="1"/>
            <a:tileRect/>
          </a:gradFill>
          <a:ln>
            <a:solidFill>
              <a:schemeClr val="bg1"/>
            </a:solidFill>
          </a:ln>
          <a:effectLst>
            <a:outerShdw blurRad="228600" dist="165100" dir="8100000" algn="tr"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p:cNvPicPr>
            <a:picLocks noChangeAspect="1"/>
          </p:cNvPicPr>
          <p:nvPr/>
        </p:nvPicPr>
        <p:blipFill rotWithShape="1">
          <a:blip r:embed="rId4" cstate="print">
            <a:extLst>
              <a:ext uri="{28A0092B-C50C-407E-A947-70E740481C1C}">
                <a14:useLocalDpi xmlns:a14="http://schemas.microsoft.com/office/drawing/2010/main" val="0"/>
              </a:ext>
            </a:extLst>
          </a:blip>
          <a:srcRect t="10860" b="38213"/>
          <a:stretch>
            <a:fillRect/>
          </a:stretch>
        </p:blipFill>
        <p:spPr>
          <a:xfrm>
            <a:off x="975178" y="247222"/>
            <a:ext cx="10058400" cy="3997694"/>
          </a:xfrm>
          <a:prstGeom prst="rect">
            <a:avLst/>
          </a:prstGeom>
        </p:spPr>
      </p:pic>
      <p:sp>
        <p:nvSpPr>
          <p:cNvPr id="17" name="Freeform 6"/>
          <p:cNvSpPr/>
          <p:nvPr/>
        </p:nvSpPr>
        <p:spPr bwMode="auto">
          <a:xfrm rot="16200000">
            <a:off x="4520009" y="-725156"/>
            <a:ext cx="3111856" cy="12232133"/>
          </a:xfrm>
          <a:custGeom>
            <a:avLst/>
            <a:gdLst>
              <a:gd name="T0" fmla="*/ 606 w 606"/>
              <a:gd name="T1" fmla="*/ 335 h 697"/>
              <a:gd name="T2" fmla="*/ 464 w 606"/>
              <a:gd name="T3" fmla="*/ 0 h 697"/>
              <a:gd name="T4" fmla="*/ 0 w 606"/>
              <a:gd name="T5" fmla="*/ 0 h 697"/>
              <a:gd name="T6" fmla="*/ 0 w 606"/>
              <a:gd name="T7" fmla="*/ 697 h 697"/>
              <a:gd name="T8" fmla="*/ 432 w 606"/>
              <a:gd name="T9" fmla="*/ 697 h 697"/>
              <a:gd name="T10" fmla="*/ 606 w 606"/>
              <a:gd name="T11" fmla="*/ 335 h 697"/>
              <a:gd name="connsiteX0" fmla="*/ 18141 w 18141"/>
              <a:gd name="connsiteY0" fmla="*/ 4806 h 10000"/>
              <a:gd name="connsiteX1" fmla="*/ 15798 w 18141"/>
              <a:gd name="connsiteY1" fmla="*/ 0 h 10000"/>
              <a:gd name="connsiteX2" fmla="*/ 0 w 18141"/>
              <a:gd name="connsiteY2" fmla="*/ 0 h 10000"/>
              <a:gd name="connsiteX3" fmla="*/ 8141 w 18141"/>
              <a:gd name="connsiteY3" fmla="*/ 10000 h 10000"/>
              <a:gd name="connsiteX4" fmla="*/ 15270 w 18141"/>
              <a:gd name="connsiteY4" fmla="*/ 10000 h 10000"/>
              <a:gd name="connsiteX5" fmla="*/ 18141 w 18141"/>
              <a:gd name="connsiteY5" fmla="*/ 4806 h 10000"/>
              <a:gd name="connsiteX0-1" fmla="*/ 19334 w 19334"/>
              <a:gd name="connsiteY0-2" fmla="*/ 5546 h 10740"/>
              <a:gd name="connsiteX1-3" fmla="*/ 16991 w 19334"/>
              <a:gd name="connsiteY1-4" fmla="*/ 740 h 10740"/>
              <a:gd name="connsiteX2-5" fmla="*/ 1193 w 19334"/>
              <a:gd name="connsiteY2-6" fmla="*/ 740 h 10740"/>
              <a:gd name="connsiteX3-7" fmla="*/ 1125 w 19334"/>
              <a:gd name="connsiteY3-8" fmla="*/ 10740 h 10740"/>
              <a:gd name="connsiteX4-9" fmla="*/ 16463 w 19334"/>
              <a:gd name="connsiteY4-10" fmla="*/ 10740 h 10740"/>
              <a:gd name="connsiteX5-11" fmla="*/ 19334 w 19334"/>
              <a:gd name="connsiteY5-12" fmla="*/ 5546 h 10740"/>
              <a:gd name="connsiteX0-13" fmla="*/ 19434 w 19434"/>
              <a:gd name="connsiteY0-14" fmla="*/ 4806 h 10000"/>
              <a:gd name="connsiteX1-15" fmla="*/ 17091 w 19434"/>
              <a:gd name="connsiteY1-16" fmla="*/ 0 h 10000"/>
              <a:gd name="connsiteX2-17" fmla="*/ 1293 w 19434"/>
              <a:gd name="connsiteY2-18" fmla="*/ 0 h 10000"/>
              <a:gd name="connsiteX3-19" fmla="*/ 1225 w 19434"/>
              <a:gd name="connsiteY3-20" fmla="*/ 10000 h 10000"/>
              <a:gd name="connsiteX4-21" fmla="*/ 16563 w 19434"/>
              <a:gd name="connsiteY4-22" fmla="*/ 10000 h 10000"/>
              <a:gd name="connsiteX5-23" fmla="*/ 19434 w 19434"/>
              <a:gd name="connsiteY5-24" fmla="*/ 4806 h 10000"/>
              <a:gd name="connsiteX0-25" fmla="*/ 18216 w 18216"/>
              <a:gd name="connsiteY0-26" fmla="*/ 4806 h 10000"/>
              <a:gd name="connsiteX1-27" fmla="*/ 15873 w 18216"/>
              <a:gd name="connsiteY1-28" fmla="*/ 0 h 10000"/>
              <a:gd name="connsiteX2-29" fmla="*/ 2606 w 18216"/>
              <a:gd name="connsiteY2-30" fmla="*/ 0 h 10000"/>
              <a:gd name="connsiteX3-31" fmla="*/ 7 w 18216"/>
              <a:gd name="connsiteY3-32" fmla="*/ 10000 h 10000"/>
              <a:gd name="connsiteX4-33" fmla="*/ 15345 w 18216"/>
              <a:gd name="connsiteY4-34" fmla="*/ 10000 h 10000"/>
              <a:gd name="connsiteX5-35" fmla="*/ 18216 w 18216"/>
              <a:gd name="connsiteY5-36" fmla="*/ 4806 h 10000"/>
              <a:gd name="connsiteX0-37" fmla="*/ 18209 w 18209"/>
              <a:gd name="connsiteY0-38" fmla="*/ 5046 h 10240"/>
              <a:gd name="connsiteX1-39" fmla="*/ 15866 w 18209"/>
              <a:gd name="connsiteY1-40" fmla="*/ 240 h 10240"/>
              <a:gd name="connsiteX2-41" fmla="*/ 2599 w 18209"/>
              <a:gd name="connsiteY2-42" fmla="*/ 240 h 10240"/>
              <a:gd name="connsiteX3-43" fmla="*/ 0 w 18209"/>
              <a:gd name="connsiteY3-44" fmla="*/ 10240 h 10240"/>
              <a:gd name="connsiteX4-45" fmla="*/ 15338 w 18209"/>
              <a:gd name="connsiteY4-46" fmla="*/ 10240 h 10240"/>
              <a:gd name="connsiteX5-47" fmla="*/ 18209 w 18209"/>
              <a:gd name="connsiteY5-48" fmla="*/ 5046 h 10240"/>
              <a:gd name="connsiteX0-49" fmla="*/ 18209 w 18209"/>
              <a:gd name="connsiteY0-50" fmla="*/ 4807 h 10001"/>
              <a:gd name="connsiteX1-51" fmla="*/ 15866 w 18209"/>
              <a:gd name="connsiteY1-52" fmla="*/ 1 h 10001"/>
              <a:gd name="connsiteX2-53" fmla="*/ 2599 w 18209"/>
              <a:gd name="connsiteY2-54" fmla="*/ 1 h 10001"/>
              <a:gd name="connsiteX3-55" fmla="*/ 0 w 18209"/>
              <a:gd name="connsiteY3-56" fmla="*/ 10001 h 10001"/>
              <a:gd name="connsiteX4-57" fmla="*/ 15338 w 18209"/>
              <a:gd name="connsiteY4-58" fmla="*/ 10001 h 10001"/>
              <a:gd name="connsiteX5-59" fmla="*/ 18209 w 18209"/>
              <a:gd name="connsiteY5-60" fmla="*/ 4807 h 10001"/>
              <a:gd name="connsiteX0-61" fmla="*/ 18209 w 18209"/>
              <a:gd name="connsiteY0-62" fmla="*/ 4806 h 10000"/>
              <a:gd name="connsiteX1-63" fmla="*/ 15866 w 18209"/>
              <a:gd name="connsiteY1-64" fmla="*/ 0 h 10000"/>
              <a:gd name="connsiteX2-65" fmla="*/ 136 w 18209"/>
              <a:gd name="connsiteY2-66" fmla="*/ 11 h 10000"/>
              <a:gd name="connsiteX3-67" fmla="*/ 0 w 18209"/>
              <a:gd name="connsiteY3-68" fmla="*/ 10000 h 10000"/>
              <a:gd name="connsiteX4-69" fmla="*/ 15338 w 18209"/>
              <a:gd name="connsiteY4-70" fmla="*/ 10000 h 10000"/>
              <a:gd name="connsiteX5-71" fmla="*/ 18209 w 18209"/>
              <a:gd name="connsiteY5-72" fmla="*/ 4806 h 10000"/>
              <a:gd name="connsiteX0-73" fmla="*/ 18423 w 18423"/>
              <a:gd name="connsiteY0-74" fmla="*/ 4827 h 10021"/>
              <a:gd name="connsiteX1-75" fmla="*/ 16080 w 18423"/>
              <a:gd name="connsiteY1-76" fmla="*/ 21 h 10021"/>
              <a:gd name="connsiteX2-77" fmla="*/ 8 w 18423"/>
              <a:gd name="connsiteY2-78" fmla="*/ 0 h 10021"/>
              <a:gd name="connsiteX3-79" fmla="*/ 214 w 18423"/>
              <a:gd name="connsiteY3-80" fmla="*/ 10021 h 10021"/>
              <a:gd name="connsiteX4-81" fmla="*/ 15552 w 18423"/>
              <a:gd name="connsiteY4-82" fmla="*/ 10021 h 10021"/>
              <a:gd name="connsiteX5-83" fmla="*/ 18423 w 18423"/>
              <a:gd name="connsiteY5-84" fmla="*/ 4827 h 1002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8423" h="10021">
                <a:moveTo>
                  <a:pt x="18423" y="4827"/>
                </a:moveTo>
                <a:cubicBezTo>
                  <a:pt x="18423" y="2933"/>
                  <a:pt x="17515" y="1241"/>
                  <a:pt x="16080" y="21"/>
                </a:cubicBezTo>
                <a:lnTo>
                  <a:pt x="8" y="0"/>
                </a:lnTo>
                <a:cubicBezTo>
                  <a:pt x="-49" y="-31"/>
                  <a:pt x="214" y="10021"/>
                  <a:pt x="214" y="10021"/>
                </a:cubicBezTo>
                <a:lnTo>
                  <a:pt x="15552" y="10021"/>
                </a:lnTo>
                <a:cubicBezTo>
                  <a:pt x="17301" y="8801"/>
                  <a:pt x="18423" y="6922"/>
                  <a:pt x="18423" y="4827"/>
                </a:cubicBezTo>
                <a:close/>
              </a:path>
            </a:pathLst>
          </a:custGeom>
          <a:solidFill>
            <a:srgbClr val="14171B"/>
          </a:solidFill>
          <a:ln>
            <a:noFill/>
          </a:ln>
        </p:spPr>
        <p:txBody>
          <a:bodyPr vert="horz" wrap="square" lIns="91440" tIns="45720" rIns="91440" bIns="45720" numCol="1" anchor="t" anchorCtr="0" compatLnSpc="1"/>
          <a:lstStyle/>
          <a:p>
            <a:endParaRPr lang="zh-CN" altLang="en-US"/>
          </a:p>
        </p:txBody>
      </p:sp>
      <p:sp>
        <p:nvSpPr>
          <p:cNvPr id="7" name="矩形 6"/>
          <p:cNvSpPr/>
          <p:nvPr/>
        </p:nvSpPr>
        <p:spPr>
          <a:xfrm>
            <a:off x="3976267" y="4492138"/>
            <a:ext cx="4685899" cy="646331"/>
          </a:xfrm>
          <a:prstGeom prst="rect">
            <a:avLst/>
          </a:prstGeom>
        </p:spPr>
        <p:txBody>
          <a:bodyPr wrap="none">
            <a:spAutoFit/>
          </a:bodyPr>
          <a:lstStyle/>
          <a:p>
            <a:pPr algn="ctr"/>
            <a:r>
              <a:rPr lang="zh-CN" altLang="en-US" sz="3600" b="1" spc="300" dirty="0">
                <a:solidFill>
                  <a:schemeClr val="bg1">
                    <a:lumMod val="95000"/>
                  </a:schemeClr>
                </a:solidFill>
                <a:latin typeface="微软雅黑" pitchFamily="34" charset="-122"/>
                <a:ea typeface="微软雅黑" pitchFamily="34" charset="-122"/>
              </a:rPr>
              <a:t>安全管理与安全观察</a:t>
            </a:r>
            <a:endParaRPr lang="zh-CN" altLang="zh-CN" sz="3600" b="1" spc="300" dirty="0">
              <a:solidFill>
                <a:schemeClr val="bg1">
                  <a:lumMod val="95000"/>
                </a:schemeClr>
              </a:solidFill>
              <a:latin typeface="微软雅黑" pitchFamily="34" charset="-122"/>
              <a:ea typeface="微软雅黑" pitchFamily="34" charset="-122"/>
            </a:endParaRPr>
          </a:p>
        </p:txBody>
      </p:sp>
      <p:sp>
        <p:nvSpPr>
          <p:cNvPr id="57" name="TextBox 25"/>
          <p:cNvSpPr txBox="1"/>
          <p:nvPr/>
        </p:nvSpPr>
        <p:spPr>
          <a:xfrm>
            <a:off x="4058922" y="5385691"/>
            <a:ext cx="2017015" cy="369332"/>
          </a:xfrm>
          <a:prstGeom prst="rect">
            <a:avLst/>
          </a:prstGeom>
          <a:solidFill>
            <a:schemeClr val="bg1"/>
          </a:solidFill>
        </p:spPr>
        <p:txBody>
          <a:bodyPr wrap="square" rtlCol="0">
            <a:spAutoFit/>
          </a:bodyPr>
          <a:lstStyle>
            <a:defPPr>
              <a:defRPr lang="zh-CN"/>
            </a:defPPr>
            <a:lvl1pPr>
              <a:defRPr>
                <a:solidFill>
                  <a:schemeClr val="bg1"/>
                </a:solidFill>
                <a:latin typeface="微软雅黑" pitchFamily="34" charset="-122"/>
                <a:ea typeface="微软雅黑" pitchFamily="34" charset="-122"/>
              </a:defRPr>
            </a:lvl1pPr>
          </a:lstStyle>
          <a:p>
            <a:r>
              <a:rPr lang="zh-CN" altLang="en-US" b="1" dirty="0">
                <a:solidFill>
                  <a:schemeClr val="tx1">
                    <a:lumMod val="75000"/>
                    <a:lumOff val="25000"/>
                  </a:schemeClr>
                </a:solidFill>
              </a:rPr>
              <a:t>培训讲师：</a:t>
            </a:r>
            <a:r>
              <a:rPr lang="zh-CN" altLang="en-US" b="1" dirty="0">
                <a:solidFill>
                  <a:srgbClr val="202A36"/>
                </a:solidFill>
              </a:rPr>
              <a:t>                  </a:t>
            </a:r>
          </a:p>
        </p:txBody>
      </p:sp>
      <p:sp>
        <p:nvSpPr>
          <p:cNvPr id="21" name="任意多边形 20"/>
          <p:cNvSpPr/>
          <p:nvPr/>
        </p:nvSpPr>
        <p:spPr>
          <a:xfrm>
            <a:off x="9513834" y="1532979"/>
            <a:ext cx="835187" cy="513872"/>
          </a:xfrm>
          <a:custGeom>
            <a:avLst/>
            <a:gdLst>
              <a:gd name="connsiteX0" fmla="*/ 863600 w 1792827"/>
              <a:gd name="connsiteY0" fmla="*/ 0 h 1103086"/>
              <a:gd name="connsiteX1" fmla="*/ 1347060 w 1792827"/>
              <a:gd name="connsiteY1" fmla="*/ 370853 h 1103086"/>
              <a:gd name="connsiteX2" fmla="*/ 1351590 w 1792827"/>
              <a:gd name="connsiteY2" fmla="*/ 413148 h 1103086"/>
              <a:gd name="connsiteX3" fmla="*/ 1422712 w 1792827"/>
              <a:gd name="connsiteY3" fmla="*/ 406400 h 1103086"/>
              <a:gd name="connsiteX4" fmla="*/ 1792827 w 1792827"/>
              <a:gd name="connsiteY4" fmla="*/ 754743 h 1103086"/>
              <a:gd name="connsiteX5" fmla="*/ 1422712 w 1792827"/>
              <a:gd name="connsiteY5" fmla="*/ 1103086 h 1103086"/>
              <a:gd name="connsiteX6" fmla="*/ 450111 w 1792827"/>
              <a:gd name="connsiteY6" fmla="*/ 1103086 h 1103086"/>
              <a:gd name="connsiteX7" fmla="*/ 450111 w 1792827"/>
              <a:gd name="connsiteY7" fmla="*/ 1094430 h 1103086"/>
              <a:gd name="connsiteX8" fmla="*/ 444706 w 1792827"/>
              <a:gd name="connsiteY8" fmla="*/ 1096009 h 1103086"/>
              <a:gd name="connsiteX9" fmla="*/ 370115 w 1792827"/>
              <a:gd name="connsiteY9" fmla="*/ 1103086 h 1103086"/>
              <a:gd name="connsiteX10" fmla="*/ 0 w 1792827"/>
              <a:gd name="connsiteY10" fmla="*/ 754743 h 1103086"/>
              <a:gd name="connsiteX11" fmla="*/ 370115 w 1792827"/>
              <a:gd name="connsiteY11" fmla="*/ 406400 h 1103086"/>
              <a:gd name="connsiteX12" fmla="*/ 376270 w 1792827"/>
              <a:gd name="connsiteY12" fmla="*/ 406984 h 1103086"/>
              <a:gd name="connsiteX13" fmla="*/ 380140 w 1792827"/>
              <a:gd name="connsiteY13" fmla="*/ 370853 h 1103086"/>
              <a:gd name="connsiteX14" fmla="*/ 863600 w 1792827"/>
              <a:gd name="connsiteY14" fmla="*/ 0 h 1103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92827" h="1103086">
                <a:moveTo>
                  <a:pt x="863600" y="0"/>
                </a:moveTo>
                <a:cubicBezTo>
                  <a:pt x="1102077" y="0"/>
                  <a:pt x="1301044" y="159207"/>
                  <a:pt x="1347060" y="370853"/>
                </a:cubicBezTo>
                <a:lnTo>
                  <a:pt x="1351590" y="413148"/>
                </a:lnTo>
                <a:lnTo>
                  <a:pt x="1422712" y="406400"/>
                </a:lnTo>
                <a:cubicBezTo>
                  <a:pt x="1627121" y="406400"/>
                  <a:pt x="1792827" y="562358"/>
                  <a:pt x="1792827" y="754743"/>
                </a:cubicBezTo>
                <a:cubicBezTo>
                  <a:pt x="1792827" y="947128"/>
                  <a:pt x="1627121" y="1103086"/>
                  <a:pt x="1422712" y="1103086"/>
                </a:cubicBezTo>
                <a:lnTo>
                  <a:pt x="450111" y="1103086"/>
                </a:lnTo>
                <a:lnTo>
                  <a:pt x="450111" y="1094430"/>
                </a:lnTo>
                <a:lnTo>
                  <a:pt x="444706" y="1096009"/>
                </a:lnTo>
                <a:cubicBezTo>
                  <a:pt x="420613" y="1100649"/>
                  <a:pt x="395666" y="1103086"/>
                  <a:pt x="370115" y="1103086"/>
                </a:cubicBezTo>
                <a:cubicBezTo>
                  <a:pt x="165706" y="1103086"/>
                  <a:pt x="0" y="947128"/>
                  <a:pt x="0" y="754743"/>
                </a:cubicBezTo>
                <a:cubicBezTo>
                  <a:pt x="0" y="562358"/>
                  <a:pt x="165706" y="406400"/>
                  <a:pt x="370115" y="406400"/>
                </a:cubicBezTo>
                <a:lnTo>
                  <a:pt x="376270" y="406984"/>
                </a:lnTo>
                <a:lnTo>
                  <a:pt x="380140" y="370853"/>
                </a:lnTo>
                <a:cubicBezTo>
                  <a:pt x="426156" y="159207"/>
                  <a:pt x="625123" y="0"/>
                  <a:pt x="863600" y="0"/>
                </a:cubicBezTo>
                <a:close/>
              </a:path>
            </a:pathLst>
          </a:custGeom>
          <a:gradFill flip="none" rotWithShape="1">
            <a:gsLst>
              <a:gs pos="0">
                <a:schemeClr val="bg1">
                  <a:lumMod val="95000"/>
                  <a:shade val="30000"/>
                  <a:satMod val="115000"/>
                </a:schemeClr>
              </a:gs>
              <a:gs pos="54000">
                <a:schemeClr val="bg1">
                  <a:lumMod val="95000"/>
                  <a:shade val="100000"/>
                  <a:satMod val="115000"/>
                </a:schemeClr>
              </a:gs>
            </a:gsLst>
            <a:lin ang="8100000" scaled="1"/>
            <a:tileRect/>
          </a:gradFill>
          <a:ln>
            <a:solidFill>
              <a:schemeClr val="bg1"/>
            </a:solidFill>
          </a:ln>
          <a:effectLst>
            <a:outerShdw blurRad="228600" dist="165100" dir="8100000" algn="tr"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任意多边形 21"/>
          <p:cNvSpPr/>
          <p:nvPr/>
        </p:nvSpPr>
        <p:spPr>
          <a:xfrm>
            <a:off x="1791983" y="1567543"/>
            <a:ext cx="1525218" cy="938433"/>
          </a:xfrm>
          <a:custGeom>
            <a:avLst/>
            <a:gdLst>
              <a:gd name="connsiteX0" fmla="*/ 863600 w 1792827"/>
              <a:gd name="connsiteY0" fmla="*/ 0 h 1103086"/>
              <a:gd name="connsiteX1" fmla="*/ 1347060 w 1792827"/>
              <a:gd name="connsiteY1" fmla="*/ 370853 h 1103086"/>
              <a:gd name="connsiteX2" fmla="*/ 1351590 w 1792827"/>
              <a:gd name="connsiteY2" fmla="*/ 413148 h 1103086"/>
              <a:gd name="connsiteX3" fmla="*/ 1422712 w 1792827"/>
              <a:gd name="connsiteY3" fmla="*/ 406400 h 1103086"/>
              <a:gd name="connsiteX4" fmla="*/ 1792827 w 1792827"/>
              <a:gd name="connsiteY4" fmla="*/ 754743 h 1103086"/>
              <a:gd name="connsiteX5" fmla="*/ 1422712 w 1792827"/>
              <a:gd name="connsiteY5" fmla="*/ 1103086 h 1103086"/>
              <a:gd name="connsiteX6" fmla="*/ 450111 w 1792827"/>
              <a:gd name="connsiteY6" fmla="*/ 1103086 h 1103086"/>
              <a:gd name="connsiteX7" fmla="*/ 450111 w 1792827"/>
              <a:gd name="connsiteY7" fmla="*/ 1094430 h 1103086"/>
              <a:gd name="connsiteX8" fmla="*/ 444706 w 1792827"/>
              <a:gd name="connsiteY8" fmla="*/ 1096009 h 1103086"/>
              <a:gd name="connsiteX9" fmla="*/ 370115 w 1792827"/>
              <a:gd name="connsiteY9" fmla="*/ 1103086 h 1103086"/>
              <a:gd name="connsiteX10" fmla="*/ 0 w 1792827"/>
              <a:gd name="connsiteY10" fmla="*/ 754743 h 1103086"/>
              <a:gd name="connsiteX11" fmla="*/ 370115 w 1792827"/>
              <a:gd name="connsiteY11" fmla="*/ 406400 h 1103086"/>
              <a:gd name="connsiteX12" fmla="*/ 376270 w 1792827"/>
              <a:gd name="connsiteY12" fmla="*/ 406984 h 1103086"/>
              <a:gd name="connsiteX13" fmla="*/ 380140 w 1792827"/>
              <a:gd name="connsiteY13" fmla="*/ 370853 h 1103086"/>
              <a:gd name="connsiteX14" fmla="*/ 863600 w 1792827"/>
              <a:gd name="connsiteY14" fmla="*/ 0 h 1103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92827" h="1103086">
                <a:moveTo>
                  <a:pt x="863600" y="0"/>
                </a:moveTo>
                <a:cubicBezTo>
                  <a:pt x="1102077" y="0"/>
                  <a:pt x="1301044" y="159207"/>
                  <a:pt x="1347060" y="370853"/>
                </a:cubicBezTo>
                <a:lnTo>
                  <a:pt x="1351590" y="413148"/>
                </a:lnTo>
                <a:lnTo>
                  <a:pt x="1422712" y="406400"/>
                </a:lnTo>
                <a:cubicBezTo>
                  <a:pt x="1627121" y="406400"/>
                  <a:pt x="1792827" y="562358"/>
                  <a:pt x="1792827" y="754743"/>
                </a:cubicBezTo>
                <a:cubicBezTo>
                  <a:pt x="1792827" y="947128"/>
                  <a:pt x="1627121" y="1103086"/>
                  <a:pt x="1422712" y="1103086"/>
                </a:cubicBezTo>
                <a:lnTo>
                  <a:pt x="450111" y="1103086"/>
                </a:lnTo>
                <a:lnTo>
                  <a:pt x="450111" y="1094430"/>
                </a:lnTo>
                <a:lnTo>
                  <a:pt x="444706" y="1096009"/>
                </a:lnTo>
                <a:cubicBezTo>
                  <a:pt x="420613" y="1100649"/>
                  <a:pt x="395666" y="1103086"/>
                  <a:pt x="370115" y="1103086"/>
                </a:cubicBezTo>
                <a:cubicBezTo>
                  <a:pt x="165706" y="1103086"/>
                  <a:pt x="0" y="947128"/>
                  <a:pt x="0" y="754743"/>
                </a:cubicBezTo>
                <a:cubicBezTo>
                  <a:pt x="0" y="562358"/>
                  <a:pt x="165706" y="406400"/>
                  <a:pt x="370115" y="406400"/>
                </a:cubicBezTo>
                <a:lnTo>
                  <a:pt x="376270" y="406984"/>
                </a:lnTo>
                <a:lnTo>
                  <a:pt x="380140" y="370853"/>
                </a:lnTo>
                <a:cubicBezTo>
                  <a:pt x="426156" y="159207"/>
                  <a:pt x="625123" y="0"/>
                  <a:pt x="863600" y="0"/>
                </a:cubicBezTo>
                <a:close/>
              </a:path>
            </a:pathLst>
          </a:custGeom>
          <a:gradFill flip="none" rotWithShape="1">
            <a:gsLst>
              <a:gs pos="0">
                <a:schemeClr val="bg1">
                  <a:lumMod val="95000"/>
                  <a:shade val="30000"/>
                  <a:satMod val="115000"/>
                </a:schemeClr>
              </a:gs>
              <a:gs pos="54000">
                <a:schemeClr val="bg1">
                  <a:lumMod val="95000"/>
                  <a:shade val="100000"/>
                  <a:satMod val="115000"/>
                </a:schemeClr>
              </a:gs>
            </a:gsLst>
            <a:lin ang="8100000" scaled="1"/>
            <a:tileRect/>
          </a:gradFill>
          <a:ln>
            <a:solidFill>
              <a:schemeClr val="bg1"/>
            </a:solidFill>
          </a:ln>
          <a:effectLst>
            <a:outerShdw blurRad="228600" dist="165100" dir="8100000" algn="tr"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任意多边形 22"/>
          <p:cNvSpPr/>
          <p:nvPr/>
        </p:nvSpPr>
        <p:spPr>
          <a:xfrm>
            <a:off x="1302561" y="1327094"/>
            <a:ext cx="633795" cy="389960"/>
          </a:xfrm>
          <a:custGeom>
            <a:avLst/>
            <a:gdLst>
              <a:gd name="connsiteX0" fmla="*/ 863600 w 1792827"/>
              <a:gd name="connsiteY0" fmla="*/ 0 h 1103086"/>
              <a:gd name="connsiteX1" fmla="*/ 1347060 w 1792827"/>
              <a:gd name="connsiteY1" fmla="*/ 370853 h 1103086"/>
              <a:gd name="connsiteX2" fmla="*/ 1351590 w 1792827"/>
              <a:gd name="connsiteY2" fmla="*/ 413148 h 1103086"/>
              <a:gd name="connsiteX3" fmla="*/ 1422712 w 1792827"/>
              <a:gd name="connsiteY3" fmla="*/ 406400 h 1103086"/>
              <a:gd name="connsiteX4" fmla="*/ 1792827 w 1792827"/>
              <a:gd name="connsiteY4" fmla="*/ 754743 h 1103086"/>
              <a:gd name="connsiteX5" fmla="*/ 1422712 w 1792827"/>
              <a:gd name="connsiteY5" fmla="*/ 1103086 h 1103086"/>
              <a:gd name="connsiteX6" fmla="*/ 450111 w 1792827"/>
              <a:gd name="connsiteY6" fmla="*/ 1103086 h 1103086"/>
              <a:gd name="connsiteX7" fmla="*/ 450111 w 1792827"/>
              <a:gd name="connsiteY7" fmla="*/ 1094430 h 1103086"/>
              <a:gd name="connsiteX8" fmla="*/ 444706 w 1792827"/>
              <a:gd name="connsiteY8" fmla="*/ 1096009 h 1103086"/>
              <a:gd name="connsiteX9" fmla="*/ 370115 w 1792827"/>
              <a:gd name="connsiteY9" fmla="*/ 1103086 h 1103086"/>
              <a:gd name="connsiteX10" fmla="*/ 0 w 1792827"/>
              <a:gd name="connsiteY10" fmla="*/ 754743 h 1103086"/>
              <a:gd name="connsiteX11" fmla="*/ 370115 w 1792827"/>
              <a:gd name="connsiteY11" fmla="*/ 406400 h 1103086"/>
              <a:gd name="connsiteX12" fmla="*/ 376270 w 1792827"/>
              <a:gd name="connsiteY12" fmla="*/ 406984 h 1103086"/>
              <a:gd name="connsiteX13" fmla="*/ 380140 w 1792827"/>
              <a:gd name="connsiteY13" fmla="*/ 370853 h 1103086"/>
              <a:gd name="connsiteX14" fmla="*/ 863600 w 1792827"/>
              <a:gd name="connsiteY14" fmla="*/ 0 h 1103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92827" h="1103086">
                <a:moveTo>
                  <a:pt x="863600" y="0"/>
                </a:moveTo>
                <a:cubicBezTo>
                  <a:pt x="1102077" y="0"/>
                  <a:pt x="1301044" y="159207"/>
                  <a:pt x="1347060" y="370853"/>
                </a:cubicBezTo>
                <a:lnTo>
                  <a:pt x="1351590" y="413148"/>
                </a:lnTo>
                <a:lnTo>
                  <a:pt x="1422712" y="406400"/>
                </a:lnTo>
                <a:cubicBezTo>
                  <a:pt x="1627121" y="406400"/>
                  <a:pt x="1792827" y="562358"/>
                  <a:pt x="1792827" y="754743"/>
                </a:cubicBezTo>
                <a:cubicBezTo>
                  <a:pt x="1792827" y="947128"/>
                  <a:pt x="1627121" y="1103086"/>
                  <a:pt x="1422712" y="1103086"/>
                </a:cubicBezTo>
                <a:lnTo>
                  <a:pt x="450111" y="1103086"/>
                </a:lnTo>
                <a:lnTo>
                  <a:pt x="450111" y="1094430"/>
                </a:lnTo>
                <a:lnTo>
                  <a:pt x="444706" y="1096009"/>
                </a:lnTo>
                <a:cubicBezTo>
                  <a:pt x="420613" y="1100649"/>
                  <a:pt x="395666" y="1103086"/>
                  <a:pt x="370115" y="1103086"/>
                </a:cubicBezTo>
                <a:cubicBezTo>
                  <a:pt x="165706" y="1103086"/>
                  <a:pt x="0" y="947128"/>
                  <a:pt x="0" y="754743"/>
                </a:cubicBezTo>
                <a:cubicBezTo>
                  <a:pt x="0" y="562358"/>
                  <a:pt x="165706" y="406400"/>
                  <a:pt x="370115" y="406400"/>
                </a:cubicBezTo>
                <a:lnTo>
                  <a:pt x="376270" y="406984"/>
                </a:lnTo>
                <a:lnTo>
                  <a:pt x="380140" y="370853"/>
                </a:lnTo>
                <a:cubicBezTo>
                  <a:pt x="426156" y="159207"/>
                  <a:pt x="625123" y="0"/>
                  <a:pt x="863600" y="0"/>
                </a:cubicBezTo>
                <a:close/>
              </a:path>
            </a:pathLst>
          </a:custGeom>
          <a:gradFill flip="none" rotWithShape="1">
            <a:gsLst>
              <a:gs pos="0">
                <a:schemeClr val="bg1">
                  <a:lumMod val="95000"/>
                  <a:shade val="30000"/>
                  <a:satMod val="115000"/>
                </a:schemeClr>
              </a:gs>
              <a:gs pos="54000">
                <a:schemeClr val="bg1">
                  <a:lumMod val="95000"/>
                  <a:shade val="100000"/>
                  <a:satMod val="115000"/>
                </a:schemeClr>
              </a:gs>
            </a:gsLst>
            <a:lin ang="8100000" scaled="1"/>
            <a:tileRect/>
          </a:gradFill>
          <a:ln>
            <a:solidFill>
              <a:schemeClr val="bg1"/>
            </a:solidFill>
          </a:ln>
          <a:effectLst>
            <a:outerShdw blurRad="228600" dist="165100" dir="8100000" algn="tr"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任意多边形 23"/>
          <p:cNvSpPr/>
          <p:nvPr/>
        </p:nvSpPr>
        <p:spPr>
          <a:xfrm>
            <a:off x="7233993" y="318951"/>
            <a:ext cx="1525218" cy="938433"/>
          </a:xfrm>
          <a:custGeom>
            <a:avLst/>
            <a:gdLst>
              <a:gd name="connsiteX0" fmla="*/ 863600 w 1792827"/>
              <a:gd name="connsiteY0" fmla="*/ 0 h 1103086"/>
              <a:gd name="connsiteX1" fmla="*/ 1347060 w 1792827"/>
              <a:gd name="connsiteY1" fmla="*/ 370853 h 1103086"/>
              <a:gd name="connsiteX2" fmla="*/ 1351590 w 1792827"/>
              <a:gd name="connsiteY2" fmla="*/ 413148 h 1103086"/>
              <a:gd name="connsiteX3" fmla="*/ 1422712 w 1792827"/>
              <a:gd name="connsiteY3" fmla="*/ 406400 h 1103086"/>
              <a:gd name="connsiteX4" fmla="*/ 1792827 w 1792827"/>
              <a:gd name="connsiteY4" fmla="*/ 754743 h 1103086"/>
              <a:gd name="connsiteX5" fmla="*/ 1422712 w 1792827"/>
              <a:gd name="connsiteY5" fmla="*/ 1103086 h 1103086"/>
              <a:gd name="connsiteX6" fmla="*/ 450111 w 1792827"/>
              <a:gd name="connsiteY6" fmla="*/ 1103086 h 1103086"/>
              <a:gd name="connsiteX7" fmla="*/ 450111 w 1792827"/>
              <a:gd name="connsiteY7" fmla="*/ 1094430 h 1103086"/>
              <a:gd name="connsiteX8" fmla="*/ 444706 w 1792827"/>
              <a:gd name="connsiteY8" fmla="*/ 1096009 h 1103086"/>
              <a:gd name="connsiteX9" fmla="*/ 370115 w 1792827"/>
              <a:gd name="connsiteY9" fmla="*/ 1103086 h 1103086"/>
              <a:gd name="connsiteX10" fmla="*/ 0 w 1792827"/>
              <a:gd name="connsiteY10" fmla="*/ 754743 h 1103086"/>
              <a:gd name="connsiteX11" fmla="*/ 370115 w 1792827"/>
              <a:gd name="connsiteY11" fmla="*/ 406400 h 1103086"/>
              <a:gd name="connsiteX12" fmla="*/ 376270 w 1792827"/>
              <a:gd name="connsiteY12" fmla="*/ 406984 h 1103086"/>
              <a:gd name="connsiteX13" fmla="*/ 380140 w 1792827"/>
              <a:gd name="connsiteY13" fmla="*/ 370853 h 1103086"/>
              <a:gd name="connsiteX14" fmla="*/ 863600 w 1792827"/>
              <a:gd name="connsiteY14" fmla="*/ 0 h 1103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92827" h="1103086">
                <a:moveTo>
                  <a:pt x="863600" y="0"/>
                </a:moveTo>
                <a:cubicBezTo>
                  <a:pt x="1102077" y="0"/>
                  <a:pt x="1301044" y="159207"/>
                  <a:pt x="1347060" y="370853"/>
                </a:cubicBezTo>
                <a:lnTo>
                  <a:pt x="1351590" y="413148"/>
                </a:lnTo>
                <a:lnTo>
                  <a:pt x="1422712" y="406400"/>
                </a:lnTo>
                <a:cubicBezTo>
                  <a:pt x="1627121" y="406400"/>
                  <a:pt x="1792827" y="562358"/>
                  <a:pt x="1792827" y="754743"/>
                </a:cubicBezTo>
                <a:cubicBezTo>
                  <a:pt x="1792827" y="947128"/>
                  <a:pt x="1627121" y="1103086"/>
                  <a:pt x="1422712" y="1103086"/>
                </a:cubicBezTo>
                <a:lnTo>
                  <a:pt x="450111" y="1103086"/>
                </a:lnTo>
                <a:lnTo>
                  <a:pt x="450111" y="1094430"/>
                </a:lnTo>
                <a:lnTo>
                  <a:pt x="444706" y="1096009"/>
                </a:lnTo>
                <a:cubicBezTo>
                  <a:pt x="420613" y="1100649"/>
                  <a:pt x="395666" y="1103086"/>
                  <a:pt x="370115" y="1103086"/>
                </a:cubicBezTo>
                <a:cubicBezTo>
                  <a:pt x="165706" y="1103086"/>
                  <a:pt x="0" y="947128"/>
                  <a:pt x="0" y="754743"/>
                </a:cubicBezTo>
                <a:cubicBezTo>
                  <a:pt x="0" y="562358"/>
                  <a:pt x="165706" y="406400"/>
                  <a:pt x="370115" y="406400"/>
                </a:cubicBezTo>
                <a:lnTo>
                  <a:pt x="376270" y="406984"/>
                </a:lnTo>
                <a:lnTo>
                  <a:pt x="380140" y="370853"/>
                </a:lnTo>
                <a:cubicBezTo>
                  <a:pt x="426156" y="159207"/>
                  <a:pt x="625123" y="0"/>
                  <a:pt x="863600" y="0"/>
                </a:cubicBezTo>
                <a:close/>
              </a:path>
            </a:pathLst>
          </a:custGeom>
          <a:gradFill flip="none" rotWithShape="1">
            <a:gsLst>
              <a:gs pos="0">
                <a:schemeClr val="bg1">
                  <a:lumMod val="95000"/>
                  <a:shade val="30000"/>
                  <a:satMod val="115000"/>
                </a:schemeClr>
              </a:gs>
              <a:gs pos="54000">
                <a:schemeClr val="bg1">
                  <a:lumMod val="95000"/>
                  <a:shade val="100000"/>
                  <a:satMod val="115000"/>
                </a:schemeClr>
              </a:gs>
            </a:gsLst>
            <a:lin ang="8100000" scaled="1"/>
            <a:tileRect/>
          </a:gradFill>
          <a:ln>
            <a:solidFill>
              <a:schemeClr val="bg1"/>
            </a:solidFill>
          </a:ln>
          <a:effectLst>
            <a:outerShdw blurRad="228600" dist="165100" dir="8100000" algn="tr"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任意多边形 24"/>
          <p:cNvSpPr/>
          <p:nvPr/>
        </p:nvSpPr>
        <p:spPr>
          <a:xfrm>
            <a:off x="9442006" y="2605167"/>
            <a:ext cx="633795" cy="389960"/>
          </a:xfrm>
          <a:custGeom>
            <a:avLst/>
            <a:gdLst>
              <a:gd name="connsiteX0" fmla="*/ 863600 w 1792827"/>
              <a:gd name="connsiteY0" fmla="*/ 0 h 1103086"/>
              <a:gd name="connsiteX1" fmla="*/ 1347060 w 1792827"/>
              <a:gd name="connsiteY1" fmla="*/ 370853 h 1103086"/>
              <a:gd name="connsiteX2" fmla="*/ 1351590 w 1792827"/>
              <a:gd name="connsiteY2" fmla="*/ 413148 h 1103086"/>
              <a:gd name="connsiteX3" fmla="*/ 1422712 w 1792827"/>
              <a:gd name="connsiteY3" fmla="*/ 406400 h 1103086"/>
              <a:gd name="connsiteX4" fmla="*/ 1792827 w 1792827"/>
              <a:gd name="connsiteY4" fmla="*/ 754743 h 1103086"/>
              <a:gd name="connsiteX5" fmla="*/ 1422712 w 1792827"/>
              <a:gd name="connsiteY5" fmla="*/ 1103086 h 1103086"/>
              <a:gd name="connsiteX6" fmla="*/ 450111 w 1792827"/>
              <a:gd name="connsiteY6" fmla="*/ 1103086 h 1103086"/>
              <a:gd name="connsiteX7" fmla="*/ 450111 w 1792827"/>
              <a:gd name="connsiteY7" fmla="*/ 1094430 h 1103086"/>
              <a:gd name="connsiteX8" fmla="*/ 444706 w 1792827"/>
              <a:gd name="connsiteY8" fmla="*/ 1096009 h 1103086"/>
              <a:gd name="connsiteX9" fmla="*/ 370115 w 1792827"/>
              <a:gd name="connsiteY9" fmla="*/ 1103086 h 1103086"/>
              <a:gd name="connsiteX10" fmla="*/ 0 w 1792827"/>
              <a:gd name="connsiteY10" fmla="*/ 754743 h 1103086"/>
              <a:gd name="connsiteX11" fmla="*/ 370115 w 1792827"/>
              <a:gd name="connsiteY11" fmla="*/ 406400 h 1103086"/>
              <a:gd name="connsiteX12" fmla="*/ 376270 w 1792827"/>
              <a:gd name="connsiteY12" fmla="*/ 406984 h 1103086"/>
              <a:gd name="connsiteX13" fmla="*/ 380140 w 1792827"/>
              <a:gd name="connsiteY13" fmla="*/ 370853 h 1103086"/>
              <a:gd name="connsiteX14" fmla="*/ 863600 w 1792827"/>
              <a:gd name="connsiteY14" fmla="*/ 0 h 1103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92827" h="1103086">
                <a:moveTo>
                  <a:pt x="863600" y="0"/>
                </a:moveTo>
                <a:cubicBezTo>
                  <a:pt x="1102077" y="0"/>
                  <a:pt x="1301044" y="159207"/>
                  <a:pt x="1347060" y="370853"/>
                </a:cubicBezTo>
                <a:lnTo>
                  <a:pt x="1351590" y="413148"/>
                </a:lnTo>
                <a:lnTo>
                  <a:pt x="1422712" y="406400"/>
                </a:lnTo>
                <a:cubicBezTo>
                  <a:pt x="1627121" y="406400"/>
                  <a:pt x="1792827" y="562358"/>
                  <a:pt x="1792827" y="754743"/>
                </a:cubicBezTo>
                <a:cubicBezTo>
                  <a:pt x="1792827" y="947128"/>
                  <a:pt x="1627121" y="1103086"/>
                  <a:pt x="1422712" y="1103086"/>
                </a:cubicBezTo>
                <a:lnTo>
                  <a:pt x="450111" y="1103086"/>
                </a:lnTo>
                <a:lnTo>
                  <a:pt x="450111" y="1094430"/>
                </a:lnTo>
                <a:lnTo>
                  <a:pt x="444706" y="1096009"/>
                </a:lnTo>
                <a:cubicBezTo>
                  <a:pt x="420613" y="1100649"/>
                  <a:pt x="395666" y="1103086"/>
                  <a:pt x="370115" y="1103086"/>
                </a:cubicBezTo>
                <a:cubicBezTo>
                  <a:pt x="165706" y="1103086"/>
                  <a:pt x="0" y="947128"/>
                  <a:pt x="0" y="754743"/>
                </a:cubicBezTo>
                <a:cubicBezTo>
                  <a:pt x="0" y="562358"/>
                  <a:pt x="165706" y="406400"/>
                  <a:pt x="370115" y="406400"/>
                </a:cubicBezTo>
                <a:lnTo>
                  <a:pt x="376270" y="406984"/>
                </a:lnTo>
                <a:lnTo>
                  <a:pt x="380140" y="370853"/>
                </a:lnTo>
                <a:cubicBezTo>
                  <a:pt x="426156" y="159207"/>
                  <a:pt x="625123" y="0"/>
                  <a:pt x="863600" y="0"/>
                </a:cubicBezTo>
                <a:close/>
              </a:path>
            </a:pathLst>
          </a:custGeom>
          <a:gradFill flip="none" rotWithShape="1">
            <a:gsLst>
              <a:gs pos="0">
                <a:schemeClr val="bg1">
                  <a:lumMod val="95000"/>
                  <a:shade val="30000"/>
                  <a:satMod val="115000"/>
                </a:schemeClr>
              </a:gs>
              <a:gs pos="54000">
                <a:schemeClr val="bg1">
                  <a:lumMod val="95000"/>
                  <a:shade val="100000"/>
                  <a:satMod val="115000"/>
                </a:schemeClr>
              </a:gs>
            </a:gsLst>
            <a:lin ang="8100000" scaled="1"/>
            <a:tileRect/>
          </a:gradFill>
          <a:ln>
            <a:solidFill>
              <a:schemeClr val="bg1"/>
            </a:solidFill>
          </a:ln>
          <a:effectLst>
            <a:outerShdw blurRad="228600" dist="165100" dir="8100000" algn="tr"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TextBox 25"/>
          <p:cNvSpPr txBox="1"/>
          <p:nvPr/>
        </p:nvSpPr>
        <p:spPr>
          <a:xfrm>
            <a:off x="6457993" y="5365824"/>
            <a:ext cx="2017015" cy="369332"/>
          </a:xfrm>
          <a:prstGeom prst="rect">
            <a:avLst/>
          </a:prstGeom>
          <a:solidFill>
            <a:schemeClr val="bg1"/>
          </a:solidFill>
        </p:spPr>
        <p:txBody>
          <a:bodyPr wrap="square" rtlCol="0">
            <a:spAutoFit/>
          </a:bodyPr>
          <a:lstStyle>
            <a:defPPr>
              <a:defRPr lang="zh-CN"/>
            </a:defPPr>
            <a:lvl1pPr>
              <a:defRPr>
                <a:solidFill>
                  <a:schemeClr val="bg1"/>
                </a:solidFill>
                <a:latin typeface="微软雅黑" pitchFamily="34" charset="-122"/>
                <a:ea typeface="微软雅黑" pitchFamily="34" charset="-122"/>
              </a:defRPr>
            </a:lvl1pPr>
          </a:lstStyle>
          <a:p>
            <a:r>
              <a:rPr lang="zh-CN" altLang="en-US" b="1" dirty="0">
                <a:solidFill>
                  <a:schemeClr val="tx1">
                    <a:lumMod val="75000"/>
                    <a:lumOff val="25000"/>
                  </a:schemeClr>
                </a:solidFill>
              </a:rPr>
              <a:t>培训日期：</a:t>
            </a:r>
            <a:r>
              <a:rPr lang="zh-CN" altLang="en-US" b="1" dirty="0">
                <a:solidFill>
                  <a:srgbClr val="202A36"/>
                </a:solidFill>
              </a:rPr>
              <a:t>                  </a:t>
            </a:r>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anim calcmode="lin" valueType="num">
                                      <p:cBhvr>
                                        <p:cTn id="12" dur="1000" fill="hold"/>
                                        <p:tgtEl>
                                          <p:spTgt spid="10"/>
                                        </p:tgtEl>
                                        <p:attrNameLst>
                                          <p:attrName>ppt_x</p:attrName>
                                        </p:attrNameLst>
                                      </p:cBhvr>
                                      <p:tavLst>
                                        <p:tav tm="0">
                                          <p:val>
                                            <p:strVal val="#ppt_x"/>
                                          </p:val>
                                        </p:tav>
                                        <p:tav tm="100000">
                                          <p:val>
                                            <p:strVal val="#ppt_x"/>
                                          </p:val>
                                        </p:tav>
                                      </p:tavLst>
                                    </p:anim>
                                    <p:anim calcmode="lin" valueType="num">
                                      <p:cBhvr>
                                        <p:cTn id="13" dur="1000" fill="hold"/>
                                        <p:tgtEl>
                                          <p:spTgt spid="10"/>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63" presetClass="path" presetSubtype="0" repeatCount="2000" accel="50000" decel="50000" fill="hold" grpId="0" nodeType="afterEffect">
                                  <p:stCondLst>
                                    <p:cond delay="0"/>
                                  </p:stCondLst>
                                  <p:childTnLst>
                                    <p:animMotion origin="layout" path="M -3.54167E-6 4.07407E-6 L 1.12631 4.07407E-6 " pathEditMode="relative" rAng="0" ptsTypes="AA">
                                      <p:cBhvr>
                                        <p:cTn id="16" dur="4250" fill="hold"/>
                                        <p:tgtEl>
                                          <p:spTgt spid="26"/>
                                        </p:tgtEl>
                                        <p:attrNameLst>
                                          <p:attrName>ppt_x</p:attrName>
                                          <p:attrName>ppt_y</p:attrName>
                                        </p:attrNameLst>
                                      </p:cBhvr>
                                      <p:rCtr x="56315" y="0"/>
                                    </p:animMotion>
                                  </p:childTnLst>
                                </p:cTn>
                              </p:par>
                              <p:par>
                                <p:cTn id="17" presetID="63" presetClass="path" presetSubtype="0" accel="50000" decel="50000" fill="hold" grpId="0" nodeType="withEffect">
                                  <p:stCondLst>
                                    <p:cond delay="3500"/>
                                  </p:stCondLst>
                                  <p:childTnLst>
                                    <p:animMotion origin="layout" path="M 1.25E-6 4.44444E-6 L 1.10482 4.44444E-6 " pathEditMode="relative" rAng="0" ptsTypes="AA">
                                      <p:cBhvr>
                                        <p:cTn id="18" dur="5000" fill="hold"/>
                                        <p:tgtEl>
                                          <p:spTgt spid="27"/>
                                        </p:tgtEl>
                                        <p:attrNameLst>
                                          <p:attrName>ppt_x</p:attrName>
                                          <p:attrName>ppt_y</p:attrName>
                                        </p:attrNameLst>
                                      </p:cBhvr>
                                      <p:rCtr x="55234" y="0"/>
                                    </p:animMotion>
                                  </p:childTnLst>
                                </p:cTn>
                              </p:par>
                              <p:par>
                                <p:cTn id="19" presetID="16" presetClass="entr" presetSubtype="37" fill="hold" grpId="0" nodeType="withEffect">
                                  <p:stCondLst>
                                    <p:cond delay="1000"/>
                                  </p:stCondLst>
                                  <p:childTnLst>
                                    <p:set>
                                      <p:cBhvr>
                                        <p:cTn id="20" dur="1" fill="hold">
                                          <p:stCondLst>
                                            <p:cond delay="0"/>
                                          </p:stCondLst>
                                        </p:cTn>
                                        <p:tgtEl>
                                          <p:spTgt spid="7"/>
                                        </p:tgtEl>
                                        <p:attrNameLst>
                                          <p:attrName>style.visibility</p:attrName>
                                        </p:attrNameLst>
                                      </p:cBhvr>
                                      <p:to>
                                        <p:strVal val="visible"/>
                                      </p:to>
                                    </p:set>
                                    <p:animEffect transition="in" filter="barn(outVertical)">
                                      <p:cBhvr>
                                        <p:cTn id="21" dur="1000"/>
                                        <p:tgtEl>
                                          <p:spTgt spid="7"/>
                                        </p:tgtEl>
                                      </p:cBhvr>
                                    </p:animEffect>
                                  </p:childTnLst>
                                </p:cTn>
                              </p:par>
                              <p:par>
                                <p:cTn id="22" presetID="49" presetClass="entr" presetSubtype="0" decel="100000" fill="hold" grpId="0" nodeType="withEffect">
                                  <p:stCondLst>
                                    <p:cond delay="2500"/>
                                  </p:stCondLst>
                                  <p:childTnLst>
                                    <p:set>
                                      <p:cBhvr>
                                        <p:cTn id="23" dur="1" fill="hold">
                                          <p:stCondLst>
                                            <p:cond delay="0"/>
                                          </p:stCondLst>
                                        </p:cTn>
                                        <p:tgtEl>
                                          <p:spTgt spid="57"/>
                                        </p:tgtEl>
                                        <p:attrNameLst>
                                          <p:attrName>style.visibility</p:attrName>
                                        </p:attrNameLst>
                                      </p:cBhvr>
                                      <p:to>
                                        <p:strVal val="visible"/>
                                      </p:to>
                                    </p:set>
                                    <p:anim calcmode="lin" valueType="num">
                                      <p:cBhvr>
                                        <p:cTn id="24" dur="500" fill="hold"/>
                                        <p:tgtEl>
                                          <p:spTgt spid="57"/>
                                        </p:tgtEl>
                                        <p:attrNameLst>
                                          <p:attrName>ppt_w</p:attrName>
                                        </p:attrNameLst>
                                      </p:cBhvr>
                                      <p:tavLst>
                                        <p:tav tm="0">
                                          <p:val>
                                            <p:fltVal val="0"/>
                                          </p:val>
                                        </p:tav>
                                        <p:tav tm="100000">
                                          <p:val>
                                            <p:strVal val="#ppt_w"/>
                                          </p:val>
                                        </p:tav>
                                      </p:tavLst>
                                    </p:anim>
                                    <p:anim calcmode="lin" valueType="num">
                                      <p:cBhvr>
                                        <p:cTn id="25" dur="500" fill="hold"/>
                                        <p:tgtEl>
                                          <p:spTgt spid="57"/>
                                        </p:tgtEl>
                                        <p:attrNameLst>
                                          <p:attrName>ppt_h</p:attrName>
                                        </p:attrNameLst>
                                      </p:cBhvr>
                                      <p:tavLst>
                                        <p:tav tm="0">
                                          <p:val>
                                            <p:fltVal val="0"/>
                                          </p:val>
                                        </p:tav>
                                        <p:tav tm="100000">
                                          <p:val>
                                            <p:strVal val="#ppt_h"/>
                                          </p:val>
                                        </p:tav>
                                      </p:tavLst>
                                    </p:anim>
                                    <p:anim calcmode="lin" valueType="num">
                                      <p:cBhvr>
                                        <p:cTn id="26" dur="500" fill="hold"/>
                                        <p:tgtEl>
                                          <p:spTgt spid="57"/>
                                        </p:tgtEl>
                                        <p:attrNameLst>
                                          <p:attrName>style.rotation</p:attrName>
                                        </p:attrNameLst>
                                      </p:cBhvr>
                                      <p:tavLst>
                                        <p:tav tm="0">
                                          <p:val>
                                            <p:fltVal val="360"/>
                                          </p:val>
                                        </p:tav>
                                        <p:tav tm="100000">
                                          <p:val>
                                            <p:fltVal val="0"/>
                                          </p:val>
                                        </p:tav>
                                      </p:tavLst>
                                    </p:anim>
                                    <p:animEffect transition="in" filter="fade">
                                      <p:cBhvr>
                                        <p:cTn id="27" dur="500"/>
                                        <p:tgtEl>
                                          <p:spTgt spid="57"/>
                                        </p:tgtEl>
                                      </p:cBhvr>
                                    </p:animEffect>
                                  </p:childTnLst>
                                </p:cTn>
                              </p:par>
                              <p:par>
                                <p:cTn id="28" presetID="2" presetClass="entr" presetSubtype="2" fill="hold" grpId="0" nodeType="withEffect">
                                  <p:stCondLst>
                                    <p:cond delay="2500"/>
                                  </p:stCondLst>
                                  <p:childTnLst>
                                    <p:set>
                                      <p:cBhvr>
                                        <p:cTn id="29" dur="1" fill="hold">
                                          <p:stCondLst>
                                            <p:cond delay="0"/>
                                          </p:stCondLst>
                                        </p:cTn>
                                        <p:tgtEl>
                                          <p:spTgt spid="23"/>
                                        </p:tgtEl>
                                        <p:attrNameLst>
                                          <p:attrName>style.visibility</p:attrName>
                                        </p:attrNameLst>
                                      </p:cBhvr>
                                      <p:to>
                                        <p:strVal val="visible"/>
                                      </p:to>
                                    </p:set>
                                    <p:anim calcmode="lin" valueType="num">
                                      <p:cBhvr additive="base">
                                        <p:cTn id="30" dur="1250" fill="hold"/>
                                        <p:tgtEl>
                                          <p:spTgt spid="23"/>
                                        </p:tgtEl>
                                        <p:attrNameLst>
                                          <p:attrName>ppt_x</p:attrName>
                                        </p:attrNameLst>
                                      </p:cBhvr>
                                      <p:tavLst>
                                        <p:tav tm="0">
                                          <p:val>
                                            <p:strVal val="1+#ppt_w/2"/>
                                          </p:val>
                                        </p:tav>
                                        <p:tav tm="100000">
                                          <p:val>
                                            <p:strVal val="#ppt_x"/>
                                          </p:val>
                                        </p:tav>
                                      </p:tavLst>
                                    </p:anim>
                                    <p:anim calcmode="lin" valueType="num">
                                      <p:cBhvr additive="base">
                                        <p:cTn id="31" dur="1250" fill="hold"/>
                                        <p:tgtEl>
                                          <p:spTgt spid="23"/>
                                        </p:tgtEl>
                                        <p:attrNameLst>
                                          <p:attrName>ppt_y</p:attrName>
                                        </p:attrNameLst>
                                      </p:cBhvr>
                                      <p:tavLst>
                                        <p:tav tm="0">
                                          <p:val>
                                            <p:strVal val="#ppt_y"/>
                                          </p:val>
                                        </p:tav>
                                        <p:tav tm="100000">
                                          <p:val>
                                            <p:strVal val="#ppt_y"/>
                                          </p:val>
                                        </p:tav>
                                      </p:tavLst>
                                    </p:anim>
                                  </p:childTnLst>
                                </p:cTn>
                              </p:par>
                              <p:par>
                                <p:cTn id="32" presetID="2" presetClass="entr" presetSubtype="2" fill="hold" grpId="0" nodeType="withEffect">
                                  <p:stCondLst>
                                    <p:cond delay="3000"/>
                                  </p:stCondLst>
                                  <p:childTnLst>
                                    <p:set>
                                      <p:cBhvr>
                                        <p:cTn id="33" dur="1" fill="hold">
                                          <p:stCondLst>
                                            <p:cond delay="0"/>
                                          </p:stCondLst>
                                        </p:cTn>
                                        <p:tgtEl>
                                          <p:spTgt spid="22"/>
                                        </p:tgtEl>
                                        <p:attrNameLst>
                                          <p:attrName>style.visibility</p:attrName>
                                        </p:attrNameLst>
                                      </p:cBhvr>
                                      <p:to>
                                        <p:strVal val="visible"/>
                                      </p:to>
                                    </p:set>
                                    <p:anim calcmode="lin" valueType="num">
                                      <p:cBhvr additive="base">
                                        <p:cTn id="34" dur="1250" fill="hold"/>
                                        <p:tgtEl>
                                          <p:spTgt spid="22"/>
                                        </p:tgtEl>
                                        <p:attrNameLst>
                                          <p:attrName>ppt_x</p:attrName>
                                        </p:attrNameLst>
                                      </p:cBhvr>
                                      <p:tavLst>
                                        <p:tav tm="0">
                                          <p:val>
                                            <p:strVal val="1+#ppt_w/2"/>
                                          </p:val>
                                        </p:tav>
                                        <p:tav tm="100000">
                                          <p:val>
                                            <p:strVal val="#ppt_x"/>
                                          </p:val>
                                        </p:tav>
                                      </p:tavLst>
                                    </p:anim>
                                    <p:anim calcmode="lin" valueType="num">
                                      <p:cBhvr additive="base">
                                        <p:cTn id="35" dur="1250" fill="hold"/>
                                        <p:tgtEl>
                                          <p:spTgt spid="22"/>
                                        </p:tgtEl>
                                        <p:attrNameLst>
                                          <p:attrName>ppt_y</p:attrName>
                                        </p:attrNameLst>
                                      </p:cBhvr>
                                      <p:tavLst>
                                        <p:tav tm="0">
                                          <p:val>
                                            <p:strVal val="#ppt_y"/>
                                          </p:val>
                                        </p:tav>
                                        <p:tav tm="100000">
                                          <p:val>
                                            <p:strVal val="#ppt_y"/>
                                          </p:val>
                                        </p:tav>
                                      </p:tavLst>
                                    </p:anim>
                                  </p:childTnLst>
                                </p:cTn>
                              </p:par>
                              <p:par>
                                <p:cTn id="36" presetID="2" presetClass="entr" presetSubtype="2" fill="hold" grpId="0" nodeType="withEffect">
                                  <p:stCondLst>
                                    <p:cond delay="2500"/>
                                  </p:stCondLst>
                                  <p:childTnLst>
                                    <p:set>
                                      <p:cBhvr>
                                        <p:cTn id="37" dur="1" fill="hold">
                                          <p:stCondLst>
                                            <p:cond delay="0"/>
                                          </p:stCondLst>
                                        </p:cTn>
                                        <p:tgtEl>
                                          <p:spTgt spid="24"/>
                                        </p:tgtEl>
                                        <p:attrNameLst>
                                          <p:attrName>style.visibility</p:attrName>
                                        </p:attrNameLst>
                                      </p:cBhvr>
                                      <p:to>
                                        <p:strVal val="visible"/>
                                      </p:to>
                                    </p:set>
                                    <p:anim calcmode="lin" valueType="num">
                                      <p:cBhvr additive="base">
                                        <p:cTn id="38" dur="1250" fill="hold"/>
                                        <p:tgtEl>
                                          <p:spTgt spid="24"/>
                                        </p:tgtEl>
                                        <p:attrNameLst>
                                          <p:attrName>ppt_x</p:attrName>
                                        </p:attrNameLst>
                                      </p:cBhvr>
                                      <p:tavLst>
                                        <p:tav tm="0">
                                          <p:val>
                                            <p:strVal val="1+#ppt_w/2"/>
                                          </p:val>
                                        </p:tav>
                                        <p:tav tm="100000">
                                          <p:val>
                                            <p:strVal val="#ppt_x"/>
                                          </p:val>
                                        </p:tav>
                                      </p:tavLst>
                                    </p:anim>
                                    <p:anim calcmode="lin" valueType="num">
                                      <p:cBhvr additive="base">
                                        <p:cTn id="39" dur="1250" fill="hold"/>
                                        <p:tgtEl>
                                          <p:spTgt spid="24"/>
                                        </p:tgtEl>
                                        <p:attrNameLst>
                                          <p:attrName>ppt_y</p:attrName>
                                        </p:attrNameLst>
                                      </p:cBhvr>
                                      <p:tavLst>
                                        <p:tav tm="0">
                                          <p:val>
                                            <p:strVal val="#ppt_y"/>
                                          </p:val>
                                        </p:tav>
                                        <p:tav tm="100000">
                                          <p:val>
                                            <p:strVal val="#ppt_y"/>
                                          </p:val>
                                        </p:tav>
                                      </p:tavLst>
                                    </p:anim>
                                  </p:childTnLst>
                                </p:cTn>
                              </p:par>
                              <p:par>
                                <p:cTn id="40" presetID="2" presetClass="entr" presetSubtype="2" fill="hold" grpId="0" nodeType="withEffect">
                                  <p:stCondLst>
                                    <p:cond delay="3000"/>
                                  </p:stCondLst>
                                  <p:childTnLst>
                                    <p:set>
                                      <p:cBhvr>
                                        <p:cTn id="41" dur="1" fill="hold">
                                          <p:stCondLst>
                                            <p:cond delay="0"/>
                                          </p:stCondLst>
                                        </p:cTn>
                                        <p:tgtEl>
                                          <p:spTgt spid="21"/>
                                        </p:tgtEl>
                                        <p:attrNameLst>
                                          <p:attrName>style.visibility</p:attrName>
                                        </p:attrNameLst>
                                      </p:cBhvr>
                                      <p:to>
                                        <p:strVal val="visible"/>
                                      </p:to>
                                    </p:set>
                                    <p:anim calcmode="lin" valueType="num">
                                      <p:cBhvr additive="base">
                                        <p:cTn id="42" dur="1250" fill="hold"/>
                                        <p:tgtEl>
                                          <p:spTgt spid="21"/>
                                        </p:tgtEl>
                                        <p:attrNameLst>
                                          <p:attrName>ppt_x</p:attrName>
                                        </p:attrNameLst>
                                      </p:cBhvr>
                                      <p:tavLst>
                                        <p:tav tm="0">
                                          <p:val>
                                            <p:strVal val="1+#ppt_w/2"/>
                                          </p:val>
                                        </p:tav>
                                        <p:tav tm="100000">
                                          <p:val>
                                            <p:strVal val="#ppt_x"/>
                                          </p:val>
                                        </p:tav>
                                      </p:tavLst>
                                    </p:anim>
                                    <p:anim calcmode="lin" valueType="num">
                                      <p:cBhvr additive="base">
                                        <p:cTn id="43" dur="1250" fill="hold"/>
                                        <p:tgtEl>
                                          <p:spTgt spid="21"/>
                                        </p:tgtEl>
                                        <p:attrNameLst>
                                          <p:attrName>ppt_y</p:attrName>
                                        </p:attrNameLst>
                                      </p:cBhvr>
                                      <p:tavLst>
                                        <p:tav tm="0">
                                          <p:val>
                                            <p:strVal val="#ppt_y"/>
                                          </p:val>
                                        </p:tav>
                                        <p:tav tm="100000">
                                          <p:val>
                                            <p:strVal val="#ppt_y"/>
                                          </p:val>
                                        </p:tav>
                                      </p:tavLst>
                                    </p:anim>
                                  </p:childTnLst>
                                </p:cTn>
                              </p:par>
                              <p:par>
                                <p:cTn id="44" presetID="2" presetClass="entr" presetSubtype="2" fill="hold" grpId="0" nodeType="withEffect">
                                  <p:stCondLst>
                                    <p:cond delay="2500"/>
                                  </p:stCondLst>
                                  <p:childTnLst>
                                    <p:set>
                                      <p:cBhvr>
                                        <p:cTn id="45" dur="1" fill="hold">
                                          <p:stCondLst>
                                            <p:cond delay="0"/>
                                          </p:stCondLst>
                                        </p:cTn>
                                        <p:tgtEl>
                                          <p:spTgt spid="25"/>
                                        </p:tgtEl>
                                        <p:attrNameLst>
                                          <p:attrName>style.visibility</p:attrName>
                                        </p:attrNameLst>
                                      </p:cBhvr>
                                      <p:to>
                                        <p:strVal val="visible"/>
                                      </p:to>
                                    </p:set>
                                    <p:anim calcmode="lin" valueType="num">
                                      <p:cBhvr additive="base">
                                        <p:cTn id="46" dur="1250" fill="hold"/>
                                        <p:tgtEl>
                                          <p:spTgt spid="25"/>
                                        </p:tgtEl>
                                        <p:attrNameLst>
                                          <p:attrName>ppt_x</p:attrName>
                                        </p:attrNameLst>
                                      </p:cBhvr>
                                      <p:tavLst>
                                        <p:tav tm="0">
                                          <p:val>
                                            <p:strVal val="1+#ppt_w/2"/>
                                          </p:val>
                                        </p:tav>
                                        <p:tav tm="100000">
                                          <p:val>
                                            <p:strVal val="#ppt_x"/>
                                          </p:val>
                                        </p:tav>
                                      </p:tavLst>
                                    </p:anim>
                                    <p:anim calcmode="lin" valueType="num">
                                      <p:cBhvr additive="base">
                                        <p:cTn id="47" dur="1250" fill="hold"/>
                                        <p:tgtEl>
                                          <p:spTgt spid="25"/>
                                        </p:tgtEl>
                                        <p:attrNameLst>
                                          <p:attrName>ppt_y</p:attrName>
                                        </p:attrNameLst>
                                      </p:cBhvr>
                                      <p:tavLst>
                                        <p:tav tm="0">
                                          <p:val>
                                            <p:strVal val="#ppt_y"/>
                                          </p:val>
                                        </p:tav>
                                        <p:tav tm="100000">
                                          <p:val>
                                            <p:strVal val="#ppt_y"/>
                                          </p:val>
                                        </p:tav>
                                      </p:tavLst>
                                    </p:anim>
                                  </p:childTnLst>
                                </p:cTn>
                              </p:par>
                              <p:par>
                                <p:cTn id="48" presetID="49" presetClass="entr" presetSubtype="0" decel="100000" fill="hold" grpId="0" nodeType="withEffect">
                                  <p:stCondLst>
                                    <p:cond delay="2500"/>
                                  </p:stCondLst>
                                  <p:childTnLst>
                                    <p:set>
                                      <p:cBhvr>
                                        <p:cTn id="49" dur="1" fill="hold">
                                          <p:stCondLst>
                                            <p:cond delay="0"/>
                                          </p:stCondLst>
                                        </p:cTn>
                                        <p:tgtEl>
                                          <p:spTgt spid="14"/>
                                        </p:tgtEl>
                                        <p:attrNameLst>
                                          <p:attrName>style.visibility</p:attrName>
                                        </p:attrNameLst>
                                      </p:cBhvr>
                                      <p:to>
                                        <p:strVal val="visible"/>
                                      </p:to>
                                    </p:set>
                                    <p:anim calcmode="lin" valueType="num">
                                      <p:cBhvr>
                                        <p:cTn id="50" dur="500" fill="hold"/>
                                        <p:tgtEl>
                                          <p:spTgt spid="14"/>
                                        </p:tgtEl>
                                        <p:attrNameLst>
                                          <p:attrName>ppt_w</p:attrName>
                                        </p:attrNameLst>
                                      </p:cBhvr>
                                      <p:tavLst>
                                        <p:tav tm="0">
                                          <p:val>
                                            <p:fltVal val="0"/>
                                          </p:val>
                                        </p:tav>
                                        <p:tav tm="100000">
                                          <p:val>
                                            <p:strVal val="#ppt_w"/>
                                          </p:val>
                                        </p:tav>
                                      </p:tavLst>
                                    </p:anim>
                                    <p:anim calcmode="lin" valueType="num">
                                      <p:cBhvr>
                                        <p:cTn id="51" dur="500" fill="hold"/>
                                        <p:tgtEl>
                                          <p:spTgt spid="14"/>
                                        </p:tgtEl>
                                        <p:attrNameLst>
                                          <p:attrName>ppt_h</p:attrName>
                                        </p:attrNameLst>
                                      </p:cBhvr>
                                      <p:tavLst>
                                        <p:tav tm="0">
                                          <p:val>
                                            <p:fltVal val="0"/>
                                          </p:val>
                                        </p:tav>
                                        <p:tav tm="100000">
                                          <p:val>
                                            <p:strVal val="#ppt_h"/>
                                          </p:val>
                                        </p:tav>
                                      </p:tavLst>
                                    </p:anim>
                                    <p:anim calcmode="lin" valueType="num">
                                      <p:cBhvr>
                                        <p:cTn id="52" dur="500" fill="hold"/>
                                        <p:tgtEl>
                                          <p:spTgt spid="14"/>
                                        </p:tgtEl>
                                        <p:attrNameLst>
                                          <p:attrName>style.rotation</p:attrName>
                                        </p:attrNameLst>
                                      </p:cBhvr>
                                      <p:tavLst>
                                        <p:tav tm="0">
                                          <p:val>
                                            <p:fltVal val="360"/>
                                          </p:val>
                                        </p:tav>
                                        <p:tav tm="100000">
                                          <p:val>
                                            <p:fltVal val="0"/>
                                          </p:val>
                                        </p:tav>
                                      </p:tavLst>
                                    </p:anim>
                                    <p:animEffect transition="in" filter="fade">
                                      <p:cBhvr>
                                        <p:cTn id="5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17" grpId="0" animBg="1"/>
      <p:bldP spid="7" grpId="0"/>
      <p:bldP spid="57" grpId="0" bldLvl="0" animBg="1"/>
      <p:bldP spid="21" grpId="0" animBg="1"/>
      <p:bldP spid="22" grpId="0" animBg="1"/>
      <p:bldP spid="23" grpId="0" animBg="1"/>
      <p:bldP spid="24" grpId="0" animBg="1"/>
      <p:bldP spid="25" grpId="0" animBg="1"/>
      <p:bldP spid="14" grpId="0"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矩形 3"/>
          <p:cNvSpPr>
            <a:spLocks noChangeArrowheads="1"/>
          </p:cNvSpPr>
          <p:nvPr/>
        </p:nvSpPr>
        <p:spPr bwMode="auto">
          <a:xfrm>
            <a:off x="2699917" y="515424"/>
            <a:ext cx="5109073" cy="584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spcBef>
                <a:spcPct val="0"/>
              </a:spcBef>
              <a:buNone/>
            </a:pPr>
            <a:r>
              <a:rPr lang="zh-CN" altLang="en-US" b="1" dirty="0">
                <a:solidFill>
                  <a:srgbClr val="202A36"/>
                </a:solidFill>
                <a:latin typeface="Arial" charset="0"/>
                <a:cs typeface="Arial" charset="0"/>
              </a:rPr>
              <a:t>（四）研究理论及相关模型</a:t>
            </a:r>
          </a:p>
        </p:txBody>
      </p:sp>
      <p:grpSp>
        <p:nvGrpSpPr>
          <p:cNvPr id="34" name="组合 33"/>
          <p:cNvGrpSpPr/>
          <p:nvPr/>
        </p:nvGrpSpPr>
        <p:grpSpPr>
          <a:xfrm>
            <a:off x="4358243" y="3379441"/>
            <a:ext cx="2004056" cy="907751"/>
            <a:chOff x="3666731" y="1984470"/>
            <a:chExt cx="2636520" cy="1447800"/>
          </a:xfrm>
          <a:solidFill>
            <a:srgbClr val="202A36"/>
          </a:solidFill>
        </p:grpSpPr>
        <p:sp>
          <p:nvSpPr>
            <p:cNvPr id="35" name="任意多边形 34"/>
            <p:cNvSpPr/>
            <p:nvPr/>
          </p:nvSpPr>
          <p:spPr>
            <a:xfrm>
              <a:off x="3666731" y="1984470"/>
              <a:ext cx="2636520" cy="1447800"/>
            </a:xfrm>
            <a:custGeom>
              <a:avLst/>
              <a:gdLst>
                <a:gd name="connsiteX0" fmla="*/ 0 w 2636520"/>
                <a:gd name="connsiteY0" fmla="*/ 0 h 1447800"/>
                <a:gd name="connsiteX1" fmla="*/ 2103122 w 2636520"/>
                <a:gd name="connsiteY1" fmla="*/ 0 h 1447800"/>
                <a:gd name="connsiteX2" fmla="*/ 2636520 w 2636520"/>
                <a:gd name="connsiteY2" fmla="*/ 723900 h 1447800"/>
                <a:gd name="connsiteX3" fmla="*/ 2103122 w 2636520"/>
                <a:gd name="connsiteY3" fmla="*/ 1447800 h 1447800"/>
                <a:gd name="connsiteX4" fmla="*/ 0 w 2636520"/>
                <a:gd name="connsiteY4" fmla="*/ 1447800 h 1447800"/>
                <a:gd name="connsiteX5" fmla="*/ 0 w 2636520"/>
                <a:gd name="connsiteY5" fmla="*/ 1442632 h 1447800"/>
                <a:gd name="connsiteX6" fmla="*/ 529590 w 2636520"/>
                <a:gd name="connsiteY6" fmla="*/ 723900 h 1447800"/>
                <a:gd name="connsiteX7" fmla="*/ 0 w 2636520"/>
                <a:gd name="connsiteY7" fmla="*/ 5168 h 144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6520" h="1447800">
                  <a:moveTo>
                    <a:pt x="0" y="0"/>
                  </a:moveTo>
                  <a:lnTo>
                    <a:pt x="2103122" y="0"/>
                  </a:lnTo>
                  <a:lnTo>
                    <a:pt x="2636520" y="723900"/>
                  </a:lnTo>
                  <a:lnTo>
                    <a:pt x="2103122" y="1447800"/>
                  </a:lnTo>
                  <a:lnTo>
                    <a:pt x="0" y="1447800"/>
                  </a:lnTo>
                  <a:lnTo>
                    <a:pt x="0" y="1442632"/>
                  </a:lnTo>
                  <a:lnTo>
                    <a:pt x="529590" y="723900"/>
                  </a:lnTo>
                  <a:lnTo>
                    <a:pt x="0" y="5168"/>
                  </a:lnTo>
                  <a:close/>
                </a:path>
              </a:pathLst>
            </a:cu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90" b="1">
                <a:solidFill>
                  <a:schemeClr val="tx2">
                    <a:lumMod val="75000"/>
                  </a:schemeClr>
                </a:solidFill>
                <a:latin typeface="Arial" charset="0"/>
                <a:ea typeface="微软雅黑" pitchFamily="34" charset="-122"/>
                <a:cs typeface="Arial" charset="0"/>
              </a:endParaRPr>
            </a:p>
          </p:txBody>
        </p:sp>
        <p:sp>
          <p:nvSpPr>
            <p:cNvPr id="36" name="文本框 35"/>
            <p:cNvSpPr txBox="1"/>
            <p:nvPr/>
          </p:nvSpPr>
          <p:spPr>
            <a:xfrm>
              <a:off x="3857759" y="2266484"/>
              <a:ext cx="2230361" cy="801775"/>
            </a:xfrm>
            <a:prstGeom prst="rect">
              <a:avLst/>
            </a:prstGeom>
            <a:noFill/>
          </p:spPr>
          <p:txBody>
            <a:bodyPr wrap="square" rtlCol="0" anchor="ctr">
              <a:spAutoFit/>
            </a:bodyPr>
            <a:lstStyle/>
            <a:p>
              <a:pPr algn="ctr"/>
              <a:r>
                <a:rPr lang="zh-CN" altLang="en-US" sz="2000" b="1" baseline="-3000" dirty="0">
                  <a:solidFill>
                    <a:schemeClr val="bg1">
                      <a:lumMod val="95000"/>
                    </a:schemeClr>
                  </a:solidFill>
                  <a:latin typeface="Arial" charset="0"/>
                  <a:ea typeface="微软雅黑" pitchFamily="34" charset="-122"/>
                  <a:cs typeface="Arial" charset="0"/>
                </a:rPr>
                <a:t>个人原因</a:t>
              </a:r>
              <a:endParaRPr lang="en-US" altLang="zh-CN" sz="2000" b="1" baseline="-3000" dirty="0">
                <a:solidFill>
                  <a:schemeClr val="bg1">
                    <a:lumMod val="95000"/>
                  </a:schemeClr>
                </a:solidFill>
                <a:latin typeface="Arial" charset="0"/>
                <a:ea typeface="微软雅黑" pitchFamily="34" charset="-122"/>
                <a:cs typeface="Arial" charset="0"/>
              </a:endParaRPr>
            </a:p>
            <a:p>
              <a:pPr algn="ctr"/>
              <a:r>
                <a:rPr lang="zh-CN" altLang="en-US" sz="2000" b="1" baseline="-3000" dirty="0">
                  <a:solidFill>
                    <a:schemeClr val="bg1">
                      <a:lumMod val="95000"/>
                    </a:schemeClr>
                  </a:solidFill>
                  <a:latin typeface="Arial" charset="0"/>
                  <a:ea typeface="微软雅黑" pitchFamily="34" charset="-122"/>
                  <a:cs typeface="Arial" charset="0"/>
                </a:rPr>
                <a:t>工作条件</a:t>
              </a:r>
            </a:p>
          </p:txBody>
        </p:sp>
      </p:grpSp>
      <p:grpSp>
        <p:nvGrpSpPr>
          <p:cNvPr id="37" name="组合 36"/>
          <p:cNvGrpSpPr/>
          <p:nvPr/>
        </p:nvGrpSpPr>
        <p:grpSpPr>
          <a:xfrm>
            <a:off x="2699917" y="3379441"/>
            <a:ext cx="1990836" cy="907751"/>
            <a:chOff x="1436370" y="1984470"/>
            <a:chExt cx="2636520" cy="1447800"/>
          </a:xfrm>
          <a:solidFill>
            <a:srgbClr val="202A36"/>
          </a:solidFill>
        </p:grpSpPr>
        <p:sp>
          <p:nvSpPr>
            <p:cNvPr id="38" name="任意多边形 37"/>
            <p:cNvSpPr/>
            <p:nvPr/>
          </p:nvSpPr>
          <p:spPr>
            <a:xfrm>
              <a:off x="1436370" y="1984470"/>
              <a:ext cx="2636520" cy="1447800"/>
            </a:xfrm>
            <a:custGeom>
              <a:avLst/>
              <a:gdLst>
                <a:gd name="connsiteX0" fmla="*/ 0 w 2636520"/>
                <a:gd name="connsiteY0" fmla="*/ 0 h 1447800"/>
                <a:gd name="connsiteX1" fmla="*/ 2103122 w 2636520"/>
                <a:gd name="connsiteY1" fmla="*/ 0 h 1447800"/>
                <a:gd name="connsiteX2" fmla="*/ 2636520 w 2636520"/>
                <a:gd name="connsiteY2" fmla="*/ 723900 h 1447800"/>
                <a:gd name="connsiteX3" fmla="*/ 2103122 w 2636520"/>
                <a:gd name="connsiteY3" fmla="*/ 1447800 h 1447800"/>
                <a:gd name="connsiteX4" fmla="*/ 0 w 2636520"/>
                <a:gd name="connsiteY4" fmla="*/ 1447800 h 1447800"/>
                <a:gd name="connsiteX5" fmla="*/ 0 w 2636520"/>
                <a:gd name="connsiteY5" fmla="*/ 1442632 h 1447800"/>
                <a:gd name="connsiteX6" fmla="*/ 529590 w 2636520"/>
                <a:gd name="connsiteY6" fmla="*/ 723900 h 1447800"/>
                <a:gd name="connsiteX7" fmla="*/ 0 w 2636520"/>
                <a:gd name="connsiteY7" fmla="*/ 5168 h 144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6520" h="1447800">
                  <a:moveTo>
                    <a:pt x="0" y="0"/>
                  </a:moveTo>
                  <a:lnTo>
                    <a:pt x="2103122" y="0"/>
                  </a:lnTo>
                  <a:lnTo>
                    <a:pt x="2636520" y="723900"/>
                  </a:lnTo>
                  <a:lnTo>
                    <a:pt x="2103122" y="1447800"/>
                  </a:lnTo>
                  <a:lnTo>
                    <a:pt x="0" y="1447800"/>
                  </a:lnTo>
                  <a:lnTo>
                    <a:pt x="0" y="1442632"/>
                  </a:lnTo>
                  <a:lnTo>
                    <a:pt x="529590" y="723900"/>
                  </a:lnTo>
                  <a:lnTo>
                    <a:pt x="0" y="516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90" b="1">
                <a:solidFill>
                  <a:schemeClr val="tx2">
                    <a:lumMod val="75000"/>
                  </a:schemeClr>
                </a:solidFill>
                <a:latin typeface="Arial" charset="0"/>
                <a:ea typeface="微软雅黑" pitchFamily="34" charset="-122"/>
                <a:cs typeface="Arial" charset="0"/>
              </a:endParaRPr>
            </a:p>
          </p:txBody>
        </p:sp>
        <p:sp>
          <p:nvSpPr>
            <p:cNvPr id="44" name="文本框 43"/>
            <p:cNvSpPr txBox="1"/>
            <p:nvPr/>
          </p:nvSpPr>
          <p:spPr>
            <a:xfrm>
              <a:off x="1670968" y="2426569"/>
              <a:ext cx="2293960" cy="506121"/>
            </a:xfrm>
            <a:prstGeom prst="rect">
              <a:avLst/>
            </a:prstGeom>
            <a:noFill/>
          </p:spPr>
          <p:txBody>
            <a:bodyPr wrap="square" rtlCol="0" anchor="ctr">
              <a:spAutoFit/>
            </a:bodyPr>
            <a:lstStyle/>
            <a:p>
              <a:pPr algn="ctr">
                <a:lnSpc>
                  <a:spcPct val="120000"/>
                </a:lnSpc>
              </a:pPr>
              <a:r>
                <a:rPr lang="zh-CN" altLang="en-US" sz="2000" b="1" baseline="-3000" dirty="0">
                  <a:solidFill>
                    <a:schemeClr val="bg1">
                      <a:lumMod val="95000"/>
                    </a:schemeClr>
                  </a:solidFill>
                  <a:latin typeface="Arial" charset="0"/>
                  <a:ea typeface="微软雅黑" pitchFamily="34" charset="-122"/>
                  <a:cs typeface="Arial" charset="0"/>
                </a:rPr>
                <a:t>管理失误</a:t>
              </a:r>
            </a:p>
          </p:txBody>
        </p:sp>
      </p:grpSp>
      <p:grpSp>
        <p:nvGrpSpPr>
          <p:cNvPr id="45" name="组合 44"/>
          <p:cNvGrpSpPr/>
          <p:nvPr/>
        </p:nvGrpSpPr>
        <p:grpSpPr>
          <a:xfrm>
            <a:off x="7726441" y="3379441"/>
            <a:ext cx="2081702" cy="907751"/>
            <a:chOff x="8127453" y="1984470"/>
            <a:chExt cx="2636520" cy="1447800"/>
          </a:xfrm>
          <a:solidFill>
            <a:srgbClr val="202A36"/>
          </a:solidFill>
        </p:grpSpPr>
        <p:sp>
          <p:nvSpPr>
            <p:cNvPr id="46" name="任意多边形 45"/>
            <p:cNvSpPr/>
            <p:nvPr/>
          </p:nvSpPr>
          <p:spPr>
            <a:xfrm>
              <a:off x="8127453" y="1984470"/>
              <a:ext cx="2636520" cy="1447800"/>
            </a:xfrm>
            <a:custGeom>
              <a:avLst/>
              <a:gdLst>
                <a:gd name="connsiteX0" fmla="*/ 0 w 2636520"/>
                <a:gd name="connsiteY0" fmla="*/ 0 h 1447800"/>
                <a:gd name="connsiteX1" fmla="*/ 2103122 w 2636520"/>
                <a:gd name="connsiteY1" fmla="*/ 0 h 1447800"/>
                <a:gd name="connsiteX2" fmla="*/ 2636520 w 2636520"/>
                <a:gd name="connsiteY2" fmla="*/ 723900 h 1447800"/>
                <a:gd name="connsiteX3" fmla="*/ 2103122 w 2636520"/>
                <a:gd name="connsiteY3" fmla="*/ 1447800 h 1447800"/>
                <a:gd name="connsiteX4" fmla="*/ 0 w 2636520"/>
                <a:gd name="connsiteY4" fmla="*/ 1447800 h 1447800"/>
                <a:gd name="connsiteX5" fmla="*/ 0 w 2636520"/>
                <a:gd name="connsiteY5" fmla="*/ 1442632 h 1447800"/>
                <a:gd name="connsiteX6" fmla="*/ 529590 w 2636520"/>
                <a:gd name="connsiteY6" fmla="*/ 723900 h 1447800"/>
                <a:gd name="connsiteX7" fmla="*/ 0 w 2636520"/>
                <a:gd name="connsiteY7" fmla="*/ 5168 h 144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6520" h="1447800">
                  <a:moveTo>
                    <a:pt x="0" y="0"/>
                  </a:moveTo>
                  <a:lnTo>
                    <a:pt x="2103122" y="0"/>
                  </a:lnTo>
                  <a:lnTo>
                    <a:pt x="2636520" y="723900"/>
                  </a:lnTo>
                  <a:lnTo>
                    <a:pt x="2103122" y="1447800"/>
                  </a:lnTo>
                  <a:lnTo>
                    <a:pt x="0" y="1447800"/>
                  </a:lnTo>
                  <a:lnTo>
                    <a:pt x="0" y="1442632"/>
                  </a:lnTo>
                  <a:lnTo>
                    <a:pt x="529590" y="723900"/>
                  </a:lnTo>
                  <a:lnTo>
                    <a:pt x="0" y="5168"/>
                  </a:lnTo>
                  <a:close/>
                </a:path>
              </a:pathLst>
            </a:cu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90" b="1">
                <a:solidFill>
                  <a:schemeClr val="tx2">
                    <a:lumMod val="75000"/>
                  </a:schemeClr>
                </a:solidFill>
                <a:latin typeface="Arial" charset="0"/>
                <a:ea typeface="微软雅黑" pitchFamily="34" charset="-122"/>
                <a:cs typeface="Arial" charset="0"/>
              </a:endParaRPr>
            </a:p>
          </p:txBody>
        </p:sp>
        <p:sp>
          <p:nvSpPr>
            <p:cNvPr id="47" name="文本框 46"/>
            <p:cNvSpPr txBox="1"/>
            <p:nvPr/>
          </p:nvSpPr>
          <p:spPr>
            <a:xfrm>
              <a:off x="8365872" y="2481406"/>
              <a:ext cx="2230361" cy="474519"/>
            </a:xfrm>
            <a:prstGeom prst="rect">
              <a:avLst/>
            </a:prstGeom>
            <a:noFill/>
          </p:spPr>
          <p:txBody>
            <a:bodyPr wrap="square" rtlCol="0" anchor="ctr">
              <a:spAutoFit/>
            </a:bodyPr>
            <a:lstStyle/>
            <a:p>
              <a:pPr algn="ctr"/>
              <a:r>
                <a:rPr lang="zh-CN" altLang="en-US" sz="2000" b="1" baseline="-3000" dirty="0">
                  <a:solidFill>
                    <a:srgbClr val="FF0000"/>
                  </a:solidFill>
                  <a:latin typeface="Arial" charset="0"/>
                  <a:ea typeface="微软雅黑" pitchFamily="34" charset="-122"/>
                  <a:cs typeface="Arial" charset="0"/>
                </a:rPr>
                <a:t>事故</a:t>
              </a:r>
            </a:p>
          </p:txBody>
        </p:sp>
      </p:grpSp>
      <p:grpSp>
        <p:nvGrpSpPr>
          <p:cNvPr id="48" name="组合 47"/>
          <p:cNvGrpSpPr/>
          <p:nvPr/>
        </p:nvGrpSpPr>
        <p:grpSpPr>
          <a:xfrm>
            <a:off x="6050434" y="3377816"/>
            <a:ext cx="1977035" cy="907751"/>
            <a:chOff x="5897092" y="1984470"/>
            <a:chExt cx="2636520" cy="1447800"/>
          </a:xfrm>
          <a:solidFill>
            <a:srgbClr val="202A36"/>
          </a:solidFill>
        </p:grpSpPr>
        <p:sp>
          <p:nvSpPr>
            <p:cNvPr id="49" name="任意多边形 48"/>
            <p:cNvSpPr/>
            <p:nvPr/>
          </p:nvSpPr>
          <p:spPr>
            <a:xfrm>
              <a:off x="5897092" y="1984470"/>
              <a:ext cx="2636520" cy="1447800"/>
            </a:xfrm>
            <a:custGeom>
              <a:avLst/>
              <a:gdLst>
                <a:gd name="connsiteX0" fmla="*/ 0 w 2636520"/>
                <a:gd name="connsiteY0" fmla="*/ 0 h 1447800"/>
                <a:gd name="connsiteX1" fmla="*/ 2103122 w 2636520"/>
                <a:gd name="connsiteY1" fmla="*/ 0 h 1447800"/>
                <a:gd name="connsiteX2" fmla="*/ 2636520 w 2636520"/>
                <a:gd name="connsiteY2" fmla="*/ 723900 h 1447800"/>
                <a:gd name="connsiteX3" fmla="*/ 2103122 w 2636520"/>
                <a:gd name="connsiteY3" fmla="*/ 1447800 h 1447800"/>
                <a:gd name="connsiteX4" fmla="*/ 0 w 2636520"/>
                <a:gd name="connsiteY4" fmla="*/ 1447800 h 1447800"/>
                <a:gd name="connsiteX5" fmla="*/ 0 w 2636520"/>
                <a:gd name="connsiteY5" fmla="*/ 1442632 h 1447800"/>
                <a:gd name="connsiteX6" fmla="*/ 529590 w 2636520"/>
                <a:gd name="connsiteY6" fmla="*/ 723900 h 1447800"/>
                <a:gd name="connsiteX7" fmla="*/ 0 w 2636520"/>
                <a:gd name="connsiteY7" fmla="*/ 5168 h 144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6520" h="1447800">
                  <a:moveTo>
                    <a:pt x="0" y="0"/>
                  </a:moveTo>
                  <a:lnTo>
                    <a:pt x="2103122" y="0"/>
                  </a:lnTo>
                  <a:lnTo>
                    <a:pt x="2636520" y="723900"/>
                  </a:lnTo>
                  <a:lnTo>
                    <a:pt x="2103122" y="1447800"/>
                  </a:lnTo>
                  <a:lnTo>
                    <a:pt x="0" y="1447800"/>
                  </a:lnTo>
                  <a:lnTo>
                    <a:pt x="0" y="1442632"/>
                  </a:lnTo>
                  <a:lnTo>
                    <a:pt x="529590" y="723900"/>
                  </a:lnTo>
                  <a:lnTo>
                    <a:pt x="0" y="516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90" b="1">
                <a:solidFill>
                  <a:schemeClr val="tx2">
                    <a:lumMod val="75000"/>
                  </a:schemeClr>
                </a:solidFill>
                <a:latin typeface="Arial" charset="0"/>
                <a:ea typeface="微软雅黑" pitchFamily="34" charset="-122"/>
                <a:cs typeface="Arial" charset="0"/>
              </a:endParaRPr>
            </a:p>
          </p:txBody>
        </p:sp>
        <p:sp>
          <p:nvSpPr>
            <p:cNvPr id="50" name="文本框 49"/>
            <p:cNvSpPr txBox="1"/>
            <p:nvPr/>
          </p:nvSpPr>
          <p:spPr>
            <a:xfrm>
              <a:off x="6137861" y="2227002"/>
              <a:ext cx="2205655" cy="932676"/>
            </a:xfrm>
            <a:prstGeom prst="rect">
              <a:avLst/>
            </a:prstGeom>
            <a:noFill/>
          </p:spPr>
          <p:txBody>
            <a:bodyPr wrap="square" rtlCol="0" anchor="ctr">
              <a:spAutoFit/>
            </a:bodyPr>
            <a:lstStyle/>
            <a:p>
              <a:pPr algn="ctr">
                <a:lnSpc>
                  <a:spcPct val="120000"/>
                </a:lnSpc>
              </a:pPr>
              <a:r>
                <a:rPr lang="zh-CN" altLang="en-US" sz="2000" b="1" baseline="-3000" dirty="0">
                  <a:solidFill>
                    <a:schemeClr val="bg1">
                      <a:lumMod val="95000"/>
                    </a:schemeClr>
                  </a:solidFill>
                  <a:latin typeface="Arial" charset="0"/>
                  <a:ea typeface="微软雅黑" pitchFamily="34" charset="-122"/>
                  <a:cs typeface="Arial" charset="0"/>
                </a:rPr>
                <a:t>不安全行为</a:t>
              </a:r>
              <a:endParaRPr lang="en-US" altLang="zh-CN" sz="2000" b="1" baseline="-3000" dirty="0">
                <a:solidFill>
                  <a:schemeClr val="bg1">
                    <a:lumMod val="95000"/>
                  </a:schemeClr>
                </a:solidFill>
                <a:latin typeface="Arial" charset="0"/>
                <a:ea typeface="微软雅黑" pitchFamily="34" charset="-122"/>
                <a:cs typeface="Arial" charset="0"/>
              </a:endParaRPr>
            </a:p>
            <a:p>
              <a:pPr algn="ctr">
                <a:lnSpc>
                  <a:spcPct val="120000"/>
                </a:lnSpc>
              </a:pPr>
              <a:r>
                <a:rPr lang="zh-CN" altLang="en-US" sz="2000" b="1" baseline="-3000" dirty="0">
                  <a:solidFill>
                    <a:schemeClr val="bg1">
                      <a:lumMod val="95000"/>
                    </a:schemeClr>
                  </a:solidFill>
                  <a:latin typeface="Arial" charset="0"/>
                  <a:ea typeface="微软雅黑" pitchFamily="34" charset="-122"/>
                  <a:cs typeface="Arial" charset="0"/>
                </a:rPr>
                <a:t>不安全状态</a:t>
              </a:r>
            </a:p>
          </p:txBody>
        </p:sp>
      </p:grpSp>
      <p:sp>
        <p:nvSpPr>
          <p:cNvPr id="52" name="矩形 51"/>
          <p:cNvSpPr/>
          <p:nvPr/>
        </p:nvSpPr>
        <p:spPr>
          <a:xfrm>
            <a:off x="2610515" y="4998331"/>
            <a:ext cx="1955967" cy="400101"/>
          </a:xfrm>
          <a:prstGeom prst="rect">
            <a:avLst/>
          </a:prstGeom>
        </p:spPr>
        <p:txBody>
          <a:bodyPr wrap="none" lIns="91431" tIns="45716" rIns="91431" bIns="45716">
            <a:spAutoFit/>
          </a:bodyPr>
          <a:lstStyle/>
          <a:p>
            <a:r>
              <a:rPr lang="en-US" altLang="zh-CN" sz="2000" b="1" dirty="0">
                <a:solidFill>
                  <a:srgbClr val="202A36"/>
                </a:solidFill>
                <a:latin typeface="微软雅黑" pitchFamily="34" charset="-122"/>
                <a:ea typeface="微软雅黑" pitchFamily="34" charset="-122"/>
              </a:rPr>
              <a:t>1.</a:t>
            </a:r>
            <a:r>
              <a:rPr lang="zh-CN" altLang="en-US" sz="2000" b="1" dirty="0">
                <a:solidFill>
                  <a:srgbClr val="202A36"/>
                </a:solidFill>
                <a:latin typeface="微软雅黑" pitchFamily="34" charset="-122"/>
                <a:ea typeface="微软雅黑" pitchFamily="34" charset="-122"/>
              </a:rPr>
              <a:t>事故因果理论</a:t>
            </a:r>
            <a:endParaRPr lang="en-US" altLang="zh-CN" sz="2000" b="1" dirty="0">
              <a:solidFill>
                <a:srgbClr val="202A36"/>
              </a:solidFill>
              <a:latin typeface="微软雅黑" pitchFamily="34" charset="-122"/>
              <a:ea typeface="微软雅黑" pitchFamily="34" charset="-122"/>
            </a:endParaRPr>
          </a:p>
        </p:txBody>
      </p:sp>
      <p:sp>
        <p:nvSpPr>
          <p:cNvPr id="53" name="矩形 47"/>
          <p:cNvSpPr>
            <a:spLocks noChangeArrowheads="1"/>
          </p:cNvSpPr>
          <p:nvPr/>
        </p:nvSpPr>
        <p:spPr bwMode="auto">
          <a:xfrm>
            <a:off x="2708550" y="5515953"/>
            <a:ext cx="1907885" cy="1126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lnSpc>
                <a:spcPct val="120000"/>
              </a:lnSpc>
              <a:spcBef>
                <a:spcPct val="0"/>
              </a:spcBef>
              <a:buNone/>
            </a:pPr>
            <a:r>
              <a:rPr lang="zh-CN" altLang="en-US" sz="1400" b="1" dirty="0">
                <a:solidFill>
                  <a:srgbClr val="202A36"/>
                </a:solidFill>
                <a:sym typeface="微软雅黑" pitchFamily="34" charset="-122"/>
              </a:rPr>
              <a:t>事故的发生是有各种因素导致，具有各种不同类型的事故因果类型</a:t>
            </a:r>
          </a:p>
        </p:txBody>
      </p:sp>
      <p:sp>
        <p:nvSpPr>
          <p:cNvPr id="54" name="矩形 53"/>
          <p:cNvSpPr/>
          <p:nvPr/>
        </p:nvSpPr>
        <p:spPr>
          <a:xfrm>
            <a:off x="4805980" y="5007956"/>
            <a:ext cx="2212447" cy="400101"/>
          </a:xfrm>
          <a:prstGeom prst="rect">
            <a:avLst/>
          </a:prstGeom>
        </p:spPr>
        <p:txBody>
          <a:bodyPr wrap="none" lIns="91431" tIns="45716" rIns="91431" bIns="45716">
            <a:spAutoFit/>
          </a:bodyPr>
          <a:lstStyle/>
          <a:p>
            <a:r>
              <a:rPr lang="en-US" altLang="zh-CN" sz="2000" b="1" dirty="0">
                <a:solidFill>
                  <a:srgbClr val="202A36"/>
                </a:solidFill>
                <a:latin typeface="微软雅黑" pitchFamily="34" charset="-122"/>
                <a:ea typeface="微软雅黑" pitchFamily="34" charset="-122"/>
              </a:rPr>
              <a:t>2.</a:t>
            </a:r>
            <a:r>
              <a:rPr lang="zh-CN" altLang="en-US" sz="2000" b="1" dirty="0">
                <a:solidFill>
                  <a:srgbClr val="202A36"/>
                </a:solidFill>
                <a:latin typeface="微软雅黑" pitchFamily="34" charset="-122"/>
                <a:ea typeface="微软雅黑" pitchFamily="34" charset="-122"/>
              </a:rPr>
              <a:t>多米诺骨牌理论</a:t>
            </a:r>
            <a:endParaRPr lang="en-US" altLang="zh-CN" sz="2000" b="1" dirty="0">
              <a:solidFill>
                <a:srgbClr val="202A36"/>
              </a:solidFill>
              <a:latin typeface="微软雅黑" pitchFamily="34" charset="-122"/>
              <a:ea typeface="微软雅黑" pitchFamily="34" charset="-122"/>
            </a:endParaRPr>
          </a:p>
        </p:txBody>
      </p:sp>
      <p:sp>
        <p:nvSpPr>
          <p:cNvPr id="55" name="矩形 47"/>
          <p:cNvSpPr>
            <a:spLocks noChangeArrowheads="1"/>
          </p:cNvSpPr>
          <p:nvPr/>
        </p:nvSpPr>
        <p:spPr bwMode="auto">
          <a:xfrm>
            <a:off x="5024403" y="5515953"/>
            <a:ext cx="1875361" cy="86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lnSpc>
                <a:spcPct val="120000"/>
              </a:lnSpc>
              <a:spcBef>
                <a:spcPct val="0"/>
              </a:spcBef>
              <a:buNone/>
            </a:pPr>
            <a:r>
              <a:rPr lang="zh-CN" altLang="en-US" sz="1400" b="1" dirty="0">
                <a:solidFill>
                  <a:srgbClr val="202A36"/>
                </a:solidFill>
                <a:sym typeface="微软雅黑" pitchFamily="34" charset="-122"/>
              </a:rPr>
              <a:t>海因里希的多米诺骨牌理论，认为事故的发生是一连串事件</a:t>
            </a:r>
          </a:p>
        </p:txBody>
      </p:sp>
      <p:sp>
        <p:nvSpPr>
          <p:cNvPr id="56" name="矩形 55"/>
          <p:cNvSpPr/>
          <p:nvPr/>
        </p:nvSpPr>
        <p:spPr>
          <a:xfrm>
            <a:off x="7317860" y="4998331"/>
            <a:ext cx="1443006" cy="400101"/>
          </a:xfrm>
          <a:prstGeom prst="rect">
            <a:avLst/>
          </a:prstGeom>
        </p:spPr>
        <p:txBody>
          <a:bodyPr wrap="none" lIns="91431" tIns="45716" rIns="91431" bIns="45716">
            <a:spAutoFit/>
          </a:bodyPr>
          <a:lstStyle/>
          <a:p>
            <a:r>
              <a:rPr lang="en-US" altLang="zh-CN" sz="2000" b="1" dirty="0">
                <a:solidFill>
                  <a:srgbClr val="202A36"/>
                </a:solidFill>
                <a:latin typeface="微软雅黑" pitchFamily="34" charset="-122"/>
                <a:ea typeface="微软雅黑" pitchFamily="34" charset="-122"/>
              </a:rPr>
              <a:t>3.</a:t>
            </a:r>
            <a:r>
              <a:rPr lang="zh-CN" altLang="en-US" sz="2000" b="1" dirty="0">
                <a:solidFill>
                  <a:srgbClr val="202A36"/>
                </a:solidFill>
                <a:latin typeface="微软雅黑" pitchFamily="34" charset="-122"/>
                <a:ea typeface="微软雅黑" pitchFamily="34" charset="-122"/>
              </a:rPr>
              <a:t>系统理论</a:t>
            </a:r>
            <a:endParaRPr lang="en-US" altLang="zh-CN" sz="2000" b="1" dirty="0">
              <a:solidFill>
                <a:srgbClr val="202A36"/>
              </a:solidFill>
              <a:latin typeface="微软雅黑" pitchFamily="34" charset="-122"/>
              <a:ea typeface="微软雅黑" pitchFamily="34" charset="-122"/>
            </a:endParaRPr>
          </a:p>
        </p:txBody>
      </p:sp>
      <p:sp>
        <p:nvSpPr>
          <p:cNvPr id="57" name="矩形 47"/>
          <p:cNvSpPr>
            <a:spLocks noChangeArrowheads="1"/>
          </p:cNvSpPr>
          <p:nvPr/>
        </p:nvSpPr>
        <p:spPr bwMode="auto">
          <a:xfrm>
            <a:off x="7105650" y="5458460"/>
            <a:ext cx="1997075" cy="1123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lnSpc>
                <a:spcPct val="120000"/>
              </a:lnSpc>
              <a:spcBef>
                <a:spcPct val="0"/>
              </a:spcBef>
              <a:buNone/>
            </a:pPr>
            <a:r>
              <a:rPr lang="zh-CN" altLang="en-US" sz="1400" b="1" dirty="0">
                <a:solidFill>
                  <a:srgbClr val="202A36"/>
                </a:solidFill>
                <a:sym typeface="微软雅黑" pitchFamily="34" charset="-122"/>
              </a:rPr>
              <a:t>把人、机、环境作为一个系统（整体），研究三者之间相互作用、反馈和调整的关系</a:t>
            </a:r>
          </a:p>
        </p:txBody>
      </p:sp>
      <p:sp>
        <p:nvSpPr>
          <p:cNvPr id="58" name="矩形 57"/>
          <p:cNvSpPr/>
          <p:nvPr/>
        </p:nvSpPr>
        <p:spPr>
          <a:xfrm>
            <a:off x="9261800" y="4998331"/>
            <a:ext cx="1955967" cy="400101"/>
          </a:xfrm>
          <a:prstGeom prst="rect">
            <a:avLst/>
          </a:prstGeom>
        </p:spPr>
        <p:txBody>
          <a:bodyPr wrap="none" lIns="91431" tIns="45716" rIns="91431" bIns="45716">
            <a:spAutoFit/>
          </a:bodyPr>
          <a:lstStyle/>
          <a:p>
            <a:r>
              <a:rPr lang="en-US" altLang="zh-CN" sz="2000" b="1" dirty="0">
                <a:solidFill>
                  <a:srgbClr val="202A36"/>
                </a:solidFill>
                <a:latin typeface="微软雅黑" pitchFamily="34" charset="-122"/>
                <a:ea typeface="微软雅黑" pitchFamily="34" charset="-122"/>
              </a:rPr>
              <a:t>4.</a:t>
            </a:r>
            <a:r>
              <a:rPr lang="zh-CN" altLang="en-US" sz="2000" b="1" dirty="0">
                <a:solidFill>
                  <a:srgbClr val="202A36"/>
                </a:solidFill>
                <a:latin typeface="微软雅黑" pitchFamily="34" charset="-122"/>
                <a:ea typeface="微软雅黑" pitchFamily="34" charset="-122"/>
              </a:rPr>
              <a:t>轨迹交叉理论</a:t>
            </a:r>
            <a:endParaRPr lang="en-US" altLang="zh-CN" sz="2000" b="1" dirty="0">
              <a:solidFill>
                <a:srgbClr val="202A36"/>
              </a:solidFill>
              <a:latin typeface="微软雅黑" pitchFamily="34" charset="-122"/>
              <a:ea typeface="微软雅黑" pitchFamily="34" charset="-122"/>
            </a:endParaRPr>
          </a:p>
        </p:txBody>
      </p:sp>
      <p:sp>
        <p:nvSpPr>
          <p:cNvPr id="59" name="矩形 47"/>
          <p:cNvSpPr>
            <a:spLocks noChangeArrowheads="1"/>
          </p:cNvSpPr>
          <p:nvPr/>
        </p:nvSpPr>
        <p:spPr bwMode="auto">
          <a:xfrm>
            <a:off x="9309926" y="5467827"/>
            <a:ext cx="1874993" cy="1384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lnSpc>
                <a:spcPct val="120000"/>
              </a:lnSpc>
              <a:spcBef>
                <a:spcPct val="0"/>
              </a:spcBef>
              <a:buNone/>
            </a:pPr>
            <a:r>
              <a:rPr lang="zh-CN" altLang="en-US" sz="1400" b="1" dirty="0">
                <a:solidFill>
                  <a:srgbClr val="202A36"/>
                </a:solidFill>
                <a:sym typeface="微软雅黑" pitchFamily="34" charset="-122"/>
              </a:rPr>
              <a:t>在此录入上述图表的描述说明，在此录入上述图表的描述说明，在此录入上述图表的描述说明。</a:t>
            </a:r>
          </a:p>
        </p:txBody>
      </p:sp>
      <p:sp>
        <p:nvSpPr>
          <p:cNvPr id="24" name="矩形 23"/>
          <p:cNvSpPr/>
          <p:nvPr/>
        </p:nvSpPr>
        <p:spPr>
          <a:xfrm>
            <a:off x="2829543" y="1440380"/>
            <a:ext cx="8392023" cy="1323431"/>
          </a:xfrm>
          <a:prstGeom prst="rect">
            <a:avLst/>
          </a:prstGeom>
        </p:spPr>
        <p:txBody>
          <a:bodyPr wrap="none" lIns="91431" tIns="45716" rIns="91431" bIns="45716">
            <a:spAutoFit/>
          </a:bodyPr>
          <a:lstStyle/>
          <a:p>
            <a:r>
              <a:rPr lang="zh-CN" altLang="en-US" sz="2000" b="1" dirty="0">
                <a:solidFill>
                  <a:srgbClr val="202A36"/>
                </a:solidFill>
                <a:latin typeface="微软雅黑" pitchFamily="34" charset="-122"/>
                <a:ea typeface="微软雅黑" pitchFamily="34" charset="-122"/>
              </a:rPr>
              <a:t>事故模式理论</a:t>
            </a:r>
            <a:endParaRPr lang="en-US" altLang="zh-CN" sz="2000" b="1" dirty="0">
              <a:solidFill>
                <a:srgbClr val="202A36"/>
              </a:solidFill>
              <a:latin typeface="微软雅黑" pitchFamily="34" charset="-122"/>
              <a:ea typeface="微软雅黑" pitchFamily="34" charset="-122"/>
            </a:endParaRPr>
          </a:p>
          <a:p>
            <a:endParaRPr lang="en-US" altLang="zh-CN" sz="2000" b="1" dirty="0">
              <a:solidFill>
                <a:srgbClr val="202A36"/>
              </a:solidFill>
              <a:latin typeface="微软雅黑" pitchFamily="34" charset="-122"/>
              <a:ea typeface="微软雅黑" pitchFamily="34" charset="-122"/>
            </a:endParaRPr>
          </a:p>
          <a:p>
            <a:r>
              <a:rPr lang="zh-CN" altLang="en-US" sz="2000" dirty="0">
                <a:solidFill>
                  <a:srgbClr val="202A36"/>
                </a:solidFill>
                <a:latin typeface="微软雅黑" pitchFamily="34" charset="-122"/>
                <a:ea typeface="微软雅黑" pitchFamily="34" charset="-122"/>
              </a:rPr>
              <a:t>是人们对事故机理所作的逻辑抽象或数学抽象，对于认识事故本质、指导</a:t>
            </a:r>
            <a:endParaRPr lang="en-US" altLang="zh-CN" sz="2000" dirty="0">
              <a:solidFill>
                <a:srgbClr val="202A36"/>
              </a:solidFill>
              <a:latin typeface="微软雅黑" pitchFamily="34" charset="-122"/>
              <a:ea typeface="微软雅黑" pitchFamily="34" charset="-122"/>
            </a:endParaRPr>
          </a:p>
          <a:p>
            <a:r>
              <a:rPr lang="zh-CN" altLang="en-US" sz="2000" dirty="0">
                <a:solidFill>
                  <a:srgbClr val="202A36"/>
                </a:solidFill>
                <a:latin typeface="微软雅黑" pitchFamily="34" charset="-122"/>
                <a:ea typeface="微软雅黑" pitchFamily="34" charset="-122"/>
              </a:rPr>
              <a:t>事故调查、事故分析和事故预防都有重要作用</a:t>
            </a:r>
            <a:endParaRPr lang="en-US" altLang="zh-CN" sz="2000" dirty="0">
              <a:solidFill>
                <a:srgbClr val="202A36"/>
              </a:solidFill>
              <a:latin typeface="微软雅黑" pitchFamily="34" charset="-122"/>
              <a:ea typeface="微软雅黑" pitchFamily="34" charset="-122"/>
            </a:endParaRPr>
          </a:p>
        </p:txBody>
      </p:sp>
      <p:sp>
        <p:nvSpPr>
          <p:cNvPr id="27" name="爆炸形 1 26"/>
          <p:cNvSpPr/>
          <p:nvPr/>
        </p:nvSpPr>
        <p:spPr>
          <a:xfrm>
            <a:off x="9804936" y="2839452"/>
            <a:ext cx="2261936" cy="2117558"/>
          </a:xfrm>
          <a:prstGeom prst="irregularSeal1">
            <a:avLst/>
          </a:prstGeom>
          <a:solidFill>
            <a:srgbClr val="202A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9"/>
          <p:cNvSpPr txBox="1"/>
          <p:nvPr/>
        </p:nvSpPr>
        <p:spPr>
          <a:xfrm>
            <a:off x="10127605" y="3557152"/>
            <a:ext cx="1653944" cy="584775"/>
          </a:xfrm>
          <a:prstGeom prst="rect">
            <a:avLst/>
          </a:prstGeom>
          <a:noFill/>
        </p:spPr>
        <p:txBody>
          <a:bodyPr wrap="square" rtlCol="0" anchor="ctr">
            <a:spAutoFit/>
          </a:bodyPr>
          <a:lstStyle/>
          <a:p>
            <a:pPr algn="ctr">
              <a:lnSpc>
                <a:spcPct val="120000"/>
              </a:lnSpc>
            </a:pPr>
            <a:r>
              <a:rPr lang="zh-CN" altLang="en-US" sz="2000" b="1" baseline="-3000" dirty="0">
                <a:solidFill>
                  <a:srgbClr val="FF0000"/>
                </a:solidFill>
                <a:latin typeface="Arial" charset="0"/>
                <a:ea typeface="微软雅黑" pitchFamily="34" charset="-122"/>
                <a:cs typeface="Arial" charset="0"/>
              </a:rPr>
              <a:t>人身伤亡</a:t>
            </a:r>
            <a:endParaRPr lang="en-US" altLang="zh-CN" sz="2000" b="1" baseline="-3000" dirty="0">
              <a:solidFill>
                <a:srgbClr val="FF0000"/>
              </a:solidFill>
              <a:latin typeface="Arial" charset="0"/>
              <a:ea typeface="微软雅黑" pitchFamily="34" charset="-122"/>
              <a:cs typeface="Arial" charset="0"/>
            </a:endParaRPr>
          </a:p>
          <a:p>
            <a:pPr algn="ctr">
              <a:lnSpc>
                <a:spcPct val="120000"/>
              </a:lnSpc>
            </a:pPr>
            <a:r>
              <a:rPr lang="zh-CN" altLang="en-US" sz="2000" b="1" baseline="-3000" dirty="0">
                <a:solidFill>
                  <a:srgbClr val="FF0000"/>
                </a:solidFill>
                <a:latin typeface="Arial" charset="0"/>
                <a:ea typeface="微软雅黑" pitchFamily="34" charset="-122"/>
                <a:cs typeface="Arial" charset="0"/>
              </a:rPr>
              <a:t>经济损失</a:t>
            </a:r>
          </a:p>
        </p:txBody>
      </p:sp>
      <p:sp>
        <p:nvSpPr>
          <p:cNvPr id="29" name="矩形 28"/>
          <p:cNvSpPr/>
          <p:nvPr/>
        </p:nvSpPr>
        <p:spPr>
          <a:xfrm>
            <a:off x="2938259" y="1945849"/>
            <a:ext cx="599800" cy="40500"/>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7" rIns="68576" bIns="34287" rtlCol="0" anchor="ctr"/>
          <a:lstStyle/>
          <a:p>
            <a:pPr algn="ctr"/>
            <a:endParaRPr lang="zh-CN" altLang="en-US">
              <a:solidFill>
                <a:schemeClr val="bg1"/>
              </a:solidFill>
            </a:endParaRPr>
          </a:p>
        </p:txBody>
      </p:sp>
      <p:sp>
        <p:nvSpPr>
          <p:cNvPr id="31" name="矩形 30"/>
          <p:cNvSpPr/>
          <p:nvPr/>
        </p:nvSpPr>
        <p:spPr>
          <a:xfrm>
            <a:off x="3553109" y="1945849"/>
            <a:ext cx="1215000" cy="40500"/>
          </a:xfrm>
          <a:prstGeom prst="rect">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7" rIns="68576" bIns="34287" rtlCol="0" anchor="ctr"/>
          <a:lstStyle/>
          <a:p>
            <a:pPr algn="ctr"/>
            <a:endParaRPr lang="zh-CN" altLang="en-US">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left)">
                                      <p:cBhvr>
                                        <p:cTn id="7" dur="500"/>
                                        <p:tgtEl>
                                          <p:spTgt spid="30"/>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37"/>
                                        </p:tgtEl>
                                        <p:attrNameLst>
                                          <p:attrName>style.visibility</p:attrName>
                                        </p:attrNameLst>
                                      </p:cBhvr>
                                      <p:to>
                                        <p:strVal val="visible"/>
                                      </p:to>
                                    </p:set>
                                    <p:anim calcmode="lin" valueType="num">
                                      <p:cBhvr additive="base">
                                        <p:cTn id="11" dur="400" fill="hold"/>
                                        <p:tgtEl>
                                          <p:spTgt spid="37"/>
                                        </p:tgtEl>
                                        <p:attrNameLst>
                                          <p:attrName>ppt_x</p:attrName>
                                        </p:attrNameLst>
                                      </p:cBhvr>
                                      <p:tavLst>
                                        <p:tav tm="0">
                                          <p:val>
                                            <p:strVal val="0-#ppt_w/2"/>
                                          </p:val>
                                        </p:tav>
                                        <p:tav tm="100000">
                                          <p:val>
                                            <p:strVal val="#ppt_x"/>
                                          </p:val>
                                        </p:tav>
                                      </p:tavLst>
                                    </p:anim>
                                    <p:anim calcmode="lin" valueType="num">
                                      <p:cBhvr additive="base">
                                        <p:cTn id="12" dur="400" fill="hold"/>
                                        <p:tgtEl>
                                          <p:spTgt spid="37"/>
                                        </p:tgtEl>
                                        <p:attrNameLst>
                                          <p:attrName>ppt_y</p:attrName>
                                        </p:attrNameLst>
                                      </p:cBhvr>
                                      <p:tavLst>
                                        <p:tav tm="0">
                                          <p:val>
                                            <p:strVal val="#ppt_y"/>
                                          </p:val>
                                        </p:tav>
                                        <p:tav tm="100000">
                                          <p:val>
                                            <p:strVal val="#ppt_y"/>
                                          </p:val>
                                        </p:tav>
                                      </p:tavLst>
                                    </p:anim>
                                  </p:childTnLst>
                                </p:cTn>
                              </p:par>
                              <p:par>
                                <p:cTn id="13" presetID="12" presetClass="entr" presetSubtype="1" fill="hold" grpId="0" nodeType="withEffect">
                                  <p:stCondLst>
                                    <p:cond delay="500"/>
                                  </p:stCondLst>
                                  <p:childTnLst>
                                    <p:set>
                                      <p:cBhvr>
                                        <p:cTn id="14" dur="1" fill="hold">
                                          <p:stCondLst>
                                            <p:cond delay="0"/>
                                          </p:stCondLst>
                                        </p:cTn>
                                        <p:tgtEl>
                                          <p:spTgt spid="52"/>
                                        </p:tgtEl>
                                        <p:attrNameLst>
                                          <p:attrName>style.visibility</p:attrName>
                                        </p:attrNameLst>
                                      </p:cBhvr>
                                      <p:to>
                                        <p:strVal val="visible"/>
                                      </p:to>
                                    </p:set>
                                    <p:anim calcmode="lin" valueType="num">
                                      <p:cBhvr additive="base">
                                        <p:cTn id="15" dur="400"/>
                                        <p:tgtEl>
                                          <p:spTgt spid="52"/>
                                        </p:tgtEl>
                                        <p:attrNameLst>
                                          <p:attrName>ppt_y</p:attrName>
                                        </p:attrNameLst>
                                      </p:cBhvr>
                                      <p:tavLst>
                                        <p:tav tm="0">
                                          <p:val>
                                            <p:strVal val="#ppt_y-#ppt_h*1.125000"/>
                                          </p:val>
                                        </p:tav>
                                        <p:tav tm="100000">
                                          <p:val>
                                            <p:strVal val="#ppt_y"/>
                                          </p:val>
                                        </p:tav>
                                      </p:tavLst>
                                    </p:anim>
                                    <p:animEffect transition="in" filter="wipe(down)">
                                      <p:cBhvr>
                                        <p:cTn id="16" dur="400"/>
                                        <p:tgtEl>
                                          <p:spTgt spid="52"/>
                                        </p:tgtEl>
                                      </p:cBhvr>
                                    </p:animEffect>
                                  </p:childTnLst>
                                </p:cTn>
                              </p:par>
                              <p:par>
                                <p:cTn id="17" presetID="12" presetClass="entr" presetSubtype="1" fill="hold" grpId="0" nodeType="withEffect">
                                  <p:stCondLst>
                                    <p:cond delay="500"/>
                                  </p:stCondLst>
                                  <p:childTnLst>
                                    <p:set>
                                      <p:cBhvr>
                                        <p:cTn id="18" dur="1" fill="hold">
                                          <p:stCondLst>
                                            <p:cond delay="0"/>
                                          </p:stCondLst>
                                        </p:cTn>
                                        <p:tgtEl>
                                          <p:spTgt spid="53"/>
                                        </p:tgtEl>
                                        <p:attrNameLst>
                                          <p:attrName>style.visibility</p:attrName>
                                        </p:attrNameLst>
                                      </p:cBhvr>
                                      <p:to>
                                        <p:strVal val="visible"/>
                                      </p:to>
                                    </p:set>
                                    <p:anim calcmode="lin" valueType="num">
                                      <p:cBhvr additive="base">
                                        <p:cTn id="19" dur="400"/>
                                        <p:tgtEl>
                                          <p:spTgt spid="53"/>
                                        </p:tgtEl>
                                        <p:attrNameLst>
                                          <p:attrName>ppt_y</p:attrName>
                                        </p:attrNameLst>
                                      </p:cBhvr>
                                      <p:tavLst>
                                        <p:tav tm="0">
                                          <p:val>
                                            <p:strVal val="#ppt_y-#ppt_h*1.125000"/>
                                          </p:val>
                                        </p:tav>
                                        <p:tav tm="100000">
                                          <p:val>
                                            <p:strVal val="#ppt_y"/>
                                          </p:val>
                                        </p:tav>
                                      </p:tavLst>
                                    </p:anim>
                                    <p:animEffect transition="in" filter="wipe(down)">
                                      <p:cBhvr>
                                        <p:cTn id="20" dur="400"/>
                                        <p:tgtEl>
                                          <p:spTgt spid="53"/>
                                        </p:tgtEl>
                                      </p:cBhvr>
                                    </p:animEffect>
                                  </p:childTnLst>
                                </p:cTn>
                              </p:par>
                            </p:childTnLst>
                          </p:cTn>
                        </p:par>
                        <p:par>
                          <p:cTn id="21" fill="hold">
                            <p:stCondLst>
                              <p:cond delay="1000"/>
                            </p:stCondLst>
                            <p:childTnLst>
                              <p:par>
                                <p:cTn id="22" presetID="12" presetClass="entr" presetSubtype="8" fill="hold" nodeType="afterEffect">
                                  <p:stCondLst>
                                    <p:cond delay="0"/>
                                  </p:stCondLst>
                                  <p:childTnLst>
                                    <p:set>
                                      <p:cBhvr>
                                        <p:cTn id="23" dur="1" fill="hold">
                                          <p:stCondLst>
                                            <p:cond delay="0"/>
                                          </p:stCondLst>
                                        </p:cTn>
                                        <p:tgtEl>
                                          <p:spTgt spid="34"/>
                                        </p:tgtEl>
                                        <p:attrNameLst>
                                          <p:attrName>style.visibility</p:attrName>
                                        </p:attrNameLst>
                                      </p:cBhvr>
                                      <p:to>
                                        <p:strVal val="visible"/>
                                      </p:to>
                                    </p:set>
                                    <p:anim calcmode="lin" valueType="num">
                                      <p:cBhvr additive="base">
                                        <p:cTn id="24" dur="400"/>
                                        <p:tgtEl>
                                          <p:spTgt spid="34"/>
                                        </p:tgtEl>
                                        <p:attrNameLst>
                                          <p:attrName>ppt_x</p:attrName>
                                        </p:attrNameLst>
                                      </p:cBhvr>
                                      <p:tavLst>
                                        <p:tav tm="0">
                                          <p:val>
                                            <p:strVal val="#ppt_x-#ppt_w*1.125000"/>
                                          </p:val>
                                        </p:tav>
                                        <p:tav tm="100000">
                                          <p:val>
                                            <p:strVal val="#ppt_x"/>
                                          </p:val>
                                        </p:tav>
                                      </p:tavLst>
                                    </p:anim>
                                    <p:animEffect transition="in" filter="wipe(right)">
                                      <p:cBhvr>
                                        <p:cTn id="25" dur="400"/>
                                        <p:tgtEl>
                                          <p:spTgt spid="34"/>
                                        </p:tgtEl>
                                      </p:cBhvr>
                                    </p:animEffect>
                                  </p:childTnLst>
                                </p:cTn>
                              </p:par>
                              <p:par>
                                <p:cTn id="26" presetID="12" presetClass="entr" presetSubtype="1" fill="hold" grpId="0" nodeType="withEffect">
                                  <p:stCondLst>
                                    <p:cond delay="500"/>
                                  </p:stCondLst>
                                  <p:childTnLst>
                                    <p:set>
                                      <p:cBhvr>
                                        <p:cTn id="27" dur="1" fill="hold">
                                          <p:stCondLst>
                                            <p:cond delay="0"/>
                                          </p:stCondLst>
                                        </p:cTn>
                                        <p:tgtEl>
                                          <p:spTgt spid="54"/>
                                        </p:tgtEl>
                                        <p:attrNameLst>
                                          <p:attrName>style.visibility</p:attrName>
                                        </p:attrNameLst>
                                      </p:cBhvr>
                                      <p:to>
                                        <p:strVal val="visible"/>
                                      </p:to>
                                    </p:set>
                                    <p:anim calcmode="lin" valueType="num">
                                      <p:cBhvr additive="base">
                                        <p:cTn id="28" dur="400"/>
                                        <p:tgtEl>
                                          <p:spTgt spid="54"/>
                                        </p:tgtEl>
                                        <p:attrNameLst>
                                          <p:attrName>ppt_y</p:attrName>
                                        </p:attrNameLst>
                                      </p:cBhvr>
                                      <p:tavLst>
                                        <p:tav tm="0">
                                          <p:val>
                                            <p:strVal val="#ppt_y-#ppt_h*1.125000"/>
                                          </p:val>
                                        </p:tav>
                                        <p:tav tm="100000">
                                          <p:val>
                                            <p:strVal val="#ppt_y"/>
                                          </p:val>
                                        </p:tav>
                                      </p:tavLst>
                                    </p:anim>
                                    <p:animEffect transition="in" filter="wipe(down)">
                                      <p:cBhvr>
                                        <p:cTn id="29" dur="400"/>
                                        <p:tgtEl>
                                          <p:spTgt spid="54"/>
                                        </p:tgtEl>
                                      </p:cBhvr>
                                    </p:animEffect>
                                  </p:childTnLst>
                                </p:cTn>
                              </p:par>
                              <p:par>
                                <p:cTn id="30" presetID="12" presetClass="entr" presetSubtype="1" fill="hold" grpId="0" nodeType="withEffect">
                                  <p:stCondLst>
                                    <p:cond delay="500"/>
                                  </p:stCondLst>
                                  <p:childTnLst>
                                    <p:set>
                                      <p:cBhvr>
                                        <p:cTn id="31" dur="1" fill="hold">
                                          <p:stCondLst>
                                            <p:cond delay="0"/>
                                          </p:stCondLst>
                                        </p:cTn>
                                        <p:tgtEl>
                                          <p:spTgt spid="55"/>
                                        </p:tgtEl>
                                        <p:attrNameLst>
                                          <p:attrName>style.visibility</p:attrName>
                                        </p:attrNameLst>
                                      </p:cBhvr>
                                      <p:to>
                                        <p:strVal val="visible"/>
                                      </p:to>
                                    </p:set>
                                    <p:anim calcmode="lin" valueType="num">
                                      <p:cBhvr additive="base">
                                        <p:cTn id="32" dur="400"/>
                                        <p:tgtEl>
                                          <p:spTgt spid="55"/>
                                        </p:tgtEl>
                                        <p:attrNameLst>
                                          <p:attrName>ppt_y</p:attrName>
                                        </p:attrNameLst>
                                      </p:cBhvr>
                                      <p:tavLst>
                                        <p:tav tm="0">
                                          <p:val>
                                            <p:strVal val="#ppt_y-#ppt_h*1.125000"/>
                                          </p:val>
                                        </p:tav>
                                        <p:tav tm="100000">
                                          <p:val>
                                            <p:strVal val="#ppt_y"/>
                                          </p:val>
                                        </p:tav>
                                      </p:tavLst>
                                    </p:anim>
                                    <p:animEffect transition="in" filter="wipe(down)">
                                      <p:cBhvr>
                                        <p:cTn id="33" dur="400"/>
                                        <p:tgtEl>
                                          <p:spTgt spid="55"/>
                                        </p:tgtEl>
                                      </p:cBhvr>
                                    </p:animEffect>
                                  </p:childTnLst>
                                </p:cTn>
                              </p:par>
                            </p:childTnLst>
                          </p:cTn>
                        </p:par>
                        <p:par>
                          <p:cTn id="34" fill="hold">
                            <p:stCondLst>
                              <p:cond delay="1500"/>
                            </p:stCondLst>
                            <p:childTnLst>
                              <p:par>
                                <p:cTn id="35" presetID="12" presetClass="entr" presetSubtype="8" fill="hold" nodeType="afterEffect">
                                  <p:stCondLst>
                                    <p:cond delay="0"/>
                                  </p:stCondLst>
                                  <p:childTnLst>
                                    <p:set>
                                      <p:cBhvr>
                                        <p:cTn id="36" dur="1" fill="hold">
                                          <p:stCondLst>
                                            <p:cond delay="0"/>
                                          </p:stCondLst>
                                        </p:cTn>
                                        <p:tgtEl>
                                          <p:spTgt spid="48"/>
                                        </p:tgtEl>
                                        <p:attrNameLst>
                                          <p:attrName>style.visibility</p:attrName>
                                        </p:attrNameLst>
                                      </p:cBhvr>
                                      <p:to>
                                        <p:strVal val="visible"/>
                                      </p:to>
                                    </p:set>
                                    <p:anim calcmode="lin" valueType="num">
                                      <p:cBhvr additive="base">
                                        <p:cTn id="37" dur="400"/>
                                        <p:tgtEl>
                                          <p:spTgt spid="48"/>
                                        </p:tgtEl>
                                        <p:attrNameLst>
                                          <p:attrName>ppt_x</p:attrName>
                                        </p:attrNameLst>
                                      </p:cBhvr>
                                      <p:tavLst>
                                        <p:tav tm="0">
                                          <p:val>
                                            <p:strVal val="#ppt_x-#ppt_w*1.125000"/>
                                          </p:val>
                                        </p:tav>
                                        <p:tav tm="100000">
                                          <p:val>
                                            <p:strVal val="#ppt_x"/>
                                          </p:val>
                                        </p:tav>
                                      </p:tavLst>
                                    </p:anim>
                                    <p:animEffect transition="in" filter="wipe(right)">
                                      <p:cBhvr>
                                        <p:cTn id="38" dur="400"/>
                                        <p:tgtEl>
                                          <p:spTgt spid="48"/>
                                        </p:tgtEl>
                                      </p:cBhvr>
                                    </p:animEffect>
                                  </p:childTnLst>
                                </p:cTn>
                              </p:par>
                              <p:par>
                                <p:cTn id="39" presetID="12" presetClass="entr" presetSubtype="1" fill="hold" grpId="0" nodeType="withEffect">
                                  <p:stCondLst>
                                    <p:cond delay="500"/>
                                  </p:stCondLst>
                                  <p:childTnLst>
                                    <p:set>
                                      <p:cBhvr>
                                        <p:cTn id="40" dur="1" fill="hold">
                                          <p:stCondLst>
                                            <p:cond delay="0"/>
                                          </p:stCondLst>
                                        </p:cTn>
                                        <p:tgtEl>
                                          <p:spTgt spid="56"/>
                                        </p:tgtEl>
                                        <p:attrNameLst>
                                          <p:attrName>style.visibility</p:attrName>
                                        </p:attrNameLst>
                                      </p:cBhvr>
                                      <p:to>
                                        <p:strVal val="visible"/>
                                      </p:to>
                                    </p:set>
                                    <p:anim calcmode="lin" valueType="num">
                                      <p:cBhvr additive="base">
                                        <p:cTn id="41" dur="400"/>
                                        <p:tgtEl>
                                          <p:spTgt spid="56"/>
                                        </p:tgtEl>
                                        <p:attrNameLst>
                                          <p:attrName>ppt_y</p:attrName>
                                        </p:attrNameLst>
                                      </p:cBhvr>
                                      <p:tavLst>
                                        <p:tav tm="0">
                                          <p:val>
                                            <p:strVal val="#ppt_y-#ppt_h*1.125000"/>
                                          </p:val>
                                        </p:tav>
                                        <p:tav tm="100000">
                                          <p:val>
                                            <p:strVal val="#ppt_y"/>
                                          </p:val>
                                        </p:tav>
                                      </p:tavLst>
                                    </p:anim>
                                    <p:animEffect transition="in" filter="wipe(down)">
                                      <p:cBhvr>
                                        <p:cTn id="42" dur="400"/>
                                        <p:tgtEl>
                                          <p:spTgt spid="56"/>
                                        </p:tgtEl>
                                      </p:cBhvr>
                                    </p:animEffect>
                                  </p:childTnLst>
                                </p:cTn>
                              </p:par>
                              <p:par>
                                <p:cTn id="43" presetID="12" presetClass="entr" presetSubtype="1" fill="hold" grpId="0" nodeType="withEffect">
                                  <p:stCondLst>
                                    <p:cond delay="500"/>
                                  </p:stCondLst>
                                  <p:childTnLst>
                                    <p:set>
                                      <p:cBhvr>
                                        <p:cTn id="44" dur="1" fill="hold">
                                          <p:stCondLst>
                                            <p:cond delay="0"/>
                                          </p:stCondLst>
                                        </p:cTn>
                                        <p:tgtEl>
                                          <p:spTgt spid="57"/>
                                        </p:tgtEl>
                                        <p:attrNameLst>
                                          <p:attrName>style.visibility</p:attrName>
                                        </p:attrNameLst>
                                      </p:cBhvr>
                                      <p:to>
                                        <p:strVal val="visible"/>
                                      </p:to>
                                    </p:set>
                                    <p:anim calcmode="lin" valueType="num">
                                      <p:cBhvr additive="base">
                                        <p:cTn id="45" dur="400"/>
                                        <p:tgtEl>
                                          <p:spTgt spid="57"/>
                                        </p:tgtEl>
                                        <p:attrNameLst>
                                          <p:attrName>ppt_y</p:attrName>
                                        </p:attrNameLst>
                                      </p:cBhvr>
                                      <p:tavLst>
                                        <p:tav tm="0">
                                          <p:val>
                                            <p:strVal val="#ppt_y-#ppt_h*1.125000"/>
                                          </p:val>
                                        </p:tav>
                                        <p:tav tm="100000">
                                          <p:val>
                                            <p:strVal val="#ppt_y"/>
                                          </p:val>
                                        </p:tav>
                                      </p:tavLst>
                                    </p:anim>
                                    <p:animEffect transition="in" filter="wipe(down)">
                                      <p:cBhvr>
                                        <p:cTn id="46" dur="400"/>
                                        <p:tgtEl>
                                          <p:spTgt spid="57"/>
                                        </p:tgtEl>
                                      </p:cBhvr>
                                    </p:animEffect>
                                  </p:childTnLst>
                                </p:cTn>
                              </p:par>
                            </p:childTnLst>
                          </p:cTn>
                        </p:par>
                        <p:par>
                          <p:cTn id="47" fill="hold">
                            <p:stCondLst>
                              <p:cond delay="2000"/>
                            </p:stCondLst>
                            <p:childTnLst>
                              <p:par>
                                <p:cTn id="48" presetID="12" presetClass="entr" presetSubtype="8" fill="hold" nodeType="afterEffect">
                                  <p:stCondLst>
                                    <p:cond delay="0"/>
                                  </p:stCondLst>
                                  <p:childTnLst>
                                    <p:set>
                                      <p:cBhvr>
                                        <p:cTn id="49" dur="1" fill="hold">
                                          <p:stCondLst>
                                            <p:cond delay="0"/>
                                          </p:stCondLst>
                                        </p:cTn>
                                        <p:tgtEl>
                                          <p:spTgt spid="45"/>
                                        </p:tgtEl>
                                        <p:attrNameLst>
                                          <p:attrName>style.visibility</p:attrName>
                                        </p:attrNameLst>
                                      </p:cBhvr>
                                      <p:to>
                                        <p:strVal val="visible"/>
                                      </p:to>
                                    </p:set>
                                    <p:anim calcmode="lin" valueType="num">
                                      <p:cBhvr additive="base">
                                        <p:cTn id="50" dur="400"/>
                                        <p:tgtEl>
                                          <p:spTgt spid="45"/>
                                        </p:tgtEl>
                                        <p:attrNameLst>
                                          <p:attrName>ppt_x</p:attrName>
                                        </p:attrNameLst>
                                      </p:cBhvr>
                                      <p:tavLst>
                                        <p:tav tm="0">
                                          <p:val>
                                            <p:strVal val="#ppt_x-#ppt_w*1.125000"/>
                                          </p:val>
                                        </p:tav>
                                        <p:tav tm="100000">
                                          <p:val>
                                            <p:strVal val="#ppt_x"/>
                                          </p:val>
                                        </p:tav>
                                      </p:tavLst>
                                    </p:anim>
                                    <p:animEffect transition="in" filter="wipe(right)">
                                      <p:cBhvr>
                                        <p:cTn id="51" dur="400"/>
                                        <p:tgtEl>
                                          <p:spTgt spid="45"/>
                                        </p:tgtEl>
                                      </p:cBhvr>
                                    </p:animEffect>
                                  </p:childTnLst>
                                </p:cTn>
                              </p:par>
                              <p:par>
                                <p:cTn id="52" presetID="12" presetClass="entr" presetSubtype="1" fill="hold" grpId="0" nodeType="withEffect">
                                  <p:stCondLst>
                                    <p:cond delay="500"/>
                                  </p:stCondLst>
                                  <p:childTnLst>
                                    <p:set>
                                      <p:cBhvr>
                                        <p:cTn id="53" dur="1" fill="hold">
                                          <p:stCondLst>
                                            <p:cond delay="0"/>
                                          </p:stCondLst>
                                        </p:cTn>
                                        <p:tgtEl>
                                          <p:spTgt spid="58"/>
                                        </p:tgtEl>
                                        <p:attrNameLst>
                                          <p:attrName>style.visibility</p:attrName>
                                        </p:attrNameLst>
                                      </p:cBhvr>
                                      <p:to>
                                        <p:strVal val="visible"/>
                                      </p:to>
                                    </p:set>
                                    <p:anim calcmode="lin" valueType="num">
                                      <p:cBhvr additive="base">
                                        <p:cTn id="54" dur="400"/>
                                        <p:tgtEl>
                                          <p:spTgt spid="58"/>
                                        </p:tgtEl>
                                        <p:attrNameLst>
                                          <p:attrName>ppt_y</p:attrName>
                                        </p:attrNameLst>
                                      </p:cBhvr>
                                      <p:tavLst>
                                        <p:tav tm="0">
                                          <p:val>
                                            <p:strVal val="#ppt_y-#ppt_h*1.125000"/>
                                          </p:val>
                                        </p:tav>
                                        <p:tav tm="100000">
                                          <p:val>
                                            <p:strVal val="#ppt_y"/>
                                          </p:val>
                                        </p:tav>
                                      </p:tavLst>
                                    </p:anim>
                                    <p:animEffect transition="in" filter="wipe(down)">
                                      <p:cBhvr>
                                        <p:cTn id="55" dur="400"/>
                                        <p:tgtEl>
                                          <p:spTgt spid="58"/>
                                        </p:tgtEl>
                                      </p:cBhvr>
                                    </p:animEffect>
                                  </p:childTnLst>
                                </p:cTn>
                              </p:par>
                              <p:par>
                                <p:cTn id="56" presetID="12" presetClass="entr" presetSubtype="1" fill="hold" grpId="0" nodeType="withEffect">
                                  <p:stCondLst>
                                    <p:cond delay="500"/>
                                  </p:stCondLst>
                                  <p:childTnLst>
                                    <p:set>
                                      <p:cBhvr>
                                        <p:cTn id="57" dur="1" fill="hold">
                                          <p:stCondLst>
                                            <p:cond delay="0"/>
                                          </p:stCondLst>
                                        </p:cTn>
                                        <p:tgtEl>
                                          <p:spTgt spid="59"/>
                                        </p:tgtEl>
                                        <p:attrNameLst>
                                          <p:attrName>style.visibility</p:attrName>
                                        </p:attrNameLst>
                                      </p:cBhvr>
                                      <p:to>
                                        <p:strVal val="visible"/>
                                      </p:to>
                                    </p:set>
                                    <p:anim calcmode="lin" valueType="num">
                                      <p:cBhvr additive="base">
                                        <p:cTn id="58" dur="400"/>
                                        <p:tgtEl>
                                          <p:spTgt spid="59"/>
                                        </p:tgtEl>
                                        <p:attrNameLst>
                                          <p:attrName>ppt_y</p:attrName>
                                        </p:attrNameLst>
                                      </p:cBhvr>
                                      <p:tavLst>
                                        <p:tav tm="0">
                                          <p:val>
                                            <p:strVal val="#ppt_y-#ppt_h*1.125000"/>
                                          </p:val>
                                        </p:tav>
                                        <p:tav tm="100000">
                                          <p:val>
                                            <p:strVal val="#ppt_y"/>
                                          </p:val>
                                        </p:tav>
                                      </p:tavLst>
                                    </p:anim>
                                    <p:animEffect transition="in" filter="wipe(down)">
                                      <p:cBhvr>
                                        <p:cTn id="59" dur="400"/>
                                        <p:tgtEl>
                                          <p:spTgt spid="59"/>
                                        </p:tgtEl>
                                      </p:cBhvr>
                                    </p:animEffect>
                                  </p:childTnLst>
                                </p:cTn>
                              </p:par>
                              <p:par>
                                <p:cTn id="60" presetID="12" presetClass="entr" presetSubtype="1" fill="hold" grpId="0" nodeType="withEffect">
                                  <p:stCondLst>
                                    <p:cond delay="500"/>
                                  </p:stCondLst>
                                  <p:childTnLst>
                                    <p:set>
                                      <p:cBhvr>
                                        <p:cTn id="61" dur="1" fill="hold">
                                          <p:stCondLst>
                                            <p:cond delay="0"/>
                                          </p:stCondLst>
                                        </p:cTn>
                                        <p:tgtEl>
                                          <p:spTgt spid="24"/>
                                        </p:tgtEl>
                                        <p:attrNameLst>
                                          <p:attrName>style.visibility</p:attrName>
                                        </p:attrNameLst>
                                      </p:cBhvr>
                                      <p:to>
                                        <p:strVal val="visible"/>
                                      </p:to>
                                    </p:set>
                                    <p:anim calcmode="lin" valueType="num">
                                      <p:cBhvr additive="base">
                                        <p:cTn id="62" dur="400"/>
                                        <p:tgtEl>
                                          <p:spTgt spid="24"/>
                                        </p:tgtEl>
                                        <p:attrNameLst>
                                          <p:attrName>ppt_y</p:attrName>
                                        </p:attrNameLst>
                                      </p:cBhvr>
                                      <p:tavLst>
                                        <p:tav tm="0">
                                          <p:val>
                                            <p:strVal val="#ppt_y-#ppt_h*1.125000"/>
                                          </p:val>
                                        </p:tav>
                                        <p:tav tm="100000">
                                          <p:val>
                                            <p:strVal val="#ppt_y"/>
                                          </p:val>
                                        </p:tav>
                                      </p:tavLst>
                                    </p:anim>
                                    <p:animEffect transition="in" filter="wipe(down)">
                                      <p:cBhvr>
                                        <p:cTn id="63" dur="400"/>
                                        <p:tgtEl>
                                          <p:spTgt spid="24"/>
                                        </p:tgtEl>
                                      </p:cBhvr>
                                    </p:animEffect>
                                  </p:childTnLst>
                                </p:cTn>
                              </p:par>
                            </p:childTnLst>
                          </p:cTn>
                        </p:par>
                        <p:par>
                          <p:cTn id="64" fill="hold">
                            <p:stCondLst>
                              <p:cond delay="2500"/>
                            </p:stCondLst>
                            <p:childTnLst>
                              <p:par>
                                <p:cTn id="65" presetID="22" presetClass="entr" presetSubtype="8" fill="hold" grpId="0" nodeType="afterEffect">
                                  <p:stCondLst>
                                    <p:cond delay="0"/>
                                  </p:stCondLst>
                                  <p:childTnLst>
                                    <p:set>
                                      <p:cBhvr>
                                        <p:cTn id="66" dur="1" fill="hold">
                                          <p:stCondLst>
                                            <p:cond delay="0"/>
                                          </p:stCondLst>
                                        </p:cTn>
                                        <p:tgtEl>
                                          <p:spTgt spid="29"/>
                                        </p:tgtEl>
                                        <p:attrNameLst>
                                          <p:attrName>style.visibility</p:attrName>
                                        </p:attrNameLst>
                                      </p:cBhvr>
                                      <p:to>
                                        <p:strVal val="visible"/>
                                      </p:to>
                                    </p:set>
                                    <p:animEffect transition="in" filter="wipe(left)">
                                      <p:cBhvr>
                                        <p:cTn id="67" dur="500"/>
                                        <p:tgtEl>
                                          <p:spTgt spid="29"/>
                                        </p:tgtEl>
                                      </p:cBhvr>
                                    </p:animEffect>
                                  </p:childTnLst>
                                </p:cTn>
                              </p:par>
                            </p:childTnLst>
                          </p:cTn>
                        </p:par>
                        <p:par>
                          <p:cTn id="68" fill="hold">
                            <p:stCondLst>
                              <p:cond delay="3000"/>
                            </p:stCondLst>
                            <p:childTnLst>
                              <p:par>
                                <p:cTn id="69" presetID="22" presetClass="entr" presetSubtype="8" fill="hold" grpId="0" nodeType="afterEffect">
                                  <p:stCondLst>
                                    <p:cond delay="0"/>
                                  </p:stCondLst>
                                  <p:childTnLst>
                                    <p:set>
                                      <p:cBhvr>
                                        <p:cTn id="70" dur="1" fill="hold">
                                          <p:stCondLst>
                                            <p:cond delay="0"/>
                                          </p:stCondLst>
                                        </p:cTn>
                                        <p:tgtEl>
                                          <p:spTgt spid="31"/>
                                        </p:tgtEl>
                                        <p:attrNameLst>
                                          <p:attrName>style.visibility</p:attrName>
                                        </p:attrNameLst>
                                      </p:cBhvr>
                                      <p:to>
                                        <p:strVal val="visible"/>
                                      </p:to>
                                    </p:set>
                                    <p:animEffect transition="in" filter="wipe(left)">
                                      <p:cBhvr>
                                        <p:cTn id="71" dur="750"/>
                                        <p:tgtEl>
                                          <p:spTgt spid="31"/>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Par">
                                  <p:stCondLst>
                                    <p:cond delay="0"/>
                                  </p:stCondLst>
                                  <p:childTnLst>
                                    <p:set>
                                      <p:cBhvr>
                                        <p:cTn id="75" dur="1" fill="hold">
                                          <p:stCondLst>
                                            <p:cond delay="0"/>
                                          </p:stCondLst>
                                        </p:cTn>
                                        <p:tgtEl>
                                          <p:spTgt spid="28"/>
                                        </p:tgtEl>
                                        <p:attrNameLst>
                                          <p:attrName>style.visibility</p:attrName>
                                        </p:attrNameLst>
                                      </p:cBhvr>
                                      <p:to>
                                        <p:strVal val="visible"/>
                                      </p:to>
                                    </p:set>
                                    <p:anim calcmode="lin" valueType="num">
                                      <p:cBhvr>
                                        <p:cTn id="76" dur="500" fill="hold"/>
                                        <p:tgtEl>
                                          <p:spTgt spid="28"/>
                                        </p:tgtEl>
                                        <p:attrNameLst>
                                          <p:attrName>ppt_w</p:attrName>
                                        </p:attrNameLst>
                                      </p:cBhvr>
                                      <p:tavLst>
                                        <p:tav tm="0">
                                          <p:val>
                                            <p:fltVal val="0"/>
                                          </p:val>
                                        </p:tav>
                                        <p:tav tm="100000">
                                          <p:val>
                                            <p:strVal val="#ppt_w"/>
                                          </p:val>
                                        </p:tav>
                                      </p:tavLst>
                                    </p:anim>
                                    <p:anim calcmode="lin" valueType="num">
                                      <p:cBhvr>
                                        <p:cTn id="77" dur="500" fill="hold"/>
                                        <p:tgtEl>
                                          <p:spTgt spid="28"/>
                                        </p:tgtEl>
                                        <p:attrNameLst>
                                          <p:attrName>ppt_h</p:attrName>
                                        </p:attrNameLst>
                                      </p:cBhvr>
                                      <p:tavLst>
                                        <p:tav tm="0">
                                          <p:val>
                                            <p:fltVal val="0"/>
                                          </p:val>
                                        </p:tav>
                                        <p:tav tm="100000">
                                          <p:val>
                                            <p:strVal val="#ppt_h"/>
                                          </p:val>
                                        </p:tav>
                                      </p:tavLst>
                                    </p:anim>
                                    <p:animEffect transition="in" filter="fade">
                                      <p:cBhvr>
                                        <p:cTn id="78" dur="500"/>
                                        <p:tgtEl>
                                          <p:spTgt spid="28"/>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27"/>
                                        </p:tgtEl>
                                        <p:attrNameLst>
                                          <p:attrName>style.visibility</p:attrName>
                                        </p:attrNameLst>
                                      </p:cBhvr>
                                      <p:to>
                                        <p:strVal val="visible"/>
                                      </p:to>
                                    </p:set>
                                    <p:anim calcmode="lin" valueType="num">
                                      <p:cBhvr>
                                        <p:cTn id="81" dur="500" fill="hold"/>
                                        <p:tgtEl>
                                          <p:spTgt spid="27"/>
                                        </p:tgtEl>
                                        <p:attrNameLst>
                                          <p:attrName>ppt_w</p:attrName>
                                        </p:attrNameLst>
                                      </p:cBhvr>
                                      <p:tavLst>
                                        <p:tav tm="0">
                                          <p:val>
                                            <p:fltVal val="0"/>
                                          </p:val>
                                        </p:tav>
                                        <p:tav tm="100000">
                                          <p:val>
                                            <p:strVal val="#ppt_w"/>
                                          </p:val>
                                        </p:tav>
                                      </p:tavLst>
                                    </p:anim>
                                    <p:anim calcmode="lin" valueType="num">
                                      <p:cBhvr>
                                        <p:cTn id="82" dur="500" fill="hold"/>
                                        <p:tgtEl>
                                          <p:spTgt spid="27"/>
                                        </p:tgtEl>
                                        <p:attrNameLst>
                                          <p:attrName>ppt_h</p:attrName>
                                        </p:attrNameLst>
                                      </p:cBhvr>
                                      <p:tavLst>
                                        <p:tav tm="0">
                                          <p:val>
                                            <p:fltVal val="0"/>
                                          </p:val>
                                        </p:tav>
                                        <p:tav tm="100000">
                                          <p:val>
                                            <p:strVal val="#ppt_h"/>
                                          </p:val>
                                        </p:tav>
                                      </p:tavLst>
                                    </p:anim>
                                    <p:animEffect transition="in" filter="fade">
                                      <p:cBhvr>
                                        <p:cTn id="8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52" grpId="0"/>
      <p:bldP spid="53" grpId="0"/>
      <p:bldP spid="54" grpId="0"/>
      <p:bldP spid="55" grpId="0"/>
      <p:bldP spid="56" grpId="0"/>
      <p:bldP spid="57" grpId="0"/>
      <p:bldP spid="58" grpId="0"/>
      <p:bldP spid="59" grpId="0"/>
      <p:bldP spid="24" grpId="0"/>
      <p:bldP spid="27" grpId="0" animBg="1"/>
      <p:bldP spid="28" grpId="0"/>
      <p:bldP spid="29" grpId="0" animBg="1"/>
      <p:bldP spid="3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p:nvPr/>
        </p:nvSpPr>
        <p:spPr>
          <a:xfrm>
            <a:off x="2477179" y="1952877"/>
            <a:ext cx="2356454" cy="747483"/>
          </a:xfrm>
          <a:prstGeom prst="rect">
            <a:avLst/>
          </a:prstGeom>
          <a:noFill/>
        </p:spPr>
        <p:txBody>
          <a:bodyPr wrap="square" lIns="81887" tIns="40943" rIns="81887" bIns="40943" rtlCol="0">
            <a:spAutoFit/>
          </a:bodyPr>
          <a:lstStyle/>
          <a:p>
            <a:pPr algn="just">
              <a:lnSpc>
                <a:spcPct val="120000"/>
              </a:lnSpc>
            </a:pPr>
            <a:r>
              <a:rPr lang="zh-CN" altLang="en-US" sz="1200" b="1" dirty="0">
                <a:solidFill>
                  <a:srgbClr val="202A36"/>
                </a:solidFill>
                <a:latin typeface="微软雅黑" pitchFamily="34" charset="-122"/>
                <a:ea typeface="微软雅黑" pitchFamily="34" charset="-122"/>
              </a:rPr>
              <a:t>一个因素促成下一因素发生，下一因素又促成再下一因素，彼此互为因果，连锁导致事故发生</a:t>
            </a:r>
          </a:p>
        </p:txBody>
      </p:sp>
      <p:sp>
        <p:nvSpPr>
          <p:cNvPr id="24" name="TextBox 23"/>
          <p:cNvSpPr txBox="1"/>
          <p:nvPr/>
        </p:nvSpPr>
        <p:spPr>
          <a:xfrm>
            <a:off x="2588371" y="1598321"/>
            <a:ext cx="1337206" cy="338546"/>
          </a:xfrm>
          <a:prstGeom prst="rect">
            <a:avLst/>
          </a:prstGeom>
          <a:solidFill>
            <a:srgbClr val="202A36"/>
          </a:solidFill>
        </p:spPr>
        <p:txBody>
          <a:bodyPr wrap="none" lIns="91431" tIns="45716" rIns="91431" bIns="45716">
            <a:spAutoFit/>
          </a:bodyPr>
          <a:lstStyle>
            <a:defPPr>
              <a:defRPr lang="zh-CN"/>
            </a:defPPr>
            <a:lvl1pPr algn="ctr">
              <a:defRPr sz="2200" b="1">
                <a:solidFill>
                  <a:schemeClr val="tx1">
                    <a:lumMod val="65000"/>
                    <a:lumOff val="35000"/>
                  </a:schemeClr>
                </a:solidFill>
                <a:latin typeface="微软雅黑" pitchFamily="34" charset="-122"/>
                <a:ea typeface="微软雅黑" pitchFamily="34" charset="-122"/>
              </a:defRPr>
            </a:lvl1pPr>
          </a:lstStyle>
          <a:p>
            <a:pPr algn="r"/>
            <a:r>
              <a:rPr lang="zh-CN" altLang="en-US" sz="1600" dirty="0">
                <a:solidFill>
                  <a:srgbClr val="FCB00F"/>
                </a:solidFill>
              </a:rPr>
              <a:t>（</a:t>
            </a:r>
            <a:r>
              <a:rPr lang="en-US" altLang="zh-CN" sz="1600" dirty="0">
                <a:solidFill>
                  <a:srgbClr val="FCB00F"/>
                </a:solidFill>
              </a:rPr>
              <a:t>1</a:t>
            </a:r>
            <a:r>
              <a:rPr lang="zh-CN" altLang="en-US" sz="1600" dirty="0">
                <a:solidFill>
                  <a:srgbClr val="FCB00F"/>
                </a:solidFill>
              </a:rPr>
              <a:t>）连锁型</a:t>
            </a:r>
          </a:p>
        </p:txBody>
      </p:sp>
      <p:sp>
        <p:nvSpPr>
          <p:cNvPr id="25" name="TextBox 24"/>
          <p:cNvSpPr txBox="1"/>
          <p:nvPr/>
        </p:nvSpPr>
        <p:spPr>
          <a:xfrm>
            <a:off x="2510675" y="4667202"/>
            <a:ext cx="2521650" cy="1264548"/>
          </a:xfrm>
          <a:prstGeom prst="rect">
            <a:avLst/>
          </a:prstGeom>
          <a:noFill/>
        </p:spPr>
        <p:txBody>
          <a:bodyPr wrap="square" lIns="81887" tIns="40943" rIns="81887" bIns="40943" rtlCol="0">
            <a:spAutoFit/>
          </a:bodyPr>
          <a:lstStyle>
            <a:defPPr>
              <a:defRPr lang="zh-CN"/>
            </a:defPPr>
            <a:lvl1pPr algn="just">
              <a:lnSpc>
                <a:spcPct val="120000"/>
              </a:lnSpc>
              <a:defRPr sz="1400">
                <a:solidFill>
                  <a:schemeClr val="tx1">
                    <a:lumMod val="75000"/>
                    <a:lumOff val="25000"/>
                  </a:schemeClr>
                </a:solidFill>
                <a:latin typeface="微软雅黑" pitchFamily="34" charset="-122"/>
                <a:ea typeface="微软雅黑" pitchFamily="34" charset="-122"/>
              </a:defRPr>
            </a:lvl1pPr>
          </a:lstStyle>
          <a:p>
            <a:r>
              <a:rPr lang="zh-CN" altLang="en-US" sz="1200" b="1" dirty="0">
                <a:solidFill>
                  <a:srgbClr val="202A36"/>
                </a:solidFill>
              </a:rPr>
              <a:t>某些因素连锁，某些因素集中，互相交叉，复合造成事故</a:t>
            </a:r>
            <a:endParaRPr lang="en-US" altLang="zh-CN" sz="1200" b="1" dirty="0">
              <a:solidFill>
                <a:srgbClr val="202A36"/>
              </a:solidFill>
            </a:endParaRPr>
          </a:p>
          <a:p>
            <a:endParaRPr lang="en-US" altLang="zh-CN" sz="1200" dirty="0">
              <a:solidFill>
                <a:srgbClr val="202A36"/>
              </a:solidFill>
            </a:endParaRPr>
          </a:p>
          <a:p>
            <a:r>
              <a:rPr lang="zh-CN" altLang="en-US" b="1" dirty="0">
                <a:solidFill>
                  <a:srgbClr val="202A36"/>
                </a:solidFill>
              </a:rPr>
              <a:t>单纯集中型或单纯连锁型较少，事故的发生多为复合型</a:t>
            </a:r>
          </a:p>
        </p:txBody>
      </p:sp>
      <p:sp>
        <p:nvSpPr>
          <p:cNvPr id="39" name="TextBox 38"/>
          <p:cNvSpPr txBox="1"/>
          <p:nvPr/>
        </p:nvSpPr>
        <p:spPr>
          <a:xfrm>
            <a:off x="2600571" y="4312645"/>
            <a:ext cx="1784122" cy="338546"/>
          </a:xfrm>
          <a:prstGeom prst="rect">
            <a:avLst/>
          </a:prstGeom>
          <a:solidFill>
            <a:srgbClr val="202A36"/>
          </a:solidFill>
        </p:spPr>
        <p:txBody>
          <a:bodyPr wrap="square" lIns="91431" tIns="45716" rIns="91431" bIns="45716">
            <a:spAutoFit/>
          </a:bodyPr>
          <a:lstStyle>
            <a:defPPr>
              <a:defRPr lang="zh-CN"/>
            </a:defPPr>
            <a:lvl1pPr algn="r">
              <a:defRPr sz="2200" b="1">
                <a:solidFill>
                  <a:schemeClr val="tx1">
                    <a:lumMod val="65000"/>
                    <a:lumOff val="35000"/>
                  </a:schemeClr>
                </a:solidFill>
                <a:latin typeface="微软雅黑" pitchFamily="34" charset="-122"/>
                <a:ea typeface="微软雅黑" pitchFamily="34" charset="-122"/>
              </a:defRPr>
            </a:lvl1pPr>
          </a:lstStyle>
          <a:p>
            <a:pPr algn="l"/>
            <a:r>
              <a:rPr lang="zh-CN" altLang="en-US" sz="1600" dirty="0">
                <a:solidFill>
                  <a:srgbClr val="FCB00F"/>
                </a:solidFill>
              </a:rPr>
              <a:t>（</a:t>
            </a:r>
            <a:r>
              <a:rPr lang="en-US" altLang="zh-CN" sz="1600" dirty="0">
                <a:solidFill>
                  <a:srgbClr val="FCB00F"/>
                </a:solidFill>
              </a:rPr>
              <a:t>3</a:t>
            </a:r>
            <a:r>
              <a:rPr lang="zh-CN" altLang="en-US" sz="1600" dirty="0">
                <a:solidFill>
                  <a:srgbClr val="FCB00F"/>
                </a:solidFill>
              </a:rPr>
              <a:t>）复合型</a:t>
            </a:r>
          </a:p>
        </p:txBody>
      </p:sp>
      <p:sp>
        <p:nvSpPr>
          <p:cNvPr id="40" name="TextBox 39"/>
          <p:cNvSpPr txBox="1"/>
          <p:nvPr/>
        </p:nvSpPr>
        <p:spPr>
          <a:xfrm>
            <a:off x="2496428" y="3386014"/>
            <a:ext cx="2347662" cy="525884"/>
          </a:xfrm>
          <a:prstGeom prst="rect">
            <a:avLst/>
          </a:prstGeom>
          <a:noFill/>
        </p:spPr>
        <p:txBody>
          <a:bodyPr wrap="square" lIns="81887" tIns="40943" rIns="81887" bIns="40943" rtlCol="0">
            <a:spAutoFit/>
          </a:bodyPr>
          <a:lstStyle>
            <a:defPPr>
              <a:defRPr lang="zh-CN"/>
            </a:defPPr>
            <a:lvl1pPr algn="just">
              <a:lnSpc>
                <a:spcPct val="120000"/>
              </a:lnSpc>
              <a:defRPr sz="1400">
                <a:solidFill>
                  <a:schemeClr val="tx1">
                    <a:lumMod val="75000"/>
                    <a:lumOff val="25000"/>
                  </a:schemeClr>
                </a:solidFill>
                <a:latin typeface="微软雅黑" pitchFamily="34" charset="-122"/>
                <a:ea typeface="微软雅黑" pitchFamily="34" charset="-122"/>
              </a:defRPr>
            </a:lvl1pPr>
          </a:lstStyle>
          <a:p>
            <a:r>
              <a:rPr lang="zh-CN" altLang="en-US" sz="1200" b="1" dirty="0">
                <a:solidFill>
                  <a:srgbClr val="202A36"/>
                </a:solidFill>
              </a:rPr>
              <a:t>多种各自独立的原因在同一时间共同导致事故的发生</a:t>
            </a:r>
          </a:p>
        </p:txBody>
      </p:sp>
      <p:sp>
        <p:nvSpPr>
          <p:cNvPr id="41" name="TextBox 40"/>
          <p:cNvSpPr txBox="1"/>
          <p:nvPr/>
        </p:nvSpPr>
        <p:spPr>
          <a:xfrm>
            <a:off x="2572632" y="3009871"/>
            <a:ext cx="1747575" cy="338546"/>
          </a:xfrm>
          <a:prstGeom prst="rect">
            <a:avLst/>
          </a:prstGeom>
          <a:solidFill>
            <a:srgbClr val="202A36"/>
          </a:solidFill>
        </p:spPr>
        <p:txBody>
          <a:bodyPr wrap="none" lIns="91431" tIns="45716" rIns="91431" bIns="45716">
            <a:spAutoFit/>
          </a:bodyPr>
          <a:lstStyle>
            <a:defPPr>
              <a:defRPr lang="zh-CN"/>
            </a:defPPr>
            <a:lvl1pPr algn="r">
              <a:defRPr sz="2200" b="1">
                <a:solidFill>
                  <a:schemeClr val="tx1">
                    <a:lumMod val="65000"/>
                    <a:lumOff val="35000"/>
                  </a:schemeClr>
                </a:solidFill>
                <a:latin typeface="微软雅黑" pitchFamily="34" charset="-122"/>
                <a:ea typeface="微软雅黑" pitchFamily="34" charset="-122"/>
              </a:defRPr>
            </a:lvl1pPr>
          </a:lstStyle>
          <a:p>
            <a:r>
              <a:rPr lang="zh-CN" altLang="en-US" sz="1600" dirty="0">
                <a:solidFill>
                  <a:srgbClr val="FCB00F"/>
                </a:solidFill>
              </a:rPr>
              <a:t>（</a:t>
            </a:r>
            <a:r>
              <a:rPr lang="en-US" altLang="zh-CN" sz="1600" dirty="0">
                <a:solidFill>
                  <a:srgbClr val="FCB00F"/>
                </a:solidFill>
              </a:rPr>
              <a:t>2</a:t>
            </a:r>
            <a:r>
              <a:rPr lang="zh-CN" altLang="en-US" sz="1600" dirty="0">
                <a:solidFill>
                  <a:srgbClr val="FCB00F"/>
                </a:solidFill>
              </a:rPr>
              <a:t>）多因致果型</a:t>
            </a:r>
          </a:p>
        </p:txBody>
      </p:sp>
      <p:sp>
        <p:nvSpPr>
          <p:cNvPr id="30" name="矩形 3"/>
          <p:cNvSpPr>
            <a:spLocks noChangeArrowheads="1"/>
          </p:cNvSpPr>
          <p:nvPr/>
        </p:nvSpPr>
        <p:spPr bwMode="auto">
          <a:xfrm>
            <a:off x="2491722" y="564800"/>
            <a:ext cx="1936730" cy="400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spcBef>
                <a:spcPct val="0"/>
              </a:spcBef>
              <a:buNone/>
            </a:pPr>
            <a:r>
              <a:rPr lang="en-US" altLang="zh-CN" sz="2000" dirty="0">
                <a:solidFill>
                  <a:srgbClr val="202A36"/>
                </a:solidFill>
                <a:cs typeface="Arial" charset="0"/>
              </a:rPr>
              <a:t>1.</a:t>
            </a:r>
            <a:r>
              <a:rPr lang="zh-CN" altLang="en-US" sz="2000" dirty="0">
                <a:solidFill>
                  <a:srgbClr val="202A36"/>
                </a:solidFill>
                <a:cs typeface="Arial" charset="0"/>
              </a:rPr>
              <a:t>事故因果理论</a:t>
            </a:r>
          </a:p>
        </p:txBody>
      </p:sp>
      <p:sp>
        <p:nvSpPr>
          <p:cNvPr id="26" name="椭圆 25"/>
          <p:cNvSpPr/>
          <p:nvPr/>
        </p:nvSpPr>
        <p:spPr>
          <a:xfrm>
            <a:off x="5654031" y="1563294"/>
            <a:ext cx="596766" cy="587141"/>
          </a:xfrm>
          <a:prstGeom prst="ellipse">
            <a:avLst/>
          </a:prstGeom>
          <a:solidFill>
            <a:srgbClr val="FCB00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a</a:t>
            </a:r>
            <a:endParaRPr lang="zh-CN" altLang="en-US" dirty="0"/>
          </a:p>
        </p:txBody>
      </p:sp>
      <p:sp>
        <p:nvSpPr>
          <p:cNvPr id="27" name="椭圆 26"/>
          <p:cNvSpPr/>
          <p:nvPr/>
        </p:nvSpPr>
        <p:spPr>
          <a:xfrm>
            <a:off x="6711206" y="1580938"/>
            <a:ext cx="596766" cy="587141"/>
          </a:xfrm>
          <a:prstGeom prst="ellipse">
            <a:avLst/>
          </a:prstGeom>
          <a:solidFill>
            <a:srgbClr val="202A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b</a:t>
            </a:r>
            <a:endParaRPr lang="zh-CN" altLang="en-US" dirty="0"/>
          </a:p>
        </p:txBody>
      </p:sp>
      <p:sp>
        <p:nvSpPr>
          <p:cNvPr id="28" name="椭圆 27"/>
          <p:cNvSpPr/>
          <p:nvPr/>
        </p:nvSpPr>
        <p:spPr>
          <a:xfrm>
            <a:off x="7806881" y="1569709"/>
            <a:ext cx="596766" cy="587141"/>
          </a:xfrm>
          <a:prstGeom prst="ellipse">
            <a:avLst/>
          </a:prstGeom>
          <a:solidFill>
            <a:srgbClr val="FCB00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c</a:t>
            </a:r>
            <a:endParaRPr lang="zh-CN" altLang="en-US" dirty="0"/>
          </a:p>
        </p:txBody>
      </p:sp>
      <p:sp>
        <p:nvSpPr>
          <p:cNvPr id="29" name="椭圆 28"/>
          <p:cNvSpPr/>
          <p:nvPr/>
        </p:nvSpPr>
        <p:spPr>
          <a:xfrm>
            <a:off x="8873681" y="1568104"/>
            <a:ext cx="596766" cy="587141"/>
          </a:xfrm>
          <a:prstGeom prst="ellipse">
            <a:avLst/>
          </a:prstGeom>
          <a:solidFill>
            <a:srgbClr val="202A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d</a:t>
            </a:r>
            <a:endParaRPr lang="zh-CN" altLang="en-US" dirty="0"/>
          </a:p>
        </p:txBody>
      </p:sp>
      <p:sp>
        <p:nvSpPr>
          <p:cNvPr id="31" name="椭圆 30"/>
          <p:cNvSpPr/>
          <p:nvPr/>
        </p:nvSpPr>
        <p:spPr>
          <a:xfrm>
            <a:off x="9969358" y="1566502"/>
            <a:ext cx="596766" cy="587141"/>
          </a:xfrm>
          <a:prstGeom prst="ellipse">
            <a:avLst/>
          </a:prstGeom>
          <a:solidFill>
            <a:srgbClr val="FCB00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e</a:t>
            </a:r>
            <a:endParaRPr lang="zh-CN" altLang="en-US" dirty="0"/>
          </a:p>
        </p:txBody>
      </p:sp>
      <p:sp>
        <p:nvSpPr>
          <p:cNvPr id="32" name="椭圆 31"/>
          <p:cNvSpPr/>
          <p:nvPr/>
        </p:nvSpPr>
        <p:spPr>
          <a:xfrm>
            <a:off x="10992842" y="1584149"/>
            <a:ext cx="596766" cy="58714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p>
        </p:txBody>
      </p:sp>
      <p:sp>
        <p:nvSpPr>
          <p:cNvPr id="33" name="TextBox 32"/>
          <p:cNvSpPr txBox="1"/>
          <p:nvPr/>
        </p:nvSpPr>
        <p:spPr>
          <a:xfrm>
            <a:off x="11024927" y="1698047"/>
            <a:ext cx="680185" cy="338554"/>
          </a:xfrm>
          <a:prstGeom prst="rect">
            <a:avLst/>
          </a:prstGeom>
          <a:noFill/>
        </p:spPr>
        <p:txBody>
          <a:bodyPr wrap="square" rtlCol="0">
            <a:spAutoFit/>
          </a:bodyPr>
          <a:lstStyle/>
          <a:p>
            <a:r>
              <a:rPr lang="zh-CN" altLang="en-US" sz="1600" dirty="0">
                <a:solidFill>
                  <a:schemeClr val="bg1"/>
                </a:solidFill>
                <a:latin typeface="黑体" pitchFamily="49" charset="-122"/>
                <a:ea typeface="黑体" pitchFamily="49" charset="-122"/>
              </a:rPr>
              <a:t>事故</a:t>
            </a:r>
          </a:p>
        </p:txBody>
      </p:sp>
      <p:sp>
        <p:nvSpPr>
          <p:cNvPr id="34" name="右箭头 33"/>
          <p:cNvSpPr/>
          <p:nvPr/>
        </p:nvSpPr>
        <p:spPr>
          <a:xfrm>
            <a:off x="6298923" y="1765425"/>
            <a:ext cx="394635" cy="240631"/>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右箭头 34"/>
          <p:cNvSpPr/>
          <p:nvPr/>
        </p:nvSpPr>
        <p:spPr>
          <a:xfrm>
            <a:off x="9512156" y="1754196"/>
            <a:ext cx="394635" cy="240631"/>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右箭头 35"/>
          <p:cNvSpPr/>
          <p:nvPr/>
        </p:nvSpPr>
        <p:spPr>
          <a:xfrm>
            <a:off x="8451774" y="1752592"/>
            <a:ext cx="394635" cy="240631"/>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右箭头 36"/>
          <p:cNvSpPr/>
          <p:nvPr/>
        </p:nvSpPr>
        <p:spPr>
          <a:xfrm>
            <a:off x="7362515" y="1750987"/>
            <a:ext cx="394635" cy="240631"/>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右箭头 37"/>
          <p:cNvSpPr/>
          <p:nvPr/>
        </p:nvSpPr>
        <p:spPr>
          <a:xfrm>
            <a:off x="10594999" y="1759007"/>
            <a:ext cx="394635" cy="240631"/>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流程图: 可选过程 43"/>
          <p:cNvSpPr/>
          <p:nvPr/>
        </p:nvSpPr>
        <p:spPr>
          <a:xfrm>
            <a:off x="7752337" y="2314064"/>
            <a:ext cx="1540042" cy="327259"/>
          </a:xfrm>
          <a:prstGeom prst="flowChartAlternateProcess">
            <a:avLst/>
          </a:prstGeom>
          <a:solidFill>
            <a:srgbClr val="202A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latin typeface="微软雅黑" pitchFamily="34" charset="-122"/>
                <a:ea typeface="微软雅黑" pitchFamily="34" charset="-122"/>
              </a:rPr>
              <a:t>（</a:t>
            </a:r>
            <a:r>
              <a:rPr lang="en-US" altLang="zh-CN" sz="1600" dirty="0">
                <a:latin typeface="微软雅黑" pitchFamily="34" charset="-122"/>
                <a:ea typeface="微软雅黑" pitchFamily="34" charset="-122"/>
              </a:rPr>
              <a:t>1</a:t>
            </a:r>
            <a:r>
              <a:rPr lang="zh-CN" altLang="en-US" sz="1600" dirty="0">
                <a:latin typeface="微软雅黑" pitchFamily="34" charset="-122"/>
                <a:ea typeface="微软雅黑" pitchFamily="34" charset="-122"/>
              </a:rPr>
              <a:t>）连锁型</a:t>
            </a:r>
          </a:p>
        </p:txBody>
      </p:sp>
      <p:sp>
        <p:nvSpPr>
          <p:cNvPr id="45" name="椭圆 44"/>
          <p:cNvSpPr/>
          <p:nvPr/>
        </p:nvSpPr>
        <p:spPr>
          <a:xfrm>
            <a:off x="6720832" y="3351989"/>
            <a:ext cx="596766" cy="587141"/>
          </a:xfrm>
          <a:prstGeom prst="ellipse">
            <a:avLst/>
          </a:prstGeom>
          <a:solidFill>
            <a:srgbClr val="FCB00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a</a:t>
            </a:r>
            <a:endParaRPr lang="zh-CN" altLang="en-US" dirty="0"/>
          </a:p>
        </p:txBody>
      </p:sp>
      <p:sp>
        <p:nvSpPr>
          <p:cNvPr id="46" name="椭圆 45"/>
          <p:cNvSpPr/>
          <p:nvPr/>
        </p:nvSpPr>
        <p:spPr>
          <a:xfrm>
            <a:off x="8528777" y="3071251"/>
            <a:ext cx="596766" cy="587141"/>
          </a:xfrm>
          <a:prstGeom prst="ellipse">
            <a:avLst/>
          </a:prstGeom>
          <a:solidFill>
            <a:srgbClr val="202A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b</a:t>
            </a:r>
            <a:endParaRPr lang="zh-CN" altLang="en-US" dirty="0"/>
          </a:p>
        </p:txBody>
      </p:sp>
      <p:sp>
        <p:nvSpPr>
          <p:cNvPr id="47" name="椭圆 46"/>
          <p:cNvSpPr/>
          <p:nvPr/>
        </p:nvSpPr>
        <p:spPr>
          <a:xfrm>
            <a:off x="10365597" y="3358404"/>
            <a:ext cx="596766" cy="587141"/>
          </a:xfrm>
          <a:prstGeom prst="ellipse">
            <a:avLst/>
          </a:prstGeom>
          <a:solidFill>
            <a:srgbClr val="FCB00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c</a:t>
            </a:r>
            <a:endParaRPr lang="zh-CN" altLang="en-US" dirty="0"/>
          </a:p>
        </p:txBody>
      </p:sp>
      <p:sp>
        <p:nvSpPr>
          <p:cNvPr id="48" name="椭圆 47"/>
          <p:cNvSpPr/>
          <p:nvPr/>
        </p:nvSpPr>
        <p:spPr>
          <a:xfrm>
            <a:off x="9603597" y="4829462"/>
            <a:ext cx="596766" cy="587141"/>
          </a:xfrm>
          <a:prstGeom prst="ellipse">
            <a:avLst/>
          </a:prstGeom>
          <a:solidFill>
            <a:srgbClr val="202A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d</a:t>
            </a:r>
            <a:endParaRPr lang="zh-CN" altLang="en-US" dirty="0"/>
          </a:p>
        </p:txBody>
      </p:sp>
      <p:sp>
        <p:nvSpPr>
          <p:cNvPr id="49" name="椭圆 48"/>
          <p:cNvSpPr/>
          <p:nvPr/>
        </p:nvSpPr>
        <p:spPr>
          <a:xfrm>
            <a:off x="7474810" y="4827862"/>
            <a:ext cx="596766" cy="587141"/>
          </a:xfrm>
          <a:prstGeom prst="ellipse">
            <a:avLst/>
          </a:prstGeom>
          <a:solidFill>
            <a:srgbClr val="FCB00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e</a:t>
            </a:r>
            <a:endParaRPr lang="zh-CN" altLang="en-US" dirty="0"/>
          </a:p>
        </p:txBody>
      </p:sp>
      <p:sp>
        <p:nvSpPr>
          <p:cNvPr id="51" name="椭圆 50"/>
          <p:cNvSpPr/>
          <p:nvPr/>
        </p:nvSpPr>
        <p:spPr>
          <a:xfrm>
            <a:off x="8556045" y="4085112"/>
            <a:ext cx="596766" cy="58714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p>
        </p:txBody>
      </p:sp>
      <p:sp>
        <p:nvSpPr>
          <p:cNvPr id="52" name="TextBox 51"/>
          <p:cNvSpPr txBox="1"/>
          <p:nvPr/>
        </p:nvSpPr>
        <p:spPr>
          <a:xfrm>
            <a:off x="8568880" y="4199011"/>
            <a:ext cx="680185" cy="338554"/>
          </a:xfrm>
          <a:prstGeom prst="rect">
            <a:avLst/>
          </a:prstGeom>
          <a:noFill/>
        </p:spPr>
        <p:txBody>
          <a:bodyPr wrap="square" rtlCol="0">
            <a:spAutoFit/>
          </a:bodyPr>
          <a:lstStyle/>
          <a:p>
            <a:r>
              <a:rPr lang="zh-CN" altLang="en-US" sz="1600" dirty="0">
                <a:solidFill>
                  <a:schemeClr val="bg1"/>
                </a:solidFill>
                <a:latin typeface="黑体" pitchFamily="49" charset="-122"/>
                <a:ea typeface="黑体" pitchFamily="49" charset="-122"/>
              </a:rPr>
              <a:t>事故</a:t>
            </a:r>
          </a:p>
        </p:txBody>
      </p:sp>
      <p:sp>
        <p:nvSpPr>
          <p:cNvPr id="53" name="流程图: 可选过程 52"/>
          <p:cNvSpPr/>
          <p:nvPr/>
        </p:nvSpPr>
        <p:spPr>
          <a:xfrm>
            <a:off x="7550207" y="5440670"/>
            <a:ext cx="2058202" cy="327259"/>
          </a:xfrm>
          <a:prstGeom prst="flowChartAlternateProcess">
            <a:avLst/>
          </a:prstGeom>
          <a:solidFill>
            <a:srgbClr val="202A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latin typeface="微软雅黑" pitchFamily="34" charset="-122"/>
                <a:ea typeface="微软雅黑" pitchFamily="34" charset="-122"/>
              </a:rPr>
              <a:t>（</a:t>
            </a:r>
            <a:r>
              <a:rPr lang="en-US" altLang="zh-CN" sz="1600" dirty="0">
                <a:latin typeface="微软雅黑" pitchFamily="34" charset="-122"/>
                <a:ea typeface="微软雅黑" pitchFamily="34" charset="-122"/>
              </a:rPr>
              <a:t>2</a:t>
            </a:r>
            <a:r>
              <a:rPr lang="zh-CN" altLang="en-US" sz="1600" dirty="0">
                <a:latin typeface="微软雅黑" pitchFamily="34" charset="-122"/>
                <a:ea typeface="微软雅黑" pitchFamily="34" charset="-122"/>
              </a:rPr>
              <a:t>）多因致果型</a:t>
            </a:r>
          </a:p>
        </p:txBody>
      </p:sp>
      <p:sp>
        <p:nvSpPr>
          <p:cNvPr id="54" name="矩形 53"/>
          <p:cNvSpPr/>
          <p:nvPr/>
        </p:nvSpPr>
        <p:spPr>
          <a:xfrm>
            <a:off x="5442274" y="1361163"/>
            <a:ext cx="6262838" cy="1386037"/>
          </a:xfrm>
          <a:prstGeom prst="rect">
            <a:avLst/>
          </a:prstGeom>
          <a:noFill/>
          <a:ln>
            <a:solidFill>
              <a:srgbClr val="202A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矩形 54"/>
          <p:cNvSpPr/>
          <p:nvPr/>
        </p:nvSpPr>
        <p:spPr>
          <a:xfrm>
            <a:off x="5451899" y="2958956"/>
            <a:ext cx="6253213" cy="2868329"/>
          </a:xfrm>
          <a:prstGeom prst="rect">
            <a:avLst/>
          </a:prstGeom>
          <a:noFill/>
          <a:ln>
            <a:solidFill>
              <a:srgbClr val="202A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右箭头 55"/>
          <p:cNvSpPr/>
          <p:nvPr/>
        </p:nvSpPr>
        <p:spPr>
          <a:xfrm rot="1538563">
            <a:off x="7525506" y="3953982"/>
            <a:ext cx="863627" cy="240631"/>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右箭头 56"/>
          <p:cNvSpPr/>
          <p:nvPr/>
        </p:nvSpPr>
        <p:spPr>
          <a:xfrm rot="9371827">
            <a:off x="9343077" y="3904253"/>
            <a:ext cx="863627" cy="240631"/>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右箭头 57"/>
          <p:cNvSpPr/>
          <p:nvPr/>
        </p:nvSpPr>
        <p:spPr>
          <a:xfrm rot="5400000">
            <a:off x="8638107" y="3757968"/>
            <a:ext cx="414109" cy="240631"/>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右箭头 58"/>
          <p:cNvSpPr/>
          <p:nvPr/>
        </p:nvSpPr>
        <p:spPr>
          <a:xfrm rot="19497919">
            <a:off x="8034195" y="4642536"/>
            <a:ext cx="597237" cy="240631"/>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右箭头 59"/>
          <p:cNvSpPr/>
          <p:nvPr/>
        </p:nvSpPr>
        <p:spPr>
          <a:xfrm rot="12842650">
            <a:off x="9043244" y="4689058"/>
            <a:ext cx="597237" cy="240631"/>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left)">
                                      <p:cBhvr>
                                        <p:cTn id="7" dur="500"/>
                                        <p:tgtEl>
                                          <p:spTgt spid="30"/>
                                        </p:tgtEl>
                                      </p:cBhvr>
                                    </p:animEffect>
                                  </p:childTnLst>
                                </p:cTn>
                              </p:par>
                            </p:childTnLst>
                          </p:cTn>
                        </p:par>
                        <p:par>
                          <p:cTn id="8" fill="hold">
                            <p:stCondLst>
                              <p:cond delay="500"/>
                            </p:stCondLst>
                            <p:childTnLst>
                              <p:par>
                                <p:cTn id="9" presetID="12" presetClass="entr" presetSubtype="2" fill="hold" grpId="0" nodeType="after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500"/>
                                        <p:tgtEl>
                                          <p:spTgt spid="24"/>
                                        </p:tgtEl>
                                        <p:attrNameLst>
                                          <p:attrName>ppt_x</p:attrName>
                                        </p:attrNameLst>
                                      </p:cBhvr>
                                      <p:tavLst>
                                        <p:tav tm="0">
                                          <p:val>
                                            <p:strVal val="#ppt_x+#ppt_w*1.125000"/>
                                          </p:val>
                                        </p:tav>
                                        <p:tav tm="100000">
                                          <p:val>
                                            <p:strVal val="#ppt_x"/>
                                          </p:val>
                                        </p:tav>
                                      </p:tavLst>
                                    </p:anim>
                                    <p:animEffect transition="in" filter="wipe(left)">
                                      <p:cBhvr>
                                        <p:cTn id="12" dur="500"/>
                                        <p:tgtEl>
                                          <p:spTgt spid="24"/>
                                        </p:tgtEl>
                                      </p:cBhvr>
                                    </p:animEffect>
                                  </p:childTnLst>
                                </p:cTn>
                              </p:par>
                              <p:par>
                                <p:cTn id="13" presetID="12" presetClass="entr" presetSubtype="2"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anim calcmode="lin" valueType="num">
                                      <p:cBhvr additive="base">
                                        <p:cTn id="15" dur="500"/>
                                        <p:tgtEl>
                                          <p:spTgt spid="23"/>
                                        </p:tgtEl>
                                        <p:attrNameLst>
                                          <p:attrName>ppt_x</p:attrName>
                                        </p:attrNameLst>
                                      </p:cBhvr>
                                      <p:tavLst>
                                        <p:tav tm="0">
                                          <p:val>
                                            <p:strVal val="#ppt_x+#ppt_w*1.125000"/>
                                          </p:val>
                                        </p:tav>
                                        <p:tav tm="100000">
                                          <p:val>
                                            <p:strVal val="#ppt_x"/>
                                          </p:val>
                                        </p:tav>
                                      </p:tavLst>
                                    </p:anim>
                                    <p:animEffect transition="in" filter="wipe(left)">
                                      <p:cBhvr>
                                        <p:cTn id="16" dur="500"/>
                                        <p:tgtEl>
                                          <p:spTgt spid="23"/>
                                        </p:tgtEl>
                                      </p:cBhvr>
                                    </p:animEffect>
                                  </p:childTnLst>
                                </p:cTn>
                              </p:par>
                              <p:par>
                                <p:cTn id="17" presetID="12" presetClass="entr" presetSubtype="8" fill="hold" grpId="0" nodeType="withEffect">
                                  <p:stCondLst>
                                    <p:cond delay="0"/>
                                  </p:stCondLst>
                                  <p:childTnLst>
                                    <p:set>
                                      <p:cBhvr>
                                        <p:cTn id="18" dur="1" fill="hold">
                                          <p:stCondLst>
                                            <p:cond delay="0"/>
                                          </p:stCondLst>
                                        </p:cTn>
                                        <p:tgtEl>
                                          <p:spTgt spid="39"/>
                                        </p:tgtEl>
                                        <p:attrNameLst>
                                          <p:attrName>style.visibility</p:attrName>
                                        </p:attrNameLst>
                                      </p:cBhvr>
                                      <p:to>
                                        <p:strVal val="visible"/>
                                      </p:to>
                                    </p:set>
                                    <p:anim calcmode="lin" valueType="num">
                                      <p:cBhvr additive="base">
                                        <p:cTn id="19" dur="500"/>
                                        <p:tgtEl>
                                          <p:spTgt spid="39"/>
                                        </p:tgtEl>
                                        <p:attrNameLst>
                                          <p:attrName>ppt_x</p:attrName>
                                        </p:attrNameLst>
                                      </p:cBhvr>
                                      <p:tavLst>
                                        <p:tav tm="0">
                                          <p:val>
                                            <p:strVal val="#ppt_x-#ppt_w*1.125000"/>
                                          </p:val>
                                        </p:tav>
                                        <p:tav tm="100000">
                                          <p:val>
                                            <p:strVal val="#ppt_x"/>
                                          </p:val>
                                        </p:tav>
                                      </p:tavLst>
                                    </p:anim>
                                    <p:animEffect transition="in" filter="wipe(right)">
                                      <p:cBhvr>
                                        <p:cTn id="20" dur="500"/>
                                        <p:tgtEl>
                                          <p:spTgt spid="39"/>
                                        </p:tgtEl>
                                      </p:cBhvr>
                                    </p:animEffect>
                                  </p:childTnLst>
                                </p:cTn>
                              </p:par>
                              <p:par>
                                <p:cTn id="21" presetID="12" presetClass="entr" presetSubtype="8" fill="hold" grpId="0" nodeType="withEffect">
                                  <p:stCondLst>
                                    <p:cond delay="0"/>
                                  </p:stCondLst>
                                  <p:childTnLst>
                                    <p:set>
                                      <p:cBhvr>
                                        <p:cTn id="22" dur="1" fill="hold">
                                          <p:stCondLst>
                                            <p:cond delay="0"/>
                                          </p:stCondLst>
                                        </p:cTn>
                                        <p:tgtEl>
                                          <p:spTgt spid="25"/>
                                        </p:tgtEl>
                                        <p:attrNameLst>
                                          <p:attrName>style.visibility</p:attrName>
                                        </p:attrNameLst>
                                      </p:cBhvr>
                                      <p:to>
                                        <p:strVal val="visible"/>
                                      </p:to>
                                    </p:set>
                                    <p:anim calcmode="lin" valueType="num">
                                      <p:cBhvr additive="base">
                                        <p:cTn id="23" dur="500"/>
                                        <p:tgtEl>
                                          <p:spTgt spid="25"/>
                                        </p:tgtEl>
                                        <p:attrNameLst>
                                          <p:attrName>ppt_x</p:attrName>
                                        </p:attrNameLst>
                                      </p:cBhvr>
                                      <p:tavLst>
                                        <p:tav tm="0">
                                          <p:val>
                                            <p:strVal val="#ppt_x-#ppt_w*1.125000"/>
                                          </p:val>
                                        </p:tav>
                                        <p:tav tm="100000">
                                          <p:val>
                                            <p:strVal val="#ppt_x"/>
                                          </p:val>
                                        </p:tav>
                                      </p:tavLst>
                                    </p:anim>
                                    <p:animEffect transition="in" filter="wipe(right)">
                                      <p:cBhvr>
                                        <p:cTn id="24" dur="500"/>
                                        <p:tgtEl>
                                          <p:spTgt spid="25"/>
                                        </p:tgtEl>
                                      </p:cBhvr>
                                    </p:animEffect>
                                  </p:childTnLst>
                                </p:cTn>
                              </p:par>
                              <p:par>
                                <p:cTn id="25" presetID="12" presetClass="entr" presetSubtype="2" fill="hold" grpId="0" nodeType="withEffect">
                                  <p:stCondLst>
                                    <p:cond delay="0"/>
                                  </p:stCondLst>
                                  <p:childTnLst>
                                    <p:set>
                                      <p:cBhvr>
                                        <p:cTn id="26" dur="1" fill="hold">
                                          <p:stCondLst>
                                            <p:cond delay="0"/>
                                          </p:stCondLst>
                                        </p:cTn>
                                        <p:tgtEl>
                                          <p:spTgt spid="41"/>
                                        </p:tgtEl>
                                        <p:attrNameLst>
                                          <p:attrName>style.visibility</p:attrName>
                                        </p:attrNameLst>
                                      </p:cBhvr>
                                      <p:to>
                                        <p:strVal val="visible"/>
                                      </p:to>
                                    </p:set>
                                    <p:anim calcmode="lin" valueType="num">
                                      <p:cBhvr additive="base">
                                        <p:cTn id="27" dur="500"/>
                                        <p:tgtEl>
                                          <p:spTgt spid="41"/>
                                        </p:tgtEl>
                                        <p:attrNameLst>
                                          <p:attrName>ppt_x</p:attrName>
                                        </p:attrNameLst>
                                      </p:cBhvr>
                                      <p:tavLst>
                                        <p:tav tm="0">
                                          <p:val>
                                            <p:strVal val="#ppt_x+#ppt_w*1.125000"/>
                                          </p:val>
                                        </p:tav>
                                        <p:tav tm="100000">
                                          <p:val>
                                            <p:strVal val="#ppt_x"/>
                                          </p:val>
                                        </p:tav>
                                      </p:tavLst>
                                    </p:anim>
                                    <p:animEffect transition="in" filter="wipe(left)">
                                      <p:cBhvr>
                                        <p:cTn id="28" dur="500"/>
                                        <p:tgtEl>
                                          <p:spTgt spid="41"/>
                                        </p:tgtEl>
                                      </p:cBhvr>
                                    </p:animEffect>
                                  </p:childTnLst>
                                </p:cTn>
                              </p:par>
                              <p:par>
                                <p:cTn id="29" presetID="12" presetClass="entr" presetSubtype="2" fill="hold" grpId="0" nodeType="withEffect">
                                  <p:stCondLst>
                                    <p:cond delay="0"/>
                                  </p:stCondLst>
                                  <p:childTnLst>
                                    <p:set>
                                      <p:cBhvr>
                                        <p:cTn id="30" dur="1" fill="hold">
                                          <p:stCondLst>
                                            <p:cond delay="0"/>
                                          </p:stCondLst>
                                        </p:cTn>
                                        <p:tgtEl>
                                          <p:spTgt spid="40"/>
                                        </p:tgtEl>
                                        <p:attrNameLst>
                                          <p:attrName>style.visibility</p:attrName>
                                        </p:attrNameLst>
                                      </p:cBhvr>
                                      <p:to>
                                        <p:strVal val="visible"/>
                                      </p:to>
                                    </p:set>
                                    <p:anim calcmode="lin" valueType="num">
                                      <p:cBhvr additive="base">
                                        <p:cTn id="31" dur="500"/>
                                        <p:tgtEl>
                                          <p:spTgt spid="40"/>
                                        </p:tgtEl>
                                        <p:attrNameLst>
                                          <p:attrName>ppt_x</p:attrName>
                                        </p:attrNameLst>
                                      </p:cBhvr>
                                      <p:tavLst>
                                        <p:tav tm="0">
                                          <p:val>
                                            <p:strVal val="#ppt_x+#ppt_w*1.125000"/>
                                          </p:val>
                                        </p:tav>
                                        <p:tav tm="100000">
                                          <p:val>
                                            <p:strVal val="#ppt_x"/>
                                          </p:val>
                                        </p:tav>
                                      </p:tavLst>
                                    </p:anim>
                                    <p:animEffect transition="in" filter="wipe(left)">
                                      <p:cBhvr>
                                        <p:cTn id="32"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animBg="1"/>
      <p:bldP spid="25" grpId="0"/>
      <p:bldP spid="39" grpId="0" animBg="1"/>
      <p:bldP spid="40" grpId="0"/>
      <p:bldP spid="41" grpId="0" animBg="1"/>
      <p:bldP spid="3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3"/>
          <p:cNvSpPr>
            <a:spLocks noChangeArrowheads="1"/>
          </p:cNvSpPr>
          <p:nvPr/>
        </p:nvSpPr>
        <p:spPr bwMode="auto">
          <a:xfrm>
            <a:off x="2503597" y="564800"/>
            <a:ext cx="2193211" cy="400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spcBef>
                <a:spcPct val="0"/>
              </a:spcBef>
              <a:buNone/>
            </a:pPr>
            <a:r>
              <a:rPr lang="en-US" altLang="zh-CN" sz="2000" dirty="0">
                <a:solidFill>
                  <a:srgbClr val="202A36"/>
                </a:solidFill>
                <a:cs typeface="Arial" charset="0"/>
              </a:rPr>
              <a:t>2.</a:t>
            </a:r>
            <a:r>
              <a:rPr lang="zh-CN" altLang="en-US" sz="2000" dirty="0">
                <a:solidFill>
                  <a:srgbClr val="202A36"/>
                </a:solidFill>
                <a:cs typeface="Arial" charset="0"/>
              </a:rPr>
              <a:t>多米诺骨牌理论</a:t>
            </a:r>
          </a:p>
        </p:txBody>
      </p:sp>
      <p:sp>
        <p:nvSpPr>
          <p:cNvPr id="24" name="立方体 23"/>
          <p:cNvSpPr/>
          <p:nvPr/>
        </p:nvSpPr>
        <p:spPr>
          <a:xfrm>
            <a:off x="3214840" y="1645920"/>
            <a:ext cx="798896" cy="1771048"/>
          </a:xfrm>
          <a:prstGeom prst="cube">
            <a:avLst>
              <a:gd name="adj" fmla="val 47892"/>
            </a:avLst>
          </a:prstGeom>
          <a:solidFill>
            <a:srgbClr val="FCB00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solidFill>
                  <a:schemeClr val="tx1"/>
                </a:solidFill>
              </a:rPr>
              <a:t>M</a:t>
            </a:r>
            <a:endParaRPr lang="zh-CN" altLang="en-US" sz="2000" b="1" dirty="0">
              <a:solidFill>
                <a:schemeClr val="tx1"/>
              </a:solidFill>
            </a:endParaRPr>
          </a:p>
        </p:txBody>
      </p:sp>
      <p:sp>
        <p:nvSpPr>
          <p:cNvPr id="25" name="立方体 24"/>
          <p:cNvSpPr/>
          <p:nvPr/>
        </p:nvSpPr>
        <p:spPr>
          <a:xfrm>
            <a:off x="8988395" y="1634691"/>
            <a:ext cx="798896" cy="1771048"/>
          </a:xfrm>
          <a:prstGeom prst="cube">
            <a:avLst>
              <a:gd name="adj" fmla="val 47892"/>
            </a:avLst>
          </a:prstGeom>
          <a:solidFill>
            <a:srgbClr val="FCB00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solidFill>
                  <a:schemeClr val="tx1"/>
                </a:solidFill>
              </a:rPr>
              <a:t>A</a:t>
            </a:r>
            <a:endParaRPr lang="zh-CN" altLang="en-US" sz="2000" dirty="0">
              <a:solidFill>
                <a:schemeClr val="tx1"/>
              </a:solidFill>
            </a:endParaRPr>
          </a:p>
        </p:txBody>
      </p:sp>
      <p:sp>
        <p:nvSpPr>
          <p:cNvPr id="26" name="立方体 25"/>
          <p:cNvSpPr/>
          <p:nvPr/>
        </p:nvSpPr>
        <p:spPr>
          <a:xfrm>
            <a:off x="4665046" y="1642712"/>
            <a:ext cx="798896" cy="1771048"/>
          </a:xfrm>
          <a:prstGeom prst="cube">
            <a:avLst>
              <a:gd name="adj" fmla="val 47892"/>
            </a:avLst>
          </a:prstGeom>
          <a:solidFill>
            <a:srgbClr val="FCB00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solidFill>
                  <a:schemeClr val="tx1"/>
                </a:solidFill>
              </a:rPr>
              <a:t>P</a:t>
            </a:r>
            <a:endParaRPr lang="zh-CN" altLang="en-US" sz="2000" b="1" dirty="0">
              <a:solidFill>
                <a:schemeClr val="tx1"/>
              </a:solidFill>
            </a:endParaRPr>
          </a:p>
        </p:txBody>
      </p:sp>
      <p:sp>
        <p:nvSpPr>
          <p:cNvPr id="27" name="立方体 26"/>
          <p:cNvSpPr/>
          <p:nvPr/>
        </p:nvSpPr>
        <p:spPr>
          <a:xfrm>
            <a:off x="7522146" y="1660358"/>
            <a:ext cx="798896" cy="1771048"/>
          </a:xfrm>
          <a:prstGeom prst="cube">
            <a:avLst>
              <a:gd name="adj" fmla="val 47892"/>
            </a:avLst>
          </a:prstGeom>
          <a:solidFill>
            <a:srgbClr val="FCB00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solidFill>
                  <a:schemeClr val="tx1"/>
                </a:solidFill>
              </a:rPr>
              <a:t>D</a:t>
            </a:r>
            <a:endParaRPr lang="zh-CN" altLang="en-US" sz="2000" dirty="0">
              <a:solidFill>
                <a:schemeClr val="tx1"/>
              </a:solidFill>
            </a:endParaRPr>
          </a:p>
        </p:txBody>
      </p:sp>
      <p:sp>
        <p:nvSpPr>
          <p:cNvPr id="28" name="立方体 27"/>
          <p:cNvSpPr/>
          <p:nvPr/>
        </p:nvSpPr>
        <p:spPr>
          <a:xfrm>
            <a:off x="6096002" y="1639503"/>
            <a:ext cx="798896" cy="1771048"/>
          </a:xfrm>
          <a:prstGeom prst="cube">
            <a:avLst>
              <a:gd name="adj" fmla="val 47892"/>
            </a:avLst>
          </a:prstGeom>
          <a:solidFill>
            <a:srgbClr val="FCB00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solidFill>
                  <a:schemeClr val="tx1"/>
                </a:solidFill>
              </a:rPr>
              <a:t>H</a:t>
            </a:r>
            <a:endParaRPr lang="zh-CN" altLang="en-US" sz="2000" dirty="0">
              <a:solidFill>
                <a:schemeClr val="tx1"/>
              </a:solidFill>
            </a:endParaRPr>
          </a:p>
        </p:txBody>
      </p:sp>
      <p:sp>
        <p:nvSpPr>
          <p:cNvPr id="30" name="矩形 47"/>
          <p:cNvSpPr>
            <a:spLocks noChangeArrowheads="1"/>
          </p:cNvSpPr>
          <p:nvPr/>
        </p:nvSpPr>
        <p:spPr bwMode="auto">
          <a:xfrm>
            <a:off x="2512209" y="4524550"/>
            <a:ext cx="2858688" cy="1249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lnSpc>
                <a:spcPct val="120000"/>
              </a:lnSpc>
              <a:spcBef>
                <a:spcPct val="0"/>
              </a:spcBef>
              <a:buNone/>
            </a:pPr>
            <a:r>
              <a:rPr lang="zh-CN" altLang="en-US" sz="1600" dirty="0">
                <a:solidFill>
                  <a:srgbClr val="202A36"/>
                </a:solidFill>
                <a:sym typeface="微软雅黑" pitchFamily="34" charset="-122"/>
              </a:rPr>
              <a:t>海因里希的多米诺骨牌理论，认为事故的发生是一连串事件，按照一定顺序互为因果依次发生的结果。</a:t>
            </a:r>
          </a:p>
        </p:txBody>
      </p:sp>
      <p:sp>
        <p:nvSpPr>
          <p:cNvPr id="31" name="矩形 47"/>
          <p:cNvSpPr>
            <a:spLocks noChangeArrowheads="1"/>
          </p:cNvSpPr>
          <p:nvPr/>
        </p:nvSpPr>
        <p:spPr bwMode="auto">
          <a:xfrm>
            <a:off x="6803471" y="3839551"/>
            <a:ext cx="5054853" cy="2751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lnSpc>
                <a:spcPct val="120000"/>
              </a:lnSpc>
              <a:spcBef>
                <a:spcPct val="0"/>
              </a:spcBef>
              <a:buNone/>
            </a:pPr>
            <a:r>
              <a:rPr lang="en-US" altLang="zh-CN" sz="1600" u="heavy" dirty="0">
                <a:solidFill>
                  <a:srgbClr val="202A36"/>
                </a:solidFill>
                <a:uFill>
                  <a:solidFill>
                    <a:srgbClr val="FCB00F"/>
                  </a:solidFill>
                </a:uFill>
                <a:sym typeface="微软雅黑" pitchFamily="34" charset="-122"/>
              </a:rPr>
              <a:t>M</a:t>
            </a:r>
            <a:r>
              <a:rPr lang="en-US" altLang="zh-CN" sz="1600" dirty="0">
                <a:solidFill>
                  <a:srgbClr val="202A36"/>
                </a:solidFill>
                <a:sym typeface="微软雅黑" pitchFamily="34" charset="-122"/>
              </a:rPr>
              <a:t>——</a:t>
            </a:r>
            <a:r>
              <a:rPr lang="zh-CN" altLang="en-US" sz="1600" dirty="0">
                <a:solidFill>
                  <a:srgbClr val="202A36"/>
                </a:solidFill>
                <a:sym typeface="微软雅黑" pitchFamily="34" charset="-122"/>
              </a:rPr>
              <a:t>人体本身</a:t>
            </a:r>
            <a:endParaRPr lang="en-US" altLang="zh-CN" sz="1600" dirty="0">
              <a:solidFill>
                <a:srgbClr val="202A36"/>
              </a:solidFill>
              <a:sym typeface="微软雅黑" pitchFamily="34" charset="-122"/>
            </a:endParaRPr>
          </a:p>
          <a:p>
            <a:pPr>
              <a:lnSpc>
                <a:spcPct val="120000"/>
              </a:lnSpc>
              <a:spcBef>
                <a:spcPct val="0"/>
              </a:spcBef>
              <a:buNone/>
            </a:pPr>
            <a:r>
              <a:rPr lang="en-US" altLang="zh-CN" sz="1600" u="heavy" dirty="0">
                <a:solidFill>
                  <a:srgbClr val="202A36"/>
                </a:solidFill>
                <a:uFill>
                  <a:solidFill>
                    <a:srgbClr val="FCB00F"/>
                  </a:solidFill>
                </a:uFill>
                <a:sym typeface="微软雅黑" pitchFamily="34" charset="-122"/>
              </a:rPr>
              <a:t>P </a:t>
            </a:r>
            <a:r>
              <a:rPr lang="en-US" altLang="zh-CN" sz="1600" dirty="0">
                <a:solidFill>
                  <a:srgbClr val="202A36"/>
                </a:solidFill>
                <a:sym typeface="微软雅黑" pitchFamily="34" charset="-122"/>
              </a:rPr>
              <a:t>——</a:t>
            </a:r>
            <a:r>
              <a:rPr lang="zh-CN" altLang="en-US" sz="1600" dirty="0">
                <a:solidFill>
                  <a:srgbClr val="202A36"/>
                </a:solidFill>
                <a:sym typeface="微软雅黑" pitchFamily="34" charset="-122"/>
              </a:rPr>
              <a:t>按人的意志进行的动作（人为过失）</a:t>
            </a:r>
            <a:endParaRPr lang="en-US" altLang="zh-CN" sz="1600" dirty="0">
              <a:solidFill>
                <a:srgbClr val="202A36"/>
              </a:solidFill>
              <a:sym typeface="微软雅黑" pitchFamily="34" charset="-122"/>
            </a:endParaRPr>
          </a:p>
          <a:p>
            <a:pPr>
              <a:lnSpc>
                <a:spcPct val="120000"/>
              </a:lnSpc>
              <a:spcBef>
                <a:spcPct val="0"/>
              </a:spcBef>
              <a:buNone/>
            </a:pPr>
            <a:r>
              <a:rPr lang="en-US" altLang="zh-CN" sz="1600" u="heavy" dirty="0">
                <a:solidFill>
                  <a:srgbClr val="202A36"/>
                </a:solidFill>
                <a:uFill>
                  <a:solidFill>
                    <a:srgbClr val="FCB00F"/>
                  </a:solidFill>
                </a:uFill>
                <a:sym typeface="微软雅黑" pitchFamily="34" charset="-122"/>
              </a:rPr>
              <a:t>H </a:t>
            </a:r>
            <a:r>
              <a:rPr lang="en-US" altLang="zh-CN" sz="1600" dirty="0">
                <a:solidFill>
                  <a:srgbClr val="202A36"/>
                </a:solidFill>
                <a:sym typeface="微软雅黑" pitchFamily="34" charset="-122"/>
              </a:rPr>
              <a:t>——</a:t>
            </a:r>
            <a:r>
              <a:rPr lang="zh-CN" altLang="en-US" sz="1600" dirty="0">
                <a:solidFill>
                  <a:srgbClr val="202A36"/>
                </a:solidFill>
                <a:sym typeface="微软雅黑" pitchFamily="34" charset="-122"/>
              </a:rPr>
              <a:t>人的不安全行为和物的不安全状态</a:t>
            </a:r>
            <a:endParaRPr lang="en-US" altLang="zh-CN" sz="1600" dirty="0">
              <a:solidFill>
                <a:srgbClr val="202A36"/>
              </a:solidFill>
              <a:sym typeface="微软雅黑" pitchFamily="34" charset="-122"/>
            </a:endParaRPr>
          </a:p>
          <a:p>
            <a:pPr>
              <a:lnSpc>
                <a:spcPct val="120000"/>
              </a:lnSpc>
              <a:spcBef>
                <a:spcPct val="0"/>
              </a:spcBef>
              <a:buNone/>
            </a:pPr>
            <a:r>
              <a:rPr lang="en-US" altLang="zh-CN" sz="1600" dirty="0">
                <a:solidFill>
                  <a:srgbClr val="202A36"/>
                </a:solidFill>
                <a:sym typeface="微软雅黑" pitchFamily="34" charset="-122"/>
              </a:rPr>
              <a:t>           </a:t>
            </a:r>
            <a:r>
              <a:rPr lang="zh-CN" altLang="en-US" sz="1600" dirty="0">
                <a:solidFill>
                  <a:srgbClr val="202A36"/>
                </a:solidFill>
                <a:sym typeface="微软雅黑" pitchFamily="34" charset="-122"/>
              </a:rPr>
              <a:t>引起的危险</a:t>
            </a:r>
            <a:endParaRPr lang="en-US" altLang="zh-CN" sz="1600" dirty="0">
              <a:solidFill>
                <a:srgbClr val="202A36"/>
              </a:solidFill>
              <a:sym typeface="微软雅黑" pitchFamily="34" charset="-122"/>
            </a:endParaRPr>
          </a:p>
          <a:p>
            <a:pPr>
              <a:lnSpc>
                <a:spcPct val="120000"/>
              </a:lnSpc>
              <a:spcBef>
                <a:spcPct val="0"/>
              </a:spcBef>
              <a:buNone/>
            </a:pPr>
            <a:r>
              <a:rPr lang="en-US" altLang="zh-CN" sz="1600" u="heavy" dirty="0">
                <a:solidFill>
                  <a:srgbClr val="202A36"/>
                </a:solidFill>
                <a:uFill>
                  <a:solidFill>
                    <a:srgbClr val="FCB00F"/>
                  </a:solidFill>
                </a:uFill>
                <a:sym typeface="微软雅黑" pitchFamily="34" charset="-122"/>
              </a:rPr>
              <a:t>D </a:t>
            </a:r>
            <a:r>
              <a:rPr lang="en-US" altLang="zh-CN" sz="1600" dirty="0">
                <a:solidFill>
                  <a:srgbClr val="202A36"/>
                </a:solidFill>
                <a:sym typeface="微软雅黑" pitchFamily="34" charset="-122"/>
              </a:rPr>
              <a:t>——</a:t>
            </a:r>
            <a:r>
              <a:rPr lang="zh-CN" altLang="en-US" sz="1600" dirty="0">
                <a:solidFill>
                  <a:srgbClr val="202A36"/>
                </a:solidFill>
                <a:sym typeface="微软雅黑" pitchFamily="34" charset="-122"/>
              </a:rPr>
              <a:t>事故</a:t>
            </a:r>
            <a:endParaRPr lang="en-US" altLang="zh-CN" sz="1600" dirty="0">
              <a:solidFill>
                <a:srgbClr val="202A36"/>
              </a:solidFill>
              <a:sym typeface="微软雅黑" pitchFamily="34" charset="-122"/>
            </a:endParaRPr>
          </a:p>
          <a:p>
            <a:pPr>
              <a:lnSpc>
                <a:spcPct val="120000"/>
              </a:lnSpc>
              <a:spcBef>
                <a:spcPct val="0"/>
              </a:spcBef>
              <a:buNone/>
            </a:pPr>
            <a:r>
              <a:rPr lang="en-US" altLang="zh-CN" sz="1600" u="heavy" dirty="0">
                <a:solidFill>
                  <a:srgbClr val="202A36"/>
                </a:solidFill>
                <a:uFill>
                  <a:solidFill>
                    <a:srgbClr val="FCB00F"/>
                  </a:solidFill>
                </a:uFill>
                <a:sym typeface="微软雅黑" pitchFamily="34" charset="-122"/>
              </a:rPr>
              <a:t>A </a:t>
            </a:r>
            <a:r>
              <a:rPr lang="en-US" altLang="zh-CN" sz="1600" dirty="0">
                <a:solidFill>
                  <a:srgbClr val="202A36"/>
                </a:solidFill>
                <a:sym typeface="微软雅黑" pitchFamily="34" charset="-122"/>
              </a:rPr>
              <a:t>——</a:t>
            </a:r>
            <a:r>
              <a:rPr lang="zh-CN" altLang="en-US" sz="1600" dirty="0">
                <a:solidFill>
                  <a:srgbClr val="202A36"/>
                </a:solidFill>
                <a:sym typeface="微软雅黑" pitchFamily="34" charset="-122"/>
              </a:rPr>
              <a:t>受到伤害</a:t>
            </a:r>
            <a:endParaRPr lang="en-US" altLang="zh-CN" sz="1600" dirty="0">
              <a:solidFill>
                <a:srgbClr val="202A36"/>
              </a:solidFill>
              <a:sym typeface="微软雅黑" pitchFamily="34" charset="-122"/>
            </a:endParaRPr>
          </a:p>
          <a:p>
            <a:pPr>
              <a:lnSpc>
                <a:spcPct val="120000"/>
              </a:lnSpc>
              <a:spcBef>
                <a:spcPct val="0"/>
              </a:spcBef>
              <a:buNone/>
            </a:pPr>
            <a:endParaRPr lang="en-US" altLang="zh-CN" sz="1600" dirty="0">
              <a:solidFill>
                <a:srgbClr val="202A36"/>
              </a:solidFill>
              <a:sym typeface="微软雅黑" pitchFamily="34" charset="-122"/>
            </a:endParaRPr>
          </a:p>
          <a:p>
            <a:pPr>
              <a:lnSpc>
                <a:spcPct val="120000"/>
              </a:lnSpc>
              <a:spcBef>
                <a:spcPct val="0"/>
              </a:spcBef>
              <a:buNone/>
            </a:pPr>
            <a:r>
              <a:rPr lang="en-US" altLang="zh-CN" sz="1400" dirty="0"/>
              <a:t>P[A0]=P[A1]·P[A2]·P[A3]·P[A4]·P[A5]       </a:t>
            </a:r>
            <a:r>
              <a:rPr lang="zh-CN" altLang="en-US" sz="1400" dirty="0"/>
              <a:t>（注②）</a:t>
            </a:r>
          </a:p>
          <a:p>
            <a:pPr>
              <a:lnSpc>
                <a:spcPct val="120000"/>
              </a:lnSpc>
              <a:spcBef>
                <a:spcPct val="0"/>
              </a:spcBef>
              <a:buNone/>
            </a:pPr>
            <a:endParaRPr lang="zh-CN" altLang="en-US" sz="1600" dirty="0">
              <a:solidFill>
                <a:srgbClr val="202A36"/>
              </a:solidFill>
              <a:sym typeface="微软雅黑"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par>
                                <p:cTn id="8" presetID="12" presetClass="entr" presetSubtype="1" fill="hold" grpId="0" nodeType="withEffect">
                                  <p:stCondLst>
                                    <p:cond delay="500"/>
                                  </p:stCondLst>
                                  <p:childTnLst>
                                    <p:set>
                                      <p:cBhvr>
                                        <p:cTn id="9" dur="1" fill="hold">
                                          <p:stCondLst>
                                            <p:cond delay="0"/>
                                          </p:stCondLst>
                                        </p:cTn>
                                        <p:tgtEl>
                                          <p:spTgt spid="30"/>
                                        </p:tgtEl>
                                        <p:attrNameLst>
                                          <p:attrName>style.visibility</p:attrName>
                                        </p:attrNameLst>
                                      </p:cBhvr>
                                      <p:to>
                                        <p:strVal val="visible"/>
                                      </p:to>
                                    </p:set>
                                    <p:anim calcmode="lin" valueType="num">
                                      <p:cBhvr additive="base">
                                        <p:cTn id="10" dur="400"/>
                                        <p:tgtEl>
                                          <p:spTgt spid="30"/>
                                        </p:tgtEl>
                                        <p:attrNameLst>
                                          <p:attrName>ppt_y</p:attrName>
                                        </p:attrNameLst>
                                      </p:cBhvr>
                                      <p:tavLst>
                                        <p:tav tm="0">
                                          <p:val>
                                            <p:strVal val="#ppt_y-#ppt_h*1.125000"/>
                                          </p:val>
                                        </p:tav>
                                        <p:tav tm="100000">
                                          <p:val>
                                            <p:strVal val="#ppt_y"/>
                                          </p:val>
                                        </p:tav>
                                      </p:tavLst>
                                    </p:anim>
                                    <p:animEffect transition="in" filter="wipe(down)">
                                      <p:cBhvr>
                                        <p:cTn id="11" dur="400"/>
                                        <p:tgtEl>
                                          <p:spTgt spid="30"/>
                                        </p:tgtEl>
                                      </p:cBhvr>
                                    </p:animEffect>
                                  </p:childTnLst>
                                </p:cTn>
                              </p:par>
                              <p:par>
                                <p:cTn id="12" presetID="12" presetClass="entr" presetSubtype="1" fill="hold" grpId="0" nodeType="withEffect">
                                  <p:stCondLst>
                                    <p:cond delay="500"/>
                                  </p:stCondLst>
                                  <p:childTnLst>
                                    <p:set>
                                      <p:cBhvr>
                                        <p:cTn id="13" dur="1" fill="hold">
                                          <p:stCondLst>
                                            <p:cond delay="0"/>
                                          </p:stCondLst>
                                        </p:cTn>
                                        <p:tgtEl>
                                          <p:spTgt spid="31"/>
                                        </p:tgtEl>
                                        <p:attrNameLst>
                                          <p:attrName>style.visibility</p:attrName>
                                        </p:attrNameLst>
                                      </p:cBhvr>
                                      <p:to>
                                        <p:strVal val="visible"/>
                                      </p:to>
                                    </p:set>
                                    <p:anim calcmode="lin" valueType="num">
                                      <p:cBhvr additive="base">
                                        <p:cTn id="14" dur="400"/>
                                        <p:tgtEl>
                                          <p:spTgt spid="31"/>
                                        </p:tgtEl>
                                        <p:attrNameLst>
                                          <p:attrName>ppt_y</p:attrName>
                                        </p:attrNameLst>
                                      </p:cBhvr>
                                      <p:tavLst>
                                        <p:tav tm="0">
                                          <p:val>
                                            <p:strVal val="#ppt_y-#ppt_h*1.125000"/>
                                          </p:val>
                                        </p:tav>
                                        <p:tav tm="100000">
                                          <p:val>
                                            <p:strVal val="#ppt_y"/>
                                          </p:val>
                                        </p:tav>
                                      </p:tavLst>
                                    </p:anim>
                                    <p:animEffect transition="in" filter="wipe(down)">
                                      <p:cBhvr>
                                        <p:cTn id="15" dur="4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30" grpId="0"/>
      <p:bldP spid="3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a:spLocks noChangeArrowheads="1"/>
          </p:cNvSpPr>
          <p:nvPr/>
        </p:nvSpPr>
        <p:spPr bwMode="auto">
          <a:xfrm>
            <a:off x="2491721" y="552925"/>
            <a:ext cx="1423770" cy="400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spcBef>
                <a:spcPct val="0"/>
              </a:spcBef>
              <a:buNone/>
            </a:pPr>
            <a:r>
              <a:rPr lang="en-US" altLang="zh-CN" sz="2000" dirty="0">
                <a:solidFill>
                  <a:srgbClr val="202A36"/>
                </a:solidFill>
                <a:cs typeface="Arial" charset="0"/>
              </a:rPr>
              <a:t>3.</a:t>
            </a:r>
            <a:r>
              <a:rPr lang="zh-CN" altLang="en-US" sz="2000" dirty="0">
                <a:solidFill>
                  <a:srgbClr val="202A36"/>
                </a:solidFill>
                <a:cs typeface="Arial" charset="0"/>
              </a:rPr>
              <a:t>系统理论</a:t>
            </a:r>
          </a:p>
        </p:txBody>
      </p:sp>
      <p:pic>
        <p:nvPicPr>
          <p:cNvPr id="103426" name="Picture 2" descr="C:\Users\Administrator\Desktop\ppt\d24938ec998755f2f4f5f16fe6b535f9.jpg"/>
          <p:cNvPicPr>
            <a:picLocks noChangeAspect="1" noChangeArrowheads="1"/>
          </p:cNvPicPr>
          <p:nvPr/>
        </p:nvPicPr>
        <p:blipFill>
          <a:blip r:embed="rId3" cstate="print">
            <a:clrChange>
              <a:clrFrom>
                <a:srgbClr val="FFFFFF">
                  <a:alpha val="100000"/>
                </a:srgbClr>
              </a:clrFrom>
              <a:clrTo>
                <a:srgbClr val="FFFFFF">
                  <a:alpha val="100000"/>
                  <a:alpha val="0"/>
                </a:srgbClr>
              </a:clrTo>
            </a:clrChange>
          </a:blip>
          <a:stretch>
            <a:fillRect/>
          </a:stretch>
        </p:blipFill>
        <p:spPr bwMode="auto">
          <a:xfrm>
            <a:off x="2090056" y="1172093"/>
            <a:ext cx="4738255" cy="5685907"/>
          </a:xfrm>
          <a:prstGeom prst="rect">
            <a:avLst/>
          </a:prstGeom>
          <a:noFill/>
          <a:ln>
            <a:noFill/>
          </a:ln>
        </p:spPr>
      </p:pic>
      <p:sp>
        <p:nvSpPr>
          <p:cNvPr id="6" name="矩形 47"/>
          <p:cNvSpPr>
            <a:spLocks noChangeArrowheads="1"/>
          </p:cNvSpPr>
          <p:nvPr/>
        </p:nvSpPr>
        <p:spPr bwMode="auto">
          <a:xfrm>
            <a:off x="7241540" y="1730375"/>
            <a:ext cx="4301490" cy="4793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fontAlgn="auto">
              <a:lnSpc>
                <a:spcPts val="2620"/>
              </a:lnSpc>
              <a:spcBef>
                <a:spcPts val="0"/>
              </a:spcBef>
              <a:buNone/>
            </a:pPr>
            <a:r>
              <a:rPr lang="zh-CN" altLang="en-US" sz="1600" b="1" dirty="0">
                <a:solidFill>
                  <a:schemeClr val="tx1">
                    <a:lumMod val="75000"/>
                    <a:lumOff val="25000"/>
                  </a:schemeClr>
                </a:solidFill>
              </a:rPr>
              <a:t>是在</a:t>
            </a:r>
            <a:r>
              <a:rPr lang="en-US" altLang="zh-CN" sz="1600" b="1" dirty="0">
                <a:solidFill>
                  <a:schemeClr val="tx1">
                    <a:lumMod val="75000"/>
                    <a:lumOff val="25000"/>
                  </a:schemeClr>
                </a:solidFill>
              </a:rPr>
              <a:t>1969</a:t>
            </a:r>
            <a:r>
              <a:rPr lang="zh-CN" altLang="en-US" sz="1600" b="1" dirty="0">
                <a:solidFill>
                  <a:schemeClr val="tx1">
                    <a:lumMod val="75000"/>
                    <a:lumOff val="25000"/>
                  </a:schemeClr>
                </a:solidFill>
              </a:rPr>
              <a:t>年由美国人瑟利</a:t>
            </a:r>
            <a:r>
              <a:rPr lang="en-US" altLang="zh-CN" sz="1600" b="1" dirty="0">
                <a:solidFill>
                  <a:schemeClr val="tx1">
                    <a:lumMod val="75000"/>
                    <a:lumOff val="25000"/>
                  </a:schemeClr>
                </a:solidFill>
              </a:rPr>
              <a:t>(</a:t>
            </a:r>
            <a:r>
              <a:rPr lang="en-US" altLang="zh-CN" sz="1600" b="1" dirty="0" err="1">
                <a:solidFill>
                  <a:schemeClr val="tx1">
                    <a:lumMod val="75000"/>
                    <a:lumOff val="25000"/>
                  </a:schemeClr>
                </a:solidFill>
              </a:rPr>
              <a:t>J.Surry</a:t>
            </a:r>
            <a:r>
              <a:rPr lang="en-US" altLang="zh-CN" sz="1600" b="1" dirty="0">
                <a:solidFill>
                  <a:schemeClr val="tx1">
                    <a:lumMod val="75000"/>
                    <a:lumOff val="25000"/>
                  </a:schemeClr>
                </a:solidFill>
              </a:rPr>
              <a:t>)</a:t>
            </a:r>
            <a:r>
              <a:rPr lang="zh-CN" altLang="en-US" sz="1600" b="1" dirty="0">
                <a:solidFill>
                  <a:schemeClr val="tx1">
                    <a:lumMod val="75000"/>
                    <a:lumOff val="25000"/>
                  </a:schemeClr>
                </a:solidFill>
              </a:rPr>
              <a:t>提出的，是一个典型的根据人的认知过程分桥事故致因的理论</a:t>
            </a:r>
          </a:p>
          <a:p>
            <a:pPr fontAlgn="auto">
              <a:lnSpc>
                <a:spcPts val="2620"/>
              </a:lnSpc>
              <a:spcBef>
                <a:spcPts val="0"/>
              </a:spcBef>
              <a:buNone/>
            </a:pPr>
            <a:r>
              <a:rPr lang="zh-CN" altLang="en-US" sz="1600" b="1" dirty="0">
                <a:solidFill>
                  <a:schemeClr val="tx1">
                    <a:lumMod val="75000"/>
                    <a:lumOff val="25000"/>
                  </a:schemeClr>
                </a:solidFill>
              </a:rPr>
              <a:t>       该模型把事故的发生过程分为危险出现和危险释放两个阶段，这两个阶段各自包括一组类似的人的信息处理过程，即感觉、认识利行为响应。在危险出现阶段，如果人的信息处理的每个环节都正确，危险就能被消除或得到控制</a:t>
            </a:r>
            <a:r>
              <a:rPr lang="en-US" altLang="zh-CN" sz="1600" b="1" dirty="0">
                <a:solidFill>
                  <a:schemeClr val="tx1">
                    <a:lumMod val="75000"/>
                    <a:lumOff val="25000"/>
                  </a:schemeClr>
                </a:solidFill>
              </a:rPr>
              <a:t>;</a:t>
            </a:r>
            <a:r>
              <a:rPr lang="zh-CN" altLang="en-US" sz="1600" b="1" dirty="0">
                <a:solidFill>
                  <a:schemeClr val="tx1">
                    <a:lumMod val="75000"/>
                    <a:lumOff val="25000"/>
                  </a:schemeClr>
                </a:solidFill>
              </a:rPr>
              <a:t>反之，就会使操作者直接面临危险。将危险释放阶段，如果人的信息处理过程的各个环节都是正确的，则虽然面临着已经显现出来的危险，但仍然可以避免危险释放出来，不会带来伤害或损害</a:t>
            </a:r>
            <a:r>
              <a:rPr lang="en-US" altLang="zh-CN" sz="1600" b="1" dirty="0">
                <a:solidFill>
                  <a:schemeClr val="tx1">
                    <a:lumMod val="75000"/>
                    <a:lumOff val="25000"/>
                  </a:schemeClr>
                </a:solidFill>
              </a:rPr>
              <a:t>;</a:t>
            </a:r>
            <a:r>
              <a:rPr lang="zh-CN" altLang="en-US" sz="1600" b="1" dirty="0">
                <a:solidFill>
                  <a:schemeClr val="tx1">
                    <a:lumMod val="75000"/>
                    <a:lumOff val="25000"/>
                  </a:schemeClr>
                </a:solidFill>
              </a:rPr>
              <a:t>反之，危险就会转化成伤害或损害</a:t>
            </a:r>
          </a:p>
        </p:txBody>
      </p:sp>
      <p:sp>
        <p:nvSpPr>
          <p:cNvPr id="7" name="矩形 6"/>
          <p:cNvSpPr/>
          <p:nvPr/>
        </p:nvSpPr>
        <p:spPr>
          <a:xfrm>
            <a:off x="5457524" y="5986914"/>
            <a:ext cx="577516" cy="1732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 name="TextBox 7"/>
          <p:cNvSpPr txBox="1"/>
          <p:nvPr/>
        </p:nvSpPr>
        <p:spPr>
          <a:xfrm>
            <a:off x="7241689" y="1460215"/>
            <a:ext cx="1005385" cy="338546"/>
          </a:xfrm>
          <a:prstGeom prst="rect">
            <a:avLst/>
          </a:prstGeom>
          <a:solidFill>
            <a:srgbClr val="202A36"/>
          </a:solidFill>
        </p:spPr>
        <p:txBody>
          <a:bodyPr wrap="none" lIns="91431" tIns="45716" rIns="91431" bIns="45716">
            <a:spAutoFit/>
          </a:bodyPr>
          <a:lstStyle>
            <a:defPPr>
              <a:defRPr lang="zh-CN"/>
            </a:defPPr>
            <a:lvl1pPr algn="ctr">
              <a:defRPr sz="2200" b="1">
                <a:solidFill>
                  <a:schemeClr val="tx1">
                    <a:lumMod val="65000"/>
                    <a:lumOff val="35000"/>
                  </a:schemeClr>
                </a:solidFill>
                <a:latin typeface="微软雅黑" pitchFamily="34" charset="-122"/>
                <a:ea typeface="微软雅黑" pitchFamily="34" charset="-122"/>
              </a:defRPr>
            </a:lvl1pPr>
          </a:lstStyle>
          <a:p>
            <a:pPr algn="r"/>
            <a:r>
              <a:rPr lang="zh-CN" altLang="en-US" sz="1600" dirty="0">
                <a:solidFill>
                  <a:srgbClr val="FCB00F"/>
                </a:solidFill>
              </a:rPr>
              <a:t>瑟利模型</a:t>
            </a:r>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12" presetClass="entr" presetSubtype="1" fill="hold" grpId="0" nodeType="withEffect">
                                  <p:stCondLst>
                                    <p:cond delay="50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400"/>
                                        <p:tgtEl>
                                          <p:spTgt spid="6"/>
                                        </p:tgtEl>
                                        <p:attrNameLst>
                                          <p:attrName>ppt_y</p:attrName>
                                        </p:attrNameLst>
                                      </p:cBhvr>
                                      <p:tavLst>
                                        <p:tav tm="0">
                                          <p:val>
                                            <p:strVal val="#ppt_y-#ppt_h*1.125000"/>
                                          </p:val>
                                        </p:tav>
                                        <p:tav tm="100000">
                                          <p:val>
                                            <p:strVal val="#ppt_y"/>
                                          </p:val>
                                        </p:tav>
                                      </p:tavLst>
                                    </p:anim>
                                    <p:animEffect transition="in" filter="wipe(down)">
                                      <p:cBhvr>
                                        <p:cTn id="11" dur="400"/>
                                        <p:tgtEl>
                                          <p:spTgt spid="6"/>
                                        </p:tgtEl>
                                      </p:cBhvr>
                                    </p:animEffect>
                                  </p:childTnLst>
                                </p:cTn>
                              </p:par>
                            </p:childTnLst>
                          </p:cTn>
                        </p:par>
                        <p:par>
                          <p:cTn id="12" fill="hold">
                            <p:stCondLst>
                              <p:cond delay="500"/>
                            </p:stCondLst>
                            <p:childTnLst>
                              <p:par>
                                <p:cTn id="13" presetID="12" presetClass="entr" presetSubtype="2"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p:tgtEl>
                                          <p:spTgt spid="8"/>
                                        </p:tgtEl>
                                        <p:attrNameLst>
                                          <p:attrName>ppt_x</p:attrName>
                                        </p:attrNameLst>
                                      </p:cBhvr>
                                      <p:tavLst>
                                        <p:tav tm="0">
                                          <p:val>
                                            <p:strVal val="#ppt_x+#ppt_w*1.125000"/>
                                          </p:val>
                                        </p:tav>
                                        <p:tav tm="100000">
                                          <p:val>
                                            <p:strVal val="#ppt_x"/>
                                          </p:val>
                                        </p:tav>
                                      </p:tavLst>
                                    </p:anim>
                                    <p:animEffect transition="in" filter="wipe(left)">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8"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26575e8a7e0fe49d7933f73259612f90.gif"/>
          <p:cNvPicPr>
            <a:picLocks noChangeAspect="1"/>
          </p:cNvPicPr>
          <p:nvPr/>
        </p:nvPicPr>
        <p:blipFill>
          <a:blip r:embed="rId2" cstate="print">
            <a:clrChange>
              <a:clrFrom>
                <a:srgbClr val="C7D6FC">
                  <a:alpha val="100000"/>
                </a:srgbClr>
              </a:clrFrom>
              <a:clrTo>
                <a:srgbClr val="C7D6FC">
                  <a:alpha val="100000"/>
                  <a:alpha val="0"/>
                </a:srgbClr>
              </a:clrTo>
            </a:clrChange>
          </a:blip>
          <a:stretch>
            <a:fillRect/>
          </a:stretch>
        </p:blipFill>
        <p:spPr>
          <a:xfrm>
            <a:off x="7073966" y="1348639"/>
            <a:ext cx="4418598" cy="4860458"/>
          </a:xfrm>
          <a:prstGeom prst="rect">
            <a:avLst/>
          </a:prstGeom>
        </p:spPr>
      </p:pic>
      <p:sp>
        <p:nvSpPr>
          <p:cNvPr id="4" name="TextBox 3"/>
          <p:cNvSpPr txBox="1"/>
          <p:nvPr/>
        </p:nvSpPr>
        <p:spPr>
          <a:xfrm>
            <a:off x="2871275" y="1879751"/>
            <a:ext cx="1210570" cy="338546"/>
          </a:xfrm>
          <a:prstGeom prst="rect">
            <a:avLst/>
          </a:prstGeom>
          <a:solidFill>
            <a:srgbClr val="202A36"/>
          </a:solidFill>
        </p:spPr>
        <p:txBody>
          <a:bodyPr wrap="none" lIns="91431" tIns="45716" rIns="91431" bIns="45716">
            <a:spAutoFit/>
          </a:bodyPr>
          <a:lstStyle>
            <a:defPPr>
              <a:defRPr lang="zh-CN"/>
            </a:defPPr>
            <a:lvl1pPr algn="ctr">
              <a:defRPr sz="2200" b="1">
                <a:solidFill>
                  <a:schemeClr val="tx1">
                    <a:lumMod val="65000"/>
                    <a:lumOff val="35000"/>
                  </a:schemeClr>
                </a:solidFill>
                <a:latin typeface="微软雅黑" pitchFamily="34" charset="-122"/>
                <a:ea typeface="微软雅黑" pitchFamily="34" charset="-122"/>
              </a:defRPr>
            </a:lvl1pPr>
          </a:lstStyle>
          <a:p>
            <a:pPr algn="r"/>
            <a:r>
              <a:rPr lang="zh-CN" altLang="en-US" sz="1600" dirty="0">
                <a:solidFill>
                  <a:srgbClr val="FCB00F"/>
                </a:solidFill>
              </a:rPr>
              <a:t>安德森模型</a:t>
            </a:r>
          </a:p>
        </p:txBody>
      </p:sp>
      <p:sp>
        <p:nvSpPr>
          <p:cNvPr id="5" name="矩形 47"/>
          <p:cNvSpPr>
            <a:spLocks noChangeArrowheads="1"/>
          </p:cNvSpPr>
          <p:nvPr/>
        </p:nvSpPr>
        <p:spPr bwMode="auto">
          <a:xfrm>
            <a:off x="2680970" y="1879600"/>
            <a:ext cx="3829685" cy="4542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fontAlgn="auto">
              <a:lnSpc>
                <a:spcPts val="2480"/>
              </a:lnSpc>
              <a:spcBef>
                <a:spcPts val="0"/>
              </a:spcBef>
              <a:buNone/>
            </a:pPr>
            <a:r>
              <a:rPr lang="zh-CN" altLang="en-US" sz="1400" b="1" dirty="0">
                <a:solidFill>
                  <a:schemeClr val="tx1">
                    <a:lumMod val="75000"/>
                    <a:lumOff val="25000"/>
                  </a:schemeClr>
                </a:solidFill>
              </a:rPr>
              <a:t>                            是对瑟利模型的扩展和修正</a:t>
            </a:r>
          </a:p>
          <a:p>
            <a:pPr fontAlgn="auto">
              <a:lnSpc>
                <a:spcPts val="2480"/>
              </a:lnSpc>
              <a:spcBef>
                <a:spcPts val="0"/>
              </a:spcBef>
              <a:buNone/>
            </a:pPr>
            <a:r>
              <a:rPr lang="zh-CN" altLang="en-US" sz="1400" b="1" dirty="0">
                <a:solidFill>
                  <a:schemeClr val="tx1">
                    <a:lumMod val="75000"/>
                    <a:lumOff val="25000"/>
                  </a:schemeClr>
                </a:solidFill>
              </a:rPr>
              <a:t>      瑟利模型实际上研究的关系是在客观已经存在的潜在危险</a:t>
            </a:r>
            <a:r>
              <a:rPr lang="en-US" altLang="zh-CN" sz="1400" b="1" dirty="0">
                <a:solidFill>
                  <a:schemeClr val="tx1">
                    <a:lumMod val="75000"/>
                    <a:lumOff val="25000"/>
                  </a:schemeClr>
                </a:solidFill>
              </a:rPr>
              <a:t>(</a:t>
            </a:r>
            <a:r>
              <a:rPr lang="zh-CN" altLang="en-US" sz="1400" b="1" dirty="0">
                <a:solidFill>
                  <a:schemeClr val="tx1">
                    <a:lumMod val="75000"/>
                    <a:lumOff val="25000"/>
                  </a:schemeClr>
                </a:solidFill>
              </a:rPr>
              <a:t>存在于机械的运动和环境中</a:t>
            </a:r>
            <a:r>
              <a:rPr lang="en-US" altLang="zh-CN" sz="1400" b="1" dirty="0">
                <a:solidFill>
                  <a:schemeClr val="tx1">
                    <a:lumMod val="75000"/>
                    <a:lumOff val="25000"/>
                  </a:schemeClr>
                </a:solidFill>
              </a:rPr>
              <a:t>)</a:t>
            </a:r>
            <a:r>
              <a:rPr lang="zh-CN" altLang="en-US" sz="1400" b="1" dirty="0">
                <a:solidFill>
                  <a:schemeClr val="tx1">
                    <a:lumMod val="75000"/>
                    <a:lumOff val="25000"/>
                  </a:schemeClr>
                </a:solidFill>
              </a:rPr>
              <a:t>的情况下，人与危险之间的相互关系、反馈和调整控制的问题。然而，瑟里模型没有探究何以会产生潜在危险，没有涉及机械及周围环境的运行过程。安德森等人曾在分析</a:t>
            </a:r>
            <a:r>
              <a:rPr lang="en-US" altLang="zh-CN" sz="1400" b="1" dirty="0">
                <a:solidFill>
                  <a:schemeClr val="tx1">
                    <a:lumMod val="75000"/>
                    <a:lumOff val="25000"/>
                  </a:schemeClr>
                </a:solidFill>
              </a:rPr>
              <a:t>60</a:t>
            </a:r>
            <a:r>
              <a:rPr lang="zh-CN" altLang="en-US" sz="1400" b="1" dirty="0">
                <a:solidFill>
                  <a:schemeClr val="tx1">
                    <a:lumMod val="75000"/>
                    <a:lumOff val="25000"/>
                  </a:schemeClr>
                </a:solidFill>
              </a:rPr>
              <a:t>件工业事故中应用瑟利模型，发现上述问题，从而对它进行了扩展，形成了安德森模型。该模型是在瑟利模型之上增加了一组问题，所涉及的是，危险线索的来源及可察觉性，运行系统内的波动</a:t>
            </a:r>
            <a:r>
              <a:rPr lang="en-US" altLang="zh-CN" sz="1400" b="1" dirty="0">
                <a:solidFill>
                  <a:schemeClr val="tx1">
                    <a:lumMod val="75000"/>
                    <a:lumOff val="25000"/>
                  </a:schemeClr>
                </a:solidFill>
              </a:rPr>
              <a:t>(</a:t>
            </a:r>
            <a:r>
              <a:rPr lang="zh-CN" altLang="en-US" sz="1400" b="1" dirty="0">
                <a:solidFill>
                  <a:schemeClr val="tx1">
                    <a:lumMod val="75000"/>
                    <a:lumOff val="25000"/>
                  </a:schemeClr>
                </a:solidFill>
              </a:rPr>
              <a:t>机械运行过程及环境状况的不稳定性</a:t>
            </a:r>
            <a:r>
              <a:rPr lang="en-US" altLang="zh-CN" sz="1400" b="1" dirty="0">
                <a:solidFill>
                  <a:schemeClr val="tx1">
                    <a:lumMod val="75000"/>
                    <a:lumOff val="25000"/>
                  </a:schemeClr>
                </a:solidFill>
              </a:rPr>
              <a:t>)</a:t>
            </a:r>
            <a:r>
              <a:rPr lang="zh-CN" altLang="en-US" sz="1400" b="1" dirty="0">
                <a:solidFill>
                  <a:schemeClr val="tx1">
                    <a:lumMod val="75000"/>
                    <a:lumOff val="25000"/>
                  </a:schemeClr>
                </a:solidFill>
              </a:rPr>
              <a:t>。以及控制或减少这些波动使之与人</a:t>
            </a:r>
            <a:r>
              <a:rPr lang="en-US" altLang="zh-CN" sz="1400" b="1" dirty="0">
                <a:solidFill>
                  <a:schemeClr val="tx1">
                    <a:lumMod val="75000"/>
                    <a:lumOff val="25000"/>
                  </a:schemeClr>
                </a:solidFill>
              </a:rPr>
              <a:t>(</a:t>
            </a:r>
            <a:r>
              <a:rPr lang="zh-CN" altLang="en-US" sz="1400" b="1" dirty="0">
                <a:solidFill>
                  <a:schemeClr val="tx1">
                    <a:lumMod val="75000"/>
                    <a:lumOff val="25000"/>
                  </a:schemeClr>
                </a:solidFill>
              </a:rPr>
              <a:t>操作者</a:t>
            </a:r>
            <a:r>
              <a:rPr lang="en-US" altLang="zh-CN" sz="1400" b="1" dirty="0">
                <a:solidFill>
                  <a:schemeClr val="tx1">
                    <a:lumMod val="75000"/>
                    <a:lumOff val="25000"/>
                  </a:schemeClr>
                </a:solidFill>
              </a:rPr>
              <a:t>)</a:t>
            </a:r>
            <a:r>
              <a:rPr lang="zh-CN" altLang="en-US" sz="1400" b="1" dirty="0">
                <a:solidFill>
                  <a:schemeClr val="tx1">
                    <a:lumMod val="75000"/>
                    <a:lumOff val="25000"/>
                  </a:schemeClr>
                </a:solidFill>
              </a:rPr>
              <a:t>的行为的搏动相一致。</a:t>
            </a:r>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ppt_x</p:attrName>
                                        </p:attrNameLst>
                                      </p:cBhvr>
                                      <p:tavLst>
                                        <p:tav tm="0">
                                          <p:val>
                                            <p:strVal val="#ppt_x+#ppt_w*1.125000"/>
                                          </p:val>
                                        </p:tav>
                                        <p:tav tm="100000">
                                          <p:val>
                                            <p:strVal val="#ppt_x"/>
                                          </p:val>
                                        </p:tav>
                                      </p:tavLst>
                                    </p:anim>
                                    <p:animEffect transition="in" filter="wipe(left)">
                                      <p:cBhvr>
                                        <p:cTn id="8" dur="500"/>
                                        <p:tgtEl>
                                          <p:spTgt spid="4"/>
                                        </p:tgtEl>
                                      </p:cBhvr>
                                    </p:animEffect>
                                  </p:childTnLst>
                                </p:cTn>
                              </p:par>
                              <p:par>
                                <p:cTn id="9" presetID="12" presetClass="entr" presetSubtype="1" fill="hold" grpId="0" nodeType="withEffect">
                                  <p:stCondLst>
                                    <p:cond delay="50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400"/>
                                        <p:tgtEl>
                                          <p:spTgt spid="5"/>
                                        </p:tgtEl>
                                        <p:attrNameLst>
                                          <p:attrName>ppt_y</p:attrName>
                                        </p:attrNameLst>
                                      </p:cBhvr>
                                      <p:tavLst>
                                        <p:tav tm="0">
                                          <p:val>
                                            <p:strVal val="#ppt_y-#ppt_h*1.125000"/>
                                          </p:val>
                                        </p:tav>
                                        <p:tav tm="100000">
                                          <p:val>
                                            <p:strVal val="#ppt_y"/>
                                          </p:val>
                                        </p:tav>
                                      </p:tavLst>
                                    </p:anim>
                                    <p:animEffect transition="in" filter="wipe(down)">
                                      <p:cBhvr>
                                        <p:cTn id="12" dur="4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a:spLocks noChangeArrowheads="1"/>
          </p:cNvSpPr>
          <p:nvPr/>
        </p:nvSpPr>
        <p:spPr bwMode="auto">
          <a:xfrm>
            <a:off x="2479846" y="552925"/>
            <a:ext cx="1936730" cy="400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spcBef>
                <a:spcPct val="0"/>
              </a:spcBef>
              <a:buNone/>
            </a:pPr>
            <a:r>
              <a:rPr lang="en-US" altLang="zh-CN" sz="2000" dirty="0">
                <a:solidFill>
                  <a:srgbClr val="202A36"/>
                </a:solidFill>
                <a:cs typeface="Arial" charset="0"/>
              </a:rPr>
              <a:t>4.</a:t>
            </a:r>
            <a:r>
              <a:rPr lang="zh-CN" altLang="en-US" sz="2000" dirty="0">
                <a:solidFill>
                  <a:srgbClr val="202A36"/>
                </a:solidFill>
                <a:cs typeface="Arial" charset="0"/>
              </a:rPr>
              <a:t>轨迹交叉理论</a:t>
            </a:r>
          </a:p>
        </p:txBody>
      </p:sp>
      <p:pic>
        <p:nvPicPr>
          <p:cNvPr id="107524" name="Picture 4" descr="C:\Users\Administrator\Desktop\ppt\t016867770b41cab8cb.jpg"/>
          <p:cNvPicPr>
            <a:picLocks noChangeAspect="1" noChangeArrowheads="1"/>
          </p:cNvPicPr>
          <p:nvPr/>
        </p:nvPicPr>
        <p:blipFill>
          <a:blip r:embed="rId3" cstate="print">
            <a:clrChange>
              <a:clrFrom>
                <a:srgbClr val="FFFFFF">
                  <a:alpha val="100000"/>
                </a:srgbClr>
              </a:clrFrom>
              <a:clrTo>
                <a:srgbClr val="FFFFFF">
                  <a:alpha val="100000"/>
                  <a:alpha val="0"/>
                </a:srgbClr>
              </a:clrTo>
            </a:clrChange>
          </a:blip>
          <a:srcRect/>
          <a:stretch>
            <a:fillRect/>
          </a:stretch>
        </p:blipFill>
        <p:spPr bwMode="auto">
          <a:xfrm>
            <a:off x="2748480" y="3011170"/>
            <a:ext cx="4629753" cy="2893596"/>
          </a:xfrm>
          <a:prstGeom prst="rect">
            <a:avLst/>
          </a:prstGeom>
          <a:noFill/>
        </p:spPr>
      </p:pic>
      <p:sp>
        <p:nvSpPr>
          <p:cNvPr id="6" name="TextBox 5"/>
          <p:cNvSpPr txBox="1"/>
          <p:nvPr/>
        </p:nvSpPr>
        <p:spPr>
          <a:xfrm>
            <a:off x="2800952" y="1626670"/>
            <a:ext cx="4523874" cy="830997"/>
          </a:xfrm>
          <a:prstGeom prst="rect">
            <a:avLst/>
          </a:prstGeom>
          <a:noFill/>
        </p:spPr>
        <p:txBody>
          <a:bodyPr wrap="square" rtlCol="0">
            <a:spAutoFit/>
          </a:bodyPr>
          <a:lstStyle/>
          <a:p>
            <a:r>
              <a:rPr lang="zh-CN" altLang="en-US" sz="1600" dirty="0">
                <a:latin typeface="微软雅黑" pitchFamily="34" charset="-122"/>
                <a:ea typeface="微软雅黑" pitchFamily="34" charset="-122"/>
              </a:rPr>
              <a:t>轨迹交叉论认为，在一个系统中，人的不安全行为和物的不安全状态的形成过程中，一旦发生时间和空间的运动轨迹交叉，就会造成事故。</a:t>
            </a:r>
          </a:p>
        </p:txBody>
      </p:sp>
      <p:sp>
        <p:nvSpPr>
          <p:cNvPr id="7" name="TextBox 6"/>
          <p:cNvSpPr txBox="1"/>
          <p:nvPr/>
        </p:nvSpPr>
        <p:spPr>
          <a:xfrm>
            <a:off x="8258477" y="1944302"/>
            <a:ext cx="2868328" cy="3539430"/>
          </a:xfrm>
          <a:prstGeom prst="rect">
            <a:avLst/>
          </a:prstGeom>
          <a:noFill/>
        </p:spPr>
        <p:txBody>
          <a:bodyPr wrap="square" rtlCol="0">
            <a:spAutoFit/>
          </a:bodyPr>
          <a:lstStyle/>
          <a:p>
            <a:r>
              <a:rPr lang="zh-CN" altLang="en-US" sz="1600" dirty="0">
                <a:latin typeface="微软雅黑" pitchFamily="34" charset="-122"/>
                <a:ea typeface="微软雅黑" pitchFamily="34" charset="-122"/>
              </a:rPr>
              <a:t>       根据日本的统计资料。</a:t>
            </a:r>
            <a:r>
              <a:rPr lang="en-US" altLang="zh-CN" sz="1600" dirty="0">
                <a:latin typeface="微软雅黑" pitchFamily="34" charset="-122"/>
                <a:ea typeface="微软雅黑" pitchFamily="34" charset="-122"/>
              </a:rPr>
              <a:t>1969</a:t>
            </a:r>
            <a:r>
              <a:rPr lang="zh-CN" altLang="en-US" sz="1600" dirty="0">
                <a:latin typeface="微软雅黑" pitchFamily="34" charset="-122"/>
                <a:ea typeface="微软雅黑" pitchFamily="34" charset="-122"/>
              </a:rPr>
              <a:t>年机械制造业的休工</a:t>
            </a:r>
            <a:r>
              <a:rPr lang="en-US" altLang="zh-CN" sz="1600" dirty="0">
                <a:latin typeface="微软雅黑" pitchFamily="34" charset="-122"/>
                <a:ea typeface="微软雅黑" pitchFamily="34" charset="-122"/>
              </a:rPr>
              <a:t>10</a:t>
            </a:r>
            <a:r>
              <a:rPr lang="zh-CN" altLang="en-US" sz="1600" dirty="0">
                <a:latin typeface="微软雅黑" pitchFamily="34" charset="-122"/>
                <a:ea typeface="微软雅黑" pitchFamily="34" charset="-122"/>
              </a:rPr>
              <a:t>天以上的伤害事故中，</a:t>
            </a:r>
            <a:r>
              <a:rPr lang="en-US" altLang="zh-CN" sz="1600" dirty="0">
                <a:latin typeface="微软雅黑" pitchFamily="34" charset="-122"/>
                <a:ea typeface="微软雅黑" pitchFamily="34" charset="-122"/>
              </a:rPr>
              <a:t>96%</a:t>
            </a:r>
            <a:r>
              <a:rPr lang="zh-CN" altLang="en-US" sz="1600" dirty="0">
                <a:latin typeface="微软雅黑" pitchFamily="34" charset="-122"/>
                <a:ea typeface="微软雅黑" pitchFamily="34" charset="-122"/>
              </a:rPr>
              <a:t>的事故与人的不安全行为有关，</a:t>
            </a:r>
            <a:r>
              <a:rPr lang="en-US" altLang="zh-CN" sz="1600" dirty="0">
                <a:latin typeface="微软雅黑" pitchFamily="34" charset="-122"/>
                <a:ea typeface="微软雅黑" pitchFamily="34" charset="-122"/>
              </a:rPr>
              <a:t>91%</a:t>
            </a:r>
            <a:r>
              <a:rPr lang="zh-CN" altLang="en-US" sz="1600" dirty="0">
                <a:latin typeface="微软雅黑" pitchFamily="34" charset="-122"/>
                <a:ea typeface="微软雅黑" pitchFamily="34" charset="-122"/>
              </a:rPr>
              <a:t>的事故与物的不安全状态有关</a:t>
            </a:r>
            <a:r>
              <a:rPr lang="en-US" altLang="zh-CN" sz="1600" dirty="0">
                <a:latin typeface="微软雅黑" pitchFamily="34" charset="-122"/>
                <a:ea typeface="微软雅黑" pitchFamily="34" charset="-122"/>
              </a:rPr>
              <a:t>;1977</a:t>
            </a:r>
            <a:r>
              <a:rPr lang="zh-CN" altLang="en-US" sz="1600" dirty="0">
                <a:latin typeface="微软雅黑" pitchFamily="34" charset="-122"/>
                <a:ea typeface="微软雅黑" pitchFamily="34" charset="-122"/>
              </a:rPr>
              <a:t>年机械制造业的休工</a:t>
            </a:r>
            <a:r>
              <a:rPr lang="en-US" altLang="zh-CN" sz="1600" dirty="0">
                <a:latin typeface="微软雅黑" pitchFamily="34" charset="-122"/>
                <a:ea typeface="微软雅黑" pitchFamily="34" charset="-122"/>
              </a:rPr>
              <a:t>4</a:t>
            </a:r>
            <a:r>
              <a:rPr lang="zh-CN" altLang="en-US" sz="1600" dirty="0">
                <a:latin typeface="微软雅黑" pitchFamily="34" charset="-122"/>
                <a:ea typeface="微软雅黑" pitchFamily="34" charset="-122"/>
              </a:rPr>
              <a:t>天以上的</a:t>
            </a:r>
            <a:r>
              <a:rPr lang="en-US" altLang="zh-CN" sz="1600" dirty="0">
                <a:latin typeface="微软雅黑" pitchFamily="34" charset="-122"/>
                <a:ea typeface="微软雅黑" pitchFamily="34" charset="-122"/>
              </a:rPr>
              <a:t>104638</a:t>
            </a:r>
            <a:r>
              <a:rPr lang="zh-CN" altLang="en-US" sz="1600" dirty="0">
                <a:latin typeface="微软雅黑" pitchFamily="34" charset="-122"/>
                <a:ea typeface="微软雅黑" pitchFamily="34" charset="-122"/>
              </a:rPr>
              <a:t>件伤害事故中，与人的不安全行为无关的只占</a:t>
            </a:r>
            <a:r>
              <a:rPr lang="en-US" altLang="zh-CN" sz="1600" dirty="0">
                <a:latin typeface="微软雅黑" pitchFamily="34" charset="-122"/>
                <a:ea typeface="微软雅黑" pitchFamily="34" charset="-122"/>
              </a:rPr>
              <a:t>5.5%</a:t>
            </a:r>
            <a:r>
              <a:rPr lang="zh-CN" altLang="en-US" sz="1600" dirty="0">
                <a:latin typeface="微软雅黑" pitchFamily="34" charset="-122"/>
                <a:ea typeface="微软雅黑" pitchFamily="34" charset="-122"/>
              </a:rPr>
              <a:t>，与物的不安全状态无关的只占</a:t>
            </a:r>
            <a:r>
              <a:rPr lang="en-US" altLang="zh-CN" sz="1600" dirty="0">
                <a:latin typeface="微软雅黑" pitchFamily="34" charset="-122"/>
                <a:ea typeface="微软雅黑" pitchFamily="34" charset="-122"/>
              </a:rPr>
              <a:t>16.5%</a:t>
            </a:r>
            <a:r>
              <a:rPr lang="zh-CN" altLang="en-US" sz="1600" dirty="0">
                <a:latin typeface="微软雅黑" pitchFamily="34" charset="-122"/>
                <a:ea typeface="微软雅黑" pitchFamily="34" charset="-122"/>
              </a:rPr>
              <a:t>。这些统计数字表明，大多数工业伤害事故的发生，既由于人的不安全行为，也由于物的不安全状态。</a:t>
            </a:r>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6076709" y="0"/>
            <a:ext cx="6115291" cy="6858000"/>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5969725" y="2393163"/>
            <a:ext cx="3501534" cy="458423"/>
            <a:chOff x="5969725" y="1801451"/>
            <a:chExt cx="2821578" cy="458423"/>
          </a:xfrm>
        </p:grpSpPr>
        <p:sp>
          <p:nvSpPr>
            <p:cNvPr id="10" name="矩形 9"/>
            <p:cNvSpPr/>
            <p:nvPr/>
          </p:nvSpPr>
          <p:spPr>
            <a:xfrm>
              <a:off x="5969726" y="1801451"/>
              <a:ext cx="2821577" cy="458423"/>
            </a:xfrm>
            <a:prstGeom prst="rect">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5969725" y="1801451"/>
              <a:ext cx="93115" cy="458423"/>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2" name="组合 11"/>
          <p:cNvGrpSpPr/>
          <p:nvPr/>
        </p:nvGrpSpPr>
        <p:grpSpPr>
          <a:xfrm>
            <a:off x="5969725" y="2990099"/>
            <a:ext cx="3501534" cy="459854"/>
            <a:chOff x="5969725" y="2398387"/>
            <a:chExt cx="2821578" cy="459854"/>
          </a:xfrm>
        </p:grpSpPr>
        <p:sp>
          <p:nvSpPr>
            <p:cNvPr id="13" name="矩形 12"/>
            <p:cNvSpPr/>
            <p:nvPr/>
          </p:nvSpPr>
          <p:spPr>
            <a:xfrm>
              <a:off x="5969726" y="2398387"/>
              <a:ext cx="2821577" cy="458423"/>
            </a:xfrm>
            <a:prstGeom prst="rect">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5969725" y="2399818"/>
              <a:ext cx="93115" cy="458423"/>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5" name="组合 14"/>
          <p:cNvGrpSpPr/>
          <p:nvPr/>
        </p:nvGrpSpPr>
        <p:grpSpPr>
          <a:xfrm>
            <a:off x="5969725" y="3563726"/>
            <a:ext cx="3511159" cy="466057"/>
            <a:chOff x="5969725" y="2972014"/>
            <a:chExt cx="2821578" cy="466057"/>
          </a:xfrm>
        </p:grpSpPr>
        <p:sp>
          <p:nvSpPr>
            <p:cNvPr id="16" name="矩形 15"/>
            <p:cNvSpPr/>
            <p:nvPr/>
          </p:nvSpPr>
          <p:spPr>
            <a:xfrm>
              <a:off x="5969726" y="2979648"/>
              <a:ext cx="2821577" cy="458423"/>
            </a:xfrm>
            <a:prstGeom prst="rect">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5969725" y="2972014"/>
              <a:ext cx="93115" cy="458423"/>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5" name="椭圆 24"/>
          <p:cNvSpPr/>
          <p:nvPr/>
        </p:nvSpPr>
        <p:spPr>
          <a:xfrm>
            <a:off x="1838237" y="1937346"/>
            <a:ext cx="2448272" cy="2448272"/>
          </a:xfrm>
          <a:prstGeom prst="ellipse">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椭圆 36"/>
          <p:cNvSpPr/>
          <p:nvPr/>
        </p:nvSpPr>
        <p:spPr>
          <a:xfrm>
            <a:off x="1941993" y="2041102"/>
            <a:ext cx="2240761" cy="2240761"/>
          </a:xfrm>
          <a:prstGeom prst="ellipse">
            <a:avLst/>
          </a:prstGeom>
          <a:noFill/>
          <a:ln w="31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9" name="组合 38"/>
          <p:cNvGrpSpPr/>
          <p:nvPr/>
        </p:nvGrpSpPr>
        <p:grpSpPr>
          <a:xfrm>
            <a:off x="6155957" y="2429163"/>
            <a:ext cx="3209424" cy="1556074"/>
            <a:chOff x="6155957" y="1837451"/>
            <a:chExt cx="3209424" cy="1556074"/>
          </a:xfrm>
        </p:grpSpPr>
        <p:sp>
          <p:nvSpPr>
            <p:cNvPr id="40" name="矩形 39"/>
            <p:cNvSpPr/>
            <p:nvPr/>
          </p:nvSpPr>
          <p:spPr>
            <a:xfrm>
              <a:off x="6155957" y="1837451"/>
              <a:ext cx="3209424" cy="369332"/>
            </a:xfrm>
            <a:prstGeom prst="rect">
              <a:avLst/>
            </a:prstGeom>
          </p:spPr>
          <p:txBody>
            <a:bodyPr wrap="square">
              <a:spAutoFit/>
            </a:bodyPr>
            <a:lstStyle/>
            <a:p>
              <a:r>
                <a:rPr lang="zh-CN" altLang="en-US" b="1" dirty="0">
                  <a:solidFill>
                    <a:srgbClr val="202A36"/>
                  </a:solidFill>
                  <a:latin typeface="微软雅黑" pitchFamily="34" charset="-122"/>
                  <a:ea typeface="微软雅黑" pitchFamily="34" charset="-122"/>
                </a:rPr>
                <a:t>（一）安全管理及基本概念</a:t>
              </a:r>
              <a:endParaRPr lang="en-US" altLang="zh-CN" b="1" dirty="0">
                <a:solidFill>
                  <a:srgbClr val="202A36"/>
                </a:solidFill>
                <a:latin typeface="微软雅黑" pitchFamily="34" charset="-122"/>
                <a:ea typeface="微软雅黑" pitchFamily="34" charset="-122"/>
              </a:endParaRPr>
            </a:p>
          </p:txBody>
        </p:sp>
        <p:sp>
          <p:nvSpPr>
            <p:cNvPr id="41" name="矩形 40"/>
            <p:cNvSpPr/>
            <p:nvPr/>
          </p:nvSpPr>
          <p:spPr>
            <a:xfrm>
              <a:off x="6155957" y="2442932"/>
              <a:ext cx="2492990" cy="369332"/>
            </a:xfrm>
            <a:prstGeom prst="rect">
              <a:avLst/>
            </a:prstGeom>
          </p:spPr>
          <p:txBody>
            <a:bodyPr wrap="none">
              <a:spAutoFit/>
            </a:bodyPr>
            <a:lstStyle/>
            <a:p>
              <a:r>
                <a:rPr lang="zh-CN" altLang="en-US" b="1" dirty="0">
                  <a:solidFill>
                    <a:srgbClr val="202A36"/>
                  </a:solidFill>
                  <a:latin typeface="微软雅黑" pitchFamily="34" charset="-122"/>
                  <a:ea typeface="微软雅黑" pitchFamily="34" charset="-122"/>
                </a:rPr>
                <a:t>（二）安全管理的目标</a:t>
              </a:r>
              <a:endParaRPr lang="en-US" altLang="zh-CN" b="1" dirty="0">
                <a:solidFill>
                  <a:srgbClr val="202A36"/>
                </a:solidFill>
                <a:latin typeface="微软雅黑" pitchFamily="34" charset="-122"/>
                <a:ea typeface="微软雅黑" pitchFamily="34" charset="-122"/>
              </a:endParaRPr>
            </a:p>
          </p:txBody>
        </p:sp>
        <p:sp>
          <p:nvSpPr>
            <p:cNvPr id="42" name="矩形 41"/>
            <p:cNvSpPr/>
            <p:nvPr/>
          </p:nvSpPr>
          <p:spPr>
            <a:xfrm>
              <a:off x="6155957" y="3024193"/>
              <a:ext cx="2492990" cy="369332"/>
            </a:xfrm>
            <a:prstGeom prst="rect">
              <a:avLst/>
            </a:prstGeom>
          </p:spPr>
          <p:txBody>
            <a:bodyPr wrap="none">
              <a:spAutoFit/>
            </a:bodyPr>
            <a:lstStyle/>
            <a:p>
              <a:r>
                <a:rPr lang="zh-CN" altLang="en-US" b="1" dirty="0">
                  <a:solidFill>
                    <a:srgbClr val="202A36"/>
                  </a:solidFill>
                  <a:latin typeface="微软雅黑" pitchFamily="34" charset="-122"/>
                  <a:ea typeface="微软雅黑" pitchFamily="34" charset="-122"/>
                </a:rPr>
                <a:t>（三）安全管理的原则</a:t>
              </a:r>
            </a:p>
          </p:txBody>
        </p:sp>
      </p:grpSp>
      <p:sp>
        <p:nvSpPr>
          <p:cNvPr id="5" name="文本框 4"/>
          <p:cNvSpPr txBox="1"/>
          <p:nvPr/>
        </p:nvSpPr>
        <p:spPr>
          <a:xfrm>
            <a:off x="839629" y="4696921"/>
            <a:ext cx="3877985" cy="830997"/>
          </a:xfrm>
          <a:prstGeom prst="rect">
            <a:avLst/>
          </a:prstGeom>
          <a:noFill/>
        </p:spPr>
        <p:txBody>
          <a:bodyPr wrap="none" rtlCol="0">
            <a:spAutoFit/>
          </a:bodyPr>
          <a:lstStyle/>
          <a:p>
            <a:pPr algn="ctr"/>
            <a:r>
              <a:rPr lang="zh-CN" altLang="en-US" sz="4800" b="1" dirty="0">
                <a:solidFill>
                  <a:srgbClr val="202A36"/>
                </a:solidFill>
                <a:latin typeface="微软雅黑" pitchFamily="34" charset="-122"/>
                <a:ea typeface="微软雅黑" pitchFamily="34" charset="-122"/>
              </a:rPr>
              <a:t>二、安全管理</a:t>
            </a:r>
          </a:p>
        </p:txBody>
      </p:sp>
      <p:sp>
        <p:nvSpPr>
          <p:cNvPr id="46" name="Freeform 12"/>
          <p:cNvSpPr>
            <a:spLocks noEditPoints="1"/>
          </p:cNvSpPr>
          <p:nvPr/>
        </p:nvSpPr>
        <p:spPr bwMode="auto">
          <a:xfrm>
            <a:off x="2535588" y="2565411"/>
            <a:ext cx="1015372" cy="1085242"/>
          </a:xfrm>
          <a:custGeom>
            <a:avLst/>
            <a:gdLst>
              <a:gd name="T0" fmla="*/ 127 w 358"/>
              <a:gd name="T1" fmla="*/ 292 h 382"/>
              <a:gd name="T2" fmla="*/ 322 w 358"/>
              <a:gd name="T3" fmla="*/ 63 h 382"/>
              <a:gd name="T4" fmla="*/ 333 w 358"/>
              <a:gd name="T5" fmla="*/ 113 h 382"/>
              <a:gd name="T6" fmla="*/ 336 w 358"/>
              <a:gd name="T7" fmla="*/ 178 h 382"/>
              <a:gd name="T8" fmla="*/ 338 w 358"/>
              <a:gd name="T9" fmla="*/ 245 h 382"/>
              <a:gd name="T10" fmla="*/ 321 w 358"/>
              <a:gd name="T11" fmla="*/ 314 h 382"/>
              <a:gd name="T12" fmla="*/ 271 w 358"/>
              <a:gd name="T13" fmla="*/ 382 h 382"/>
              <a:gd name="T14" fmla="*/ 172 w 358"/>
              <a:gd name="T15" fmla="*/ 226 h 382"/>
              <a:gd name="T16" fmla="*/ 123 w 358"/>
              <a:gd name="T17" fmla="*/ 197 h 382"/>
              <a:gd name="T18" fmla="*/ 125 w 358"/>
              <a:gd name="T19" fmla="*/ 208 h 382"/>
              <a:gd name="T20" fmla="*/ 174 w 358"/>
              <a:gd name="T21" fmla="*/ 236 h 382"/>
              <a:gd name="T22" fmla="*/ 172 w 358"/>
              <a:gd name="T23" fmla="*/ 226 h 382"/>
              <a:gd name="T24" fmla="*/ 288 w 358"/>
              <a:gd name="T25" fmla="*/ 136 h 382"/>
              <a:gd name="T26" fmla="*/ 263 w 358"/>
              <a:gd name="T27" fmla="*/ 125 h 382"/>
              <a:gd name="T28" fmla="*/ 171 w 358"/>
              <a:gd name="T29" fmla="*/ 70 h 382"/>
              <a:gd name="T30" fmla="*/ 148 w 358"/>
              <a:gd name="T31" fmla="*/ 54 h 382"/>
              <a:gd name="T32" fmla="*/ 171 w 358"/>
              <a:gd name="T33" fmla="*/ 70 h 382"/>
              <a:gd name="T34" fmla="*/ 204 w 358"/>
              <a:gd name="T35" fmla="*/ 39 h 382"/>
              <a:gd name="T36" fmla="*/ 193 w 358"/>
              <a:gd name="T37" fmla="*/ 64 h 382"/>
              <a:gd name="T38" fmla="*/ 258 w 358"/>
              <a:gd name="T39" fmla="*/ 103 h 382"/>
              <a:gd name="T40" fmla="*/ 274 w 358"/>
              <a:gd name="T41" fmla="*/ 80 h 382"/>
              <a:gd name="T42" fmla="*/ 258 w 358"/>
              <a:gd name="T43" fmla="*/ 103 h 382"/>
              <a:gd name="T44" fmla="*/ 249 w 358"/>
              <a:gd name="T45" fmla="*/ 55 h 382"/>
              <a:gd name="T46" fmla="*/ 226 w 358"/>
              <a:gd name="T47" fmla="*/ 71 h 382"/>
              <a:gd name="T48" fmla="*/ 182 w 358"/>
              <a:gd name="T49" fmla="*/ 209 h 382"/>
              <a:gd name="T50" fmla="*/ 133 w 358"/>
              <a:gd name="T51" fmla="*/ 180 h 382"/>
              <a:gd name="T52" fmla="*/ 135 w 358"/>
              <a:gd name="T53" fmla="*/ 190 h 382"/>
              <a:gd name="T54" fmla="*/ 184 w 358"/>
              <a:gd name="T55" fmla="*/ 219 h 382"/>
              <a:gd name="T56" fmla="*/ 182 w 358"/>
              <a:gd name="T57" fmla="*/ 209 h 382"/>
              <a:gd name="T58" fmla="*/ 157 w 358"/>
              <a:gd name="T59" fmla="*/ 104 h 382"/>
              <a:gd name="T60" fmla="*/ 186 w 358"/>
              <a:gd name="T61" fmla="*/ 195 h 382"/>
              <a:gd name="T62" fmla="*/ 222 w 358"/>
              <a:gd name="T63" fmla="*/ 90 h 382"/>
              <a:gd name="T64" fmla="*/ 136 w 358"/>
              <a:gd name="T65" fmla="*/ 238 h 382"/>
              <a:gd name="T66" fmla="*/ 129 w 358"/>
              <a:gd name="T67" fmla="*/ 216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8" h="382">
                <a:moveTo>
                  <a:pt x="131" y="382"/>
                </a:moveTo>
                <a:cubicBezTo>
                  <a:pt x="135" y="352"/>
                  <a:pt x="135" y="320"/>
                  <a:pt x="127" y="292"/>
                </a:cubicBezTo>
                <a:cubicBezTo>
                  <a:pt x="0" y="220"/>
                  <a:pt x="33" y="56"/>
                  <a:pt x="140" y="23"/>
                </a:cubicBezTo>
                <a:cubicBezTo>
                  <a:pt x="196" y="0"/>
                  <a:pt x="272" y="14"/>
                  <a:pt x="322" y="63"/>
                </a:cubicBezTo>
                <a:cubicBezTo>
                  <a:pt x="358" y="99"/>
                  <a:pt x="340" y="109"/>
                  <a:pt x="340" y="109"/>
                </a:cubicBezTo>
                <a:cubicBezTo>
                  <a:pt x="333" y="113"/>
                  <a:pt x="333" y="113"/>
                  <a:pt x="333" y="113"/>
                </a:cubicBezTo>
                <a:cubicBezTo>
                  <a:pt x="337" y="130"/>
                  <a:pt x="345" y="162"/>
                  <a:pt x="344" y="166"/>
                </a:cubicBezTo>
                <a:cubicBezTo>
                  <a:pt x="342" y="172"/>
                  <a:pt x="336" y="178"/>
                  <a:pt x="336" y="178"/>
                </a:cubicBezTo>
                <a:cubicBezTo>
                  <a:pt x="354" y="239"/>
                  <a:pt x="354" y="239"/>
                  <a:pt x="354" y="239"/>
                </a:cubicBezTo>
                <a:cubicBezTo>
                  <a:pt x="338" y="245"/>
                  <a:pt x="338" y="245"/>
                  <a:pt x="338" y="245"/>
                </a:cubicBezTo>
                <a:cubicBezTo>
                  <a:pt x="341" y="265"/>
                  <a:pt x="343" y="281"/>
                  <a:pt x="341" y="300"/>
                </a:cubicBezTo>
                <a:cubicBezTo>
                  <a:pt x="341" y="304"/>
                  <a:pt x="330" y="313"/>
                  <a:pt x="321" y="314"/>
                </a:cubicBezTo>
                <a:cubicBezTo>
                  <a:pt x="267" y="317"/>
                  <a:pt x="267" y="317"/>
                  <a:pt x="267" y="317"/>
                </a:cubicBezTo>
                <a:cubicBezTo>
                  <a:pt x="271" y="382"/>
                  <a:pt x="271" y="382"/>
                  <a:pt x="271" y="382"/>
                </a:cubicBezTo>
                <a:cubicBezTo>
                  <a:pt x="131" y="382"/>
                  <a:pt x="131" y="382"/>
                  <a:pt x="131" y="382"/>
                </a:cubicBezTo>
                <a:close/>
                <a:moveTo>
                  <a:pt x="172" y="226"/>
                </a:moveTo>
                <a:cubicBezTo>
                  <a:pt x="132" y="196"/>
                  <a:pt x="132" y="196"/>
                  <a:pt x="132" y="196"/>
                </a:cubicBezTo>
                <a:cubicBezTo>
                  <a:pt x="129" y="193"/>
                  <a:pt x="125" y="194"/>
                  <a:pt x="123" y="197"/>
                </a:cubicBezTo>
                <a:cubicBezTo>
                  <a:pt x="123" y="197"/>
                  <a:pt x="123" y="197"/>
                  <a:pt x="123" y="197"/>
                </a:cubicBezTo>
                <a:cubicBezTo>
                  <a:pt x="121" y="201"/>
                  <a:pt x="122" y="205"/>
                  <a:pt x="125" y="208"/>
                </a:cubicBezTo>
                <a:cubicBezTo>
                  <a:pt x="165" y="238"/>
                  <a:pt x="165" y="238"/>
                  <a:pt x="165" y="238"/>
                </a:cubicBezTo>
                <a:cubicBezTo>
                  <a:pt x="168" y="240"/>
                  <a:pt x="172" y="239"/>
                  <a:pt x="174" y="236"/>
                </a:cubicBezTo>
                <a:cubicBezTo>
                  <a:pt x="174" y="236"/>
                  <a:pt x="174" y="236"/>
                  <a:pt x="174" y="236"/>
                </a:cubicBezTo>
                <a:cubicBezTo>
                  <a:pt x="176" y="233"/>
                  <a:pt x="175" y="228"/>
                  <a:pt x="172" y="226"/>
                </a:cubicBezTo>
                <a:close/>
                <a:moveTo>
                  <a:pt x="263" y="136"/>
                </a:moveTo>
                <a:cubicBezTo>
                  <a:pt x="288" y="136"/>
                  <a:pt x="288" y="136"/>
                  <a:pt x="288" y="136"/>
                </a:cubicBezTo>
                <a:cubicBezTo>
                  <a:pt x="288" y="125"/>
                  <a:pt x="288" y="125"/>
                  <a:pt x="288" y="125"/>
                </a:cubicBezTo>
                <a:cubicBezTo>
                  <a:pt x="263" y="125"/>
                  <a:pt x="263" y="125"/>
                  <a:pt x="263" y="125"/>
                </a:cubicBezTo>
                <a:cubicBezTo>
                  <a:pt x="263" y="136"/>
                  <a:pt x="263" y="136"/>
                  <a:pt x="263" y="136"/>
                </a:cubicBezTo>
                <a:close/>
                <a:moveTo>
                  <a:pt x="171" y="70"/>
                </a:moveTo>
                <a:cubicBezTo>
                  <a:pt x="158" y="48"/>
                  <a:pt x="158" y="48"/>
                  <a:pt x="158" y="48"/>
                </a:cubicBezTo>
                <a:cubicBezTo>
                  <a:pt x="148" y="54"/>
                  <a:pt x="148" y="54"/>
                  <a:pt x="148" y="54"/>
                </a:cubicBezTo>
                <a:cubicBezTo>
                  <a:pt x="161" y="76"/>
                  <a:pt x="161" y="76"/>
                  <a:pt x="161" y="76"/>
                </a:cubicBezTo>
                <a:cubicBezTo>
                  <a:pt x="171" y="70"/>
                  <a:pt x="171" y="70"/>
                  <a:pt x="171" y="70"/>
                </a:cubicBezTo>
                <a:close/>
                <a:moveTo>
                  <a:pt x="204" y="64"/>
                </a:moveTo>
                <a:cubicBezTo>
                  <a:pt x="204" y="39"/>
                  <a:pt x="204" y="39"/>
                  <a:pt x="204" y="39"/>
                </a:cubicBezTo>
                <a:cubicBezTo>
                  <a:pt x="193" y="39"/>
                  <a:pt x="193" y="39"/>
                  <a:pt x="193" y="39"/>
                </a:cubicBezTo>
                <a:cubicBezTo>
                  <a:pt x="193" y="64"/>
                  <a:pt x="193" y="64"/>
                  <a:pt x="193" y="64"/>
                </a:cubicBezTo>
                <a:cubicBezTo>
                  <a:pt x="204" y="64"/>
                  <a:pt x="204" y="64"/>
                  <a:pt x="204" y="64"/>
                </a:cubicBezTo>
                <a:close/>
                <a:moveTo>
                  <a:pt x="258" y="103"/>
                </a:moveTo>
                <a:cubicBezTo>
                  <a:pt x="279" y="90"/>
                  <a:pt x="279" y="90"/>
                  <a:pt x="279" y="90"/>
                </a:cubicBezTo>
                <a:cubicBezTo>
                  <a:pt x="274" y="80"/>
                  <a:pt x="274" y="80"/>
                  <a:pt x="274" y="80"/>
                </a:cubicBezTo>
                <a:cubicBezTo>
                  <a:pt x="252" y="93"/>
                  <a:pt x="252" y="93"/>
                  <a:pt x="252" y="93"/>
                </a:cubicBezTo>
                <a:cubicBezTo>
                  <a:pt x="258" y="103"/>
                  <a:pt x="258" y="103"/>
                  <a:pt x="258" y="103"/>
                </a:cubicBezTo>
                <a:close/>
                <a:moveTo>
                  <a:pt x="236" y="76"/>
                </a:moveTo>
                <a:cubicBezTo>
                  <a:pt x="249" y="55"/>
                  <a:pt x="249" y="55"/>
                  <a:pt x="249" y="55"/>
                </a:cubicBezTo>
                <a:cubicBezTo>
                  <a:pt x="239" y="49"/>
                  <a:pt x="239" y="49"/>
                  <a:pt x="239" y="49"/>
                </a:cubicBezTo>
                <a:cubicBezTo>
                  <a:pt x="226" y="71"/>
                  <a:pt x="226" y="71"/>
                  <a:pt x="226" y="71"/>
                </a:cubicBezTo>
                <a:cubicBezTo>
                  <a:pt x="236" y="76"/>
                  <a:pt x="236" y="76"/>
                  <a:pt x="236" y="76"/>
                </a:cubicBezTo>
                <a:close/>
                <a:moveTo>
                  <a:pt x="182" y="209"/>
                </a:moveTo>
                <a:cubicBezTo>
                  <a:pt x="142" y="178"/>
                  <a:pt x="142" y="178"/>
                  <a:pt x="142" y="178"/>
                </a:cubicBezTo>
                <a:cubicBezTo>
                  <a:pt x="139" y="176"/>
                  <a:pt x="135" y="177"/>
                  <a:pt x="133" y="180"/>
                </a:cubicBezTo>
                <a:cubicBezTo>
                  <a:pt x="133" y="180"/>
                  <a:pt x="133" y="180"/>
                  <a:pt x="133" y="180"/>
                </a:cubicBezTo>
                <a:cubicBezTo>
                  <a:pt x="131" y="183"/>
                  <a:pt x="132" y="188"/>
                  <a:pt x="135" y="190"/>
                </a:cubicBezTo>
                <a:cubicBezTo>
                  <a:pt x="175" y="221"/>
                  <a:pt x="175" y="221"/>
                  <a:pt x="175" y="221"/>
                </a:cubicBezTo>
                <a:cubicBezTo>
                  <a:pt x="178" y="223"/>
                  <a:pt x="182" y="222"/>
                  <a:pt x="184" y="219"/>
                </a:cubicBezTo>
                <a:cubicBezTo>
                  <a:pt x="184" y="219"/>
                  <a:pt x="184" y="219"/>
                  <a:pt x="184" y="219"/>
                </a:cubicBezTo>
                <a:cubicBezTo>
                  <a:pt x="186" y="216"/>
                  <a:pt x="185" y="211"/>
                  <a:pt x="182" y="209"/>
                </a:cubicBezTo>
                <a:close/>
                <a:moveTo>
                  <a:pt x="222" y="90"/>
                </a:moveTo>
                <a:cubicBezTo>
                  <a:pt x="198" y="76"/>
                  <a:pt x="169" y="83"/>
                  <a:pt x="157" y="104"/>
                </a:cubicBezTo>
                <a:cubicBezTo>
                  <a:pt x="144" y="126"/>
                  <a:pt x="160" y="151"/>
                  <a:pt x="149" y="174"/>
                </a:cubicBezTo>
                <a:cubicBezTo>
                  <a:pt x="186" y="195"/>
                  <a:pt x="186" y="195"/>
                  <a:pt x="186" y="195"/>
                </a:cubicBezTo>
                <a:cubicBezTo>
                  <a:pt x="200" y="174"/>
                  <a:pt x="229" y="176"/>
                  <a:pt x="242" y="154"/>
                </a:cubicBezTo>
                <a:cubicBezTo>
                  <a:pt x="255" y="132"/>
                  <a:pt x="245" y="104"/>
                  <a:pt x="222" y="90"/>
                </a:cubicBezTo>
                <a:close/>
                <a:moveTo>
                  <a:pt x="129" y="216"/>
                </a:moveTo>
                <a:cubicBezTo>
                  <a:pt x="125" y="224"/>
                  <a:pt x="128" y="233"/>
                  <a:pt x="136" y="238"/>
                </a:cubicBezTo>
                <a:cubicBezTo>
                  <a:pt x="142" y="241"/>
                  <a:pt x="150" y="240"/>
                  <a:pt x="155" y="236"/>
                </a:cubicBezTo>
                <a:lnTo>
                  <a:pt x="129" y="216"/>
                </a:lnTo>
                <a:close/>
              </a:path>
            </a:pathLst>
          </a:custGeom>
          <a:solidFill>
            <a:srgbClr val="FCB00F"/>
          </a:solidFill>
          <a:ln>
            <a:noFill/>
          </a:ln>
        </p:spPr>
        <p:txBody>
          <a:bodyPr vert="horz" wrap="square" lIns="91440" tIns="45720" rIns="91440" bIns="45720" numCol="1" anchor="t" anchorCtr="0" compatLnSpc="1"/>
          <a:lstStyle/>
          <a:p>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7"/>
                                        </p:tgtEl>
                                        <p:attrNameLst>
                                          <p:attrName>style.visibility</p:attrName>
                                        </p:attrNameLst>
                                      </p:cBhvr>
                                      <p:to>
                                        <p:strVal val="visible"/>
                                      </p:to>
                                    </p:set>
                                    <p:anim calcmode="lin" valueType="num">
                                      <p:cBhvr>
                                        <p:cTn id="13" dur="500" fill="hold"/>
                                        <p:tgtEl>
                                          <p:spTgt spid="37"/>
                                        </p:tgtEl>
                                        <p:attrNameLst>
                                          <p:attrName>ppt_w</p:attrName>
                                        </p:attrNameLst>
                                      </p:cBhvr>
                                      <p:tavLst>
                                        <p:tav tm="0">
                                          <p:val>
                                            <p:fltVal val="0"/>
                                          </p:val>
                                        </p:tav>
                                        <p:tav tm="100000">
                                          <p:val>
                                            <p:strVal val="#ppt_w"/>
                                          </p:val>
                                        </p:tav>
                                      </p:tavLst>
                                    </p:anim>
                                    <p:anim calcmode="lin" valueType="num">
                                      <p:cBhvr>
                                        <p:cTn id="14" dur="500" fill="hold"/>
                                        <p:tgtEl>
                                          <p:spTgt spid="37"/>
                                        </p:tgtEl>
                                        <p:attrNameLst>
                                          <p:attrName>ppt_h</p:attrName>
                                        </p:attrNameLst>
                                      </p:cBhvr>
                                      <p:tavLst>
                                        <p:tav tm="0">
                                          <p:val>
                                            <p:fltVal val="0"/>
                                          </p:val>
                                        </p:tav>
                                        <p:tav tm="100000">
                                          <p:val>
                                            <p:strVal val="#ppt_h"/>
                                          </p:val>
                                        </p:tav>
                                      </p:tavLst>
                                    </p:anim>
                                    <p:animEffect transition="in" filter="fade">
                                      <p:cBhvr>
                                        <p:cTn id="15" dur="500"/>
                                        <p:tgtEl>
                                          <p:spTgt spid="37"/>
                                        </p:tgtEl>
                                      </p:cBhvr>
                                    </p:animEffect>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46"/>
                                        </p:tgtEl>
                                        <p:attrNameLst>
                                          <p:attrName>style.visibility</p:attrName>
                                        </p:attrNameLst>
                                      </p:cBhvr>
                                      <p:to>
                                        <p:strVal val="visible"/>
                                      </p:to>
                                    </p:set>
                                    <p:animEffect transition="in" filter="fade">
                                      <p:cBhvr>
                                        <p:cTn id="19" dur="1000"/>
                                        <p:tgtEl>
                                          <p:spTgt spid="46"/>
                                        </p:tgtEl>
                                      </p:cBhvr>
                                    </p:animEffect>
                                    <p:anim calcmode="lin" valueType="num">
                                      <p:cBhvr>
                                        <p:cTn id="20" dur="1000" fill="hold"/>
                                        <p:tgtEl>
                                          <p:spTgt spid="46"/>
                                        </p:tgtEl>
                                        <p:attrNameLst>
                                          <p:attrName>ppt_x</p:attrName>
                                        </p:attrNameLst>
                                      </p:cBhvr>
                                      <p:tavLst>
                                        <p:tav tm="0">
                                          <p:val>
                                            <p:strVal val="#ppt_x"/>
                                          </p:val>
                                        </p:tav>
                                        <p:tav tm="100000">
                                          <p:val>
                                            <p:strVal val="#ppt_x"/>
                                          </p:val>
                                        </p:tav>
                                      </p:tavLst>
                                    </p:anim>
                                    <p:anim calcmode="lin" valueType="num">
                                      <p:cBhvr>
                                        <p:cTn id="21" dur="1000" fill="hold"/>
                                        <p:tgtEl>
                                          <p:spTgt spid="46"/>
                                        </p:tgtEl>
                                        <p:attrNameLst>
                                          <p:attrName>ppt_y</p:attrName>
                                        </p:attrNameLst>
                                      </p:cBhvr>
                                      <p:tavLst>
                                        <p:tav tm="0">
                                          <p:val>
                                            <p:strVal val="#ppt_y+.1"/>
                                          </p:val>
                                        </p:tav>
                                        <p:tav tm="100000">
                                          <p:val>
                                            <p:strVal val="#ppt_y"/>
                                          </p:val>
                                        </p:tav>
                                      </p:tavLst>
                                    </p:anim>
                                  </p:childTnLst>
                                </p:cTn>
                              </p:par>
                            </p:childTnLst>
                          </p:cTn>
                        </p:par>
                        <p:par>
                          <p:cTn id="22" fill="hold">
                            <p:stCondLst>
                              <p:cond delay="2000"/>
                            </p:stCondLst>
                            <p:childTnLst>
                              <p:par>
                                <p:cTn id="23" presetID="9" presetClass="entr" presetSubtype="0"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dissolve">
                                      <p:cBhvr>
                                        <p:cTn id="25" dur="500"/>
                                        <p:tgtEl>
                                          <p:spTgt spid="5"/>
                                        </p:tgtEl>
                                      </p:cBhvr>
                                    </p:animEffect>
                                  </p:childTnLst>
                                </p:cTn>
                              </p:par>
                            </p:childTnLst>
                          </p:cTn>
                        </p:par>
                        <p:par>
                          <p:cTn id="26" fill="hold">
                            <p:stCondLst>
                              <p:cond delay="2500"/>
                            </p:stCondLst>
                            <p:childTnLst>
                              <p:par>
                                <p:cTn id="27" presetID="22" presetClass="entr" presetSubtype="1" fill="hold" grpId="0" nodeType="after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up)">
                                      <p:cBhvr>
                                        <p:cTn id="29" dur="500"/>
                                        <p:tgtEl>
                                          <p:spTgt spid="8"/>
                                        </p:tgtEl>
                                      </p:cBhvr>
                                    </p:animEffect>
                                  </p:childTnLst>
                                </p:cTn>
                              </p:par>
                            </p:childTnLst>
                          </p:cTn>
                        </p:par>
                        <p:par>
                          <p:cTn id="30" fill="hold">
                            <p:stCondLst>
                              <p:cond delay="3000"/>
                            </p:stCondLst>
                            <p:childTnLst>
                              <p:par>
                                <p:cTn id="31" presetID="2" presetClass="entr" presetSubtype="2" fill="hold" nodeType="after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additive="base">
                                        <p:cTn id="33" dur="500" fill="hold"/>
                                        <p:tgtEl>
                                          <p:spTgt spid="9"/>
                                        </p:tgtEl>
                                        <p:attrNameLst>
                                          <p:attrName>ppt_x</p:attrName>
                                        </p:attrNameLst>
                                      </p:cBhvr>
                                      <p:tavLst>
                                        <p:tav tm="0">
                                          <p:val>
                                            <p:strVal val="1+#ppt_w/2"/>
                                          </p:val>
                                        </p:tav>
                                        <p:tav tm="100000">
                                          <p:val>
                                            <p:strVal val="#ppt_x"/>
                                          </p:val>
                                        </p:tav>
                                      </p:tavLst>
                                    </p:anim>
                                    <p:anim calcmode="lin" valueType="num">
                                      <p:cBhvr additive="base">
                                        <p:cTn id="34" dur="500" fill="hold"/>
                                        <p:tgtEl>
                                          <p:spTgt spid="9"/>
                                        </p:tgtEl>
                                        <p:attrNameLst>
                                          <p:attrName>ppt_y</p:attrName>
                                        </p:attrNameLst>
                                      </p:cBhvr>
                                      <p:tavLst>
                                        <p:tav tm="0">
                                          <p:val>
                                            <p:strVal val="#ppt_y"/>
                                          </p:val>
                                        </p:tav>
                                        <p:tav tm="100000">
                                          <p:val>
                                            <p:strVal val="#ppt_y"/>
                                          </p:val>
                                        </p:tav>
                                      </p:tavLst>
                                    </p:anim>
                                  </p:childTnLst>
                                </p:cTn>
                              </p:par>
                            </p:childTnLst>
                          </p:cTn>
                        </p:par>
                        <p:par>
                          <p:cTn id="35" fill="hold">
                            <p:stCondLst>
                              <p:cond delay="3500"/>
                            </p:stCondLst>
                            <p:childTnLst>
                              <p:par>
                                <p:cTn id="36" presetID="2" presetClass="entr" presetSubtype="2" fill="hold" nodeType="afterEffect">
                                  <p:stCondLst>
                                    <p:cond delay="0"/>
                                  </p:stCondLst>
                                  <p:childTnLst>
                                    <p:set>
                                      <p:cBhvr>
                                        <p:cTn id="37" dur="1" fill="hold">
                                          <p:stCondLst>
                                            <p:cond delay="0"/>
                                          </p:stCondLst>
                                        </p:cTn>
                                        <p:tgtEl>
                                          <p:spTgt spid="12"/>
                                        </p:tgtEl>
                                        <p:attrNameLst>
                                          <p:attrName>style.visibility</p:attrName>
                                        </p:attrNameLst>
                                      </p:cBhvr>
                                      <p:to>
                                        <p:strVal val="visible"/>
                                      </p:to>
                                    </p:set>
                                    <p:anim calcmode="lin" valueType="num">
                                      <p:cBhvr additive="base">
                                        <p:cTn id="38" dur="500" fill="hold"/>
                                        <p:tgtEl>
                                          <p:spTgt spid="12"/>
                                        </p:tgtEl>
                                        <p:attrNameLst>
                                          <p:attrName>ppt_x</p:attrName>
                                        </p:attrNameLst>
                                      </p:cBhvr>
                                      <p:tavLst>
                                        <p:tav tm="0">
                                          <p:val>
                                            <p:strVal val="1+#ppt_w/2"/>
                                          </p:val>
                                        </p:tav>
                                        <p:tav tm="100000">
                                          <p:val>
                                            <p:strVal val="#ppt_x"/>
                                          </p:val>
                                        </p:tav>
                                      </p:tavLst>
                                    </p:anim>
                                    <p:anim calcmode="lin" valueType="num">
                                      <p:cBhvr additive="base">
                                        <p:cTn id="39" dur="500" fill="hold"/>
                                        <p:tgtEl>
                                          <p:spTgt spid="12"/>
                                        </p:tgtEl>
                                        <p:attrNameLst>
                                          <p:attrName>ppt_y</p:attrName>
                                        </p:attrNameLst>
                                      </p:cBhvr>
                                      <p:tavLst>
                                        <p:tav tm="0">
                                          <p:val>
                                            <p:strVal val="#ppt_y"/>
                                          </p:val>
                                        </p:tav>
                                        <p:tav tm="100000">
                                          <p:val>
                                            <p:strVal val="#ppt_y"/>
                                          </p:val>
                                        </p:tav>
                                      </p:tavLst>
                                    </p:anim>
                                  </p:childTnLst>
                                </p:cTn>
                              </p:par>
                            </p:childTnLst>
                          </p:cTn>
                        </p:par>
                        <p:par>
                          <p:cTn id="40" fill="hold">
                            <p:stCondLst>
                              <p:cond delay="4000"/>
                            </p:stCondLst>
                            <p:childTnLst>
                              <p:par>
                                <p:cTn id="41" presetID="2" presetClass="entr" presetSubtype="2" fill="hold" nodeType="after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fill="hold"/>
                                        <p:tgtEl>
                                          <p:spTgt spid="15"/>
                                        </p:tgtEl>
                                        <p:attrNameLst>
                                          <p:attrName>ppt_x</p:attrName>
                                        </p:attrNameLst>
                                      </p:cBhvr>
                                      <p:tavLst>
                                        <p:tav tm="0">
                                          <p:val>
                                            <p:strVal val="1+#ppt_w/2"/>
                                          </p:val>
                                        </p:tav>
                                        <p:tav tm="100000">
                                          <p:val>
                                            <p:strVal val="#ppt_x"/>
                                          </p:val>
                                        </p:tav>
                                      </p:tavLst>
                                    </p:anim>
                                    <p:anim calcmode="lin" valueType="num">
                                      <p:cBhvr additive="base">
                                        <p:cTn id="44" dur="500" fill="hold"/>
                                        <p:tgtEl>
                                          <p:spTgt spid="15"/>
                                        </p:tgtEl>
                                        <p:attrNameLst>
                                          <p:attrName>ppt_y</p:attrName>
                                        </p:attrNameLst>
                                      </p:cBhvr>
                                      <p:tavLst>
                                        <p:tav tm="0">
                                          <p:val>
                                            <p:strVal val="#ppt_y"/>
                                          </p:val>
                                        </p:tav>
                                        <p:tav tm="100000">
                                          <p:val>
                                            <p:strVal val="#ppt_y"/>
                                          </p:val>
                                        </p:tav>
                                      </p:tavLst>
                                    </p:anim>
                                  </p:childTnLst>
                                </p:cTn>
                              </p:par>
                            </p:childTnLst>
                          </p:cTn>
                        </p:par>
                        <p:par>
                          <p:cTn id="45" fill="hold">
                            <p:stCondLst>
                              <p:cond delay="4500"/>
                            </p:stCondLst>
                            <p:childTnLst>
                              <p:par>
                                <p:cTn id="46" presetID="47" presetClass="entr" presetSubtype="0" fill="hold" nodeType="afterEffect">
                                  <p:stCondLst>
                                    <p:cond delay="0"/>
                                  </p:stCondLst>
                                  <p:childTnLst>
                                    <p:set>
                                      <p:cBhvr>
                                        <p:cTn id="47" dur="1" fill="hold">
                                          <p:stCondLst>
                                            <p:cond delay="0"/>
                                          </p:stCondLst>
                                        </p:cTn>
                                        <p:tgtEl>
                                          <p:spTgt spid="39"/>
                                        </p:tgtEl>
                                        <p:attrNameLst>
                                          <p:attrName>style.visibility</p:attrName>
                                        </p:attrNameLst>
                                      </p:cBhvr>
                                      <p:to>
                                        <p:strVal val="visible"/>
                                      </p:to>
                                    </p:set>
                                    <p:animEffect transition="in" filter="fade">
                                      <p:cBhvr>
                                        <p:cTn id="48" dur="1000"/>
                                        <p:tgtEl>
                                          <p:spTgt spid="39"/>
                                        </p:tgtEl>
                                      </p:cBhvr>
                                    </p:animEffect>
                                    <p:anim calcmode="lin" valueType="num">
                                      <p:cBhvr>
                                        <p:cTn id="49" dur="1000" fill="hold"/>
                                        <p:tgtEl>
                                          <p:spTgt spid="39"/>
                                        </p:tgtEl>
                                        <p:attrNameLst>
                                          <p:attrName>ppt_x</p:attrName>
                                        </p:attrNameLst>
                                      </p:cBhvr>
                                      <p:tavLst>
                                        <p:tav tm="0">
                                          <p:val>
                                            <p:strVal val="#ppt_x"/>
                                          </p:val>
                                        </p:tav>
                                        <p:tav tm="100000">
                                          <p:val>
                                            <p:strVal val="#ppt_x"/>
                                          </p:val>
                                        </p:tav>
                                      </p:tavLst>
                                    </p:anim>
                                    <p:anim calcmode="lin" valueType="num">
                                      <p:cBhvr>
                                        <p:cTn id="50"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5" grpId="0" animBg="1"/>
      <p:bldP spid="37" grpId="0" animBg="1"/>
      <p:bldP spid="5" grpId="0"/>
      <p:bldP spid="4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矩形 3"/>
          <p:cNvSpPr>
            <a:spLocks noChangeArrowheads="1"/>
          </p:cNvSpPr>
          <p:nvPr/>
        </p:nvSpPr>
        <p:spPr bwMode="auto">
          <a:xfrm>
            <a:off x="2685559" y="534675"/>
            <a:ext cx="5109073" cy="584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spcBef>
                <a:spcPct val="0"/>
              </a:spcBef>
              <a:buNone/>
            </a:pPr>
            <a:r>
              <a:rPr lang="zh-CN" altLang="en-US" b="1" dirty="0">
                <a:solidFill>
                  <a:srgbClr val="202A36"/>
                </a:solidFill>
                <a:latin typeface="Arial" charset="0"/>
                <a:cs typeface="Arial" charset="0"/>
              </a:rPr>
              <a:t>（一）安全管理及基本概念</a:t>
            </a:r>
          </a:p>
        </p:txBody>
      </p:sp>
      <p:sp>
        <p:nvSpPr>
          <p:cNvPr id="56" name="TextBox 22"/>
          <p:cNvSpPr txBox="1"/>
          <p:nvPr/>
        </p:nvSpPr>
        <p:spPr>
          <a:xfrm>
            <a:off x="2895600" y="3832225"/>
            <a:ext cx="7922895" cy="1476375"/>
          </a:xfrm>
          <a:prstGeom prst="rect">
            <a:avLst/>
          </a:prstGeom>
          <a:noFill/>
          <a:ln cap="rnd">
            <a:noFill/>
            <a:round/>
          </a:ln>
        </p:spPr>
        <p:txBody>
          <a:bodyPr wrap="square" rtlCol="0">
            <a:spAutoFit/>
          </a:bodyPr>
          <a:lstStyle/>
          <a:p>
            <a:pPr lvl="0" fontAlgn="auto">
              <a:lnSpc>
                <a:spcPct val="150000"/>
              </a:lnSpc>
              <a:spcAft>
                <a:spcPts val="0"/>
              </a:spcAft>
              <a:buClr>
                <a:srgbClr val="292929"/>
              </a:buClr>
            </a:pPr>
            <a:r>
              <a:rPr lang="zh-CN" altLang="en-US" sz="2000" b="1" noProof="1">
                <a:solidFill>
                  <a:srgbClr val="202A36"/>
                </a:solidFill>
                <a:latin typeface="微软雅黑" pitchFamily="34" charset="-122"/>
                <a:ea typeface="微软雅黑" pitchFamily="34" charset="-122"/>
              </a:rPr>
              <a:t>安全管理</a:t>
            </a:r>
            <a:endParaRPr lang="en-US" altLang="zh-CN" sz="2000" b="1" noProof="1">
              <a:solidFill>
                <a:srgbClr val="202A36"/>
              </a:solidFill>
              <a:latin typeface="微软雅黑" pitchFamily="34" charset="-122"/>
              <a:ea typeface="微软雅黑" pitchFamily="34" charset="-122"/>
            </a:endParaRPr>
          </a:p>
          <a:p>
            <a:pPr lvl="0" fontAlgn="auto">
              <a:lnSpc>
                <a:spcPct val="150000"/>
              </a:lnSpc>
              <a:spcAft>
                <a:spcPts val="0"/>
              </a:spcAft>
              <a:buClr>
                <a:srgbClr val="292929"/>
              </a:buClr>
            </a:pPr>
            <a:r>
              <a:rPr lang="en-US" altLang="zh-CN" sz="2000" noProof="1">
                <a:solidFill>
                  <a:srgbClr val="202A36"/>
                </a:solidFill>
                <a:latin typeface="微软雅黑" pitchFamily="34" charset="-122"/>
                <a:ea typeface="微软雅黑" pitchFamily="34" charset="-122"/>
              </a:rPr>
              <a:t>Safety Management</a:t>
            </a:r>
            <a:r>
              <a:rPr lang="zh-CN" altLang="en-US" sz="2000" noProof="1">
                <a:solidFill>
                  <a:srgbClr val="202A36"/>
                </a:solidFill>
                <a:latin typeface="微软雅黑" pitchFamily="34" charset="-122"/>
                <a:ea typeface="微软雅黑" pitchFamily="34" charset="-122"/>
              </a:rPr>
              <a:t>，即以安全为目的，进行有关决策、计划、组织和控制方面的活动</a:t>
            </a:r>
            <a:endParaRPr lang="en-US" altLang="zh-CN" sz="2000" noProof="1">
              <a:solidFill>
                <a:srgbClr val="202A36"/>
              </a:solidFill>
              <a:latin typeface="微软雅黑" pitchFamily="34" charset="-122"/>
              <a:ea typeface="微软雅黑" pitchFamily="34" charset="-122"/>
            </a:endParaRPr>
          </a:p>
        </p:txBody>
      </p:sp>
      <p:pic>
        <p:nvPicPr>
          <p:cNvPr id="67585" name="Picture 1" descr="C:\Users\Administrator\Desktop\ppt\u=849229248,3268815400&amp;fm=27&amp;gp=0.jpg"/>
          <p:cNvPicPr>
            <a:picLocks noChangeAspect="1" noChangeArrowheads="1"/>
          </p:cNvPicPr>
          <p:nvPr/>
        </p:nvPicPr>
        <p:blipFill>
          <a:blip r:embed="rId3" cstate="print"/>
          <a:srcRect/>
          <a:stretch>
            <a:fillRect/>
          </a:stretch>
        </p:blipFill>
        <p:spPr bwMode="auto">
          <a:xfrm>
            <a:off x="3206338" y="1290075"/>
            <a:ext cx="7612084" cy="2006822"/>
          </a:xfrm>
          <a:prstGeom prst="rect">
            <a:avLst/>
          </a:prstGeom>
          <a:noFill/>
        </p:spPr>
      </p:pic>
      <p:sp>
        <p:nvSpPr>
          <p:cNvPr id="29" name="矩形 28"/>
          <p:cNvSpPr/>
          <p:nvPr/>
        </p:nvSpPr>
        <p:spPr>
          <a:xfrm>
            <a:off x="2976760" y="4325361"/>
            <a:ext cx="599800" cy="40500"/>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7" rIns="68576" bIns="34287" rtlCol="0" anchor="ctr"/>
          <a:lstStyle/>
          <a:p>
            <a:pPr algn="ctr"/>
            <a:endParaRPr lang="zh-CN" altLang="en-US">
              <a:solidFill>
                <a:schemeClr val="bg1"/>
              </a:solidFill>
            </a:endParaRPr>
          </a:p>
        </p:txBody>
      </p:sp>
      <p:sp>
        <p:nvSpPr>
          <p:cNvPr id="30" name="矩形 29"/>
          <p:cNvSpPr/>
          <p:nvPr/>
        </p:nvSpPr>
        <p:spPr>
          <a:xfrm>
            <a:off x="3591610" y="4325361"/>
            <a:ext cx="1215000" cy="40500"/>
          </a:xfrm>
          <a:prstGeom prst="rect">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7" rIns="68576" bIns="34287" rtlCol="0" anchor="ctr"/>
          <a:lstStyle/>
          <a:p>
            <a:pPr algn="ctr"/>
            <a:endParaRPr lang="zh-CN" altLang="en-US">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left)">
                                      <p:cBhvr>
                                        <p:cTn id="7" dur="500"/>
                                        <p:tgtEl>
                                          <p:spTgt spid="27"/>
                                        </p:tgtEl>
                                      </p:cBhvr>
                                    </p:animEffect>
                                  </p:childTnLst>
                                </p:cTn>
                              </p:par>
                              <p:par>
                                <p:cTn id="8" presetID="2" presetClass="entr" presetSubtype="8" decel="100000" fill="hold" grpId="0" nodeType="withEffect">
                                  <p:stCondLst>
                                    <p:cond delay="400"/>
                                  </p:stCondLst>
                                  <p:childTnLst>
                                    <p:set>
                                      <p:cBhvr>
                                        <p:cTn id="9" dur="1" fill="hold">
                                          <p:stCondLst>
                                            <p:cond delay="0"/>
                                          </p:stCondLst>
                                        </p:cTn>
                                        <p:tgtEl>
                                          <p:spTgt spid="56"/>
                                        </p:tgtEl>
                                        <p:attrNameLst>
                                          <p:attrName>style.visibility</p:attrName>
                                        </p:attrNameLst>
                                      </p:cBhvr>
                                      <p:to>
                                        <p:strVal val="visible"/>
                                      </p:to>
                                    </p:set>
                                    <p:anim calcmode="lin" valueType="num">
                                      <p:cBhvr additive="base">
                                        <p:cTn id="10" dur="500" fill="hold"/>
                                        <p:tgtEl>
                                          <p:spTgt spid="56"/>
                                        </p:tgtEl>
                                        <p:attrNameLst>
                                          <p:attrName>ppt_x</p:attrName>
                                        </p:attrNameLst>
                                      </p:cBhvr>
                                      <p:tavLst>
                                        <p:tav tm="0">
                                          <p:val>
                                            <p:strVal val="0-#ppt_w/2"/>
                                          </p:val>
                                        </p:tav>
                                        <p:tav tm="100000">
                                          <p:val>
                                            <p:strVal val="#ppt_x"/>
                                          </p:val>
                                        </p:tav>
                                      </p:tavLst>
                                    </p:anim>
                                    <p:anim calcmode="lin" valueType="num">
                                      <p:cBhvr additive="base">
                                        <p:cTn id="11" dur="500" fill="hold"/>
                                        <p:tgtEl>
                                          <p:spTgt spid="56"/>
                                        </p:tgtEl>
                                        <p:attrNameLst>
                                          <p:attrName>ppt_y</p:attrName>
                                        </p:attrNameLst>
                                      </p:cBhvr>
                                      <p:tavLst>
                                        <p:tav tm="0">
                                          <p:val>
                                            <p:strVal val="#ppt_y"/>
                                          </p:val>
                                        </p:tav>
                                        <p:tav tm="100000">
                                          <p:val>
                                            <p:strVal val="#ppt_y"/>
                                          </p:val>
                                        </p:tav>
                                      </p:tavLst>
                                    </p:anim>
                                  </p:childTnLst>
                                </p:cTn>
                              </p:par>
                            </p:childTnLst>
                          </p:cTn>
                        </p:par>
                        <p:par>
                          <p:cTn id="12" fill="hold">
                            <p:stCondLst>
                              <p:cond delay="500"/>
                            </p:stCondLst>
                            <p:childTnLst>
                              <p:par>
                                <p:cTn id="13" presetID="22" presetClass="entr" presetSubtype="8" fill="hold" grpId="0" nodeType="after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wipe(left)">
                                      <p:cBhvr>
                                        <p:cTn id="15" dur="500"/>
                                        <p:tgtEl>
                                          <p:spTgt spid="29"/>
                                        </p:tgtEl>
                                      </p:cBhvr>
                                    </p:animEffect>
                                  </p:childTnLst>
                                </p:cTn>
                              </p:par>
                            </p:childTnLst>
                          </p:cTn>
                        </p:par>
                        <p:par>
                          <p:cTn id="16" fill="hold">
                            <p:stCondLst>
                              <p:cond delay="1000"/>
                            </p:stCondLst>
                            <p:childTnLst>
                              <p:par>
                                <p:cTn id="17" presetID="22" presetClass="entr" presetSubtype="8" fill="hold" grpId="0" nodeType="after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wipe(left)">
                                      <p:cBhvr>
                                        <p:cTn id="19" dur="75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56" grpId="0"/>
      <p:bldP spid="29" grpId="0" bldLvl="0" animBg="1"/>
      <p:bldP spid="30"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椭圆 13"/>
          <p:cNvSpPr/>
          <p:nvPr/>
        </p:nvSpPr>
        <p:spPr>
          <a:xfrm>
            <a:off x="5390749" y="1312975"/>
            <a:ext cx="1369549" cy="136520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75520" tIns="37760" rIns="75520" bIns="37760" rtlCol="0" anchor="ctr"/>
          <a:lstStyle/>
          <a:p>
            <a:pPr algn="ctr"/>
            <a:r>
              <a:rPr lang="zh-CN" altLang="en-US" b="1" dirty="0">
                <a:solidFill>
                  <a:srgbClr val="FCB00F"/>
                </a:solidFill>
                <a:latin typeface="微软雅黑" pitchFamily="34" charset="-122"/>
                <a:ea typeface="微软雅黑" pitchFamily="34" charset="-122"/>
              </a:rPr>
              <a:t>事故</a:t>
            </a:r>
            <a:endParaRPr lang="en-US" altLang="zh-CN" b="1" dirty="0">
              <a:solidFill>
                <a:srgbClr val="FCB00F"/>
              </a:solidFill>
              <a:latin typeface="微软雅黑" pitchFamily="34" charset="-122"/>
              <a:ea typeface="微软雅黑" pitchFamily="34" charset="-122"/>
            </a:endParaRPr>
          </a:p>
          <a:p>
            <a:pPr algn="ctr"/>
            <a:r>
              <a:rPr lang="zh-CN" altLang="en-US" b="1" dirty="0">
                <a:solidFill>
                  <a:srgbClr val="FCB00F"/>
                </a:solidFill>
                <a:latin typeface="微软雅黑" pitchFamily="34" charset="-122"/>
                <a:ea typeface="微软雅黑" pitchFamily="34" charset="-122"/>
              </a:rPr>
              <a:t>预防</a:t>
            </a:r>
          </a:p>
        </p:txBody>
      </p:sp>
      <p:sp>
        <p:nvSpPr>
          <p:cNvPr id="15" name="椭圆 14"/>
          <p:cNvSpPr/>
          <p:nvPr/>
        </p:nvSpPr>
        <p:spPr>
          <a:xfrm>
            <a:off x="7564342" y="2718264"/>
            <a:ext cx="1369549" cy="136520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75520" tIns="37760" rIns="75520" bIns="37760" rtlCol="0" anchor="ctr"/>
          <a:lstStyle/>
          <a:p>
            <a:pPr algn="ctr"/>
            <a:r>
              <a:rPr lang="zh-CN" altLang="en-US" b="1" dirty="0">
                <a:solidFill>
                  <a:srgbClr val="FCB00F"/>
                </a:solidFill>
                <a:latin typeface="微软雅黑" pitchFamily="34" charset="-122"/>
                <a:ea typeface="微软雅黑" pitchFamily="34" charset="-122"/>
              </a:rPr>
              <a:t>安全</a:t>
            </a:r>
            <a:endParaRPr lang="en-US" altLang="zh-CN" b="1" dirty="0">
              <a:solidFill>
                <a:srgbClr val="FCB00F"/>
              </a:solidFill>
              <a:latin typeface="微软雅黑" pitchFamily="34" charset="-122"/>
              <a:ea typeface="微软雅黑" pitchFamily="34" charset="-122"/>
            </a:endParaRPr>
          </a:p>
          <a:p>
            <a:pPr algn="ctr"/>
            <a:r>
              <a:rPr lang="zh-CN" altLang="en-US" b="1" dirty="0">
                <a:solidFill>
                  <a:srgbClr val="FCB00F"/>
                </a:solidFill>
                <a:latin typeface="微软雅黑" pitchFamily="34" charset="-122"/>
                <a:ea typeface="微软雅黑" pitchFamily="34" charset="-122"/>
              </a:rPr>
              <a:t>管理</a:t>
            </a:r>
          </a:p>
        </p:txBody>
      </p:sp>
      <p:sp>
        <p:nvSpPr>
          <p:cNvPr id="23" name="上箭头 22"/>
          <p:cNvSpPr/>
          <p:nvPr/>
        </p:nvSpPr>
        <p:spPr>
          <a:xfrm rot="18192962">
            <a:off x="6629770" y="2348795"/>
            <a:ext cx="1007480" cy="739723"/>
          </a:xfrm>
          <a:prstGeom prst="upArrow">
            <a:avLst>
              <a:gd name="adj1" fmla="val 50000"/>
              <a:gd name="adj2" fmla="val 63430"/>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lIns="75520" tIns="37760" rIns="75520" bIns="37760" rtlCol="0" anchor="ctr"/>
          <a:lstStyle/>
          <a:p>
            <a:pPr algn="ctr"/>
            <a:endParaRPr lang="zh-CN" altLang="en-US"/>
          </a:p>
        </p:txBody>
      </p:sp>
      <p:sp>
        <p:nvSpPr>
          <p:cNvPr id="18" name="矩形 3"/>
          <p:cNvSpPr>
            <a:spLocks noChangeArrowheads="1"/>
          </p:cNvSpPr>
          <p:nvPr/>
        </p:nvSpPr>
        <p:spPr bwMode="auto">
          <a:xfrm>
            <a:off x="2763052" y="621302"/>
            <a:ext cx="2339084" cy="52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spcBef>
                <a:spcPct val="0"/>
              </a:spcBef>
              <a:buNone/>
            </a:pPr>
            <a:r>
              <a:rPr lang="zh-CN" altLang="en-US" sz="2800" dirty="0">
                <a:solidFill>
                  <a:srgbClr val="202A36"/>
                </a:solidFill>
                <a:latin typeface="Arial" charset="0"/>
                <a:cs typeface="Arial" charset="0"/>
              </a:rPr>
              <a:t>安全管理活动</a:t>
            </a:r>
          </a:p>
        </p:txBody>
      </p:sp>
      <p:sp>
        <p:nvSpPr>
          <p:cNvPr id="22" name="上箭头 21"/>
          <p:cNvSpPr/>
          <p:nvPr/>
        </p:nvSpPr>
        <p:spPr>
          <a:xfrm flipV="1">
            <a:off x="7746303" y="4135541"/>
            <a:ext cx="1007480" cy="739723"/>
          </a:xfrm>
          <a:prstGeom prst="upArrow">
            <a:avLst>
              <a:gd name="adj1" fmla="val 50000"/>
              <a:gd name="adj2" fmla="val 63430"/>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lIns="75520" tIns="37760" rIns="75520" bIns="37760" rtlCol="0" anchor="ctr"/>
          <a:lstStyle/>
          <a:p>
            <a:pPr algn="ctr"/>
            <a:endParaRPr lang="zh-CN" altLang="en-US"/>
          </a:p>
        </p:txBody>
      </p:sp>
      <p:sp>
        <p:nvSpPr>
          <p:cNvPr id="19" name="椭圆 18"/>
          <p:cNvSpPr/>
          <p:nvPr/>
        </p:nvSpPr>
        <p:spPr>
          <a:xfrm>
            <a:off x="7574080" y="4920846"/>
            <a:ext cx="1369549" cy="136520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75520" tIns="37760" rIns="75520" bIns="37760" rtlCol="0" anchor="ctr"/>
          <a:lstStyle/>
          <a:p>
            <a:pPr algn="ctr"/>
            <a:r>
              <a:rPr lang="zh-CN" altLang="en-US" b="1" dirty="0">
                <a:solidFill>
                  <a:srgbClr val="FCB00F"/>
                </a:solidFill>
                <a:latin typeface="微软雅黑" pitchFamily="34" charset="-122"/>
                <a:ea typeface="微软雅黑" pitchFamily="34" charset="-122"/>
              </a:rPr>
              <a:t>保险</a:t>
            </a:r>
            <a:endParaRPr lang="en-US" altLang="zh-CN" b="1" dirty="0">
              <a:solidFill>
                <a:srgbClr val="FCB00F"/>
              </a:solidFill>
              <a:latin typeface="微软雅黑" pitchFamily="34" charset="-122"/>
              <a:ea typeface="微软雅黑" pitchFamily="34" charset="-122"/>
            </a:endParaRPr>
          </a:p>
          <a:p>
            <a:pPr algn="ctr"/>
            <a:r>
              <a:rPr lang="zh-CN" altLang="en-US" b="1" dirty="0">
                <a:solidFill>
                  <a:srgbClr val="FCB00F"/>
                </a:solidFill>
                <a:latin typeface="微软雅黑" pitchFamily="34" charset="-122"/>
                <a:ea typeface="微软雅黑" pitchFamily="34" charset="-122"/>
              </a:rPr>
              <a:t>补偿</a:t>
            </a:r>
          </a:p>
        </p:txBody>
      </p:sp>
      <p:sp>
        <p:nvSpPr>
          <p:cNvPr id="20" name="椭圆 19"/>
          <p:cNvSpPr/>
          <p:nvPr/>
        </p:nvSpPr>
        <p:spPr>
          <a:xfrm>
            <a:off x="9701261" y="1349872"/>
            <a:ext cx="1369549" cy="136520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75520" tIns="37760" rIns="75520" bIns="37760" rtlCol="0" anchor="ctr"/>
          <a:lstStyle/>
          <a:p>
            <a:pPr algn="ctr"/>
            <a:r>
              <a:rPr lang="zh-CN" altLang="en-US" b="1" dirty="0">
                <a:solidFill>
                  <a:srgbClr val="FCB00F"/>
                </a:solidFill>
                <a:latin typeface="微软雅黑" pitchFamily="34" charset="-122"/>
                <a:ea typeface="微软雅黑" pitchFamily="34" charset="-122"/>
              </a:rPr>
              <a:t>应急</a:t>
            </a:r>
            <a:endParaRPr lang="en-US" altLang="zh-CN" b="1" dirty="0">
              <a:solidFill>
                <a:srgbClr val="FCB00F"/>
              </a:solidFill>
              <a:latin typeface="微软雅黑" pitchFamily="34" charset="-122"/>
              <a:ea typeface="微软雅黑" pitchFamily="34" charset="-122"/>
            </a:endParaRPr>
          </a:p>
          <a:p>
            <a:pPr algn="ctr"/>
            <a:r>
              <a:rPr lang="zh-CN" altLang="en-US" b="1" dirty="0">
                <a:solidFill>
                  <a:srgbClr val="FCB00F"/>
                </a:solidFill>
                <a:latin typeface="微软雅黑" pitchFamily="34" charset="-122"/>
                <a:ea typeface="微软雅黑" pitchFamily="34" charset="-122"/>
              </a:rPr>
              <a:t>措施</a:t>
            </a:r>
          </a:p>
        </p:txBody>
      </p:sp>
      <p:sp>
        <p:nvSpPr>
          <p:cNvPr id="21" name="上箭头 20"/>
          <p:cNvSpPr/>
          <p:nvPr/>
        </p:nvSpPr>
        <p:spPr>
          <a:xfrm rot="3551389">
            <a:off x="8841979" y="2356814"/>
            <a:ext cx="1007480" cy="739723"/>
          </a:xfrm>
          <a:prstGeom prst="upArrow">
            <a:avLst>
              <a:gd name="adj1" fmla="val 50000"/>
              <a:gd name="adj2" fmla="val 63430"/>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lIns="75520" tIns="37760" rIns="75520" bIns="37760" rtlCol="0" anchor="ctr"/>
          <a:lstStyle/>
          <a:p>
            <a:pPr algn="ctr"/>
            <a:endParaRPr lang="zh-CN" altLang="en-US"/>
          </a:p>
        </p:txBody>
      </p:sp>
      <p:sp>
        <p:nvSpPr>
          <p:cNvPr id="24" name="TextBox 22"/>
          <p:cNvSpPr txBox="1"/>
          <p:nvPr/>
        </p:nvSpPr>
        <p:spPr>
          <a:xfrm>
            <a:off x="2500817" y="3692181"/>
            <a:ext cx="3414807" cy="2306955"/>
          </a:xfrm>
          <a:prstGeom prst="rect">
            <a:avLst/>
          </a:prstGeom>
          <a:noFill/>
        </p:spPr>
        <p:txBody>
          <a:bodyPr wrap="square" rtlCol="0">
            <a:spAutoFit/>
          </a:bodyPr>
          <a:lstStyle>
            <a:defPPr>
              <a:defRPr lang="zh-CN"/>
            </a:defPPr>
            <a:lvl1pPr lvl="0">
              <a:lnSpc>
                <a:spcPct val="120000"/>
              </a:lnSpc>
              <a:spcAft>
                <a:spcPct val="40000"/>
              </a:spcAft>
              <a:buClr>
                <a:srgbClr val="292929"/>
              </a:buClr>
              <a:defRPr sz="1400">
                <a:solidFill>
                  <a:srgbClr val="333333"/>
                </a:solidFill>
                <a:latin typeface="微软雅黑" pitchFamily="34" charset="-122"/>
                <a:ea typeface="微软雅黑" pitchFamily="34" charset="-122"/>
              </a:defRPr>
            </a:lvl1pPr>
          </a:lstStyle>
          <a:p>
            <a:pPr fontAlgn="auto">
              <a:lnSpc>
                <a:spcPct val="150000"/>
              </a:lnSpc>
              <a:spcAft>
                <a:spcPts val="0"/>
              </a:spcAft>
            </a:pPr>
            <a:r>
              <a:rPr lang="zh-CN" altLang="en-US" sz="1600" b="1" noProof="1">
                <a:solidFill>
                  <a:srgbClr val="202A36"/>
                </a:solidFill>
              </a:rPr>
              <a:t>控制事故</a:t>
            </a:r>
            <a:r>
              <a:rPr lang="zh-CN" altLang="en-US" sz="1600" noProof="1">
                <a:solidFill>
                  <a:srgbClr val="202A36"/>
                </a:solidFill>
              </a:rPr>
              <a:t>是安全管理工作的</a:t>
            </a:r>
            <a:r>
              <a:rPr lang="zh-CN" altLang="en-US" sz="1600" b="1" noProof="1">
                <a:solidFill>
                  <a:srgbClr val="202A36"/>
                </a:solidFill>
              </a:rPr>
              <a:t>核心</a:t>
            </a:r>
            <a:r>
              <a:rPr lang="zh-CN" altLang="en-US" sz="1600" noProof="1">
                <a:solidFill>
                  <a:srgbClr val="202A36"/>
                </a:solidFill>
              </a:rPr>
              <a:t>，而控制事故最好的方式就是实施事故预防，即通过管理和技术手段的结合，消除事故隐患，控制不安全行为，保障劳动者的安全，这也是“预防为主”的本质所在</a:t>
            </a:r>
            <a:endParaRPr lang="en-US" altLang="zh-CN" sz="1600" noProof="1">
              <a:solidFill>
                <a:srgbClr val="202A36"/>
              </a:solidFill>
            </a:endParaRPr>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p:cTn id="11" dur="500" fill="hold"/>
                                        <p:tgtEl>
                                          <p:spTgt spid="14"/>
                                        </p:tgtEl>
                                        <p:attrNameLst>
                                          <p:attrName>ppt_w</p:attrName>
                                        </p:attrNameLst>
                                      </p:cBhvr>
                                      <p:tavLst>
                                        <p:tav tm="0">
                                          <p:val>
                                            <p:fltVal val="0"/>
                                          </p:val>
                                        </p:tav>
                                        <p:tav tm="100000">
                                          <p:val>
                                            <p:strVal val="#ppt_w"/>
                                          </p:val>
                                        </p:tav>
                                      </p:tavLst>
                                    </p:anim>
                                    <p:anim calcmode="lin" valueType="num">
                                      <p:cBhvr>
                                        <p:cTn id="12" dur="500" fill="hold"/>
                                        <p:tgtEl>
                                          <p:spTgt spid="14"/>
                                        </p:tgtEl>
                                        <p:attrNameLst>
                                          <p:attrName>ppt_h</p:attrName>
                                        </p:attrNameLst>
                                      </p:cBhvr>
                                      <p:tavLst>
                                        <p:tav tm="0">
                                          <p:val>
                                            <p:fltVal val="0"/>
                                          </p:val>
                                        </p:tav>
                                        <p:tav tm="100000">
                                          <p:val>
                                            <p:strVal val="#ppt_h"/>
                                          </p:val>
                                        </p:tav>
                                      </p:tavLst>
                                    </p:anim>
                                    <p:animEffect transition="in" filter="fade">
                                      <p:cBhvr>
                                        <p:cTn id="13" dur="500"/>
                                        <p:tgtEl>
                                          <p:spTgt spid="1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p:cTn id="16" dur="500" fill="hold"/>
                                        <p:tgtEl>
                                          <p:spTgt spid="15"/>
                                        </p:tgtEl>
                                        <p:attrNameLst>
                                          <p:attrName>ppt_w</p:attrName>
                                        </p:attrNameLst>
                                      </p:cBhvr>
                                      <p:tavLst>
                                        <p:tav tm="0">
                                          <p:val>
                                            <p:fltVal val="0"/>
                                          </p:val>
                                        </p:tav>
                                        <p:tav tm="100000">
                                          <p:val>
                                            <p:strVal val="#ppt_w"/>
                                          </p:val>
                                        </p:tav>
                                      </p:tavLst>
                                    </p:anim>
                                    <p:anim calcmode="lin" valueType="num">
                                      <p:cBhvr>
                                        <p:cTn id="17" dur="500" fill="hold"/>
                                        <p:tgtEl>
                                          <p:spTgt spid="15"/>
                                        </p:tgtEl>
                                        <p:attrNameLst>
                                          <p:attrName>ppt_h</p:attrName>
                                        </p:attrNameLst>
                                      </p:cBhvr>
                                      <p:tavLst>
                                        <p:tav tm="0">
                                          <p:val>
                                            <p:fltVal val="0"/>
                                          </p:val>
                                        </p:tav>
                                        <p:tav tm="100000">
                                          <p:val>
                                            <p:strVal val="#ppt_h"/>
                                          </p:val>
                                        </p:tav>
                                      </p:tavLst>
                                    </p:anim>
                                    <p:animEffect transition="in" filter="fade">
                                      <p:cBhvr>
                                        <p:cTn id="18" dur="500"/>
                                        <p:tgtEl>
                                          <p:spTgt spid="15"/>
                                        </p:tgtEl>
                                      </p:cBhvr>
                                    </p:animEffect>
                                  </p:childTnLst>
                                </p:cTn>
                              </p:par>
                            </p:childTnLst>
                          </p:cTn>
                        </p:par>
                        <p:par>
                          <p:cTn id="19" fill="hold">
                            <p:stCondLst>
                              <p:cond delay="1000"/>
                            </p:stCondLst>
                            <p:childTnLst>
                              <p:par>
                                <p:cTn id="20" presetID="22" presetClass="entr" presetSubtype="4" fill="hold" grpId="0" nodeType="after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wipe(down)">
                                      <p:cBhvr>
                                        <p:cTn id="22" dur="500"/>
                                        <p:tgtEl>
                                          <p:spTgt spid="23"/>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ipe(down)">
                                      <p:cBhvr>
                                        <p:cTn id="25" dur="500"/>
                                        <p:tgtEl>
                                          <p:spTgt spid="22"/>
                                        </p:tgtEl>
                                      </p:cBhvr>
                                    </p:animEffect>
                                  </p:childTnLst>
                                </p:cTn>
                              </p:par>
                            </p:childTnLst>
                          </p:cTn>
                        </p:par>
                        <p:par>
                          <p:cTn id="26" fill="hold">
                            <p:stCondLst>
                              <p:cond delay="1500"/>
                            </p:stCondLst>
                            <p:childTnLst>
                              <p:par>
                                <p:cTn id="27" presetID="10" presetClass="entr" presetSubtype="0" fill="hold" grpId="0" nodeType="afterEffect">
                                  <p:stCondLst>
                                    <p:cond delay="0"/>
                                  </p:stCondLst>
                                  <p:childTnLst>
                                    <p:set>
                                      <p:cBhvr>
                                        <p:cTn id="28" dur="1" fill="hold">
                                          <p:stCondLst>
                                            <p:cond delay="0"/>
                                          </p:stCondLst>
                                        </p:cTn>
                                        <p:tgtEl>
                                          <p:spTgt spid="19"/>
                                        </p:tgtEl>
                                        <p:attrNameLst>
                                          <p:attrName>style.visibility</p:attrName>
                                        </p:attrNameLst>
                                      </p:cBhvr>
                                      <p:to>
                                        <p:strVal val="visible"/>
                                      </p:to>
                                    </p:set>
                                    <p:anim calcmode="lin" valueType="num">
                                      <p:cBhvr>
                                        <p:cTn id="29" dur="500" fill="hold"/>
                                        <p:tgtEl>
                                          <p:spTgt spid="19"/>
                                        </p:tgtEl>
                                        <p:attrNameLst>
                                          <p:attrName>ppt_w</p:attrName>
                                        </p:attrNameLst>
                                      </p:cBhvr>
                                      <p:tavLst>
                                        <p:tav tm="0">
                                          <p:val>
                                            <p:fltVal val="0"/>
                                          </p:val>
                                        </p:tav>
                                        <p:tav tm="100000">
                                          <p:val>
                                            <p:strVal val="#ppt_w"/>
                                          </p:val>
                                        </p:tav>
                                      </p:tavLst>
                                    </p:anim>
                                    <p:anim calcmode="lin" valueType="num">
                                      <p:cBhvr>
                                        <p:cTn id="30" dur="500" fill="hold"/>
                                        <p:tgtEl>
                                          <p:spTgt spid="19"/>
                                        </p:tgtEl>
                                        <p:attrNameLst>
                                          <p:attrName>ppt_h</p:attrName>
                                        </p:attrNameLst>
                                      </p:cBhvr>
                                      <p:tavLst>
                                        <p:tav tm="0">
                                          <p:val>
                                            <p:fltVal val="0"/>
                                          </p:val>
                                        </p:tav>
                                        <p:tav tm="100000">
                                          <p:val>
                                            <p:strVal val="#ppt_h"/>
                                          </p:val>
                                        </p:tav>
                                      </p:tavLst>
                                    </p:anim>
                                    <p:animEffect transition="in" filter="fade">
                                      <p:cBhvr>
                                        <p:cTn id="31" dur="500"/>
                                        <p:tgtEl>
                                          <p:spTgt spid="19"/>
                                        </p:tgtEl>
                                      </p:cBhvr>
                                    </p:animEffect>
                                  </p:childTnLst>
                                </p:cTn>
                              </p:par>
                            </p:childTnLst>
                          </p:cTn>
                        </p:par>
                        <p:par>
                          <p:cTn id="32" fill="hold">
                            <p:stCondLst>
                              <p:cond delay="2000"/>
                            </p:stCondLst>
                            <p:childTnLst>
                              <p:par>
                                <p:cTn id="33" presetID="10" presetClass="entr" presetSubtype="0" fill="hold" grpId="0" nodeType="after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p:cTn id="35" dur="500" fill="hold"/>
                                        <p:tgtEl>
                                          <p:spTgt spid="20"/>
                                        </p:tgtEl>
                                        <p:attrNameLst>
                                          <p:attrName>ppt_w</p:attrName>
                                        </p:attrNameLst>
                                      </p:cBhvr>
                                      <p:tavLst>
                                        <p:tav tm="0">
                                          <p:val>
                                            <p:fltVal val="0"/>
                                          </p:val>
                                        </p:tav>
                                        <p:tav tm="100000">
                                          <p:val>
                                            <p:strVal val="#ppt_w"/>
                                          </p:val>
                                        </p:tav>
                                      </p:tavLst>
                                    </p:anim>
                                    <p:anim calcmode="lin" valueType="num">
                                      <p:cBhvr>
                                        <p:cTn id="36" dur="500" fill="hold"/>
                                        <p:tgtEl>
                                          <p:spTgt spid="20"/>
                                        </p:tgtEl>
                                        <p:attrNameLst>
                                          <p:attrName>ppt_h</p:attrName>
                                        </p:attrNameLst>
                                      </p:cBhvr>
                                      <p:tavLst>
                                        <p:tav tm="0">
                                          <p:val>
                                            <p:fltVal val="0"/>
                                          </p:val>
                                        </p:tav>
                                        <p:tav tm="100000">
                                          <p:val>
                                            <p:strVal val="#ppt_h"/>
                                          </p:val>
                                        </p:tav>
                                      </p:tavLst>
                                    </p:anim>
                                    <p:animEffect transition="in" filter="fade">
                                      <p:cBhvr>
                                        <p:cTn id="37" dur="500"/>
                                        <p:tgtEl>
                                          <p:spTgt spid="20"/>
                                        </p:tgtEl>
                                      </p:cBhvr>
                                    </p:animEffect>
                                  </p:childTnLst>
                                </p:cTn>
                              </p:par>
                            </p:childTnLst>
                          </p:cTn>
                        </p:par>
                        <p:par>
                          <p:cTn id="38" fill="hold">
                            <p:stCondLst>
                              <p:cond delay="2500"/>
                            </p:stCondLst>
                            <p:childTnLst>
                              <p:par>
                                <p:cTn id="39" presetID="22" presetClass="entr" presetSubtype="4" fill="hold" grpId="0" nodeType="after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wipe(down)">
                                      <p:cBhvr>
                                        <p:cTn id="41" dur="500"/>
                                        <p:tgtEl>
                                          <p:spTgt spid="21"/>
                                        </p:tgtEl>
                                      </p:cBhvr>
                                    </p:animEffect>
                                  </p:childTnLst>
                                </p:cTn>
                              </p:par>
                              <p:par>
                                <p:cTn id="42" presetID="2" presetClass="entr" presetSubtype="8" decel="100000" fill="hold" grpId="0" nodeType="withEffect">
                                  <p:stCondLst>
                                    <p:cond delay="100"/>
                                  </p:stCondLst>
                                  <p:childTnLst>
                                    <p:set>
                                      <p:cBhvr>
                                        <p:cTn id="43" dur="1" fill="hold">
                                          <p:stCondLst>
                                            <p:cond delay="0"/>
                                          </p:stCondLst>
                                        </p:cTn>
                                        <p:tgtEl>
                                          <p:spTgt spid="24"/>
                                        </p:tgtEl>
                                        <p:attrNameLst>
                                          <p:attrName>style.visibility</p:attrName>
                                        </p:attrNameLst>
                                      </p:cBhvr>
                                      <p:to>
                                        <p:strVal val="visible"/>
                                      </p:to>
                                    </p:set>
                                    <p:anim calcmode="lin" valueType="num">
                                      <p:cBhvr additive="base">
                                        <p:cTn id="44" dur="500" fill="hold"/>
                                        <p:tgtEl>
                                          <p:spTgt spid="24"/>
                                        </p:tgtEl>
                                        <p:attrNameLst>
                                          <p:attrName>ppt_x</p:attrName>
                                        </p:attrNameLst>
                                      </p:cBhvr>
                                      <p:tavLst>
                                        <p:tav tm="0">
                                          <p:val>
                                            <p:strVal val="0-#ppt_w/2"/>
                                          </p:val>
                                        </p:tav>
                                        <p:tav tm="100000">
                                          <p:val>
                                            <p:strVal val="#ppt_x"/>
                                          </p:val>
                                        </p:tav>
                                      </p:tavLst>
                                    </p:anim>
                                    <p:anim calcmode="lin" valueType="num">
                                      <p:cBhvr additive="base">
                                        <p:cTn id="45" dur="500" fill="hold"/>
                                        <p:tgtEl>
                                          <p:spTgt spid="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23" grpId="0" animBg="1"/>
      <p:bldP spid="18" grpId="0"/>
      <p:bldP spid="22" grpId="0" animBg="1"/>
      <p:bldP spid="19" grpId="0" animBg="1"/>
      <p:bldP spid="20" grpId="0" animBg="1"/>
      <p:bldP spid="21" grpId="0" animBg="1"/>
      <p:bldP spid="2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a:spLocks noChangeArrowheads="1"/>
          </p:cNvSpPr>
          <p:nvPr/>
        </p:nvSpPr>
        <p:spPr bwMode="auto">
          <a:xfrm>
            <a:off x="2763052" y="621302"/>
            <a:ext cx="1620938" cy="52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spcBef>
                <a:spcPct val="0"/>
              </a:spcBef>
              <a:buNone/>
            </a:pPr>
            <a:r>
              <a:rPr lang="zh-CN" altLang="en-US" sz="2800" dirty="0">
                <a:solidFill>
                  <a:srgbClr val="202A36"/>
                </a:solidFill>
                <a:latin typeface="Arial" charset="0"/>
                <a:cs typeface="Arial" charset="0"/>
              </a:rPr>
              <a:t>事故法则</a:t>
            </a:r>
          </a:p>
        </p:txBody>
      </p:sp>
      <p:pic>
        <p:nvPicPr>
          <p:cNvPr id="111618" name="Picture 2" descr="C:\Users\Administrator\Desktop\ppt\timg (4).jpg"/>
          <p:cNvPicPr>
            <a:picLocks noChangeAspect="1" noChangeArrowheads="1"/>
          </p:cNvPicPr>
          <p:nvPr/>
        </p:nvPicPr>
        <p:blipFill>
          <a:blip r:embed="rId2" cstate="print">
            <a:clrChange>
              <a:clrFrom>
                <a:srgbClr val="FFFFFF">
                  <a:alpha val="100000"/>
                </a:srgbClr>
              </a:clrFrom>
              <a:clrTo>
                <a:srgbClr val="FFFFFF">
                  <a:alpha val="100000"/>
                  <a:alpha val="0"/>
                </a:srgbClr>
              </a:clrTo>
            </a:clrChange>
          </a:blip>
          <a:srcRect/>
          <a:stretch>
            <a:fillRect/>
          </a:stretch>
        </p:blipFill>
        <p:spPr bwMode="auto">
          <a:xfrm>
            <a:off x="2401444" y="1727624"/>
            <a:ext cx="4357318" cy="4499921"/>
          </a:xfrm>
          <a:prstGeom prst="rect">
            <a:avLst/>
          </a:prstGeom>
          <a:noFill/>
        </p:spPr>
      </p:pic>
      <p:sp>
        <p:nvSpPr>
          <p:cNvPr id="4" name="TextBox 3"/>
          <p:cNvSpPr txBox="1"/>
          <p:nvPr/>
        </p:nvSpPr>
        <p:spPr>
          <a:xfrm>
            <a:off x="6860540" y="1976120"/>
            <a:ext cx="4681220" cy="1938020"/>
          </a:xfrm>
          <a:prstGeom prst="rect">
            <a:avLst/>
          </a:prstGeom>
          <a:noFill/>
        </p:spPr>
        <p:txBody>
          <a:bodyPr wrap="square" rtlCol="0">
            <a:spAutoFit/>
          </a:bodyPr>
          <a:lstStyle/>
          <a:p>
            <a:pPr fontAlgn="auto">
              <a:lnSpc>
                <a:spcPct val="150000"/>
              </a:lnSpc>
            </a:pPr>
            <a:r>
              <a:rPr lang="zh-CN" altLang="en-US" sz="1600" dirty="0">
                <a:latin typeface="微软雅黑" pitchFamily="34" charset="-122"/>
                <a:ea typeface="微软雅黑" pitchFamily="34" charset="-122"/>
              </a:rPr>
              <a:t>美国安全工程师海因里希（</a:t>
            </a:r>
            <a:r>
              <a:rPr lang="en-US" altLang="zh-CN" sz="1600" dirty="0" err="1">
                <a:latin typeface="微软雅黑" pitchFamily="34" charset="-122"/>
                <a:ea typeface="微软雅黑" pitchFamily="34" charset="-122"/>
              </a:rPr>
              <a:t>H·W·Heinrich</a:t>
            </a:r>
            <a:r>
              <a:rPr lang="zh-CN" altLang="en-US" sz="1600" dirty="0">
                <a:latin typeface="微软雅黑" pitchFamily="34" charset="-122"/>
                <a:ea typeface="微软雅黑" pitchFamily="34" charset="-122"/>
              </a:rPr>
              <a:t>）统计分析</a:t>
            </a:r>
            <a:r>
              <a:rPr lang="en-US" altLang="zh-CN" sz="1600" dirty="0">
                <a:latin typeface="微软雅黑" pitchFamily="34" charset="-122"/>
                <a:ea typeface="微软雅黑" pitchFamily="34" charset="-122"/>
              </a:rPr>
              <a:t>55</a:t>
            </a:r>
            <a:r>
              <a:rPr lang="zh-CN" altLang="en-US" sz="1600" dirty="0">
                <a:latin typeface="微软雅黑" pitchFamily="34" charset="-122"/>
                <a:ea typeface="微软雅黑" pitchFamily="34" charset="-122"/>
              </a:rPr>
              <a:t>万起事故提出了事故法则，即事故三角形。每</a:t>
            </a:r>
            <a:r>
              <a:rPr lang="en-US" altLang="zh-CN" sz="1600" dirty="0">
                <a:latin typeface="微软雅黑" pitchFamily="34" charset="-122"/>
                <a:ea typeface="微软雅黑" pitchFamily="34" charset="-122"/>
              </a:rPr>
              <a:t>330</a:t>
            </a:r>
            <a:r>
              <a:rPr lang="zh-CN" altLang="en-US" sz="1600" dirty="0">
                <a:latin typeface="微软雅黑" pitchFamily="34" charset="-122"/>
                <a:ea typeface="微软雅黑" pitchFamily="34" charset="-122"/>
              </a:rPr>
              <a:t>次事故中，会造成死亡重伤事故</a:t>
            </a:r>
            <a:r>
              <a:rPr lang="en-US" altLang="zh-CN" sz="1600" dirty="0">
                <a:latin typeface="微软雅黑" pitchFamily="34" charset="-122"/>
                <a:ea typeface="微软雅黑" pitchFamily="34" charset="-122"/>
              </a:rPr>
              <a:t>1</a:t>
            </a:r>
            <a:r>
              <a:rPr lang="zh-CN" altLang="en-US" sz="1600" dirty="0">
                <a:latin typeface="微软雅黑" pitchFamily="34" charset="-122"/>
                <a:ea typeface="微软雅黑" pitchFamily="34" charset="-122"/>
              </a:rPr>
              <a:t>次，轻伤、微伤事故</a:t>
            </a:r>
            <a:r>
              <a:rPr lang="en-US" altLang="zh-CN" sz="1600" dirty="0">
                <a:latin typeface="微软雅黑" pitchFamily="34" charset="-122"/>
                <a:ea typeface="微软雅黑" pitchFamily="34" charset="-122"/>
              </a:rPr>
              <a:t>29</a:t>
            </a:r>
            <a:r>
              <a:rPr lang="zh-CN" altLang="en-US" sz="1600" dirty="0">
                <a:latin typeface="微软雅黑" pitchFamily="34" charset="-122"/>
                <a:ea typeface="微软雅黑" pitchFamily="34" charset="-122"/>
              </a:rPr>
              <a:t>次，无伤事故</a:t>
            </a:r>
            <a:r>
              <a:rPr lang="en-US" altLang="zh-CN" sz="1600" dirty="0">
                <a:latin typeface="微软雅黑" pitchFamily="34" charset="-122"/>
                <a:ea typeface="微软雅黑" pitchFamily="34" charset="-122"/>
              </a:rPr>
              <a:t>300</a:t>
            </a:r>
            <a:r>
              <a:rPr lang="zh-CN" altLang="en-US" sz="1600" dirty="0">
                <a:latin typeface="微软雅黑" pitchFamily="34" charset="-122"/>
                <a:ea typeface="微软雅黑" pitchFamily="34" charset="-122"/>
              </a:rPr>
              <a:t>次。又称为</a:t>
            </a:r>
            <a:r>
              <a:rPr lang="en-US" altLang="zh-CN" sz="1600" dirty="0">
                <a:latin typeface="微软雅黑" pitchFamily="34" charset="-122"/>
                <a:ea typeface="微软雅黑" pitchFamily="34" charset="-122"/>
              </a:rPr>
              <a:t>1:29:300</a:t>
            </a:r>
            <a:r>
              <a:rPr lang="zh-CN" altLang="en-US" sz="1600" dirty="0">
                <a:latin typeface="微软雅黑" pitchFamily="34" charset="-122"/>
                <a:ea typeface="微软雅黑" pitchFamily="34" charset="-122"/>
              </a:rPr>
              <a:t>法则</a:t>
            </a:r>
          </a:p>
        </p:txBody>
      </p:sp>
      <p:sp>
        <p:nvSpPr>
          <p:cNvPr id="6" name="TextBox 5"/>
          <p:cNvSpPr txBox="1"/>
          <p:nvPr/>
        </p:nvSpPr>
        <p:spPr>
          <a:xfrm>
            <a:off x="6860540" y="4157980"/>
            <a:ext cx="4681855" cy="1568450"/>
          </a:xfrm>
          <a:prstGeom prst="rect">
            <a:avLst/>
          </a:prstGeom>
          <a:noFill/>
        </p:spPr>
        <p:txBody>
          <a:bodyPr wrap="square" rtlCol="0">
            <a:spAutoFit/>
          </a:bodyPr>
          <a:lstStyle/>
          <a:p>
            <a:pPr fontAlgn="auto">
              <a:lnSpc>
                <a:spcPct val="150000"/>
              </a:lnSpc>
            </a:pPr>
            <a:r>
              <a:rPr lang="zh-CN" altLang="en-US" sz="1600" dirty="0">
                <a:latin typeface="微软雅黑" pitchFamily="34" charset="-122"/>
                <a:ea typeface="微软雅黑" pitchFamily="34" charset="-122"/>
              </a:rPr>
              <a:t>事故法则告诉人们，要消除一次死亡重伤事故以及</a:t>
            </a:r>
            <a:r>
              <a:rPr lang="en-US" altLang="zh-CN" sz="1600" dirty="0">
                <a:latin typeface="微软雅黑" pitchFamily="34" charset="-122"/>
                <a:ea typeface="微软雅黑" pitchFamily="34" charset="-122"/>
              </a:rPr>
              <a:t>29</a:t>
            </a:r>
            <a:r>
              <a:rPr lang="zh-CN" altLang="en-US" sz="1600" dirty="0">
                <a:latin typeface="微软雅黑" pitchFamily="34" charset="-122"/>
                <a:ea typeface="微软雅黑" pitchFamily="34" charset="-122"/>
              </a:rPr>
              <a:t>次轻伤事故，必须首先消除</a:t>
            </a:r>
            <a:r>
              <a:rPr lang="en-US" altLang="zh-CN" sz="1600" dirty="0">
                <a:latin typeface="微软雅黑" pitchFamily="34" charset="-122"/>
                <a:ea typeface="微软雅黑" pitchFamily="34" charset="-122"/>
              </a:rPr>
              <a:t>300</a:t>
            </a:r>
            <a:r>
              <a:rPr lang="zh-CN" altLang="en-US" sz="1600" dirty="0">
                <a:latin typeface="微软雅黑" pitchFamily="34" charset="-122"/>
                <a:ea typeface="微软雅黑" pitchFamily="34" charset="-122"/>
              </a:rPr>
              <a:t>次无伤事故。也就是说，防止事故伤害的关键，要从根本上防止可能引起事故的安全隐患</a:t>
            </a:r>
          </a:p>
        </p:txBody>
      </p:sp>
      <p:sp>
        <p:nvSpPr>
          <p:cNvPr id="7" name="矩形 6"/>
          <p:cNvSpPr/>
          <p:nvPr/>
        </p:nvSpPr>
        <p:spPr>
          <a:xfrm>
            <a:off x="2843256" y="1245204"/>
            <a:ext cx="599800" cy="40500"/>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7" rIns="68576" bIns="34287" rtlCol="0" anchor="ctr"/>
          <a:lstStyle/>
          <a:p>
            <a:pPr algn="ctr"/>
            <a:endParaRPr lang="zh-CN" altLang="en-US">
              <a:solidFill>
                <a:schemeClr val="bg1"/>
              </a:solidFill>
            </a:endParaRPr>
          </a:p>
        </p:txBody>
      </p:sp>
      <p:sp>
        <p:nvSpPr>
          <p:cNvPr id="8" name="矩形 7"/>
          <p:cNvSpPr/>
          <p:nvPr/>
        </p:nvSpPr>
        <p:spPr>
          <a:xfrm>
            <a:off x="3458106" y="1245204"/>
            <a:ext cx="1215000" cy="40500"/>
          </a:xfrm>
          <a:prstGeom prst="rect">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7" rIns="68576" bIns="34287" rtlCol="0" anchor="ctr"/>
          <a:lstStyle/>
          <a:p>
            <a:pPr algn="ctr"/>
            <a:endParaRPr lang="zh-CN" altLang="en-US">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b="9206"/>
          <a:stretch>
            <a:fillRect/>
          </a:stretch>
        </p:blipFill>
        <p:spPr>
          <a:xfrm>
            <a:off x="1708858" y="-312931"/>
            <a:ext cx="8974439" cy="5434800"/>
          </a:xfrm>
          <a:prstGeom prst="rect">
            <a:avLst/>
          </a:prstGeom>
        </p:spPr>
      </p:pic>
      <p:sp>
        <p:nvSpPr>
          <p:cNvPr id="6" name="矩形 5"/>
          <p:cNvSpPr/>
          <p:nvPr/>
        </p:nvSpPr>
        <p:spPr>
          <a:xfrm>
            <a:off x="1702688" y="4925328"/>
            <a:ext cx="1325880" cy="645160"/>
          </a:xfrm>
          <a:prstGeom prst="rect">
            <a:avLst/>
          </a:prstGeom>
        </p:spPr>
        <p:txBody>
          <a:bodyPr wrap="none">
            <a:spAutoFit/>
          </a:bodyPr>
          <a:lstStyle/>
          <a:p>
            <a:pPr algn="ctr">
              <a:spcAft>
                <a:spcPts val="0"/>
              </a:spcAft>
              <a:defRPr/>
            </a:pPr>
            <a:r>
              <a:rPr lang="zh-CN" altLang="en-US" b="1" kern="100" dirty="0">
                <a:solidFill>
                  <a:srgbClr val="202A36"/>
                </a:solidFill>
                <a:latin typeface="微软雅黑" pitchFamily="34" charset="-122"/>
                <a:ea typeface="微软雅黑" pitchFamily="34" charset="-122"/>
                <a:cs typeface="Times New Roman" pitchFamily="18" charset="0"/>
              </a:rPr>
              <a:t>一</a:t>
            </a:r>
            <a:endParaRPr lang="en-US" altLang="zh-CN" b="1" kern="100" dirty="0">
              <a:solidFill>
                <a:srgbClr val="202A36"/>
              </a:solidFill>
              <a:latin typeface="微软雅黑" pitchFamily="34" charset="-122"/>
              <a:ea typeface="微软雅黑" pitchFamily="34" charset="-122"/>
              <a:cs typeface="Times New Roman" pitchFamily="18" charset="0"/>
            </a:endParaRPr>
          </a:p>
          <a:p>
            <a:pPr algn="ctr">
              <a:spcAft>
                <a:spcPts val="0"/>
              </a:spcAft>
              <a:defRPr/>
            </a:pPr>
            <a:r>
              <a:rPr lang="zh-CN" altLang="en-US" sz="1800" b="1" kern="100" dirty="0">
                <a:solidFill>
                  <a:srgbClr val="202A36"/>
                </a:solidFill>
                <a:latin typeface="微软雅黑" pitchFamily="34" charset="-122"/>
                <a:ea typeface="微软雅黑" pitchFamily="34" charset="-122"/>
                <a:cs typeface="Times New Roman" pitchFamily="18" charset="0"/>
              </a:rPr>
              <a:t>安全的概念</a:t>
            </a:r>
            <a:endParaRPr lang="zh-CN" altLang="zh-CN" sz="1800" b="1" kern="100" dirty="0">
              <a:solidFill>
                <a:srgbClr val="202A36"/>
              </a:solidFill>
              <a:latin typeface="微软雅黑" pitchFamily="34" charset="-122"/>
              <a:ea typeface="微软雅黑" pitchFamily="34" charset="-122"/>
              <a:cs typeface="Times New Roman" pitchFamily="18" charset="0"/>
            </a:endParaRPr>
          </a:p>
        </p:txBody>
      </p:sp>
      <p:sp>
        <p:nvSpPr>
          <p:cNvPr id="8" name="矩形 7"/>
          <p:cNvSpPr/>
          <p:nvPr/>
        </p:nvSpPr>
        <p:spPr>
          <a:xfrm>
            <a:off x="3366590" y="4937203"/>
            <a:ext cx="1097280" cy="645160"/>
          </a:xfrm>
          <a:prstGeom prst="rect">
            <a:avLst/>
          </a:prstGeom>
        </p:spPr>
        <p:txBody>
          <a:bodyPr wrap="none">
            <a:spAutoFit/>
          </a:bodyPr>
          <a:lstStyle/>
          <a:p>
            <a:pPr algn="ctr">
              <a:spcAft>
                <a:spcPts val="0"/>
              </a:spcAft>
              <a:defRPr/>
            </a:pPr>
            <a:r>
              <a:rPr lang="zh-CN" altLang="en-US" sz="1800" b="1" kern="100" dirty="0">
                <a:solidFill>
                  <a:srgbClr val="202A36"/>
                </a:solidFill>
                <a:latin typeface="微软雅黑" pitchFamily="34" charset="-122"/>
                <a:ea typeface="微软雅黑" pitchFamily="34" charset="-122"/>
                <a:cs typeface="Times New Roman" pitchFamily="18" charset="0"/>
              </a:rPr>
              <a:t>二</a:t>
            </a:r>
            <a:endParaRPr lang="en-US" altLang="zh-CN" sz="1800" b="1" kern="100" dirty="0">
              <a:solidFill>
                <a:srgbClr val="202A36"/>
              </a:solidFill>
              <a:latin typeface="微软雅黑" pitchFamily="34" charset="-122"/>
              <a:ea typeface="微软雅黑" pitchFamily="34" charset="-122"/>
              <a:cs typeface="Times New Roman" pitchFamily="18" charset="0"/>
            </a:endParaRPr>
          </a:p>
          <a:p>
            <a:pPr algn="ctr">
              <a:spcAft>
                <a:spcPts val="0"/>
              </a:spcAft>
              <a:defRPr/>
            </a:pPr>
            <a:r>
              <a:rPr lang="zh-CN" altLang="en-US" sz="1800" b="1" kern="100" dirty="0">
                <a:solidFill>
                  <a:srgbClr val="202A36"/>
                </a:solidFill>
                <a:latin typeface="微软雅黑" pitchFamily="34" charset="-122"/>
                <a:ea typeface="微软雅黑" pitchFamily="34" charset="-122"/>
                <a:cs typeface="Times New Roman" pitchFamily="18" charset="0"/>
              </a:rPr>
              <a:t>安全管理</a:t>
            </a:r>
            <a:endParaRPr lang="zh-CN" altLang="zh-CN" sz="1800" b="1" kern="100" dirty="0">
              <a:solidFill>
                <a:srgbClr val="202A36"/>
              </a:solidFill>
              <a:latin typeface="微软雅黑" pitchFamily="34" charset="-122"/>
              <a:ea typeface="微软雅黑" pitchFamily="34" charset="-122"/>
              <a:cs typeface="Times New Roman" pitchFamily="18" charset="0"/>
            </a:endParaRPr>
          </a:p>
        </p:txBody>
      </p:sp>
      <p:sp>
        <p:nvSpPr>
          <p:cNvPr id="10" name="矩形 9"/>
          <p:cNvSpPr/>
          <p:nvPr/>
        </p:nvSpPr>
        <p:spPr>
          <a:xfrm>
            <a:off x="4676374" y="4913452"/>
            <a:ext cx="1554480" cy="645160"/>
          </a:xfrm>
          <a:prstGeom prst="rect">
            <a:avLst/>
          </a:prstGeom>
        </p:spPr>
        <p:txBody>
          <a:bodyPr wrap="none">
            <a:spAutoFit/>
          </a:bodyPr>
          <a:lstStyle/>
          <a:p>
            <a:pPr algn="ctr">
              <a:spcAft>
                <a:spcPts val="0"/>
              </a:spcAft>
              <a:defRPr/>
            </a:pPr>
            <a:r>
              <a:rPr lang="zh-CN" altLang="en-US" sz="1800" b="1" kern="100" dirty="0">
                <a:solidFill>
                  <a:srgbClr val="202A36"/>
                </a:solidFill>
                <a:latin typeface="微软雅黑" pitchFamily="34" charset="-122"/>
                <a:ea typeface="微软雅黑" pitchFamily="34" charset="-122"/>
                <a:cs typeface="Times New Roman" pitchFamily="18" charset="0"/>
              </a:rPr>
              <a:t>三</a:t>
            </a:r>
            <a:endParaRPr lang="en-US" altLang="zh-CN" sz="1800" b="1" kern="100" dirty="0">
              <a:solidFill>
                <a:srgbClr val="202A36"/>
              </a:solidFill>
              <a:latin typeface="微软雅黑" pitchFamily="34" charset="-122"/>
              <a:ea typeface="微软雅黑" pitchFamily="34" charset="-122"/>
              <a:cs typeface="Times New Roman" pitchFamily="18" charset="0"/>
            </a:endParaRPr>
          </a:p>
          <a:p>
            <a:pPr algn="ctr">
              <a:spcAft>
                <a:spcPts val="0"/>
              </a:spcAft>
              <a:defRPr/>
            </a:pPr>
            <a:r>
              <a:rPr lang="zh-CN" altLang="en-US" sz="1800" b="1" kern="100" dirty="0">
                <a:solidFill>
                  <a:srgbClr val="202A36"/>
                </a:solidFill>
                <a:latin typeface="微软雅黑" pitchFamily="34" charset="-122"/>
                <a:ea typeface="微软雅黑" pitchFamily="34" charset="-122"/>
                <a:cs typeface="Times New Roman" pitchFamily="18" charset="0"/>
              </a:rPr>
              <a:t>安全观察概述</a:t>
            </a:r>
            <a:endParaRPr lang="zh-CN" altLang="zh-CN" sz="1800" b="1" kern="100" dirty="0">
              <a:solidFill>
                <a:srgbClr val="202A36"/>
              </a:solidFill>
              <a:latin typeface="微软雅黑" pitchFamily="34" charset="-122"/>
              <a:ea typeface="微软雅黑" pitchFamily="34" charset="-122"/>
              <a:cs typeface="Times New Roman" pitchFamily="18" charset="0"/>
            </a:endParaRPr>
          </a:p>
        </p:txBody>
      </p:sp>
      <p:sp>
        <p:nvSpPr>
          <p:cNvPr id="12" name="矩形 11"/>
          <p:cNvSpPr/>
          <p:nvPr/>
        </p:nvSpPr>
        <p:spPr>
          <a:xfrm>
            <a:off x="6286274" y="4901577"/>
            <a:ext cx="1554480" cy="645160"/>
          </a:xfrm>
          <a:prstGeom prst="rect">
            <a:avLst/>
          </a:prstGeom>
        </p:spPr>
        <p:txBody>
          <a:bodyPr wrap="none">
            <a:spAutoFit/>
          </a:bodyPr>
          <a:lstStyle/>
          <a:p>
            <a:pPr algn="ctr">
              <a:spcAft>
                <a:spcPts val="0"/>
              </a:spcAft>
              <a:defRPr/>
            </a:pPr>
            <a:r>
              <a:rPr lang="zh-CN" altLang="en-US" b="1" kern="100" dirty="0">
                <a:solidFill>
                  <a:srgbClr val="202A36"/>
                </a:solidFill>
                <a:latin typeface="微软雅黑" pitchFamily="34" charset="-122"/>
                <a:ea typeface="微软雅黑" pitchFamily="34" charset="-122"/>
                <a:cs typeface="Times New Roman" pitchFamily="18" charset="0"/>
              </a:rPr>
              <a:t>四</a:t>
            </a:r>
            <a:endParaRPr lang="en-US" altLang="zh-CN" b="1" kern="100" dirty="0">
              <a:solidFill>
                <a:srgbClr val="202A36"/>
              </a:solidFill>
              <a:latin typeface="微软雅黑" pitchFamily="34" charset="-122"/>
              <a:ea typeface="微软雅黑" pitchFamily="34" charset="-122"/>
              <a:cs typeface="Times New Roman" pitchFamily="18" charset="0"/>
            </a:endParaRPr>
          </a:p>
          <a:p>
            <a:pPr algn="ctr">
              <a:spcAft>
                <a:spcPts val="0"/>
              </a:spcAft>
              <a:defRPr/>
            </a:pPr>
            <a:r>
              <a:rPr lang="zh-CN" altLang="en-US" sz="1800" b="1" kern="100" dirty="0">
                <a:solidFill>
                  <a:srgbClr val="202A36"/>
                </a:solidFill>
                <a:latin typeface="微软雅黑" pitchFamily="34" charset="-122"/>
                <a:ea typeface="微软雅黑" pitchFamily="34" charset="-122"/>
                <a:cs typeface="Times New Roman" pitchFamily="18" charset="0"/>
              </a:rPr>
              <a:t>安全观察应用</a:t>
            </a:r>
            <a:endParaRPr lang="zh-CN" altLang="zh-CN" sz="1800" b="1" kern="100" dirty="0">
              <a:solidFill>
                <a:srgbClr val="202A36"/>
              </a:solidFill>
              <a:latin typeface="微软雅黑" pitchFamily="34" charset="-122"/>
              <a:ea typeface="微软雅黑" pitchFamily="34" charset="-122"/>
              <a:cs typeface="Times New Roman" pitchFamily="18" charset="0"/>
            </a:endParaRPr>
          </a:p>
        </p:txBody>
      </p:sp>
      <p:sp>
        <p:nvSpPr>
          <p:cNvPr id="14" name="矩形 13"/>
          <p:cNvSpPr/>
          <p:nvPr/>
        </p:nvSpPr>
        <p:spPr>
          <a:xfrm>
            <a:off x="8117327" y="4949078"/>
            <a:ext cx="1097280" cy="645160"/>
          </a:xfrm>
          <a:prstGeom prst="rect">
            <a:avLst/>
          </a:prstGeom>
        </p:spPr>
        <p:txBody>
          <a:bodyPr wrap="none">
            <a:spAutoFit/>
          </a:bodyPr>
          <a:lstStyle/>
          <a:p>
            <a:pPr algn="ctr">
              <a:spcAft>
                <a:spcPts val="0"/>
              </a:spcAft>
              <a:defRPr/>
            </a:pPr>
            <a:r>
              <a:rPr lang="zh-CN" altLang="en-US" b="1" kern="100" dirty="0">
                <a:solidFill>
                  <a:srgbClr val="202A36"/>
                </a:solidFill>
                <a:latin typeface="微软雅黑" pitchFamily="34" charset="-122"/>
                <a:ea typeface="微软雅黑" pitchFamily="34" charset="-122"/>
                <a:cs typeface="Times New Roman" pitchFamily="18" charset="0"/>
              </a:rPr>
              <a:t>五</a:t>
            </a:r>
          </a:p>
          <a:p>
            <a:pPr algn="ctr">
              <a:spcAft>
                <a:spcPts val="0"/>
              </a:spcAft>
              <a:defRPr/>
            </a:pPr>
            <a:r>
              <a:rPr lang="zh-CN" altLang="en-US" b="1" kern="100" dirty="0">
                <a:solidFill>
                  <a:srgbClr val="202A36"/>
                </a:solidFill>
                <a:latin typeface="微软雅黑" pitchFamily="34" charset="-122"/>
                <a:ea typeface="微软雅黑" pitchFamily="34" charset="-122"/>
                <a:cs typeface="Times New Roman" pitchFamily="18" charset="0"/>
              </a:rPr>
              <a:t>相关规范</a:t>
            </a:r>
            <a:endParaRPr lang="zh-CN" altLang="zh-CN" sz="1800" b="1" kern="100" dirty="0">
              <a:solidFill>
                <a:srgbClr val="202A36"/>
              </a:solidFill>
              <a:latin typeface="微软雅黑" pitchFamily="34" charset="-122"/>
              <a:ea typeface="微软雅黑" pitchFamily="34" charset="-122"/>
              <a:cs typeface="Times New Roman" pitchFamily="18" charset="0"/>
            </a:endParaRPr>
          </a:p>
        </p:txBody>
      </p:sp>
      <p:sp>
        <p:nvSpPr>
          <p:cNvPr id="24" name="矩形 23"/>
          <p:cNvSpPr/>
          <p:nvPr/>
        </p:nvSpPr>
        <p:spPr>
          <a:xfrm>
            <a:off x="9831695" y="4937203"/>
            <a:ext cx="775970" cy="645160"/>
          </a:xfrm>
          <a:prstGeom prst="rect">
            <a:avLst/>
          </a:prstGeom>
        </p:spPr>
        <p:txBody>
          <a:bodyPr wrap="none">
            <a:spAutoFit/>
          </a:bodyPr>
          <a:lstStyle/>
          <a:p>
            <a:pPr algn="ctr">
              <a:spcAft>
                <a:spcPts val="0"/>
              </a:spcAft>
              <a:defRPr/>
            </a:pPr>
            <a:r>
              <a:rPr lang="zh-CN" altLang="en-US" b="1" kern="100" dirty="0">
                <a:solidFill>
                  <a:srgbClr val="202A36"/>
                </a:solidFill>
                <a:latin typeface="微软雅黑" pitchFamily="34" charset="-122"/>
                <a:ea typeface="微软雅黑" pitchFamily="34" charset="-122"/>
                <a:cs typeface="Times New Roman" pitchFamily="18" charset="0"/>
              </a:rPr>
              <a:t>六</a:t>
            </a:r>
          </a:p>
          <a:p>
            <a:pPr algn="ctr">
              <a:spcAft>
                <a:spcPts val="0"/>
              </a:spcAft>
              <a:defRPr/>
            </a:pPr>
            <a:r>
              <a:rPr lang="zh-CN" altLang="en-US" b="1" kern="100" dirty="0">
                <a:solidFill>
                  <a:srgbClr val="202A36"/>
                </a:solidFill>
                <a:latin typeface="微软雅黑" pitchFamily="34" charset="-122"/>
                <a:ea typeface="微软雅黑" pitchFamily="34" charset="-122"/>
                <a:cs typeface="Times New Roman" pitchFamily="18" charset="0"/>
              </a:rPr>
              <a:t>结  语</a:t>
            </a:r>
            <a:endParaRPr lang="zh-CN" altLang="zh-CN" sz="1800" b="1" kern="100" dirty="0">
              <a:solidFill>
                <a:srgbClr val="202A36"/>
              </a:solidFill>
              <a:latin typeface="微软雅黑" pitchFamily="34" charset="-122"/>
              <a:ea typeface="微软雅黑" pitchFamily="34" charset="-122"/>
              <a:cs typeface="Times New Roman" pitchFamily="18" charset="0"/>
            </a:endParaRPr>
          </a:p>
        </p:txBody>
      </p:sp>
      <p:grpSp>
        <p:nvGrpSpPr>
          <p:cNvPr id="31" name="组合 30"/>
          <p:cNvGrpSpPr/>
          <p:nvPr/>
        </p:nvGrpSpPr>
        <p:grpSpPr>
          <a:xfrm>
            <a:off x="1708858" y="3700331"/>
            <a:ext cx="1086966" cy="1090110"/>
            <a:chOff x="4584701" y="522287"/>
            <a:chExt cx="2744788" cy="2752726"/>
          </a:xfrm>
          <a:solidFill>
            <a:srgbClr val="202A36"/>
          </a:solidFill>
        </p:grpSpPr>
        <p:sp>
          <p:nvSpPr>
            <p:cNvPr id="40" name="Oval 5"/>
            <p:cNvSpPr>
              <a:spLocks noChangeArrowheads="1"/>
            </p:cNvSpPr>
            <p:nvPr/>
          </p:nvSpPr>
          <p:spPr bwMode="auto">
            <a:xfrm>
              <a:off x="4837113" y="774700"/>
              <a:ext cx="2238375" cy="2246313"/>
            </a:xfrm>
            <a:prstGeom prst="ellipse">
              <a:avLst/>
            </a:prstGeom>
            <a:grpFill/>
            <a:ln w="9525">
              <a:noFill/>
              <a:round/>
            </a:ln>
          </p:spPr>
          <p:txBody>
            <a:bodyPr vert="horz" wrap="square" lIns="91440" tIns="45720" rIns="91440" bIns="45720" numCol="1" anchor="t" anchorCtr="0" compatLnSpc="1"/>
            <a:lstStyle/>
            <a:p>
              <a:endParaRPr lang="zh-CN" altLang="en-US"/>
            </a:p>
          </p:txBody>
        </p:sp>
        <p:sp>
          <p:nvSpPr>
            <p:cNvPr id="41" name="Freeform 6"/>
            <p:cNvSpPr>
              <a:spLocks noEditPoints="1"/>
            </p:cNvSpPr>
            <p:nvPr/>
          </p:nvSpPr>
          <p:spPr bwMode="auto">
            <a:xfrm>
              <a:off x="4584701" y="522287"/>
              <a:ext cx="2744788" cy="2752726"/>
            </a:xfrm>
            <a:custGeom>
              <a:avLst/>
              <a:gdLst>
                <a:gd name="T0" fmla="*/ 592 w 1184"/>
                <a:gd name="T1" fmla="*/ 0 h 1184"/>
                <a:gd name="T2" fmla="*/ 0 w 1184"/>
                <a:gd name="T3" fmla="*/ 592 h 1184"/>
                <a:gd name="T4" fmla="*/ 592 w 1184"/>
                <a:gd name="T5" fmla="*/ 1184 h 1184"/>
                <a:gd name="T6" fmla="*/ 1184 w 1184"/>
                <a:gd name="T7" fmla="*/ 592 h 1184"/>
                <a:gd name="T8" fmla="*/ 592 w 1184"/>
                <a:gd name="T9" fmla="*/ 0 h 1184"/>
                <a:gd name="T10" fmla="*/ 941 w 1184"/>
                <a:gd name="T11" fmla="*/ 941 h 1184"/>
                <a:gd name="T12" fmla="*/ 784 w 1184"/>
                <a:gd name="T13" fmla="*/ 1047 h 1184"/>
                <a:gd name="T14" fmla="*/ 592 w 1184"/>
                <a:gd name="T15" fmla="*/ 1085 h 1184"/>
                <a:gd name="T16" fmla="*/ 400 w 1184"/>
                <a:gd name="T17" fmla="*/ 1047 h 1184"/>
                <a:gd name="T18" fmla="*/ 243 w 1184"/>
                <a:gd name="T19" fmla="*/ 941 h 1184"/>
                <a:gd name="T20" fmla="*/ 137 w 1184"/>
                <a:gd name="T21" fmla="*/ 784 h 1184"/>
                <a:gd name="T22" fmla="*/ 99 w 1184"/>
                <a:gd name="T23" fmla="*/ 592 h 1184"/>
                <a:gd name="T24" fmla="*/ 137 w 1184"/>
                <a:gd name="T25" fmla="*/ 400 h 1184"/>
                <a:gd name="T26" fmla="*/ 243 w 1184"/>
                <a:gd name="T27" fmla="*/ 243 h 1184"/>
                <a:gd name="T28" fmla="*/ 400 w 1184"/>
                <a:gd name="T29" fmla="*/ 137 h 1184"/>
                <a:gd name="T30" fmla="*/ 592 w 1184"/>
                <a:gd name="T31" fmla="*/ 99 h 1184"/>
                <a:gd name="T32" fmla="*/ 784 w 1184"/>
                <a:gd name="T33" fmla="*/ 137 h 1184"/>
                <a:gd name="T34" fmla="*/ 941 w 1184"/>
                <a:gd name="T35" fmla="*/ 243 h 1184"/>
                <a:gd name="T36" fmla="*/ 1047 w 1184"/>
                <a:gd name="T37" fmla="*/ 400 h 1184"/>
                <a:gd name="T38" fmla="*/ 1085 w 1184"/>
                <a:gd name="T39" fmla="*/ 592 h 1184"/>
                <a:gd name="T40" fmla="*/ 1047 w 1184"/>
                <a:gd name="T41" fmla="*/ 784 h 1184"/>
                <a:gd name="T42" fmla="*/ 941 w 1184"/>
                <a:gd name="T43" fmla="*/ 941 h 1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84" h="1184">
                  <a:moveTo>
                    <a:pt x="592" y="0"/>
                  </a:moveTo>
                  <a:cubicBezTo>
                    <a:pt x="265" y="0"/>
                    <a:pt x="0" y="265"/>
                    <a:pt x="0" y="592"/>
                  </a:cubicBezTo>
                  <a:cubicBezTo>
                    <a:pt x="0" y="919"/>
                    <a:pt x="265" y="1184"/>
                    <a:pt x="592" y="1184"/>
                  </a:cubicBezTo>
                  <a:cubicBezTo>
                    <a:pt x="919" y="1184"/>
                    <a:pt x="1184" y="919"/>
                    <a:pt x="1184" y="592"/>
                  </a:cubicBezTo>
                  <a:cubicBezTo>
                    <a:pt x="1184" y="265"/>
                    <a:pt x="919" y="0"/>
                    <a:pt x="592" y="0"/>
                  </a:cubicBezTo>
                  <a:close/>
                  <a:moveTo>
                    <a:pt x="941" y="941"/>
                  </a:moveTo>
                  <a:cubicBezTo>
                    <a:pt x="896" y="986"/>
                    <a:pt x="843" y="1022"/>
                    <a:pt x="784" y="1047"/>
                  </a:cubicBezTo>
                  <a:cubicBezTo>
                    <a:pt x="723" y="1072"/>
                    <a:pt x="659" y="1085"/>
                    <a:pt x="592" y="1085"/>
                  </a:cubicBezTo>
                  <a:cubicBezTo>
                    <a:pt x="525" y="1085"/>
                    <a:pt x="461" y="1072"/>
                    <a:pt x="400" y="1047"/>
                  </a:cubicBezTo>
                  <a:cubicBezTo>
                    <a:pt x="341" y="1022"/>
                    <a:pt x="288" y="986"/>
                    <a:pt x="243" y="941"/>
                  </a:cubicBezTo>
                  <a:cubicBezTo>
                    <a:pt x="198" y="896"/>
                    <a:pt x="162" y="843"/>
                    <a:pt x="137" y="784"/>
                  </a:cubicBezTo>
                  <a:cubicBezTo>
                    <a:pt x="112" y="723"/>
                    <a:pt x="99" y="659"/>
                    <a:pt x="99" y="592"/>
                  </a:cubicBezTo>
                  <a:cubicBezTo>
                    <a:pt x="99" y="525"/>
                    <a:pt x="112" y="461"/>
                    <a:pt x="137" y="400"/>
                  </a:cubicBezTo>
                  <a:cubicBezTo>
                    <a:pt x="162" y="341"/>
                    <a:pt x="198" y="288"/>
                    <a:pt x="243" y="243"/>
                  </a:cubicBezTo>
                  <a:cubicBezTo>
                    <a:pt x="288" y="198"/>
                    <a:pt x="341" y="162"/>
                    <a:pt x="400" y="137"/>
                  </a:cubicBezTo>
                  <a:cubicBezTo>
                    <a:pt x="461" y="112"/>
                    <a:pt x="525" y="99"/>
                    <a:pt x="592" y="99"/>
                  </a:cubicBezTo>
                  <a:cubicBezTo>
                    <a:pt x="659" y="99"/>
                    <a:pt x="723" y="112"/>
                    <a:pt x="784" y="137"/>
                  </a:cubicBezTo>
                  <a:cubicBezTo>
                    <a:pt x="843" y="162"/>
                    <a:pt x="896" y="198"/>
                    <a:pt x="941" y="243"/>
                  </a:cubicBezTo>
                  <a:cubicBezTo>
                    <a:pt x="986" y="288"/>
                    <a:pt x="1022" y="341"/>
                    <a:pt x="1047" y="400"/>
                  </a:cubicBezTo>
                  <a:cubicBezTo>
                    <a:pt x="1072" y="461"/>
                    <a:pt x="1085" y="525"/>
                    <a:pt x="1085" y="592"/>
                  </a:cubicBezTo>
                  <a:cubicBezTo>
                    <a:pt x="1085" y="659"/>
                    <a:pt x="1072" y="723"/>
                    <a:pt x="1047" y="784"/>
                  </a:cubicBezTo>
                  <a:cubicBezTo>
                    <a:pt x="1022" y="843"/>
                    <a:pt x="986" y="896"/>
                    <a:pt x="941" y="941"/>
                  </a:cubicBezTo>
                  <a:close/>
                </a:path>
              </a:pathLst>
            </a:custGeom>
            <a:grpFill/>
            <a:ln w="9525">
              <a:noFill/>
              <a:round/>
            </a:ln>
          </p:spPr>
          <p:txBody>
            <a:bodyPr vert="horz" wrap="square" lIns="91440" tIns="45720" rIns="91440" bIns="45720" numCol="1" anchor="t" anchorCtr="0" compatLnSpc="1"/>
            <a:lstStyle/>
            <a:p>
              <a:endParaRPr lang="zh-CN" altLang="en-US"/>
            </a:p>
          </p:txBody>
        </p:sp>
      </p:grpSp>
      <p:grpSp>
        <p:nvGrpSpPr>
          <p:cNvPr id="46" name="组合 45"/>
          <p:cNvGrpSpPr/>
          <p:nvPr/>
        </p:nvGrpSpPr>
        <p:grpSpPr>
          <a:xfrm>
            <a:off x="3331820" y="3700331"/>
            <a:ext cx="1086966" cy="1090110"/>
            <a:chOff x="4584701" y="522287"/>
            <a:chExt cx="2744788" cy="2752726"/>
          </a:xfrm>
          <a:solidFill>
            <a:srgbClr val="202A36"/>
          </a:solidFill>
        </p:grpSpPr>
        <p:sp>
          <p:nvSpPr>
            <p:cNvPr id="47" name="Oval 5"/>
            <p:cNvSpPr>
              <a:spLocks noChangeArrowheads="1"/>
            </p:cNvSpPr>
            <p:nvPr/>
          </p:nvSpPr>
          <p:spPr bwMode="auto">
            <a:xfrm>
              <a:off x="4837113" y="774700"/>
              <a:ext cx="2238375" cy="2246313"/>
            </a:xfrm>
            <a:prstGeom prst="ellipse">
              <a:avLst/>
            </a:prstGeom>
            <a:grpFill/>
            <a:ln w="9525">
              <a:noFill/>
              <a:round/>
            </a:ln>
          </p:spPr>
          <p:txBody>
            <a:bodyPr vert="horz" wrap="square" lIns="91440" tIns="45720" rIns="91440" bIns="45720" numCol="1" anchor="t" anchorCtr="0" compatLnSpc="1"/>
            <a:lstStyle/>
            <a:p>
              <a:endParaRPr lang="zh-CN" altLang="en-US"/>
            </a:p>
          </p:txBody>
        </p:sp>
        <p:sp>
          <p:nvSpPr>
            <p:cNvPr id="48" name="Freeform 6"/>
            <p:cNvSpPr>
              <a:spLocks noEditPoints="1"/>
            </p:cNvSpPr>
            <p:nvPr/>
          </p:nvSpPr>
          <p:spPr bwMode="auto">
            <a:xfrm>
              <a:off x="4584701" y="522287"/>
              <a:ext cx="2744788" cy="2752726"/>
            </a:xfrm>
            <a:custGeom>
              <a:avLst/>
              <a:gdLst>
                <a:gd name="T0" fmla="*/ 592 w 1184"/>
                <a:gd name="T1" fmla="*/ 0 h 1184"/>
                <a:gd name="T2" fmla="*/ 0 w 1184"/>
                <a:gd name="T3" fmla="*/ 592 h 1184"/>
                <a:gd name="T4" fmla="*/ 592 w 1184"/>
                <a:gd name="T5" fmla="*/ 1184 h 1184"/>
                <a:gd name="T6" fmla="*/ 1184 w 1184"/>
                <a:gd name="T7" fmla="*/ 592 h 1184"/>
                <a:gd name="T8" fmla="*/ 592 w 1184"/>
                <a:gd name="T9" fmla="*/ 0 h 1184"/>
                <a:gd name="T10" fmla="*/ 941 w 1184"/>
                <a:gd name="T11" fmla="*/ 941 h 1184"/>
                <a:gd name="T12" fmla="*/ 784 w 1184"/>
                <a:gd name="T13" fmla="*/ 1047 h 1184"/>
                <a:gd name="T14" fmla="*/ 592 w 1184"/>
                <a:gd name="T15" fmla="*/ 1085 h 1184"/>
                <a:gd name="T16" fmla="*/ 400 w 1184"/>
                <a:gd name="T17" fmla="*/ 1047 h 1184"/>
                <a:gd name="T18" fmla="*/ 243 w 1184"/>
                <a:gd name="T19" fmla="*/ 941 h 1184"/>
                <a:gd name="T20" fmla="*/ 137 w 1184"/>
                <a:gd name="T21" fmla="*/ 784 h 1184"/>
                <a:gd name="T22" fmla="*/ 99 w 1184"/>
                <a:gd name="T23" fmla="*/ 592 h 1184"/>
                <a:gd name="T24" fmla="*/ 137 w 1184"/>
                <a:gd name="T25" fmla="*/ 400 h 1184"/>
                <a:gd name="T26" fmla="*/ 243 w 1184"/>
                <a:gd name="T27" fmla="*/ 243 h 1184"/>
                <a:gd name="T28" fmla="*/ 400 w 1184"/>
                <a:gd name="T29" fmla="*/ 137 h 1184"/>
                <a:gd name="T30" fmla="*/ 592 w 1184"/>
                <a:gd name="T31" fmla="*/ 99 h 1184"/>
                <a:gd name="T32" fmla="*/ 784 w 1184"/>
                <a:gd name="T33" fmla="*/ 137 h 1184"/>
                <a:gd name="T34" fmla="*/ 941 w 1184"/>
                <a:gd name="T35" fmla="*/ 243 h 1184"/>
                <a:gd name="T36" fmla="*/ 1047 w 1184"/>
                <a:gd name="T37" fmla="*/ 400 h 1184"/>
                <a:gd name="T38" fmla="*/ 1085 w 1184"/>
                <a:gd name="T39" fmla="*/ 592 h 1184"/>
                <a:gd name="T40" fmla="*/ 1047 w 1184"/>
                <a:gd name="T41" fmla="*/ 784 h 1184"/>
                <a:gd name="T42" fmla="*/ 941 w 1184"/>
                <a:gd name="T43" fmla="*/ 941 h 1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84" h="1184">
                  <a:moveTo>
                    <a:pt x="592" y="0"/>
                  </a:moveTo>
                  <a:cubicBezTo>
                    <a:pt x="265" y="0"/>
                    <a:pt x="0" y="265"/>
                    <a:pt x="0" y="592"/>
                  </a:cubicBezTo>
                  <a:cubicBezTo>
                    <a:pt x="0" y="919"/>
                    <a:pt x="265" y="1184"/>
                    <a:pt x="592" y="1184"/>
                  </a:cubicBezTo>
                  <a:cubicBezTo>
                    <a:pt x="919" y="1184"/>
                    <a:pt x="1184" y="919"/>
                    <a:pt x="1184" y="592"/>
                  </a:cubicBezTo>
                  <a:cubicBezTo>
                    <a:pt x="1184" y="265"/>
                    <a:pt x="919" y="0"/>
                    <a:pt x="592" y="0"/>
                  </a:cubicBezTo>
                  <a:close/>
                  <a:moveTo>
                    <a:pt x="941" y="941"/>
                  </a:moveTo>
                  <a:cubicBezTo>
                    <a:pt x="896" y="986"/>
                    <a:pt x="843" y="1022"/>
                    <a:pt x="784" y="1047"/>
                  </a:cubicBezTo>
                  <a:cubicBezTo>
                    <a:pt x="723" y="1072"/>
                    <a:pt x="659" y="1085"/>
                    <a:pt x="592" y="1085"/>
                  </a:cubicBezTo>
                  <a:cubicBezTo>
                    <a:pt x="525" y="1085"/>
                    <a:pt x="461" y="1072"/>
                    <a:pt x="400" y="1047"/>
                  </a:cubicBezTo>
                  <a:cubicBezTo>
                    <a:pt x="341" y="1022"/>
                    <a:pt x="288" y="986"/>
                    <a:pt x="243" y="941"/>
                  </a:cubicBezTo>
                  <a:cubicBezTo>
                    <a:pt x="198" y="896"/>
                    <a:pt x="162" y="843"/>
                    <a:pt x="137" y="784"/>
                  </a:cubicBezTo>
                  <a:cubicBezTo>
                    <a:pt x="112" y="723"/>
                    <a:pt x="99" y="659"/>
                    <a:pt x="99" y="592"/>
                  </a:cubicBezTo>
                  <a:cubicBezTo>
                    <a:pt x="99" y="525"/>
                    <a:pt x="112" y="461"/>
                    <a:pt x="137" y="400"/>
                  </a:cubicBezTo>
                  <a:cubicBezTo>
                    <a:pt x="162" y="341"/>
                    <a:pt x="198" y="288"/>
                    <a:pt x="243" y="243"/>
                  </a:cubicBezTo>
                  <a:cubicBezTo>
                    <a:pt x="288" y="198"/>
                    <a:pt x="341" y="162"/>
                    <a:pt x="400" y="137"/>
                  </a:cubicBezTo>
                  <a:cubicBezTo>
                    <a:pt x="461" y="112"/>
                    <a:pt x="525" y="99"/>
                    <a:pt x="592" y="99"/>
                  </a:cubicBezTo>
                  <a:cubicBezTo>
                    <a:pt x="659" y="99"/>
                    <a:pt x="723" y="112"/>
                    <a:pt x="784" y="137"/>
                  </a:cubicBezTo>
                  <a:cubicBezTo>
                    <a:pt x="843" y="162"/>
                    <a:pt x="896" y="198"/>
                    <a:pt x="941" y="243"/>
                  </a:cubicBezTo>
                  <a:cubicBezTo>
                    <a:pt x="986" y="288"/>
                    <a:pt x="1022" y="341"/>
                    <a:pt x="1047" y="400"/>
                  </a:cubicBezTo>
                  <a:cubicBezTo>
                    <a:pt x="1072" y="461"/>
                    <a:pt x="1085" y="525"/>
                    <a:pt x="1085" y="592"/>
                  </a:cubicBezTo>
                  <a:cubicBezTo>
                    <a:pt x="1085" y="659"/>
                    <a:pt x="1072" y="723"/>
                    <a:pt x="1047" y="784"/>
                  </a:cubicBezTo>
                  <a:cubicBezTo>
                    <a:pt x="1022" y="843"/>
                    <a:pt x="986" y="896"/>
                    <a:pt x="941" y="941"/>
                  </a:cubicBezTo>
                  <a:close/>
                </a:path>
              </a:pathLst>
            </a:custGeom>
            <a:grpFill/>
            <a:ln w="9525">
              <a:noFill/>
              <a:round/>
            </a:ln>
          </p:spPr>
          <p:txBody>
            <a:bodyPr vert="horz" wrap="square" lIns="91440" tIns="45720" rIns="91440" bIns="45720" numCol="1" anchor="t" anchorCtr="0" compatLnSpc="1"/>
            <a:lstStyle/>
            <a:p>
              <a:endParaRPr lang="zh-CN" altLang="en-US"/>
            </a:p>
          </p:txBody>
        </p:sp>
      </p:grpSp>
      <p:grpSp>
        <p:nvGrpSpPr>
          <p:cNvPr id="49" name="组合 48"/>
          <p:cNvGrpSpPr/>
          <p:nvPr/>
        </p:nvGrpSpPr>
        <p:grpSpPr>
          <a:xfrm>
            <a:off x="4923019" y="3700331"/>
            <a:ext cx="1086966" cy="1090110"/>
            <a:chOff x="4584701" y="522287"/>
            <a:chExt cx="2744788" cy="2752726"/>
          </a:xfrm>
          <a:solidFill>
            <a:srgbClr val="202A36"/>
          </a:solidFill>
        </p:grpSpPr>
        <p:sp>
          <p:nvSpPr>
            <p:cNvPr id="50" name="Oval 5"/>
            <p:cNvSpPr>
              <a:spLocks noChangeArrowheads="1"/>
            </p:cNvSpPr>
            <p:nvPr/>
          </p:nvSpPr>
          <p:spPr bwMode="auto">
            <a:xfrm>
              <a:off x="4837113" y="774700"/>
              <a:ext cx="2238375" cy="2246313"/>
            </a:xfrm>
            <a:prstGeom prst="ellipse">
              <a:avLst/>
            </a:prstGeom>
            <a:grpFill/>
            <a:ln w="9525">
              <a:noFill/>
              <a:round/>
            </a:ln>
          </p:spPr>
          <p:txBody>
            <a:bodyPr vert="horz" wrap="square" lIns="91440" tIns="45720" rIns="91440" bIns="45720" numCol="1" anchor="t" anchorCtr="0" compatLnSpc="1"/>
            <a:lstStyle/>
            <a:p>
              <a:endParaRPr lang="zh-CN" altLang="en-US"/>
            </a:p>
          </p:txBody>
        </p:sp>
        <p:sp>
          <p:nvSpPr>
            <p:cNvPr id="51" name="Freeform 6"/>
            <p:cNvSpPr>
              <a:spLocks noEditPoints="1"/>
            </p:cNvSpPr>
            <p:nvPr/>
          </p:nvSpPr>
          <p:spPr bwMode="auto">
            <a:xfrm>
              <a:off x="4584701" y="522287"/>
              <a:ext cx="2744788" cy="2752726"/>
            </a:xfrm>
            <a:custGeom>
              <a:avLst/>
              <a:gdLst>
                <a:gd name="T0" fmla="*/ 592 w 1184"/>
                <a:gd name="T1" fmla="*/ 0 h 1184"/>
                <a:gd name="T2" fmla="*/ 0 w 1184"/>
                <a:gd name="T3" fmla="*/ 592 h 1184"/>
                <a:gd name="T4" fmla="*/ 592 w 1184"/>
                <a:gd name="T5" fmla="*/ 1184 h 1184"/>
                <a:gd name="T6" fmla="*/ 1184 w 1184"/>
                <a:gd name="T7" fmla="*/ 592 h 1184"/>
                <a:gd name="T8" fmla="*/ 592 w 1184"/>
                <a:gd name="T9" fmla="*/ 0 h 1184"/>
                <a:gd name="T10" fmla="*/ 941 w 1184"/>
                <a:gd name="T11" fmla="*/ 941 h 1184"/>
                <a:gd name="T12" fmla="*/ 784 w 1184"/>
                <a:gd name="T13" fmla="*/ 1047 h 1184"/>
                <a:gd name="T14" fmla="*/ 592 w 1184"/>
                <a:gd name="T15" fmla="*/ 1085 h 1184"/>
                <a:gd name="T16" fmla="*/ 400 w 1184"/>
                <a:gd name="T17" fmla="*/ 1047 h 1184"/>
                <a:gd name="T18" fmla="*/ 243 w 1184"/>
                <a:gd name="T19" fmla="*/ 941 h 1184"/>
                <a:gd name="T20" fmla="*/ 137 w 1184"/>
                <a:gd name="T21" fmla="*/ 784 h 1184"/>
                <a:gd name="T22" fmla="*/ 99 w 1184"/>
                <a:gd name="T23" fmla="*/ 592 h 1184"/>
                <a:gd name="T24" fmla="*/ 137 w 1184"/>
                <a:gd name="T25" fmla="*/ 400 h 1184"/>
                <a:gd name="T26" fmla="*/ 243 w 1184"/>
                <a:gd name="T27" fmla="*/ 243 h 1184"/>
                <a:gd name="T28" fmla="*/ 400 w 1184"/>
                <a:gd name="T29" fmla="*/ 137 h 1184"/>
                <a:gd name="T30" fmla="*/ 592 w 1184"/>
                <a:gd name="T31" fmla="*/ 99 h 1184"/>
                <a:gd name="T32" fmla="*/ 784 w 1184"/>
                <a:gd name="T33" fmla="*/ 137 h 1184"/>
                <a:gd name="T34" fmla="*/ 941 w 1184"/>
                <a:gd name="T35" fmla="*/ 243 h 1184"/>
                <a:gd name="T36" fmla="*/ 1047 w 1184"/>
                <a:gd name="T37" fmla="*/ 400 h 1184"/>
                <a:gd name="T38" fmla="*/ 1085 w 1184"/>
                <a:gd name="T39" fmla="*/ 592 h 1184"/>
                <a:gd name="T40" fmla="*/ 1047 w 1184"/>
                <a:gd name="T41" fmla="*/ 784 h 1184"/>
                <a:gd name="T42" fmla="*/ 941 w 1184"/>
                <a:gd name="T43" fmla="*/ 941 h 1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84" h="1184">
                  <a:moveTo>
                    <a:pt x="592" y="0"/>
                  </a:moveTo>
                  <a:cubicBezTo>
                    <a:pt x="265" y="0"/>
                    <a:pt x="0" y="265"/>
                    <a:pt x="0" y="592"/>
                  </a:cubicBezTo>
                  <a:cubicBezTo>
                    <a:pt x="0" y="919"/>
                    <a:pt x="265" y="1184"/>
                    <a:pt x="592" y="1184"/>
                  </a:cubicBezTo>
                  <a:cubicBezTo>
                    <a:pt x="919" y="1184"/>
                    <a:pt x="1184" y="919"/>
                    <a:pt x="1184" y="592"/>
                  </a:cubicBezTo>
                  <a:cubicBezTo>
                    <a:pt x="1184" y="265"/>
                    <a:pt x="919" y="0"/>
                    <a:pt x="592" y="0"/>
                  </a:cubicBezTo>
                  <a:close/>
                  <a:moveTo>
                    <a:pt x="941" y="941"/>
                  </a:moveTo>
                  <a:cubicBezTo>
                    <a:pt x="896" y="986"/>
                    <a:pt x="843" y="1022"/>
                    <a:pt x="784" y="1047"/>
                  </a:cubicBezTo>
                  <a:cubicBezTo>
                    <a:pt x="723" y="1072"/>
                    <a:pt x="659" y="1085"/>
                    <a:pt x="592" y="1085"/>
                  </a:cubicBezTo>
                  <a:cubicBezTo>
                    <a:pt x="525" y="1085"/>
                    <a:pt x="461" y="1072"/>
                    <a:pt x="400" y="1047"/>
                  </a:cubicBezTo>
                  <a:cubicBezTo>
                    <a:pt x="341" y="1022"/>
                    <a:pt x="288" y="986"/>
                    <a:pt x="243" y="941"/>
                  </a:cubicBezTo>
                  <a:cubicBezTo>
                    <a:pt x="198" y="896"/>
                    <a:pt x="162" y="843"/>
                    <a:pt x="137" y="784"/>
                  </a:cubicBezTo>
                  <a:cubicBezTo>
                    <a:pt x="112" y="723"/>
                    <a:pt x="99" y="659"/>
                    <a:pt x="99" y="592"/>
                  </a:cubicBezTo>
                  <a:cubicBezTo>
                    <a:pt x="99" y="525"/>
                    <a:pt x="112" y="461"/>
                    <a:pt x="137" y="400"/>
                  </a:cubicBezTo>
                  <a:cubicBezTo>
                    <a:pt x="162" y="341"/>
                    <a:pt x="198" y="288"/>
                    <a:pt x="243" y="243"/>
                  </a:cubicBezTo>
                  <a:cubicBezTo>
                    <a:pt x="288" y="198"/>
                    <a:pt x="341" y="162"/>
                    <a:pt x="400" y="137"/>
                  </a:cubicBezTo>
                  <a:cubicBezTo>
                    <a:pt x="461" y="112"/>
                    <a:pt x="525" y="99"/>
                    <a:pt x="592" y="99"/>
                  </a:cubicBezTo>
                  <a:cubicBezTo>
                    <a:pt x="659" y="99"/>
                    <a:pt x="723" y="112"/>
                    <a:pt x="784" y="137"/>
                  </a:cubicBezTo>
                  <a:cubicBezTo>
                    <a:pt x="843" y="162"/>
                    <a:pt x="896" y="198"/>
                    <a:pt x="941" y="243"/>
                  </a:cubicBezTo>
                  <a:cubicBezTo>
                    <a:pt x="986" y="288"/>
                    <a:pt x="1022" y="341"/>
                    <a:pt x="1047" y="400"/>
                  </a:cubicBezTo>
                  <a:cubicBezTo>
                    <a:pt x="1072" y="461"/>
                    <a:pt x="1085" y="525"/>
                    <a:pt x="1085" y="592"/>
                  </a:cubicBezTo>
                  <a:cubicBezTo>
                    <a:pt x="1085" y="659"/>
                    <a:pt x="1072" y="723"/>
                    <a:pt x="1047" y="784"/>
                  </a:cubicBezTo>
                  <a:cubicBezTo>
                    <a:pt x="1022" y="843"/>
                    <a:pt x="986" y="896"/>
                    <a:pt x="941" y="941"/>
                  </a:cubicBezTo>
                  <a:close/>
                </a:path>
              </a:pathLst>
            </a:custGeom>
            <a:grpFill/>
            <a:ln w="9525">
              <a:noFill/>
              <a:round/>
            </a:ln>
          </p:spPr>
          <p:txBody>
            <a:bodyPr vert="horz" wrap="square" lIns="91440" tIns="45720" rIns="91440" bIns="45720" numCol="1" anchor="t" anchorCtr="0" compatLnSpc="1"/>
            <a:lstStyle/>
            <a:p>
              <a:endParaRPr lang="zh-CN" altLang="en-US"/>
            </a:p>
          </p:txBody>
        </p:sp>
      </p:grpSp>
      <p:grpSp>
        <p:nvGrpSpPr>
          <p:cNvPr id="52" name="组合 51"/>
          <p:cNvGrpSpPr/>
          <p:nvPr/>
        </p:nvGrpSpPr>
        <p:grpSpPr>
          <a:xfrm>
            <a:off x="6498652" y="3700331"/>
            <a:ext cx="1086966" cy="1090110"/>
            <a:chOff x="4584701" y="522287"/>
            <a:chExt cx="2744788" cy="2752726"/>
          </a:xfrm>
          <a:solidFill>
            <a:srgbClr val="202A36"/>
          </a:solidFill>
        </p:grpSpPr>
        <p:sp>
          <p:nvSpPr>
            <p:cNvPr id="53" name="Oval 5"/>
            <p:cNvSpPr>
              <a:spLocks noChangeArrowheads="1"/>
            </p:cNvSpPr>
            <p:nvPr/>
          </p:nvSpPr>
          <p:spPr bwMode="auto">
            <a:xfrm>
              <a:off x="4837113" y="774700"/>
              <a:ext cx="2238375" cy="2246313"/>
            </a:xfrm>
            <a:prstGeom prst="ellipse">
              <a:avLst/>
            </a:prstGeom>
            <a:grpFill/>
            <a:ln w="9525">
              <a:noFill/>
              <a:round/>
            </a:ln>
          </p:spPr>
          <p:txBody>
            <a:bodyPr vert="horz" wrap="square" lIns="91440" tIns="45720" rIns="91440" bIns="45720" numCol="1" anchor="t" anchorCtr="0" compatLnSpc="1"/>
            <a:lstStyle/>
            <a:p>
              <a:endParaRPr lang="zh-CN" altLang="en-US"/>
            </a:p>
          </p:txBody>
        </p:sp>
        <p:sp>
          <p:nvSpPr>
            <p:cNvPr id="54" name="Freeform 6"/>
            <p:cNvSpPr>
              <a:spLocks noEditPoints="1"/>
            </p:cNvSpPr>
            <p:nvPr/>
          </p:nvSpPr>
          <p:spPr bwMode="auto">
            <a:xfrm>
              <a:off x="4584701" y="522287"/>
              <a:ext cx="2744788" cy="2752726"/>
            </a:xfrm>
            <a:custGeom>
              <a:avLst/>
              <a:gdLst>
                <a:gd name="T0" fmla="*/ 592 w 1184"/>
                <a:gd name="T1" fmla="*/ 0 h 1184"/>
                <a:gd name="T2" fmla="*/ 0 w 1184"/>
                <a:gd name="T3" fmla="*/ 592 h 1184"/>
                <a:gd name="T4" fmla="*/ 592 w 1184"/>
                <a:gd name="T5" fmla="*/ 1184 h 1184"/>
                <a:gd name="T6" fmla="*/ 1184 w 1184"/>
                <a:gd name="T7" fmla="*/ 592 h 1184"/>
                <a:gd name="T8" fmla="*/ 592 w 1184"/>
                <a:gd name="T9" fmla="*/ 0 h 1184"/>
                <a:gd name="T10" fmla="*/ 941 w 1184"/>
                <a:gd name="T11" fmla="*/ 941 h 1184"/>
                <a:gd name="T12" fmla="*/ 784 w 1184"/>
                <a:gd name="T13" fmla="*/ 1047 h 1184"/>
                <a:gd name="T14" fmla="*/ 592 w 1184"/>
                <a:gd name="T15" fmla="*/ 1085 h 1184"/>
                <a:gd name="T16" fmla="*/ 400 w 1184"/>
                <a:gd name="T17" fmla="*/ 1047 h 1184"/>
                <a:gd name="T18" fmla="*/ 243 w 1184"/>
                <a:gd name="T19" fmla="*/ 941 h 1184"/>
                <a:gd name="T20" fmla="*/ 137 w 1184"/>
                <a:gd name="T21" fmla="*/ 784 h 1184"/>
                <a:gd name="T22" fmla="*/ 99 w 1184"/>
                <a:gd name="T23" fmla="*/ 592 h 1184"/>
                <a:gd name="T24" fmla="*/ 137 w 1184"/>
                <a:gd name="T25" fmla="*/ 400 h 1184"/>
                <a:gd name="T26" fmla="*/ 243 w 1184"/>
                <a:gd name="T27" fmla="*/ 243 h 1184"/>
                <a:gd name="T28" fmla="*/ 400 w 1184"/>
                <a:gd name="T29" fmla="*/ 137 h 1184"/>
                <a:gd name="T30" fmla="*/ 592 w 1184"/>
                <a:gd name="T31" fmla="*/ 99 h 1184"/>
                <a:gd name="T32" fmla="*/ 784 w 1184"/>
                <a:gd name="T33" fmla="*/ 137 h 1184"/>
                <a:gd name="T34" fmla="*/ 941 w 1184"/>
                <a:gd name="T35" fmla="*/ 243 h 1184"/>
                <a:gd name="T36" fmla="*/ 1047 w 1184"/>
                <a:gd name="T37" fmla="*/ 400 h 1184"/>
                <a:gd name="T38" fmla="*/ 1085 w 1184"/>
                <a:gd name="T39" fmla="*/ 592 h 1184"/>
                <a:gd name="T40" fmla="*/ 1047 w 1184"/>
                <a:gd name="T41" fmla="*/ 784 h 1184"/>
                <a:gd name="T42" fmla="*/ 941 w 1184"/>
                <a:gd name="T43" fmla="*/ 941 h 1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84" h="1184">
                  <a:moveTo>
                    <a:pt x="592" y="0"/>
                  </a:moveTo>
                  <a:cubicBezTo>
                    <a:pt x="265" y="0"/>
                    <a:pt x="0" y="265"/>
                    <a:pt x="0" y="592"/>
                  </a:cubicBezTo>
                  <a:cubicBezTo>
                    <a:pt x="0" y="919"/>
                    <a:pt x="265" y="1184"/>
                    <a:pt x="592" y="1184"/>
                  </a:cubicBezTo>
                  <a:cubicBezTo>
                    <a:pt x="919" y="1184"/>
                    <a:pt x="1184" y="919"/>
                    <a:pt x="1184" y="592"/>
                  </a:cubicBezTo>
                  <a:cubicBezTo>
                    <a:pt x="1184" y="265"/>
                    <a:pt x="919" y="0"/>
                    <a:pt x="592" y="0"/>
                  </a:cubicBezTo>
                  <a:close/>
                  <a:moveTo>
                    <a:pt x="941" y="941"/>
                  </a:moveTo>
                  <a:cubicBezTo>
                    <a:pt x="896" y="986"/>
                    <a:pt x="843" y="1022"/>
                    <a:pt x="784" y="1047"/>
                  </a:cubicBezTo>
                  <a:cubicBezTo>
                    <a:pt x="723" y="1072"/>
                    <a:pt x="659" y="1085"/>
                    <a:pt x="592" y="1085"/>
                  </a:cubicBezTo>
                  <a:cubicBezTo>
                    <a:pt x="525" y="1085"/>
                    <a:pt x="461" y="1072"/>
                    <a:pt x="400" y="1047"/>
                  </a:cubicBezTo>
                  <a:cubicBezTo>
                    <a:pt x="341" y="1022"/>
                    <a:pt x="288" y="986"/>
                    <a:pt x="243" y="941"/>
                  </a:cubicBezTo>
                  <a:cubicBezTo>
                    <a:pt x="198" y="896"/>
                    <a:pt x="162" y="843"/>
                    <a:pt x="137" y="784"/>
                  </a:cubicBezTo>
                  <a:cubicBezTo>
                    <a:pt x="112" y="723"/>
                    <a:pt x="99" y="659"/>
                    <a:pt x="99" y="592"/>
                  </a:cubicBezTo>
                  <a:cubicBezTo>
                    <a:pt x="99" y="525"/>
                    <a:pt x="112" y="461"/>
                    <a:pt x="137" y="400"/>
                  </a:cubicBezTo>
                  <a:cubicBezTo>
                    <a:pt x="162" y="341"/>
                    <a:pt x="198" y="288"/>
                    <a:pt x="243" y="243"/>
                  </a:cubicBezTo>
                  <a:cubicBezTo>
                    <a:pt x="288" y="198"/>
                    <a:pt x="341" y="162"/>
                    <a:pt x="400" y="137"/>
                  </a:cubicBezTo>
                  <a:cubicBezTo>
                    <a:pt x="461" y="112"/>
                    <a:pt x="525" y="99"/>
                    <a:pt x="592" y="99"/>
                  </a:cubicBezTo>
                  <a:cubicBezTo>
                    <a:pt x="659" y="99"/>
                    <a:pt x="723" y="112"/>
                    <a:pt x="784" y="137"/>
                  </a:cubicBezTo>
                  <a:cubicBezTo>
                    <a:pt x="843" y="162"/>
                    <a:pt x="896" y="198"/>
                    <a:pt x="941" y="243"/>
                  </a:cubicBezTo>
                  <a:cubicBezTo>
                    <a:pt x="986" y="288"/>
                    <a:pt x="1022" y="341"/>
                    <a:pt x="1047" y="400"/>
                  </a:cubicBezTo>
                  <a:cubicBezTo>
                    <a:pt x="1072" y="461"/>
                    <a:pt x="1085" y="525"/>
                    <a:pt x="1085" y="592"/>
                  </a:cubicBezTo>
                  <a:cubicBezTo>
                    <a:pt x="1085" y="659"/>
                    <a:pt x="1072" y="723"/>
                    <a:pt x="1047" y="784"/>
                  </a:cubicBezTo>
                  <a:cubicBezTo>
                    <a:pt x="1022" y="843"/>
                    <a:pt x="986" y="896"/>
                    <a:pt x="941" y="941"/>
                  </a:cubicBezTo>
                  <a:close/>
                </a:path>
              </a:pathLst>
            </a:custGeom>
            <a:grpFill/>
            <a:ln w="9525">
              <a:noFill/>
              <a:round/>
            </a:ln>
          </p:spPr>
          <p:txBody>
            <a:bodyPr vert="horz" wrap="square" lIns="91440" tIns="45720" rIns="91440" bIns="45720" numCol="1" anchor="t" anchorCtr="0" compatLnSpc="1"/>
            <a:lstStyle/>
            <a:p>
              <a:endParaRPr lang="zh-CN" altLang="en-US"/>
            </a:p>
          </p:txBody>
        </p:sp>
      </p:grpSp>
      <p:grpSp>
        <p:nvGrpSpPr>
          <p:cNvPr id="55" name="组合 54"/>
          <p:cNvGrpSpPr/>
          <p:nvPr/>
        </p:nvGrpSpPr>
        <p:grpSpPr>
          <a:xfrm>
            <a:off x="8109313" y="3700331"/>
            <a:ext cx="1086966" cy="1090110"/>
            <a:chOff x="4584701" y="522287"/>
            <a:chExt cx="2744788" cy="2752726"/>
          </a:xfrm>
          <a:solidFill>
            <a:srgbClr val="202A36"/>
          </a:solidFill>
        </p:grpSpPr>
        <p:sp>
          <p:nvSpPr>
            <p:cNvPr id="56" name="Oval 5"/>
            <p:cNvSpPr>
              <a:spLocks noChangeArrowheads="1"/>
            </p:cNvSpPr>
            <p:nvPr/>
          </p:nvSpPr>
          <p:spPr bwMode="auto">
            <a:xfrm>
              <a:off x="4837113" y="774700"/>
              <a:ext cx="2238375" cy="2246313"/>
            </a:xfrm>
            <a:prstGeom prst="ellipse">
              <a:avLst/>
            </a:prstGeom>
            <a:grpFill/>
            <a:ln w="9525">
              <a:noFill/>
              <a:round/>
            </a:ln>
          </p:spPr>
          <p:txBody>
            <a:bodyPr vert="horz" wrap="square" lIns="91440" tIns="45720" rIns="91440" bIns="45720" numCol="1" anchor="t" anchorCtr="0" compatLnSpc="1"/>
            <a:lstStyle/>
            <a:p>
              <a:endParaRPr lang="zh-CN" altLang="en-US"/>
            </a:p>
          </p:txBody>
        </p:sp>
        <p:sp>
          <p:nvSpPr>
            <p:cNvPr id="57" name="Freeform 6"/>
            <p:cNvSpPr>
              <a:spLocks noEditPoints="1"/>
            </p:cNvSpPr>
            <p:nvPr/>
          </p:nvSpPr>
          <p:spPr bwMode="auto">
            <a:xfrm>
              <a:off x="4584701" y="522287"/>
              <a:ext cx="2744788" cy="2752726"/>
            </a:xfrm>
            <a:custGeom>
              <a:avLst/>
              <a:gdLst>
                <a:gd name="T0" fmla="*/ 592 w 1184"/>
                <a:gd name="T1" fmla="*/ 0 h 1184"/>
                <a:gd name="T2" fmla="*/ 0 w 1184"/>
                <a:gd name="T3" fmla="*/ 592 h 1184"/>
                <a:gd name="T4" fmla="*/ 592 w 1184"/>
                <a:gd name="T5" fmla="*/ 1184 h 1184"/>
                <a:gd name="T6" fmla="*/ 1184 w 1184"/>
                <a:gd name="T7" fmla="*/ 592 h 1184"/>
                <a:gd name="T8" fmla="*/ 592 w 1184"/>
                <a:gd name="T9" fmla="*/ 0 h 1184"/>
                <a:gd name="T10" fmla="*/ 941 w 1184"/>
                <a:gd name="T11" fmla="*/ 941 h 1184"/>
                <a:gd name="T12" fmla="*/ 784 w 1184"/>
                <a:gd name="T13" fmla="*/ 1047 h 1184"/>
                <a:gd name="T14" fmla="*/ 592 w 1184"/>
                <a:gd name="T15" fmla="*/ 1085 h 1184"/>
                <a:gd name="T16" fmla="*/ 400 w 1184"/>
                <a:gd name="T17" fmla="*/ 1047 h 1184"/>
                <a:gd name="T18" fmla="*/ 243 w 1184"/>
                <a:gd name="T19" fmla="*/ 941 h 1184"/>
                <a:gd name="T20" fmla="*/ 137 w 1184"/>
                <a:gd name="T21" fmla="*/ 784 h 1184"/>
                <a:gd name="T22" fmla="*/ 99 w 1184"/>
                <a:gd name="T23" fmla="*/ 592 h 1184"/>
                <a:gd name="T24" fmla="*/ 137 w 1184"/>
                <a:gd name="T25" fmla="*/ 400 h 1184"/>
                <a:gd name="T26" fmla="*/ 243 w 1184"/>
                <a:gd name="T27" fmla="*/ 243 h 1184"/>
                <a:gd name="T28" fmla="*/ 400 w 1184"/>
                <a:gd name="T29" fmla="*/ 137 h 1184"/>
                <a:gd name="T30" fmla="*/ 592 w 1184"/>
                <a:gd name="T31" fmla="*/ 99 h 1184"/>
                <a:gd name="T32" fmla="*/ 784 w 1184"/>
                <a:gd name="T33" fmla="*/ 137 h 1184"/>
                <a:gd name="T34" fmla="*/ 941 w 1184"/>
                <a:gd name="T35" fmla="*/ 243 h 1184"/>
                <a:gd name="T36" fmla="*/ 1047 w 1184"/>
                <a:gd name="T37" fmla="*/ 400 h 1184"/>
                <a:gd name="T38" fmla="*/ 1085 w 1184"/>
                <a:gd name="T39" fmla="*/ 592 h 1184"/>
                <a:gd name="T40" fmla="*/ 1047 w 1184"/>
                <a:gd name="T41" fmla="*/ 784 h 1184"/>
                <a:gd name="T42" fmla="*/ 941 w 1184"/>
                <a:gd name="T43" fmla="*/ 941 h 1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84" h="1184">
                  <a:moveTo>
                    <a:pt x="592" y="0"/>
                  </a:moveTo>
                  <a:cubicBezTo>
                    <a:pt x="265" y="0"/>
                    <a:pt x="0" y="265"/>
                    <a:pt x="0" y="592"/>
                  </a:cubicBezTo>
                  <a:cubicBezTo>
                    <a:pt x="0" y="919"/>
                    <a:pt x="265" y="1184"/>
                    <a:pt x="592" y="1184"/>
                  </a:cubicBezTo>
                  <a:cubicBezTo>
                    <a:pt x="919" y="1184"/>
                    <a:pt x="1184" y="919"/>
                    <a:pt x="1184" y="592"/>
                  </a:cubicBezTo>
                  <a:cubicBezTo>
                    <a:pt x="1184" y="265"/>
                    <a:pt x="919" y="0"/>
                    <a:pt x="592" y="0"/>
                  </a:cubicBezTo>
                  <a:close/>
                  <a:moveTo>
                    <a:pt x="941" y="941"/>
                  </a:moveTo>
                  <a:cubicBezTo>
                    <a:pt x="896" y="986"/>
                    <a:pt x="843" y="1022"/>
                    <a:pt x="784" y="1047"/>
                  </a:cubicBezTo>
                  <a:cubicBezTo>
                    <a:pt x="723" y="1072"/>
                    <a:pt x="659" y="1085"/>
                    <a:pt x="592" y="1085"/>
                  </a:cubicBezTo>
                  <a:cubicBezTo>
                    <a:pt x="525" y="1085"/>
                    <a:pt x="461" y="1072"/>
                    <a:pt x="400" y="1047"/>
                  </a:cubicBezTo>
                  <a:cubicBezTo>
                    <a:pt x="341" y="1022"/>
                    <a:pt x="288" y="986"/>
                    <a:pt x="243" y="941"/>
                  </a:cubicBezTo>
                  <a:cubicBezTo>
                    <a:pt x="198" y="896"/>
                    <a:pt x="162" y="843"/>
                    <a:pt x="137" y="784"/>
                  </a:cubicBezTo>
                  <a:cubicBezTo>
                    <a:pt x="112" y="723"/>
                    <a:pt x="99" y="659"/>
                    <a:pt x="99" y="592"/>
                  </a:cubicBezTo>
                  <a:cubicBezTo>
                    <a:pt x="99" y="525"/>
                    <a:pt x="112" y="461"/>
                    <a:pt x="137" y="400"/>
                  </a:cubicBezTo>
                  <a:cubicBezTo>
                    <a:pt x="162" y="341"/>
                    <a:pt x="198" y="288"/>
                    <a:pt x="243" y="243"/>
                  </a:cubicBezTo>
                  <a:cubicBezTo>
                    <a:pt x="288" y="198"/>
                    <a:pt x="341" y="162"/>
                    <a:pt x="400" y="137"/>
                  </a:cubicBezTo>
                  <a:cubicBezTo>
                    <a:pt x="461" y="112"/>
                    <a:pt x="525" y="99"/>
                    <a:pt x="592" y="99"/>
                  </a:cubicBezTo>
                  <a:cubicBezTo>
                    <a:pt x="659" y="99"/>
                    <a:pt x="723" y="112"/>
                    <a:pt x="784" y="137"/>
                  </a:cubicBezTo>
                  <a:cubicBezTo>
                    <a:pt x="843" y="162"/>
                    <a:pt x="896" y="198"/>
                    <a:pt x="941" y="243"/>
                  </a:cubicBezTo>
                  <a:cubicBezTo>
                    <a:pt x="986" y="288"/>
                    <a:pt x="1022" y="341"/>
                    <a:pt x="1047" y="400"/>
                  </a:cubicBezTo>
                  <a:cubicBezTo>
                    <a:pt x="1072" y="461"/>
                    <a:pt x="1085" y="525"/>
                    <a:pt x="1085" y="592"/>
                  </a:cubicBezTo>
                  <a:cubicBezTo>
                    <a:pt x="1085" y="659"/>
                    <a:pt x="1072" y="723"/>
                    <a:pt x="1047" y="784"/>
                  </a:cubicBezTo>
                  <a:cubicBezTo>
                    <a:pt x="1022" y="843"/>
                    <a:pt x="986" y="896"/>
                    <a:pt x="941" y="941"/>
                  </a:cubicBezTo>
                  <a:close/>
                </a:path>
              </a:pathLst>
            </a:custGeom>
            <a:grpFill/>
            <a:ln w="9525">
              <a:noFill/>
              <a:round/>
            </a:ln>
          </p:spPr>
          <p:txBody>
            <a:bodyPr vert="horz" wrap="square" lIns="91440" tIns="45720" rIns="91440" bIns="45720" numCol="1" anchor="t" anchorCtr="0" compatLnSpc="1"/>
            <a:lstStyle/>
            <a:p>
              <a:endParaRPr lang="zh-CN" altLang="en-US"/>
            </a:p>
          </p:txBody>
        </p:sp>
      </p:grpSp>
      <p:grpSp>
        <p:nvGrpSpPr>
          <p:cNvPr id="58" name="组合 57"/>
          <p:cNvGrpSpPr/>
          <p:nvPr/>
        </p:nvGrpSpPr>
        <p:grpSpPr>
          <a:xfrm>
            <a:off x="9660021" y="3700331"/>
            <a:ext cx="1086966" cy="1090110"/>
            <a:chOff x="4584701" y="522287"/>
            <a:chExt cx="2744788" cy="2752726"/>
          </a:xfrm>
          <a:solidFill>
            <a:srgbClr val="202A36"/>
          </a:solidFill>
        </p:grpSpPr>
        <p:sp>
          <p:nvSpPr>
            <p:cNvPr id="59" name="Oval 5"/>
            <p:cNvSpPr>
              <a:spLocks noChangeArrowheads="1"/>
            </p:cNvSpPr>
            <p:nvPr/>
          </p:nvSpPr>
          <p:spPr bwMode="auto">
            <a:xfrm>
              <a:off x="4837113" y="774700"/>
              <a:ext cx="2238375" cy="2246313"/>
            </a:xfrm>
            <a:prstGeom prst="ellipse">
              <a:avLst/>
            </a:prstGeom>
            <a:grpFill/>
            <a:ln w="9525">
              <a:noFill/>
              <a:round/>
            </a:ln>
          </p:spPr>
          <p:txBody>
            <a:bodyPr vert="horz" wrap="square" lIns="91440" tIns="45720" rIns="91440" bIns="45720" numCol="1" anchor="t" anchorCtr="0" compatLnSpc="1"/>
            <a:lstStyle/>
            <a:p>
              <a:endParaRPr lang="zh-CN" altLang="en-US"/>
            </a:p>
          </p:txBody>
        </p:sp>
        <p:sp>
          <p:nvSpPr>
            <p:cNvPr id="60" name="Freeform 6"/>
            <p:cNvSpPr>
              <a:spLocks noEditPoints="1"/>
            </p:cNvSpPr>
            <p:nvPr/>
          </p:nvSpPr>
          <p:spPr bwMode="auto">
            <a:xfrm>
              <a:off x="4584701" y="522287"/>
              <a:ext cx="2744788" cy="2752726"/>
            </a:xfrm>
            <a:custGeom>
              <a:avLst/>
              <a:gdLst>
                <a:gd name="T0" fmla="*/ 592 w 1184"/>
                <a:gd name="T1" fmla="*/ 0 h 1184"/>
                <a:gd name="T2" fmla="*/ 0 w 1184"/>
                <a:gd name="T3" fmla="*/ 592 h 1184"/>
                <a:gd name="T4" fmla="*/ 592 w 1184"/>
                <a:gd name="T5" fmla="*/ 1184 h 1184"/>
                <a:gd name="T6" fmla="*/ 1184 w 1184"/>
                <a:gd name="T7" fmla="*/ 592 h 1184"/>
                <a:gd name="T8" fmla="*/ 592 w 1184"/>
                <a:gd name="T9" fmla="*/ 0 h 1184"/>
                <a:gd name="T10" fmla="*/ 941 w 1184"/>
                <a:gd name="T11" fmla="*/ 941 h 1184"/>
                <a:gd name="T12" fmla="*/ 784 w 1184"/>
                <a:gd name="T13" fmla="*/ 1047 h 1184"/>
                <a:gd name="T14" fmla="*/ 592 w 1184"/>
                <a:gd name="T15" fmla="*/ 1085 h 1184"/>
                <a:gd name="T16" fmla="*/ 400 w 1184"/>
                <a:gd name="T17" fmla="*/ 1047 h 1184"/>
                <a:gd name="T18" fmla="*/ 243 w 1184"/>
                <a:gd name="T19" fmla="*/ 941 h 1184"/>
                <a:gd name="T20" fmla="*/ 137 w 1184"/>
                <a:gd name="T21" fmla="*/ 784 h 1184"/>
                <a:gd name="T22" fmla="*/ 99 w 1184"/>
                <a:gd name="T23" fmla="*/ 592 h 1184"/>
                <a:gd name="T24" fmla="*/ 137 w 1184"/>
                <a:gd name="T25" fmla="*/ 400 h 1184"/>
                <a:gd name="T26" fmla="*/ 243 w 1184"/>
                <a:gd name="T27" fmla="*/ 243 h 1184"/>
                <a:gd name="T28" fmla="*/ 400 w 1184"/>
                <a:gd name="T29" fmla="*/ 137 h 1184"/>
                <a:gd name="T30" fmla="*/ 592 w 1184"/>
                <a:gd name="T31" fmla="*/ 99 h 1184"/>
                <a:gd name="T32" fmla="*/ 784 w 1184"/>
                <a:gd name="T33" fmla="*/ 137 h 1184"/>
                <a:gd name="T34" fmla="*/ 941 w 1184"/>
                <a:gd name="T35" fmla="*/ 243 h 1184"/>
                <a:gd name="T36" fmla="*/ 1047 w 1184"/>
                <a:gd name="T37" fmla="*/ 400 h 1184"/>
                <a:gd name="T38" fmla="*/ 1085 w 1184"/>
                <a:gd name="T39" fmla="*/ 592 h 1184"/>
                <a:gd name="T40" fmla="*/ 1047 w 1184"/>
                <a:gd name="T41" fmla="*/ 784 h 1184"/>
                <a:gd name="T42" fmla="*/ 941 w 1184"/>
                <a:gd name="T43" fmla="*/ 941 h 1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84" h="1184">
                  <a:moveTo>
                    <a:pt x="592" y="0"/>
                  </a:moveTo>
                  <a:cubicBezTo>
                    <a:pt x="265" y="0"/>
                    <a:pt x="0" y="265"/>
                    <a:pt x="0" y="592"/>
                  </a:cubicBezTo>
                  <a:cubicBezTo>
                    <a:pt x="0" y="919"/>
                    <a:pt x="265" y="1184"/>
                    <a:pt x="592" y="1184"/>
                  </a:cubicBezTo>
                  <a:cubicBezTo>
                    <a:pt x="919" y="1184"/>
                    <a:pt x="1184" y="919"/>
                    <a:pt x="1184" y="592"/>
                  </a:cubicBezTo>
                  <a:cubicBezTo>
                    <a:pt x="1184" y="265"/>
                    <a:pt x="919" y="0"/>
                    <a:pt x="592" y="0"/>
                  </a:cubicBezTo>
                  <a:close/>
                  <a:moveTo>
                    <a:pt x="941" y="941"/>
                  </a:moveTo>
                  <a:cubicBezTo>
                    <a:pt x="896" y="986"/>
                    <a:pt x="843" y="1022"/>
                    <a:pt x="784" y="1047"/>
                  </a:cubicBezTo>
                  <a:cubicBezTo>
                    <a:pt x="723" y="1072"/>
                    <a:pt x="659" y="1085"/>
                    <a:pt x="592" y="1085"/>
                  </a:cubicBezTo>
                  <a:cubicBezTo>
                    <a:pt x="525" y="1085"/>
                    <a:pt x="461" y="1072"/>
                    <a:pt x="400" y="1047"/>
                  </a:cubicBezTo>
                  <a:cubicBezTo>
                    <a:pt x="341" y="1022"/>
                    <a:pt x="288" y="986"/>
                    <a:pt x="243" y="941"/>
                  </a:cubicBezTo>
                  <a:cubicBezTo>
                    <a:pt x="198" y="896"/>
                    <a:pt x="162" y="843"/>
                    <a:pt x="137" y="784"/>
                  </a:cubicBezTo>
                  <a:cubicBezTo>
                    <a:pt x="112" y="723"/>
                    <a:pt x="99" y="659"/>
                    <a:pt x="99" y="592"/>
                  </a:cubicBezTo>
                  <a:cubicBezTo>
                    <a:pt x="99" y="525"/>
                    <a:pt x="112" y="461"/>
                    <a:pt x="137" y="400"/>
                  </a:cubicBezTo>
                  <a:cubicBezTo>
                    <a:pt x="162" y="341"/>
                    <a:pt x="198" y="288"/>
                    <a:pt x="243" y="243"/>
                  </a:cubicBezTo>
                  <a:cubicBezTo>
                    <a:pt x="288" y="198"/>
                    <a:pt x="341" y="162"/>
                    <a:pt x="400" y="137"/>
                  </a:cubicBezTo>
                  <a:cubicBezTo>
                    <a:pt x="461" y="112"/>
                    <a:pt x="525" y="99"/>
                    <a:pt x="592" y="99"/>
                  </a:cubicBezTo>
                  <a:cubicBezTo>
                    <a:pt x="659" y="99"/>
                    <a:pt x="723" y="112"/>
                    <a:pt x="784" y="137"/>
                  </a:cubicBezTo>
                  <a:cubicBezTo>
                    <a:pt x="843" y="162"/>
                    <a:pt x="896" y="198"/>
                    <a:pt x="941" y="243"/>
                  </a:cubicBezTo>
                  <a:cubicBezTo>
                    <a:pt x="986" y="288"/>
                    <a:pt x="1022" y="341"/>
                    <a:pt x="1047" y="400"/>
                  </a:cubicBezTo>
                  <a:cubicBezTo>
                    <a:pt x="1072" y="461"/>
                    <a:pt x="1085" y="525"/>
                    <a:pt x="1085" y="592"/>
                  </a:cubicBezTo>
                  <a:cubicBezTo>
                    <a:pt x="1085" y="659"/>
                    <a:pt x="1072" y="723"/>
                    <a:pt x="1047" y="784"/>
                  </a:cubicBezTo>
                  <a:cubicBezTo>
                    <a:pt x="1022" y="843"/>
                    <a:pt x="986" y="896"/>
                    <a:pt x="941" y="941"/>
                  </a:cubicBezTo>
                  <a:close/>
                </a:path>
              </a:pathLst>
            </a:custGeom>
            <a:grpFill/>
            <a:ln w="9525">
              <a:noFill/>
              <a:round/>
            </a:ln>
          </p:spPr>
          <p:txBody>
            <a:bodyPr vert="horz" wrap="square" lIns="91440" tIns="45720" rIns="91440" bIns="45720" numCol="1" anchor="t" anchorCtr="0" compatLnSpc="1"/>
            <a:lstStyle/>
            <a:p>
              <a:endParaRPr lang="zh-CN" altLang="en-US"/>
            </a:p>
          </p:txBody>
        </p:sp>
      </p:grpSp>
      <p:grpSp>
        <p:nvGrpSpPr>
          <p:cNvPr id="11" name="组合 10"/>
          <p:cNvGrpSpPr/>
          <p:nvPr/>
        </p:nvGrpSpPr>
        <p:grpSpPr>
          <a:xfrm>
            <a:off x="0" y="2851385"/>
            <a:ext cx="12192000" cy="486210"/>
            <a:chOff x="0" y="4845037"/>
            <a:chExt cx="12192000" cy="486210"/>
          </a:xfrm>
        </p:grpSpPr>
        <p:sp>
          <p:nvSpPr>
            <p:cNvPr id="67" name="圆角矩形 66"/>
            <p:cNvSpPr/>
            <p:nvPr/>
          </p:nvSpPr>
          <p:spPr>
            <a:xfrm>
              <a:off x="4454114" y="4845037"/>
              <a:ext cx="3100528" cy="486210"/>
            </a:xfrm>
            <a:prstGeom prst="roundRect">
              <a:avLst/>
            </a:prstGeom>
            <a:solidFill>
              <a:srgbClr val="202A36"/>
            </a:solidFill>
            <a:ln>
              <a:solidFill>
                <a:srgbClr val="202A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cxnSp>
          <p:nvCxnSpPr>
            <p:cNvPr id="68" name="直接连接符 67"/>
            <p:cNvCxnSpPr/>
            <p:nvPr/>
          </p:nvCxnSpPr>
          <p:spPr>
            <a:xfrm>
              <a:off x="0" y="5083947"/>
              <a:ext cx="4454114" cy="4195"/>
            </a:xfrm>
            <a:prstGeom prst="line">
              <a:avLst/>
            </a:prstGeom>
            <a:ln>
              <a:solidFill>
                <a:srgbClr val="202A36"/>
              </a:solidFill>
            </a:ln>
          </p:spPr>
          <p:style>
            <a:lnRef idx="1">
              <a:schemeClr val="accent1"/>
            </a:lnRef>
            <a:fillRef idx="0">
              <a:schemeClr val="accent1"/>
            </a:fillRef>
            <a:effectRef idx="0">
              <a:schemeClr val="accent1"/>
            </a:effectRef>
            <a:fontRef idx="minor">
              <a:schemeClr val="tx1"/>
            </a:fontRef>
          </p:style>
        </p:cxnSp>
        <p:cxnSp>
          <p:nvCxnSpPr>
            <p:cNvPr id="69" name="直接连接符 68"/>
            <p:cNvCxnSpPr/>
            <p:nvPr/>
          </p:nvCxnSpPr>
          <p:spPr>
            <a:xfrm>
              <a:off x="7561014" y="5083947"/>
              <a:ext cx="4630986" cy="0"/>
            </a:xfrm>
            <a:prstGeom prst="line">
              <a:avLst/>
            </a:prstGeom>
            <a:ln>
              <a:solidFill>
                <a:srgbClr val="202A36"/>
              </a:solidFill>
            </a:ln>
          </p:spPr>
          <p:style>
            <a:lnRef idx="1">
              <a:schemeClr val="accent1"/>
            </a:lnRef>
            <a:fillRef idx="0">
              <a:schemeClr val="accent1"/>
            </a:fillRef>
            <a:effectRef idx="0">
              <a:schemeClr val="accent1"/>
            </a:effectRef>
            <a:fontRef idx="minor">
              <a:schemeClr val="tx1"/>
            </a:fontRef>
          </p:style>
        </p:cxnSp>
      </p:grpSp>
      <p:sp>
        <p:nvSpPr>
          <p:cNvPr id="32" name="TextBox 59"/>
          <p:cNvSpPr txBox="1">
            <a:spLocks noChangeArrowheads="1"/>
          </p:cNvSpPr>
          <p:nvPr/>
        </p:nvSpPr>
        <p:spPr bwMode="auto">
          <a:xfrm flipH="1">
            <a:off x="4318199" y="2838716"/>
            <a:ext cx="3312368" cy="461665"/>
          </a:xfrm>
          <a:prstGeom prst="rect">
            <a:avLst/>
          </a:prstGeom>
          <a:noFill/>
          <a:ln>
            <a:noFill/>
          </a:ln>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defRPr/>
            </a:pPr>
            <a:r>
              <a:rPr lang="zh-CN" altLang="en-US" sz="2400" b="1" kern="0" dirty="0">
                <a:solidFill>
                  <a:schemeClr val="bg1"/>
                </a:solidFill>
                <a:latin typeface="微软雅黑" pitchFamily="34" charset="-122"/>
                <a:ea typeface="微软雅黑" pitchFamily="34" charset="-122"/>
              </a:rPr>
              <a:t>目录 </a:t>
            </a:r>
            <a:r>
              <a:rPr lang="en-US" altLang="zh-CN" sz="2400" b="1" kern="0" dirty="0">
                <a:solidFill>
                  <a:schemeClr val="bg1"/>
                </a:solidFill>
                <a:latin typeface="微软雅黑" pitchFamily="34" charset="-122"/>
                <a:ea typeface="微软雅黑" pitchFamily="34" charset="-122"/>
              </a:rPr>
              <a:t>/ </a:t>
            </a:r>
            <a:r>
              <a:rPr lang="en-US" altLang="zh-CN" sz="2400" kern="0" dirty="0">
                <a:solidFill>
                  <a:schemeClr val="bg1"/>
                </a:solidFill>
                <a:latin typeface="微软雅黑" pitchFamily="34" charset="-122"/>
                <a:ea typeface="微软雅黑" pitchFamily="34" charset="-122"/>
              </a:rPr>
              <a:t>CONTENTS</a:t>
            </a:r>
            <a:endParaRPr lang="en-US" altLang="ko-KR" sz="2400" kern="0" dirty="0">
              <a:solidFill>
                <a:schemeClr val="bg1"/>
              </a:solidFill>
              <a:latin typeface="微软雅黑" pitchFamily="34" charset="-122"/>
              <a:ea typeface="微软雅黑" pitchFamily="34" charset="-122"/>
            </a:endParaRPr>
          </a:p>
        </p:txBody>
      </p:sp>
      <p:sp>
        <p:nvSpPr>
          <p:cNvPr id="38" name="任意多边形 37"/>
          <p:cNvSpPr/>
          <p:nvPr/>
        </p:nvSpPr>
        <p:spPr>
          <a:xfrm>
            <a:off x="947469" y="1667107"/>
            <a:ext cx="984643" cy="605829"/>
          </a:xfrm>
          <a:custGeom>
            <a:avLst/>
            <a:gdLst>
              <a:gd name="connsiteX0" fmla="*/ 863600 w 1792827"/>
              <a:gd name="connsiteY0" fmla="*/ 0 h 1103086"/>
              <a:gd name="connsiteX1" fmla="*/ 1347060 w 1792827"/>
              <a:gd name="connsiteY1" fmla="*/ 370853 h 1103086"/>
              <a:gd name="connsiteX2" fmla="*/ 1351590 w 1792827"/>
              <a:gd name="connsiteY2" fmla="*/ 413148 h 1103086"/>
              <a:gd name="connsiteX3" fmla="*/ 1422712 w 1792827"/>
              <a:gd name="connsiteY3" fmla="*/ 406400 h 1103086"/>
              <a:gd name="connsiteX4" fmla="*/ 1792827 w 1792827"/>
              <a:gd name="connsiteY4" fmla="*/ 754743 h 1103086"/>
              <a:gd name="connsiteX5" fmla="*/ 1422712 w 1792827"/>
              <a:gd name="connsiteY5" fmla="*/ 1103086 h 1103086"/>
              <a:gd name="connsiteX6" fmla="*/ 450111 w 1792827"/>
              <a:gd name="connsiteY6" fmla="*/ 1103086 h 1103086"/>
              <a:gd name="connsiteX7" fmla="*/ 450111 w 1792827"/>
              <a:gd name="connsiteY7" fmla="*/ 1094430 h 1103086"/>
              <a:gd name="connsiteX8" fmla="*/ 444706 w 1792827"/>
              <a:gd name="connsiteY8" fmla="*/ 1096009 h 1103086"/>
              <a:gd name="connsiteX9" fmla="*/ 370115 w 1792827"/>
              <a:gd name="connsiteY9" fmla="*/ 1103086 h 1103086"/>
              <a:gd name="connsiteX10" fmla="*/ 0 w 1792827"/>
              <a:gd name="connsiteY10" fmla="*/ 754743 h 1103086"/>
              <a:gd name="connsiteX11" fmla="*/ 370115 w 1792827"/>
              <a:gd name="connsiteY11" fmla="*/ 406400 h 1103086"/>
              <a:gd name="connsiteX12" fmla="*/ 376270 w 1792827"/>
              <a:gd name="connsiteY12" fmla="*/ 406984 h 1103086"/>
              <a:gd name="connsiteX13" fmla="*/ 380140 w 1792827"/>
              <a:gd name="connsiteY13" fmla="*/ 370853 h 1103086"/>
              <a:gd name="connsiteX14" fmla="*/ 863600 w 1792827"/>
              <a:gd name="connsiteY14" fmla="*/ 0 h 1103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92827" h="1103086">
                <a:moveTo>
                  <a:pt x="863600" y="0"/>
                </a:moveTo>
                <a:cubicBezTo>
                  <a:pt x="1102077" y="0"/>
                  <a:pt x="1301044" y="159207"/>
                  <a:pt x="1347060" y="370853"/>
                </a:cubicBezTo>
                <a:lnTo>
                  <a:pt x="1351590" y="413148"/>
                </a:lnTo>
                <a:lnTo>
                  <a:pt x="1422712" y="406400"/>
                </a:lnTo>
                <a:cubicBezTo>
                  <a:pt x="1627121" y="406400"/>
                  <a:pt x="1792827" y="562358"/>
                  <a:pt x="1792827" y="754743"/>
                </a:cubicBezTo>
                <a:cubicBezTo>
                  <a:pt x="1792827" y="947128"/>
                  <a:pt x="1627121" y="1103086"/>
                  <a:pt x="1422712" y="1103086"/>
                </a:cubicBezTo>
                <a:lnTo>
                  <a:pt x="450111" y="1103086"/>
                </a:lnTo>
                <a:lnTo>
                  <a:pt x="450111" y="1094430"/>
                </a:lnTo>
                <a:lnTo>
                  <a:pt x="444706" y="1096009"/>
                </a:lnTo>
                <a:cubicBezTo>
                  <a:pt x="420613" y="1100649"/>
                  <a:pt x="395666" y="1103086"/>
                  <a:pt x="370115" y="1103086"/>
                </a:cubicBezTo>
                <a:cubicBezTo>
                  <a:pt x="165706" y="1103086"/>
                  <a:pt x="0" y="947128"/>
                  <a:pt x="0" y="754743"/>
                </a:cubicBezTo>
                <a:cubicBezTo>
                  <a:pt x="0" y="562358"/>
                  <a:pt x="165706" y="406400"/>
                  <a:pt x="370115" y="406400"/>
                </a:cubicBezTo>
                <a:lnTo>
                  <a:pt x="376270" y="406984"/>
                </a:lnTo>
                <a:lnTo>
                  <a:pt x="380140" y="370853"/>
                </a:lnTo>
                <a:cubicBezTo>
                  <a:pt x="426156" y="159207"/>
                  <a:pt x="625123" y="0"/>
                  <a:pt x="863600" y="0"/>
                </a:cubicBezTo>
                <a:close/>
              </a:path>
            </a:pathLst>
          </a:custGeom>
          <a:gradFill flip="none" rotWithShape="1">
            <a:gsLst>
              <a:gs pos="0">
                <a:schemeClr val="bg1">
                  <a:lumMod val="95000"/>
                  <a:shade val="30000"/>
                  <a:satMod val="115000"/>
                </a:schemeClr>
              </a:gs>
              <a:gs pos="54000">
                <a:schemeClr val="bg1">
                  <a:lumMod val="95000"/>
                  <a:shade val="100000"/>
                  <a:satMod val="115000"/>
                </a:schemeClr>
              </a:gs>
            </a:gsLst>
            <a:lin ang="8100000" scaled="1"/>
            <a:tileRect/>
          </a:gradFill>
          <a:ln>
            <a:solidFill>
              <a:schemeClr val="bg1"/>
            </a:solidFill>
          </a:ln>
          <a:effectLst>
            <a:outerShdw blurRad="228600" dist="165100" dir="8100000" algn="tr"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任意多边形 38"/>
          <p:cNvSpPr/>
          <p:nvPr/>
        </p:nvSpPr>
        <p:spPr>
          <a:xfrm>
            <a:off x="9512458" y="758260"/>
            <a:ext cx="1178389" cy="725037"/>
          </a:xfrm>
          <a:custGeom>
            <a:avLst/>
            <a:gdLst>
              <a:gd name="connsiteX0" fmla="*/ 863600 w 1792827"/>
              <a:gd name="connsiteY0" fmla="*/ 0 h 1103086"/>
              <a:gd name="connsiteX1" fmla="*/ 1347060 w 1792827"/>
              <a:gd name="connsiteY1" fmla="*/ 370853 h 1103086"/>
              <a:gd name="connsiteX2" fmla="*/ 1351590 w 1792827"/>
              <a:gd name="connsiteY2" fmla="*/ 413148 h 1103086"/>
              <a:gd name="connsiteX3" fmla="*/ 1422712 w 1792827"/>
              <a:gd name="connsiteY3" fmla="*/ 406400 h 1103086"/>
              <a:gd name="connsiteX4" fmla="*/ 1792827 w 1792827"/>
              <a:gd name="connsiteY4" fmla="*/ 754743 h 1103086"/>
              <a:gd name="connsiteX5" fmla="*/ 1422712 w 1792827"/>
              <a:gd name="connsiteY5" fmla="*/ 1103086 h 1103086"/>
              <a:gd name="connsiteX6" fmla="*/ 450111 w 1792827"/>
              <a:gd name="connsiteY6" fmla="*/ 1103086 h 1103086"/>
              <a:gd name="connsiteX7" fmla="*/ 450111 w 1792827"/>
              <a:gd name="connsiteY7" fmla="*/ 1094430 h 1103086"/>
              <a:gd name="connsiteX8" fmla="*/ 444706 w 1792827"/>
              <a:gd name="connsiteY8" fmla="*/ 1096009 h 1103086"/>
              <a:gd name="connsiteX9" fmla="*/ 370115 w 1792827"/>
              <a:gd name="connsiteY9" fmla="*/ 1103086 h 1103086"/>
              <a:gd name="connsiteX10" fmla="*/ 0 w 1792827"/>
              <a:gd name="connsiteY10" fmla="*/ 754743 h 1103086"/>
              <a:gd name="connsiteX11" fmla="*/ 370115 w 1792827"/>
              <a:gd name="connsiteY11" fmla="*/ 406400 h 1103086"/>
              <a:gd name="connsiteX12" fmla="*/ 376270 w 1792827"/>
              <a:gd name="connsiteY12" fmla="*/ 406984 h 1103086"/>
              <a:gd name="connsiteX13" fmla="*/ 380140 w 1792827"/>
              <a:gd name="connsiteY13" fmla="*/ 370853 h 1103086"/>
              <a:gd name="connsiteX14" fmla="*/ 863600 w 1792827"/>
              <a:gd name="connsiteY14" fmla="*/ 0 h 1103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92827" h="1103086">
                <a:moveTo>
                  <a:pt x="863600" y="0"/>
                </a:moveTo>
                <a:cubicBezTo>
                  <a:pt x="1102077" y="0"/>
                  <a:pt x="1301044" y="159207"/>
                  <a:pt x="1347060" y="370853"/>
                </a:cubicBezTo>
                <a:lnTo>
                  <a:pt x="1351590" y="413148"/>
                </a:lnTo>
                <a:lnTo>
                  <a:pt x="1422712" y="406400"/>
                </a:lnTo>
                <a:cubicBezTo>
                  <a:pt x="1627121" y="406400"/>
                  <a:pt x="1792827" y="562358"/>
                  <a:pt x="1792827" y="754743"/>
                </a:cubicBezTo>
                <a:cubicBezTo>
                  <a:pt x="1792827" y="947128"/>
                  <a:pt x="1627121" y="1103086"/>
                  <a:pt x="1422712" y="1103086"/>
                </a:cubicBezTo>
                <a:lnTo>
                  <a:pt x="450111" y="1103086"/>
                </a:lnTo>
                <a:lnTo>
                  <a:pt x="450111" y="1094430"/>
                </a:lnTo>
                <a:lnTo>
                  <a:pt x="444706" y="1096009"/>
                </a:lnTo>
                <a:cubicBezTo>
                  <a:pt x="420613" y="1100649"/>
                  <a:pt x="395666" y="1103086"/>
                  <a:pt x="370115" y="1103086"/>
                </a:cubicBezTo>
                <a:cubicBezTo>
                  <a:pt x="165706" y="1103086"/>
                  <a:pt x="0" y="947128"/>
                  <a:pt x="0" y="754743"/>
                </a:cubicBezTo>
                <a:cubicBezTo>
                  <a:pt x="0" y="562358"/>
                  <a:pt x="165706" y="406400"/>
                  <a:pt x="370115" y="406400"/>
                </a:cubicBezTo>
                <a:lnTo>
                  <a:pt x="376270" y="406984"/>
                </a:lnTo>
                <a:lnTo>
                  <a:pt x="380140" y="370853"/>
                </a:lnTo>
                <a:cubicBezTo>
                  <a:pt x="426156" y="159207"/>
                  <a:pt x="625123" y="0"/>
                  <a:pt x="863600" y="0"/>
                </a:cubicBezTo>
                <a:close/>
              </a:path>
            </a:pathLst>
          </a:custGeom>
          <a:gradFill flip="none" rotWithShape="1">
            <a:gsLst>
              <a:gs pos="0">
                <a:schemeClr val="bg1">
                  <a:lumMod val="95000"/>
                  <a:shade val="30000"/>
                  <a:satMod val="115000"/>
                </a:schemeClr>
              </a:gs>
              <a:gs pos="54000">
                <a:schemeClr val="bg1">
                  <a:lumMod val="95000"/>
                  <a:shade val="100000"/>
                  <a:satMod val="115000"/>
                </a:schemeClr>
              </a:gs>
            </a:gsLst>
            <a:lin ang="8100000" scaled="1"/>
            <a:tileRect/>
          </a:gradFill>
          <a:ln>
            <a:solidFill>
              <a:schemeClr val="bg1"/>
            </a:solidFill>
          </a:ln>
          <a:effectLst>
            <a:outerShdw blurRad="228600" dist="165100" dir="8100000" algn="tr"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任意多边形 41"/>
          <p:cNvSpPr/>
          <p:nvPr/>
        </p:nvSpPr>
        <p:spPr>
          <a:xfrm>
            <a:off x="10318569" y="2327644"/>
            <a:ext cx="633795" cy="389960"/>
          </a:xfrm>
          <a:custGeom>
            <a:avLst/>
            <a:gdLst>
              <a:gd name="connsiteX0" fmla="*/ 863600 w 1792827"/>
              <a:gd name="connsiteY0" fmla="*/ 0 h 1103086"/>
              <a:gd name="connsiteX1" fmla="*/ 1347060 w 1792827"/>
              <a:gd name="connsiteY1" fmla="*/ 370853 h 1103086"/>
              <a:gd name="connsiteX2" fmla="*/ 1351590 w 1792827"/>
              <a:gd name="connsiteY2" fmla="*/ 413148 h 1103086"/>
              <a:gd name="connsiteX3" fmla="*/ 1422712 w 1792827"/>
              <a:gd name="connsiteY3" fmla="*/ 406400 h 1103086"/>
              <a:gd name="connsiteX4" fmla="*/ 1792827 w 1792827"/>
              <a:gd name="connsiteY4" fmla="*/ 754743 h 1103086"/>
              <a:gd name="connsiteX5" fmla="*/ 1422712 w 1792827"/>
              <a:gd name="connsiteY5" fmla="*/ 1103086 h 1103086"/>
              <a:gd name="connsiteX6" fmla="*/ 450111 w 1792827"/>
              <a:gd name="connsiteY6" fmla="*/ 1103086 h 1103086"/>
              <a:gd name="connsiteX7" fmla="*/ 450111 w 1792827"/>
              <a:gd name="connsiteY7" fmla="*/ 1094430 h 1103086"/>
              <a:gd name="connsiteX8" fmla="*/ 444706 w 1792827"/>
              <a:gd name="connsiteY8" fmla="*/ 1096009 h 1103086"/>
              <a:gd name="connsiteX9" fmla="*/ 370115 w 1792827"/>
              <a:gd name="connsiteY9" fmla="*/ 1103086 h 1103086"/>
              <a:gd name="connsiteX10" fmla="*/ 0 w 1792827"/>
              <a:gd name="connsiteY10" fmla="*/ 754743 h 1103086"/>
              <a:gd name="connsiteX11" fmla="*/ 370115 w 1792827"/>
              <a:gd name="connsiteY11" fmla="*/ 406400 h 1103086"/>
              <a:gd name="connsiteX12" fmla="*/ 376270 w 1792827"/>
              <a:gd name="connsiteY12" fmla="*/ 406984 h 1103086"/>
              <a:gd name="connsiteX13" fmla="*/ 380140 w 1792827"/>
              <a:gd name="connsiteY13" fmla="*/ 370853 h 1103086"/>
              <a:gd name="connsiteX14" fmla="*/ 863600 w 1792827"/>
              <a:gd name="connsiteY14" fmla="*/ 0 h 1103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92827" h="1103086">
                <a:moveTo>
                  <a:pt x="863600" y="0"/>
                </a:moveTo>
                <a:cubicBezTo>
                  <a:pt x="1102077" y="0"/>
                  <a:pt x="1301044" y="159207"/>
                  <a:pt x="1347060" y="370853"/>
                </a:cubicBezTo>
                <a:lnTo>
                  <a:pt x="1351590" y="413148"/>
                </a:lnTo>
                <a:lnTo>
                  <a:pt x="1422712" y="406400"/>
                </a:lnTo>
                <a:cubicBezTo>
                  <a:pt x="1627121" y="406400"/>
                  <a:pt x="1792827" y="562358"/>
                  <a:pt x="1792827" y="754743"/>
                </a:cubicBezTo>
                <a:cubicBezTo>
                  <a:pt x="1792827" y="947128"/>
                  <a:pt x="1627121" y="1103086"/>
                  <a:pt x="1422712" y="1103086"/>
                </a:cubicBezTo>
                <a:lnTo>
                  <a:pt x="450111" y="1103086"/>
                </a:lnTo>
                <a:lnTo>
                  <a:pt x="450111" y="1094430"/>
                </a:lnTo>
                <a:lnTo>
                  <a:pt x="444706" y="1096009"/>
                </a:lnTo>
                <a:cubicBezTo>
                  <a:pt x="420613" y="1100649"/>
                  <a:pt x="395666" y="1103086"/>
                  <a:pt x="370115" y="1103086"/>
                </a:cubicBezTo>
                <a:cubicBezTo>
                  <a:pt x="165706" y="1103086"/>
                  <a:pt x="0" y="947128"/>
                  <a:pt x="0" y="754743"/>
                </a:cubicBezTo>
                <a:cubicBezTo>
                  <a:pt x="0" y="562358"/>
                  <a:pt x="165706" y="406400"/>
                  <a:pt x="370115" y="406400"/>
                </a:cubicBezTo>
                <a:lnTo>
                  <a:pt x="376270" y="406984"/>
                </a:lnTo>
                <a:lnTo>
                  <a:pt x="380140" y="370853"/>
                </a:lnTo>
                <a:cubicBezTo>
                  <a:pt x="426156" y="159207"/>
                  <a:pt x="625123" y="0"/>
                  <a:pt x="863600" y="0"/>
                </a:cubicBezTo>
                <a:close/>
              </a:path>
            </a:pathLst>
          </a:custGeom>
          <a:gradFill flip="none" rotWithShape="1">
            <a:gsLst>
              <a:gs pos="0">
                <a:schemeClr val="bg1">
                  <a:lumMod val="95000"/>
                  <a:shade val="30000"/>
                  <a:satMod val="115000"/>
                </a:schemeClr>
              </a:gs>
              <a:gs pos="54000">
                <a:schemeClr val="bg1">
                  <a:lumMod val="95000"/>
                  <a:shade val="100000"/>
                  <a:satMod val="115000"/>
                </a:schemeClr>
              </a:gs>
            </a:gsLst>
            <a:lin ang="8100000" scaled="1"/>
            <a:tileRect/>
          </a:gradFill>
          <a:ln>
            <a:solidFill>
              <a:schemeClr val="bg1"/>
            </a:solidFill>
          </a:ln>
          <a:effectLst>
            <a:outerShdw blurRad="228600" dist="165100" dir="8100000" algn="tr"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Freeform 28"/>
          <p:cNvSpPr>
            <a:spLocks noEditPoints="1"/>
          </p:cNvSpPr>
          <p:nvPr/>
        </p:nvSpPr>
        <p:spPr bwMode="auto">
          <a:xfrm>
            <a:off x="1894756" y="3973557"/>
            <a:ext cx="714540" cy="536882"/>
          </a:xfrm>
          <a:custGeom>
            <a:avLst/>
            <a:gdLst>
              <a:gd name="T0" fmla="*/ 40 w 192"/>
              <a:gd name="T1" fmla="*/ 118 h 144"/>
              <a:gd name="T2" fmla="*/ 40 w 192"/>
              <a:gd name="T3" fmla="*/ 118 h 144"/>
              <a:gd name="T4" fmla="*/ 56 w 192"/>
              <a:gd name="T5" fmla="*/ 116 h 144"/>
              <a:gd name="T6" fmla="*/ 97 w 192"/>
              <a:gd name="T7" fmla="*/ 137 h 144"/>
              <a:gd name="T8" fmla="*/ 99 w 192"/>
              <a:gd name="T9" fmla="*/ 137 h 144"/>
              <a:gd name="T10" fmla="*/ 140 w 192"/>
              <a:gd name="T11" fmla="*/ 116 h 144"/>
              <a:gd name="T12" fmla="*/ 156 w 192"/>
              <a:gd name="T13" fmla="*/ 118 h 144"/>
              <a:gd name="T14" fmla="*/ 156 w 192"/>
              <a:gd name="T15" fmla="*/ 118 h 144"/>
              <a:gd name="T16" fmla="*/ 156 w 192"/>
              <a:gd name="T17" fmla="*/ 70 h 144"/>
              <a:gd name="T18" fmla="*/ 96 w 192"/>
              <a:gd name="T19" fmla="*/ 98 h 144"/>
              <a:gd name="T20" fmla="*/ 40 w 192"/>
              <a:gd name="T21" fmla="*/ 72 h 144"/>
              <a:gd name="T22" fmla="*/ 40 w 192"/>
              <a:gd name="T23" fmla="*/ 118 h 144"/>
              <a:gd name="T24" fmla="*/ 96 w 192"/>
              <a:gd name="T25" fmla="*/ 0 h 144"/>
              <a:gd name="T26" fmla="*/ 0 w 192"/>
              <a:gd name="T27" fmla="*/ 44 h 144"/>
              <a:gd name="T28" fmla="*/ 96 w 192"/>
              <a:gd name="T29" fmla="*/ 88 h 144"/>
              <a:gd name="T30" fmla="*/ 192 w 192"/>
              <a:gd name="T31" fmla="*/ 44 h 144"/>
              <a:gd name="T32" fmla="*/ 96 w 192"/>
              <a:gd name="T33" fmla="*/ 0 h 144"/>
              <a:gd name="T34" fmla="*/ 8 w 192"/>
              <a:gd name="T35" fmla="*/ 56 h 144"/>
              <a:gd name="T36" fmla="*/ 4 w 192"/>
              <a:gd name="T37" fmla="*/ 104 h 144"/>
              <a:gd name="T38" fmla="*/ 12 w 192"/>
              <a:gd name="T39" fmla="*/ 104 h 144"/>
              <a:gd name="T40" fmla="*/ 12 w 192"/>
              <a:gd name="T41" fmla="*/ 58 h 144"/>
              <a:gd name="T42" fmla="*/ 8 w 192"/>
              <a:gd name="T43" fmla="*/ 56 h 144"/>
              <a:gd name="T44" fmla="*/ 16 w 192"/>
              <a:gd name="T45" fmla="*/ 144 h 144"/>
              <a:gd name="T46" fmla="*/ 9 w 192"/>
              <a:gd name="T47" fmla="*/ 124 h 144"/>
              <a:gd name="T48" fmla="*/ 16 w 192"/>
              <a:gd name="T49" fmla="*/ 116 h 144"/>
              <a:gd name="T50" fmla="*/ 8 w 192"/>
              <a:gd name="T51" fmla="*/ 108 h 144"/>
              <a:gd name="T52" fmla="*/ 0 w 192"/>
              <a:gd name="T53" fmla="*/ 116 h 144"/>
              <a:gd name="T54" fmla="*/ 7 w 192"/>
              <a:gd name="T55" fmla="*/ 124 h 144"/>
              <a:gd name="T56" fmla="*/ 0 w 192"/>
              <a:gd name="T57" fmla="*/ 144 h 144"/>
              <a:gd name="T58" fmla="*/ 16 w 192"/>
              <a:gd name="T59"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2" h="144">
                <a:moveTo>
                  <a:pt x="40" y="118"/>
                </a:moveTo>
                <a:cubicBezTo>
                  <a:pt x="40" y="118"/>
                  <a:pt x="40" y="118"/>
                  <a:pt x="40" y="118"/>
                </a:cubicBezTo>
                <a:cubicBezTo>
                  <a:pt x="45" y="116"/>
                  <a:pt x="50" y="116"/>
                  <a:pt x="56" y="116"/>
                </a:cubicBezTo>
                <a:cubicBezTo>
                  <a:pt x="72" y="116"/>
                  <a:pt x="91" y="127"/>
                  <a:pt x="97" y="137"/>
                </a:cubicBezTo>
                <a:cubicBezTo>
                  <a:pt x="99" y="137"/>
                  <a:pt x="99" y="137"/>
                  <a:pt x="99" y="137"/>
                </a:cubicBezTo>
                <a:cubicBezTo>
                  <a:pt x="105" y="127"/>
                  <a:pt x="123" y="116"/>
                  <a:pt x="140" y="116"/>
                </a:cubicBezTo>
                <a:cubicBezTo>
                  <a:pt x="145" y="116"/>
                  <a:pt x="151" y="116"/>
                  <a:pt x="156" y="118"/>
                </a:cubicBezTo>
                <a:cubicBezTo>
                  <a:pt x="156" y="118"/>
                  <a:pt x="156" y="118"/>
                  <a:pt x="156" y="118"/>
                </a:cubicBezTo>
                <a:cubicBezTo>
                  <a:pt x="156" y="70"/>
                  <a:pt x="156" y="70"/>
                  <a:pt x="156" y="70"/>
                </a:cubicBezTo>
                <a:cubicBezTo>
                  <a:pt x="96" y="98"/>
                  <a:pt x="96" y="98"/>
                  <a:pt x="96" y="98"/>
                </a:cubicBezTo>
                <a:cubicBezTo>
                  <a:pt x="40" y="72"/>
                  <a:pt x="40" y="72"/>
                  <a:pt x="40" y="72"/>
                </a:cubicBezTo>
                <a:lnTo>
                  <a:pt x="40" y="118"/>
                </a:lnTo>
                <a:close/>
                <a:moveTo>
                  <a:pt x="96" y="0"/>
                </a:moveTo>
                <a:cubicBezTo>
                  <a:pt x="0" y="44"/>
                  <a:pt x="0" y="44"/>
                  <a:pt x="0" y="44"/>
                </a:cubicBezTo>
                <a:cubicBezTo>
                  <a:pt x="96" y="88"/>
                  <a:pt x="96" y="88"/>
                  <a:pt x="96" y="88"/>
                </a:cubicBezTo>
                <a:cubicBezTo>
                  <a:pt x="192" y="44"/>
                  <a:pt x="192" y="44"/>
                  <a:pt x="192" y="44"/>
                </a:cubicBezTo>
                <a:lnTo>
                  <a:pt x="96" y="0"/>
                </a:lnTo>
                <a:close/>
                <a:moveTo>
                  <a:pt x="8" y="56"/>
                </a:moveTo>
                <a:cubicBezTo>
                  <a:pt x="4" y="104"/>
                  <a:pt x="4" y="104"/>
                  <a:pt x="4" y="104"/>
                </a:cubicBezTo>
                <a:cubicBezTo>
                  <a:pt x="12" y="104"/>
                  <a:pt x="12" y="104"/>
                  <a:pt x="12" y="104"/>
                </a:cubicBezTo>
                <a:cubicBezTo>
                  <a:pt x="12" y="58"/>
                  <a:pt x="12" y="58"/>
                  <a:pt x="12" y="58"/>
                </a:cubicBezTo>
                <a:lnTo>
                  <a:pt x="8" y="56"/>
                </a:lnTo>
                <a:close/>
                <a:moveTo>
                  <a:pt x="16" y="144"/>
                </a:moveTo>
                <a:cubicBezTo>
                  <a:pt x="9" y="124"/>
                  <a:pt x="9" y="124"/>
                  <a:pt x="9" y="124"/>
                </a:cubicBezTo>
                <a:cubicBezTo>
                  <a:pt x="13" y="123"/>
                  <a:pt x="16" y="120"/>
                  <a:pt x="16" y="116"/>
                </a:cubicBezTo>
                <a:cubicBezTo>
                  <a:pt x="16" y="111"/>
                  <a:pt x="12" y="108"/>
                  <a:pt x="8" y="108"/>
                </a:cubicBezTo>
                <a:cubicBezTo>
                  <a:pt x="3" y="108"/>
                  <a:pt x="0" y="111"/>
                  <a:pt x="0" y="116"/>
                </a:cubicBezTo>
                <a:cubicBezTo>
                  <a:pt x="0" y="120"/>
                  <a:pt x="3" y="123"/>
                  <a:pt x="7" y="124"/>
                </a:cubicBezTo>
                <a:cubicBezTo>
                  <a:pt x="0" y="144"/>
                  <a:pt x="0" y="144"/>
                  <a:pt x="0" y="144"/>
                </a:cubicBezTo>
                <a:lnTo>
                  <a:pt x="16" y="144"/>
                </a:lnTo>
                <a:close/>
              </a:path>
            </a:pathLst>
          </a:custGeom>
          <a:solidFill>
            <a:schemeClr val="bg1"/>
          </a:solidFill>
          <a:ln>
            <a:noFill/>
          </a:ln>
        </p:spPr>
        <p:txBody>
          <a:bodyPr vert="horz" wrap="square" lIns="91440" tIns="45720" rIns="91440" bIns="45720" numCol="1" anchor="t" anchorCtr="0" compatLnSpc="1"/>
          <a:lstStyle/>
          <a:p>
            <a:endParaRPr lang="zh-CN" altLang="en-US"/>
          </a:p>
        </p:txBody>
      </p:sp>
      <p:sp>
        <p:nvSpPr>
          <p:cNvPr id="44" name="Freeform 12"/>
          <p:cNvSpPr>
            <a:spLocks noEditPoints="1"/>
          </p:cNvSpPr>
          <p:nvPr/>
        </p:nvSpPr>
        <p:spPr bwMode="auto">
          <a:xfrm>
            <a:off x="3588045" y="3922879"/>
            <a:ext cx="573885" cy="613375"/>
          </a:xfrm>
          <a:custGeom>
            <a:avLst/>
            <a:gdLst>
              <a:gd name="T0" fmla="*/ 127 w 358"/>
              <a:gd name="T1" fmla="*/ 292 h 382"/>
              <a:gd name="T2" fmla="*/ 322 w 358"/>
              <a:gd name="T3" fmla="*/ 63 h 382"/>
              <a:gd name="T4" fmla="*/ 333 w 358"/>
              <a:gd name="T5" fmla="*/ 113 h 382"/>
              <a:gd name="T6" fmla="*/ 336 w 358"/>
              <a:gd name="T7" fmla="*/ 178 h 382"/>
              <a:gd name="T8" fmla="*/ 338 w 358"/>
              <a:gd name="T9" fmla="*/ 245 h 382"/>
              <a:gd name="T10" fmla="*/ 321 w 358"/>
              <a:gd name="T11" fmla="*/ 314 h 382"/>
              <a:gd name="T12" fmla="*/ 271 w 358"/>
              <a:gd name="T13" fmla="*/ 382 h 382"/>
              <a:gd name="T14" fmla="*/ 172 w 358"/>
              <a:gd name="T15" fmla="*/ 226 h 382"/>
              <a:gd name="T16" fmla="*/ 123 w 358"/>
              <a:gd name="T17" fmla="*/ 197 h 382"/>
              <a:gd name="T18" fmla="*/ 125 w 358"/>
              <a:gd name="T19" fmla="*/ 208 h 382"/>
              <a:gd name="T20" fmla="*/ 174 w 358"/>
              <a:gd name="T21" fmla="*/ 236 h 382"/>
              <a:gd name="T22" fmla="*/ 172 w 358"/>
              <a:gd name="T23" fmla="*/ 226 h 382"/>
              <a:gd name="T24" fmla="*/ 288 w 358"/>
              <a:gd name="T25" fmla="*/ 136 h 382"/>
              <a:gd name="T26" fmla="*/ 263 w 358"/>
              <a:gd name="T27" fmla="*/ 125 h 382"/>
              <a:gd name="T28" fmla="*/ 171 w 358"/>
              <a:gd name="T29" fmla="*/ 70 h 382"/>
              <a:gd name="T30" fmla="*/ 148 w 358"/>
              <a:gd name="T31" fmla="*/ 54 h 382"/>
              <a:gd name="T32" fmla="*/ 171 w 358"/>
              <a:gd name="T33" fmla="*/ 70 h 382"/>
              <a:gd name="T34" fmla="*/ 204 w 358"/>
              <a:gd name="T35" fmla="*/ 39 h 382"/>
              <a:gd name="T36" fmla="*/ 193 w 358"/>
              <a:gd name="T37" fmla="*/ 64 h 382"/>
              <a:gd name="T38" fmla="*/ 258 w 358"/>
              <a:gd name="T39" fmla="*/ 103 h 382"/>
              <a:gd name="T40" fmla="*/ 274 w 358"/>
              <a:gd name="T41" fmla="*/ 80 h 382"/>
              <a:gd name="T42" fmla="*/ 258 w 358"/>
              <a:gd name="T43" fmla="*/ 103 h 382"/>
              <a:gd name="T44" fmla="*/ 249 w 358"/>
              <a:gd name="T45" fmla="*/ 55 h 382"/>
              <a:gd name="T46" fmla="*/ 226 w 358"/>
              <a:gd name="T47" fmla="*/ 71 h 382"/>
              <a:gd name="T48" fmla="*/ 182 w 358"/>
              <a:gd name="T49" fmla="*/ 209 h 382"/>
              <a:gd name="T50" fmla="*/ 133 w 358"/>
              <a:gd name="T51" fmla="*/ 180 h 382"/>
              <a:gd name="T52" fmla="*/ 135 w 358"/>
              <a:gd name="T53" fmla="*/ 190 h 382"/>
              <a:gd name="T54" fmla="*/ 184 w 358"/>
              <a:gd name="T55" fmla="*/ 219 h 382"/>
              <a:gd name="T56" fmla="*/ 182 w 358"/>
              <a:gd name="T57" fmla="*/ 209 h 382"/>
              <a:gd name="T58" fmla="*/ 157 w 358"/>
              <a:gd name="T59" fmla="*/ 104 h 382"/>
              <a:gd name="T60" fmla="*/ 186 w 358"/>
              <a:gd name="T61" fmla="*/ 195 h 382"/>
              <a:gd name="T62" fmla="*/ 222 w 358"/>
              <a:gd name="T63" fmla="*/ 90 h 382"/>
              <a:gd name="T64" fmla="*/ 136 w 358"/>
              <a:gd name="T65" fmla="*/ 238 h 382"/>
              <a:gd name="T66" fmla="*/ 129 w 358"/>
              <a:gd name="T67" fmla="*/ 216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8" h="382">
                <a:moveTo>
                  <a:pt x="131" y="382"/>
                </a:moveTo>
                <a:cubicBezTo>
                  <a:pt x="135" y="352"/>
                  <a:pt x="135" y="320"/>
                  <a:pt x="127" y="292"/>
                </a:cubicBezTo>
                <a:cubicBezTo>
                  <a:pt x="0" y="220"/>
                  <a:pt x="33" y="56"/>
                  <a:pt x="140" y="23"/>
                </a:cubicBezTo>
                <a:cubicBezTo>
                  <a:pt x="196" y="0"/>
                  <a:pt x="272" y="14"/>
                  <a:pt x="322" y="63"/>
                </a:cubicBezTo>
                <a:cubicBezTo>
                  <a:pt x="358" y="99"/>
                  <a:pt x="340" y="109"/>
                  <a:pt x="340" y="109"/>
                </a:cubicBezTo>
                <a:cubicBezTo>
                  <a:pt x="333" y="113"/>
                  <a:pt x="333" y="113"/>
                  <a:pt x="333" y="113"/>
                </a:cubicBezTo>
                <a:cubicBezTo>
                  <a:pt x="337" y="130"/>
                  <a:pt x="345" y="162"/>
                  <a:pt x="344" y="166"/>
                </a:cubicBezTo>
                <a:cubicBezTo>
                  <a:pt x="342" y="172"/>
                  <a:pt x="336" y="178"/>
                  <a:pt x="336" y="178"/>
                </a:cubicBezTo>
                <a:cubicBezTo>
                  <a:pt x="354" y="239"/>
                  <a:pt x="354" y="239"/>
                  <a:pt x="354" y="239"/>
                </a:cubicBezTo>
                <a:cubicBezTo>
                  <a:pt x="338" y="245"/>
                  <a:pt x="338" y="245"/>
                  <a:pt x="338" y="245"/>
                </a:cubicBezTo>
                <a:cubicBezTo>
                  <a:pt x="341" y="265"/>
                  <a:pt x="343" y="281"/>
                  <a:pt x="341" y="300"/>
                </a:cubicBezTo>
                <a:cubicBezTo>
                  <a:pt x="341" y="304"/>
                  <a:pt x="330" y="313"/>
                  <a:pt x="321" y="314"/>
                </a:cubicBezTo>
                <a:cubicBezTo>
                  <a:pt x="267" y="317"/>
                  <a:pt x="267" y="317"/>
                  <a:pt x="267" y="317"/>
                </a:cubicBezTo>
                <a:cubicBezTo>
                  <a:pt x="271" y="382"/>
                  <a:pt x="271" y="382"/>
                  <a:pt x="271" y="382"/>
                </a:cubicBezTo>
                <a:cubicBezTo>
                  <a:pt x="131" y="382"/>
                  <a:pt x="131" y="382"/>
                  <a:pt x="131" y="382"/>
                </a:cubicBezTo>
                <a:close/>
                <a:moveTo>
                  <a:pt x="172" y="226"/>
                </a:moveTo>
                <a:cubicBezTo>
                  <a:pt x="132" y="196"/>
                  <a:pt x="132" y="196"/>
                  <a:pt x="132" y="196"/>
                </a:cubicBezTo>
                <a:cubicBezTo>
                  <a:pt x="129" y="193"/>
                  <a:pt x="125" y="194"/>
                  <a:pt x="123" y="197"/>
                </a:cubicBezTo>
                <a:cubicBezTo>
                  <a:pt x="123" y="197"/>
                  <a:pt x="123" y="197"/>
                  <a:pt x="123" y="197"/>
                </a:cubicBezTo>
                <a:cubicBezTo>
                  <a:pt x="121" y="201"/>
                  <a:pt x="122" y="205"/>
                  <a:pt x="125" y="208"/>
                </a:cubicBezTo>
                <a:cubicBezTo>
                  <a:pt x="165" y="238"/>
                  <a:pt x="165" y="238"/>
                  <a:pt x="165" y="238"/>
                </a:cubicBezTo>
                <a:cubicBezTo>
                  <a:pt x="168" y="240"/>
                  <a:pt x="172" y="239"/>
                  <a:pt x="174" y="236"/>
                </a:cubicBezTo>
                <a:cubicBezTo>
                  <a:pt x="174" y="236"/>
                  <a:pt x="174" y="236"/>
                  <a:pt x="174" y="236"/>
                </a:cubicBezTo>
                <a:cubicBezTo>
                  <a:pt x="176" y="233"/>
                  <a:pt x="175" y="228"/>
                  <a:pt x="172" y="226"/>
                </a:cubicBezTo>
                <a:close/>
                <a:moveTo>
                  <a:pt x="263" y="136"/>
                </a:moveTo>
                <a:cubicBezTo>
                  <a:pt x="288" y="136"/>
                  <a:pt x="288" y="136"/>
                  <a:pt x="288" y="136"/>
                </a:cubicBezTo>
                <a:cubicBezTo>
                  <a:pt x="288" y="125"/>
                  <a:pt x="288" y="125"/>
                  <a:pt x="288" y="125"/>
                </a:cubicBezTo>
                <a:cubicBezTo>
                  <a:pt x="263" y="125"/>
                  <a:pt x="263" y="125"/>
                  <a:pt x="263" y="125"/>
                </a:cubicBezTo>
                <a:cubicBezTo>
                  <a:pt x="263" y="136"/>
                  <a:pt x="263" y="136"/>
                  <a:pt x="263" y="136"/>
                </a:cubicBezTo>
                <a:close/>
                <a:moveTo>
                  <a:pt x="171" y="70"/>
                </a:moveTo>
                <a:cubicBezTo>
                  <a:pt x="158" y="48"/>
                  <a:pt x="158" y="48"/>
                  <a:pt x="158" y="48"/>
                </a:cubicBezTo>
                <a:cubicBezTo>
                  <a:pt x="148" y="54"/>
                  <a:pt x="148" y="54"/>
                  <a:pt x="148" y="54"/>
                </a:cubicBezTo>
                <a:cubicBezTo>
                  <a:pt x="161" y="76"/>
                  <a:pt x="161" y="76"/>
                  <a:pt x="161" y="76"/>
                </a:cubicBezTo>
                <a:cubicBezTo>
                  <a:pt x="171" y="70"/>
                  <a:pt x="171" y="70"/>
                  <a:pt x="171" y="70"/>
                </a:cubicBezTo>
                <a:close/>
                <a:moveTo>
                  <a:pt x="204" y="64"/>
                </a:moveTo>
                <a:cubicBezTo>
                  <a:pt x="204" y="39"/>
                  <a:pt x="204" y="39"/>
                  <a:pt x="204" y="39"/>
                </a:cubicBezTo>
                <a:cubicBezTo>
                  <a:pt x="193" y="39"/>
                  <a:pt x="193" y="39"/>
                  <a:pt x="193" y="39"/>
                </a:cubicBezTo>
                <a:cubicBezTo>
                  <a:pt x="193" y="64"/>
                  <a:pt x="193" y="64"/>
                  <a:pt x="193" y="64"/>
                </a:cubicBezTo>
                <a:cubicBezTo>
                  <a:pt x="204" y="64"/>
                  <a:pt x="204" y="64"/>
                  <a:pt x="204" y="64"/>
                </a:cubicBezTo>
                <a:close/>
                <a:moveTo>
                  <a:pt x="258" y="103"/>
                </a:moveTo>
                <a:cubicBezTo>
                  <a:pt x="279" y="90"/>
                  <a:pt x="279" y="90"/>
                  <a:pt x="279" y="90"/>
                </a:cubicBezTo>
                <a:cubicBezTo>
                  <a:pt x="274" y="80"/>
                  <a:pt x="274" y="80"/>
                  <a:pt x="274" y="80"/>
                </a:cubicBezTo>
                <a:cubicBezTo>
                  <a:pt x="252" y="93"/>
                  <a:pt x="252" y="93"/>
                  <a:pt x="252" y="93"/>
                </a:cubicBezTo>
                <a:cubicBezTo>
                  <a:pt x="258" y="103"/>
                  <a:pt x="258" y="103"/>
                  <a:pt x="258" y="103"/>
                </a:cubicBezTo>
                <a:close/>
                <a:moveTo>
                  <a:pt x="236" y="76"/>
                </a:moveTo>
                <a:cubicBezTo>
                  <a:pt x="249" y="55"/>
                  <a:pt x="249" y="55"/>
                  <a:pt x="249" y="55"/>
                </a:cubicBezTo>
                <a:cubicBezTo>
                  <a:pt x="239" y="49"/>
                  <a:pt x="239" y="49"/>
                  <a:pt x="239" y="49"/>
                </a:cubicBezTo>
                <a:cubicBezTo>
                  <a:pt x="226" y="71"/>
                  <a:pt x="226" y="71"/>
                  <a:pt x="226" y="71"/>
                </a:cubicBezTo>
                <a:cubicBezTo>
                  <a:pt x="236" y="76"/>
                  <a:pt x="236" y="76"/>
                  <a:pt x="236" y="76"/>
                </a:cubicBezTo>
                <a:close/>
                <a:moveTo>
                  <a:pt x="182" y="209"/>
                </a:moveTo>
                <a:cubicBezTo>
                  <a:pt x="142" y="178"/>
                  <a:pt x="142" y="178"/>
                  <a:pt x="142" y="178"/>
                </a:cubicBezTo>
                <a:cubicBezTo>
                  <a:pt x="139" y="176"/>
                  <a:pt x="135" y="177"/>
                  <a:pt x="133" y="180"/>
                </a:cubicBezTo>
                <a:cubicBezTo>
                  <a:pt x="133" y="180"/>
                  <a:pt x="133" y="180"/>
                  <a:pt x="133" y="180"/>
                </a:cubicBezTo>
                <a:cubicBezTo>
                  <a:pt x="131" y="183"/>
                  <a:pt x="132" y="188"/>
                  <a:pt x="135" y="190"/>
                </a:cubicBezTo>
                <a:cubicBezTo>
                  <a:pt x="175" y="221"/>
                  <a:pt x="175" y="221"/>
                  <a:pt x="175" y="221"/>
                </a:cubicBezTo>
                <a:cubicBezTo>
                  <a:pt x="178" y="223"/>
                  <a:pt x="182" y="222"/>
                  <a:pt x="184" y="219"/>
                </a:cubicBezTo>
                <a:cubicBezTo>
                  <a:pt x="184" y="219"/>
                  <a:pt x="184" y="219"/>
                  <a:pt x="184" y="219"/>
                </a:cubicBezTo>
                <a:cubicBezTo>
                  <a:pt x="186" y="216"/>
                  <a:pt x="185" y="211"/>
                  <a:pt x="182" y="209"/>
                </a:cubicBezTo>
                <a:close/>
                <a:moveTo>
                  <a:pt x="222" y="90"/>
                </a:moveTo>
                <a:cubicBezTo>
                  <a:pt x="198" y="76"/>
                  <a:pt x="169" y="83"/>
                  <a:pt x="157" y="104"/>
                </a:cubicBezTo>
                <a:cubicBezTo>
                  <a:pt x="144" y="126"/>
                  <a:pt x="160" y="151"/>
                  <a:pt x="149" y="174"/>
                </a:cubicBezTo>
                <a:cubicBezTo>
                  <a:pt x="186" y="195"/>
                  <a:pt x="186" y="195"/>
                  <a:pt x="186" y="195"/>
                </a:cubicBezTo>
                <a:cubicBezTo>
                  <a:pt x="200" y="174"/>
                  <a:pt x="229" y="176"/>
                  <a:pt x="242" y="154"/>
                </a:cubicBezTo>
                <a:cubicBezTo>
                  <a:pt x="255" y="132"/>
                  <a:pt x="245" y="104"/>
                  <a:pt x="222" y="90"/>
                </a:cubicBezTo>
                <a:close/>
                <a:moveTo>
                  <a:pt x="129" y="216"/>
                </a:moveTo>
                <a:cubicBezTo>
                  <a:pt x="125" y="224"/>
                  <a:pt x="128" y="233"/>
                  <a:pt x="136" y="238"/>
                </a:cubicBezTo>
                <a:cubicBezTo>
                  <a:pt x="142" y="241"/>
                  <a:pt x="150" y="240"/>
                  <a:pt x="155" y="236"/>
                </a:cubicBezTo>
                <a:lnTo>
                  <a:pt x="129" y="216"/>
                </a:lnTo>
                <a:close/>
              </a:path>
            </a:pathLst>
          </a:custGeom>
          <a:solidFill>
            <a:schemeClr val="bg1"/>
          </a:solidFill>
          <a:ln>
            <a:noFill/>
          </a:ln>
        </p:spPr>
        <p:txBody>
          <a:bodyPr vert="horz" wrap="square" lIns="91440" tIns="45720" rIns="91440" bIns="45720" numCol="1" anchor="t" anchorCtr="0" compatLnSpc="1"/>
          <a:lstStyle/>
          <a:p>
            <a:endParaRPr lang="zh-CN" altLang="en-US"/>
          </a:p>
        </p:txBody>
      </p:sp>
      <p:sp>
        <p:nvSpPr>
          <p:cNvPr id="45" name="Freeform 8"/>
          <p:cNvSpPr>
            <a:spLocks noEditPoints="1"/>
          </p:cNvSpPr>
          <p:nvPr/>
        </p:nvSpPr>
        <p:spPr bwMode="auto">
          <a:xfrm rot="2925393">
            <a:off x="5308463" y="3971511"/>
            <a:ext cx="315446" cy="540976"/>
          </a:xfrm>
          <a:custGeom>
            <a:avLst/>
            <a:gdLst>
              <a:gd name="T0" fmla="*/ 24 w 112"/>
              <a:gd name="T1" fmla="*/ 148 h 192"/>
              <a:gd name="T2" fmla="*/ 28 w 112"/>
              <a:gd name="T3" fmla="*/ 52 h 192"/>
              <a:gd name="T4" fmla="*/ 32 w 112"/>
              <a:gd name="T5" fmla="*/ 172 h 192"/>
              <a:gd name="T6" fmla="*/ 8 w 112"/>
              <a:gd name="T7" fmla="*/ 184 h 192"/>
              <a:gd name="T8" fmla="*/ 32 w 112"/>
              <a:gd name="T9" fmla="*/ 172 h 192"/>
              <a:gd name="T10" fmla="*/ 8 w 112"/>
              <a:gd name="T11" fmla="*/ 35 h 192"/>
              <a:gd name="T12" fmla="*/ 32 w 112"/>
              <a:gd name="T13" fmla="*/ 164 h 192"/>
              <a:gd name="T14" fmla="*/ 32 w 112"/>
              <a:gd name="T15" fmla="*/ 192 h 192"/>
              <a:gd name="T16" fmla="*/ 0 w 112"/>
              <a:gd name="T17" fmla="*/ 184 h 192"/>
              <a:gd name="T18" fmla="*/ 0 w 112"/>
              <a:gd name="T19" fmla="*/ 32 h 192"/>
              <a:gd name="T20" fmla="*/ 20 w 112"/>
              <a:gd name="T21" fmla="*/ 0 h 192"/>
              <a:gd name="T22" fmla="*/ 39 w 112"/>
              <a:gd name="T23" fmla="*/ 32 h 192"/>
              <a:gd name="T24" fmla="*/ 40 w 112"/>
              <a:gd name="T25" fmla="*/ 184 h 192"/>
              <a:gd name="T26" fmla="*/ 108 w 112"/>
              <a:gd name="T27" fmla="*/ 164 h 192"/>
              <a:gd name="T28" fmla="*/ 84 w 112"/>
              <a:gd name="T29" fmla="*/ 172 h 192"/>
              <a:gd name="T30" fmla="*/ 108 w 112"/>
              <a:gd name="T31" fmla="*/ 164 h 192"/>
              <a:gd name="T32" fmla="*/ 92 w 112"/>
              <a:gd name="T33" fmla="*/ 140 h 192"/>
              <a:gd name="T34" fmla="*/ 108 w 112"/>
              <a:gd name="T35" fmla="*/ 148 h 192"/>
              <a:gd name="T36" fmla="*/ 108 w 112"/>
              <a:gd name="T37" fmla="*/ 116 h 192"/>
              <a:gd name="T38" fmla="*/ 84 w 112"/>
              <a:gd name="T39" fmla="*/ 124 h 192"/>
              <a:gd name="T40" fmla="*/ 108 w 112"/>
              <a:gd name="T41" fmla="*/ 116 h 192"/>
              <a:gd name="T42" fmla="*/ 92 w 112"/>
              <a:gd name="T43" fmla="*/ 92 h 192"/>
              <a:gd name="T44" fmla="*/ 108 w 112"/>
              <a:gd name="T45" fmla="*/ 100 h 192"/>
              <a:gd name="T46" fmla="*/ 108 w 112"/>
              <a:gd name="T47" fmla="*/ 68 h 192"/>
              <a:gd name="T48" fmla="*/ 84 w 112"/>
              <a:gd name="T49" fmla="*/ 76 h 192"/>
              <a:gd name="T50" fmla="*/ 108 w 112"/>
              <a:gd name="T51" fmla="*/ 68 h 192"/>
              <a:gd name="T52" fmla="*/ 92 w 112"/>
              <a:gd name="T53" fmla="*/ 44 h 192"/>
              <a:gd name="T54" fmla="*/ 108 w 112"/>
              <a:gd name="T55" fmla="*/ 52 h 192"/>
              <a:gd name="T56" fmla="*/ 108 w 112"/>
              <a:gd name="T57" fmla="*/ 20 h 192"/>
              <a:gd name="T58" fmla="*/ 84 w 112"/>
              <a:gd name="T59" fmla="*/ 28 h 192"/>
              <a:gd name="T60" fmla="*/ 108 w 112"/>
              <a:gd name="T61" fmla="*/ 20 h 192"/>
              <a:gd name="T62" fmla="*/ 64 w 112"/>
              <a:gd name="T63" fmla="*/ 192 h 192"/>
              <a:gd name="T64" fmla="*/ 56 w 112"/>
              <a:gd name="T65" fmla="*/ 8 h 192"/>
              <a:gd name="T66" fmla="*/ 104 w 112"/>
              <a:gd name="T67" fmla="*/ 0 h 192"/>
              <a:gd name="T68" fmla="*/ 112 w 112"/>
              <a:gd name="T69" fmla="*/ 184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2" h="192">
                <a:moveTo>
                  <a:pt x="28" y="148"/>
                </a:moveTo>
                <a:cubicBezTo>
                  <a:pt x="24" y="148"/>
                  <a:pt x="24" y="148"/>
                  <a:pt x="24" y="148"/>
                </a:cubicBezTo>
                <a:cubicBezTo>
                  <a:pt x="24" y="52"/>
                  <a:pt x="24" y="52"/>
                  <a:pt x="24" y="52"/>
                </a:cubicBezTo>
                <a:cubicBezTo>
                  <a:pt x="28" y="52"/>
                  <a:pt x="28" y="52"/>
                  <a:pt x="28" y="52"/>
                </a:cubicBezTo>
                <a:lnTo>
                  <a:pt x="28" y="148"/>
                </a:lnTo>
                <a:close/>
                <a:moveTo>
                  <a:pt x="32" y="172"/>
                </a:moveTo>
                <a:cubicBezTo>
                  <a:pt x="8" y="172"/>
                  <a:pt x="8" y="172"/>
                  <a:pt x="8" y="172"/>
                </a:cubicBezTo>
                <a:cubicBezTo>
                  <a:pt x="8" y="184"/>
                  <a:pt x="8" y="184"/>
                  <a:pt x="8" y="184"/>
                </a:cubicBezTo>
                <a:cubicBezTo>
                  <a:pt x="32" y="184"/>
                  <a:pt x="32" y="184"/>
                  <a:pt x="32" y="184"/>
                </a:cubicBezTo>
                <a:lnTo>
                  <a:pt x="32" y="172"/>
                </a:lnTo>
                <a:close/>
                <a:moveTo>
                  <a:pt x="32" y="35"/>
                </a:moveTo>
                <a:cubicBezTo>
                  <a:pt x="8" y="35"/>
                  <a:pt x="8" y="35"/>
                  <a:pt x="8" y="35"/>
                </a:cubicBezTo>
                <a:cubicBezTo>
                  <a:pt x="8" y="164"/>
                  <a:pt x="8" y="164"/>
                  <a:pt x="8" y="164"/>
                </a:cubicBezTo>
                <a:cubicBezTo>
                  <a:pt x="32" y="164"/>
                  <a:pt x="32" y="164"/>
                  <a:pt x="32" y="164"/>
                </a:cubicBezTo>
                <a:lnTo>
                  <a:pt x="32" y="35"/>
                </a:lnTo>
                <a:close/>
                <a:moveTo>
                  <a:pt x="32" y="192"/>
                </a:moveTo>
                <a:cubicBezTo>
                  <a:pt x="8" y="192"/>
                  <a:pt x="8" y="192"/>
                  <a:pt x="8" y="192"/>
                </a:cubicBezTo>
                <a:cubicBezTo>
                  <a:pt x="3" y="192"/>
                  <a:pt x="0" y="188"/>
                  <a:pt x="0" y="184"/>
                </a:cubicBezTo>
                <a:cubicBezTo>
                  <a:pt x="0" y="35"/>
                  <a:pt x="0" y="35"/>
                  <a:pt x="0" y="35"/>
                </a:cubicBezTo>
                <a:cubicBezTo>
                  <a:pt x="0" y="34"/>
                  <a:pt x="0" y="33"/>
                  <a:pt x="0" y="32"/>
                </a:cubicBezTo>
                <a:cubicBezTo>
                  <a:pt x="12" y="4"/>
                  <a:pt x="12" y="4"/>
                  <a:pt x="12" y="4"/>
                </a:cubicBezTo>
                <a:cubicBezTo>
                  <a:pt x="14" y="2"/>
                  <a:pt x="16" y="0"/>
                  <a:pt x="20" y="0"/>
                </a:cubicBezTo>
                <a:cubicBezTo>
                  <a:pt x="23" y="0"/>
                  <a:pt x="26" y="2"/>
                  <a:pt x="27" y="4"/>
                </a:cubicBezTo>
                <a:cubicBezTo>
                  <a:pt x="39" y="32"/>
                  <a:pt x="39" y="32"/>
                  <a:pt x="39" y="32"/>
                </a:cubicBezTo>
                <a:cubicBezTo>
                  <a:pt x="39" y="33"/>
                  <a:pt x="40" y="34"/>
                  <a:pt x="40" y="35"/>
                </a:cubicBezTo>
                <a:cubicBezTo>
                  <a:pt x="40" y="184"/>
                  <a:pt x="40" y="184"/>
                  <a:pt x="40" y="184"/>
                </a:cubicBezTo>
                <a:cubicBezTo>
                  <a:pt x="40" y="188"/>
                  <a:pt x="36" y="192"/>
                  <a:pt x="32" y="192"/>
                </a:cubicBezTo>
                <a:close/>
                <a:moveTo>
                  <a:pt x="108" y="164"/>
                </a:moveTo>
                <a:cubicBezTo>
                  <a:pt x="84" y="164"/>
                  <a:pt x="84" y="164"/>
                  <a:pt x="84" y="164"/>
                </a:cubicBezTo>
                <a:cubicBezTo>
                  <a:pt x="84" y="172"/>
                  <a:pt x="84" y="172"/>
                  <a:pt x="84" y="172"/>
                </a:cubicBezTo>
                <a:cubicBezTo>
                  <a:pt x="108" y="172"/>
                  <a:pt x="108" y="172"/>
                  <a:pt x="108" y="172"/>
                </a:cubicBezTo>
                <a:lnTo>
                  <a:pt x="108" y="164"/>
                </a:lnTo>
                <a:close/>
                <a:moveTo>
                  <a:pt x="108" y="140"/>
                </a:moveTo>
                <a:cubicBezTo>
                  <a:pt x="92" y="140"/>
                  <a:pt x="92" y="140"/>
                  <a:pt x="92" y="140"/>
                </a:cubicBezTo>
                <a:cubicBezTo>
                  <a:pt x="92" y="148"/>
                  <a:pt x="92" y="148"/>
                  <a:pt x="92" y="148"/>
                </a:cubicBezTo>
                <a:cubicBezTo>
                  <a:pt x="108" y="148"/>
                  <a:pt x="108" y="148"/>
                  <a:pt x="108" y="148"/>
                </a:cubicBezTo>
                <a:lnTo>
                  <a:pt x="108" y="140"/>
                </a:lnTo>
                <a:close/>
                <a:moveTo>
                  <a:pt x="108" y="116"/>
                </a:moveTo>
                <a:cubicBezTo>
                  <a:pt x="84" y="116"/>
                  <a:pt x="84" y="116"/>
                  <a:pt x="84" y="116"/>
                </a:cubicBezTo>
                <a:cubicBezTo>
                  <a:pt x="84" y="124"/>
                  <a:pt x="84" y="124"/>
                  <a:pt x="84" y="124"/>
                </a:cubicBezTo>
                <a:cubicBezTo>
                  <a:pt x="108" y="124"/>
                  <a:pt x="108" y="124"/>
                  <a:pt x="108" y="124"/>
                </a:cubicBezTo>
                <a:lnTo>
                  <a:pt x="108" y="116"/>
                </a:lnTo>
                <a:close/>
                <a:moveTo>
                  <a:pt x="108" y="92"/>
                </a:moveTo>
                <a:cubicBezTo>
                  <a:pt x="92" y="92"/>
                  <a:pt x="92" y="92"/>
                  <a:pt x="92" y="92"/>
                </a:cubicBezTo>
                <a:cubicBezTo>
                  <a:pt x="92" y="100"/>
                  <a:pt x="92" y="100"/>
                  <a:pt x="92" y="100"/>
                </a:cubicBezTo>
                <a:cubicBezTo>
                  <a:pt x="108" y="100"/>
                  <a:pt x="108" y="100"/>
                  <a:pt x="108" y="100"/>
                </a:cubicBezTo>
                <a:lnTo>
                  <a:pt x="108" y="92"/>
                </a:lnTo>
                <a:close/>
                <a:moveTo>
                  <a:pt x="108" y="68"/>
                </a:moveTo>
                <a:cubicBezTo>
                  <a:pt x="84" y="68"/>
                  <a:pt x="84" y="68"/>
                  <a:pt x="84" y="68"/>
                </a:cubicBezTo>
                <a:cubicBezTo>
                  <a:pt x="84" y="76"/>
                  <a:pt x="84" y="76"/>
                  <a:pt x="84" y="76"/>
                </a:cubicBezTo>
                <a:cubicBezTo>
                  <a:pt x="108" y="76"/>
                  <a:pt x="108" y="76"/>
                  <a:pt x="108" y="76"/>
                </a:cubicBezTo>
                <a:lnTo>
                  <a:pt x="108" y="68"/>
                </a:lnTo>
                <a:close/>
                <a:moveTo>
                  <a:pt x="108" y="44"/>
                </a:moveTo>
                <a:cubicBezTo>
                  <a:pt x="92" y="44"/>
                  <a:pt x="92" y="44"/>
                  <a:pt x="92" y="44"/>
                </a:cubicBezTo>
                <a:cubicBezTo>
                  <a:pt x="92" y="52"/>
                  <a:pt x="92" y="52"/>
                  <a:pt x="92" y="52"/>
                </a:cubicBezTo>
                <a:cubicBezTo>
                  <a:pt x="108" y="52"/>
                  <a:pt x="108" y="52"/>
                  <a:pt x="108" y="52"/>
                </a:cubicBezTo>
                <a:lnTo>
                  <a:pt x="108" y="44"/>
                </a:lnTo>
                <a:close/>
                <a:moveTo>
                  <a:pt x="108" y="20"/>
                </a:moveTo>
                <a:cubicBezTo>
                  <a:pt x="84" y="20"/>
                  <a:pt x="84" y="20"/>
                  <a:pt x="84" y="20"/>
                </a:cubicBezTo>
                <a:cubicBezTo>
                  <a:pt x="84" y="28"/>
                  <a:pt x="84" y="28"/>
                  <a:pt x="84" y="28"/>
                </a:cubicBezTo>
                <a:cubicBezTo>
                  <a:pt x="108" y="28"/>
                  <a:pt x="108" y="28"/>
                  <a:pt x="108" y="28"/>
                </a:cubicBezTo>
                <a:lnTo>
                  <a:pt x="108" y="20"/>
                </a:lnTo>
                <a:close/>
                <a:moveTo>
                  <a:pt x="104" y="192"/>
                </a:moveTo>
                <a:cubicBezTo>
                  <a:pt x="64" y="192"/>
                  <a:pt x="64" y="192"/>
                  <a:pt x="64" y="192"/>
                </a:cubicBezTo>
                <a:cubicBezTo>
                  <a:pt x="59" y="192"/>
                  <a:pt x="56" y="188"/>
                  <a:pt x="56" y="184"/>
                </a:cubicBezTo>
                <a:cubicBezTo>
                  <a:pt x="56" y="8"/>
                  <a:pt x="56" y="8"/>
                  <a:pt x="56" y="8"/>
                </a:cubicBezTo>
                <a:cubicBezTo>
                  <a:pt x="56" y="3"/>
                  <a:pt x="59" y="0"/>
                  <a:pt x="64" y="0"/>
                </a:cubicBezTo>
                <a:cubicBezTo>
                  <a:pt x="104" y="0"/>
                  <a:pt x="104" y="0"/>
                  <a:pt x="104" y="0"/>
                </a:cubicBezTo>
                <a:cubicBezTo>
                  <a:pt x="108" y="0"/>
                  <a:pt x="112" y="3"/>
                  <a:pt x="112" y="8"/>
                </a:cubicBezTo>
                <a:cubicBezTo>
                  <a:pt x="112" y="184"/>
                  <a:pt x="112" y="184"/>
                  <a:pt x="112" y="184"/>
                </a:cubicBezTo>
                <a:cubicBezTo>
                  <a:pt x="112" y="188"/>
                  <a:pt x="108" y="192"/>
                  <a:pt x="104" y="192"/>
                </a:cubicBezTo>
                <a:close/>
              </a:path>
            </a:pathLst>
          </a:custGeom>
          <a:solidFill>
            <a:schemeClr val="bg1"/>
          </a:solidFill>
          <a:ln>
            <a:noFill/>
          </a:ln>
        </p:spPr>
        <p:txBody>
          <a:bodyPr vert="horz" wrap="square" lIns="91440" tIns="45720" rIns="91440" bIns="45720" numCol="1" anchor="t" anchorCtr="0" compatLnSpc="1"/>
          <a:lstStyle/>
          <a:p>
            <a:endParaRPr lang="zh-CN" altLang="en-US"/>
          </a:p>
        </p:txBody>
      </p:sp>
      <p:sp>
        <p:nvSpPr>
          <p:cNvPr id="70" name="Freeform 7"/>
          <p:cNvSpPr>
            <a:spLocks noEditPoints="1"/>
          </p:cNvSpPr>
          <p:nvPr/>
        </p:nvSpPr>
        <p:spPr bwMode="auto">
          <a:xfrm>
            <a:off x="6742059" y="3985186"/>
            <a:ext cx="583523" cy="491053"/>
          </a:xfrm>
          <a:custGeom>
            <a:avLst/>
            <a:gdLst>
              <a:gd name="T0" fmla="*/ 156 w 192"/>
              <a:gd name="T1" fmla="*/ 17 h 161"/>
              <a:gd name="T2" fmla="*/ 128 w 192"/>
              <a:gd name="T3" fmla="*/ 45 h 161"/>
              <a:gd name="T4" fmla="*/ 64 w 192"/>
              <a:gd name="T5" fmla="*/ 45 h 161"/>
              <a:gd name="T6" fmla="*/ 60 w 192"/>
              <a:gd name="T7" fmla="*/ 29 h 161"/>
              <a:gd name="T8" fmla="*/ 64 w 192"/>
              <a:gd name="T9" fmla="*/ 40 h 161"/>
              <a:gd name="T10" fmla="*/ 70 w 192"/>
              <a:gd name="T11" fmla="*/ 47 h 161"/>
              <a:gd name="T12" fmla="*/ 168 w 192"/>
              <a:gd name="T13" fmla="*/ 109 h 161"/>
              <a:gd name="T14" fmla="*/ 148 w 192"/>
              <a:gd name="T15" fmla="*/ 141 h 161"/>
              <a:gd name="T16" fmla="*/ 168 w 192"/>
              <a:gd name="T17" fmla="*/ 109 h 161"/>
              <a:gd name="T18" fmla="*/ 148 w 192"/>
              <a:gd name="T19" fmla="*/ 81 h 161"/>
              <a:gd name="T20" fmla="*/ 168 w 192"/>
              <a:gd name="T21" fmla="*/ 97 h 161"/>
              <a:gd name="T22" fmla="*/ 136 w 192"/>
              <a:gd name="T23" fmla="*/ 109 h 161"/>
              <a:gd name="T24" fmla="*/ 116 w 192"/>
              <a:gd name="T25" fmla="*/ 141 h 161"/>
              <a:gd name="T26" fmla="*/ 136 w 192"/>
              <a:gd name="T27" fmla="*/ 109 h 161"/>
              <a:gd name="T28" fmla="*/ 116 w 192"/>
              <a:gd name="T29" fmla="*/ 81 h 161"/>
              <a:gd name="T30" fmla="*/ 136 w 192"/>
              <a:gd name="T31" fmla="*/ 97 h 161"/>
              <a:gd name="T32" fmla="*/ 104 w 192"/>
              <a:gd name="T33" fmla="*/ 109 h 161"/>
              <a:gd name="T34" fmla="*/ 84 w 192"/>
              <a:gd name="T35" fmla="*/ 141 h 161"/>
              <a:gd name="T36" fmla="*/ 104 w 192"/>
              <a:gd name="T37" fmla="*/ 109 h 161"/>
              <a:gd name="T38" fmla="*/ 84 w 192"/>
              <a:gd name="T39" fmla="*/ 81 h 161"/>
              <a:gd name="T40" fmla="*/ 104 w 192"/>
              <a:gd name="T41" fmla="*/ 97 h 161"/>
              <a:gd name="T42" fmla="*/ 64 w 192"/>
              <a:gd name="T43" fmla="*/ 25 h 161"/>
              <a:gd name="T44" fmla="*/ 64 w 192"/>
              <a:gd name="T45" fmla="*/ 57 h 161"/>
              <a:gd name="T46" fmla="*/ 64 w 192"/>
              <a:gd name="T47" fmla="*/ 25 h 161"/>
              <a:gd name="T48" fmla="*/ 20 w 192"/>
              <a:gd name="T49" fmla="*/ 109 h 161"/>
              <a:gd name="T50" fmla="*/ 44 w 192"/>
              <a:gd name="T51" fmla="*/ 149 h 161"/>
              <a:gd name="T52" fmla="*/ 40 w 192"/>
              <a:gd name="T53" fmla="*/ 81 h 161"/>
              <a:gd name="T54" fmla="*/ 20 w 192"/>
              <a:gd name="T55" fmla="*/ 97 h 161"/>
              <a:gd name="T56" fmla="*/ 40 w 192"/>
              <a:gd name="T57" fmla="*/ 81 h 161"/>
              <a:gd name="T58" fmla="*/ 72 w 192"/>
              <a:gd name="T59" fmla="*/ 81 h 161"/>
              <a:gd name="T60" fmla="*/ 52 w 192"/>
              <a:gd name="T61" fmla="*/ 97 h 161"/>
              <a:gd name="T62" fmla="*/ 48 w 192"/>
              <a:gd name="T63" fmla="*/ 149 h 161"/>
              <a:gd name="T64" fmla="*/ 72 w 192"/>
              <a:gd name="T65" fmla="*/ 109 h 161"/>
              <a:gd name="T66" fmla="*/ 48 w 192"/>
              <a:gd name="T67" fmla="*/ 149 h 161"/>
              <a:gd name="T68" fmla="*/ 188 w 192"/>
              <a:gd name="T69" fmla="*/ 161 h 161"/>
              <a:gd name="T70" fmla="*/ 4 w 192"/>
              <a:gd name="T71" fmla="*/ 65 h 161"/>
              <a:gd name="T72" fmla="*/ 0 w 192"/>
              <a:gd name="T73" fmla="*/ 61 h 161"/>
              <a:gd name="T74" fmla="*/ 8 w 192"/>
              <a:gd name="T75" fmla="*/ 53 h 161"/>
              <a:gd name="T76" fmla="*/ 123 w 192"/>
              <a:gd name="T77" fmla="*/ 53 h 161"/>
              <a:gd name="T78" fmla="*/ 192 w 192"/>
              <a:gd name="T79" fmla="*/ 53 h 161"/>
              <a:gd name="T80" fmla="*/ 188 w 192"/>
              <a:gd name="T81" fmla="*/ 65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92" h="161">
                <a:moveTo>
                  <a:pt x="95" y="17"/>
                </a:moveTo>
                <a:cubicBezTo>
                  <a:pt x="156" y="17"/>
                  <a:pt x="156" y="17"/>
                  <a:pt x="156" y="17"/>
                </a:cubicBezTo>
                <a:cubicBezTo>
                  <a:pt x="192" y="45"/>
                  <a:pt x="192" y="45"/>
                  <a:pt x="192" y="45"/>
                </a:cubicBezTo>
                <a:cubicBezTo>
                  <a:pt x="128" y="45"/>
                  <a:pt x="128" y="45"/>
                  <a:pt x="128" y="45"/>
                </a:cubicBezTo>
                <a:lnTo>
                  <a:pt x="95" y="17"/>
                </a:lnTo>
                <a:close/>
                <a:moveTo>
                  <a:pt x="64" y="45"/>
                </a:moveTo>
                <a:cubicBezTo>
                  <a:pt x="60" y="45"/>
                  <a:pt x="60" y="45"/>
                  <a:pt x="60" y="45"/>
                </a:cubicBezTo>
                <a:cubicBezTo>
                  <a:pt x="60" y="29"/>
                  <a:pt x="60" y="29"/>
                  <a:pt x="60" y="29"/>
                </a:cubicBezTo>
                <a:cubicBezTo>
                  <a:pt x="64" y="29"/>
                  <a:pt x="64" y="29"/>
                  <a:pt x="64" y="29"/>
                </a:cubicBezTo>
                <a:cubicBezTo>
                  <a:pt x="64" y="40"/>
                  <a:pt x="64" y="40"/>
                  <a:pt x="64" y="40"/>
                </a:cubicBezTo>
                <a:cubicBezTo>
                  <a:pt x="72" y="44"/>
                  <a:pt x="72" y="44"/>
                  <a:pt x="72" y="44"/>
                </a:cubicBezTo>
                <a:cubicBezTo>
                  <a:pt x="70" y="47"/>
                  <a:pt x="70" y="47"/>
                  <a:pt x="70" y="47"/>
                </a:cubicBezTo>
                <a:lnTo>
                  <a:pt x="64" y="45"/>
                </a:lnTo>
                <a:close/>
                <a:moveTo>
                  <a:pt x="168" y="109"/>
                </a:moveTo>
                <a:cubicBezTo>
                  <a:pt x="148" y="109"/>
                  <a:pt x="148" y="109"/>
                  <a:pt x="148" y="109"/>
                </a:cubicBezTo>
                <a:cubicBezTo>
                  <a:pt x="148" y="141"/>
                  <a:pt x="148" y="141"/>
                  <a:pt x="148" y="141"/>
                </a:cubicBezTo>
                <a:cubicBezTo>
                  <a:pt x="168" y="141"/>
                  <a:pt x="168" y="141"/>
                  <a:pt x="168" y="141"/>
                </a:cubicBezTo>
                <a:lnTo>
                  <a:pt x="168" y="109"/>
                </a:lnTo>
                <a:close/>
                <a:moveTo>
                  <a:pt x="168" y="81"/>
                </a:moveTo>
                <a:cubicBezTo>
                  <a:pt x="148" y="81"/>
                  <a:pt x="148" y="81"/>
                  <a:pt x="148" y="81"/>
                </a:cubicBezTo>
                <a:cubicBezTo>
                  <a:pt x="148" y="97"/>
                  <a:pt x="148" y="97"/>
                  <a:pt x="148" y="97"/>
                </a:cubicBezTo>
                <a:cubicBezTo>
                  <a:pt x="168" y="97"/>
                  <a:pt x="168" y="97"/>
                  <a:pt x="168" y="97"/>
                </a:cubicBezTo>
                <a:lnTo>
                  <a:pt x="168" y="81"/>
                </a:lnTo>
                <a:close/>
                <a:moveTo>
                  <a:pt x="136" y="109"/>
                </a:moveTo>
                <a:cubicBezTo>
                  <a:pt x="116" y="109"/>
                  <a:pt x="116" y="109"/>
                  <a:pt x="116" y="109"/>
                </a:cubicBezTo>
                <a:cubicBezTo>
                  <a:pt x="116" y="141"/>
                  <a:pt x="116" y="141"/>
                  <a:pt x="116" y="141"/>
                </a:cubicBezTo>
                <a:cubicBezTo>
                  <a:pt x="136" y="141"/>
                  <a:pt x="136" y="141"/>
                  <a:pt x="136" y="141"/>
                </a:cubicBezTo>
                <a:lnTo>
                  <a:pt x="136" y="109"/>
                </a:lnTo>
                <a:close/>
                <a:moveTo>
                  <a:pt x="136" y="81"/>
                </a:moveTo>
                <a:cubicBezTo>
                  <a:pt x="116" y="81"/>
                  <a:pt x="116" y="81"/>
                  <a:pt x="116" y="81"/>
                </a:cubicBezTo>
                <a:cubicBezTo>
                  <a:pt x="116" y="97"/>
                  <a:pt x="116" y="97"/>
                  <a:pt x="116" y="97"/>
                </a:cubicBezTo>
                <a:cubicBezTo>
                  <a:pt x="136" y="97"/>
                  <a:pt x="136" y="97"/>
                  <a:pt x="136" y="97"/>
                </a:cubicBezTo>
                <a:lnTo>
                  <a:pt x="136" y="81"/>
                </a:lnTo>
                <a:close/>
                <a:moveTo>
                  <a:pt x="104" y="109"/>
                </a:moveTo>
                <a:cubicBezTo>
                  <a:pt x="84" y="109"/>
                  <a:pt x="84" y="109"/>
                  <a:pt x="84" y="109"/>
                </a:cubicBezTo>
                <a:cubicBezTo>
                  <a:pt x="84" y="141"/>
                  <a:pt x="84" y="141"/>
                  <a:pt x="84" y="141"/>
                </a:cubicBezTo>
                <a:cubicBezTo>
                  <a:pt x="104" y="141"/>
                  <a:pt x="104" y="141"/>
                  <a:pt x="104" y="141"/>
                </a:cubicBezTo>
                <a:lnTo>
                  <a:pt x="104" y="109"/>
                </a:lnTo>
                <a:close/>
                <a:moveTo>
                  <a:pt x="104" y="81"/>
                </a:moveTo>
                <a:cubicBezTo>
                  <a:pt x="84" y="81"/>
                  <a:pt x="84" y="81"/>
                  <a:pt x="84" y="81"/>
                </a:cubicBezTo>
                <a:cubicBezTo>
                  <a:pt x="84" y="97"/>
                  <a:pt x="84" y="97"/>
                  <a:pt x="84" y="97"/>
                </a:cubicBezTo>
                <a:cubicBezTo>
                  <a:pt x="104" y="97"/>
                  <a:pt x="104" y="97"/>
                  <a:pt x="104" y="97"/>
                </a:cubicBezTo>
                <a:lnTo>
                  <a:pt x="104" y="81"/>
                </a:lnTo>
                <a:close/>
                <a:moveTo>
                  <a:pt x="64" y="25"/>
                </a:moveTo>
                <a:cubicBezTo>
                  <a:pt x="55" y="25"/>
                  <a:pt x="48" y="32"/>
                  <a:pt x="48" y="41"/>
                </a:cubicBezTo>
                <a:cubicBezTo>
                  <a:pt x="48" y="49"/>
                  <a:pt x="55" y="57"/>
                  <a:pt x="64" y="57"/>
                </a:cubicBezTo>
                <a:cubicBezTo>
                  <a:pt x="72" y="57"/>
                  <a:pt x="80" y="49"/>
                  <a:pt x="80" y="41"/>
                </a:cubicBezTo>
                <a:cubicBezTo>
                  <a:pt x="80" y="32"/>
                  <a:pt x="72" y="25"/>
                  <a:pt x="64" y="25"/>
                </a:cubicBezTo>
                <a:close/>
                <a:moveTo>
                  <a:pt x="44" y="109"/>
                </a:moveTo>
                <a:cubicBezTo>
                  <a:pt x="20" y="109"/>
                  <a:pt x="20" y="109"/>
                  <a:pt x="20" y="109"/>
                </a:cubicBezTo>
                <a:cubicBezTo>
                  <a:pt x="20" y="149"/>
                  <a:pt x="20" y="149"/>
                  <a:pt x="20" y="149"/>
                </a:cubicBezTo>
                <a:cubicBezTo>
                  <a:pt x="44" y="149"/>
                  <a:pt x="44" y="149"/>
                  <a:pt x="44" y="149"/>
                </a:cubicBezTo>
                <a:lnTo>
                  <a:pt x="44" y="109"/>
                </a:lnTo>
                <a:close/>
                <a:moveTo>
                  <a:pt x="40" y="81"/>
                </a:moveTo>
                <a:cubicBezTo>
                  <a:pt x="20" y="81"/>
                  <a:pt x="20" y="81"/>
                  <a:pt x="20" y="81"/>
                </a:cubicBezTo>
                <a:cubicBezTo>
                  <a:pt x="20" y="97"/>
                  <a:pt x="20" y="97"/>
                  <a:pt x="20" y="97"/>
                </a:cubicBezTo>
                <a:cubicBezTo>
                  <a:pt x="40" y="97"/>
                  <a:pt x="40" y="97"/>
                  <a:pt x="40" y="97"/>
                </a:cubicBezTo>
                <a:lnTo>
                  <a:pt x="40" y="81"/>
                </a:lnTo>
                <a:close/>
                <a:moveTo>
                  <a:pt x="72" y="97"/>
                </a:moveTo>
                <a:cubicBezTo>
                  <a:pt x="72" y="81"/>
                  <a:pt x="72" y="81"/>
                  <a:pt x="72" y="81"/>
                </a:cubicBezTo>
                <a:cubicBezTo>
                  <a:pt x="52" y="81"/>
                  <a:pt x="52" y="81"/>
                  <a:pt x="52" y="81"/>
                </a:cubicBezTo>
                <a:cubicBezTo>
                  <a:pt x="52" y="97"/>
                  <a:pt x="52" y="97"/>
                  <a:pt x="52" y="97"/>
                </a:cubicBezTo>
                <a:lnTo>
                  <a:pt x="72" y="97"/>
                </a:lnTo>
                <a:close/>
                <a:moveTo>
                  <a:pt x="48" y="149"/>
                </a:moveTo>
                <a:cubicBezTo>
                  <a:pt x="72" y="149"/>
                  <a:pt x="72" y="149"/>
                  <a:pt x="72" y="149"/>
                </a:cubicBezTo>
                <a:cubicBezTo>
                  <a:pt x="72" y="109"/>
                  <a:pt x="72" y="109"/>
                  <a:pt x="72" y="109"/>
                </a:cubicBezTo>
                <a:cubicBezTo>
                  <a:pt x="48" y="109"/>
                  <a:pt x="48" y="109"/>
                  <a:pt x="48" y="109"/>
                </a:cubicBezTo>
                <a:lnTo>
                  <a:pt x="48" y="149"/>
                </a:lnTo>
                <a:close/>
                <a:moveTo>
                  <a:pt x="188" y="65"/>
                </a:moveTo>
                <a:cubicBezTo>
                  <a:pt x="188" y="161"/>
                  <a:pt x="188" y="161"/>
                  <a:pt x="188" y="161"/>
                </a:cubicBezTo>
                <a:cubicBezTo>
                  <a:pt x="4" y="161"/>
                  <a:pt x="4" y="161"/>
                  <a:pt x="4" y="161"/>
                </a:cubicBezTo>
                <a:cubicBezTo>
                  <a:pt x="4" y="65"/>
                  <a:pt x="4" y="65"/>
                  <a:pt x="4" y="65"/>
                </a:cubicBezTo>
                <a:cubicBezTo>
                  <a:pt x="0" y="65"/>
                  <a:pt x="0" y="65"/>
                  <a:pt x="0" y="65"/>
                </a:cubicBezTo>
                <a:cubicBezTo>
                  <a:pt x="0" y="61"/>
                  <a:pt x="0" y="61"/>
                  <a:pt x="0" y="61"/>
                </a:cubicBezTo>
                <a:cubicBezTo>
                  <a:pt x="0" y="53"/>
                  <a:pt x="0" y="53"/>
                  <a:pt x="0" y="53"/>
                </a:cubicBezTo>
                <a:cubicBezTo>
                  <a:pt x="8" y="53"/>
                  <a:pt x="8" y="53"/>
                  <a:pt x="8" y="53"/>
                </a:cubicBezTo>
                <a:cubicBezTo>
                  <a:pt x="26" y="37"/>
                  <a:pt x="63" y="2"/>
                  <a:pt x="63" y="1"/>
                </a:cubicBezTo>
                <a:cubicBezTo>
                  <a:pt x="63" y="0"/>
                  <a:pt x="104" y="36"/>
                  <a:pt x="123" y="53"/>
                </a:cubicBezTo>
                <a:cubicBezTo>
                  <a:pt x="180" y="53"/>
                  <a:pt x="180" y="53"/>
                  <a:pt x="180" y="53"/>
                </a:cubicBezTo>
                <a:cubicBezTo>
                  <a:pt x="192" y="53"/>
                  <a:pt x="192" y="53"/>
                  <a:pt x="192" y="53"/>
                </a:cubicBezTo>
                <a:cubicBezTo>
                  <a:pt x="192" y="65"/>
                  <a:pt x="192" y="65"/>
                  <a:pt x="192" y="65"/>
                </a:cubicBezTo>
                <a:lnTo>
                  <a:pt x="188" y="65"/>
                </a:lnTo>
                <a:close/>
              </a:path>
            </a:pathLst>
          </a:custGeom>
          <a:solidFill>
            <a:schemeClr val="bg1"/>
          </a:solidFill>
          <a:ln>
            <a:noFill/>
          </a:ln>
        </p:spPr>
        <p:txBody>
          <a:bodyPr vert="horz" wrap="square" lIns="91440" tIns="45720" rIns="91440" bIns="45720" numCol="1" anchor="t" anchorCtr="0" compatLnSpc="1"/>
          <a:lstStyle/>
          <a:p>
            <a:endParaRPr lang="zh-CN" altLang="en-US"/>
          </a:p>
        </p:txBody>
      </p:sp>
      <p:sp>
        <p:nvSpPr>
          <p:cNvPr id="71" name="Freeform 11"/>
          <p:cNvSpPr>
            <a:spLocks noEditPoints="1"/>
          </p:cNvSpPr>
          <p:nvPr/>
        </p:nvSpPr>
        <p:spPr bwMode="auto">
          <a:xfrm>
            <a:off x="8311080" y="3961125"/>
            <a:ext cx="682802" cy="536882"/>
          </a:xfrm>
          <a:custGeom>
            <a:avLst/>
            <a:gdLst>
              <a:gd name="T0" fmla="*/ 186 w 390"/>
              <a:gd name="T1" fmla="*/ 267 h 306"/>
              <a:gd name="T2" fmla="*/ 187 w 390"/>
              <a:gd name="T3" fmla="*/ 305 h 306"/>
              <a:gd name="T4" fmla="*/ 154 w 390"/>
              <a:gd name="T5" fmla="*/ 287 h 306"/>
              <a:gd name="T6" fmla="*/ 137 w 390"/>
              <a:gd name="T7" fmla="*/ 208 h 306"/>
              <a:gd name="T8" fmla="*/ 124 w 390"/>
              <a:gd name="T9" fmla="*/ 266 h 306"/>
              <a:gd name="T10" fmla="*/ 108 w 390"/>
              <a:gd name="T11" fmla="*/ 190 h 306"/>
              <a:gd name="T12" fmla="*/ 42 w 390"/>
              <a:gd name="T13" fmla="*/ 210 h 306"/>
              <a:gd name="T14" fmla="*/ 25 w 390"/>
              <a:gd name="T15" fmla="*/ 135 h 306"/>
              <a:gd name="T16" fmla="*/ 11 w 390"/>
              <a:gd name="T17" fmla="*/ 188 h 306"/>
              <a:gd name="T18" fmla="*/ 0 w 390"/>
              <a:gd name="T19" fmla="*/ 154 h 306"/>
              <a:gd name="T20" fmla="*/ 20 w 390"/>
              <a:gd name="T21" fmla="*/ 116 h 306"/>
              <a:gd name="T22" fmla="*/ 189 w 390"/>
              <a:gd name="T23" fmla="*/ 229 h 306"/>
              <a:gd name="T24" fmla="*/ 192 w 390"/>
              <a:gd name="T25" fmla="*/ 240 h 306"/>
              <a:gd name="T26" fmla="*/ 121 w 390"/>
              <a:gd name="T27" fmla="*/ 87 h 306"/>
              <a:gd name="T28" fmla="*/ 131 w 390"/>
              <a:gd name="T29" fmla="*/ 125 h 306"/>
              <a:gd name="T30" fmla="*/ 198 w 390"/>
              <a:gd name="T31" fmla="*/ 115 h 306"/>
              <a:gd name="T32" fmla="*/ 188 w 390"/>
              <a:gd name="T33" fmla="*/ 77 h 306"/>
              <a:gd name="T34" fmla="*/ 327 w 390"/>
              <a:gd name="T35" fmla="*/ 54 h 306"/>
              <a:gd name="T36" fmla="*/ 298 w 390"/>
              <a:gd name="T37" fmla="*/ 5 h 306"/>
              <a:gd name="T38" fmla="*/ 327 w 390"/>
              <a:gd name="T39" fmla="*/ 54 h 306"/>
              <a:gd name="T40" fmla="*/ 126 w 390"/>
              <a:gd name="T41" fmla="*/ 0 h 306"/>
              <a:gd name="T42" fmla="*/ 140 w 390"/>
              <a:gd name="T43" fmla="*/ 54 h 306"/>
              <a:gd name="T44" fmla="*/ 305 w 390"/>
              <a:gd name="T45" fmla="*/ 77 h 306"/>
              <a:gd name="T46" fmla="*/ 238 w 390"/>
              <a:gd name="T47" fmla="*/ 87 h 306"/>
              <a:gd name="T48" fmla="*/ 248 w 390"/>
              <a:gd name="T49" fmla="*/ 125 h 306"/>
              <a:gd name="T50" fmla="*/ 315 w 390"/>
              <a:gd name="T51" fmla="*/ 115 h 306"/>
              <a:gd name="T52" fmla="*/ 305 w 390"/>
              <a:gd name="T53" fmla="*/ 77 h 306"/>
              <a:gd name="T54" fmla="*/ 209 w 390"/>
              <a:gd name="T55" fmla="*/ 62 h 306"/>
              <a:gd name="T56" fmla="*/ 201 w 390"/>
              <a:gd name="T57" fmla="*/ 62 h 306"/>
              <a:gd name="T58" fmla="*/ 107 w 390"/>
              <a:gd name="T59" fmla="*/ 121 h 306"/>
              <a:gd name="T60" fmla="*/ 192 w 390"/>
              <a:gd name="T61" fmla="*/ 140 h 306"/>
              <a:gd name="T62" fmla="*/ 225 w 390"/>
              <a:gd name="T63" fmla="*/ 121 h 306"/>
              <a:gd name="T64" fmla="*/ 309 w 390"/>
              <a:gd name="T65" fmla="*/ 140 h 306"/>
              <a:gd name="T66" fmla="*/ 329 w 390"/>
              <a:gd name="T67" fmla="*/ 62 h 306"/>
              <a:gd name="T68" fmla="*/ 227 w 390"/>
              <a:gd name="T69" fmla="*/ 62 h 306"/>
              <a:gd name="T70" fmla="*/ 209 w 390"/>
              <a:gd name="T71" fmla="*/ 62 h 306"/>
              <a:gd name="T72" fmla="*/ 196 w 390"/>
              <a:gd name="T73" fmla="*/ 294 h 306"/>
              <a:gd name="T74" fmla="*/ 376 w 390"/>
              <a:gd name="T75" fmla="*/ 219 h 306"/>
              <a:gd name="T76" fmla="*/ 384 w 390"/>
              <a:gd name="T77" fmla="*/ 235 h 306"/>
              <a:gd name="T78" fmla="*/ 200 w 390"/>
              <a:gd name="T79" fmla="*/ 257 h 306"/>
              <a:gd name="T80" fmla="*/ 378 w 390"/>
              <a:gd name="T81" fmla="*/ 191 h 306"/>
              <a:gd name="T82" fmla="*/ 198 w 390"/>
              <a:gd name="T83" fmla="*/ 252 h 306"/>
              <a:gd name="T84" fmla="*/ 200 w 390"/>
              <a:gd name="T85" fmla="*/ 257 h 306"/>
              <a:gd name="T86" fmla="*/ 203 w 390"/>
              <a:gd name="T87" fmla="*/ 222 h 306"/>
              <a:gd name="T88" fmla="*/ 375 w 390"/>
              <a:gd name="T89" fmla="*/ 163 h 306"/>
              <a:gd name="T90" fmla="*/ 376 w 390"/>
              <a:gd name="T91" fmla="*/ 147 h 306"/>
              <a:gd name="T92" fmla="*/ 340 w 390"/>
              <a:gd name="T93" fmla="*/ 126 h 306"/>
              <a:gd name="T94" fmla="*/ 351 w 390"/>
              <a:gd name="T95" fmla="*/ 152 h 306"/>
              <a:gd name="T96" fmla="*/ 122 w 390"/>
              <a:gd name="T97" fmla="*/ 152 h 306"/>
              <a:gd name="T98" fmla="*/ 121 w 390"/>
              <a:gd name="T99" fmla="*/ 152 h 306"/>
              <a:gd name="T100" fmla="*/ 95 w 390"/>
              <a:gd name="T101" fmla="*/ 90 h 306"/>
              <a:gd name="T102" fmla="*/ 28 w 390"/>
              <a:gd name="T103" fmla="*/ 94 h 306"/>
              <a:gd name="T104" fmla="*/ 26 w 390"/>
              <a:gd name="T105" fmla="*/ 110 h 306"/>
              <a:gd name="T106" fmla="*/ 194 w 390"/>
              <a:gd name="T107" fmla="*/ 222 h 306"/>
              <a:gd name="T108" fmla="*/ 197 w 390"/>
              <a:gd name="T109" fmla="*/ 36 h 306"/>
              <a:gd name="T110" fmla="*/ 227 w 390"/>
              <a:gd name="T111" fmla="*/ 50 h 306"/>
              <a:gd name="T112" fmla="*/ 183 w 390"/>
              <a:gd name="T113" fmla="*/ 50 h 306"/>
              <a:gd name="T114" fmla="*/ 156 w 390"/>
              <a:gd name="T115" fmla="*/ 50 h 306"/>
              <a:gd name="T116" fmla="*/ 303 w 390"/>
              <a:gd name="T117" fmla="*/ 100 h 306"/>
              <a:gd name="T118" fmla="*/ 300 w 390"/>
              <a:gd name="T119" fmla="*/ 113 h 306"/>
              <a:gd name="T120" fmla="*/ 254 w 390"/>
              <a:gd name="T121" fmla="*/ 89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90" h="306">
                <a:moveTo>
                  <a:pt x="192" y="240"/>
                </a:moveTo>
                <a:cubicBezTo>
                  <a:pt x="187" y="249"/>
                  <a:pt x="185" y="258"/>
                  <a:pt x="186" y="267"/>
                </a:cubicBezTo>
                <a:cubicBezTo>
                  <a:pt x="186" y="275"/>
                  <a:pt x="189" y="284"/>
                  <a:pt x="192" y="293"/>
                </a:cubicBezTo>
                <a:cubicBezTo>
                  <a:pt x="194" y="298"/>
                  <a:pt x="192" y="303"/>
                  <a:pt x="187" y="305"/>
                </a:cubicBezTo>
                <a:cubicBezTo>
                  <a:pt x="184" y="306"/>
                  <a:pt x="181" y="305"/>
                  <a:pt x="178" y="304"/>
                </a:cubicBezTo>
                <a:cubicBezTo>
                  <a:pt x="154" y="287"/>
                  <a:pt x="154" y="287"/>
                  <a:pt x="154" y="287"/>
                </a:cubicBezTo>
                <a:cubicBezTo>
                  <a:pt x="148" y="263"/>
                  <a:pt x="147" y="241"/>
                  <a:pt x="155" y="220"/>
                </a:cubicBezTo>
                <a:cubicBezTo>
                  <a:pt x="137" y="208"/>
                  <a:pt x="137" y="208"/>
                  <a:pt x="137" y="208"/>
                </a:cubicBezTo>
                <a:cubicBezTo>
                  <a:pt x="125" y="229"/>
                  <a:pt x="127" y="257"/>
                  <a:pt x="132" y="272"/>
                </a:cubicBezTo>
                <a:cubicBezTo>
                  <a:pt x="124" y="266"/>
                  <a:pt x="124" y="266"/>
                  <a:pt x="124" y="266"/>
                </a:cubicBezTo>
                <a:cubicBezTo>
                  <a:pt x="116" y="251"/>
                  <a:pt x="118" y="224"/>
                  <a:pt x="126" y="201"/>
                </a:cubicBezTo>
                <a:cubicBezTo>
                  <a:pt x="108" y="190"/>
                  <a:pt x="108" y="190"/>
                  <a:pt x="108" y="190"/>
                </a:cubicBezTo>
                <a:cubicBezTo>
                  <a:pt x="96" y="216"/>
                  <a:pt x="98" y="238"/>
                  <a:pt x="103" y="252"/>
                </a:cubicBezTo>
                <a:cubicBezTo>
                  <a:pt x="42" y="210"/>
                  <a:pt x="42" y="210"/>
                  <a:pt x="42" y="210"/>
                </a:cubicBezTo>
                <a:cubicBezTo>
                  <a:pt x="37" y="187"/>
                  <a:pt x="36" y="166"/>
                  <a:pt x="44" y="147"/>
                </a:cubicBezTo>
                <a:cubicBezTo>
                  <a:pt x="25" y="135"/>
                  <a:pt x="25" y="135"/>
                  <a:pt x="25" y="135"/>
                </a:cubicBezTo>
                <a:cubicBezTo>
                  <a:pt x="12" y="162"/>
                  <a:pt x="20" y="185"/>
                  <a:pt x="27" y="199"/>
                </a:cubicBezTo>
                <a:cubicBezTo>
                  <a:pt x="11" y="188"/>
                  <a:pt x="11" y="188"/>
                  <a:pt x="11" y="188"/>
                </a:cubicBezTo>
                <a:cubicBezTo>
                  <a:pt x="10" y="187"/>
                  <a:pt x="9" y="186"/>
                  <a:pt x="8" y="184"/>
                </a:cubicBezTo>
                <a:cubicBezTo>
                  <a:pt x="4" y="175"/>
                  <a:pt x="1" y="165"/>
                  <a:pt x="0" y="154"/>
                </a:cubicBezTo>
                <a:cubicBezTo>
                  <a:pt x="0" y="143"/>
                  <a:pt x="2" y="132"/>
                  <a:pt x="8" y="120"/>
                </a:cubicBezTo>
                <a:cubicBezTo>
                  <a:pt x="10" y="115"/>
                  <a:pt x="15" y="113"/>
                  <a:pt x="20" y="116"/>
                </a:cubicBezTo>
                <a:cubicBezTo>
                  <a:pt x="20" y="116"/>
                  <a:pt x="21" y="116"/>
                  <a:pt x="21" y="116"/>
                </a:cubicBezTo>
                <a:cubicBezTo>
                  <a:pt x="189" y="229"/>
                  <a:pt x="189" y="229"/>
                  <a:pt x="189" y="229"/>
                </a:cubicBezTo>
                <a:cubicBezTo>
                  <a:pt x="192" y="231"/>
                  <a:pt x="194" y="236"/>
                  <a:pt x="192" y="240"/>
                </a:cubicBezTo>
                <a:cubicBezTo>
                  <a:pt x="192" y="240"/>
                  <a:pt x="192" y="240"/>
                  <a:pt x="192" y="240"/>
                </a:cubicBezTo>
                <a:close/>
                <a:moveTo>
                  <a:pt x="131" y="77"/>
                </a:moveTo>
                <a:cubicBezTo>
                  <a:pt x="121" y="87"/>
                  <a:pt x="121" y="87"/>
                  <a:pt x="121" y="87"/>
                </a:cubicBezTo>
                <a:cubicBezTo>
                  <a:pt x="121" y="115"/>
                  <a:pt x="121" y="115"/>
                  <a:pt x="121" y="115"/>
                </a:cubicBezTo>
                <a:cubicBezTo>
                  <a:pt x="131" y="125"/>
                  <a:pt x="131" y="125"/>
                  <a:pt x="131" y="125"/>
                </a:cubicBezTo>
                <a:cubicBezTo>
                  <a:pt x="188" y="125"/>
                  <a:pt x="188" y="125"/>
                  <a:pt x="188" y="125"/>
                </a:cubicBezTo>
                <a:cubicBezTo>
                  <a:pt x="198" y="115"/>
                  <a:pt x="198" y="115"/>
                  <a:pt x="198" y="115"/>
                </a:cubicBezTo>
                <a:cubicBezTo>
                  <a:pt x="198" y="87"/>
                  <a:pt x="198" y="87"/>
                  <a:pt x="198" y="87"/>
                </a:cubicBezTo>
                <a:cubicBezTo>
                  <a:pt x="188" y="77"/>
                  <a:pt x="188" y="77"/>
                  <a:pt x="188" y="77"/>
                </a:cubicBezTo>
                <a:cubicBezTo>
                  <a:pt x="131" y="77"/>
                  <a:pt x="131" y="77"/>
                  <a:pt x="131" y="77"/>
                </a:cubicBezTo>
                <a:close/>
                <a:moveTo>
                  <a:pt x="327" y="54"/>
                </a:moveTo>
                <a:cubicBezTo>
                  <a:pt x="309" y="0"/>
                  <a:pt x="309" y="0"/>
                  <a:pt x="309" y="0"/>
                </a:cubicBezTo>
                <a:cubicBezTo>
                  <a:pt x="298" y="5"/>
                  <a:pt x="298" y="5"/>
                  <a:pt x="298" y="5"/>
                </a:cubicBezTo>
                <a:cubicBezTo>
                  <a:pt x="295" y="54"/>
                  <a:pt x="295" y="54"/>
                  <a:pt x="295" y="54"/>
                </a:cubicBezTo>
                <a:cubicBezTo>
                  <a:pt x="327" y="54"/>
                  <a:pt x="327" y="54"/>
                  <a:pt x="327" y="54"/>
                </a:cubicBezTo>
                <a:close/>
                <a:moveTo>
                  <a:pt x="107" y="54"/>
                </a:moveTo>
                <a:cubicBezTo>
                  <a:pt x="126" y="0"/>
                  <a:pt x="126" y="0"/>
                  <a:pt x="126" y="0"/>
                </a:cubicBezTo>
                <a:cubicBezTo>
                  <a:pt x="137" y="5"/>
                  <a:pt x="137" y="5"/>
                  <a:pt x="137" y="5"/>
                </a:cubicBezTo>
                <a:cubicBezTo>
                  <a:pt x="140" y="54"/>
                  <a:pt x="140" y="54"/>
                  <a:pt x="140" y="54"/>
                </a:cubicBezTo>
                <a:cubicBezTo>
                  <a:pt x="107" y="54"/>
                  <a:pt x="107" y="54"/>
                  <a:pt x="107" y="54"/>
                </a:cubicBezTo>
                <a:close/>
                <a:moveTo>
                  <a:pt x="305" y="77"/>
                </a:moveTo>
                <a:cubicBezTo>
                  <a:pt x="248" y="77"/>
                  <a:pt x="248" y="77"/>
                  <a:pt x="248" y="77"/>
                </a:cubicBezTo>
                <a:cubicBezTo>
                  <a:pt x="238" y="87"/>
                  <a:pt x="238" y="87"/>
                  <a:pt x="238" y="87"/>
                </a:cubicBezTo>
                <a:cubicBezTo>
                  <a:pt x="238" y="115"/>
                  <a:pt x="238" y="115"/>
                  <a:pt x="238" y="115"/>
                </a:cubicBezTo>
                <a:cubicBezTo>
                  <a:pt x="248" y="125"/>
                  <a:pt x="248" y="125"/>
                  <a:pt x="248" y="125"/>
                </a:cubicBezTo>
                <a:cubicBezTo>
                  <a:pt x="305" y="125"/>
                  <a:pt x="305" y="125"/>
                  <a:pt x="305" y="125"/>
                </a:cubicBezTo>
                <a:cubicBezTo>
                  <a:pt x="315" y="115"/>
                  <a:pt x="315" y="115"/>
                  <a:pt x="315" y="115"/>
                </a:cubicBezTo>
                <a:cubicBezTo>
                  <a:pt x="315" y="87"/>
                  <a:pt x="315" y="87"/>
                  <a:pt x="315" y="87"/>
                </a:cubicBezTo>
                <a:cubicBezTo>
                  <a:pt x="305" y="77"/>
                  <a:pt x="305" y="77"/>
                  <a:pt x="305" y="77"/>
                </a:cubicBezTo>
                <a:close/>
                <a:moveTo>
                  <a:pt x="209" y="62"/>
                </a:moveTo>
                <a:cubicBezTo>
                  <a:pt x="209" y="62"/>
                  <a:pt x="209" y="62"/>
                  <a:pt x="209" y="62"/>
                </a:cubicBezTo>
                <a:cubicBezTo>
                  <a:pt x="201" y="62"/>
                  <a:pt x="201" y="62"/>
                  <a:pt x="201" y="62"/>
                </a:cubicBezTo>
                <a:cubicBezTo>
                  <a:pt x="201" y="62"/>
                  <a:pt x="201" y="62"/>
                  <a:pt x="201" y="62"/>
                </a:cubicBezTo>
                <a:cubicBezTo>
                  <a:pt x="107" y="62"/>
                  <a:pt x="107" y="62"/>
                  <a:pt x="107" y="62"/>
                </a:cubicBezTo>
                <a:cubicBezTo>
                  <a:pt x="107" y="121"/>
                  <a:pt x="107" y="121"/>
                  <a:pt x="107" y="121"/>
                </a:cubicBezTo>
                <a:cubicBezTo>
                  <a:pt x="127" y="140"/>
                  <a:pt x="127" y="140"/>
                  <a:pt x="127" y="140"/>
                </a:cubicBezTo>
                <a:cubicBezTo>
                  <a:pt x="192" y="140"/>
                  <a:pt x="192" y="140"/>
                  <a:pt x="192" y="140"/>
                </a:cubicBezTo>
                <a:cubicBezTo>
                  <a:pt x="211" y="121"/>
                  <a:pt x="211" y="121"/>
                  <a:pt x="211" y="121"/>
                </a:cubicBezTo>
                <a:cubicBezTo>
                  <a:pt x="225" y="121"/>
                  <a:pt x="225" y="121"/>
                  <a:pt x="225" y="121"/>
                </a:cubicBezTo>
                <a:cubicBezTo>
                  <a:pt x="244" y="140"/>
                  <a:pt x="244" y="140"/>
                  <a:pt x="244" y="140"/>
                </a:cubicBezTo>
                <a:cubicBezTo>
                  <a:pt x="309" y="140"/>
                  <a:pt x="309" y="140"/>
                  <a:pt x="309" y="140"/>
                </a:cubicBezTo>
                <a:cubicBezTo>
                  <a:pt x="329" y="121"/>
                  <a:pt x="329" y="121"/>
                  <a:pt x="329" y="121"/>
                </a:cubicBezTo>
                <a:cubicBezTo>
                  <a:pt x="329" y="62"/>
                  <a:pt x="329" y="62"/>
                  <a:pt x="329" y="62"/>
                </a:cubicBezTo>
                <a:cubicBezTo>
                  <a:pt x="227" y="62"/>
                  <a:pt x="227" y="62"/>
                  <a:pt x="227" y="62"/>
                </a:cubicBezTo>
                <a:cubicBezTo>
                  <a:pt x="227" y="62"/>
                  <a:pt x="227" y="62"/>
                  <a:pt x="227" y="62"/>
                </a:cubicBezTo>
                <a:cubicBezTo>
                  <a:pt x="218" y="62"/>
                  <a:pt x="218" y="62"/>
                  <a:pt x="218" y="62"/>
                </a:cubicBezTo>
                <a:cubicBezTo>
                  <a:pt x="209" y="62"/>
                  <a:pt x="209" y="62"/>
                  <a:pt x="209" y="62"/>
                </a:cubicBezTo>
                <a:close/>
                <a:moveTo>
                  <a:pt x="208" y="298"/>
                </a:moveTo>
                <a:cubicBezTo>
                  <a:pt x="204" y="300"/>
                  <a:pt x="198" y="298"/>
                  <a:pt x="196" y="294"/>
                </a:cubicBezTo>
                <a:cubicBezTo>
                  <a:pt x="194" y="289"/>
                  <a:pt x="196" y="284"/>
                  <a:pt x="200" y="282"/>
                </a:cubicBezTo>
                <a:cubicBezTo>
                  <a:pt x="376" y="219"/>
                  <a:pt x="376" y="219"/>
                  <a:pt x="376" y="219"/>
                </a:cubicBezTo>
                <a:cubicBezTo>
                  <a:pt x="381" y="217"/>
                  <a:pt x="386" y="219"/>
                  <a:pt x="388" y="223"/>
                </a:cubicBezTo>
                <a:cubicBezTo>
                  <a:pt x="390" y="228"/>
                  <a:pt x="389" y="233"/>
                  <a:pt x="384" y="235"/>
                </a:cubicBezTo>
                <a:cubicBezTo>
                  <a:pt x="208" y="298"/>
                  <a:pt x="208" y="298"/>
                  <a:pt x="208" y="298"/>
                </a:cubicBezTo>
                <a:close/>
                <a:moveTo>
                  <a:pt x="200" y="257"/>
                </a:moveTo>
                <a:cubicBezTo>
                  <a:pt x="376" y="195"/>
                  <a:pt x="376" y="195"/>
                  <a:pt x="376" y="195"/>
                </a:cubicBezTo>
                <a:cubicBezTo>
                  <a:pt x="378" y="194"/>
                  <a:pt x="378" y="192"/>
                  <a:pt x="378" y="191"/>
                </a:cubicBezTo>
                <a:cubicBezTo>
                  <a:pt x="377" y="189"/>
                  <a:pt x="375" y="189"/>
                  <a:pt x="374" y="189"/>
                </a:cubicBezTo>
                <a:cubicBezTo>
                  <a:pt x="198" y="252"/>
                  <a:pt x="198" y="252"/>
                  <a:pt x="198" y="252"/>
                </a:cubicBezTo>
                <a:cubicBezTo>
                  <a:pt x="196" y="253"/>
                  <a:pt x="196" y="254"/>
                  <a:pt x="196" y="256"/>
                </a:cubicBezTo>
                <a:cubicBezTo>
                  <a:pt x="197" y="257"/>
                  <a:pt x="199" y="258"/>
                  <a:pt x="200" y="257"/>
                </a:cubicBezTo>
                <a:close/>
                <a:moveTo>
                  <a:pt x="194" y="222"/>
                </a:moveTo>
                <a:cubicBezTo>
                  <a:pt x="197" y="224"/>
                  <a:pt x="200" y="224"/>
                  <a:pt x="203" y="222"/>
                </a:cubicBezTo>
                <a:cubicBezTo>
                  <a:pt x="203" y="222"/>
                  <a:pt x="203" y="222"/>
                  <a:pt x="203" y="222"/>
                </a:cubicBezTo>
                <a:cubicBezTo>
                  <a:pt x="375" y="163"/>
                  <a:pt x="375" y="163"/>
                  <a:pt x="375" y="163"/>
                </a:cubicBezTo>
                <a:cubicBezTo>
                  <a:pt x="380" y="161"/>
                  <a:pt x="382" y="155"/>
                  <a:pt x="379" y="151"/>
                </a:cubicBezTo>
                <a:cubicBezTo>
                  <a:pt x="379" y="149"/>
                  <a:pt x="377" y="148"/>
                  <a:pt x="376" y="147"/>
                </a:cubicBezTo>
                <a:cubicBezTo>
                  <a:pt x="340" y="124"/>
                  <a:pt x="340" y="124"/>
                  <a:pt x="340" y="124"/>
                </a:cubicBezTo>
                <a:cubicBezTo>
                  <a:pt x="340" y="126"/>
                  <a:pt x="340" y="126"/>
                  <a:pt x="340" y="126"/>
                </a:cubicBezTo>
                <a:cubicBezTo>
                  <a:pt x="328" y="138"/>
                  <a:pt x="328" y="138"/>
                  <a:pt x="328" y="138"/>
                </a:cubicBezTo>
                <a:cubicBezTo>
                  <a:pt x="351" y="152"/>
                  <a:pt x="351" y="152"/>
                  <a:pt x="351" y="152"/>
                </a:cubicBezTo>
                <a:cubicBezTo>
                  <a:pt x="200" y="204"/>
                  <a:pt x="200" y="204"/>
                  <a:pt x="200" y="204"/>
                </a:cubicBezTo>
                <a:cubicBezTo>
                  <a:pt x="122" y="152"/>
                  <a:pt x="122" y="152"/>
                  <a:pt x="122" y="152"/>
                </a:cubicBezTo>
                <a:cubicBezTo>
                  <a:pt x="122" y="152"/>
                  <a:pt x="122" y="152"/>
                  <a:pt x="122" y="152"/>
                </a:cubicBezTo>
                <a:cubicBezTo>
                  <a:pt x="121" y="152"/>
                  <a:pt x="121" y="152"/>
                  <a:pt x="121" y="152"/>
                </a:cubicBezTo>
                <a:cubicBezTo>
                  <a:pt x="51" y="105"/>
                  <a:pt x="51" y="105"/>
                  <a:pt x="51" y="105"/>
                </a:cubicBezTo>
                <a:cubicBezTo>
                  <a:pt x="95" y="90"/>
                  <a:pt x="95" y="90"/>
                  <a:pt x="95" y="90"/>
                </a:cubicBezTo>
                <a:cubicBezTo>
                  <a:pt x="95" y="71"/>
                  <a:pt x="95" y="71"/>
                  <a:pt x="95" y="71"/>
                </a:cubicBezTo>
                <a:cubicBezTo>
                  <a:pt x="28" y="94"/>
                  <a:pt x="28" y="94"/>
                  <a:pt x="28" y="94"/>
                </a:cubicBezTo>
                <a:cubicBezTo>
                  <a:pt x="23" y="96"/>
                  <a:pt x="21" y="101"/>
                  <a:pt x="23" y="106"/>
                </a:cubicBezTo>
                <a:cubicBezTo>
                  <a:pt x="24" y="107"/>
                  <a:pt x="25" y="109"/>
                  <a:pt x="26" y="110"/>
                </a:cubicBezTo>
                <a:cubicBezTo>
                  <a:pt x="26" y="110"/>
                  <a:pt x="26" y="110"/>
                  <a:pt x="26" y="110"/>
                </a:cubicBezTo>
                <a:cubicBezTo>
                  <a:pt x="194" y="222"/>
                  <a:pt x="194" y="222"/>
                  <a:pt x="194" y="222"/>
                </a:cubicBezTo>
                <a:close/>
                <a:moveTo>
                  <a:pt x="156" y="50"/>
                </a:moveTo>
                <a:cubicBezTo>
                  <a:pt x="197" y="36"/>
                  <a:pt x="197" y="36"/>
                  <a:pt x="197" y="36"/>
                </a:cubicBezTo>
                <a:cubicBezTo>
                  <a:pt x="200" y="35"/>
                  <a:pt x="203" y="35"/>
                  <a:pt x="206" y="37"/>
                </a:cubicBezTo>
                <a:cubicBezTo>
                  <a:pt x="227" y="50"/>
                  <a:pt x="227" y="50"/>
                  <a:pt x="227" y="50"/>
                </a:cubicBezTo>
                <a:cubicBezTo>
                  <a:pt x="218" y="50"/>
                  <a:pt x="218" y="50"/>
                  <a:pt x="218" y="50"/>
                </a:cubicBezTo>
                <a:cubicBezTo>
                  <a:pt x="183" y="50"/>
                  <a:pt x="183" y="50"/>
                  <a:pt x="183" y="50"/>
                </a:cubicBezTo>
                <a:cubicBezTo>
                  <a:pt x="183" y="50"/>
                  <a:pt x="183" y="50"/>
                  <a:pt x="183" y="50"/>
                </a:cubicBezTo>
                <a:cubicBezTo>
                  <a:pt x="156" y="50"/>
                  <a:pt x="156" y="50"/>
                  <a:pt x="156" y="50"/>
                </a:cubicBezTo>
                <a:close/>
                <a:moveTo>
                  <a:pt x="287" y="89"/>
                </a:moveTo>
                <a:cubicBezTo>
                  <a:pt x="303" y="100"/>
                  <a:pt x="303" y="100"/>
                  <a:pt x="303" y="100"/>
                </a:cubicBezTo>
                <a:cubicBezTo>
                  <a:pt x="303" y="110"/>
                  <a:pt x="303" y="110"/>
                  <a:pt x="303" y="110"/>
                </a:cubicBezTo>
                <a:cubicBezTo>
                  <a:pt x="300" y="113"/>
                  <a:pt x="300" y="113"/>
                  <a:pt x="300" y="113"/>
                </a:cubicBezTo>
                <a:cubicBezTo>
                  <a:pt x="291" y="113"/>
                  <a:pt x="291" y="113"/>
                  <a:pt x="291" y="113"/>
                </a:cubicBezTo>
                <a:cubicBezTo>
                  <a:pt x="254" y="89"/>
                  <a:pt x="254" y="89"/>
                  <a:pt x="254" y="89"/>
                </a:cubicBezTo>
                <a:lnTo>
                  <a:pt x="287" y="89"/>
                </a:lnTo>
                <a:close/>
              </a:path>
            </a:pathLst>
          </a:custGeom>
          <a:solidFill>
            <a:schemeClr val="bg1"/>
          </a:solidFill>
          <a:ln>
            <a:noFill/>
          </a:ln>
        </p:spPr>
        <p:txBody>
          <a:bodyPr vert="horz" wrap="square" lIns="91440" tIns="45720" rIns="91440" bIns="45720" numCol="1" anchor="t" anchorCtr="0" compatLnSpc="1"/>
          <a:lstStyle/>
          <a:p>
            <a:endParaRPr lang="zh-CN" altLang="en-US"/>
          </a:p>
        </p:txBody>
      </p:sp>
      <p:sp>
        <p:nvSpPr>
          <p:cNvPr id="72" name="Freeform 12"/>
          <p:cNvSpPr>
            <a:spLocks noEditPoints="1"/>
          </p:cNvSpPr>
          <p:nvPr/>
        </p:nvSpPr>
        <p:spPr bwMode="auto">
          <a:xfrm>
            <a:off x="9928086" y="3922879"/>
            <a:ext cx="530833" cy="613375"/>
          </a:xfrm>
          <a:custGeom>
            <a:avLst/>
            <a:gdLst>
              <a:gd name="T0" fmla="*/ 277 w 290"/>
              <a:gd name="T1" fmla="*/ 310 h 335"/>
              <a:gd name="T2" fmla="*/ 75 w 290"/>
              <a:gd name="T3" fmla="*/ 310 h 335"/>
              <a:gd name="T4" fmla="*/ 109 w 290"/>
              <a:gd name="T5" fmla="*/ 297 h 335"/>
              <a:gd name="T6" fmla="*/ 116 w 290"/>
              <a:gd name="T7" fmla="*/ 291 h 335"/>
              <a:gd name="T8" fmla="*/ 212 w 290"/>
              <a:gd name="T9" fmla="*/ 152 h 335"/>
              <a:gd name="T10" fmla="*/ 213 w 290"/>
              <a:gd name="T11" fmla="*/ 149 h 335"/>
              <a:gd name="T12" fmla="*/ 213 w 290"/>
              <a:gd name="T13" fmla="*/ 149 h 335"/>
              <a:gd name="T14" fmla="*/ 237 w 290"/>
              <a:gd name="T15" fmla="*/ 115 h 335"/>
              <a:gd name="T16" fmla="*/ 220 w 290"/>
              <a:gd name="T17" fmla="*/ 23 h 335"/>
              <a:gd name="T18" fmla="*/ 215 w 290"/>
              <a:gd name="T19" fmla="*/ 20 h 335"/>
              <a:gd name="T20" fmla="*/ 124 w 290"/>
              <a:gd name="T21" fmla="*/ 37 h 335"/>
              <a:gd name="T22" fmla="*/ 100 w 290"/>
              <a:gd name="T23" fmla="*/ 72 h 335"/>
              <a:gd name="T24" fmla="*/ 101 w 290"/>
              <a:gd name="T25" fmla="*/ 72 h 335"/>
              <a:gd name="T26" fmla="*/ 98 w 290"/>
              <a:gd name="T27" fmla="*/ 74 h 335"/>
              <a:gd name="T28" fmla="*/ 3 w 290"/>
              <a:gd name="T29" fmla="*/ 213 h 335"/>
              <a:gd name="T30" fmla="*/ 0 w 290"/>
              <a:gd name="T31" fmla="*/ 222 h 335"/>
              <a:gd name="T32" fmla="*/ 0 w 290"/>
              <a:gd name="T33" fmla="*/ 318 h 335"/>
              <a:gd name="T34" fmla="*/ 4 w 290"/>
              <a:gd name="T35" fmla="*/ 328 h 335"/>
              <a:gd name="T36" fmla="*/ 15 w 290"/>
              <a:gd name="T37" fmla="*/ 335 h 335"/>
              <a:gd name="T38" fmla="*/ 277 w 290"/>
              <a:gd name="T39" fmla="*/ 335 h 335"/>
              <a:gd name="T40" fmla="*/ 290 w 290"/>
              <a:gd name="T41" fmla="*/ 323 h 335"/>
              <a:gd name="T42" fmla="*/ 277 w 290"/>
              <a:gd name="T43" fmla="*/ 310 h 335"/>
              <a:gd name="T44" fmla="*/ 148 w 290"/>
              <a:gd name="T45" fmla="*/ 54 h 335"/>
              <a:gd name="T46" fmla="*/ 199 w 290"/>
              <a:gd name="T47" fmla="*/ 44 h 335"/>
              <a:gd name="T48" fmla="*/ 204 w 290"/>
              <a:gd name="T49" fmla="*/ 47 h 335"/>
              <a:gd name="T50" fmla="*/ 213 w 290"/>
              <a:gd name="T51" fmla="*/ 99 h 335"/>
              <a:gd name="T52" fmla="*/ 196 w 290"/>
              <a:gd name="T53" fmla="*/ 124 h 335"/>
              <a:gd name="T54" fmla="*/ 130 w 290"/>
              <a:gd name="T55" fmla="*/ 79 h 335"/>
              <a:gd name="T56" fmla="*/ 148 w 290"/>
              <a:gd name="T57" fmla="*/ 54 h 335"/>
              <a:gd name="T58" fmla="*/ 30 w 290"/>
              <a:gd name="T59" fmla="*/ 265 h 335"/>
              <a:gd name="T60" fmla="*/ 29 w 290"/>
              <a:gd name="T61" fmla="*/ 266 h 335"/>
              <a:gd name="T62" fmla="*/ 29 w 290"/>
              <a:gd name="T63" fmla="*/ 226 h 335"/>
              <a:gd name="T64" fmla="*/ 114 w 290"/>
              <a:gd name="T65" fmla="*/ 103 h 335"/>
              <a:gd name="T66" fmla="*/ 134 w 290"/>
              <a:gd name="T67" fmla="*/ 117 h 335"/>
              <a:gd name="T68" fmla="*/ 56 w 290"/>
              <a:gd name="T69" fmla="*/ 231 h 335"/>
              <a:gd name="T70" fmla="*/ 60 w 290"/>
              <a:gd name="T71" fmla="*/ 253 h 335"/>
              <a:gd name="T72" fmla="*/ 81 w 290"/>
              <a:gd name="T73" fmla="*/ 249 h 335"/>
              <a:gd name="T74" fmla="*/ 160 w 290"/>
              <a:gd name="T75" fmla="*/ 134 h 335"/>
              <a:gd name="T76" fmla="*/ 180 w 290"/>
              <a:gd name="T77" fmla="*/ 148 h 335"/>
              <a:gd name="T78" fmla="*/ 95 w 290"/>
              <a:gd name="T79" fmla="*/ 271 h 335"/>
              <a:gd name="T80" fmla="*/ 59 w 290"/>
              <a:gd name="T81" fmla="*/ 285 h 335"/>
              <a:gd name="T82" fmla="*/ 30 w 290"/>
              <a:gd name="T83" fmla="*/ 265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90" h="335">
                <a:moveTo>
                  <a:pt x="277" y="310"/>
                </a:moveTo>
                <a:cubicBezTo>
                  <a:pt x="75" y="310"/>
                  <a:pt x="75" y="310"/>
                  <a:pt x="75" y="310"/>
                </a:cubicBezTo>
                <a:cubicBezTo>
                  <a:pt x="109" y="297"/>
                  <a:pt x="109" y="297"/>
                  <a:pt x="109" y="297"/>
                </a:cubicBezTo>
                <a:cubicBezTo>
                  <a:pt x="112" y="295"/>
                  <a:pt x="114" y="294"/>
                  <a:pt x="116" y="291"/>
                </a:cubicBezTo>
                <a:cubicBezTo>
                  <a:pt x="212" y="152"/>
                  <a:pt x="212" y="152"/>
                  <a:pt x="212" y="152"/>
                </a:cubicBezTo>
                <a:cubicBezTo>
                  <a:pt x="212" y="151"/>
                  <a:pt x="213" y="150"/>
                  <a:pt x="213" y="149"/>
                </a:cubicBezTo>
                <a:cubicBezTo>
                  <a:pt x="213" y="149"/>
                  <a:pt x="213" y="149"/>
                  <a:pt x="213" y="149"/>
                </a:cubicBezTo>
                <a:cubicBezTo>
                  <a:pt x="237" y="115"/>
                  <a:pt x="237" y="115"/>
                  <a:pt x="237" y="115"/>
                </a:cubicBezTo>
                <a:cubicBezTo>
                  <a:pt x="258" y="85"/>
                  <a:pt x="250" y="44"/>
                  <a:pt x="220" y="23"/>
                </a:cubicBezTo>
                <a:cubicBezTo>
                  <a:pt x="215" y="20"/>
                  <a:pt x="215" y="20"/>
                  <a:pt x="215" y="20"/>
                </a:cubicBezTo>
                <a:cubicBezTo>
                  <a:pt x="185" y="0"/>
                  <a:pt x="144" y="7"/>
                  <a:pt x="124" y="37"/>
                </a:cubicBezTo>
                <a:cubicBezTo>
                  <a:pt x="100" y="72"/>
                  <a:pt x="100" y="72"/>
                  <a:pt x="100" y="72"/>
                </a:cubicBezTo>
                <a:cubicBezTo>
                  <a:pt x="101" y="72"/>
                  <a:pt x="101" y="72"/>
                  <a:pt x="101" y="72"/>
                </a:cubicBezTo>
                <a:cubicBezTo>
                  <a:pt x="100" y="73"/>
                  <a:pt x="99" y="73"/>
                  <a:pt x="98" y="74"/>
                </a:cubicBezTo>
                <a:cubicBezTo>
                  <a:pt x="3" y="213"/>
                  <a:pt x="3" y="213"/>
                  <a:pt x="3" y="213"/>
                </a:cubicBezTo>
                <a:cubicBezTo>
                  <a:pt x="1" y="216"/>
                  <a:pt x="0" y="219"/>
                  <a:pt x="0" y="222"/>
                </a:cubicBezTo>
                <a:cubicBezTo>
                  <a:pt x="0" y="318"/>
                  <a:pt x="0" y="318"/>
                  <a:pt x="0" y="318"/>
                </a:cubicBezTo>
                <a:cubicBezTo>
                  <a:pt x="0" y="322"/>
                  <a:pt x="1" y="325"/>
                  <a:pt x="4" y="328"/>
                </a:cubicBezTo>
                <a:cubicBezTo>
                  <a:pt x="6" y="332"/>
                  <a:pt x="10" y="335"/>
                  <a:pt x="15" y="335"/>
                </a:cubicBezTo>
                <a:cubicBezTo>
                  <a:pt x="277" y="335"/>
                  <a:pt x="277" y="335"/>
                  <a:pt x="277" y="335"/>
                </a:cubicBezTo>
                <a:cubicBezTo>
                  <a:pt x="284" y="335"/>
                  <a:pt x="290" y="330"/>
                  <a:pt x="290" y="323"/>
                </a:cubicBezTo>
                <a:cubicBezTo>
                  <a:pt x="290" y="316"/>
                  <a:pt x="284" y="310"/>
                  <a:pt x="277" y="310"/>
                </a:cubicBezTo>
                <a:close/>
                <a:moveTo>
                  <a:pt x="148" y="54"/>
                </a:moveTo>
                <a:cubicBezTo>
                  <a:pt x="159" y="37"/>
                  <a:pt x="182" y="33"/>
                  <a:pt x="199" y="44"/>
                </a:cubicBezTo>
                <a:cubicBezTo>
                  <a:pt x="204" y="47"/>
                  <a:pt x="204" y="47"/>
                  <a:pt x="204" y="47"/>
                </a:cubicBezTo>
                <a:cubicBezTo>
                  <a:pt x="220" y="59"/>
                  <a:pt x="225" y="82"/>
                  <a:pt x="213" y="99"/>
                </a:cubicBezTo>
                <a:cubicBezTo>
                  <a:pt x="196" y="124"/>
                  <a:pt x="196" y="124"/>
                  <a:pt x="196" y="124"/>
                </a:cubicBezTo>
                <a:cubicBezTo>
                  <a:pt x="130" y="79"/>
                  <a:pt x="130" y="79"/>
                  <a:pt x="130" y="79"/>
                </a:cubicBezTo>
                <a:lnTo>
                  <a:pt x="148" y="54"/>
                </a:lnTo>
                <a:close/>
                <a:moveTo>
                  <a:pt x="30" y="265"/>
                </a:moveTo>
                <a:cubicBezTo>
                  <a:pt x="29" y="266"/>
                  <a:pt x="29" y="266"/>
                  <a:pt x="29" y="266"/>
                </a:cubicBezTo>
                <a:cubicBezTo>
                  <a:pt x="29" y="226"/>
                  <a:pt x="29" y="226"/>
                  <a:pt x="29" y="226"/>
                </a:cubicBezTo>
                <a:cubicBezTo>
                  <a:pt x="114" y="103"/>
                  <a:pt x="114" y="103"/>
                  <a:pt x="114" y="103"/>
                </a:cubicBezTo>
                <a:cubicBezTo>
                  <a:pt x="134" y="117"/>
                  <a:pt x="134" y="117"/>
                  <a:pt x="134" y="117"/>
                </a:cubicBezTo>
                <a:cubicBezTo>
                  <a:pt x="56" y="231"/>
                  <a:pt x="56" y="231"/>
                  <a:pt x="56" y="231"/>
                </a:cubicBezTo>
                <a:cubicBezTo>
                  <a:pt x="51" y="238"/>
                  <a:pt x="53" y="248"/>
                  <a:pt x="60" y="253"/>
                </a:cubicBezTo>
                <a:cubicBezTo>
                  <a:pt x="67" y="258"/>
                  <a:pt x="76" y="256"/>
                  <a:pt x="81" y="249"/>
                </a:cubicBezTo>
                <a:cubicBezTo>
                  <a:pt x="160" y="134"/>
                  <a:pt x="160" y="134"/>
                  <a:pt x="160" y="134"/>
                </a:cubicBezTo>
                <a:cubicBezTo>
                  <a:pt x="180" y="148"/>
                  <a:pt x="180" y="148"/>
                  <a:pt x="180" y="148"/>
                </a:cubicBezTo>
                <a:cubicBezTo>
                  <a:pt x="95" y="271"/>
                  <a:pt x="95" y="271"/>
                  <a:pt x="95" y="271"/>
                </a:cubicBezTo>
                <a:cubicBezTo>
                  <a:pt x="59" y="285"/>
                  <a:pt x="59" y="285"/>
                  <a:pt x="59" y="285"/>
                </a:cubicBezTo>
                <a:lnTo>
                  <a:pt x="30" y="265"/>
                </a:lnTo>
                <a:close/>
              </a:path>
            </a:pathLst>
          </a:custGeom>
          <a:solidFill>
            <a:schemeClr val="bg1"/>
          </a:solidFill>
          <a:ln w="9525">
            <a:noFill/>
            <a:round/>
          </a:ln>
        </p:spPr>
        <p:txBody>
          <a:bodyPr vert="horz" wrap="square" lIns="91440" tIns="45720" rIns="91440" bIns="45720" numCol="1" anchor="t" anchorCtr="0" compatLnSpc="1"/>
          <a:lstStyle/>
          <a:p>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arn(inVertical)">
                                      <p:cBhvr>
                                        <p:cTn id="13" dur="500"/>
                                        <p:tgtEl>
                                          <p:spTgt spid="11"/>
                                        </p:tgtEl>
                                      </p:cBhvr>
                                    </p:animEffect>
                                  </p:childTnLst>
                                </p:cTn>
                              </p:par>
                            </p:childTnLst>
                          </p:cTn>
                        </p:par>
                        <p:par>
                          <p:cTn id="14" fill="hold">
                            <p:stCondLst>
                              <p:cond delay="1500"/>
                            </p:stCondLst>
                            <p:childTnLst>
                              <p:par>
                                <p:cTn id="15" presetID="22" presetClass="entr" presetSubtype="8" fill="hold" grpId="0" nodeType="after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wipe(left)">
                                      <p:cBhvr>
                                        <p:cTn id="17" dur="500"/>
                                        <p:tgtEl>
                                          <p:spTgt spid="32"/>
                                        </p:tgtEl>
                                      </p:cBhvr>
                                    </p:animEffect>
                                  </p:childTnLst>
                                </p:cTn>
                              </p:par>
                            </p:childTnLst>
                          </p:cTn>
                        </p:par>
                        <p:par>
                          <p:cTn id="18" fill="hold">
                            <p:stCondLst>
                              <p:cond delay="2000"/>
                            </p:stCondLst>
                            <p:childTnLst>
                              <p:par>
                                <p:cTn id="19" presetID="2" presetClass="entr" presetSubtype="8" fill="hold" nodeType="afterEffect">
                                  <p:stCondLst>
                                    <p:cond delay="0"/>
                                  </p:stCondLst>
                                  <p:childTnLst>
                                    <p:set>
                                      <p:cBhvr>
                                        <p:cTn id="20" dur="1" fill="hold">
                                          <p:stCondLst>
                                            <p:cond delay="0"/>
                                          </p:stCondLst>
                                        </p:cTn>
                                        <p:tgtEl>
                                          <p:spTgt spid="31"/>
                                        </p:tgtEl>
                                        <p:attrNameLst>
                                          <p:attrName>style.visibility</p:attrName>
                                        </p:attrNameLst>
                                      </p:cBhvr>
                                      <p:to>
                                        <p:strVal val="visible"/>
                                      </p:to>
                                    </p:set>
                                    <p:anim calcmode="lin" valueType="num">
                                      <p:cBhvr additive="base">
                                        <p:cTn id="21" dur="500" fill="hold"/>
                                        <p:tgtEl>
                                          <p:spTgt spid="31"/>
                                        </p:tgtEl>
                                        <p:attrNameLst>
                                          <p:attrName>ppt_x</p:attrName>
                                        </p:attrNameLst>
                                      </p:cBhvr>
                                      <p:tavLst>
                                        <p:tav tm="0">
                                          <p:val>
                                            <p:strVal val="0-#ppt_w/2"/>
                                          </p:val>
                                        </p:tav>
                                        <p:tav tm="100000">
                                          <p:val>
                                            <p:strVal val="#ppt_x"/>
                                          </p:val>
                                        </p:tav>
                                      </p:tavLst>
                                    </p:anim>
                                    <p:anim calcmode="lin" valueType="num">
                                      <p:cBhvr additive="base">
                                        <p:cTn id="22" dur="500" fill="hold"/>
                                        <p:tgtEl>
                                          <p:spTgt spid="31"/>
                                        </p:tgtEl>
                                        <p:attrNameLst>
                                          <p:attrName>ppt_y</p:attrName>
                                        </p:attrNameLst>
                                      </p:cBhvr>
                                      <p:tavLst>
                                        <p:tav tm="0">
                                          <p:val>
                                            <p:strVal val="#ppt_y"/>
                                          </p:val>
                                        </p:tav>
                                        <p:tav tm="100000">
                                          <p:val>
                                            <p:strVal val="#ppt_y"/>
                                          </p:val>
                                        </p:tav>
                                      </p:tavLst>
                                    </p:anim>
                                  </p:childTnLst>
                                </p:cTn>
                              </p:par>
                              <p:par>
                                <p:cTn id="23" presetID="2" presetClass="entr" presetSubtype="8" fill="hold" nodeType="withEffect">
                                  <p:stCondLst>
                                    <p:cond delay="0"/>
                                  </p:stCondLst>
                                  <p:childTnLst>
                                    <p:set>
                                      <p:cBhvr>
                                        <p:cTn id="24" dur="1" fill="hold">
                                          <p:stCondLst>
                                            <p:cond delay="0"/>
                                          </p:stCondLst>
                                        </p:cTn>
                                        <p:tgtEl>
                                          <p:spTgt spid="46"/>
                                        </p:tgtEl>
                                        <p:attrNameLst>
                                          <p:attrName>style.visibility</p:attrName>
                                        </p:attrNameLst>
                                      </p:cBhvr>
                                      <p:to>
                                        <p:strVal val="visible"/>
                                      </p:to>
                                    </p:set>
                                    <p:anim calcmode="lin" valueType="num">
                                      <p:cBhvr additive="base">
                                        <p:cTn id="25" dur="500" fill="hold"/>
                                        <p:tgtEl>
                                          <p:spTgt spid="46"/>
                                        </p:tgtEl>
                                        <p:attrNameLst>
                                          <p:attrName>ppt_x</p:attrName>
                                        </p:attrNameLst>
                                      </p:cBhvr>
                                      <p:tavLst>
                                        <p:tav tm="0">
                                          <p:val>
                                            <p:strVal val="0-#ppt_w/2"/>
                                          </p:val>
                                        </p:tav>
                                        <p:tav tm="100000">
                                          <p:val>
                                            <p:strVal val="#ppt_x"/>
                                          </p:val>
                                        </p:tav>
                                      </p:tavLst>
                                    </p:anim>
                                    <p:anim calcmode="lin" valueType="num">
                                      <p:cBhvr additive="base">
                                        <p:cTn id="26" dur="500" fill="hold"/>
                                        <p:tgtEl>
                                          <p:spTgt spid="46"/>
                                        </p:tgtEl>
                                        <p:attrNameLst>
                                          <p:attrName>ppt_y</p:attrName>
                                        </p:attrNameLst>
                                      </p:cBhvr>
                                      <p:tavLst>
                                        <p:tav tm="0">
                                          <p:val>
                                            <p:strVal val="#ppt_y"/>
                                          </p:val>
                                        </p:tav>
                                        <p:tav tm="100000">
                                          <p:val>
                                            <p:strVal val="#ppt_y"/>
                                          </p:val>
                                        </p:tav>
                                      </p:tavLst>
                                    </p:anim>
                                  </p:childTnLst>
                                </p:cTn>
                              </p:par>
                              <p:par>
                                <p:cTn id="27" presetID="2" presetClass="entr" presetSubtype="8" fill="hold" nodeType="withEffect">
                                  <p:stCondLst>
                                    <p:cond delay="0"/>
                                  </p:stCondLst>
                                  <p:childTnLst>
                                    <p:set>
                                      <p:cBhvr>
                                        <p:cTn id="28" dur="1" fill="hold">
                                          <p:stCondLst>
                                            <p:cond delay="0"/>
                                          </p:stCondLst>
                                        </p:cTn>
                                        <p:tgtEl>
                                          <p:spTgt spid="49"/>
                                        </p:tgtEl>
                                        <p:attrNameLst>
                                          <p:attrName>style.visibility</p:attrName>
                                        </p:attrNameLst>
                                      </p:cBhvr>
                                      <p:to>
                                        <p:strVal val="visible"/>
                                      </p:to>
                                    </p:set>
                                    <p:anim calcmode="lin" valueType="num">
                                      <p:cBhvr additive="base">
                                        <p:cTn id="29" dur="500" fill="hold"/>
                                        <p:tgtEl>
                                          <p:spTgt spid="49"/>
                                        </p:tgtEl>
                                        <p:attrNameLst>
                                          <p:attrName>ppt_x</p:attrName>
                                        </p:attrNameLst>
                                      </p:cBhvr>
                                      <p:tavLst>
                                        <p:tav tm="0">
                                          <p:val>
                                            <p:strVal val="0-#ppt_w/2"/>
                                          </p:val>
                                        </p:tav>
                                        <p:tav tm="100000">
                                          <p:val>
                                            <p:strVal val="#ppt_x"/>
                                          </p:val>
                                        </p:tav>
                                      </p:tavLst>
                                    </p:anim>
                                    <p:anim calcmode="lin" valueType="num">
                                      <p:cBhvr additive="base">
                                        <p:cTn id="30" dur="500" fill="hold"/>
                                        <p:tgtEl>
                                          <p:spTgt spid="49"/>
                                        </p:tgtEl>
                                        <p:attrNameLst>
                                          <p:attrName>ppt_y</p:attrName>
                                        </p:attrNameLst>
                                      </p:cBhvr>
                                      <p:tavLst>
                                        <p:tav tm="0">
                                          <p:val>
                                            <p:strVal val="#ppt_y"/>
                                          </p:val>
                                        </p:tav>
                                        <p:tav tm="100000">
                                          <p:val>
                                            <p:strVal val="#ppt_y"/>
                                          </p:val>
                                        </p:tav>
                                      </p:tavLst>
                                    </p:anim>
                                  </p:childTnLst>
                                </p:cTn>
                              </p:par>
                              <p:par>
                                <p:cTn id="31" presetID="2" presetClass="entr" presetSubtype="8" fill="hold" nodeType="withEffect">
                                  <p:stCondLst>
                                    <p:cond delay="0"/>
                                  </p:stCondLst>
                                  <p:childTnLst>
                                    <p:set>
                                      <p:cBhvr>
                                        <p:cTn id="32" dur="1" fill="hold">
                                          <p:stCondLst>
                                            <p:cond delay="0"/>
                                          </p:stCondLst>
                                        </p:cTn>
                                        <p:tgtEl>
                                          <p:spTgt spid="52"/>
                                        </p:tgtEl>
                                        <p:attrNameLst>
                                          <p:attrName>style.visibility</p:attrName>
                                        </p:attrNameLst>
                                      </p:cBhvr>
                                      <p:to>
                                        <p:strVal val="visible"/>
                                      </p:to>
                                    </p:set>
                                    <p:anim calcmode="lin" valueType="num">
                                      <p:cBhvr additive="base">
                                        <p:cTn id="33" dur="500" fill="hold"/>
                                        <p:tgtEl>
                                          <p:spTgt spid="52"/>
                                        </p:tgtEl>
                                        <p:attrNameLst>
                                          <p:attrName>ppt_x</p:attrName>
                                        </p:attrNameLst>
                                      </p:cBhvr>
                                      <p:tavLst>
                                        <p:tav tm="0">
                                          <p:val>
                                            <p:strVal val="0-#ppt_w/2"/>
                                          </p:val>
                                        </p:tav>
                                        <p:tav tm="100000">
                                          <p:val>
                                            <p:strVal val="#ppt_x"/>
                                          </p:val>
                                        </p:tav>
                                      </p:tavLst>
                                    </p:anim>
                                    <p:anim calcmode="lin" valueType="num">
                                      <p:cBhvr additive="base">
                                        <p:cTn id="34" dur="500" fill="hold"/>
                                        <p:tgtEl>
                                          <p:spTgt spid="52"/>
                                        </p:tgtEl>
                                        <p:attrNameLst>
                                          <p:attrName>ppt_y</p:attrName>
                                        </p:attrNameLst>
                                      </p:cBhvr>
                                      <p:tavLst>
                                        <p:tav tm="0">
                                          <p:val>
                                            <p:strVal val="#ppt_y"/>
                                          </p:val>
                                        </p:tav>
                                        <p:tav tm="100000">
                                          <p:val>
                                            <p:strVal val="#ppt_y"/>
                                          </p:val>
                                        </p:tav>
                                      </p:tavLst>
                                    </p:anim>
                                  </p:childTnLst>
                                </p:cTn>
                              </p:par>
                              <p:par>
                                <p:cTn id="35" presetID="2" presetClass="entr" presetSubtype="8" fill="hold" nodeType="withEffect">
                                  <p:stCondLst>
                                    <p:cond delay="0"/>
                                  </p:stCondLst>
                                  <p:childTnLst>
                                    <p:set>
                                      <p:cBhvr>
                                        <p:cTn id="36" dur="1" fill="hold">
                                          <p:stCondLst>
                                            <p:cond delay="0"/>
                                          </p:stCondLst>
                                        </p:cTn>
                                        <p:tgtEl>
                                          <p:spTgt spid="55"/>
                                        </p:tgtEl>
                                        <p:attrNameLst>
                                          <p:attrName>style.visibility</p:attrName>
                                        </p:attrNameLst>
                                      </p:cBhvr>
                                      <p:to>
                                        <p:strVal val="visible"/>
                                      </p:to>
                                    </p:set>
                                    <p:anim calcmode="lin" valueType="num">
                                      <p:cBhvr additive="base">
                                        <p:cTn id="37" dur="500" fill="hold"/>
                                        <p:tgtEl>
                                          <p:spTgt spid="55"/>
                                        </p:tgtEl>
                                        <p:attrNameLst>
                                          <p:attrName>ppt_x</p:attrName>
                                        </p:attrNameLst>
                                      </p:cBhvr>
                                      <p:tavLst>
                                        <p:tav tm="0">
                                          <p:val>
                                            <p:strVal val="0-#ppt_w/2"/>
                                          </p:val>
                                        </p:tav>
                                        <p:tav tm="100000">
                                          <p:val>
                                            <p:strVal val="#ppt_x"/>
                                          </p:val>
                                        </p:tav>
                                      </p:tavLst>
                                    </p:anim>
                                    <p:anim calcmode="lin" valueType="num">
                                      <p:cBhvr additive="base">
                                        <p:cTn id="38" dur="500" fill="hold"/>
                                        <p:tgtEl>
                                          <p:spTgt spid="55"/>
                                        </p:tgtEl>
                                        <p:attrNameLst>
                                          <p:attrName>ppt_y</p:attrName>
                                        </p:attrNameLst>
                                      </p:cBhvr>
                                      <p:tavLst>
                                        <p:tav tm="0">
                                          <p:val>
                                            <p:strVal val="#ppt_y"/>
                                          </p:val>
                                        </p:tav>
                                        <p:tav tm="100000">
                                          <p:val>
                                            <p:strVal val="#ppt_y"/>
                                          </p:val>
                                        </p:tav>
                                      </p:tavLst>
                                    </p:anim>
                                  </p:childTnLst>
                                </p:cTn>
                              </p:par>
                              <p:par>
                                <p:cTn id="39" presetID="2" presetClass="entr" presetSubtype="8" fill="hold" nodeType="withEffect">
                                  <p:stCondLst>
                                    <p:cond delay="0"/>
                                  </p:stCondLst>
                                  <p:childTnLst>
                                    <p:set>
                                      <p:cBhvr>
                                        <p:cTn id="40" dur="1" fill="hold">
                                          <p:stCondLst>
                                            <p:cond delay="0"/>
                                          </p:stCondLst>
                                        </p:cTn>
                                        <p:tgtEl>
                                          <p:spTgt spid="58"/>
                                        </p:tgtEl>
                                        <p:attrNameLst>
                                          <p:attrName>style.visibility</p:attrName>
                                        </p:attrNameLst>
                                      </p:cBhvr>
                                      <p:to>
                                        <p:strVal val="visible"/>
                                      </p:to>
                                    </p:set>
                                    <p:anim calcmode="lin" valueType="num">
                                      <p:cBhvr additive="base">
                                        <p:cTn id="41" dur="500" fill="hold"/>
                                        <p:tgtEl>
                                          <p:spTgt spid="58"/>
                                        </p:tgtEl>
                                        <p:attrNameLst>
                                          <p:attrName>ppt_x</p:attrName>
                                        </p:attrNameLst>
                                      </p:cBhvr>
                                      <p:tavLst>
                                        <p:tav tm="0">
                                          <p:val>
                                            <p:strVal val="0-#ppt_w/2"/>
                                          </p:val>
                                        </p:tav>
                                        <p:tav tm="100000">
                                          <p:val>
                                            <p:strVal val="#ppt_x"/>
                                          </p:val>
                                        </p:tav>
                                      </p:tavLst>
                                    </p:anim>
                                    <p:anim calcmode="lin" valueType="num">
                                      <p:cBhvr additive="base">
                                        <p:cTn id="42" dur="500" fill="hold"/>
                                        <p:tgtEl>
                                          <p:spTgt spid="58"/>
                                        </p:tgtEl>
                                        <p:attrNameLst>
                                          <p:attrName>ppt_y</p:attrName>
                                        </p:attrNameLst>
                                      </p:cBhvr>
                                      <p:tavLst>
                                        <p:tav tm="0">
                                          <p:val>
                                            <p:strVal val="#ppt_y"/>
                                          </p:val>
                                        </p:tav>
                                        <p:tav tm="100000">
                                          <p:val>
                                            <p:strVal val="#ppt_y"/>
                                          </p:val>
                                        </p:tav>
                                      </p:tavLst>
                                    </p:anim>
                                  </p:childTnLst>
                                </p:cTn>
                              </p:par>
                            </p:childTnLst>
                          </p:cTn>
                        </p:par>
                        <p:par>
                          <p:cTn id="43" fill="hold">
                            <p:stCondLst>
                              <p:cond delay="2500"/>
                            </p:stCondLst>
                            <p:childTnLst>
                              <p:par>
                                <p:cTn id="44" presetID="42" presetClass="entr" presetSubtype="0" fill="hold" grpId="0" nodeType="afterEffect">
                                  <p:stCondLst>
                                    <p:cond delay="0"/>
                                  </p:stCondLst>
                                  <p:childTnLst>
                                    <p:set>
                                      <p:cBhvr>
                                        <p:cTn id="45" dur="1" fill="hold">
                                          <p:stCondLst>
                                            <p:cond delay="0"/>
                                          </p:stCondLst>
                                        </p:cTn>
                                        <p:tgtEl>
                                          <p:spTgt spid="43"/>
                                        </p:tgtEl>
                                        <p:attrNameLst>
                                          <p:attrName>style.visibility</p:attrName>
                                        </p:attrNameLst>
                                      </p:cBhvr>
                                      <p:to>
                                        <p:strVal val="visible"/>
                                      </p:to>
                                    </p:set>
                                    <p:animEffect transition="in" filter="fade">
                                      <p:cBhvr>
                                        <p:cTn id="46" dur="500"/>
                                        <p:tgtEl>
                                          <p:spTgt spid="43"/>
                                        </p:tgtEl>
                                      </p:cBhvr>
                                    </p:animEffect>
                                    <p:anim calcmode="lin" valueType="num">
                                      <p:cBhvr>
                                        <p:cTn id="47" dur="500" fill="hold"/>
                                        <p:tgtEl>
                                          <p:spTgt spid="43"/>
                                        </p:tgtEl>
                                        <p:attrNameLst>
                                          <p:attrName>ppt_x</p:attrName>
                                        </p:attrNameLst>
                                      </p:cBhvr>
                                      <p:tavLst>
                                        <p:tav tm="0">
                                          <p:val>
                                            <p:strVal val="#ppt_x"/>
                                          </p:val>
                                        </p:tav>
                                        <p:tav tm="100000">
                                          <p:val>
                                            <p:strVal val="#ppt_x"/>
                                          </p:val>
                                        </p:tav>
                                      </p:tavLst>
                                    </p:anim>
                                    <p:anim calcmode="lin" valueType="num">
                                      <p:cBhvr>
                                        <p:cTn id="48" dur="500" fill="hold"/>
                                        <p:tgtEl>
                                          <p:spTgt spid="43"/>
                                        </p:tgtEl>
                                        <p:attrNameLst>
                                          <p:attrName>ppt_y</p:attrName>
                                        </p:attrNameLst>
                                      </p:cBhvr>
                                      <p:tavLst>
                                        <p:tav tm="0">
                                          <p:val>
                                            <p:strVal val="#ppt_y+.1"/>
                                          </p:val>
                                        </p:tav>
                                        <p:tav tm="100000">
                                          <p:val>
                                            <p:strVal val="#ppt_y"/>
                                          </p:val>
                                        </p:tav>
                                      </p:tavLst>
                                    </p:anim>
                                  </p:childTnLst>
                                </p:cTn>
                              </p:par>
                            </p:childTnLst>
                          </p:cTn>
                        </p:par>
                        <p:par>
                          <p:cTn id="49" fill="hold">
                            <p:stCondLst>
                              <p:cond delay="3000"/>
                            </p:stCondLst>
                            <p:childTnLst>
                              <p:par>
                                <p:cTn id="50" presetID="42" presetClass="entr" presetSubtype="0" fill="hold" grpId="0" nodeType="afterEffect">
                                  <p:stCondLst>
                                    <p:cond delay="0"/>
                                  </p:stCondLst>
                                  <p:childTnLst>
                                    <p:set>
                                      <p:cBhvr>
                                        <p:cTn id="51" dur="1" fill="hold">
                                          <p:stCondLst>
                                            <p:cond delay="0"/>
                                          </p:stCondLst>
                                        </p:cTn>
                                        <p:tgtEl>
                                          <p:spTgt spid="44"/>
                                        </p:tgtEl>
                                        <p:attrNameLst>
                                          <p:attrName>style.visibility</p:attrName>
                                        </p:attrNameLst>
                                      </p:cBhvr>
                                      <p:to>
                                        <p:strVal val="visible"/>
                                      </p:to>
                                    </p:set>
                                    <p:animEffect transition="in" filter="fade">
                                      <p:cBhvr>
                                        <p:cTn id="52" dur="500"/>
                                        <p:tgtEl>
                                          <p:spTgt spid="44"/>
                                        </p:tgtEl>
                                      </p:cBhvr>
                                    </p:animEffect>
                                    <p:anim calcmode="lin" valueType="num">
                                      <p:cBhvr>
                                        <p:cTn id="53" dur="500" fill="hold"/>
                                        <p:tgtEl>
                                          <p:spTgt spid="44"/>
                                        </p:tgtEl>
                                        <p:attrNameLst>
                                          <p:attrName>ppt_x</p:attrName>
                                        </p:attrNameLst>
                                      </p:cBhvr>
                                      <p:tavLst>
                                        <p:tav tm="0">
                                          <p:val>
                                            <p:strVal val="#ppt_x"/>
                                          </p:val>
                                        </p:tav>
                                        <p:tav tm="100000">
                                          <p:val>
                                            <p:strVal val="#ppt_x"/>
                                          </p:val>
                                        </p:tav>
                                      </p:tavLst>
                                    </p:anim>
                                    <p:anim calcmode="lin" valueType="num">
                                      <p:cBhvr>
                                        <p:cTn id="54" dur="500" fill="hold"/>
                                        <p:tgtEl>
                                          <p:spTgt spid="44"/>
                                        </p:tgtEl>
                                        <p:attrNameLst>
                                          <p:attrName>ppt_y</p:attrName>
                                        </p:attrNameLst>
                                      </p:cBhvr>
                                      <p:tavLst>
                                        <p:tav tm="0">
                                          <p:val>
                                            <p:strVal val="#ppt_y+.1"/>
                                          </p:val>
                                        </p:tav>
                                        <p:tav tm="100000">
                                          <p:val>
                                            <p:strVal val="#ppt_y"/>
                                          </p:val>
                                        </p:tav>
                                      </p:tavLst>
                                    </p:anim>
                                  </p:childTnLst>
                                </p:cTn>
                              </p:par>
                            </p:childTnLst>
                          </p:cTn>
                        </p:par>
                        <p:par>
                          <p:cTn id="55" fill="hold">
                            <p:stCondLst>
                              <p:cond delay="3500"/>
                            </p:stCondLst>
                            <p:childTnLst>
                              <p:par>
                                <p:cTn id="56" presetID="42" presetClass="entr" presetSubtype="0" fill="hold" grpId="0" nodeType="afterEffect">
                                  <p:stCondLst>
                                    <p:cond delay="0"/>
                                  </p:stCondLst>
                                  <p:childTnLst>
                                    <p:set>
                                      <p:cBhvr>
                                        <p:cTn id="57" dur="1" fill="hold">
                                          <p:stCondLst>
                                            <p:cond delay="0"/>
                                          </p:stCondLst>
                                        </p:cTn>
                                        <p:tgtEl>
                                          <p:spTgt spid="45"/>
                                        </p:tgtEl>
                                        <p:attrNameLst>
                                          <p:attrName>style.visibility</p:attrName>
                                        </p:attrNameLst>
                                      </p:cBhvr>
                                      <p:to>
                                        <p:strVal val="visible"/>
                                      </p:to>
                                    </p:set>
                                    <p:animEffect transition="in" filter="fade">
                                      <p:cBhvr>
                                        <p:cTn id="58" dur="500"/>
                                        <p:tgtEl>
                                          <p:spTgt spid="45"/>
                                        </p:tgtEl>
                                      </p:cBhvr>
                                    </p:animEffect>
                                    <p:anim calcmode="lin" valueType="num">
                                      <p:cBhvr>
                                        <p:cTn id="59" dur="500" fill="hold"/>
                                        <p:tgtEl>
                                          <p:spTgt spid="45"/>
                                        </p:tgtEl>
                                        <p:attrNameLst>
                                          <p:attrName>ppt_x</p:attrName>
                                        </p:attrNameLst>
                                      </p:cBhvr>
                                      <p:tavLst>
                                        <p:tav tm="0">
                                          <p:val>
                                            <p:strVal val="#ppt_x"/>
                                          </p:val>
                                        </p:tav>
                                        <p:tav tm="100000">
                                          <p:val>
                                            <p:strVal val="#ppt_x"/>
                                          </p:val>
                                        </p:tav>
                                      </p:tavLst>
                                    </p:anim>
                                    <p:anim calcmode="lin" valueType="num">
                                      <p:cBhvr>
                                        <p:cTn id="60" dur="500" fill="hold"/>
                                        <p:tgtEl>
                                          <p:spTgt spid="45"/>
                                        </p:tgtEl>
                                        <p:attrNameLst>
                                          <p:attrName>ppt_y</p:attrName>
                                        </p:attrNameLst>
                                      </p:cBhvr>
                                      <p:tavLst>
                                        <p:tav tm="0">
                                          <p:val>
                                            <p:strVal val="#ppt_y+.1"/>
                                          </p:val>
                                        </p:tav>
                                        <p:tav tm="100000">
                                          <p:val>
                                            <p:strVal val="#ppt_y"/>
                                          </p:val>
                                        </p:tav>
                                      </p:tavLst>
                                    </p:anim>
                                  </p:childTnLst>
                                </p:cTn>
                              </p:par>
                            </p:childTnLst>
                          </p:cTn>
                        </p:par>
                        <p:par>
                          <p:cTn id="61" fill="hold">
                            <p:stCondLst>
                              <p:cond delay="4000"/>
                            </p:stCondLst>
                            <p:childTnLst>
                              <p:par>
                                <p:cTn id="62" presetID="42" presetClass="entr" presetSubtype="0" fill="hold" grpId="0" nodeType="afterEffect">
                                  <p:stCondLst>
                                    <p:cond delay="0"/>
                                  </p:stCondLst>
                                  <p:childTnLst>
                                    <p:set>
                                      <p:cBhvr>
                                        <p:cTn id="63" dur="1" fill="hold">
                                          <p:stCondLst>
                                            <p:cond delay="0"/>
                                          </p:stCondLst>
                                        </p:cTn>
                                        <p:tgtEl>
                                          <p:spTgt spid="70"/>
                                        </p:tgtEl>
                                        <p:attrNameLst>
                                          <p:attrName>style.visibility</p:attrName>
                                        </p:attrNameLst>
                                      </p:cBhvr>
                                      <p:to>
                                        <p:strVal val="visible"/>
                                      </p:to>
                                    </p:set>
                                    <p:animEffect transition="in" filter="fade">
                                      <p:cBhvr>
                                        <p:cTn id="64" dur="500"/>
                                        <p:tgtEl>
                                          <p:spTgt spid="70"/>
                                        </p:tgtEl>
                                      </p:cBhvr>
                                    </p:animEffect>
                                    <p:anim calcmode="lin" valueType="num">
                                      <p:cBhvr>
                                        <p:cTn id="65" dur="500" fill="hold"/>
                                        <p:tgtEl>
                                          <p:spTgt spid="70"/>
                                        </p:tgtEl>
                                        <p:attrNameLst>
                                          <p:attrName>ppt_x</p:attrName>
                                        </p:attrNameLst>
                                      </p:cBhvr>
                                      <p:tavLst>
                                        <p:tav tm="0">
                                          <p:val>
                                            <p:strVal val="#ppt_x"/>
                                          </p:val>
                                        </p:tav>
                                        <p:tav tm="100000">
                                          <p:val>
                                            <p:strVal val="#ppt_x"/>
                                          </p:val>
                                        </p:tav>
                                      </p:tavLst>
                                    </p:anim>
                                    <p:anim calcmode="lin" valueType="num">
                                      <p:cBhvr>
                                        <p:cTn id="66" dur="500" fill="hold"/>
                                        <p:tgtEl>
                                          <p:spTgt spid="70"/>
                                        </p:tgtEl>
                                        <p:attrNameLst>
                                          <p:attrName>ppt_y</p:attrName>
                                        </p:attrNameLst>
                                      </p:cBhvr>
                                      <p:tavLst>
                                        <p:tav tm="0">
                                          <p:val>
                                            <p:strVal val="#ppt_y+.1"/>
                                          </p:val>
                                        </p:tav>
                                        <p:tav tm="100000">
                                          <p:val>
                                            <p:strVal val="#ppt_y"/>
                                          </p:val>
                                        </p:tav>
                                      </p:tavLst>
                                    </p:anim>
                                  </p:childTnLst>
                                </p:cTn>
                              </p:par>
                            </p:childTnLst>
                          </p:cTn>
                        </p:par>
                        <p:par>
                          <p:cTn id="67" fill="hold">
                            <p:stCondLst>
                              <p:cond delay="4500"/>
                            </p:stCondLst>
                            <p:childTnLst>
                              <p:par>
                                <p:cTn id="68" presetID="42" presetClass="entr" presetSubtype="0" fill="hold" grpId="0" nodeType="afterEffect">
                                  <p:stCondLst>
                                    <p:cond delay="0"/>
                                  </p:stCondLst>
                                  <p:childTnLst>
                                    <p:set>
                                      <p:cBhvr>
                                        <p:cTn id="69" dur="1" fill="hold">
                                          <p:stCondLst>
                                            <p:cond delay="0"/>
                                          </p:stCondLst>
                                        </p:cTn>
                                        <p:tgtEl>
                                          <p:spTgt spid="71"/>
                                        </p:tgtEl>
                                        <p:attrNameLst>
                                          <p:attrName>style.visibility</p:attrName>
                                        </p:attrNameLst>
                                      </p:cBhvr>
                                      <p:to>
                                        <p:strVal val="visible"/>
                                      </p:to>
                                    </p:set>
                                    <p:animEffect transition="in" filter="fade">
                                      <p:cBhvr>
                                        <p:cTn id="70" dur="500"/>
                                        <p:tgtEl>
                                          <p:spTgt spid="71"/>
                                        </p:tgtEl>
                                      </p:cBhvr>
                                    </p:animEffect>
                                    <p:anim calcmode="lin" valueType="num">
                                      <p:cBhvr>
                                        <p:cTn id="71" dur="500" fill="hold"/>
                                        <p:tgtEl>
                                          <p:spTgt spid="71"/>
                                        </p:tgtEl>
                                        <p:attrNameLst>
                                          <p:attrName>ppt_x</p:attrName>
                                        </p:attrNameLst>
                                      </p:cBhvr>
                                      <p:tavLst>
                                        <p:tav tm="0">
                                          <p:val>
                                            <p:strVal val="#ppt_x"/>
                                          </p:val>
                                        </p:tav>
                                        <p:tav tm="100000">
                                          <p:val>
                                            <p:strVal val="#ppt_x"/>
                                          </p:val>
                                        </p:tav>
                                      </p:tavLst>
                                    </p:anim>
                                    <p:anim calcmode="lin" valueType="num">
                                      <p:cBhvr>
                                        <p:cTn id="72" dur="500" fill="hold"/>
                                        <p:tgtEl>
                                          <p:spTgt spid="71"/>
                                        </p:tgtEl>
                                        <p:attrNameLst>
                                          <p:attrName>ppt_y</p:attrName>
                                        </p:attrNameLst>
                                      </p:cBhvr>
                                      <p:tavLst>
                                        <p:tav tm="0">
                                          <p:val>
                                            <p:strVal val="#ppt_y+.1"/>
                                          </p:val>
                                        </p:tav>
                                        <p:tav tm="100000">
                                          <p:val>
                                            <p:strVal val="#ppt_y"/>
                                          </p:val>
                                        </p:tav>
                                      </p:tavLst>
                                    </p:anim>
                                  </p:childTnLst>
                                </p:cTn>
                              </p:par>
                            </p:childTnLst>
                          </p:cTn>
                        </p:par>
                        <p:par>
                          <p:cTn id="73" fill="hold">
                            <p:stCondLst>
                              <p:cond delay="5000"/>
                            </p:stCondLst>
                            <p:childTnLst>
                              <p:par>
                                <p:cTn id="74" presetID="42" presetClass="entr" presetSubtype="0" fill="hold" grpId="0" nodeType="afterEffect">
                                  <p:stCondLst>
                                    <p:cond delay="0"/>
                                  </p:stCondLst>
                                  <p:childTnLst>
                                    <p:set>
                                      <p:cBhvr>
                                        <p:cTn id="75" dur="1" fill="hold">
                                          <p:stCondLst>
                                            <p:cond delay="0"/>
                                          </p:stCondLst>
                                        </p:cTn>
                                        <p:tgtEl>
                                          <p:spTgt spid="72"/>
                                        </p:tgtEl>
                                        <p:attrNameLst>
                                          <p:attrName>style.visibility</p:attrName>
                                        </p:attrNameLst>
                                      </p:cBhvr>
                                      <p:to>
                                        <p:strVal val="visible"/>
                                      </p:to>
                                    </p:set>
                                    <p:animEffect transition="in" filter="fade">
                                      <p:cBhvr>
                                        <p:cTn id="76" dur="500"/>
                                        <p:tgtEl>
                                          <p:spTgt spid="72"/>
                                        </p:tgtEl>
                                      </p:cBhvr>
                                    </p:animEffect>
                                    <p:anim calcmode="lin" valueType="num">
                                      <p:cBhvr>
                                        <p:cTn id="77" dur="500" fill="hold"/>
                                        <p:tgtEl>
                                          <p:spTgt spid="72"/>
                                        </p:tgtEl>
                                        <p:attrNameLst>
                                          <p:attrName>ppt_x</p:attrName>
                                        </p:attrNameLst>
                                      </p:cBhvr>
                                      <p:tavLst>
                                        <p:tav tm="0">
                                          <p:val>
                                            <p:strVal val="#ppt_x"/>
                                          </p:val>
                                        </p:tav>
                                        <p:tav tm="100000">
                                          <p:val>
                                            <p:strVal val="#ppt_x"/>
                                          </p:val>
                                        </p:tav>
                                      </p:tavLst>
                                    </p:anim>
                                    <p:anim calcmode="lin" valueType="num">
                                      <p:cBhvr>
                                        <p:cTn id="78" dur="500" fill="hold"/>
                                        <p:tgtEl>
                                          <p:spTgt spid="72"/>
                                        </p:tgtEl>
                                        <p:attrNameLst>
                                          <p:attrName>ppt_y</p:attrName>
                                        </p:attrNameLst>
                                      </p:cBhvr>
                                      <p:tavLst>
                                        <p:tav tm="0">
                                          <p:val>
                                            <p:strVal val="#ppt_y+.1"/>
                                          </p:val>
                                        </p:tav>
                                        <p:tav tm="100000">
                                          <p:val>
                                            <p:strVal val="#ppt_y"/>
                                          </p:val>
                                        </p:tav>
                                      </p:tavLst>
                                    </p:anim>
                                  </p:childTnLst>
                                </p:cTn>
                              </p:par>
                            </p:childTnLst>
                          </p:cTn>
                        </p:par>
                        <p:par>
                          <p:cTn id="79" fill="hold">
                            <p:stCondLst>
                              <p:cond delay="5500"/>
                            </p:stCondLst>
                            <p:childTnLst>
                              <p:par>
                                <p:cTn id="80" presetID="22" presetClass="entr" presetSubtype="8" fill="hold" grpId="0" nodeType="afterEffect">
                                  <p:stCondLst>
                                    <p:cond delay="0"/>
                                  </p:stCondLst>
                                  <p:childTnLst>
                                    <p:set>
                                      <p:cBhvr>
                                        <p:cTn id="81" dur="1" fill="hold">
                                          <p:stCondLst>
                                            <p:cond delay="0"/>
                                          </p:stCondLst>
                                        </p:cTn>
                                        <p:tgtEl>
                                          <p:spTgt spid="6"/>
                                        </p:tgtEl>
                                        <p:attrNameLst>
                                          <p:attrName>style.visibility</p:attrName>
                                        </p:attrNameLst>
                                      </p:cBhvr>
                                      <p:to>
                                        <p:strVal val="visible"/>
                                      </p:to>
                                    </p:set>
                                    <p:animEffect transition="in" filter="wipe(left)">
                                      <p:cBhvr>
                                        <p:cTn id="82" dur="200"/>
                                        <p:tgtEl>
                                          <p:spTgt spid="6"/>
                                        </p:tgtEl>
                                      </p:cBhvr>
                                    </p:animEffect>
                                  </p:childTnLst>
                                </p:cTn>
                              </p:par>
                            </p:childTnLst>
                          </p:cTn>
                        </p:par>
                        <p:par>
                          <p:cTn id="83" fill="hold">
                            <p:stCondLst>
                              <p:cond delay="6000"/>
                            </p:stCondLst>
                            <p:childTnLst>
                              <p:par>
                                <p:cTn id="84" presetID="22" presetClass="entr" presetSubtype="8" fill="hold" grpId="0" nodeType="afterEffect">
                                  <p:stCondLst>
                                    <p:cond delay="0"/>
                                  </p:stCondLst>
                                  <p:childTnLst>
                                    <p:set>
                                      <p:cBhvr>
                                        <p:cTn id="85" dur="1" fill="hold">
                                          <p:stCondLst>
                                            <p:cond delay="0"/>
                                          </p:stCondLst>
                                        </p:cTn>
                                        <p:tgtEl>
                                          <p:spTgt spid="8"/>
                                        </p:tgtEl>
                                        <p:attrNameLst>
                                          <p:attrName>style.visibility</p:attrName>
                                        </p:attrNameLst>
                                      </p:cBhvr>
                                      <p:to>
                                        <p:strVal val="visible"/>
                                      </p:to>
                                    </p:set>
                                    <p:animEffect transition="in" filter="wipe(left)">
                                      <p:cBhvr>
                                        <p:cTn id="86" dur="200"/>
                                        <p:tgtEl>
                                          <p:spTgt spid="8"/>
                                        </p:tgtEl>
                                      </p:cBhvr>
                                    </p:animEffect>
                                  </p:childTnLst>
                                </p:cTn>
                              </p:par>
                            </p:childTnLst>
                          </p:cTn>
                        </p:par>
                        <p:par>
                          <p:cTn id="87" fill="hold">
                            <p:stCondLst>
                              <p:cond delay="6500"/>
                            </p:stCondLst>
                            <p:childTnLst>
                              <p:par>
                                <p:cTn id="88" presetID="22" presetClass="entr" presetSubtype="8" fill="hold" grpId="0" nodeType="afterEffect">
                                  <p:stCondLst>
                                    <p:cond delay="0"/>
                                  </p:stCondLst>
                                  <p:childTnLst>
                                    <p:set>
                                      <p:cBhvr>
                                        <p:cTn id="89" dur="1" fill="hold">
                                          <p:stCondLst>
                                            <p:cond delay="0"/>
                                          </p:stCondLst>
                                        </p:cTn>
                                        <p:tgtEl>
                                          <p:spTgt spid="10"/>
                                        </p:tgtEl>
                                        <p:attrNameLst>
                                          <p:attrName>style.visibility</p:attrName>
                                        </p:attrNameLst>
                                      </p:cBhvr>
                                      <p:to>
                                        <p:strVal val="visible"/>
                                      </p:to>
                                    </p:set>
                                    <p:animEffect transition="in" filter="wipe(left)">
                                      <p:cBhvr>
                                        <p:cTn id="90" dur="200"/>
                                        <p:tgtEl>
                                          <p:spTgt spid="10"/>
                                        </p:tgtEl>
                                      </p:cBhvr>
                                    </p:animEffect>
                                  </p:childTnLst>
                                </p:cTn>
                              </p:par>
                            </p:childTnLst>
                          </p:cTn>
                        </p:par>
                        <p:par>
                          <p:cTn id="91" fill="hold">
                            <p:stCondLst>
                              <p:cond delay="7000"/>
                            </p:stCondLst>
                            <p:childTnLst>
                              <p:par>
                                <p:cTn id="92" presetID="22" presetClass="entr" presetSubtype="8" fill="hold" grpId="0" nodeType="afterEffect">
                                  <p:stCondLst>
                                    <p:cond delay="0"/>
                                  </p:stCondLst>
                                  <p:childTnLst>
                                    <p:set>
                                      <p:cBhvr>
                                        <p:cTn id="93" dur="1" fill="hold">
                                          <p:stCondLst>
                                            <p:cond delay="0"/>
                                          </p:stCondLst>
                                        </p:cTn>
                                        <p:tgtEl>
                                          <p:spTgt spid="12"/>
                                        </p:tgtEl>
                                        <p:attrNameLst>
                                          <p:attrName>style.visibility</p:attrName>
                                        </p:attrNameLst>
                                      </p:cBhvr>
                                      <p:to>
                                        <p:strVal val="visible"/>
                                      </p:to>
                                    </p:set>
                                    <p:animEffect transition="in" filter="wipe(left)">
                                      <p:cBhvr>
                                        <p:cTn id="94" dur="200"/>
                                        <p:tgtEl>
                                          <p:spTgt spid="12"/>
                                        </p:tgtEl>
                                      </p:cBhvr>
                                    </p:animEffect>
                                  </p:childTnLst>
                                </p:cTn>
                              </p:par>
                            </p:childTnLst>
                          </p:cTn>
                        </p:par>
                        <p:par>
                          <p:cTn id="95" fill="hold">
                            <p:stCondLst>
                              <p:cond delay="7500"/>
                            </p:stCondLst>
                            <p:childTnLst>
                              <p:par>
                                <p:cTn id="96" presetID="22" presetClass="entr" presetSubtype="8" fill="hold" grpId="0" nodeType="afterEffect">
                                  <p:stCondLst>
                                    <p:cond delay="0"/>
                                  </p:stCondLst>
                                  <p:childTnLst>
                                    <p:set>
                                      <p:cBhvr>
                                        <p:cTn id="97" dur="1" fill="hold">
                                          <p:stCondLst>
                                            <p:cond delay="0"/>
                                          </p:stCondLst>
                                        </p:cTn>
                                        <p:tgtEl>
                                          <p:spTgt spid="14"/>
                                        </p:tgtEl>
                                        <p:attrNameLst>
                                          <p:attrName>style.visibility</p:attrName>
                                        </p:attrNameLst>
                                      </p:cBhvr>
                                      <p:to>
                                        <p:strVal val="visible"/>
                                      </p:to>
                                    </p:set>
                                    <p:animEffect transition="in" filter="wipe(left)">
                                      <p:cBhvr>
                                        <p:cTn id="98" dur="200"/>
                                        <p:tgtEl>
                                          <p:spTgt spid="14"/>
                                        </p:tgtEl>
                                      </p:cBhvr>
                                    </p:animEffect>
                                  </p:childTnLst>
                                </p:cTn>
                              </p:par>
                            </p:childTnLst>
                          </p:cTn>
                        </p:par>
                        <p:par>
                          <p:cTn id="99" fill="hold">
                            <p:stCondLst>
                              <p:cond delay="8000"/>
                            </p:stCondLst>
                            <p:childTnLst>
                              <p:par>
                                <p:cTn id="100" presetID="22" presetClass="entr" presetSubtype="8" fill="hold" grpId="0" nodeType="afterEffect">
                                  <p:stCondLst>
                                    <p:cond delay="0"/>
                                  </p:stCondLst>
                                  <p:childTnLst>
                                    <p:set>
                                      <p:cBhvr>
                                        <p:cTn id="101" dur="1" fill="hold">
                                          <p:stCondLst>
                                            <p:cond delay="0"/>
                                          </p:stCondLst>
                                        </p:cTn>
                                        <p:tgtEl>
                                          <p:spTgt spid="24"/>
                                        </p:tgtEl>
                                        <p:attrNameLst>
                                          <p:attrName>style.visibility</p:attrName>
                                        </p:attrNameLst>
                                      </p:cBhvr>
                                      <p:to>
                                        <p:strVal val="visible"/>
                                      </p:to>
                                    </p:set>
                                    <p:animEffect transition="in" filter="wipe(left)">
                                      <p:cBhvr>
                                        <p:cTn id="102" dur="200"/>
                                        <p:tgtEl>
                                          <p:spTgt spid="24"/>
                                        </p:tgtEl>
                                      </p:cBhvr>
                                    </p:animEffect>
                                  </p:childTnLst>
                                </p:cTn>
                              </p:par>
                              <p:par>
                                <p:cTn id="103" presetID="2" presetClass="entr" presetSubtype="2" fill="hold" grpId="0" nodeType="withEffect">
                                  <p:stCondLst>
                                    <p:cond delay="3000"/>
                                  </p:stCondLst>
                                  <p:childTnLst>
                                    <p:set>
                                      <p:cBhvr>
                                        <p:cTn id="104" dur="1" fill="hold">
                                          <p:stCondLst>
                                            <p:cond delay="0"/>
                                          </p:stCondLst>
                                        </p:cTn>
                                        <p:tgtEl>
                                          <p:spTgt spid="38"/>
                                        </p:tgtEl>
                                        <p:attrNameLst>
                                          <p:attrName>style.visibility</p:attrName>
                                        </p:attrNameLst>
                                      </p:cBhvr>
                                      <p:to>
                                        <p:strVal val="visible"/>
                                      </p:to>
                                    </p:set>
                                    <p:anim calcmode="lin" valueType="num">
                                      <p:cBhvr additive="base">
                                        <p:cTn id="105" dur="1250" fill="hold"/>
                                        <p:tgtEl>
                                          <p:spTgt spid="38"/>
                                        </p:tgtEl>
                                        <p:attrNameLst>
                                          <p:attrName>ppt_x</p:attrName>
                                        </p:attrNameLst>
                                      </p:cBhvr>
                                      <p:tavLst>
                                        <p:tav tm="0">
                                          <p:val>
                                            <p:strVal val="1+#ppt_w/2"/>
                                          </p:val>
                                        </p:tav>
                                        <p:tav tm="100000">
                                          <p:val>
                                            <p:strVal val="#ppt_x"/>
                                          </p:val>
                                        </p:tav>
                                      </p:tavLst>
                                    </p:anim>
                                    <p:anim calcmode="lin" valueType="num">
                                      <p:cBhvr additive="base">
                                        <p:cTn id="106" dur="1250" fill="hold"/>
                                        <p:tgtEl>
                                          <p:spTgt spid="38"/>
                                        </p:tgtEl>
                                        <p:attrNameLst>
                                          <p:attrName>ppt_y</p:attrName>
                                        </p:attrNameLst>
                                      </p:cBhvr>
                                      <p:tavLst>
                                        <p:tav tm="0">
                                          <p:val>
                                            <p:strVal val="#ppt_y"/>
                                          </p:val>
                                        </p:tav>
                                        <p:tav tm="100000">
                                          <p:val>
                                            <p:strVal val="#ppt_y"/>
                                          </p:val>
                                        </p:tav>
                                      </p:tavLst>
                                    </p:anim>
                                  </p:childTnLst>
                                </p:cTn>
                              </p:par>
                              <p:par>
                                <p:cTn id="107" presetID="2" presetClass="entr" presetSubtype="2" fill="hold" grpId="0" nodeType="withEffect">
                                  <p:stCondLst>
                                    <p:cond delay="2500"/>
                                  </p:stCondLst>
                                  <p:childTnLst>
                                    <p:set>
                                      <p:cBhvr>
                                        <p:cTn id="108" dur="1" fill="hold">
                                          <p:stCondLst>
                                            <p:cond delay="0"/>
                                          </p:stCondLst>
                                        </p:cTn>
                                        <p:tgtEl>
                                          <p:spTgt spid="39"/>
                                        </p:tgtEl>
                                        <p:attrNameLst>
                                          <p:attrName>style.visibility</p:attrName>
                                        </p:attrNameLst>
                                      </p:cBhvr>
                                      <p:to>
                                        <p:strVal val="visible"/>
                                      </p:to>
                                    </p:set>
                                    <p:anim calcmode="lin" valueType="num">
                                      <p:cBhvr additive="base">
                                        <p:cTn id="109" dur="1250" fill="hold"/>
                                        <p:tgtEl>
                                          <p:spTgt spid="39"/>
                                        </p:tgtEl>
                                        <p:attrNameLst>
                                          <p:attrName>ppt_x</p:attrName>
                                        </p:attrNameLst>
                                      </p:cBhvr>
                                      <p:tavLst>
                                        <p:tav tm="0">
                                          <p:val>
                                            <p:strVal val="1+#ppt_w/2"/>
                                          </p:val>
                                        </p:tav>
                                        <p:tav tm="100000">
                                          <p:val>
                                            <p:strVal val="#ppt_x"/>
                                          </p:val>
                                        </p:tav>
                                      </p:tavLst>
                                    </p:anim>
                                    <p:anim calcmode="lin" valueType="num">
                                      <p:cBhvr additive="base">
                                        <p:cTn id="110" dur="1250" fill="hold"/>
                                        <p:tgtEl>
                                          <p:spTgt spid="39"/>
                                        </p:tgtEl>
                                        <p:attrNameLst>
                                          <p:attrName>ppt_y</p:attrName>
                                        </p:attrNameLst>
                                      </p:cBhvr>
                                      <p:tavLst>
                                        <p:tav tm="0">
                                          <p:val>
                                            <p:strVal val="#ppt_y"/>
                                          </p:val>
                                        </p:tav>
                                        <p:tav tm="100000">
                                          <p:val>
                                            <p:strVal val="#ppt_y"/>
                                          </p:val>
                                        </p:tav>
                                      </p:tavLst>
                                    </p:anim>
                                  </p:childTnLst>
                                </p:cTn>
                              </p:par>
                              <p:par>
                                <p:cTn id="111" presetID="2" presetClass="entr" presetSubtype="2" fill="hold" grpId="0" nodeType="withEffect">
                                  <p:stCondLst>
                                    <p:cond delay="2500"/>
                                  </p:stCondLst>
                                  <p:childTnLst>
                                    <p:set>
                                      <p:cBhvr>
                                        <p:cTn id="112" dur="1" fill="hold">
                                          <p:stCondLst>
                                            <p:cond delay="0"/>
                                          </p:stCondLst>
                                        </p:cTn>
                                        <p:tgtEl>
                                          <p:spTgt spid="42"/>
                                        </p:tgtEl>
                                        <p:attrNameLst>
                                          <p:attrName>style.visibility</p:attrName>
                                        </p:attrNameLst>
                                      </p:cBhvr>
                                      <p:to>
                                        <p:strVal val="visible"/>
                                      </p:to>
                                    </p:set>
                                    <p:anim calcmode="lin" valueType="num">
                                      <p:cBhvr additive="base">
                                        <p:cTn id="113" dur="1250" fill="hold"/>
                                        <p:tgtEl>
                                          <p:spTgt spid="42"/>
                                        </p:tgtEl>
                                        <p:attrNameLst>
                                          <p:attrName>ppt_x</p:attrName>
                                        </p:attrNameLst>
                                      </p:cBhvr>
                                      <p:tavLst>
                                        <p:tav tm="0">
                                          <p:val>
                                            <p:strVal val="1+#ppt_w/2"/>
                                          </p:val>
                                        </p:tav>
                                        <p:tav tm="100000">
                                          <p:val>
                                            <p:strVal val="#ppt_x"/>
                                          </p:val>
                                        </p:tav>
                                      </p:tavLst>
                                    </p:anim>
                                    <p:anim calcmode="lin" valueType="num">
                                      <p:cBhvr additive="base">
                                        <p:cTn id="114" dur="1250" fill="hold"/>
                                        <p:tgtEl>
                                          <p:spTgt spid="4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P spid="12" grpId="0"/>
      <p:bldP spid="14" grpId="0"/>
      <p:bldP spid="24" grpId="0"/>
      <p:bldP spid="32" grpId="0"/>
      <p:bldP spid="38" grpId="0" animBg="1"/>
      <p:bldP spid="39" grpId="0" animBg="1"/>
      <p:bldP spid="42" grpId="0" animBg="1"/>
      <p:bldP spid="43" grpId="0" animBg="1"/>
      <p:bldP spid="44" grpId="0" animBg="1"/>
      <p:bldP spid="45" grpId="0" animBg="1"/>
      <p:bldP spid="70" grpId="0" animBg="1"/>
      <p:bldP spid="71" grpId="0" animBg="1"/>
      <p:bldP spid="7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Oval 6"/>
          <p:cNvSpPr>
            <a:spLocks noChangeArrowheads="1"/>
          </p:cNvSpPr>
          <p:nvPr/>
        </p:nvSpPr>
        <p:spPr bwMode="auto">
          <a:xfrm>
            <a:off x="8124482" y="1785823"/>
            <a:ext cx="1665886" cy="1665886"/>
          </a:xfrm>
          <a:prstGeom prst="ellipse">
            <a:avLst/>
          </a:prstGeom>
          <a:solidFill>
            <a:srgbClr val="202A36"/>
          </a:solidFill>
          <a:ln>
            <a:noFill/>
          </a:ln>
          <a:extLst>
            <a:ext uri="{91240B29-F687-4F45-9708-019B960494DF}">
              <a14:hiddenLine xmlns:a14="http://schemas.microsoft.com/office/drawing/2010/main" w="9525">
                <a:solidFill>
                  <a:srgbClr val="000000"/>
                </a:solidFill>
                <a:round/>
              </a14:hiddenLine>
            </a:ext>
          </a:extLst>
        </p:spPr>
        <p:txBody>
          <a:bodyPr vert="horz" wrap="square" lIns="75585" tIns="37793" rIns="75585" bIns="37793" numCol="1" anchor="t" anchorCtr="0" compatLnSpc="1"/>
          <a:lstStyle/>
          <a:p>
            <a:endParaRPr lang="zh-CN" altLang="en-US" sz="1490"/>
          </a:p>
        </p:txBody>
      </p:sp>
      <p:sp>
        <p:nvSpPr>
          <p:cNvPr id="29" name="Freeform 12"/>
          <p:cNvSpPr/>
          <p:nvPr/>
        </p:nvSpPr>
        <p:spPr bwMode="auto">
          <a:xfrm>
            <a:off x="6576112" y="2449110"/>
            <a:ext cx="482508" cy="482508"/>
          </a:xfrm>
          <a:custGeom>
            <a:avLst/>
            <a:gdLst>
              <a:gd name="T0" fmla="*/ 269 w 653"/>
              <a:gd name="T1" fmla="*/ 653 h 653"/>
              <a:gd name="T2" fmla="*/ 269 w 653"/>
              <a:gd name="T3" fmla="*/ 382 h 653"/>
              <a:gd name="T4" fmla="*/ 0 w 653"/>
              <a:gd name="T5" fmla="*/ 382 h 653"/>
              <a:gd name="T6" fmla="*/ 0 w 653"/>
              <a:gd name="T7" fmla="*/ 269 h 653"/>
              <a:gd name="T8" fmla="*/ 269 w 653"/>
              <a:gd name="T9" fmla="*/ 269 h 653"/>
              <a:gd name="T10" fmla="*/ 269 w 653"/>
              <a:gd name="T11" fmla="*/ 0 h 653"/>
              <a:gd name="T12" fmla="*/ 384 w 653"/>
              <a:gd name="T13" fmla="*/ 0 h 653"/>
              <a:gd name="T14" fmla="*/ 384 w 653"/>
              <a:gd name="T15" fmla="*/ 269 h 653"/>
              <a:gd name="T16" fmla="*/ 653 w 653"/>
              <a:gd name="T17" fmla="*/ 269 h 653"/>
              <a:gd name="T18" fmla="*/ 653 w 653"/>
              <a:gd name="T19" fmla="*/ 382 h 653"/>
              <a:gd name="T20" fmla="*/ 384 w 653"/>
              <a:gd name="T21" fmla="*/ 382 h 653"/>
              <a:gd name="T22" fmla="*/ 384 w 653"/>
              <a:gd name="T23" fmla="*/ 653 h 653"/>
              <a:gd name="T24" fmla="*/ 269 w 653"/>
              <a:gd name="T25" fmla="*/ 653 h 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53" h="653">
                <a:moveTo>
                  <a:pt x="269" y="653"/>
                </a:moveTo>
                <a:lnTo>
                  <a:pt x="269" y="382"/>
                </a:lnTo>
                <a:lnTo>
                  <a:pt x="0" y="382"/>
                </a:lnTo>
                <a:lnTo>
                  <a:pt x="0" y="269"/>
                </a:lnTo>
                <a:lnTo>
                  <a:pt x="269" y="269"/>
                </a:lnTo>
                <a:lnTo>
                  <a:pt x="269" y="0"/>
                </a:lnTo>
                <a:lnTo>
                  <a:pt x="384" y="0"/>
                </a:lnTo>
                <a:lnTo>
                  <a:pt x="384" y="269"/>
                </a:lnTo>
                <a:lnTo>
                  <a:pt x="653" y="269"/>
                </a:lnTo>
                <a:lnTo>
                  <a:pt x="653" y="382"/>
                </a:lnTo>
                <a:lnTo>
                  <a:pt x="384" y="382"/>
                </a:lnTo>
                <a:lnTo>
                  <a:pt x="384" y="653"/>
                </a:lnTo>
                <a:lnTo>
                  <a:pt x="269" y="653"/>
                </a:lnTo>
                <a:close/>
              </a:path>
            </a:pathLst>
          </a:custGeom>
          <a:solidFill>
            <a:srgbClr val="202A36"/>
          </a:solidFill>
          <a:ln>
            <a:noFill/>
          </a:ln>
        </p:spPr>
        <p:txBody>
          <a:bodyPr vert="horz" wrap="square" lIns="75585" tIns="37793" rIns="75585" bIns="37793" numCol="1" anchor="t" anchorCtr="0" compatLnSpc="1"/>
          <a:lstStyle/>
          <a:p>
            <a:endParaRPr lang="zh-CN" altLang="en-US" sz="1490"/>
          </a:p>
        </p:txBody>
      </p:sp>
      <p:sp>
        <p:nvSpPr>
          <p:cNvPr id="31" name="矩形 83"/>
          <p:cNvSpPr>
            <a:spLocks noChangeArrowheads="1"/>
          </p:cNvSpPr>
          <p:nvPr/>
        </p:nvSpPr>
        <p:spPr bwMode="auto">
          <a:xfrm>
            <a:off x="3112000" y="4438918"/>
            <a:ext cx="7487136" cy="1588158"/>
          </a:xfrm>
          <a:prstGeom prst="rect">
            <a:avLst/>
          </a:prstGeom>
          <a:solidFill>
            <a:srgbClr val="F2F2F2"/>
          </a:solidFill>
          <a:ln w="25400" cmpd="sng">
            <a:solidFill>
              <a:schemeClr val="tx1"/>
            </a:solidFill>
            <a:miter lim="800000"/>
          </a:ln>
        </p:spPr>
        <p:txBody>
          <a:bodyPr/>
          <a:lstStyle/>
          <a:p>
            <a:endParaRPr lang="zh-CN" altLang="en-US" sz="1490"/>
          </a:p>
        </p:txBody>
      </p:sp>
      <p:sp>
        <p:nvSpPr>
          <p:cNvPr id="32" name="TextBox 84"/>
          <p:cNvSpPr txBox="1">
            <a:spLocks noChangeArrowheads="1"/>
          </p:cNvSpPr>
          <p:nvPr/>
        </p:nvSpPr>
        <p:spPr bwMode="auto">
          <a:xfrm>
            <a:off x="3329331" y="4711738"/>
            <a:ext cx="7029603"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just"/>
            <a:r>
              <a:rPr lang="zh-CN" altLang="en-US" sz="1600" dirty="0">
                <a:latin typeface="微软雅黑" pitchFamily="34" charset="-122"/>
                <a:ea typeface="微软雅黑" pitchFamily="34" charset="-122"/>
                <a:sym typeface="微软雅黑" pitchFamily="34" charset="-122"/>
              </a:rPr>
              <a:t>在事故因果理论、轨迹交叉理论和系统理论等多个事故模型中，人的不安全行为对事故的产生都起到了决定性的推动作用，而在事故起因的许多物的不安全状态，也是直接或者间接由“人”的行为产生的，所以消除人的不安全行为是安全管理工作中至关重要的一环。</a:t>
            </a:r>
          </a:p>
        </p:txBody>
      </p:sp>
      <p:sp>
        <p:nvSpPr>
          <p:cNvPr id="33" name="Freeform 12"/>
          <p:cNvSpPr/>
          <p:nvPr/>
        </p:nvSpPr>
        <p:spPr bwMode="auto">
          <a:xfrm>
            <a:off x="3002822" y="4318191"/>
            <a:ext cx="436976" cy="438288"/>
          </a:xfrm>
          <a:custGeom>
            <a:avLst/>
            <a:gdLst>
              <a:gd name="T0" fmla="*/ 0 w 1446"/>
              <a:gd name="T1" fmla="*/ 0 h 1446"/>
              <a:gd name="T2" fmla="*/ 1446 w 1446"/>
              <a:gd name="T3" fmla="*/ 0 h 1446"/>
              <a:gd name="T4" fmla="*/ 1446 w 1446"/>
              <a:gd name="T5" fmla="*/ 458 h 1446"/>
              <a:gd name="T6" fmla="*/ 438 w 1446"/>
              <a:gd name="T7" fmla="*/ 458 h 1446"/>
              <a:gd name="T8" fmla="*/ 438 w 1446"/>
              <a:gd name="T9" fmla="*/ 1446 h 1446"/>
              <a:gd name="T10" fmla="*/ 0 w 1446"/>
              <a:gd name="T11" fmla="*/ 1446 h 1446"/>
              <a:gd name="T12" fmla="*/ 0 w 1446"/>
              <a:gd name="T13" fmla="*/ 0 h 1446"/>
            </a:gdLst>
            <a:ahLst/>
            <a:cxnLst>
              <a:cxn ang="0">
                <a:pos x="T0" y="T1"/>
              </a:cxn>
              <a:cxn ang="0">
                <a:pos x="T2" y="T3"/>
              </a:cxn>
              <a:cxn ang="0">
                <a:pos x="T4" y="T5"/>
              </a:cxn>
              <a:cxn ang="0">
                <a:pos x="T6" y="T7"/>
              </a:cxn>
              <a:cxn ang="0">
                <a:pos x="T8" y="T9"/>
              </a:cxn>
              <a:cxn ang="0">
                <a:pos x="T10" y="T11"/>
              </a:cxn>
              <a:cxn ang="0">
                <a:pos x="T12" y="T13"/>
              </a:cxn>
            </a:cxnLst>
            <a:rect l="0" t="0" r="r" b="b"/>
            <a:pathLst>
              <a:path w="1446" h="1446">
                <a:moveTo>
                  <a:pt x="0" y="0"/>
                </a:moveTo>
                <a:lnTo>
                  <a:pt x="1446" y="0"/>
                </a:lnTo>
                <a:lnTo>
                  <a:pt x="1446" y="458"/>
                </a:lnTo>
                <a:lnTo>
                  <a:pt x="438" y="458"/>
                </a:lnTo>
                <a:lnTo>
                  <a:pt x="438" y="1446"/>
                </a:lnTo>
                <a:lnTo>
                  <a:pt x="0" y="1446"/>
                </a:lnTo>
                <a:lnTo>
                  <a:pt x="0" y="0"/>
                </a:lnTo>
                <a:close/>
              </a:path>
            </a:pathLst>
          </a:custGeom>
          <a:solidFill>
            <a:srgbClr val="FCB00F"/>
          </a:solidFill>
          <a:ln>
            <a:noFill/>
          </a:ln>
        </p:spPr>
        <p:txBody>
          <a:bodyPr/>
          <a:lstStyle/>
          <a:p>
            <a:endParaRPr lang="zh-CN" altLang="en-US" sz="1490">
              <a:solidFill>
                <a:srgbClr val="2C3637"/>
              </a:solidFill>
            </a:endParaRPr>
          </a:p>
        </p:txBody>
      </p:sp>
      <p:sp>
        <p:nvSpPr>
          <p:cNvPr id="34" name="Freeform 12"/>
          <p:cNvSpPr/>
          <p:nvPr/>
        </p:nvSpPr>
        <p:spPr bwMode="auto">
          <a:xfrm flipH="1" flipV="1">
            <a:off x="10277193" y="5695829"/>
            <a:ext cx="436976" cy="438288"/>
          </a:xfrm>
          <a:custGeom>
            <a:avLst/>
            <a:gdLst>
              <a:gd name="T0" fmla="*/ 0 w 1446"/>
              <a:gd name="T1" fmla="*/ 0 h 1446"/>
              <a:gd name="T2" fmla="*/ 1446 w 1446"/>
              <a:gd name="T3" fmla="*/ 0 h 1446"/>
              <a:gd name="T4" fmla="*/ 1446 w 1446"/>
              <a:gd name="T5" fmla="*/ 458 h 1446"/>
              <a:gd name="T6" fmla="*/ 438 w 1446"/>
              <a:gd name="T7" fmla="*/ 458 h 1446"/>
              <a:gd name="T8" fmla="*/ 438 w 1446"/>
              <a:gd name="T9" fmla="*/ 1446 h 1446"/>
              <a:gd name="T10" fmla="*/ 0 w 1446"/>
              <a:gd name="T11" fmla="*/ 1446 h 1446"/>
              <a:gd name="T12" fmla="*/ 0 w 1446"/>
              <a:gd name="T13" fmla="*/ 0 h 1446"/>
            </a:gdLst>
            <a:ahLst/>
            <a:cxnLst>
              <a:cxn ang="0">
                <a:pos x="T0" y="T1"/>
              </a:cxn>
              <a:cxn ang="0">
                <a:pos x="T2" y="T3"/>
              </a:cxn>
              <a:cxn ang="0">
                <a:pos x="T4" y="T5"/>
              </a:cxn>
              <a:cxn ang="0">
                <a:pos x="T6" y="T7"/>
              </a:cxn>
              <a:cxn ang="0">
                <a:pos x="T8" y="T9"/>
              </a:cxn>
              <a:cxn ang="0">
                <a:pos x="T10" y="T11"/>
              </a:cxn>
              <a:cxn ang="0">
                <a:pos x="T12" y="T13"/>
              </a:cxn>
            </a:cxnLst>
            <a:rect l="0" t="0" r="r" b="b"/>
            <a:pathLst>
              <a:path w="1446" h="1446">
                <a:moveTo>
                  <a:pt x="0" y="0"/>
                </a:moveTo>
                <a:lnTo>
                  <a:pt x="1446" y="0"/>
                </a:lnTo>
                <a:lnTo>
                  <a:pt x="1446" y="458"/>
                </a:lnTo>
                <a:lnTo>
                  <a:pt x="438" y="458"/>
                </a:lnTo>
                <a:lnTo>
                  <a:pt x="438" y="1446"/>
                </a:lnTo>
                <a:lnTo>
                  <a:pt x="0" y="1446"/>
                </a:lnTo>
                <a:lnTo>
                  <a:pt x="0" y="0"/>
                </a:lnTo>
                <a:close/>
              </a:path>
            </a:pathLst>
          </a:custGeom>
          <a:solidFill>
            <a:srgbClr val="FCB00F"/>
          </a:solidFill>
          <a:ln>
            <a:noFill/>
          </a:ln>
        </p:spPr>
        <p:txBody>
          <a:bodyPr/>
          <a:lstStyle/>
          <a:p>
            <a:endParaRPr lang="zh-CN" altLang="en-US" sz="1490">
              <a:solidFill>
                <a:srgbClr val="2C3637"/>
              </a:solidFill>
            </a:endParaRPr>
          </a:p>
        </p:txBody>
      </p:sp>
      <p:sp>
        <p:nvSpPr>
          <p:cNvPr id="35" name="TextBox 46"/>
          <p:cNvSpPr txBox="1"/>
          <p:nvPr/>
        </p:nvSpPr>
        <p:spPr>
          <a:xfrm>
            <a:off x="3638554" y="3615196"/>
            <a:ext cx="2078853" cy="346698"/>
          </a:xfrm>
          <a:prstGeom prst="rect">
            <a:avLst/>
          </a:prstGeom>
          <a:noFill/>
        </p:spPr>
        <p:txBody>
          <a:bodyPr wrap="square" rtlCol="0">
            <a:spAutoFit/>
          </a:bodyPr>
          <a:lstStyle/>
          <a:p>
            <a:pPr algn="ctr"/>
            <a:r>
              <a:rPr lang="zh-CN" altLang="en-US" sz="1655" b="1" dirty="0">
                <a:solidFill>
                  <a:srgbClr val="202A36"/>
                </a:solidFill>
                <a:latin typeface="微软雅黑" pitchFamily="34" charset="-122"/>
                <a:ea typeface="微软雅黑" pitchFamily="34" charset="-122"/>
              </a:rPr>
              <a:t>人的不安全行为</a:t>
            </a:r>
          </a:p>
        </p:txBody>
      </p:sp>
      <p:sp>
        <p:nvSpPr>
          <p:cNvPr id="36" name="TextBox 47"/>
          <p:cNvSpPr txBox="1"/>
          <p:nvPr/>
        </p:nvSpPr>
        <p:spPr>
          <a:xfrm>
            <a:off x="7969926" y="3528569"/>
            <a:ext cx="1992222" cy="346698"/>
          </a:xfrm>
          <a:prstGeom prst="rect">
            <a:avLst/>
          </a:prstGeom>
          <a:noFill/>
        </p:spPr>
        <p:txBody>
          <a:bodyPr wrap="square" rtlCol="0">
            <a:spAutoFit/>
          </a:bodyPr>
          <a:lstStyle/>
          <a:p>
            <a:pPr algn="ctr"/>
            <a:r>
              <a:rPr lang="zh-CN" altLang="en-US" sz="1655" b="1" dirty="0">
                <a:solidFill>
                  <a:srgbClr val="202A36"/>
                </a:solidFill>
                <a:latin typeface="微软雅黑" pitchFamily="34" charset="-122"/>
                <a:ea typeface="微软雅黑" pitchFamily="34" charset="-122"/>
              </a:rPr>
              <a:t>物的不安全状态</a:t>
            </a:r>
          </a:p>
        </p:txBody>
      </p:sp>
      <p:sp>
        <p:nvSpPr>
          <p:cNvPr id="39" name="矩形 3"/>
          <p:cNvSpPr>
            <a:spLocks noChangeArrowheads="1"/>
          </p:cNvSpPr>
          <p:nvPr/>
        </p:nvSpPr>
        <p:spPr bwMode="auto">
          <a:xfrm>
            <a:off x="2685559" y="534675"/>
            <a:ext cx="4288335" cy="584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spcBef>
                <a:spcPct val="0"/>
              </a:spcBef>
              <a:buNone/>
            </a:pPr>
            <a:r>
              <a:rPr lang="zh-CN" altLang="en-US" b="1" dirty="0">
                <a:solidFill>
                  <a:srgbClr val="202A36"/>
                </a:solidFill>
                <a:latin typeface="Arial" charset="0"/>
                <a:cs typeface="Arial" charset="0"/>
              </a:rPr>
              <a:t>（二）安全管理的目标</a:t>
            </a:r>
          </a:p>
        </p:txBody>
      </p:sp>
      <p:sp>
        <p:nvSpPr>
          <p:cNvPr id="45" name="Freeform 44"/>
          <p:cNvSpPr>
            <a:spLocks noEditPoints="1"/>
          </p:cNvSpPr>
          <p:nvPr/>
        </p:nvSpPr>
        <p:spPr bwMode="auto">
          <a:xfrm>
            <a:off x="8301974" y="2012942"/>
            <a:ext cx="1246287" cy="1086393"/>
          </a:xfrm>
          <a:custGeom>
            <a:avLst/>
            <a:gdLst>
              <a:gd name="T0" fmla="*/ 41 w 62"/>
              <a:gd name="T1" fmla="*/ 31 h 54"/>
              <a:gd name="T2" fmla="*/ 34 w 62"/>
              <a:gd name="T3" fmla="*/ 23 h 54"/>
              <a:gd name="T4" fmla="*/ 33 w 62"/>
              <a:gd name="T5" fmla="*/ 17 h 54"/>
              <a:gd name="T6" fmla="*/ 30 w 62"/>
              <a:gd name="T7" fmla="*/ 20 h 54"/>
              <a:gd name="T8" fmla="*/ 23 w 62"/>
              <a:gd name="T9" fmla="*/ 13 h 54"/>
              <a:gd name="T10" fmla="*/ 18 w 62"/>
              <a:gd name="T11" fmla="*/ 17 h 54"/>
              <a:gd name="T12" fmla="*/ 7 w 62"/>
              <a:gd name="T13" fmla="*/ 17 h 54"/>
              <a:gd name="T14" fmla="*/ 7 w 62"/>
              <a:gd name="T15" fmla="*/ 23 h 54"/>
              <a:gd name="T16" fmla="*/ 0 w 62"/>
              <a:gd name="T17" fmla="*/ 31 h 54"/>
              <a:gd name="T18" fmla="*/ 4 w 62"/>
              <a:gd name="T19" fmla="*/ 36 h 54"/>
              <a:gd name="T20" fmla="*/ 4 w 62"/>
              <a:gd name="T21" fmla="*/ 46 h 54"/>
              <a:gd name="T22" fmla="*/ 10 w 62"/>
              <a:gd name="T23" fmla="*/ 47 h 54"/>
              <a:gd name="T24" fmla="*/ 18 w 62"/>
              <a:gd name="T25" fmla="*/ 54 h 54"/>
              <a:gd name="T26" fmla="*/ 23 w 62"/>
              <a:gd name="T27" fmla="*/ 50 h 54"/>
              <a:gd name="T28" fmla="*/ 32 w 62"/>
              <a:gd name="T29" fmla="*/ 48 h 54"/>
              <a:gd name="T30" fmla="*/ 37 w 62"/>
              <a:gd name="T31" fmla="*/ 46 h 54"/>
              <a:gd name="T32" fmla="*/ 37 w 62"/>
              <a:gd name="T33" fmla="*/ 36 h 54"/>
              <a:gd name="T34" fmla="*/ 32 w 62"/>
              <a:gd name="T35" fmla="*/ 38 h 54"/>
              <a:gd name="T36" fmla="*/ 20 w 62"/>
              <a:gd name="T37" fmla="*/ 46 h 54"/>
              <a:gd name="T38" fmla="*/ 20 w 62"/>
              <a:gd name="T39" fmla="*/ 21 h 54"/>
              <a:gd name="T40" fmla="*/ 33 w 62"/>
              <a:gd name="T41" fmla="*/ 33 h 54"/>
              <a:gd name="T42" fmla="*/ 58 w 62"/>
              <a:gd name="T43" fmla="*/ 35 h 54"/>
              <a:gd name="T44" fmla="*/ 62 w 62"/>
              <a:gd name="T45" fmla="*/ 38 h 54"/>
              <a:gd name="T46" fmla="*/ 60 w 62"/>
              <a:gd name="T47" fmla="*/ 41 h 54"/>
              <a:gd name="T48" fmla="*/ 59 w 62"/>
              <a:gd name="T49" fmla="*/ 46 h 54"/>
              <a:gd name="T50" fmla="*/ 56 w 62"/>
              <a:gd name="T51" fmla="*/ 47 h 54"/>
              <a:gd name="T52" fmla="*/ 52 w 62"/>
              <a:gd name="T53" fmla="*/ 50 h 54"/>
              <a:gd name="T54" fmla="*/ 50 w 62"/>
              <a:gd name="T55" fmla="*/ 48 h 54"/>
              <a:gd name="T56" fmla="*/ 45 w 62"/>
              <a:gd name="T57" fmla="*/ 48 h 54"/>
              <a:gd name="T58" fmla="*/ 44 w 62"/>
              <a:gd name="T59" fmla="*/ 45 h 54"/>
              <a:gd name="T60" fmla="*/ 41 w 62"/>
              <a:gd name="T61" fmla="*/ 41 h 54"/>
              <a:gd name="T62" fmla="*/ 43 w 62"/>
              <a:gd name="T63" fmla="*/ 39 h 54"/>
              <a:gd name="T64" fmla="*/ 43 w 62"/>
              <a:gd name="T65" fmla="*/ 33 h 54"/>
              <a:gd name="T66" fmla="*/ 46 w 62"/>
              <a:gd name="T67" fmla="*/ 33 h 54"/>
              <a:gd name="T68" fmla="*/ 50 w 62"/>
              <a:gd name="T69" fmla="*/ 29 h 54"/>
              <a:gd name="T70" fmla="*/ 52 w 62"/>
              <a:gd name="T71" fmla="*/ 31 h 54"/>
              <a:gd name="T72" fmla="*/ 58 w 62"/>
              <a:gd name="T73" fmla="*/ 31 h 54"/>
              <a:gd name="T74" fmla="*/ 58 w 62"/>
              <a:gd name="T75" fmla="*/ 35 h 54"/>
              <a:gd name="T76" fmla="*/ 57 w 62"/>
              <a:gd name="T77" fmla="*/ 40 h 54"/>
              <a:gd name="T78" fmla="*/ 45 w 62"/>
              <a:gd name="T79" fmla="*/ 40 h 54"/>
              <a:gd name="T80" fmla="*/ 51 w 62"/>
              <a:gd name="T81" fmla="*/ 46 h 54"/>
              <a:gd name="T82" fmla="*/ 62 w 62"/>
              <a:gd name="T83" fmla="*/ 12 h 54"/>
              <a:gd name="T84" fmla="*/ 59 w 62"/>
              <a:gd name="T85" fmla="*/ 15 h 54"/>
              <a:gd name="T86" fmla="*/ 59 w 62"/>
              <a:gd name="T87" fmla="*/ 22 h 54"/>
              <a:gd name="T88" fmla="*/ 55 w 62"/>
              <a:gd name="T89" fmla="*/ 23 h 54"/>
              <a:gd name="T90" fmla="*/ 50 w 62"/>
              <a:gd name="T91" fmla="*/ 28 h 54"/>
              <a:gd name="T92" fmla="*/ 46 w 62"/>
              <a:gd name="T93" fmla="*/ 25 h 54"/>
              <a:gd name="T94" fmla="*/ 39 w 62"/>
              <a:gd name="T95" fmla="*/ 25 h 54"/>
              <a:gd name="T96" fmla="*/ 39 w 62"/>
              <a:gd name="T97" fmla="*/ 20 h 54"/>
              <a:gd name="T98" fmla="*/ 34 w 62"/>
              <a:gd name="T99" fmla="*/ 15 h 54"/>
              <a:gd name="T100" fmla="*/ 37 w 62"/>
              <a:gd name="T101" fmla="*/ 12 h 54"/>
              <a:gd name="T102" fmla="*/ 37 w 62"/>
              <a:gd name="T103" fmla="*/ 5 h 54"/>
              <a:gd name="T104" fmla="*/ 41 w 62"/>
              <a:gd name="T105" fmla="*/ 5 h 54"/>
              <a:gd name="T106" fmla="*/ 46 w 62"/>
              <a:gd name="T107" fmla="*/ 0 h 54"/>
              <a:gd name="T108" fmla="*/ 49 w 62"/>
              <a:gd name="T109" fmla="*/ 3 h 54"/>
              <a:gd name="T110" fmla="*/ 56 w 62"/>
              <a:gd name="T111" fmla="*/ 3 h 54"/>
              <a:gd name="T112" fmla="*/ 57 w 62"/>
              <a:gd name="T113" fmla="*/ 7 h 54"/>
              <a:gd name="T114" fmla="*/ 48 w 62"/>
              <a:gd name="T115" fmla="*/ 22 h 54"/>
              <a:gd name="T116" fmla="*/ 40 w 62"/>
              <a:gd name="T117" fmla="*/ 14 h 54"/>
              <a:gd name="T118" fmla="*/ 56 w 62"/>
              <a:gd name="T119" fmla="*/ 1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2" h="54">
                <a:moveTo>
                  <a:pt x="41" y="36"/>
                </a:moveTo>
                <a:cubicBezTo>
                  <a:pt x="41" y="31"/>
                  <a:pt x="41" y="31"/>
                  <a:pt x="41" y="31"/>
                </a:cubicBezTo>
                <a:cubicBezTo>
                  <a:pt x="37" y="31"/>
                  <a:pt x="37" y="31"/>
                  <a:pt x="37" y="31"/>
                </a:cubicBezTo>
                <a:cubicBezTo>
                  <a:pt x="37" y="28"/>
                  <a:pt x="36" y="25"/>
                  <a:pt x="34" y="23"/>
                </a:cubicBezTo>
                <a:cubicBezTo>
                  <a:pt x="37" y="20"/>
                  <a:pt x="37" y="20"/>
                  <a:pt x="37" y="20"/>
                </a:cubicBezTo>
                <a:cubicBezTo>
                  <a:pt x="33" y="17"/>
                  <a:pt x="33" y="17"/>
                  <a:pt x="33" y="17"/>
                </a:cubicBezTo>
                <a:cubicBezTo>
                  <a:pt x="32" y="18"/>
                  <a:pt x="32" y="18"/>
                  <a:pt x="32" y="18"/>
                </a:cubicBezTo>
                <a:cubicBezTo>
                  <a:pt x="30" y="20"/>
                  <a:pt x="30" y="20"/>
                  <a:pt x="30" y="20"/>
                </a:cubicBezTo>
                <a:cubicBezTo>
                  <a:pt x="28" y="18"/>
                  <a:pt x="26" y="17"/>
                  <a:pt x="23" y="17"/>
                </a:cubicBezTo>
                <a:cubicBezTo>
                  <a:pt x="23" y="13"/>
                  <a:pt x="23" y="13"/>
                  <a:pt x="23" y="13"/>
                </a:cubicBezTo>
                <a:cubicBezTo>
                  <a:pt x="18" y="13"/>
                  <a:pt x="18" y="13"/>
                  <a:pt x="18" y="13"/>
                </a:cubicBezTo>
                <a:cubicBezTo>
                  <a:pt x="18" y="17"/>
                  <a:pt x="18" y="17"/>
                  <a:pt x="18" y="17"/>
                </a:cubicBezTo>
                <a:cubicBezTo>
                  <a:pt x="15" y="17"/>
                  <a:pt x="12" y="18"/>
                  <a:pt x="10" y="20"/>
                </a:cubicBezTo>
                <a:cubicBezTo>
                  <a:pt x="7" y="17"/>
                  <a:pt x="7" y="17"/>
                  <a:pt x="7" y="17"/>
                </a:cubicBezTo>
                <a:cubicBezTo>
                  <a:pt x="4" y="20"/>
                  <a:pt x="4" y="20"/>
                  <a:pt x="4" y="20"/>
                </a:cubicBezTo>
                <a:cubicBezTo>
                  <a:pt x="7" y="23"/>
                  <a:pt x="7" y="23"/>
                  <a:pt x="7" y="23"/>
                </a:cubicBezTo>
                <a:cubicBezTo>
                  <a:pt x="5" y="26"/>
                  <a:pt x="4" y="28"/>
                  <a:pt x="4" y="31"/>
                </a:cubicBezTo>
                <a:cubicBezTo>
                  <a:pt x="0" y="31"/>
                  <a:pt x="0" y="31"/>
                  <a:pt x="0" y="31"/>
                </a:cubicBezTo>
                <a:cubicBezTo>
                  <a:pt x="0" y="36"/>
                  <a:pt x="0" y="36"/>
                  <a:pt x="0" y="36"/>
                </a:cubicBezTo>
                <a:cubicBezTo>
                  <a:pt x="4" y="36"/>
                  <a:pt x="4" y="36"/>
                  <a:pt x="4" y="36"/>
                </a:cubicBezTo>
                <a:cubicBezTo>
                  <a:pt x="4" y="39"/>
                  <a:pt x="5" y="41"/>
                  <a:pt x="7" y="44"/>
                </a:cubicBezTo>
                <a:cubicBezTo>
                  <a:pt x="4" y="46"/>
                  <a:pt x="4" y="46"/>
                  <a:pt x="4" y="46"/>
                </a:cubicBezTo>
                <a:cubicBezTo>
                  <a:pt x="7" y="50"/>
                  <a:pt x="7" y="50"/>
                  <a:pt x="7" y="50"/>
                </a:cubicBezTo>
                <a:cubicBezTo>
                  <a:pt x="10" y="47"/>
                  <a:pt x="10" y="47"/>
                  <a:pt x="10" y="47"/>
                </a:cubicBezTo>
                <a:cubicBezTo>
                  <a:pt x="12" y="49"/>
                  <a:pt x="15" y="50"/>
                  <a:pt x="18" y="50"/>
                </a:cubicBezTo>
                <a:cubicBezTo>
                  <a:pt x="18" y="54"/>
                  <a:pt x="18" y="54"/>
                  <a:pt x="18" y="54"/>
                </a:cubicBezTo>
                <a:cubicBezTo>
                  <a:pt x="23" y="54"/>
                  <a:pt x="23" y="54"/>
                  <a:pt x="23" y="54"/>
                </a:cubicBezTo>
                <a:cubicBezTo>
                  <a:pt x="23" y="50"/>
                  <a:pt x="23" y="50"/>
                  <a:pt x="23" y="50"/>
                </a:cubicBezTo>
                <a:cubicBezTo>
                  <a:pt x="26" y="50"/>
                  <a:pt x="28" y="49"/>
                  <a:pt x="31" y="47"/>
                </a:cubicBezTo>
                <a:cubicBezTo>
                  <a:pt x="32" y="48"/>
                  <a:pt x="32" y="48"/>
                  <a:pt x="32" y="48"/>
                </a:cubicBezTo>
                <a:cubicBezTo>
                  <a:pt x="33" y="50"/>
                  <a:pt x="33" y="50"/>
                  <a:pt x="33" y="50"/>
                </a:cubicBezTo>
                <a:cubicBezTo>
                  <a:pt x="37" y="46"/>
                  <a:pt x="37" y="46"/>
                  <a:pt x="37" y="46"/>
                </a:cubicBezTo>
                <a:cubicBezTo>
                  <a:pt x="34" y="43"/>
                  <a:pt x="34" y="43"/>
                  <a:pt x="34" y="43"/>
                </a:cubicBezTo>
                <a:cubicBezTo>
                  <a:pt x="36" y="41"/>
                  <a:pt x="37" y="39"/>
                  <a:pt x="37" y="36"/>
                </a:cubicBezTo>
                <a:cubicBezTo>
                  <a:pt x="41" y="36"/>
                  <a:pt x="41" y="36"/>
                  <a:pt x="41" y="36"/>
                </a:cubicBezTo>
                <a:close/>
                <a:moveTo>
                  <a:pt x="32" y="38"/>
                </a:moveTo>
                <a:cubicBezTo>
                  <a:pt x="32" y="38"/>
                  <a:pt x="32" y="38"/>
                  <a:pt x="32" y="38"/>
                </a:cubicBezTo>
                <a:cubicBezTo>
                  <a:pt x="30" y="43"/>
                  <a:pt x="26" y="46"/>
                  <a:pt x="20" y="46"/>
                </a:cubicBezTo>
                <a:cubicBezTo>
                  <a:pt x="14" y="46"/>
                  <a:pt x="8" y="40"/>
                  <a:pt x="8" y="33"/>
                </a:cubicBezTo>
                <a:cubicBezTo>
                  <a:pt x="8" y="27"/>
                  <a:pt x="14" y="21"/>
                  <a:pt x="20" y="21"/>
                </a:cubicBezTo>
                <a:cubicBezTo>
                  <a:pt x="26" y="21"/>
                  <a:pt x="30" y="24"/>
                  <a:pt x="32" y="29"/>
                </a:cubicBezTo>
                <a:cubicBezTo>
                  <a:pt x="32" y="30"/>
                  <a:pt x="33" y="32"/>
                  <a:pt x="33" y="33"/>
                </a:cubicBezTo>
                <a:cubicBezTo>
                  <a:pt x="33" y="35"/>
                  <a:pt x="32" y="37"/>
                  <a:pt x="32" y="38"/>
                </a:cubicBezTo>
                <a:close/>
                <a:moveTo>
                  <a:pt x="58" y="35"/>
                </a:moveTo>
                <a:cubicBezTo>
                  <a:pt x="59" y="36"/>
                  <a:pt x="59" y="37"/>
                  <a:pt x="60" y="38"/>
                </a:cubicBezTo>
                <a:cubicBezTo>
                  <a:pt x="62" y="38"/>
                  <a:pt x="62" y="38"/>
                  <a:pt x="62" y="38"/>
                </a:cubicBezTo>
                <a:cubicBezTo>
                  <a:pt x="62" y="41"/>
                  <a:pt x="62" y="41"/>
                  <a:pt x="62" y="41"/>
                </a:cubicBezTo>
                <a:cubicBezTo>
                  <a:pt x="60" y="41"/>
                  <a:pt x="60" y="41"/>
                  <a:pt x="60" y="41"/>
                </a:cubicBezTo>
                <a:cubicBezTo>
                  <a:pt x="59" y="42"/>
                  <a:pt x="59" y="44"/>
                  <a:pt x="58" y="45"/>
                </a:cubicBezTo>
                <a:cubicBezTo>
                  <a:pt x="59" y="46"/>
                  <a:pt x="59" y="46"/>
                  <a:pt x="59" y="46"/>
                </a:cubicBezTo>
                <a:cubicBezTo>
                  <a:pt x="58" y="48"/>
                  <a:pt x="58" y="48"/>
                  <a:pt x="58" y="48"/>
                </a:cubicBezTo>
                <a:cubicBezTo>
                  <a:pt x="56" y="47"/>
                  <a:pt x="56" y="47"/>
                  <a:pt x="56" y="47"/>
                </a:cubicBezTo>
                <a:cubicBezTo>
                  <a:pt x="55" y="47"/>
                  <a:pt x="54" y="48"/>
                  <a:pt x="52" y="48"/>
                </a:cubicBezTo>
                <a:cubicBezTo>
                  <a:pt x="52" y="50"/>
                  <a:pt x="52" y="50"/>
                  <a:pt x="52" y="50"/>
                </a:cubicBezTo>
                <a:cubicBezTo>
                  <a:pt x="50" y="50"/>
                  <a:pt x="50" y="50"/>
                  <a:pt x="50" y="50"/>
                </a:cubicBezTo>
                <a:cubicBezTo>
                  <a:pt x="50" y="48"/>
                  <a:pt x="50" y="48"/>
                  <a:pt x="50" y="48"/>
                </a:cubicBezTo>
                <a:cubicBezTo>
                  <a:pt x="49" y="48"/>
                  <a:pt x="47" y="47"/>
                  <a:pt x="46" y="47"/>
                </a:cubicBezTo>
                <a:cubicBezTo>
                  <a:pt x="45" y="48"/>
                  <a:pt x="45" y="48"/>
                  <a:pt x="45" y="48"/>
                </a:cubicBezTo>
                <a:cubicBezTo>
                  <a:pt x="43" y="46"/>
                  <a:pt x="43" y="46"/>
                  <a:pt x="43" y="46"/>
                </a:cubicBezTo>
                <a:cubicBezTo>
                  <a:pt x="44" y="45"/>
                  <a:pt x="44" y="45"/>
                  <a:pt x="44" y="45"/>
                </a:cubicBezTo>
                <a:cubicBezTo>
                  <a:pt x="43" y="44"/>
                  <a:pt x="43" y="42"/>
                  <a:pt x="43" y="41"/>
                </a:cubicBezTo>
                <a:cubicBezTo>
                  <a:pt x="41" y="41"/>
                  <a:pt x="41" y="41"/>
                  <a:pt x="41" y="41"/>
                </a:cubicBezTo>
                <a:cubicBezTo>
                  <a:pt x="41" y="39"/>
                  <a:pt x="41" y="39"/>
                  <a:pt x="41" y="39"/>
                </a:cubicBezTo>
                <a:cubicBezTo>
                  <a:pt x="43" y="39"/>
                  <a:pt x="43" y="39"/>
                  <a:pt x="43" y="39"/>
                </a:cubicBezTo>
                <a:cubicBezTo>
                  <a:pt x="43" y="37"/>
                  <a:pt x="43" y="36"/>
                  <a:pt x="44" y="35"/>
                </a:cubicBezTo>
                <a:cubicBezTo>
                  <a:pt x="43" y="33"/>
                  <a:pt x="43" y="33"/>
                  <a:pt x="43" y="33"/>
                </a:cubicBezTo>
                <a:cubicBezTo>
                  <a:pt x="45" y="32"/>
                  <a:pt x="45" y="32"/>
                  <a:pt x="45" y="32"/>
                </a:cubicBezTo>
                <a:cubicBezTo>
                  <a:pt x="46" y="33"/>
                  <a:pt x="46" y="33"/>
                  <a:pt x="46" y="33"/>
                </a:cubicBezTo>
                <a:cubicBezTo>
                  <a:pt x="47" y="32"/>
                  <a:pt x="48" y="32"/>
                  <a:pt x="50" y="31"/>
                </a:cubicBezTo>
                <a:cubicBezTo>
                  <a:pt x="50" y="29"/>
                  <a:pt x="50" y="29"/>
                  <a:pt x="50" y="29"/>
                </a:cubicBezTo>
                <a:cubicBezTo>
                  <a:pt x="52" y="29"/>
                  <a:pt x="52" y="29"/>
                  <a:pt x="52" y="29"/>
                </a:cubicBezTo>
                <a:cubicBezTo>
                  <a:pt x="52" y="31"/>
                  <a:pt x="52" y="31"/>
                  <a:pt x="52" y="31"/>
                </a:cubicBezTo>
                <a:cubicBezTo>
                  <a:pt x="54" y="32"/>
                  <a:pt x="55" y="32"/>
                  <a:pt x="56" y="33"/>
                </a:cubicBezTo>
                <a:cubicBezTo>
                  <a:pt x="58" y="31"/>
                  <a:pt x="58" y="31"/>
                  <a:pt x="58" y="31"/>
                </a:cubicBezTo>
                <a:cubicBezTo>
                  <a:pt x="59" y="33"/>
                  <a:pt x="59" y="33"/>
                  <a:pt x="59" y="33"/>
                </a:cubicBezTo>
                <a:cubicBezTo>
                  <a:pt x="58" y="35"/>
                  <a:pt x="58" y="35"/>
                  <a:pt x="58" y="35"/>
                </a:cubicBezTo>
                <a:close/>
                <a:moveTo>
                  <a:pt x="51" y="46"/>
                </a:moveTo>
                <a:cubicBezTo>
                  <a:pt x="55" y="46"/>
                  <a:pt x="57" y="43"/>
                  <a:pt x="57" y="40"/>
                </a:cubicBezTo>
                <a:cubicBezTo>
                  <a:pt x="57" y="36"/>
                  <a:pt x="55" y="34"/>
                  <a:pt x="51" y="34"/>
                </a:cubicBezTo>
                <a:cubicBezTo>
                  <a:pt x="48" y="34"/>
                  <a:pt x="45" y="36"/>
                  <a:pt x="45" y="40"/>
                </a:cubicBezTo>
                <a:cubicBezTo>
                  <a:pt x="45" y="43"/>
                  <a:pt x="48" y="46"/>
                  <a:pt x="51" y="46"/>
                </a:cubicBezTo>
                <a:cubicBezTo>
                  <a:pt x="51" y="46"/>
                  <a:pt x="51" y="46"/>
                  <a:pt x="51" y="46"/>
                </a:cubicBezTo>
                <a:close/>
                <a:moveTo>
                  <a:pt x="59" y="12"/>
                </a:moveTo>
                <a:cubicBezTo>
                  <a:pt x="62" y="12"/>
                  <a:pt x="62" y="12"/>
                  <a:pt x="62" y="12"/>
                </a:cubicBezTo>
                <a:cubicBezTo>
                  <a:pt x="62" y="15"/>
                  <a:pt x="62" y="15"/>
                  <a:pt x="62" y="15"/>
                </a:cubicBezTo>
                <a:cubicBezTo>
                  <a:pt x="59" y="15"/>
                  <a:pt x="59" y="15"/>
                  <a:pt x="59" y="15"/>
                </a:cubicBezTo>
                <a:cubicBezTo>
                  <a:pt x="59" y="17"/>
                  <a:pt x="58" y="19"/>
                  <a:pt x="57" y="20"/>
                </a:cubicBezTo>
                <a:cubicBezTo>
                  <a:pt x="59" y="22"/>
                  <a:pt x="59" y="22"/>
                  <a:pt x="59" y="22"/>
                </a:cubicBezTo>
                <a:cubicBezTo>
                  <a:pt x="56" y="25"/>
                  <a:pt x="56" y="25"/>
                  <a:pt x="56" y="25"/>
                </a:cubicBezTo>
                <a:cubicBezTo>
                  <a:pt x="55" y="23"/>
                  <a:pt x="55" y="23"/>
                  <a:pt x="55" y="23"/>
                </a:cubicBezTo>
                <a:cubicBezTo>
                  <a:pt x="53" y="24"/>
                  <a:pt x="51" y="25"/>
                  <a:pt x="50" y="25"/>
                </a:cubicBezTo>
                <a:cubicBezTo>
                  <a:pt x="50" y="28"/>
                  <a:pt x="50" y="28"/>
                  <a:pt x="50" y="28"/>
                </a:cubicBezTo>
                <a:cubicBezTo>
                  <a:pt x="46" y="28"/>
                  <a:pt x="46" y="28"/>
                  <a:pt x="46" y="28"/>
                </a:cubicBezTo>
                <a:cubicBezTo>
                  <a:pt x="46" y="25"/>
                  <a:pt x="46" y="25"/>
                  <a:pt x="46" y="25"/>
                </a:cubicBezTo>
                <a:cubicBezTo>
                  <a:pt x="44" y="25"/>
                  <a:pt x="43" y="24"/>
                  <a:pt x="41" y="23"/>
                </a:cubicBezTo>
                <a:cubicBezTo>
                  <a:pt x="39" y="25"/>
                  <a:pt x="39" y="25"/>
                  <a:pt x="39" y="25"/>
                </a:cubicBezTo>
                <a:cubicBezTo>
                  <a:pt x="37" y="22"/>
                  <a:pt x="37" y="22"/>
                  <a:pt x="37" y="22"/>
                </a:cubicBezTo>
                <a:cubicBezTo>
                  <a:pt x="39" y="20"/>
                  <a:pt x="39" y="20"/>
                  <a:pt x="39" y="20"/>
                </a:cubicBezTo>
                <a:cubicBezTo>
                  <a:pt x="38" y="19"/>
                  <a:pt x="37" y="17"/>
                  <a:pt x="37" y="15"/>
                </a:cubicBezTo>
                <a:cubicBezTo>
                  <a:pt x="34" y="15"/>
                  <a:pt x="34" y="15"/>
                  <a:pt x="34" y="15"/>
                </a:cubicBezTo>
                <a:cubicBezTo>
                  <a:pt x="34" y="12"/>
                  <a:pt x="34" y="12"/>
                  <a:pt x="34" y="12"/>
                </a:cubicBezTo>
                <a:cubicBezTo>
                  <a:pt x="37" y="12"/>
                  <a:pt x="37" y="12"/>
                  <a:pt x="37" y="12"/>
                </a:cubicBezTo>
                <a:cubicBezTo>
                  <a:pt x="37" y="10"/>
                  <a:pt x="38" y="9"/>
                  <a:pt x="39" y="7"/>
                </a:cubicBezTo>
                <a:cubicBezTo>
                  <a:pt x="37" y="5"/>
                  <a:pt x="37" y="5"/>
                  <a:pt x="37" y="5"/>
                </a:cubicBezTo>
                <a:cubicBezTo>
                  <a:pt x="39" y="3"/>
                  <a:pt x="39" y="3"/>
                  <a:pt x="39" y="3"/>
                </a:cubicBezTo>
                <a:cubicBezTo>
                  <a:pt x="41" y="5"/>
                  <a:pt x="41" y="5"/>
                  <a:pt x="41" y="5"/>
                </a:cubicBezTo>
                <a:cubicBezTo>
                  <a:pt x="43" y="4"/>
                  <a:pt x="44" y="3"/>
                  <a:pt x="46" y="3"/>
                </a:cubicBezTo>
                <a:cubicBezTo>
                  <a:pt x="46" y="0"/>
                  <a:pt x="46" y="0"/>
                  <a:pt x="46" y="0"/>
                </a:cubicBezTo>
                <a:cubicBezTo>
                  <a:pt x="49" y="0"/>
                  <a:pt x="49" y="0"/>
                  <a:pt x="49" y="0"/>
                </a:cubicBezTo>
                <a:cubicBezTo>
                  <a:pt x="49" y="3"/>
                  <a:pt x="49" y="3"/>
                  <a:pt x="49" y="3"/>
                </a:cubicBezTo>
                <a:cubicBezTo>
                  <a:pt x="51" y="3"/>
                  <a:pt x="53" y="4"/>
                  <a:pt x="54" y="5"/>
                </a:cubicBezTo>
                <a:cubicBezTo>
                  <a:pt x="56" y="3"/>
                  <a:pt x="56" y="3"/>
                  <a:pt x="56" y="3"/>
                </a:cubicBezTo>
                <a:cubicBezTo>
                  <a:pt x="59" y="5"/>
                  <a:pt x="59" y="5"/>
                  <a:pt x="59" y="5"/>
                </a:cubicBezTo>
                <a:cubicBezTo>
                  <a:pt x="57" y="7"/>
                  <a:pt x="57" y="7"/>
                  <a:pt x="57" y="7"/>
                </a:cubicBezTo>
                <a:cubicBezTo>
                  <a:pt x="58" y="8"/>
                  <a:pt x="59" y="10"/>
                  <a:pt x="59" y="12"/>
                </a:cubicBezTo>
                <a:close/>
                <a:moveTo>
                  <a:pt x="48" y="22"/>
                </a:moveTo>
                <a:cubicBezTo>
                  <a:pt x="48" y="22"/>
                  <a:pt x="48" y="22"/>
                  <a:pt x="48" y="22"/>
                </a:cubicBezTo>
                <a:cubicBezTo>
                  <a:pt x="43" y="22"/>
                  <a:pt x="40" y="18"/>
                  <a:pt x="40" y="14"/>
                </a:cubicBezTo>
                <a:cubicBezTo>
                  <a:pt x="40" y="9"/>
                  <a:pt x="43" y="6"/>
                  <a:pt x="48" y="6"/>
                </a:cubicBezTo>
                <a:cubicBezTo>
                  <a:pt x="52" y="6"/>
                  <a:pt x="56" y="9"/>
                  <a:pt x="56" y="14"/>
                </a:cubicBezTo>
                <a:cubicBezTo>
                  <a:pt x="56" y="18"/>
                  <a:pt x="52" y="22"/>
                  <a:pt x="48" y="22"/>
                </a:cubicBezTo>
                <a:close/>
              </a:path>
            </a:pathLst>
          </a:custGeom>
          <a:solidFill>
            <a:srgbClr val="FCB00F"/>
          </a:solidFill>
          <a:ln>
            <a:noFill/>
          </a:ln>
        </p:spPr>
        <p:txBody>
          <a:bodyPr vert="horz" wrap="square" lIns="81887" tIns="40943" rIns="81887" bIns="40943" numCol="1" anchor="t" anchorCtr="0" compatLnSpc="1"/>
          <a:lstStyle/>
          <a:p>
            <a:endParaRPr lang="zh-CN" altLang="en-US"/>
          </a:p>
        </p:txBody>
      </p:sp>
      <p:sp>
        <p:nvSpPr>
          <p:cNvPr id="48" name="Oval 6"/>
          <p:cNvSpPr>
            <a:spLocks noChangeArrowheads="1"/>
          </p:cNvSpPr>
          <p:nvPr/>
        </p:nvSpPr>
        <p:spPr bwMode="auto">
          <a:xfrm>
            <a:off x="3868512" y="1832347"/>
            <a:ext cx="1665886" cy="1665886"/>
          </a:xfrm>
          <a:prstGeom prst="ellipse">
            <a:avLst/>
          </a:prstGeom>
          <a:solidFill>
            <a:srgbClr val="202A36"/>
          </a:solidFill>
          <a:ln>
            <a:noFill/>
          </a:ln>
          <a:extLst>
            <a:ext uri="{91240B29-F687-4F45-9708-019B960494DF}">
              <a14:hiddenLine xmlns:a14="http://schemas.microsoft.com/office/drawing/2010/main" w="9525">
                <a:solidFill>
                  <a:srgbClr val="000000"/>
                </a:solidFill>
                <a:round/>
              </a14:hiddenLine>
            </a:ext>
          </a:extLst>
        </p:spPr>
        <p:txBody>
          <a:bodyPr vert="horz" wrap="square" lIns="75585" tIns="37793" rIns="75585" bIns="37793" numCol="1" anchor="t" anchorCtr="0" compatLnSpc="1"/>
          <a:lstStyle/>
          <a:p>
            <a:endParaRPr lang="zh-CN" altLang="en-US" sz="1490"/>
          </a:p>
        </p:txBody>
      </p:sp>
      <p:sp>
        <p:nvSpPr>
          <p:cNvPr id="47" name="Freeform 45"/>
          <p:cNvSpPr>
            <a:spLocks noEditPoints="1"/>
          </p:cNvSpPr>
          <p:nvPr/>
        </p:nvSpPr>
        <p:spPr bwMode="auto">
          <a:xfrm>
            <a:off x="4129391" y="1971021"/>
            <a:ext cx="1116378" cy="1291944"/>
          </a:xfrm>
          <a:custGeom>
            <a:avLst/>
            <a:gdLst>
              <a:gd name="T0" fmla="*/ 40 w 46"/>
              <a:gd name="T1" fmla="*/ 28 h 51"/>
              <a:gd name="T2" fmla="*/ 35 w 46"/>
              <a:gd name="T3" fmla="*/ 41 h 51"/>
              <a:gd name="T4" fmla="*/ 34 w 46"/>
              <a:gd name="T5" fmla="*/ 34 h 51"/>
              <a:gd name="T6" fmla="*/ 29 w 46"/>
              <a:gd name="T7" fmla="*/ 30 h 51"/>
              <a:gd name="T8" fmla="*/ 29 w 46"/>
              <a:gd name="T9" fmla="*/ 30 h 51"/>
              <a:gd name="T10" fmla="*/ 27 w 46"/>
              <a:gd name="T11" fmla="*/ 30 h 51"/>
              <a:gd name="T12" fmla="*/ 25 w 46"/>
              <a:gd name="T13" fmla="*/ 35 h 51"/>
              <a:gd name="T14" fmla="*/ 24 w 46"/>
              <a:gd name="T15" fmla="*/ 38 h 51"/>
              <a:gd name="T16" fmla="*/ 24 w 46"/>
              <a:gd name="T17" fmla="*/ 32 h 51"/>
              <a:gd name="T18" fmla="*/ 24 w 46"/>
              <a:gd name="T19" fmla="*/ 31 h 51"/>
              <a:gd name="T20" fmla="*/ 23 w 46"/>
              <a:gd name="T21" fmla="*/ 30 h 51"/>
              <a:gd name="T22" fmla="*/ 22 w 46"/>
              <a:gd name="T23" fmla="*/ 31 h 51"/>
              <a:gd name="T24" fmla="*/ 22 w 46"/>
              <a:gd name="T25" fmla="*/ 32 h 51"/>
              <a:gd name="T26" fmla="*/ 21 w 46"/>
              <a:gd name="T27" fmla="*/ 38 h 51"/>
              <a:gd name="T28" fmla="*/ 20 w 46"/>
              <a:gd name="T29" fmla="*/ 35 h 51"/>
              <a:gd name="T30" fmla="*/ 19 w 46"/>
              <a:gd name="T31" fmla="*/ 30 h 51"/>
              <a:gd name="T32" fmla="*/ 15 w 46"/>
              <a:gd name="T33" fmla="*/ 30 h 51"/>
              <a:gd name="T34" fmla="*/ 15 w 46"/>
              <a:gd name="T35" fmla="*/ 30 h 51"/>
              <a:gd name="T36" fmla="*/ 11 w 46"/>
              <a:gd name="T37" fmla="*/ 34 h 51"/>
              <a:gd name="T38" fmla="*/ 10 w 46"/>
              <a:gd name="T39" fmla="*/ 41 h 51"/>
              <a:gd name="T40" fmla="*/ 5 w 46"/>
              <a:gd name="T41" fmla="*/ 28 h 51"/>
              <a:gd name="T42" fmla="*/ 23 w 46"/>
              <a:gd name="T43" fmla="*/ 11 h 51"/>
              <a:gd name="T44" fmla="*/ 23 w 46"/>
              <a:gd name="T45" fmla="*/ 14 h 51"/>
              <a:gd name="T46" fmla="*/ 25 w 46"/>
              <a:gd name="T47" fmla="*/ 15 h 51"/>
              <a:gd name="T48" fmla="*/ 28 w 46"/>
              <a:gd name="T49" fmla="*/ 13 h 51"/>
              <a:gd name="T50" fmla="*/ 32 w 46"/>
              <a:gd name="T51" fmla="*/ 11 h 51"/>
              <a:gd name="T52" fmla="*/ 34 w 46"/>
              <a:gd name="T53" fmla="*/ 9 h 51"/>
              <a:gd name="T54" fmla="*/ 34 w 46"/>
              <a:gd name="T55" fmla="*/ 7 h 51"/>
              <a:gd name="T56" fmla="*/ 32 w 46"/>
              <a:gd name="T57" fmla="*/ 5 h 51"/>
              <a:gd name="T58" fmla="*/ 28 w 46"/>
              <a:gd name="T59" fmla="*/ 3 h 51"/>
              <a:gd name="T60" fmla="*/ 25 w 46"/>
              <a:gd name="T61" fmla="*/ 1 h 51"/>
              <a:gd name="T62" fmla="*/ 23 w 46"/>
              <a:gd name="T63" fmla="*/ 2 h 51"/>
              <a:gd name="T64" fmla="*/ 23 w 46"/>
              <a:gd name="T65" fmla="*/ 5 h 51"/>
              <a:gd name="T66" fmla="*/ 0 w 46"/>
              <a:gd name="T67" fmla="*/ 28 h 51"/>
              <a:gd name="T68" fmla="*/ 23 w 46"/>
              <a:gd name="T69" fmla="*/ 51 h 51"/>
              <a:gd name="T70" fmla="*/ 46 w 46"/>
              <a:gd name="T71" fmla="*/ 28 h 51"/>
              <a:gd name="T72" fmla="*/ 40 w 46"/>
              <a:gd name="T73" fmla="*/ 28 h 51"/>
              <a:gd name="T74" fmla="*/ 23 w 46"/>
              <a:gd name="T75" fmla="*/ 19 h 51"/>
              <a:gd name="T76" fmla="*/ 28 w 46"/>
              <a:gd name="T77" fmla="*/ 24 h 51"/>
              <a:gd name="T78" fmla="*/ 23 w 46"/>
              <a:gd name="T79" fmla="*/ 29 h 51"/>
              <a:gd name="T80" fmla="*/ 17 w 46"/>
              <a:gd name="T81" fmla="*/ 24 h 51"/>
              <a:gd name="T82" fmla="*/ 23 w 46"/>
              <a:gd name="T83" fmla="*/ 19 h 51"/>
              <a:gd name="T84" fmla="*/ 30 w 46"/>
              <a:gd name="T85" fmla="*/ 37 h 51"/>
              <a:gd name="T86" fmla="*/ 30 w 46"/>
              <a:gd name="T87" fmla="*/ 37 h 51"/>
              <a:gd name="T88" fmla="*/ 30 w 46"/>
              <a:gd name="T89" fmla="*/ 37 h 51"/>
              <a:gd name="T90" fmla="*/ 30 w 46"/>
              <a:gd name="T91" fmla="*/ 44 h 51"/>
              <a:gd name="T92" fmla="*/ 30 w 46"/>
              <a:gd name="T93" fmla="*/ 44 h 51"/>
              <a:gd name="T94" fmla="*/ 29 w 46"/>
              <a:gd name="T95" fmla="*/ 37 h 51"/>
              <a:gd name="T96" fmla="*/ 30 w 46"/>
              <a:gd name="T97" fmla="*/ 37 h 51"/>
              <a:gd name="T98" fmla="*/ 15 w 46"/>
              <a:gd name="T99" fmla="*/ 37 h 51"/>
              <a:gd name="T100" fmla="*/ 15 w 46"/>
              <a:gd name="T101" fmla="*/ 37 h 51"/>
              <a:gd name="T102" fmla="*/ 15 w 46"/>
              <a:gd name="T103" fmla="*/ 44 h 51"/>
              <a:gd name="T104" fmla="*/ 14 w 46"/>
              <a:gd name="T105" fmla="*/ 44 h 51"/>
              <a:gd name="T106" fmla="*/ 14 w 46"/>
              <a:gd name="T107" fmla="*/ 37 h 51"/>
              <a:gd name="T108" fmla="*/ 15 w 46"/>
              <a:gd name="T109" fmla="*/ 37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6" h="51">
                <a:moveTo>
                  <a:pt x="40" y="28"/>
                </a:moveTo>
                <a:cubicBezTo>
                  <a:pt x="40" y="33"/>
                  <a:pt x="38" y="38"/>
                  <a:pt x="35" y="41"/>
                </a:cubicBezTo>
                <a:cubicBezTo>
                  <a:pt x="34" y="38"/>
                  <a:pt x="34" y="35"/>
                  <a:pt x="34" y="34"/>
                </a:cubicBezTo>
                <a:cubicBezTo>
                  <a:pt x="33" y="31"/>
                  <a:pt x="30" y="30"/>
                  <a:pt x="29" y="30"/>
                </a:cubicBezTo>
                <a:cubicBezTo>
                  <a:pt x="29" y="30"/>
                  <a:pt x="29" y="30"/>
                  <a:pt x="29" y="30"/>
                </a:cubicBezTo>
                <a:cubicBezTo>
                  <a:pt x="27" y="30"/>
                  <a:pt x="27" y="30"/>
                  <a:pt x="27" y="30"/>
                </a:cubicBezTo>
                <a:cubicBezTo>
                  <a:pt x="25" y="35"/>
                  <a:pt x="25" y="35"/>
                  <a:pt x="25" y="35"/>
                </a:cubicBezTo>
                <a:cubicBezTo>
                  <a:pt x="24" y="38"/>
                  <a:pt x="24" y="38"/>
                  <a:pt x="24" y="38"/>
                </a:cubicBezTo>
                <a:cubicBezTo>
                  <a:pt x="24" y="32"/>
                  <a:pt x="24" y="32"/>
                  <a:pt x="24" y="32"/>
                </a:cubicBezTo>
                <a:cubicBezTo>
                  <a:pt x="24" y="32"/>
                  <a:pt x="24" y="31"/>
                  <a:pt x="24" y="31"/>
                </a:cubicBezTo>
                <a:cubicBezTo>
                  <a:pt x="24" y="31"/>
                  <a:pt x="23" y="30"/>
                  <a:pt x="23" y="30"/>
                </a:cubicBezTo>
                <a:cubicBezTo>
                  <a:pt x="22" y="30"/>
                  <a:pt x="22" y="31"/>
                  <a:pt x="22" y="31"/>
                </a:cubicBezTo>
                <a:cubicBezTo>
                  <a:pt x="22" y="31"/>
                  <a:pt x="22" y="32"/>
                  <a:pt x="22" y="32"/>
                </a:cubicBezTo>
                <a:cubicBezTo>
                  <a:pt x="21" y="38"/>
                  <a:pt x="21" y="38"/>
                  <a:pt x="21" y="38"/>
                </a:cubicBezTo>
                <a:cubicBezTo>
                  <a:pt x="20" y="35"/>
                  <a:pt x="20" y="35"/>
                  <a:pt x="20" y="35"/>
                </a:cubicBezTo>
                <a:cubicBezTo>
                  <a:pt x="19" y="30"/>
                  <a:pt x="19" y="30"/>
                  <a:pt x="19" y="30"/>
                </a:cubicBezTo>
                <a:cubicBezTo>
                  <a:pt x="15" y="30"/>
                  <a:pt x="15" y="30"/>
                  <a:pt x="15" y="30"/>
                </a:cubicBezTo>
                <a:cubicBezTo>
                  <a:pt x="15" y="30"/>
                  <a:pt x="15" y="30"/>
                  <a:pt x="15" y="30"/>
                </a:cubicBezTo>
                <a:cubicBezTo>
                  <a:pt x="13" y="31"/>
                  <a:pt x="11" y="31"/>
                  <a:pt x="11" y="34"/>
                </a:cubicBezTo>
                <a:cubicBezTo>
                  <a:pt x="10" y="35"/>
                  <a:pt x="10" y="37"/>
                  <a:pt x="10" y="41"/>
                </a:cubicBezTo>
                <a:cubicBezTo>
                  <a:pt x="7" y="37"/>
                  <a:pt x="5" y="33"/>
                  <a:pt x="5" y="28"/>
                </a:cubicBezTo>
                <a:cubicBezTo>
                  <a:pt x="5" y="19"/>
                  <a:pt x="13" y="11"/>
                  <a:pt x="23" y="11"/>
                </a:cubicBezTo>
                <a:cubicBezTo>
                  <a:pt x="23" y="14"/>
                  <a:pt x="23" y="14"/>
                  <a:pt x="23" y="14"/>
                </a:cubicBezTo>
                <a:cubicBezTo>
                  <a:pt x="23" y="15"/>
                  <a:pt x="24" y="15"/>
                  <a:pt x="25" y="15"/>
                </a:cubicBezTo>
                <a:cubicBezTo>
                  <a:pt x="28" y="13"/>
                  <a:pt x="28" y="13"/>
                  <a:pt x="28" y="13"/>
                </a:cubicBezTo>
                <a:cubicBezTo>
                  <a:pt x="29" y="12"/>
                  <a:pt x="30" y="11"/>
                  <a:pt x="32" y="11"/>
                </a:cubicBezTo>
                <a:cubicBezTo>
                  <a:pt x="34" y="9"/>
                  <a:pt x="34" y="9"/>
                  <a:pt x="34" y="9"/>
                </a:cubicBezTo>
                <a:cubicBezTo>
                  <a:pt x="36" y="8"/>
                  <a:pt x="36" y="7"/>
                  <a:pt x="34" y="7"/>
                </a:cubicBezTo>
                <a:cubicBezTo>
                  <a:pt x="32" y="5"/>
                  <a:pt x="32" y="5"/>
                  <a:pt x="32" y="5"/>
                </a:cubicBezTo>
                <a:cubicBezTo>
                  <a:pt x="30" y="4"/>
                  <a:pt x="29" y="3"/>
                  <a:pt x="28" y="3"/>
                </a:cubicBezTo>
                <a:cubicBezTo>
                  <a:pt x="25" y="1"/>
                  <a:pt x="25" y="1"/>
                  <a:pt x="25" y="1"/>
                </a:cubicBezTo>
                <a:cubicBezTo>
                  <a:pt x="24" y="0"/>
                  <a:pt x="23" y="1"/>
                  <a:pt x="23" y="2"/>
                </a:cubicBezTo>
                <a:cubicBezTo>
                  <a:pt x="23" y="5"/>
                  <a:pt x="23" y="5"/>
                  <a:pt x="23" y="5"/>
                </a:cubicBezTo>
                <a:cubicBezTo>
                  <a:pt x="10" y="5"/>
                  <a:pt x="0" y="16"/>
                  <a:pt x="0" y="28"/>
                </a:cubicBezTo>
                <a:cubicBezTo>
                  <a:pt x="0" y="41"/>
                  <a:pt x="10" y="51"/>
                  <a:pt x="23" y="51"/>
                </a:cubicBezTo>
                <a:cubicBezTo>
                  <a:pt x="35" y="51"/>
                  <a:pt x="46" y="41"/>
                  <a:pt x="46" y="28"/>
                </a:cubicBezTo>
                <a:cubicBezTo>
                  <a:pt x="40" y="28"/>
                  <a:pt x="40" y="28"/>
                  <a:pt x="40" y="28"/>
                </a:cubicBezTo>
                <a:close/>
                <a:moveTo>
                  <a:pt x="23" y="19"/>
                </a:moveTo>
                <a:cubicBezTo>
                  <a:pt x="26" y="19"/>
                  <a:pt x="28" y="21"/>
                  <a:pt x="28" y="24"/>
                </a:cubicBezTo>
                <a:cubicBezTo>
                  <a:pt x="28" y="27"/>
                  <a:pt x="26" y="29"/>
                  <a:pt x="23" y="29"/>
                </a:cubicBezTo>
                <a:cubicBezTo>
                  <a:pt x="20" y="29"/>
                  <a:pt x="17" y="27"/>
                  <a:pt x="17" y="24"/>
                </a:cubicBezTo>
                <a:cubicBezTo>
                  <a:pt x="17" y="21"/>
                  <a:pt x="20" y="19"/>
                  <a:pt x="23" y="19"/>
                </a:cubicBezTo>
                <a:close/>
                <a:moveTo>
                  <a:pt x="30" y="37"/>
                </a:moveTo>
                <a:cubicBezTo>
                  <a:pt x="30" y="37"/>
                  <a:pt x="30" y="37"/>
                  <a:pt x="30" y="37"/>
                </a:cubicBezTo>
                <a:cubicBezTo>
                  <a:pt x="30" y="37"/>
                  <a:pt x="30" y="37"/>
                  <a:pt x="30" y="37"/>
                </a:cubicBezTo>
                <a:cubicBezTo>
                  <a:pt x="30" y="44"/>
                  <a:pt x="30" y="44"/>
                  <a:pt x="30" y="44"/>
                </a:cubicBezTo>
                <a:cubicBezTo>
                  <a:pt x="30" y="44"/>
                  <a:pt x="30" y="44"/>
                  <a:pt x="30" y="44"/>
                </a:cubicBezTo>
                <a:cubicBezTo>
                  <a:pt x="29" y="37"/>
                  <a:pt x="29" y="37"/>
                  <a:pt x="29" y="37"/>
                </a:cubicBezTo>
                <a:cubicBezTo>
                  <a:pt x="30" y="37"/>
                  <a:pt x="30" y="37"/>
                  <a:pt x="30" y="37"/>
                </a:cubicBezTo>
                <a:close/>
                <a:moveTo>
                  <a:pt x="15" y="37"/>
                </a:moveTo>
                <a:cubicBezTo>
                  <a:pt x="15" y="37"/>
                  <a:pt x="15" y="37"/>
                  <a:pt x="15" y="37"/>
                </a:cubicBezTo>
                <a:cubicBezTo>
                  <a:pt x="15" y="44"/>
                  <a:pt x="15" y="44"/>
                  <a:pt x="15" y="44"/>
                </a:cubicBezTo>
                <a:cubicBezTo>
                  <a:pt x="15" y="44"/>
                  <a:pt x="14" y="44"/>
                  <a:pt x="14" y="44"/>
                </a:cubicBezTo>
                <a:cubicBezTo>
                  <a:pt x="14" y="37"/>
                  <a:pt x="14" y="37"/>
                  <a:pt x="14" y="37"/>
                </a:cubicBezTo>
                <a:cubicBezTo>
                  <a:pt x="14" y="37"/>
                  <a:pt x="14" y="37"/>
                  <a:pt x="15" y="37"/>
                </a:cubicBezTo>
                <a:close/>
              </a:path>
            </a:pathLst>
          </a:custGeom>
          <a:solidFill>
            <a:srgbClr val="FCB00F"/>
          </a:solidFill>
          <a:ln>
            <a:noFill/>
          </a:ln>
        </p:spPr>
        <p:txBody>
          <a:bodyPr vert="horz" wrap="square" lIns="81887" tIns="40943" rIns="81887" bIns="40943" numCol="1" anchor="t" anchorCtr="0" compatLnSpc="1"/>
          <a:lstStyle/>
          <a:p>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cBhvr>
                                        <p:cTn id="7" dur="500" fill="hold"/>
                                        <p:tgtEl>
                                          <p:spTgt spid="48"/>
                                        </p:tgtEl>
                                        <p:attrNameLst>
                                          <p:attrName>ppt_w</p:attrName>
                                        </p:attrNameLst>
                                      </p:cBhvr>
                                      <p:tavLst>
                                        <p:tav tm="0">
                                          <p:val>
                                            <p:fltVal val="0"/>
                                          </p:val>
                                        </p:tav>
                                        <p:tav tm="100000">
                                          <p:val>
                                            <p:strVal val="#ppt_w"/>
                                          </p:val>
                                        </p:tav>
                                      </p:tavLst>
                                    </p:anim>
                                    <p:anim calcmode="lin" valueType="num">
                                      <p:cBhvr>
                                        <p:cTn id="8" dur="500" fill="hold"/>
                                        <p:tgtEl>
                                          <p:spTgt spid="48"/>
                                        </p:tgtEl>
                                        <p:attrNameLst>
                                          <p:attrName>ppt_h</p:attrName>
                                        </p:attrNameLst>
                                      </p:cBhvr>
                                      <p:tavLst>
                                        <p:tav tm="0">
                                          <p:val>
                                            <p:fltVal val="0"/>
                                          </p:val>
                                        </p:tav>
                                        <p:tav tm="100000">
                                          <p:val>
                                            <p:strVal val="#ppt_h"/>
                                          </p:val>
                                        </p:tav>
                                      </p:tavLst>
                                    </p:anim>
                                    <p:animEffect transition="in" filter="fade">
                                      <p:cBhvr>
                                        <p:cTn id="9" dur="500"/>
                                        <p:tgtEl>
                                          <p:spTgt spid="48"/>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fade">
                                      <p:cBhvr>
                                        <p:cTn id="13" dur="1000"/>
                                        <p:tgtEl>
                                          <p:spTgt spid="35"/>
                                        </p:tgtEl>
                                      </p:cBhvr>
                                    </p:animEffect>
                                    <p:anim calcmode="lin" valueType="num">
                                      <p:cBhvr>
                                        <p:cTn id="14" dur="1000" fill="hold"/>
                                        <p:tgtEl>
                                          <p:spTgt spid="35"/>
                                        </p:tgtEl>
                                        <p:attrNameLst>
                                          <p:attrName>ppt_x</p:attrName>
                                        </p:attrNameLst>
                                      </p:cBhvr>
                                      <p:tavLst>
                                        <p:tav tm="0">
                                          <p:val>
                                            <p:strVal val="#ppt_x"/>
                                          </p:val>
                                        </p:tav>
                                        <p:tav tm="100000">
                                          <p:val>
                                            <p:strVal val="#ppt_x"/>
                                          </p:val>
                                        </p:tav>
                                      </p:tavLst>
                                    </p:anim>
                                    <p:anim calcmode="lin" valueType="num">
                                      <p:cBhvr>
                                        <p:cTn id="15"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5" presetClass="entr" presetSubtype="0" fill="hold" grpId="0" nodeType="clickPar">
                                  <p:stCondLst>
                                    <p:cond delay="0"/>
                                  </p:stCondLst>
                                  <p:childTnLst>
                                    <p:set>
                                      <p:cBhvr>
                                        <p:cTn id="19" dur="1" fill="hold">
                                          <p:stCondLst>
                                            <p:cond delay="0"/>
                                          </p:stCondLst>
                                        </p:cTn>
                                        <p:tgtEl>
                                          <p:spTgt spid="47"/>
                                        </p:tgtEl>
                                        <p:attrNameLst>
                                          <p:attrName>style.visibility</p:attrName>
                                        </p:attrNameLst>
                                      </p:cBhvr>
                                      <p:to>
                                        <p:strVal val="visible"/>
                                      </p:to>
                                    </p:set>
                                    <p:animEffect transition="in" filter="fade">
                                      <p:cBhvr>
                                        <p:cTn id="20" dur="500"/>
                                        <p:tgtEl>
                                          <p:spTgt spid="47"/>
                                        </p:tgtEl>
                                      </p:cBhvr>
                                    </p:animEffect>
                                    <p:anim calcmode="lin" valueType="num">
                                      <p:cBhvr>
                                        <p:cTn id="21" dur="500" fill="hold"/>
                                        <p:tgtEl>
                                          <p:spTgt spid="47"/>
                                        </p:tgtEl>
                                        <p:attrNameLst>
                                          <p:attrName>ppt_w</p:attrName>
                                        </p:attrNameLst>
                                      </p:cBhvr>
                                      <p:tavLst>
                                        <p:tav tm="0" fmla="#ppt_w*sin(2.5*pi*$)">
                                          <p:val>
                                            <p:fltVal val="0"/>
                                          </p:val>
                                        </p:tav>
                                        <p:tav tm="100000">
                                          <p:val>
                                            <p:fltVal val="1"/>
                                          </p:val>
                                        </p:tav>
                                      </p:tavLst>
                                    </p:anim>
                                    <p:anim calcmode="lin" valueType="num">
                                      <p:cBhvr>
                                        <p:cTn id="22" dur="500" fill="hold"/>
                                        <p:tgtEl>
                                          <p:spTgt spid="47"/>
                                        </p:tgtEl>
                                        <p:attrNameLst>
                                          <p:attrName>ppt_h</p:attrName>
                                        </p:attrNameLst>
                                      </p:cBhvr>
                                      <p:tavLst>
                                        <p:tav tm="0">
                                          <p:val>
                                            <p:strVal val="#ppt_h"/>
                                          </p:val>
                                        </p:tav>
                                        <p:tav tm="100000">
                                          <p:val>
                                            <p:strVal val="#ppt_h"/>
                                          </p:val>
                                        </p:tav>
                                      </p:tavLst>
                                    </p:anim>
                                  </p:childTnLst>
                                </p:cTn>
                              </p:par>
                            </p:childTnLst>
                          </p:cTn>
                        </p:par>
                        <p:par>
                          <p:cTn id="23" fill="hold">
                            <p:stCondLst>
                              <p:cond delay="500"/>
                            </p:stCondLst>
                            <p:childTnLst>
                              <p:par>
                                <p:cTn id="24" presetID="31" presetClass="entr" presetSubtype="0" fill="hold" grpId="0" nodeType="afterEffect">
                                  <p:stCondLst>
                                    <p:cond delay="0"/>
                                  </p:stCondLst>
                                  <p:childTnLst>
                                    <p:set>
                                      <p:cBhvr>
                                        <p:cTn id="25" dur="1" fill="hold">
                                          <p:stCondLst>
                                            <p:cond delay="0"/>
                                          </p:stCondLst>
                                        </p:cTn>
                                        <p:tgtEl>
                                          <p:spTgt spid="29"/>
                                        </p:tgtEl>
                                        <p:attrNameLst>
                                          <p:attrName>style.visibility</p:attrName>
                                        </p:attrNameLst>
                                      </p:cBhvr>
                                      <p:to>
                                        <p:strVal val="visible"/>
                                      </p:to>
                                    </p:set>
                                    <p:anim calcmode="lin" valueType="num">
                                      <p:cBhvr>
                                        <p:cTn id="26" dur="300" fill="hold"/>
                                        <p:tgtEl>
                                          <p:spTgt spid="29"/>
                                        </p:tgtEl>
                                        <p:attrNameLst>
                                          <p:attrName>ppt_w</p:attrName>
                                        </p:attrNameLst>
                                      </p:cBhvr>
                                      <p:tavLst>
                                        <p:tav tm="0">
                                          <p:val>
                                            <p:fltVal val="0"/>
                                          </p:val>
                                        </p:tav>
                                        <p:tav tm="100000">
                                          <p:val>
                                            <p:strVal val="#ppt_w"/>
                                          </p:val>
                                        </p:tav>
                                      </p:tavLst>
                                    </p:anim>
                                    <p:anim calcmode="lin" valueType="num">
                                      <p:cBhvr>
                                        <p:cTn id="27" dur="300" fill="hold"/>
                                        <p:tgtEl>
                                          <p:spTgt spid="29"/>
                                        </p:tgtEl>
                                        <p:attrNameLst>
                                          <p:attrName>ppt_h</p:attrName>
                                        </p:attrNameLst>
                                      </p:cBhvr>
                                      <p:tavLst>
                                        <p:tav tm="0">
                                          <p:val>
                                            <p:fltVal val="0"/>
                                          </p:val>
                                        </p:tav>
                                        <p:tav tm="100000">
                                          <p:val>
                                            <p:strVal val="#ppt_h"/>
                                          </p:val>
                                        </p:tav>
                                      </p:tavLst>
                                    </p:anim>
                                    <p:anim calcmode="lin" valueType="num">
                                      <p:cBhvr>
                                        <p:cTn id="28" dur="300" fill="hold"/>
                                        <p:tgtEl>
                                          <p:spTgt spid="29"/>
                                        </p:tgtEl>
                                        <p:attrNameLst>
                                          <p:attrName>style.rotation</p:attrName>
                                        </p:attrNameLst>
                                      </p:cBhvr>
                                      <p:tavLst>
                                        <p:tav tm="0">
                                          <p:val>
                                            <p:fltVal val="90"/>
                                          </p:val>
                                        </p:tav>
                                        <p:tav tm="100000">
                                          <p:val>
                                            <p:fltVal val="0"/>
                                          </p:val>
                                        </p:tav>
                                      </p:tavLst>
                                    </p:anim>
                                    <p:animEffect transition="in" filter="fade">
                                      <p:cBhvr>
                                        <p:cTn id="29" dur="300"/>
                                        <p:tgtEl>
                                          <p:spTgt spid="29"/>
                                        </p:tgtEl>
                                      </p:cBhvr>
                                    </p:animEffect>
                                  </p:childTnLst>
                                </p:cTn>
                              </p:par>
                            </p:childTnLst>
                          </p:cTn>
                        </p:par>
                        <p:par>
                          <p:cTn id="30" fill="hold">
                            <p:stCondLst>
                              <p:cond delay="1000"/>
                            </p:stCondLst>
                            <p:childTnLst>
                              <p:par>
                                <p:cTn id="31" presetID="10" presetClass="entr" presetSubtype="0" fill="hold" grpId="0" nodeType="afterEffect">
                                  <p:stCondLst>
                                    <p:cond delay="0"/>
                                  </p:stCondLst>
                                  <p:childTnLst>
                                    <p:set>
                                      <p:cBhvr>
                                        <p:cTn id="32" dur="1" fill="hold">
                                          <p:stCondLst>
                                            <p:cond delay="0"/>
                                          </p:stCondLst>
                                        </p:cTn>
                                        <p:tgtEl>
                                          <p:spTgt spid="21"/>
                                        </p:tgtEl>
                                        <p:attrNameLst>
                                          <p:attrName>style.visibility</p:attrName>
                                        </p:attrNameLst>
                                      </p:cBhvr>
                                      <p:to>
                                        <p:strVal val="visible"/>
                                      </p:to>
                                    </p:set>
                                    <p:anim calcmode="lin" valueType="num">
                                      <p:cBhvr>
                                        <p:cTn id="33" dur="500" fill="hold"/>
                                        <p:tgtEl>
                                          <p:spTgt spid="21"/>
                                        </p:tgtEl>
                                        <p:attrNameLst>
                                          <p:attrName>ppt_w</p:attrName>
                                        </p:attrNameLst>
                                      </p:cBhvr>
                                      <p:tavLst>
                                        <p:tav tm="0">
                                          <p:val>
                                            <p:fltVal val="0"/>
                                          </p:val>
                                        </p:tav>
                                        <p:tav tm="100000">
                                          <p:val>
                                            <p:strVal val="#ppt_w"/>
                                          </p:val>
                                        </p:tav>
                                      </p:tavLst>
                                    </p:anim>
                                    <p:anim calcmode="lin" valueType="num">
                                      <p:cBhvr>
                                        <p:cTn id="34" dur="500" fill="hold"/>
                                        <p:tgtEl>
                                          <p:spTgt spid="21"/>
                                        </p:tgtEl>
                                        <p:attrNameLst>
                                          <p:attrName>ppt_h</p:attrName>
                                        </p:attrNameLst>
                                      </p:cBhvr>
                                      <p:tavLst>
                                        <p:tav tm="0">
                                          <p:val>
                                            <p:fltVal val="0"/>
                                          </p:val>
                                        </p:tav>
                                        <p:tav tm="100000">
                                          <p:val>
                                            <p:strVal val="#ppt_h"/>
                                          </p:val>
                                        </p:tav>
                                      </p:tavLst>
                                    </p:anim>
                                    <p:animEffect transition="in" filter="fade">
                                      <p:cBhvr>
                                        <p:cTn id="35" dur="500"/>
                                        <p:tgtEl>
                                          <p:spTgt spid="21"/>
                                        </p:tgtEl>
                                      </p:cBhvr>
                                    </p:animEffect>
                                  </p:childTnLst>
                                </p:cTn>
                              </p:par>
                              <p:par>
                                <p:cTn id="36" presetID="42" presetClass="entr" presetSubtype="0" fill="hold" grpId="0" nodeType="withEffect">
                                  <p:stCondLst>
                                    <p:cond delay="0"/>
                                  </p:stCondLst>
                                  <p:childTnLst>
                                    <p:set>
                                      <p:cBhvr>
                                        <p:cTn id="37" dur="1" fill="hold">
                                          <p:stCondLst>
                                            <p:cond delay="0"/>
                                          </p:stCondLst>
                                        </p:cTn>
                                        <p:tgtEl>
                                          <p:spTgt spid="36"/>
                                        </p:tgtEl>
                                        <p:attrNameLst>
                                          <p:attrName>style.visibility</p:attrName>
                                        </p:attrNameLst>
                                      </p:cBhvr>
                                      <p:to>
                                        <p:strVal val="visible"/>
                                      </p:to>
                                    </p:set>
                                    <p:animEffect transition="in" filter="fade">
                                      <p:cBhvr>
                                        <p:cTn id="38" dur="1000"/>
                                        <p:tgtEl>
                                          <p:spTgt spid="36"/>
                                        </p:tgtEl>
                                      </p:cBhvr>
                                    </p:animEffect>
                                    <p:anim calcmode="lin" valueType="num">
                                      <p:cBhvr>
                                        <p:cTn id="39" dur="1000" fill="hold"/>
                                        <p:tgtEl>
                                          <p:spTgt spid="36"/>
                                        </p:tgtEl>
                                        <p:attrNameLst>
                                          <p:attrName>ppt_x</p:attrName>
                                        </p:attrNameLst>
                                      </p:cBhvr>
                                      <p:tavLst>
                                        <p:tav tm="0">
                                          <p:val>
                                            <p:strVal val="#ppt_x"/>
                                          </p:val>
                                        </p:tav>
                                        <p:tav tm="100000">
                                          <p:val>
                                            <p:strVal val="#ppt_x"/>
                                          </p:val>
                                        </p:tav>
                                      </p:tavLst>
                                    </p:anim>
                                    <p:anim calcmode="lin" valueType="num">
                                      <p:cBhvr>
                                        <p:cTn id="40" dur="1000" fill="hold"/>
                                        <p:tgtEl>
                                          <p:spTgt spid="36"/>
                                        </p:tgtEl>
                                        <p:attrNameLst>
                                          <p:attrName>ppt_y</p:attrName>
                                        </p:attrNameLst>
                                      </p:cBhvr>
                                      <p:tavLst>
                                        <p:tav tm="0">
                                          <p:val>
                                            <p:strVal val="#ppt_y+.1"/>
                                          </p:val>
                                        </p:tav>
                                        <p:tav tm="100000">
                                          <p:val>
                                            <p:strVal val="#ppt_y"/>
                                          </p:val>
                                        </p:tav>
                                      </p:tavLst>
                                    </p:anim>
                                  </p:childTnLst>
                                </p:cTn>
                              </p:par>
                              <p:par>
                                <p:cTn id="41" presetID="45" presetClass="entr" presetSubtype="0" fill="hold" grpId="0" nodeType="withEffect">
                                  <p:stCondLst>
                                    <p:cond delay="0"/>
                                  </p:stCondLst>
                                  <p:childTnLst>
                                    <p:set>
                                      <p:cBhvr>
                                        <p:cTn id="42" dur="1" fill="hold">
                                          <p:stCondLst>
                                            <p:cond delay="0"/>
                                          </p:stCondLst>
                                        </p:cTn>
                                        <p:tgtEl>
                                          <p:spTgt spid="45"/>
                                        </p:tgtEl>
                                        <p:attrNameLst>
                                          <p:attrName>style.visibility</p:attrName>
                                        </p:attrNameLst>
                                      </p:cBhvr>
                                      <p:to>
                                        <p:strVal val="visible"/>
                                      </p:to>
                                    </p:set>
                                    <p:animEffect transition="in" filter="fade">
                                      <p:cBhvr>
                                        <p:cTn id="43" dur="500"/>
                                        <p:tgtEl>
                                          <p:spTgt spid="45"/>
                                        </p:tgtEl>
                                      </p:cBhvr>
                                    </p:animEffect>
                                    <p:anim calcmode="lin" valueType="num">
                                      <p:cBhvr>
                                        <p:cTn id="44" dur="500" fill="hold"/>
                                        <p:tgtEl>
                                          <p:spTgt spid="45"/>
                                        </p:tgtEl>
                                        <p:attrNameLst>
                                          <p:attrName>ppt_w</p:attrName>
                                        </p:attrNameLst>
                                      </p:cBhvr>
                                      <p:tavLst>
                                        <p:tav tm="0" fmla="#ppt_w*sin(2.5*pi*$)">
                                          <p:val>
                                            <p:fltVal val="0"/>
                                          </p:val>
                                        </p:tav>
                                        <p:tav tm="100000">
                                          <p:val>
                                            <p:fltVal val="1"/>
                                          </p:val>
                                        </p:tav>
                                      </p:tavLst>
                                    </p:anim>
                                    <p:anim calcmode="lin" valueType="num">
                                      <p:cBhvr>
                                        <p:cTn id="45" dur="500" fill="hold"/>
                                        <p:tgtEl>
                                          <p:spTgt spid="45"/>
                                        </p:tgtEl>
                                        <p:attrNameLst>
                                          <p:attrName>ppt_h</p:attrName>
                                        </p:attrNameLst>
                                      </p:cBhvr>
                                      <p:tavLst>
                                        <p:tav tm="0">
                                          <p:val>
                                            <p:strVal val="#ppt_h"/>
                                          </p:val>
                                        </p:tav>
                                        <p:tav tm="100000">
                                          <p:val>
                                            <p:strVal val="#ppt_h"/>
                                          </p:val>
                                        </p:tav>
                                      </p:tavLst>
                                    </p:anim>
                                  </p:childTnLst>
                                </p:cTn>
                              </p:par>
                            </p:childTnLst>
                          </p:cTn>
                        </p:par>
                        <p:par>
                          <p:cTn id="46" fill="hold">
                            <p:stCondLst>
                              <p:cond delay="1500"/>
                            </p:stCondLst>
                            <p:childTnLst>
                              <p:par>
                                <p:cTn id="47" presetID="1" presetClass="entr" presetSubtype="0" fill="hold" grpId="0" nodeType="afterEffect">
                                  <p:stCondLst>
                                    <p:cond delay="0"/>
                                  </p:stCondLst>
                                  <p:childTnLst>
                                    <p:set>
                                      <p:cBhvr>
                                        <p:cTn id="48" dur="1" fill="hold">
                                          <p:stCondLst>
                                            <p:cond delay="0"/>
                                          </p:stCondLst>
                                        </p:cTn>
                                        <p:tgtEl>
                                          <p:spTgt spid="33"/>
                                        </p:tgtEl>
                                        <p:attrNameLst>
                                          <p:attrName>style.visibility</p:attrName>
                                        </p:attrNameLst>
                                      </p:cBhvr>
                                      <p:to>
                                        <p:strVal val="visible"/>
                                      </p:to>
                                    </p:set>
                                  </p:childTnLst>
                                </p:cTn>
                              </p:par>
                              <p:par>
                                <p:cTn id="49" presetID="35" presetClass="path" presetSubtype="0" accel="50000" decel="50000" fill="hold" grpId="1" nodeType="withEffect">
                                  <p:stCondLst>
                                    <p:cond delay="0"/>
                                  </p:stCondLst>
                                  <p:childTnLst>
                                    <p:animMotion origin="layout" path="M 1.04167E-6 -4.07407E-6 L 0.3668 0.15278 " pathEditMode="relative" rAng="0" ptsTypes="AA">
                                      <p:cBhvr>
                                        <p:cTn id="50" dur="500" spd="-99900" fill="hold"/>
                                        <p:tgtEl>
                                          <p:spTgt spid="33"/>
                                        </p:tgtEl>
                                        <p:attrNameLst>
                                          <p:attrName>ppt_x</p:attrName>
                                          <p:attrName>ppt_y</p:attrName>
                                        </p:attrNameLst>
                                      </p:cBhvr>
                                      <p:rCtr x="18333" y="7639"/>
                                    </p:animMotion>
                                  </p:childTnLst>
                                </p:cTn>
                              </p:par>
                              <p:par>
                                <p:cTn id="51" presetID="1" presetClass="entr" presetSubtype="0" fill="hold" grpId="0" nodeType="withEffect">
                                  <p:stCondLst>
                                    <p:cond delay="0"/>
                                  </p:stCondLst>
                                  <p:childTnLst>
                                    <p:set>
                                      <p:cBhvr>
                                        <p:cTn id="52" dur="1" fill="hold">
                                          <p:stCondLst>
                                            <p:cond delay="0"/>
                                          </p:stCondLst>
                                        </p:cTn>
                                        <p:tgtEl>
                                          <p:spTgt spid="34"/>
                                        </p:tgtEl>
                                        <p:attrNameLst>
                                          <p:attrName>style.visibility</p:attrName>
                                        </p:attrNameLst>
                                      </p:cBhvr>
                                      <p:to>
                                        <p:strVal val="visible"/>
                                      </p:to>
                                    </p:set>
                                  </p:childTnLst>
                                </p:cTn>
                              </p:par>
                              <p:par>
                                <p:cTn id="53" presetID="35" presetClass="path" presetSubtype="0" accel="50000" decel="50000" fill="hold" grpId="1" nodeType="withEffect">
                                  <p:stCondLst>
                                    <p:cond delay="0"/>
                                  </p:stCondLst>
                                  <p:childTnLst>
                                    <p:animMotion origin="layout" path="M -2.70833E-6 -4.44444E-6 L -0.39492 -0.11018 " pathEditMode="relative" rAng="0" ptsTypes="AA">
                                      <p:cBhvr>
                                        <p:cTn id="54" dur="500" spd="-99900" fill="hold"/>
                                        <p:tgtEl>
                                          <p:spTgt spid="34"/>
                                        </p:tgtEl>
                                        <p:attrNameLst>
                                          <p:attrName>ppt_x</p:attrName>
                                          <p:attrName>ppt_y</p:attrName>
                                        </p:attrNameLst>
                                      </p:cBhvr>
                                      <p:rCtr x="-19753" y="-5509"/>
                                    </p:animMotion>
                                  </p:childTnLst>
                                </p:cTn>
                              </p:par>
                              <p:par>
                                <p:cTn id="55" presetID="10" presetClass="entr" presetSubtype="0" fill="hold" grpId="0" nodeType="withEffect">
                                  <p:stCondLst>
                                    <p:cond delay="0"/>
                                  </p:stCondLst>
                                  <p:childTnLst>
                                    <p:set>
                                      <p:cBhvr>
                                        <p:cTn id="56" dur="1" fill="hold">
                                          <p:stCondLst>
                                            <p:cond delay="0"/>
                                          </p:stCondLst>
                                        </p:cTn>
                                        <p:tgtEl>
                                          <p:spTgt spid="31"/>
                                        </p:tgtEl>
                                        <p:attrNameLst>
                                          <p:attrName>style.visibility</p:attrName>
                                        </p:attrNameLst>
                                      </p:cBhvr>
                                      <p:to>
                                        <p:strVal val="visible"/>
                                      </p:to>
                                    </p:set>
                                    <p:anim calcmode="lin" valueType="num">
                                      <p:cBhvr>
                                        <p:cTn id="57" dur="500" fill="hold"/>
                                        <p:tgtEl>
                                          <p:spTgt spid="31"/>
                                        </p:tgtEl>
                                        <p:attrNameLst>
                                          <p:attrName>ppt_w</p:attrName>
                                        </p:attrNameLst>
                                      </p:cBhvr>
                                      <p:tavLst>
                                        <p:tav tm="0">
                                          <p:val>
                                            <p:fltVal val="0"/>
                                          </p:val>
                                        </p:tav>
                                        <p:tav tm="100000">
                                          <p:val>
                                            <p:strVal val="#ppt_w"/>
                                          </p:val>
                                        </p:tav>
                                      </p:tavLst>
                                    </p:anim>
                                    <p:anim calcmode="lin" valueType="num">
                                      <p:cBhvr>
                                        <p:cTn id="58" dur="500" fill="hold"/>
                                        <p:tgtEl>
                                          <p:spTgt spid="31"/>
                                        </p:tgtEl>
                                        <p:attrNameLst>
                                          <p:attrName>ppt_h</p:attrName>
                                        </p:attrNameLst>
                                      </p:cBhvr>
                                      <p:tavLst>
                                        <p:tav tm="0">
                                          <p:val>
                                            <p:fltVal val="0"/>
                                          </p:val>
                                        </p:tav>
                                        <p:tav tm="100000">
                                          <p:val>
                                            <p:strVal val="#ppt_h"/>
                                          </p:val>
                                        </p:tav>
                                      </p:tavLst>
                                    </p:anim>
                                    <p:animEffect transition="in" filter="fade">
                                      <p:cBhvr>
                                        <p:cTn id="59" dur="500"/>
                                        <p:tgtEl>
                                          <p:spTgt spid="31"/>
                                        </p:tgtEl>
                                      </p:cBhvr>
                                    </p:animEffect>
                                  </p:childTnLst>
                                </p:cTn>
                              </p:par>
                            </p:childTnLst>
                          </p:cTn>
                        </p:par>
                        <p:par>
                          <p:cTn id="60" fill="hold">
                            <p:stCondLst>
                              <p:cond delay="1500"/>
                            </p:stCondLst>
                            <p:childTnLst>
                              <p:par>
                                <p:cTn id="61" presetID="22" presetClass="entr" presetSubtype="1" fill="hold" nodeType="afterEffect">
                                  <p:stCondLst>
                                    <p:cond delay="0"/>
                                  </p:stCondLst>
                                  <p:childTnLst>
                                    <p:set>
                                      <p:cBhvr>
                                        <p:cTn id="62" dur="1" fill="hold">
                                          <p:stCondLst>
                                            <p:cond delay="0"/>
                                          </p:stCondLst>
                                        </p:cTn>
                                        <p:tgtEl>
                                          <p:spTgt spid="32">
                                            <p:txEl>
                                              <p:pRg st="0" end="0"/>
                                            </p:txEl>
                                          </p:spTgt>
                                        </p:tgtEl>
                                        <p:attrNameLst>
                                          <p:attrName>style.visibility</p:attrName>
                                        </p:attrNameLst>
                                      </p:cBhvr>
                                      <p:to>
                                        <p:strVal val="visible"/>
                                      </p:to>
                                    </p:set>
                                    <p:animEffect transition="in" filter="wipe(up)">
                                      <p:cBhvr>
                                        <p:cTn id="63" dur="500"/>
                                        <p:tgtEl>
                                          <p:spTgt spid="32">
                                            <p:txEl>
                                              <p:pRg st="0" end="0"/>
                                            </p:txEl>
                                          </p:spTgt>
                                        </p:tgtEl>
                                      </p:cBhvr>
                                    </p:animEffect>
                                  </p:childTnLst>
                                </p:cTn>
                              </p:par>
                            </p:childTnLst>
                          </p:cTn>
                        </p:par>
                        <p:par>
                          <p:cTn id="64" fill="hold">
                            <p:stCondLst>
                              <p:cond delay="2000"/>
                            </p:stCondLst>
                            <p:childTnLst>
                              <p:par>
                                <p:cTn id="65" presetID="22" presetClass="entr" presetSubtype="8" fill="hold" grpId="0" nodeType="afterEffect">
                                  <p:stCondLst>
                                    <p:cond delay="0"/>
                                  </p:stCondLst>
                                  <p:childTnLst>
                                    <p:set>
                                      <p:cBhvr>
                                        <p:cTn id="66" dur="1" fill="hold">
                                          <p:stCondLst>
                                            <p:cond delay="0"/>
                                          </p:stCondLst>
                                        </p:cTn>
                                        <p:tgtEl>
                                          <p:spTgt spid="39"/>
                                        </p:tgtEl>
                                        <p:attrNameLst>
                                          <p:attrName>style.visibility</p:attrName>
                                        </p:attrNameLst>
                                      </p:cBhvr>
                                      <p:to>
                                        <p:strVal val="visible"/>
                                      </p:to>
                                    </p:set>
                                    <p:animEffect transition="in" filter="wipe(left)">
                                      <p:cBhvr>
                                        <p:cTn id="67"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9" grpId="0" animBg="1"/>
      <p:bldP spid="31" grpId="0" animBg="1" autoUpdateAnimBg="0"/>
      <p:bldP spid="33" grpId="0" animBg="1"/>
      <p:bldP spid="33" grpId="1" animBg="1"/>
      <p:bldP spid="34" grpId="0" animBg="1"/>
      <p:bldP spid="34" grpId="1" animBg="1"/>
      <p:bldP spid="35" grpId="0"/>
      <p:bldP spid="36" grpId="0"/>
      <p:bldP spid="39" grpId="0"/>
      <p:bldP spid="45" grpId="0" animBg="1"/>
      <p:bldP spid="48" grpId="0" animBg="1"/>
      <p:bldP spid="4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73185" y="1771551"/>
            <a:ext cx="2819400" cy="4287520"/>
          </a:xfrm>
          <a:prstGeom prst="rect">
            <a:avLst/>
          </a:prstGeom>
          <a:noFill/>
        </p:spPr>
        <p:txBody>
          <a:bodyPr wrap="none" rtlCol="0">
            <a:spAutoFit/>
          </a:bodyPr>
          <a:lstStyle/>
          <a:p>
            <a:pPr fontAlgn="auto">
              <a:lnSpc>
                <a:spcPts val="2420"/>
              </a:lnSpc>
            </a:pPr>
            <a:r>
              <a:rPr lang="zh-CN" altLang="en-US" sz="1600" dirty="0">
                <a:latin typeface="微软雅黑" pitchFamily="34" charset="-122"/>
                <a:ea typeface="微软雅黑" pitchFamily="34" charset="-122"/>
              </a:rPr>
              <a:t>基于杜邦公司</a:t>
            </a:r>
            <a:r>
              <a:rPr lang="en-US" altLang="zh-CN" sz="1600" dirty="0">
                <a:latin typeface="微软雅黑" pitchFamily="34" charset="-122"/>
                <a:ea typeface="微软雅黑" pitchFamily="34" charset="-122"/>
              </a:rPr>
              <a:t>10</a:t>
            </a:r>
            <a:r>
              <a:rPr lang="zh-CN" altLang="en-US" sz="1600" dirty="0">
                <a:latin typeface="微软雅黑" pitchFamily="34" charset="-122"/>
                <a:ea typeface="微软雅黑" pitchFamily="34" charset="-122"/>
              </a:rPr>
              <a:t>年对于可</a:t>
            </a:r>
            <a:endParaRPr lang="en-US" altLang="zh-CN" sz="1600" dirty="0">
              <a:latin typeface="微软雅黑" pitchFamily="34" charset="-122"/>
              <a:ea typeface="微软雅黑" pitchFamily="34" charset="-122"/>
            </a:endParaRPr>
          </a:p>
          <a:p>
            <a:pPr fontAlgn="auto">
              <a:lnSpc>
                <a:spcPts val="2420"/>
              </a:lnSpc>
            </a:pPr>
            <a:r>
              <a:rPr lang="zh-CN" altLang="en-US" sz="1600" dirty="0">
                <a:latin typeface="微软雅黑" pitchFamily="34" charset="-122"/>
                <a:ea typeface="微软雅黑" pitchFamily="34" charset="-122"/>
              </a:rPr>
              <a:t>记录事件的统计，表明导</a:t>
            </a:r>
            <a:endParaRPr lang="en-US" altLang="zh-CN" sz="1600" dirty="0">
              <a:latin typeface="微软雅黑" pitchFamily="34" charset="-122"/>
              <a:ea typeface="微软雅黑" pitchFamily="34" charset="-122"/>
            </a:endParaRPr>
          </a:p>
          <a:p>
            <a:pPr fontAlgn="auto">
              <a:lnSpc>
                <a:spcPts val="2420"/>
              </a:lnSpc>
            </a:pPr>
            <a:r>
              <a:rPr lang="zh-CN" altLang="en-US" sz="1600" dirty="0">
                <a:latin typeface="微软雅黑" pitchFamily="34" charset="-122"/>
                <a:ea typeface="微软雅黑" pitchFamily="34" charset="-122"/>
              </a:rPr>
              <a:t>致事故的原因具有以下的</a:t>
            </a:r>
            <a:endParaRPr lang="en-US" altLang="zh-CN" sz="1600" dirty="0">
              <a:latin typeface="微软雅黑" pitchFamily="34" charset="-122"/>
              <a:ea typeface="微软雅黑" pitchFamily="34" charset="-122"/>
            </a:endParaRPr>
          </a:p>
          <a:p>
            <a:pPr fontAlgn="auto">
              <a:lnSpc>
                <a:spcPts val="2420"/>
              </a:lnSpc>
            </a:pPr>
            <a:r>
              <a:rPr lang="zh-CN" altLang="en-US" sz="1600" dirty="0">
                <a:latin typeface="微软雅黑" pitchFamily="34" charset="-122"/>
                <a:ea typeface="微软雅黑" pitchFamily="34" charset="-122"/>
              </a:rPr>
              <a:t>分布规律：                     </a:t>
            </a:r>
            <a:endParaRPr lang="en-US" altLang="zh-CN" sz="1600" dirty="0">
              <a:latin typeface="微软雅黑" pitchFamily="34" charset="-122"/>
              <a:ea typeface="微软雅黑" pitchFamily="34" charset="-122"/>
            </a:endParaRPr>
          </a:p>
          <a:p>
            <a:endParaRPr lang="en-US" altLang="zh-CN" sz="1600" dirty="0">
              <a:latin typeface="微软雅黑" pitchFamily="34" charset="-122"/>
              <a:ea typeface="微软雅黑" pitchFamily="34" charset="-122"/>
            </a:endParaRPr>
          </a:p>
          <a:p>
            <a:pPr>
              <a:lnSpc>
                <a:spcPct val="150000"/>
              </a:lnSpc>
            </a:pPr>
            <a:r>
              <a:rPr lang="zh-CN" altLang="en-US" sz="1600" dirty="0">
                <a:latin typeface="微软雅黑" pitchFamily="34" charset="-122"/>
                <a:ea typeface="微软雅黑" pitchFamily="34" charset="-122"/>
              </a:rPr>
              <a:t>不安全因素        权重比</a:t>
            </a:r>
            <a:endParaRPr lang="en-US" altLang="zh-CN" sz="1600" dirty="0">
              <a:latin typeface="微软雅黑" pitchFamily="34" charset="-122"/>
              <a:ea typeface="微软雅黑" pitchFamily="34" charset="-122"/>
            </a:endParaRPr>
          </a:p>
          <a:p>
            <a:pPr>
              <a:lnSpc>
                <a:spcPct val="150000"/>
              </a:lnSpc>
            </a:pPr>
            <a:r>
              <a:rPr lang="zh-CN" altLang="en-US" sz="1600" dirty="0">
                <a:latin typeface="微软雅黑" pitchFamily="34" charset="-122"/>
                <a:ea typeface="微软雅黑" pitchFamily="34" charset="-122"/>
              </a:rPr>
              <a:t>个人防护装备         </a:t>
            </a:r>
            <a:r>
              <a:rPr lang="en-US" altLang="zh-CN" sz="1600" dirty="0">
                <a:latin typeface="微软雅黑" pitchFamily="34" charset="-122"/>
                <a:ea typeface="微软雅黑" pitchFamily="34" charset="-122"/>
              </a:rPr>
              <a:t>12%</a:t>
            </a:r>
          </a:p>
          <a:p>
            <a:pPr>
              <a:lnSpc>
                <a:spcPct val="150000"/>
              </a:lnSpc>
            </a:pPr>
            <a:r>
              <a:rPr lang="zh-CN" altLang="en-US" sz="1600" dirty="0">
                <a:latin typeface="微软雅黑" pitchFamily="34" charset="-122"/>
                <a:ea typeface="微软雅黑" pitchFamily="34" charset="-122"/>
              </a:rPr>
              <a:t>人员的位置            </a:t>
            </a:r>
            <a:r>
              <a:rPr lang="en-US" altLang="zh-CN" sz="1600" dirty="0">
                <a:latin typeface="微软雅黑" pitchFamily="34" charset="-122"/>
                <a:ea typeface="微软雅黑" pitchFamily="34" charset="-122"/>
              </a:rPr>
              <a:t>30%</a:t>
            </a:r>
          </a:p>
          <a:p>
            <a:pPr>
              <a:lnSpc>
                <a:spcPct val="150000"/>
              </a:lnSpc>
            </a:pPr>
            <a:r>
              <a:rPr lang="zh-CN" altLang="en-US" sz="1600" dirty="0">
                <a:latin typeface="微软雅黑" pitchFamily="34" charset="-122"/>
                <a:ea typeface="微软雅黑" pitchFamily="34" charset="-122"/>
              </a:rPr>
              <a:t>人员的反应            </a:t>
            </a:r>
            <a:r>
              <a:rPr lang="en-US" altLang="zh-CN" sz="1600" dirty="0">
                <a:latin typeface="微软雅黑" pitchFamily="34" charset="-122"/>
                <a:ea typeface="微软雅黑" pitchFamily="34" charset="-122"/>
              </a:rPr>
              <a:t>14%</a:t>
            </a:r>
          </a:p>
          <a:p>
            <a:pPr>
              <a:lnSpc>
                <a:spcPct val="150000"/>
              </a:lnSpc>
            </a:pPr>
            <a:r>
              <a:rPr lang="zh-CN" altLang="en-US" sz="1600" dirty="0">
                <a:latin typeface="微软雅黑" pitchFamily="34" charset="-122"/>
                <a:ea typeface="微软雅黑" pitchFamily="34" charset="-122"/>
              </a:rPr>
              <a:t>工具与设备            </a:t>
            </a:r>
            <a:r>
              <a:rPr lang="en-US" altLang="zh-CN" sz="1600" dirty="0">
                <a:latin typeface="微软雅黑" pitchFamily="34" charset="-122"/>
                <a:ea typeface="微软雅黑" pitchFamily="34" charset="-122"/>
              </a:rPr>
              <a:t>28%</a:t>
            </a:r>
          </a:p>
          <a:p>
            <a:pPr>
              <a:lnSpc>
                <a:spcPct val="150000"/>
              </a:lnSpc>
            </a:pPr>
            <a:r>
              <a:rPr lang="zh-CN" altLang="en-US" sz="1600" dirty="0">
                <a:latin typeface="微软雅黑" pitchFamily="34" charset="-122"/>
                <a:ea typeface="微软雅黑" pitchFamily="34" charset="-122"/>
              </a:rPr>
              <a:t>程序与秩序            </a:t>
            </a:r>
            <a:r>
              <a:rPr lang="en-US" altLang="zh-CN" sz="1600" dirty="0">
                <a:latin typeface="微软雅黑" pitchFamily="34" charset="-122"/>
                <a:ea typeface="微软雅黑" pitchFamily="34" charset="-122"/>
              </a:rPr>
              <a:t>12%</a:t>
            </a:r>
          </a:p>
          <a:p>
            <a:r>
              <a:rPr lang="en-US" altLang="zh-CN" sz="1600" dirty="0">
                <a:latin typeface="微软雅黑" pitchFamily="34" charset="-122"/>
                <a:ea typeface="微软雅黑" pitchFamily="34" charset="-122"/>
              </a:rPr>
              <a:t>————————————</a:t>
            </a:r>
          </a:p>
          <a:p>
            <a:r>
              <a:rPr lang="zh-CN" altLang="en-US" sz="1600" dirty="0">
                <a:latin typeface="微软雅黑" pitchFamily="34" charset="-122"/>
                <a:ea typeface="微软雅黑" pitchFamily="34" charset="-122"/>
              </a:rPr>
              <a:t>不安全行为类总计</a:t>
            </a:r>
            <a:r>
              <a:rPr lang="en-US" altLang="zh-CN" sz="1600" dirty="0">
                <a:latin typeface="微软雅黑" pitchFamily="34" charset="-122"/>
                <a:ea typeface="微软雅黑" pitchFamily="34" charset="-122"/>
              </a:rPr>
              <a:t>96%</a:t>
            </a:r>
          </a:p>
        </p:txBody>
      </p:sp>
      <p:sp>
        <p:nvSpPr>
          <p:cNvPr id="6" name="矩形 3"/>
          <p:cNvSpPr>
            <a:spLocks noChangeArrowheads="1"/>
          </p:cNvSpPr>
          <p:nvPr/>
        </p:nvSpPr>
        <p:spPr bwMode="auto">
          <a:xfrm>
            <a:off x="2788104" y="659803"/>
            <a:ext cx="3057229" cy="584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buNone/>
            </a:pPr>
            <a:r>
              <a:rPr lang="zh-CN" altLang="en-US" b="1" dirty="0">
                <a:solidFill>
                  <a:srgbClr val="202A36"/>
                </a:solidFill>
                <a:latin typeface="Arial" charset="0"/>
                <a:cs typeface="Arial" charset="0"/>
              </a:rPr>
              <a:t>人的不安全行为</a:t>
            </a:r>
          </a:p>
        </p:txBody>
      </p:sp>
      <p:pic>
        <p:nvPicPr>
          <p:cNvPr id="1025" name="图片 1024"/>
          <p:cNvPicPr>
            <a:picLocks noChangeAspect="1"/>
          </p:cNvPicPr>
          <p:nvPr/>
        </p:nvPicPr>
        <p:blipFill>
          <a:blip r:embed="rId3"/>
          <a:srcRect t="3557" r="691"/>
          <a:stretch>
            <a:fillRect/>
          </a:stretch>
        </p:blipFill>
        <p:spPr>
          <a:xfrm>
            <a:off x="5003800" y="1549400"/>
            <a:ext cx="6286500" cy="5118100"/>
          </a:xfrm>
          <a:prstGeom prst="rect">
            <a:avLst/>
          </a:prstGeom>
          <a:noFill/>
          <a:ln w="9525">
            <a:noFill/>
          </a:ln>
        </p:spPr>
      </p:pic>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eeform 12"/>
          <p:cNvSpPr/>
          <p:nvPr/>
        </p:nvSpPr>
        <p:spPr bwMode="auto">
          <a:xfrm flipH="1" flipV="1">
            <a:off x="6137399" y="4411704"/>
            <a:ext cx="528638" cy="530225"/>
          </a:xfrm>
          <a:custGeom>
            <a:avLst/>
            <a:gdLst>
              <a:gd name="T0" fmla="*/ 0 w 1446"/>
              <a:gd name="T1" fmla="*/ 0 h 1446"/>
              <a:gd name="T2" fmla="*/ 1446 w 1446"/>
              <a:gd name="T3" fmla="*/ 0 h 1446"/>
              <a:gd name="T4" fmla="*/ 1446 w 1446"/>
              <a:gd name="T5" fmla="*/ 458 h 1446"/>
              <a:gd name="T6" fmla="*/ 438 w 1446"/>
              <a:gd name="T7" fmla="*/ 458 h 1446"/>
              <a:gd name="T8" fmla="*/ 438 w 1446"/>
              <a:gd name="T9" fmla="*/ 1446 h 1446"/>
              <a:gd name="T10" fmla="*/ 0 w 1446"/>
              <a:gd name="T11" fmla="*/ 1446 h 1446"/>
              <a:gd name="T12" fmla="*/ 0 w 1446"/>
              <a:gd name="T13" fmla="*/ 0 h 1446"/>
            </a:gdLst>
            <a:ahLst/>
            <a:cxnLst>
              <a:cxn ang="0">
                <a:pos x="T0" y="T1"/>
              </a:cxn>
              <a:cxn ang="0">
                <a:pos x="T2" y="T3"/>
              </a:cxn>
              <a:cxn ang="0">
                <a:pos x="T4" y="T5"/>
              </a:cxn>
              <a:cxn ang="0">
                <a:pos x="T6" y="T7"/>
              </a:cxn>
              <a:cxn ang="0">
                <a:pos x="T8" y="T9"/>
              </a:cxn>
              <a:cxn ang="0">
                <a:pos x="T10" y="T11"/>
              </a:cxn>
              <a:cxn ang="0">
                <a:pos x="T12" y="T13"/>
              </a:cxn>
            </a:cxnLst>
            <a:rect l="0" t="0" r="r" b="b"/>
            <a:pathLst>
              <a:path w="1446" h="1446">
                <a:moveTo>
                  <a:pt x="0" y="0"/>
                </a:moveTo>
                <a:lnTo>
                  <a:pt x="1446" y="0"/>
                </a:lnTo>
                <a:lnTo>
                  <a:pt x="1446" y="458"/>
                </a:lnTo>
                <a:lnTo>
                  <a:pt x="438" y="458"/>
                </a:lnTo>
                <a:lnTo>
                  <a:pt x="438" y="1446"/>
                </a:lnTo>
                <a:lnTo>
                  <a:pt x="0" y="1446"/>
                </a:lnTo>
                <a:lnTo>
                  <a:pt x="0" y="0"/>
                </a:lnTo>
                <a:close/>
              </a:path>
            </a:pathLst>
          </a:custGeom>
          <a:solidFill>
            <a:srgbClr val="FCB00F"/>
          </a:solidFill>
          <a:ln>
            <a:noFill/>
          </a:ln>
        </p:spPr>
        <p:txBody>
          <a:bodyPr/>
          <a:lstStyle/>
          <a:p>
            <a:endParaRPr lang="zh-CN" altLang="en-US"/>
          </a:p>
        </p:txBody>
      </p:sp>
      <p:sp>
        <p:nvSpPr>
          <p:cNvPr id="2" name="矩形 3"/>
          <p:cNvSpPr>
            <a:spLocks noChangeArrowheads="1"/>
          </p:cNvSpPr>
          <p:nvPr/>
        </p:nvSpPr>
        <p:spPr bwMode="auto">
          <a:xfrm>
            <a:off x="2788104" y="659803"/>
            <a:ext cx="3877967" cy="584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buNone/>
            </a:pPr>
            <a:r>
              <a:rPr lang="zh-CN" altLang="en-US" b="1" dirty="0">
                <a:solidFill>
                  <a:srgbClr val="202A36"/>
                </a:solidFill>
                <a:latin typeface="Arial" charset="0"/>
                <a:cs typeface="Arial" charset="0"/>
              </a:rPr>
              <a:t>防止人的不安全行为</a:t>
            </a:r>
          </a:p>
        </p:txBody>
      </p:sp>
      <p:grpSp>
        <p:nvGrpSpPr>
          <p:cNvPr id="3" name="组合 13"/>
          <p:cNvGrpSpPr/>
          <p:nvPr/>
        </p:nvGrpSpPr>
        <p:grpSpPr>
          <a:xfrm>
            <a:off x="7032614" y="1940209"/>
            <a:ext cx="4411823" cy="3103428"/>
            <a:chOff x="1336276" y="1853583"/>
            <a:chExt cx="3295240" cy="2375639"/>
          </a:xfrm>
          <a:solidFill>
            <a:srgbClr val="FCB00F"/>
          </a:solidFill>
        </p:grpSpPr>
        <p:sp>
          <p:nvSpPr>
            <p:cNvPr id="16" name="Freeform 6"/>
            <p:cNvSpPr>
              <a:spLocks noEditPoints="1"/>
            </p:cNvSpPr>
            <p:nvPr/>
          </p:nvSpPr>
          <p:spPr bwMode="auto">
            <a:xfrm>
              <a:off x="1336276" y="1853583"/>
              <a:ext cx="859733" cy="483749"/>
            </a:xfrm>
            <a:custGeom>
              <a:avLst/>
              <a:gdLst>
                <a:gd name="T0" fmla="*/ 53 w 55"/>
                <a:gd name="T1" fmla="*/ 0 h 31"/>
                <a:gd name="T2" fmla="*/ 3 w 55"/>
                <a:gd name="T3" fmla="*/ 0 h 31"/>
                <a:gd name="T4" fmla="*/ 0 w 55"/>
                <a:gd name="T5" fmla="*/ 2 h 31"/>
                <a:gd name="T6" fmla="*/ 0 w 55"/>
                <a:gd name="T7" fmla="*/ 29 h 31"/>
                <a:gd name="T8" fmla="*/ 3 w 55"/>
                <a:gd name="T9" fmla="*/ 31 h 31"/>
                <a:gd name="T10" fmla="*/ 53 w 55"/>
                <a:gd name="T11" fmla="*/ 31 h 31"/>
                <a:gd name="T12" fmla="*/ 55 w 55"/>
                <a:gd name="T13" fmla="*/ 29 h 31"/>
                <a:gd name="T14" fmla="*/ 55 w 55"/>
                <a:gd name="T15" fmla="*/ 2 h 31"/>
                <a:gd name="T16" fmla="*/ 53 w 55"/>
                <a:gd name="T17" fmla="*/ 0 h 31"/>
                <a:gd name="T18" fmla="*/ 53 w 55"/>
                <a:gd name="T19" fmla="*/ 29 h 31"/>
                <a:gd name="T20" fmla="*/ 3 w 55"/>
                <a:gd name="T21" fmla="*/ 29 h 31"/>
                <a:gd name="T22" fmla="*/ 3 w 55"/>
                <a:gd name="T23" fmla="*/ 3 h 31"/>
                <a:gd name="T24" fmla="*/ 53 w 55"/>
                <a:gd name="T25" fmla="*/ 3 h 31"/>
                <a:gd name="T26" fmla="*/ 53 w 55"/>
                <a:gd name="T27" fmla="*/ 2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5" h="31">
                  <a:moveTo>
                    <a:pt x="53" y="0"/>
                  </a:moveTo>
                  <a:cubicBezTo>
                    <a:pt x="3" y="0"/>
                    <a:pt x="3" y="0"/>
                    <a:pt x="3" y="0"/>
                  </a:cubicBezTo>
                  <a:cubicBezTo>
                    <a:pt x="1" y="0"/>
                    <a:pt x="0" y="1"/>
                    <a:pt x="0" y="2"/>
                  </a:cubicBezTo>
                  <a:cubicBezTo>
                    <a:pt x="0" y="29"/>
                    <a:pt x="0" y="29"/>
                    <a:pt x="0" y="29"/>
                  </a:cubicBezTo>
                  <a:cubicBezTo>
                    <a:pt x="0" y="30"/>
                    <a:pt x="1" y="31"/>
                    <a:pt x="3" y="31"/>
                  </a:cubicBezTo>
                  <a:cubicBezTo>
                    <a:pt x="53" y="31"/>
                    <a:pt x="53" y="31"/>
                    <a:pt x="53" y="31"/>
                  </a:cubicBezTo>
                  <a:cubicBezTo>
                    <a:pt x="54" y="31"/>
                    <a:pt x="55" y="30"/>
                    <a:pt x="55" y="29"/>
                  </a:cubicBezTo>
                  <a:cubicBezTo>
                    <a:pt x="55" y="2"/>
                    <a:pt x="55" y="2"/>
                    <a:pt x="55" y="2"/>
                  </a:cubicBezTo>
                  <a:cubicBezTo>
                    <a:pt x="55" y="1"/>
                    <a:pt x="54" y="0"/>
                    <a:pt x="53" y="0"/>
                  </a:cubicBezTo>
                  <a:close/>
                  <a:moveTo>
                    <a:pt x="53" y="29"/>
                  </a:moveTo>
                  <a:cubicBezTo>
                    <a:pt x="3" y="29"/>
                    <a:pt x="3" y="29"/>
                    <a:pt x="3" y="29"/>
                  </a:cubicBezTo>
                  <a:cubicBezTo>
                    <a:pt x="3" y="3"/>
                    <a:pt x="3" y="3"/>
                    <a:pt x="3" y="3"/>
                  </a:cubicBezTo>
                  <a:cubicBezTo>
                    <a:pt x="53" y="3"/>
                    <a:pt x="53" y="3"/>
                    <a:pt x="53" y="3"/>
                  </a:cubicBezTo>
                  <a:lnTo>
                    <a:pt x="53" y="29"/>
                  </a:lnTo>
                  <a:close/>
                </a:path>
              </a:pathLst>
            </a:custGeom>
            <a:grpFill/>
            <a:ln>
              <a:noFill/>
            </a:ln>
          </p:spPr>
          <p:txBody>
            <a:bodyPr vert="horz" wrap="square" lIns="91440" tIns="45720" rIns="91440" bIns="45720" numCol="1" anchor="t" anchorCtr="0" compatLnSpc="1"/>
            <a:lstStyle/>
            <a:p>
              <a:r>
                <a:rPr lang="zh-CN" altLang="en-US" dirty="0">
                  <a:latin typeface="微软雅黑" pitchFamily="34" charset="-122"/>
                  <a:ea typeface="微软雅黑" pitchFamily="34" charset="-122"/>
                </a:rPr>
                <a:t>职业适应性检查</a:t>
              </a:r>
            </a:p>
          </p:txBody>
        </p:sp>
        <p:sp>
          <p:nvSpPr>
            <p:cNvPr id="18" name="Freeform 8"/>
            <p:cNvSpPr>
              <a:spLocks noEditPoints="1"/>
            </p:cNvSpPr>
            <p:nvPr/>
          </p:nvSpPr>
          <p:spPr bwMode="auto">
            <a:xfrm>
              <a:off x="1336276" y="2792344"/>
              <a:ext cx="859733" cy="498118"/>
            </a:xfrm>
            <a:custGeom>
              <a:avLst/>
              <a:gdLst>
                <a:gd name="T0" fmla="*/ 53 w 55"/>
                <a:gd name="T1" fmla="*/ 0 h 32"/>
                <a:gd name="T2" fmla="*/ 3 w 55"/>
                <a:gd name="T3" fmla="*/ 0 h 32"/>
                <a:gd name="T4" fmla="*/ 0 w 55"/>
                <a:gd name="T5" fmla="*/ 3 h 32"/>
                <a:gd name="T6" fmla="*/ 0 w 55"/>
                <a:gd name="T7" fmla="*/ 29 h 32"/>
                <a:gd name="T8" fmla="*/ 3 w 55"/>
                <a:gd name="T9" fmla="*/ 32 h 32"/>
                <a:gd name="T10" fmla="*/ 53 w 55"/>
                <a:gd name="T11" fmla="*/ 32 h 32"/>
                <a:gd name="T12" fmla="*/ 55 w 55"/>
                <a:gd name="T13" fmla="*/ 29 h 32"/>
                <a:gd name="T14" fmla="*/ 55 w 55"/>
                <a:gd name="T15" fmla="*/ 3 h 32"/>
                <a:gd name="T16" fmla="*/ 53 w 55"/>
                <a:gd name="T17" fmla="*/ 0 h 32"/>
                <a:gd name="T18" fmla="*/ 53 w 55"/>
                <a:gd name="T19" fmla="*/ 29 h 32"/>
                <a:gd name="T20" fmla="*/ 3 w 55"/>
                <a:gd name="T21" fmla="*/ 29 h 32"/>
                <a:gd name="T22" fmla="*/ 3 w 55"/>
                <a:gd name="T23" fmla="*/ 4 h 32"/>
                <a:gd name="T24" fmla="*/ 53 w 55"/>
                <a:gd name="T25" fmla="*/ 4 h 32"/>
                <a:gd name="T26" fmla="*/ 53 w 55"/>
                <a:gd name="T27" fmla="*/ 2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5" h="32">
                  <a:moveTo>
                    <a:pt x="53" y="0"/>
                  </a:moveTo>
                  <a:cubicBezTo>
                    <a:pt x="3" y="0"/>
                    <a:pt x="3" y="0"/>
                    <a:pt x="3" y="0"/>
                  </a:cubicBezTo>
                  <a:cubicBezTo>
                    <a:pt x="1" y="0"/>
                    <a:pt x="0" y="2"/>
                    <a:pt x="0" y="3"/>
                  </a:cubicBezTo>
                  <a:cubicBezTo>
                    <a:pt x="0" y="29"/>
                    <a:pt x="0" y="29"/>
                    <a:pt x="0" y="29"/>
                  </a:cubicBezTo>
                  <a:cubicBezTo>
                    <a:pt x="0" y="31"/>
                    <a:pt x="1" y="32"/>
                    <a:pt x="3" y="32"/>
                  </a:cubicBezTo>
                  <a:cubicBezTo>
                    <a:pt x="53" y="32"/>
                    <a:pt x="53" y="32"/>
                    <a:pt x="53" y="32"/>
                  </a:cubicBezTo>
                  <a:cubicBezTo>
                    <a:pt x="54" y="32"/>
                    <a:pt x="55" y="31"/>
                    <a:pt x="55" y="29"/>
                  </a:cubicBezTo>
                  <a:cubicBezTo>
                    <a:pt x="55" y="3"/>
                    <a:pt x="55" y="3"/>
                    <a:pt x="55" y="3"/>
                  </a:cubicBezTo>
                  <a:cubicBezTo>
                    <a:pt x="55" y="2"/>
                    <a:pt x="54" y="0"/>
                    <a:pt x="53" y="0"/>
                  </a:cubicBezTo>
                  <a:close/>
                  <a:moveTo>
                    <a:pt x="53" y="29"/>
                  </a:moveTo>
                  <a:cubicBezTo>
                    <a:pt x="3" y="29"/>
                    <a:pt x="3" y="29"/>
                    <a:pt x="3" y="29"/>
                  </a:cubicBezTo>
                  <a:cubicBezTo>
                    <a:pt x="3" y="4"/>
                    <a:pt x="3" y="4"/>
                    <a:pt x="3" y="4"/>
                  </a:cubicBezTo>
                  <a:cubicBezTo>
                    <a:pt x="53" y="4"/>
                    <a:pt x="53" y="4"/>
                    <a:pt x="53" y="4"/>
                  </a:cubicBezTo>
                  <a:lnTo>
                    <a:pt x="53" y="29"/>
                  </a:lnTo>
                  <a:close/>
                </a:path>
              </a:pathLst>
            </a:custGeom>
            <a:grpFill/>
            <a:ln>
              <a:noFill/>
            </a:ln>
          </p:spPr>
          <p:txBody>
            <a:bodyPr vert="horz" wrap="square" lIns="91440" tIns="45720" rIns="91440" bIns="45720" numCol="1" anchor="t" anchorCtr="0" compatLnSpc="1"/>
            <a:lstStyle/>
            <a:p>
              <a:r>
                <a:rPr lang="zh-CN" altLang="en-US" dirty="0">
                  <a:latin typeface="微软雅黑" pitchFamily="34" charset="-122"/>
                  <a:ea typeface="微软雅黑" pitchFamily="34" charset="-122"/>
                </a:rPr>
                <a:t>安全态度教育</a:t>
              </a:r>
            </a:p>
          </p:txBody>
        </p:sp>
        <p:sp>
          <p:nvSpPr>
            <p:cNvPr id="20" name="Freeform 10"/>
            <p:cNvSpPr>
              <a:spLocks noEditPoints="1"/>
            </p:cNvSpPr>
            <p:nvPr/>
          </p:nvSpPr>
          <p:spPr bwMode="auto">
            <a:xfrm>
              <a:off x="1336276" y="3745473"/>
              <a:ext cx="859733" cy="483749"/>
            </a:xfrm>
            <a:custGeom>
              <a:avLst/>
              <a:gdLst>
                <a:gd name="T0" fmla="*/ 53 w 55"/>
                <a:gd name="T1" fmla="*/ 0 h 31"/>
                <a:gd name="T2" fmla="*/ 3 w 55"/>
                <a:gd name="T3" fmla="*/ 0 h 31"/>
                <a:gd name="T4" fmla="*/ 0 w 55"/>
                <a:gd name="T5" fmla="*/ 3 h 31"/>
                <a:gd name="T6" fmla="*/ 0 w 55"/>
                <a:gd name="T7" fmla="*/ 29 h 31"/>
                <a:gd name="T8" fmla="*/ 3 w 55"/>
                <a:gd name="T9" fmla="*/ 31 h 31"/>
                <a:gd name="T10" fmla="*/ 53 w 55"/>
                <a:gd name="T11" fmla="*/ 31 h 31"/>
                <a:gd name="T12" fmla="*/ 55 w 55"/>
                <a:gd name="T13" fmla="*/ 29 h 31"/>
                <a:gd name="T14" fmla="*/ 55 w 55"/>
                <a:gd name="T15" fmla="*/ 3 h 31"/>
                <a:gd name="T16" fmla="*/ 53 w 55"/>
                <a:gd name="T17" fmla="*/ 0 h 31"/>
                <a:gd name="T18" fmla="*/ 53 w 55"/>
                <a:gd name="T19" fmla="*/ 29 h 31"/>
                <a:gd name="T20" fmla="*/ 3 w 55"/>
                <a:gd name="T21" fmla="*/ 29 h 31"/>
                <a:gd name="T22" fmla="*/ 3 w 55"/>
                <a:gd name="T23" fmla="*/ 3 h 31"/>
                <a:gd name="T24" fmla="*/ 53 w 55"/>
                <a:gd name="T25" fmla="*/ 3 h 31"/>
                <a:gd name="T26" fmla="*/ 53 w 55"/>
                <a:gd name="T27" fmla="*/ 2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5" h="31">
                  <a:moveTo>
                    <a:pt x="53" y="0"/>
                  </a:moveTo>
                  <a:cubicBezTo>
                    <a:pt x="3" y="0"/>
                    <a:pt x="3" y="0"/>
                    <a:pt x="3" y="0"/>
                  </a:cubicBezTo>
                  <a:cubicBezTo>
                    <a:pt x="1" y="0"/>
                    <a:pt x="0" y="1"/>
                    <a:pt x="0" y="3"/>
                  </a:cubicBezTo>
                  <a:cubicBezTo>
                    <a:pt x="0" y="29"/>
                    <a:pt x="0" y="29"/>
                    <a:pt x="0" y="29"/>
                  </a:cubicBezTo>
                  <a:cubicBezTo>
                    <a:pt x="0" y="30"/>
                    <a:pt x="1" y="31"/>
                    <a:pt x="3" y="31"/>
                  </a:cubicBezTo>
                  <a:cubicBezTo>
                    <a:pt x="53" y="31"/>
                    <a:pt x="53" y="31"/>
                    <a:pt x="53" y="31"/>
                  </a:cubicBezTo>
                  <a:cubicBezTo>
                    <a:pt x="54" y="31"/>
                    <a:pt x="55" y="30"/>
                    <a:pt x="55" y="29"/>
                  </a:cubicBezTo>
                  <a:cubicBezTo>
                    <a:pt x="55" y="3"/>
                    <a:pt x="55" y="3"/>
                    <a:pt x="55" y="3"/>
                  </a:cubicBezTo>
                  <a:cubicBezTo>
                    <a:pt x="55" y="1"/>
                    <a:pt x="54" y="0"/>
                    <a:pt x="53" y="0"/>
                  </a:cubicBezTo>
                  <a:close/>
                  <a:moveTo>
                    <a:pt x="53" y="29"/>
                  </a:moveTo>
                  <a:cubicBezTo>
                    <a:pt x="3" y="29"/>
                    <a:pt x="3" y="29"/>
                    <a:pt x="3" y="29"/>
                  </a:cubicBezTo>
                  <a:cubicBezTo>
                    <a:pt x="3" y="3"/>
                    <a:pt x="3" y="3"/>
                    <a:pt x="3" y="3"/>
                  </a:cubicBezTo>
                  <a:cubicBezTo>
                    <a:pt x="53" y="3"/>
                    <a:pt x="53" y="3"/>
                    <a:pt x="53" y="3"/>
                  </a:cubicBezTo>
                  <a:lnTo>
                    <a:pt x="53" y="29"/>
                  </a:lnTo>
                  <a:close/>
                </a:path>
              </a:pathLst>
            </a:custGeom>
            <a:grpFill/>
            <a:ln>
              <a:noFill/>
            </a:ln>
          </p:spPr>
          <p:txBody>
            <a:bodyPr vert="horz" wrap="square" lIns="91440" tIns="45720" rIns="91440" bIns="45720" numCol="1" anchor="t" anchorCtr="0" compatLnSpc="1"/>
            <a:lstStyle/>
            <a:p>
              <a:r>
                <a:rPr lang="zh-CN" altLang="en-US" dirty="0">
                  <a:latin typeface="微软雅黑" pitchFamily="34" charset="-122"/>
                  <a:ea typeface="微软雅黑" pitchFamily="34" charset="-122"/>
                </a:rPr>
                <a:t>作业前的培训</a:t>
              </a:r>
            </a:p>
          </p:txBody>
        </p:sp>
        <p:sp>
          <p:nvSpPr>
            <p:cNvPr id="22" name="Freeform 16"/>
            <p:cNvSpPr>
              <a:spLocks noEditPoints="1"/>
            </p:cNvSpPr>
            <p:nvPr/>
          </p:nvSpPr>
          <p:spPr bwMode="auto">
            <a:xfrm>
              <a:off x="2555228" y="1853583"/>
              <a:ext cx="859733" cy="483749"/>
            </a:xfrm>
            <a:custGeom>
              <a:avLst/>
              <a:gdLst>
                <a:gd name="T0" fmla="*/ 53 w 55"/>
                <a:gd name="T1" fmla="*/ 0 h 31"/>
                <a:gd name="T2" fmla="*/ 3 w 55"/>
                <a:gd name="T3" fmla="*/ 0 h 31"/>
                <a:gd name="T4" fmla="*/ 0 w 55"/>
                <a:gd name="T5" fmla="*/ 2 h 31"/>
                <a:gd name="T6" fmla="*/ 0 w 55"/>
                <a:gd name="T7" fmla="*/ 29 h 31"/>
                <a:gd name="T8" fmla="*/ 3 w 55"/>
                <a:gd name="T9" fmla="*/ 31 h 31"/>
                <a:gd name="T10" fmla="*/ 53 w 55"/>
                <a:gd name="T11" fmla="*/ 31 h 31"/>
                <a:gd name="T12" fmla="*/ 55 w 55"/>
                <a:gd name="T13" fmla="*/ 29 h 31"/>
                <a:gd name="T14" fmla="*/ 55 w 55"/>
                <a:gd name="T15" fmla="*/ 2 h 31"/>
                <a:gd name="T16" fmla="*/ 53 w 55"/>
                <a:gd name="T17" fmla="*/ 0 h 31"/>
                <a:gd name="T18" fmla="*/ 53 w 55"/>
                <a:gd name="T19" fmla="*/ 29 h 31"/>
                <a:gd name="T20" fmla="*/ 3 w 55"/>
                <a:gd name="T21" fmla="*/ 29 h 31"/>
                <a:gd name="T22" fmla="*/ 3 w 55"/>
                <a:gd name="T23" fmla="*/ 3 h 31"/>
                <a:gd name="T24" fmla="*/ 53 w 55"/>
                <a:gd name="T25" fmla="*/ 3 h 31"/>
                <a:gd name="T26" fmla="*/ 53 w 55"/>
                <a:gd name="T27" fmla="*/ 2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5" h="31">
                  <a:moveTo>
                    <a:pt x="53" y="0"/>
                  </a:moveTo>
                  <a:cubicBezTo>
                    <a:pt x="3" y="0"/>
                    <a:pt x="3" y="0"/>
                    <a:pt x="3" y="0"/>
                  </a:cubicBezTo>
                  <a:cubicBezTo>
                    <a:pt x="1" y="0"/>
                    <a:pt x="0" y="1"/>
                    <a:pt x="0" y="2"/>
                  </a:cubicBezTo>
                  <a:cubicBezTo>
                    <a:pt x="0" y="29"/>
                    <a:pt x="0" y="29"/>
                    <a:pt x="0" y="29"/>
                  </a:cubicBezTo>
                  <a:cubicBezTo>
                    <a:pt x="0" y="30"/>
                    <a:pt x="1" y="31"/>
                    <a:pt x="3" y="31"/>
                  </a:cubicBezTo>
                  <a:cubicBezTo>
                    <a:pt x="53" y="31"/>
                    <a:pt x="53" y="31"/>
                    <a:pt x="53" y="31"/>
                  </a:cubicBezTo>
                  <a:cubicBezTo>
                    <a:pt x="54" y="31"/>
                    <a:pt x="55" y="30"/>
                    <a:pt x="55" y="29"/>
                  </a:cubicBezTo>
                  <a:cubicBezTo>
                    <a:pt x="55" y="2"/>
                    <a:pt x="55" y="2"/>
                    <a:pt x="55" y="2"/>
                  </a:cubicBezTo>
                  <a:cubicBezTo>
                    <a:pt x="55" y="1"/>
                    <a:pt x="54" y="0"/>
                    <a:pt x="53" y="0"/>
                  </a:cubicBezTo>
                  <a:close/>
                  <a:moveTo>
                    <a:pt x="53" y="29"/>
                  </a:moveTo>
                  <a:cubicBezTo>
                    <a:pt x="3" y="29"/>
                    <a:pt x="3" y="29"/>
                    <a:pt x="3" y="29"/>
                  </a:cubicBezTo>
                  <a:cubicBezTo>
                    <a:pt x="3" y="3"/>
                    <a:pt x="3" y="3"/>
                    <a:pt x="3" y="3"/>
                  </a:cubicBezTo>
                  <a:cubicBezTo>
                    <a:pt x="53" y="3"/>
                    <a:pt x="53" y="3"/>
                    <a:pt x="53" y="3"/>
                  </a:cubicBezTo>
                  <a:lnTo>
                    <a:pt x="53" y="29"/>
                  </a:lnTo>
                  <a:close/>
                </a:path>
              </a:pathLst>
            </a:custGeom>
            <a:grpFill/>
            <a:ln>
              <a:noFill/>
            </a:ln>
          </p:spPr>
          <p:txBody>
            <a:bodyPr vert="horz" wrap="square" lIns="91440" tIns="45720" rIns="91440" bIns="45720" numCol="1" anchor="t" anchorCtr="0" compatLnSpc="1"/>
            <a:lstStyle/>
            <a:p>
              <a:r>
                <a:rPr lang="zh-CN" altLang="en-US" dirty="0">
                  <a:latin typeface="微软雅黑" pitchFamily="34" charset="-122"/>
                  <a:ea typeface="微软雅黑" pitchFamily="34" charset="-122"/>
                </a:rPr>
                <a:t>人员合理选拔调配</a:t>
              </a:r>
            </a:p>
          </p:txBody>
        </p:sp>
        <p:sp>
          <p:nvSpPr>
            <p:cNvPr id="24" name="Freeform 18"/>
            <p:cNvSpPr>
              <a:spLocks noEditPoints="1"/>
            </p:cNvSpPr>
            <p:nvPr/>
          </p:nvSpPr>
          <p:spPr bwMode="auto">
            <a:xfrm>
              <a:off x="2555228" y="2792344"/>
              <a:ext cx="859733" cy="498118"/>
            </a:xfrm>
            <a:custGeom>
              <a:avLst/>
              <a:gdLst>
                <a:gd name="T0" fmla="*/ 53 w 55"/>
                <a:gd name="T1" fmla="*/ 0 h 32"/>
                <a:gd name="T2" fmla="*/ 3 w 55"/>
                <a:gd name="T3" fmla="*/ 0 h 32"/>
                <a:gd name="T4" fmla="*/ 0 w 55"/>
                <a:gd name="T5" fmla="*/ 3 h 32"/>
                <a:gd name="T6" fmla="*/ 0 w 55"/>
                <a:gd name="T7" fmla="*/ 29 h 32"/>
                <a:gd name="T8" fmla="*/ 3 w 55"/>
                <a:gd name="T9" fmla="*/ 32 h 32"/>
                <a:gd name="T10" fmla="*/ 53 w 55"/>
                <a:gd name="T11" fmla="*/ 32 h 32"/>
                <a:gd name="T12" fmla="*/ 55 w 55"/>
                <a:gd name="T13" fmla="*/ 29 h 32"/>
                <a:gd name="T14" fmla="*/ 55 w 55"/>
                <a:gd name="T15" fmla="*/ 3 h 32"/>
                <a:gd name="T16" fmla="*/ 53 w 55"/>
                <a:gd name="T17" fmla="*/ 0 h 32"/>
                <a:gd name="T18" fmla="*/ 53 w 55"/>
                <a:gd name="T19" fmla="*/ 29 h 32"/>
                <a:gd name="T20" fmla="*/ 3 w 55"/>
                <a:gd name="T21" fmla="*/ 29 h 32"/>
                <a:gd name="T22" fmla="*/ 3 w 55"/>
                <a:gd name="T23" fmla="*/ 4 h 32"/>
                <a:gd name="T24" fmla="*/ 53 w 55"/>
                <a:gd name="T25" fmla="*/ 4 h 32"/>
                <a:gd name="T26" fmla="*/ 53 w 55"/>
                <a:gd name="T27" fmla="*/ 2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5" h="32">
                  <a:moveTo>
                    <a:pt x="53" y="0"/>
                  </a:moveTo>
                  <a:cubicBezTo>
                    <a:pt x="3" y="0"/>
                    <a:pt x="3" y="0"/>
                    <a:pt x="3" y="0"/>
                  </a:cubicBezTo>
                  <a:cubicBezTo>
                    <a:pt x="1" y="0"/>
                    <a:pt x="0" y="2"/>
                    <a:pt x="0" y="3"/>
                  </a:cubicBezTo>
                  <a:cubicBezTo>
                    <a:pt x="0" y="29"/>
                    <a:pt x="0" y="29"/>
                    <a:pt x="0" y="29"/>
                  </a:cubicBezTo>
                  <a:cubicBezTo>
                    <a:pt x="0" y="31"/>
                    <a:pt x="1" y="32"/>
                    <a:pt x="3" y="32"/>
                  </a:cubicBezTo>
                  <a:cubicBezTo>
                    <a:pt x="53" y="32"/>
                    <a:pt x="53" y="32"/>
                    <a:pt x="53" y="32"/>
                  </a:cubicBezTo>
                  <a:cubicBezTo>
                    <a:pt x="54" y="32"/>
                    <a:pt x="55" y="31"/>
                    <a:pt x="55" y="29"/>
                  </a:cubicBezTo>
                  <a:cubicBezTo>
                    <a:pt x="55" y="3"/>
                    <a:pt x="55" y="3"/>
                    <a:pt x="55" y="3"/>
                  </a:cubicBezTo>
                  <a:cubicBezTo>
                    <a:pt x="55" y="2"/>
                    <a:pt x="54" y="0"/>
                    <a:pt x="53" y="0"/>
                  </a:cubicBezTo>
                  <a:close/>
                  <a:moveTo>
                    <a:pt x="53" y="29"/>
                  </a:moveTo>
                  <a:cubicBezTo>
                    <a:pt x="3" y="29"/>
                    <a:pt x="3" y="29"/>
                    <a:pt x="3" y="29"/>
                  </a:cubicBezTo>
                  <a:cubicBezTo>
                    <a:pt x="3" y="4"/>
                    <a:pt x="3" y="4"/>
                    <a:pt x="3" y="4"/>
                  </a:cubicBezTo>
                  <a:cubicBezTo>
                    <a:pt x="53" y="4"/>
                    <a:pt x="53" y="4"/>
                    <a:pt x="53" y="4"/>
                  </a:cubicBezTo>
                  <a:lnTo>
                    <a:pt x="53" y="29"/>
                  </a:lnTo>
                  <a:close/>
                </a:path>
              </a:pathLst>
            </a:custGeom>
            <a:grpFill/>
            <a:ln>
              <a:noFill/>
            </a:ln>
          </p:spPr>
          <p:txBody>
            <a:bodyPr vert="horz" wrap="square" lIns="91440" tIns="45720" rIns="91440" bIns="45720" numCol="1" anchor="t" anchorCtr="0" compatLnSpc="1"/>
            <a:lstStyle/>
            <a:p>
              <a:r>
                <a:rPr lang="zh-CN" altLang="en-US" dirty="0">
                  <a:latin typeface="微软雅黑" pitchFamily="34" charset="-122"/>
                  <a:ea typeface="微软雅黑" pitchFamily="34" charset="-122"/>
                </a:rPr>
                <a:t>安全技能培训</a:t>
              </a:r>
            </a:p>
          </p:txBody>
        </p:sp>
        <p:sp>
          <p:nvSpPr>
            <p:cNvPr id="26" name="Freeform 20"/>
            <p:cNvSpPr>
              <a:spLocks noEditPoints="1"/>
            </p:cNvSpPr>
            <p:nvPr/>
          </p:nvSpPr>
          <p:spPr bwMode="auto">
            <a:xfrm>
              <a:off x="2555228" y="3745473"/>
              <a:ext cx="859733" cy="483749"/>
            </a:xfrm>
            <a:custGeom>
              <a:avLst/>
              <a:gdLst>
                <a:gd name="T0" fmla="*/ 53 w 55"/>
                <a:gd name="T1" fmla="*/ 0 h 31"/>
                <a:gd name="T2" fmla="*/ 3 w 55"/>
                <a:gd name="T3" fmla="*/ 0 h 31"/>
                <a:gd name="T4" fmla="*/ 0 w 55"/>
                <a:gd name="T5" fmla="*/ 3 h 31"/>
                <a:gd name="T6" fmla="*/ 0 w 55"/>
                <a:gd name="T7" fmla="*/ 29 h 31"/>
                <a:gd name="T8" fmla="*/ 3 w 55"/>
                <a:gd name="T9" fmla="*/ 31 h 31"/>
                <a:gd name="T10" fmla="*/ 53 w 55"/>
                <a:gd name="T11" fmla="*/ 31 h 31"/>
                <a:gd name="T12" fmla="*/ 55 w 55"/>
                <a:gd name="T13" fmla="*/ 29 h 31"/>
                <a:gd name="T14" fmla="*/ 55 w 55"/>
                <a:gd name="T15" fmla="*/ 3 h 31"/>
                <a:gd name="T16" fmla="*/ 53 w 55"/>
                <a:gd name="T17" fmla="*/ 0 h 31"/>
                <a:gd name="T18" fmla="*/ 53 w 55"/>
                <a:gd name="T19" fmla="*/ 29 h 31"/>
                <a:gd name="T20" fmla="*/ 3 w 55"/>
                <a:gd name="T21" fmla="*/ 29 h 31"/>
                <a:gd name="T22" fmla="*/ 3 w 55"/>
                <a:gd name="T23" fmla="*/ 3 h 31"/>
                <a:gd name="T24" fmla="*/ 53 w 55"/>
                <a:gd name="T25" fmla="*/ 3 h 31"/>
                <a:gd name="T26" fmla="*/ 53 w 55"/>
                <a:gd name="T27" fmla="*/ 2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5" h="31">
                  <a:moveTo>
                    <a:pt x="53" y="0"/>
                  </a:moveTo>
                  <a:cubicBezTo>
                    <a:pt x="3" y="0"/>
                    <a:pt x="3" y="0"/>
                    <a:pt x="3" y="0"/>
                  </a:cubicBezTo>
                  <a:cubicBezTo>
                    <a:pt x="1" y="0"/>
                    <a:pt x="0" y="1"/>
                    <a:pt x="0" y="3"/>
                  </a:cubicBezTo>
                  <a:cubicBezTo>
                    <a:pt x="0" y="29"/>
                    <a:pt x="0" y="29"/>
                    <a:pt x="0" y="29"/>
                  </a:cubicBezTo>
                  <a:cubicBezTo>
                    <a:pt x="0" y="30"/>
                    <a:pt x="1" y="31"/>
                    <a:pt x="3" y="31"/>
                  </a:cubicBezTo>
                  <a:cubicBezTo>
                    <a:pt x="53" y="31"/>
                    <a:pt x="53" y="31"/>
                    <a:pt x="53" y="31"/>
                  </a:cubicBezTo>
                  <a:cubicBezTo>
                    <a:pt x="54" y="31"/>
                    <a:pt x="55" y="30"/>
                    <a:pt x="55" y="29"/>
                  </a:cubicBezTo>
                  <a:cubicBezTo>
                    <a:pt x="55" y="3"/>
                    <a:pt x="55" y="3"/>
                    <a:pt x="55" y="3"/>
                  </a:cubicBezTo>
                  <a:cubicBezTo>
                    <a:pt x="55" y="1"/>
                    <a:pt x="54" y="0"/>
                    <a:pt x="53" y="0"/>
                  </a:cubicBezTo>
                  <a:close/>
                  <a:moveTo>
                    <a:pt x="53" y="29"/>
                  </a:moveTo>
                  <a:cubicBezTo>
                    <a:pt x="3" y="29"/>
                    <a:pt x="3" y="29"/>
                    <a:pt x="3" y="29"/>
                  </a:cubicBezTo>
                  <a:cubicBezTo>
                    <a:pt x="3" y="3"/>
                    <a:pt x="3" y="3"/>
                    <a:pt x="3" y="3"/>
                  </a:cubicBezTo>
                  <a:cubicBezTo>
                    <a:pt x="53" y="3"/>
                    <a:pt x="53" y="3"/>
                    <a:pt x="53" y="3"/>
                  </a:cubicBezTo>
                  <a:lnTo>
                    <a:pt x="53" y="29"/>
                  </a:lnTo>
                  <a:close/>
                </a:path>
              </a:pathLst>
            </a:custGeom>
            <a:grpFill/>
            <a:ln>
              <a:noFill/>
            </a:ln>
          </p:spPr>
          <p:txBody>
            <a:bodyPr vert="horz" wrap="square" lIns="91440" tIns="45720" rIns="91440" bIns="45720" numCol="1" anchor="t" anchorCtr="0" compatLnSpc="1"/>
            <a:lstStyle/>
            <a:p>
              <a:r>
                <a:rPr lang="zh-CN" altLang="en-US" dirty="0">
                  <a:latin typeface="微软雅黑" pitchFamily="34" charset="-122"/>
                  <a:ea typeface="微软雅黑" pitchFamily="34" charset="-122"/>
                </a:rPr>
                <a:t>安全生产规章制度</a:t>
              </a:r>
            </a:p>
          </p:txBody>
        </p:sp>
        <p:sp>
          <p:nvSpPr>
            <p:cNvPr id="28" name="Freeform 26"/>
            <p:cNvSpPr>
              <a:spLocks noEditPoints="1"/>
            </p:cNvSpPr>
            <p:nvPr/>
          </p:nvSpPr>
          <p:spPr bwMode="auto">
            <a:xfrm>
              <a:off x="3774179" y="1853583"/>
              <a:ext cx="857337" cy="483749"/>
            </a:xfrm>
            <a:custGeom>
              <a:avLst/>
              <a:gdLst>
                <a:gd name="T0" fmla="*/ 53 w 55"/>
                <a:gd name="T1" fmla="*/ 0 h 31"/>
                <a:gd name="T2" fmla="*/ 3 w 55"/>
                <a:gd name="T3" fmla="*/ 0 h 31"/>
                <a:gd name="T4" fmla="*/ 0 w 55"/>
                <a:gd name="T5" fmla="*/ 2 h 31"/>
                <a:gd name="T6" fmla="*/ 0 w 55"/>
                <a:gd name="T7" fmla="*/ 29 h 31"/>
                <a:gd name="T8" fmla="*/ 3 w 55"/>
                <a:gd name="T9" fmla="*/ 31 h 31"/>
                <a:gd name="T10" fmla="*/ 53 w 55"/>
                <a:gd name="T11" fmla="*/ 31 h 31"/>
                <a:gd name="T12" fmla="*/ 55 w 55"/>
                <a:gd name="T13" fmla="*/ 29 h 31"/>
                <a:gd name="T14" fmla="*/ 55 w 55"/>
                <a:gd name="T15" fmla="*/ 2 h 31"/>
                <a:gd name="T16" fmla="*/ 53 w 55"/>
                <a:gd name="T17" fmla="*/ 0 h 31"/>
                <a:gd name="T18" fmla="*/ 53 w 55"/>
                <a:gd name="T19" fmla="*/ 29 h 31"/>
                <a:gd name="T20" fmla="*/ 3 w 55"/>
                <a:gd name="T21" fmla="*/ 29 h 31"/>
                <a:gd name="T22" fmla="*/ 3 w 55"/>
                <a:gd name="T23" fmla="*/ 3 h 31"/>
                <a:gd name="T24" fmla="*/ 53 w 55"/>
                <a:gd name="T25" fmla="*/ 3 h 31"/>
                <a:gd name="T26" fmla="*/ 53 w 55"/>
                <a:gd name="T27" fmla="*/ 2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5" h="31">
                  <a:moveTo>
                    <a:pt x="53" y="0"/>
                  </a:moveTo>
                  <a:cubicBezTo>
                    <a:pt x="3" y="0"/>
                    <a:pt x="3" y="0"/>
                    <a:pt x="3" y="0"/>
                  </a:cubicBezTo>
                  <a:cubicBezTo>
                    <a:pt x="1" y="0"/>
                    <a:pt x="0" y="1"/>
                    <a:pt x="0" y="2"/>
                  </a:cubicBezTo>
                  <a:cubicBezTo>
                    <a:pt x="0" y="29"/>
                    <a:pt x="0" y="29"/>
                    <a:pt x="0" y="29"/>
                  </a:cubicBezTo>
                  <a:cubicBezTo>
                    <a:pt x="0" y="30"/>
                    <a:pt x="1" y="31"/>
                    <a:pt x="3" y="31"/>
                  </a:cubicBezTo>
                  <a:cubicBezTo>
                    <a:pt x="53" y="31"/>
                    <a:pt x="53" y="31"/>
                    <a:pt x="53" y="31"/>
                  </a:cubicBezTo>
                  <a:cubicBezTo>
                    <a:pt x="54" y="31"/>
                    <a:pt x="55" y="30"/>
                    <a:pt x="55" y="29"/>
                  </a:cubicBezTo>
                  <a:cubicBezTo>
                    <a:pt x="55" y="2"/>
                    <a:pt x="55" y="2"/>
                    <a:pt x="55" y="2"/>
                  </a:cubicBezTo>
                  <a:cubicBezTo>
                    <a:pt x="55" y="1"/>
                    <a:pt x="54" y="0"/>
                    <a:pt x="53" y="0"/>
                  </a:cubicBezTo>
                  <a:close/>
                  <a:moveTo>
                    <a:pt x="53" y="29"/>
                  </a:moveTo>
                  <a:cubicBezTo>
                    <a:pt x="3" y="29"/>
                    <a:pt x="3" y="29"/>
                    <a:pt x="3" y="29"/>
                  </a:cubicBezTo>
                  <a:cubicBezTo>
                    <a:pt x="3" y="3"/>
                    <a:pt x="3" y="3"/>
                    <a:pt x="3" y="3"/>
                  </a:cubicBezTo>
                  <a:cubicBezTo>
                    <a:pt x="53" y="3"/>
                    <a:pt x="53" y="3"/>
                    <a:pt x="53" y="3"/>
                  </a:cubicBezTo>
                  <a:lnTo>
                    <a:pt x="53" y="29"/>
                  </a:lnTo>
                  <a:close/>
                </a:path>
              </a:pathLst>
            </a:custGeom>
            <a:grpFill/>
            <a:ln>
              <a:noFill/>
            </a:ln>
          </p:spPr>
          <p:txBody>
            <a:bodyPr vert="horz" wrap="square" lIns="91440" tIns="45720" rIns="91440" bIns="45720" numCol="1" anchor="t" anchorCtr="0" compatLnSpc="1"/>
            <a:lstStyle/>
            <a:p>
              <a:r>
                <a:rPr lang="zh-CN" altLang="en-US" dirty="0">
                  <a:latin typeface="微软雅黑" pitchFamily="34" charset="-122"/>
                  <a:ea typeface="微软雅黑" pitchFamily="34" charset="-122"/>
                </a:rPr>
                <a:t>安全知识教育</a:t>
              </a:r>
            </a:p>
          </p:txBody>
        </p:sp>
        <p:sp>
          <p:nvSpPr>
            <p:cNvPr id="30" name="Freeform 28"/>
            <p:cNvSpPr>
              <a:spLocks noEditPoints="1"/>
            </p:cNvSpPr>
            <p:nvPr/>
          </p:nvSpPr>
          <p:spPr bwMode="auto">
            <a:xfrm>
              <a:off x="3774179" y="2792344"/>
              <a:ext cx="857337" cy="498118"/>
            </a:xfrm>
            <a:custGeom>
              <a:avLst/>
              <a:gdLst>
                <a:gd name="T0" fmla="*/ 53 w 55"/>
                <a:gd name="T1" fmla="*/ 0 h 32"/>
                <a:gd name="T2" fmla="*/ 3 w 55"/>
                <a:gd name="T3" fmla="*/ 0 h 32"/>
                <a:gd name="T4" fmla="*/ 0 w 55"/>
                <a:gd name="T5" fmla="*/ 3 h 32"/>
                <a:gd name="T6" fmla="*/ 0 w 55"/>
                <a:gd name="T7" fmla="*/ 29 h 32"/>
                <a:gd name="T8" fmla="*/ 3 w 55"/>
                <a:gd name="T9" fmla="*/ 32 h 32"/>
                <a:gd name="T10" fmla="*/ 53 w 55"/>
                <a:gd name="T11" fmla="*/ 32 h 32"/>
                <a:gd name="T12" fmla="*/ 55 w 55"/>
                <a:gd name="T13" fmla="*/ 29 h 32"/>
                <a:gd name="T14" fmla="*/ 55 w 55"/>
                <a:gd name="T15" fmla="*/ 3 h 32"/>
                <a:gd name="T16" fmla="*/ 53 w 55"/>
                <a:gd name="T17" fmla="*/ 0 h 32"/>
                <a:gd name="T18" fmla="*/ 53 w 55"/>
                <a:gd name="T19" fmla="*/ 29 h 32"/>
                <a:gd name="T20" fmla="*/ 3 w 55"/>
                <a:gd name="T21" fmla="*/ 29 h 32"/>
                <a:gd name="T22" fmla="*/ 3 w 55"/>
                <a:gd name="T23" fmla="*/ 4 h 32"/>
                <a:gd name="T24" fmla="*/ 53 w 55"/>
                <a:gd name="T25" fmla="*/ 4 h 32"/>
                <a:gd name="T26" fmla="*/ 53 w 55"/>
                <a:gd name="T27" fmla="*/ 2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5" h="32">
                  <a:moveTo>
                    <a:pt x="53" y="0"/>
                  </a:moveTo>
                  <a:cubicBezTo>
                    <a:pt x="3" y="0"/>
                    <a:pt x="3" y="0"/>
                    <a:pt x="3" y="0"/>
                  </a:cubicBezTo>
                  <a:cubicBezTo>
                    <a:pt x="1" y="0"/>
                    <a:pt x="0" y="2"/>
                    <a:pt x="0" y="3"/>
                  </a:cubicBezTo>
                  <a:cubicBezTo>
                    <a:pt x="0" y="29"/>
                    <a:pt x="0" y="29"/>
                    <a:pt x="0" y="29"/>
                  </a:cubicBezTo>
                  <a:cubicBezTo>
                    <a:pt x="0" y="31"/>
                    <a:pt x="1" y="32"/>
                    <a:pt x="3" y="32"/>
                  </a:cubicBezTo>
                  <a:cubicBezTo>
                    <a:pt x="53" y="32"/>
                    <a:pt x="53" y="32"/>
                    <a:pt x="53" y="32"/>
                  </a:cubicBezTo>
                  <a:cubicBezTo>
                    <a:pt x="54" y="32"/>
                    <a:pt x="55" y="31"/>
                    <a:pt x="55" y="29"/>
                  </a:cubicBezTo>
                  <a:cubicBezTo>
                    <a:pt x="55" y="3"/>
                    <a:pt x="55" y="3"/>
                    <a:pt x="55" y="3"/>
                  </a:cubicBezTo>
                  <a:cubicBezTo>
                    <a:pt x="55" y="2"/>
                    <a:pt x="54" y="0"/>
                    <a:pt x="53" y="0"/>
                  </a:cubicBezTo>
                  <a:close/>
                  <a:moveTo>
                    <a:pt x="53" y="29"/>
                  </a:moveTo>
                  <a:cubicBezTo>
                    <a:pt x="3" y="29"/>
                    <a:pt x="3" y="29"/>
                    <a:pt x="3" y="29"/>
                  </a:cubicBezTo>
                  <a:cubicBezTo>
                    <a:pt x="3" y="4"/>
                    <a:pt x="3" y="4"/>
                    <a:pt x="3" y="4"/>
                  </a:cubicBezTo>
                  <a:cubicBezTo>
                    <a:pt x="53" y="4"/>
                    <a:pt x="53" y="4"/>
                    <a:pt x="53" y="4"/>
                  </a:cubicBezTo>
                  <a:lnTo>
                    <a:pt x="53" y="29"/>
                  </a:lnTo>
                  <a:close/>
                </a:path>
              </a:pathLst>
            </a:custGeom>
            <a:grpFill/>
            <a:ln>
              <a:noFill/>
            </a:ln>
          </p:spPr>
          <p:txBody>
            <a:bodyPr vert="horz" wrap="square" lIns="91440" tIns="45720" rIns="91440" bIns="45720" numCol="1" anchor="t" anchorCtr="0" compatLnSpc="1"/>
            <a:lstStyle/>
            <a:p>
              <a:r>
                <a:rPr lang="zh-CN" altLang="en-US" dirty="0">
                  <a:latin typeface="微软雅黑" pitchFamily="34" charset="-122"/>
                  <a:ea typeface="微软雅黑" pitchFamily="34" charset="-122"/>
                </a:rPr>
                <a:t>作业标准、异常处置</a:t>
              </a:r>
            </a:p>
          </p:txBody>
        </p:sp>
        <p:sp>
          <p:nvSpPr>
            <p:cNvPr id="32" name="Freeform 30"/>
            <p:cNvSpPr>
              <a:spLocks noEditPoints="1"/>
            </p:cNvSpPr>
            <p:nvPr/>
          </p:nvSpPr>
          <p:spPr bwMode="auto">
            <a:xfrm>
              <a:off x="3774179" y="3745473"/>
              <a:ext cx="857337" cy="483749"/>
            </a:xfrm>
            <a:custGeom>
              <a:avLst/>
              <a:gdLst>
                <a:gd name="T0" fmla="*/ 53 w 55"/>
                <a:gd name="T1" fmla="*/ 0 h 31"/>
                <a:gd name="T2" fmla="*/ 3 w 55"/>
                <a:gd name="T3" fmla="*/ 0 h 31"/>
                <a:gd name="T4" fmla="*/ 0 w 55"/>
                <a:gd name="T5" fmla="*/ 3 h 31"/>
                <a:gd name="T6" fmla="*/ 0 w 55"/>
                <a:gd name="T7" fmla="*/ 29 h 31"/>
                <a:gd name="T8" fmla="*/ 3 w 55"/>
                <a:gd name="T9" fmla="*/ 31 h 31"/>
                <a:gd name="T10" fmla="*/ 53 w 55"/>
                <a:gd name="T11" fmla="*/ 31 h 31"/>
                <a:gd name="T12" fmla="*/ 55 w 55"/>
                <a:gd name="T13" fmla="*/ 29 h 31"/>
                <a:gd name="T14" fmla="*/ 55 w 55"/>
                <a:gd name="T15" fmla="*/ 3 h 31"/>
                <a:gd name="T16" fmla="*/ 53 w 55"/>
                <a:gd name="T17" fmla="*/ 0 h 31"/>
                <a:gd name="T18" fmla="*/ 53 w 55"/>
                <a:gd name="T19" fmla="*/ 29 h 31"/>
                <a:gd name="T20" fmla="*/ 3 w 55"/>
                <a:gd name="T21" fmla="*/ 29 h 31"/>
                <a:gd name="T22" fmla="*/ 3 w 55"/>
                <a:gd name="T23" fmla="*/ 3 h 31"/>
                <a:gd name="T24" fmla="*/ 53 w 55"/>
                <a:gd name="T25" fmla="*/ 3 h 31"/>
                <a:gd name="T26" fmla="*/ 53 w 55"/>
                <a:gd name="T27" fmla="*/ 2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5" h="31">
                  <a:moveTo>
                    <a:pt x="53" y="0"/>
                  </a:moveTo>
                  <a:cubicBezTo>
                    <a:pt x="3" y="0"/>
                    <a:pt x="3" y="0"/>
                    <a:pt x="3" y="0"/>
                  </a:cubicBezTo>
                  <a:cubicBezTo>
                    <a:pt x="1" y="0"/>
                    <a:pt x="0" y="1"/>
                    <a:pt x="0" y="3"/>
                  </a:cubicBezTo>
                  <a:cubicBezTo>
                    <a:pt x="0" y="29"/>
                    <a:pt x="0" y="29"/>
                    <a:pt x="0" y="29"/>
                  </a:cubicBezTo>
                  <a:cubicBezTo>
                    <a:pt x="0" y="30"/>
                    <a:pt x="1" y="31"/>
                    <a:pt x="3" y="31"/>
                  </a:cubicBezTo>
                  <a:cubicBezTo>
                    <a:pt x="53" y="31"/>
                    <a:pt x="53" y="31"/>
                    <a:pt x="53" y="31"/>
                  </a:cubicBezTo>
                  <a:cubicBezTo>
                    <a:pt x="54" y="31"/>
                    <a:pt x="55" y="30"/>
                    <a:pt x="55" y="29"/>
                  </a:cubicBezTo>
                  <a:cubicBezTo>
                    <a:pt x="55" y="3"/>
                    <a:pt x="55" y="3"/>
                    <a:pt x="55" y="3"/>
                  </a:cubicBezTo>
                  <a:cubicBezTo>
                    <a:pt x="55" y="1"/>
                    <a:pt x="54" y="0"/>
                    <a:pt x="53" y="0"/>
                  </a:cubicBezTo>
                  <a:close/>
                  <a:moveTo>
                    <a:pt x="53" y="29"/>
                  </a:moveTo>
                  <a:cubicBezTo>
                    <a:pt x="3" y="29"/>
                    <a:pt x="3" y="29"/>
                    <a:pt x="3" y="29"/>
                  </a:cubicBezTo>
                  <a:cubicBezTo>
                    <a:pt x="3" y="3"/>
                    <a:pt x="3" y="3"/>
                    <a:pt x="3" y="3"/>
                  </a:cubicBezTo>
                  <a:cubicBezTo>
                    <a:pt x="53" y="3"/>
                    <a:pt x="53" y="3"/>
                    <a:pt x="53" y="3"/>
                  </a:cubicBezTo>
                  <a:lnTo>
                    <a:pt x="53" y="29"/>
                  </a:lnTo>
                  <a:close/>
                </a:path>
              </a:pathLst>
            </a:custGeom>
            <a:grpFill/>
            <a:ln>
              <a:noFill/>
            </a:ln>
          </p:spPr>
          <p:txBody>
            <a:bodyPr vert="horz" wrap="square" lIns="91440" tIns="45720" rIns="91440" bIns="45720" numCol="1" anchor="t" anchorCtr="0" compatLnSpc="1"/>
            <a:lstStyle/>
            <a:p>
              <a:r>
                <a:rPr lang="zh-CN" altLang="en-US" dirty="0">
                  <a:latin typeface="微软雅黑" pitchFamily="34" charset="-122"/>
                  <a:ea typeface="微软雅黑" pitchFamily="34" charset="-122"/>
                </a:rPr>
                <a:t>落实班前会制度</a:t>
              </a:r>
            </a:p>
          </p:txBody>
        </p:sp>
      </p:grpSp>
      <p:sp>
        <p:nvSpPr>
          <p:cNvPr id="48" name="Content Placeholder 2"/>
          <p:cNvSpPr txBox="1"/>
          <p:nvPr/>
        </p:nvSpPr>
        <p:spPr>
          <a:xfrm>
            <a:off x="2727360" y="1673493"/>
            <a:ext cx="3731193" cy="838701"/>
          </a:xfrm>
          <a:prstGeom prst="rect">
            <a:avLst/>
          </a:prstGeom>
          <a:solidFill>
            <a:srgbClr val="202A36"/>
          </a:solidFill>
        </p:spPr>
        <p:txBody>
          <a:bodyPr vert="horz" lIns="91440" tIns="45720" rIns="91440" bIns="45720" rtlCol="0">
            <a:noAutofit/>
          </a:bodyPr>
          <a:lstStyle>
            <a:lvl1pPr marL="342900" indent="-342900" algn="l" defTabSz="914400" rtl="0" eaLnBrk="1" latinLnBrk="0" hangingPunct="1">
              <a:spcBef>
                <a:spcPct val="20000"/>
              </a:spcBef>
              <a:buFont typeface="Arial"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9pPr>
          </a:lstStyle>
          <a:p>
            <a:pPr marL="0" indent="0">
              <a:buFont typeface="Arial" charset="0"/>
              <a:buNone/>
            </a:pPr>
            <a:r>
              <a:rPr lang="zh-CN" altLang="en-US" sz="1600" b="1" dirty="0">
                <a:solidFill>
                  <a:schemeClr val="bg1"/>
                </a:solidFill>
                <a:latin typeface="微软雅黑" pitchFamily="34" charset="-122"/>
                <a:ea typeface="微软雅黑" pitchFamily="34" charset="-122"/>
              </a:rPr>
              <a:t>首先，分析人员结构和素质，找出易发生事故的人员层次和个人以及最常见的不安全行为。</a:t>
            </a:r>
            <a:endParaRPr lang="en-US" sz="1600" b="1" dirty="0">
              <a:solidFill>
                <a:schemeClr val="bg1"/>
              </a:solidFill>
              <a:latin typeface="微软雅黑" pitchFamily="34" charset="-122"/>
              <a:ea typeface="微软雅黑" pitchFamily="34" charset="-122"/>
            </a:endParaRPr>
          </a:p>
        </p:txBody>
      </p:sp>
      <p:sp>
        <p:nvSpPr>
          <p:cNvPr id="55" name="Freeform 18"/>
          <p:cNvSpPr>
            <a:spLocks noEditPoints="1"/>
          </p:cNvSpPr>
          <p:nvPr/>
        </p:nvSpPr>
        <p:spPr bwMode="auto">
          <a:xfrm>
            <a:off x="5419287" y="5561651"/>
            <a:ext cx="1151051" cy="650719"/>
          </a:xfrm>
          <a:custGeom>
            <a:avLst/>
            <a:gdLst>
              <a:gd name="T0" fmla="*/ 53 w 55"/>
              <a:gd name="T1" fmla="*/ 0 h 32"/>
              <a:gd name="T2" fmla="*/ 3 w 55"/>
              <a:gd name="T3" fmla="*/ 0 h 32"/>
              <a:gd name="T4" fmla="*/ 0 w 55"/>
              <a:gd name="T5" fmla="*/ 3 h 32"/>
              <a:gd name="T6" fmla="*/ 0 w 55"/>
              <a:gd name="T7" fmla="*/ 29 h 32"/>
              <a:gd name="T8" fmla="*/ 3 w 55"/>
              <a:gd name="T9" fmla="*/ 32 h 32"/>
              <a:gd name="T10" fmla="*/ 53 w 55"/>
              <a:gd name="T11" fmla="*/ 32 h 32"/>
              <a:gd name="T12" fmla="*/ 55 w 55"/>
              <a:gd name="T13" fmla="*/ 29 h 32"/>
              <a:gd name="T14" fmla="*/ 55 w 55"/>
              <a:gd name="T15" fmla="*/ 3 h 32"/>
              <a:gd name="T16" fmla="*/ 53 w 55"/>
              <a:gd name="T17" fmla="*/ 0 h 32"/>
              <a:gd name="T18" fmla="*/ 53 w 55"/>
              <a:gd name="T19" fmla="*/ 29 h 32"/>
              <a:gd name="T20" fmla="*/ 3 w 55"/>
              <a:gd name="T21" fmla="*/ 29 h 32"/>
              <a:gd name="T22" fmla="*/ 3 w 55"/>
              <a:gd name="T23" fmla="*/ 4 h 32"/>
              <a:gd name="T24" fmla="*/ 53 w 55"/>
              <a:gd name="T25" fmla="*/ 4 h 32"/>
              <a:gd name="T26" fmla="*/ 53 w 55"/>
              <a:gd name="T27" fmla="*/ 2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5" h="32">
                <a:moveTo>
                  <a:pt x="53" y="0"/>
                </a:moveTo>
                <a:cubicBezTo>
                  <a:pt x="3" y="0"/>
                  <a:pt x="3" y="0"/>
                  <a:pt x="3" y="0"/>
                </a:cubicBezTo>
                <a:cubicBezTo>
                  <a:pt x="1" y="0"/>
                  <a:pt x="0" y="2"/>
                  <a:pt x="0" y="3"/>
                </a:cubicBezTo>
                <a:cubicBezTo>
                  <a:pt x="0" y="29"/>
                  <a:pt x="0" y="29"/>
                  <a:pt x="0" y="29"/>
                </a:cubicBezTo>
                <a:cubicBezTo>
                  <a:pt x="0" y="31"/>
                  <a:pt x="1" y="32"/>
                  <a:pt x="3" y="32"/>
                </a:cubicBezTo>
                <a:cubicBezTo>
                  <a:pt x="53" y="32"/>
                  <a:pt x="53" y="32"/>
                  <a:pt x="53" y="32"/>
                </a:cubicBezTo>
                <a:cubicBezTo>
                  <a:pt x="54" y="32"/>
                  <a:pt x="55" y="31"/>
                  <a:pt x="55" y="29"/>
                </a:cubicBezTo>
                <a:cubicBezTo>
                  <a:pt x="55" y="3"/>
                  <a:pt x="55" y="3"/>
                  <a:pt x="55" y="3"/>
                </a:cubicBezTo>
                <a:cubicBezTo>
                  <a:pt x="55" y="2"/>
                  <a:pt x="54" y="0"/>
                  <a:pt x="53" y="0"/>
                </a:cubicBezTo>
                <a:close/>
                <a:moveTo>
                  <a:pt x="53" y="29"/>
                </a:moveTo>
                <a:cubicBezTo>
                  <a:pt x="3" y="29"/>
                  <a:pt x="3" y="29"/>
                  <a:pt x="3" y="29"/>
                </a:cubicBezTo>
                <a:cubicBezTo>
                  <a:pt x="3" y="4"/>
                  <a:pt x="3" y="4"/>
                  <a:pt x="3" y="4"/>
                </a:cubicBezTo>
                <a:cubicBezTo>
                  <a:pt x="53" y="4"/>
                  <a:pt x="53" y="4"/>
                  <a:pt x="53" y="4"/>
                </a:cubicBezTo>
                <a:lnTo>
                  <a:pt x="53" y="29"/>
                </a:lnTo>
                <a:close/>
              </a:path>
            </a:pathLst>
          </a:custGeom>
          <a:solidFill>
            <a:srgbClr val="FCB00F"/>
          </a:solidFill>
          <a:ln>
            <a:noFill/>
          </a:ln>
        </p:spPr>
        <p:txBody>
          <a:bodyPr vert="horz" wrap="square" lIns="91440" tIns="45720" rIns="91440" bIns="45720" numCol="1" anchor="t" anchorCtr="0" compatLnSpc="1"/>
          <a:lstStyle/>
          <a:p>
            <a:r>
              <a:rPr lang="zh-CN" altLang="en-US" dirty="0">
                <a:latin typeface="微软雅黑" pitchFamily="34" charset="-122"/>
                <a:ea typeface="微软雅黑" pitchFamily="34" charset="-122"/>
              </a:rPr>
              <a:t>实行确认制</a:t>
            </a:r>
          </a:p>
        </p:txBody>
      </p:sp>
      <p:sp>
        <p:nvSpPr>
          <p:cNvPr id="56" name="Freeform 18"/>
          <p:cNvSpPr>
            <a:spLocks noEditPoints="1"/>
          </p:cNvSpPr>
          <p:nvPr/>
        </p:nvSpPr>
        <p:spPr bwMode="auto">
          <a:xfrm>
            <a:off x="7015477" y="5569672"/>
            <a:ext cx="1151051" cy="650719"/>
          </a:xfrm>
          <a:custGeom>
            <a:avLst/>
            <a:gdLst>
              <a:gd name="T0" fmla="*/ 53 w 55"/>
              <a:gd name="T1" fmla="*/ 0 h 32"/>
              <a:gd name="T2" fmla="*/ 3 w 55"/>
              <a:gd name="T3" fmla="*/ 0 h 32"/>
              <a:gd name="T4" fmla="*/ 0 w 55"/>
              <a:gd name="T5" fmla="*/ 3 h 32"/>
              <a:gd name="T6" fmla="*/ 0 w 55"/>
              <a:gd name="T7" fmla="*/ 29 h 32"/>
              <a:gd name="T8" fmla="*/ 3 w 55"/>
              <a:gd name="T9" fmla="*/ 32 h 32"/>
              <a:gd name="T10" fmla="*/ 53 w 55"/>
              <a:gd name="T11" fmla="*/ 32 h 32"/>
              <a:gd name="T12" fmla="*/ 55 w 55"/>
              <a:gd name="T13" fmla="*/ 29 h 32"/>
              <a:gd name="T14" fmla="*/ 55 w 55"/>
              <a:gd name="T15" fmla="*/ 3 h 32"/>
              <a:gd name="T16" fmla="*/ 53 w 55"/>
              <a:gd name="T17" fmla="*/ 0 h 32"/>
              <a:gd name="T18" fmla="*/ 53 w 55"/>
              <a:gd name="T19" fmla="*/ 29 h 32"/>
              <a:gd name="T20" fmla="*/ 3 w 55"/>
              <a:gd name="T21" fmla="*/ 29 h 32"/>
              <a:gd name="T22" fmla="*/ 3 w 55"/>
              <a:gd name="T23" fmla="*/ 4 h 32"/>
              <a:gd name="T24" fmla="*/ 53 w 55"/>
              <a:gd name="T25" fmla="*/ 4 h 32"/>
              <a:gd name="T26" fmla="*/ 53 w 55"/>
              <a:gd name="T27" fmla="*/ 2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5" h="32">
                <a:moveTo>
                  <a:pt x="53" y="0"/>
                </a:moveTo>
                <a:cubicBezTo>
                  <a:pt x="3" y="0"/>
                  <a:pt x="3" y="0"/>
                  <a:pt x="3" y="0"/>
                </a:cubicBezTo>
                <a:cubicBezTo>
                  <a:pt x="1" y="0"/>
                  <a:pt x="0" y="2"/>
                  <a:pt x="0" y="3"/>
                </a:cubicBezTo>
                <a:cubicBezTo>
                  <a:pt x="0" y="29"/>
                  <a:pt x="0" y="29"/>
                  <a:pt x="0" y="29"/>
                </a:cubicBezTo>
                <a:cubicBezTo>
                  <a:pt x="0" y="31"/>
                  <a:pt x="1" y="32"/>
                  <a:pt x="3" y="32"/>
                </a:cubicBezTo>
                <a:cubicBezTo>
                  <a:pt x="53" y="32"/>
                  <a:pt x="53" y="32"/>
                  <a:pt x="53" y="32"/>
                </a:cubicBezTo>
                <a:cubicBezTo>
                  <a:pt x="54" y="32"/>
                  <a:pt x="55" y="31"/>
                  <a:pt x="55" y="29"/>
                </a:cubicBezTo>
                <a:cubicBezTo>
                  <a:pt x="55" y="3"/>
                  <a:pt x="55" y="3"/>
                  <a:pt x="55" y="3"/>
                </a:cubicBezTo>
                <a:cubicBezTo>
                  <a:pt x="55" y="2"/>
                  <a:pt x="54" y="0"/>
                  <a:pt x="53" y="0"/>
                </a:cubicBezTo>
                <a:close/>
                <a:moveTo>
                  <a:pt x="53" y="29"/>
                </a:moveTo>
                <a:cubicBezTo>
                  <a:pt x="3" y="29"/>
                  <a:pt x="3" y="29"/>
                  <a:pt x="3" y="29"/>
                </a:cubicBezTo>
                <a:cubicBezTo>
                  <a:pt x="3" y="4"/>
                  <a:pt x="3" y="4"/>
                  <a:pt x="3" y="4"/>
                </a:cubicBezTo>
                <a:cubicBezTo>
                  <a:pt x="53" y="4"/>
                  <a:pt x="53" y="4"/>
                  <a:pt x="53" y="4"/>
                </a:cubicBezTo>
                <a:lnTo>
                  <a:pt x="53" y="29"/>
                </a:lnTo>
                <a:close/>
              </a:path>
            </a:pathLst>
          </a:custGeom>
          <a:solidFill>
            <a:srgbClr val="FCB00F"/>
          </a:solidFill>
          <a:ln>
            <a:noFill/>
          </a:ln>
        </p:spPr>
        <p:txBody>
          <a:bodyPr vert="horz" wrap="square" lIns="91440" tIns="45720" rIns="91440" bIns="45720" numCol="1" anchor="t" anchorCtr="0" compatLnSpc="1"/>
          <a:lstStyle/>
          <a:p>
            <a:r>
              <a:rPr lang="zh-CN" altLang="en-US" dirty="0">
                <a:latin typeface="微软雅黑" pitchFamily="34" charset="-122"/>
                <a:ea typeface="微软雅黑" pitchFamily="34" charset="-122"/>
              </a:rPr>
              <a:t>作业中的巡视检查</a:t>
            </a:r>
          </a:p>
        </p:txBody>
      </p:sp>
      <p:sp>
        <p:nvSpPr>
          <p:cNvPr id="57" name="Freeform 18"/>
          <p:cNvSpPr>
            <a:spLocks noEditPoints="1"/>
          </p:cNvSpPr>
          <p:nvPr/>
        </p:nvSpPr>
        <p:spPr bwMode="auto">
          <a:xfrm>
            <a:off x="8659792" y="5577693"/>
            <a:ext cx="1151051" cy="650719"/>
          </a:xfrm>
          <a:custGeom>
            <a:avLst/>
            <a:gdLst>
              <a:gd name="T0" fmla="*/ 53 w 55"/>
              <a:gd name="T1" fmla="*/ 0 h 32"/>
              <a:gd name="T2" fmla="*/ 3 w 55"/>
              <a:gd name="T3" fmla="*/ 0 h 32"/>
              <a:gd name="T4" fmla="*/ 0 w 55"/>
              <a:gd name="T5" fmla="*/ 3 h 32"/>
              <a:gd name="T6" fmla="*/ 0 w 55"/>
              <a:gd name="T7" fmla="*/ 29 h 32"/>
              <a:gd name="T8" fmla="*/ 3 w 55"/>
              <a:gd name="T9" fmla="*/ 32 h 32"/>
              <a:gd name="T10" fmla="*/ 53 w 55"/>
              <a:gd name="T11" fmla="*/ 32 h 32"/>
              <a:gd name="T12" fmla="*/ 55 w 55"/>
              <a:gd name="T13" fmla="*/ 29 h 32"/>
              <a:gd name="T14" fmla="*/ 55 w 55"/>
              <a:gd name="T15" fmla="*/ 3 h 32"/>
              <a:gd name="T16" fmla="*/ 53 w 55"/>
              <a:gd name="T17" fmla="*/ 0 h 32"/>
              <a:gd name="T18" fmla="*/ 53 w 55"/>
              <a:gd name="T19" fmla="*/ 29 h 32"/>
              <a:gd name="T20" fmla="*/ 3 w 55"/>
              <a:gd name="T21" fmla="*/ 29 h 32"/>
              <a:gd name="T22" fmla="*/ 3 w 55"/>
              <a:gd name="T23" fmla="*/ 4 h 32"/>
              <a:gd name="T24" fmla="*/ 53 w 55"/>
              <a:gd name="T25" fmla="*/ 4 h 32"/>
              <a:gd name="T26" fmla="*/ 53 w 55"/>
              <a:gd name="T27" fmla="*/ 2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5" h="32">
                <a:moveTo>
                  <a:pt x="53" y="0"/>
                </a:moveTo>
                <a:cubicBezTo>
                  <a:pt x="3" y="0"/>
                  <a:pt x="3" y="0"/>
                  <a:pt x="3" y="0"/>
                </a:cubicBezTo>
                <a:cubicBezTo>
                  <a:pt x="1" y="0"/>
                  <a:pt x="0" y="2"/>
                  <a:pt x="0" y="3"/>
                </a:cubicBezTo>
                <a:cubicBezTo>
                  <a:pt x="0" y="29"/>
                  <a:pt x="0" y="29"/>
                  <a:pt x="0" y="29"/>
                </a:cubicBezTo>
                <a:cubicBezTo>
                  <a:pt x="0" y="31"/>
                  <a:pt x="1" y="32"/>
                  <a:pt x="3" y="32"/>
                </a:cubicBezTo>
                <a:cubicBezTo>
                  <a:pt x="53" y="32"/>
                  <a:pt x="53" y="32"/>
                  <a:pt x="53" y="32"/>
                </a:cubicBezTo>
                <a:cubicBezTo>
                  <a:pt x="54" y="32"/>
                  <a:pt x="55" y="31"/>
                  <a:pt x="55" y="29"/>
                </a:cubicBezTo>
                <a:cubicBezTo>
                  <a:pt x="55" y="3"/>
                  <a:pt x="55" y="3"/>
                  <a:pt x="55" y="3"/>
                </a:cubicBezTo>
                <a:cubicBezTo>
                  <a:pt x="55" y="2"/>
                  <a:pt x="54" y="0"/>
                  <a:pt x="53" y="0"/>
                </a:cubicBezTo>
                <a:close/>
                <a:moveTo>
                  <a:pt x="53" y="29"/>
                </a:moveTo>
                <a:cubicBezTo>
                  <a:pt x="3" y="29"/>
                  <a:pt x="3" y="29"/>
                  <a:pt x="3" y="29"/>
                </a:cubicBezTo>
                <a:cubicBezTo>
                  <a:pt x="3" y="4"/>
                  <a:pt x="3" y="4"/>
                  <a:pt x="3" y="4"/>
                </a:cubicBezTo>
                <a:cubicBezTo>
                  <a:pt x="53" y="4"/>
                  <a:pt x="53" y="4"/>
                  <a:pt x="53" y="4"/>
                </a:cubicBezTo>
                <a:lnTo>
                  <a:pt x="53" y="29"/>
                </a:lnTo>
                <a:close/>
              </a:path>
            </a:pathLst>
          </a:custGeom>
          <a:solidFill>
            <a:srgbClr val="FCB00F"/>
          </a:solidFill>
          <a:ln>
            <a:noFill/>
          </a:ln>
        </p:spPr>
        <p:txBody>
          <a:bodyPr vert="horz" wrap="square" lIns="91440" tIns="45720" rIns="91440" bIns="45720" numCol="1" anchor="t" anchorCtr="0" compatLnSpc="1"/>
          <a:lstStyle/>
          <a:p>
            <a:r>
              <a:rPr lang="zh-CN" altLang="en-US" dirty="0">
                <a:latin typeface="微软雅黑" pitchFamily="34" charset="-122"/>
                <a:ea typeface="微软雅黑" pitchFamily="34" charset="-122"/>
              </a:rPr>
              <a:t>竞赛评比奖励惩罚</a:t>
            </a:r>
          </a:p>
        </p:txBody>
      </p:sp>
      <p:sp>
        <p:nvSpPr>
          <p:cNvPr id="58" name="Freeform 18"/>
          <p:cNvSpPr>
            <a:spLocks noEditPoints="1"/>
          </p:cNvSpPr>
          <p:nvPr/>
        </p:nvSpPr>
        <p:spPr bwMode="auto">
          <a:xfrm>
            <a:off x="10313733" y="5585715"/>
            <a:ext cx="1151051" cy="650719"/>
          </a:xfrm>
          <a:custGeom>
            <a:avLst/>
            <a:gdLst>
              <a:gd name="T0" fmla="*/ 53 w 55"/>
              <a:gd name="T1" fmla="*/ 0 h 32"/>
              <a:gd name="T2" fmla="*/ 3 w 55"/>
              <a:gd name="T3" fmla="*/ 0 h 32"/>
              <a:gd name="T4" fmla="*/ 0 w 55"/>
              <a:gd name="T5" fmla="*/ 3 h 32"/>
              <a:gd name="T6" fmla="*/ 0 w 55"/>
              <a:gd name="T7" fmla="*/ 29 h 32"/>
              <a:gd name="T8" fmla="*/ 3 w 55"/>
              <a:gd name="T9" fmla="*/ 32 h 32"/>
              <a:gd name="T10" fmla="*/ 53 w 55"/>
              <a:gd name="T11" fmla="*/ 32 h 32"/>
              <a:gd name="T12" fmla="*/ 55 w 55"/>
              <a:gd name="T13" fmla="*/ 29 h 32"/>
              <a:gd name="T14" fmla="*/ 55 w 55"/>
              <a:gd name="T15" fmla="*/ 3 h 32"/>
              <a:gd name="T16" fmla="*/ 53 w 55"/>
              <a:gd name="T17" fmla="*/ 0 h 32"/>
              <a:gd name="T18" fmla="*/ 53 w 55"/>
              <a:gd name="T19" fmla="*/ 29 h 32"/>
              <a:gd name="T20" fmla="*/ 3 w 55"/>
              <a:gd name="T21" fmla="*/ 29 h 32"/>
              <a:gd name="T22" fmla="*/ 3 w 55"/>
              <a:gd name="T23" fmla="*/ 4 h 32"/>
              <a:gd name="T24" fmla="*/ 53 w 55"/>
              <a:gd name="T25" fmla="*/ 4 h 32"/>
              <a:gd name="T26" fmla="*/ 53 w 55"/>
              <a:gd name="T27" fmla="*/ 2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5" h="32">
                <a:moveTo>
                  <a:pt x="53" y="0"/>
                </a:moveTo>
                <a:cubicBezTo>
                  <a:pt x="3" y="0"/>
                  <a:pt x="3" y="0"/>
                  <a:pt x="3" y="0"/>
                </a:cubicBezTo>
                <a:cubicBezTo>
                  <a:pt x="1" y="0"/>
                  <a:pt x="0" y="2"/>
                  <a:pt x="0" y="3"/>
                </a:cubicBezTo>
                <a:cubicBezTo>
                  <a:pt x="0" y="29"/>
                  <a:pt x="0" y="29"/>
                  <a:pt x="0" y="29"/>
                </a:cubicBezTo>
                <a:cubicBezTo>
                  <a:pt x="0" y="31"/>
                  <a:pt x="1" y="32"/>
                  <a:pt x="3" y="32"/>
                </a:cubicBezTo>
                <a:cubicBezTo>
                  <a:pt x="53" y="32"/>
                  <a:pt x="53" y="32"/>
                  <a:pt x="53" y="32"/>
                </a:cubicBezTo>
                <a:cubicBezTo>
                  <a:pt x="54" y="32"/>
                  <a:pt x="55" y="31"/>
                  <a:pt x="55" y="29"/>
                </a:cubicBezTo>
                <a:cubicBezTo>
                  <a:pt x="55" y="3"/>
                  <a:pt x="55" y="3"/>
                  <a:pt x="55" y="3"/>
                </a:cubicBezTo>
                <a:cubicBezTo>
                  <a:pt x="55" y="2"/>
                  <a:pt x="54" y="0"/>
                  <a:pt x="53" y="0"/>
                </a:cubicBezTo>
                <a:close/>
                <a:moveTo>
                  <a:pt x="53" y="29"/>
                </a:moveTo>
                <a:cubicBezTo>
                  <a:pt x="3" y="29"/>
                  <a:pt x="3" y="29"/>
                  <a:pt x="3" y="29"/>
                </a:cubicBezTo>
                <a:cubicBezTo>
                  <a:pt x="3" y="4"/>
                  <a:pt x="3" y="4"/>
                  <a:pt x="3" y="4"/>
                </a:cubicBezTo>
                <a:cubicBezTo>
                  <a:pt x="53" y="4"/>
                  <a:pt x="53" y="4"/>
                  <a:pt x="53" y="4"/>
                </a:cubicBezTo>
                <a:lnTo>
                  <a:pt x="53" y="29"/>
                </a:lnTo>
                <a:close/>
              </a:path>
            </a:pathLst>
          </a:custGeom>
          <a:solidFill>
            <a:srgbClr val="FCB00F"/>
          </a:solidFill>
          <a:ln>
            <a:noFill/>
          </a:ln>
        </p:spPr>
        <p:txBody>
          <a:bodyPr vert="horz" wrap="square" lIns="91440" tIns="45720" rIns="91440" bIns="45720" numCol="1" anchor="t" anchorCtr="0" compatLnSpc="1"/>
          <a:lstStyle/>
          <a:p>
            <a:r>
              <a:rPr lang="zh-CN" altLang="en-US" dirty="0">
                <a:latin typeface="微软雅黑" pitchFamily="34" charset="-122"/>
                <a:ea typeface="微软雅黑" pitchFamily="34" charset="-122"/>
              </a:rPr>
              <a:t>安全教育常态化</a:t>
            </a:r>
          </a:p>
        </p:txBody>
      </p:sp>
      <p:sp>
        <p:nvSpPr>
          <p:cNvPr id="59" name="Content Placeholder 2"/>
          <p:cNvSpPr txBox="1"/>
          <p:nvPr/>
        </p:nvSpPr>
        <p:spPr>
          <a:xfrm>
            <a:off x="2745005" y="2961674"/>
            <a:ext cx="3731193" cy="570798"/>
          </a:xfrm>
          <a:prstGeom prst="rect">
            <a:avLst/>
          </a:prstGeom>
          <a:solidFill>
            <a:srgbClr val="202A36"/>
          </a:solidFill>
        </p:spPr>
        <p:txBody>
          <a:bodyPr vert="horz" lIns="91440" tIns="45720" rIns="91440" bIns="45720" rtlCol="0">
            <a:noAutofit/>
          </a:bodyPr>
          <a:lstStyle>
            <a:lvl1pPr marL="342900" indent="-342900" algn="l" defTabSz="914400" rtl="0" eaLnBrk="1" latinLnBrk="0" hangingPunct="1">
              <a:spcBef>
                <a:spcPct val="20000"/>
              </a:spcBef>
              <a:buFont typeface="Arial"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9pPr>
          </a:lstStyle>
          <a:p>
            <a:pPr marL="0" indent="0">
              <a:buFont typeface="Arial" charset="0"/>
              <a:buNone/>
            </a:pPr>
            <a:r>
              <a:rPr lang="zh-CN" altLang="en-US" sz="1600" b="1" dirty="0">
                <a:solidFill>
                  <a:schemeClr val="bg1"/>
                </a:solidFill>
                <a:latin typeface="微软雅黑" pitchFamily="34" charset="-122"/>
                <a:ea typeface="微软雅黑" pitchFamily="34" charset="-122"/>
              </a:rPr>
              <a:t>然后，对人的身体、生理、心理进行检查测试的基础上，合理选配人员。</a:t>
            </a:r>
            <a:endParaRPr lang="en-US" sz="1600" b="1" dirty="0">
              <a:solidFill>
                <a:schemeClr val="bg1"/>
              </a:solidFill>
              <a:latin typeface="微软雅黑" pitchFamily="34" charset="-122"/>
              <a:ea typeface="微软雅黑" pitchFamily="34" charset="-122"/>
            </a:endParaRPr>
          </a:p>
        </p:txBody>
      </p:sp>
      <p:sp>
        <p:nvSpPr>
          <p:cNvPr id="60" name="Content Placeholder 2"/>
          <p:cNvSpPr txBox="1"/>
          <p:nvPr/>
        </p:nvSpPr>
        <p:spPr>
          <a:xfrm>
            <a:off x="2772277" y="3970722"/>
            <a:ext cx="3731193" cy="838701"/>
          </a:xfrm>
          <a:prstGeom prst="rect">
            <a:avLst/>
          </a:prstGeom>
          <a:solidFill>
            <a:srgbClr val="202A36"/>
          </a:solidFill>
        </p:spPr>
        <p:txBody>
          <a:bodyPr vert="horz" lIns="91440" tIns="45720" rIns="91440" bIns="45720" rtlCol="0">
            <a:noAutofit/>
          </a:bodyPr>
          <a:lstStyle>
            <a:lvl1pPr marL="342900" indent="-342900" algn="l" defTabSz="914400" rtl="0" eaLnBrk="1" latinLnBrk="0" hangingPunct="1">
              <a:spcBef>
                <a:spcPct val="20000"/>
              </a:spcBef>
              <a:buFont typeface="Arial"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9pPr>
          </a:lstStyle>
          <a:p>
            <a:pPr marL="0" indent="0">
              <a:buFont typeface="Arial" charset="0"/>
              <a:buNone/>
            </a:pPr>
            <a:r>
              <a:rPr lang="zh-CN" altLang="en-US" sz="1600" b="1" dirty="0">
                <a:solidFill>
                  <a:schemeClr val="bg1"/>
                </a:solidFill>
                <a:latin typeface="微软雅黑" pitchFamily="34" charset="-122"/>
                <a:ea typeface="微软雅黑" pitchFamily="34" charset="-122"/>
              </a:rPr>
              <a:t>最后，加强对人的教育、训练和管理，提高生理、心理素质，增强安全意识，提高安全操作技能。</a:t>
            </a:r>
            <a:endParaRPr lang="en-US" sz="1600" b="1" dirty="0">
              <a:solidFill>
                <a:schemeClr val="bg1"/>
              </a:solidFill>
              <a:latin typeface="微软雅黑" pitchFamily="34" charset="-122"/>
              <a:ea typeface="微软雅黑" pitchFamily="34" charset="-122"/>
            </a:endParaRPr>
          </a:p>
        </p:txBody>
      </p:sp>
      <p:sp>
        <p:nvSpPr>
          <p:cNvPr id="61" name="TextBox 60"/>
          <p:cNvSpPr txBox="1"/>
          <p:nvPr/>
        </p:nvSpPr>
        <p:spPr>
          <a:xfrm>
            <a:off x="7007191" y="1443790"/>
            <a:ext cx="1838965" cy="369332"/>
          </a:xfrm>
          <a:prstGeom prst="rect">
            <a:avLst/>
          </a:prstGeom>
          <a:noFill/>
        </p:spPr>
        <p:txBody>
          <a:bodyPr wrap="none" rtlCol="0">
            <a:spAutoFit/>
          </a:bodyPr>
          <a:lstStyle/>
          <a:p>
            <a:r>
              <a:rPr lang="zh-CN" altLang="en-US" b="1" dirty="0">
                <a:latin typeface="微软雅黑" pitchFamily="34" charset="-122"/>
                <a:ea typeface="微软雅黑" pitchFamily="34" charset="-122"/>
              </a:rPr>
              <a:t>具体</a:t>
            </a:r>
            <a:r>
              <a:rPr lang="en-US" altLang="zh-CN" b="1" dirty="0">
                <a:latin typeface="微软雅黑" pitchFamily="34" charset="-122"/>
                <a:ea typeface="微软雅黑" pitchFamily="34" charset="-122"/>
              </a:rPr>
              <a:t>13</a:t>
            </a:r>
            <a:r>
              <a:rPr lang="zh-CN" altLang="en-US" b="1" dirty="0">
                <a:latin typeface="微软雅黑" pitchFamily="34" charset="-122"/>
                <a:ea typeface="微软雅黑" pitchFamily="34" charset="-122"/>
              </a:rPr>
              <a:t>条措施：</a:t>
            </a:r>
          </a:p>
        </p:txBody>
      </p:sp>
      <p:sp>
        <p:nvSpPr>
          <p:cNvPr id="23" name="Freeform 12"/>
          <p:cNvSpPr/>
          <p:nvPr/>
        </p:nvSpPr>
        <p:spPr bwMode="auto">
          <a:xfrm rot="10800000" flipH="1" flipV="1">
            <a:off x="2567297" y="1504905"/>
            <a:ext cx="528638" cy="530225"/>
          </a:xfrm>
          <a:custGeom>
            <a:avLst/>
            <a:gdLst>
              <a:gd name="T0" fmla="*/ 0 w 1446"/>
              <a:gd name="T1" fmla="*/ 0 h 1446"/>
              <a:gd name="T2" fmla="*/ 1446 w 1446"/>
              <a:gd name="T3" fmla="*/ 0 h 1446"/>
              <a:gd name="T4" fmla="*/ 1446 w 1446"/>
              <a:gd name="T5" fmla="*/ 458 h 1446"/>
              <a:gd name="T6" fmla="*/ 438 w 1446"/>
              <a:gd name="T7" fmla="*/ 458 h 1446"/>
              <a:gd name="T8" fmla="*/ 438 w 1446"/>
              <a:gd name="T9" fmla="*/ 1446 h 1446"/>
              <a:gd name="T10" fmla="*/ 0 w 1446"/>
              <a:gd name="T11" fmla="*/ 1446 h 1446"/>
              <a:gd name="T12" fmla="*/ 0 w 1446"/>
              <a:gd name="T13" fmla="*/ 0 h 1446"/>
            </a:gdLst>
            <a:ahLst/>
            <a:cxnLst>
              <a:cxn ang="0">
                <a:pos x="T0" y="T1"/>
              </a:cxn>
              <a:cxn ang="0">
                <a:pos x="T2" y="T3"/>
              </a:cxn>
              <a:cxn ang="0">
                <a:pos x="T4" y="T5"/>
              </a:cxn>
              <a:cxn ang="0">
                <a:pos x="T6" y="T7"/>
              </a:cxn>
              <a:cxn ang="0">
                <a:pos x="T8" y="T9"/>
              </a:cxn>
              <a:cxn ang="0">
                <a:pos x="T10" y="T11"/>
              </a:cxn>
              <a:cxn ang="0">
                <a:pos x="T12" y="T13"/>
              </a:cxn>
            </a:cxnLst>
            <a:rect l="0" t="0" r="r" b="b"/>
            <a:pathLst>
              <a:path w="1446" h="1446">
                <a:moveTo>
                  <a:pt x="0" y="0"/>
                </a:moveTo>
                <a:lnTo>
                  <a:pt x="1446" y="0"/>
                </a:lnTo>
                <a:lnTo>
                  <a:pt x="1446" y="458"/>
                </a:lnTo>
                <a:lnTo>
                  <a:pt x="438" y="458"/>
                </a:lnTo>
                <a:lnTo>
                  <a:pt x="438" y="1446"/>
                </a:lnTo>
                <a:lnTo>
                  <a:pt x="0" y="1446"/>
                </a:lnTo>
                <a:lnTo>
                  <a:pt x="0" y="0"/>
                </a:lnTo>
                <a:close/>
              </a:path>
            </a:pathLst>
          </a:custGeom>
          <a:solidFill>
            <a:srgbClr val="FCB00F"/>
          </a:solidFill>
          <a:ln>
            <a:noFill/>
          </a:ln>
        </p:spPr>
        <p:txBody>
          <a:bodyPr/>
          <a:lstStyle/>
          <a:p>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1"/>
                                        </p:tgtEl>
                                        <p:attrNameLst>
                                          <p:attrName>style.visibility</p:attrName>
                                        </p:attrNameLst>
                                      </p:cBhvr>
                                      <p:to>
                                        <p:strVal val="visible"/>
                                      </p:to>
                                    </p:set>
                                    <p:animEffect transition="in" filter="wipe(down)">
                                      <p:cBhvr>
                                        <p:cTn id="11" dur="500"/>
                                        <p:tgtEl>
                                          <p:spTgt spid="61"/>
                                        </p:tgtEl>
                                      </p:cBhvr>
                                    </p:animEffect>
                                  </p:childTnLst>
                                </p:cTn>
                              </p:par>
                            </p:childTnLst>
                          </p:cTn>
                        </p:par>
                        <p:par>
                          <p:cTn id="12" fill="hold">
                            <p:stCondLst>
                              <p:cond delay="1000"/>
                            </p:stCondLst>
                            <p:childTnLst>
                              <p:par>
                                <p:cTn id="13" presetID="6" presetClass="entr" presetSubtype="16"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circle(in)">
                                      <p:cBhvr>
                                        <p:cTn id="15" dur="1000"/>
                                        <p:tgtEl>
                                          <p:spTgt spid="3"/>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8"/>
                                        </p:tgtEl>
                                        <p:attrNameLst>
                                          <p:attrName>style.visibility</p:attrName>
                                        </p:attrNameLst>
                                      </p:cBhvr>
                                      <p:to>
                                        <p:strVal val="visible"/>
                                      </p:to>
                                    </p:set>
                                    <p:animEffect transition="in" filter="fade">
                                      <p:cBhvr>
                                        <p:cTn id="18" dur="1000"/>
                                        <p:tgtEl>
                                          <p:spTgt spid="48"/>
                                        </p:tgtEl>
                                      </p:cBhvr>
                                    </p:animEffect>
                                    <p:anim calcmode="lin" valueType="num">
                                      <p:cBhvr>
                                        <p:cTn id="19" dur="1000" fill="hold"/>
                                        <p:tgtEl>
                                          <p:spTgt spid="48"/>
                                        </p:tgtEl>
                                        <p:attrNameLst>
                                          <p:attrName>ppt_x</p:attrName>
                                        </p:attrNameLst>
                                      </p:cBhvr>
                                      <p:tavLst>
                                        <p:tav tm="0">
                                          <p:val>
                                            <p:strVal val="#ppt_x"/>
                                          </p:val>
                                        </p:tav>
                                        <p:tav tm="100000">
                                          <p:val>
                                            <p:strVal val="#ppt_x"/>
                                          </p:val>
                                        </p:tav>
                                      </p:tavLst>
                                    </p:anim>
                                    <p:anim calcmode="lin" valueType="num">
                                      <p:cBhvr>
                                        <p:cTn id="20" dur="1000" fill="hold"/>
                                        <p:tgtEl>
                                          <p:spTgt spid="48"/>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59"/>
                                        </p:tgtEl>
                                        <p:attrNameLst>
                                          <p:attrName>style.visibility</p:attrName>
                                        </p:attrNameLst>
                                      </p:cBhvr>
                                      <p:to>
                                        <p:strVal val="visible"/>
                                      </p:to>
                                    </p:set>
                                    <p:animEffect transition="in" filter="fade">
                                      <p:cBhvr>
                                        <p:cTn id="23" dur="1000"/>
                                        <p:tgtEl>
                                          <p:spTgt spid="59"/>
                                        </p:tgtEl>
                                      </p:cBhvr>
                                    </p:animEffect>
                                    <p:anim calcmode="lin" valueType="num">
                                      <p:cBhvr>
                                        <p:cTn id="24" dur="1000" fill="hold"/>
                                        <p:tgtEl>
                                          <p:spTgt spid="59"/>
                                        </p:tgtEl>
                                        <p:attrNameLst>
                                          <p:attrName>ppt_x</p:attrName>
                                        </p:attrNameLst>
                                      </p:cBhvr>
                                      <p:tavLst>
                                        <p:tav tm="0">
                                          <p:val>
                                            <p:strVal val="#ppt_x"/>
                                          </p:val>
                                        </p:tav>
                                        <p:tav tm="100000">
                                          <p:val>
                                            <p:strVal val="#ppt_x"/>
                                          </p:val>
                                        </p:tav>
                                      </p:tavLst>
                                    </p:anim>
                                    <p:anim calcmode="lin" valueType="num">
                                      <p:cBhvr>
                                        <p:cTn id="25" dur="1000" fill="hold"/>
                                        <p:tgtEl>
                                          <p:spTgt spid="59"/>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60"/>
                                        </p:tgtEl>
                                        <p:attrNameLst>
                                          <p:attrName>style.visibility</p:attrName>
                                        </p:attrNameLst>
                                      </p:cBhvr>
                                      <p:to>
                                        <p:strVal val="visible"/>
                                      </p:to>
                                    </p:set>
                                    <p:animEffect transition="in" filter="fade">
                                      <p:cBhvr>
                                        <p:cTn id="28" dur="1000"/>
                                        <p:tgtEl>
                                          <p:spTgt spid="60"/>
                                        </p:tgtEl>
                                      </p:cBhvr>
                                    </p:animEffect>
                                    <p:anim calcmode="lin" valueType="num">
                                      <p:cBhvr>
                                        <p:cTn id="29" dur="1000" fill="hold"/>
                                        <p:tgtEl>
                                          <p:spTgt spid="60"/>
                                        </p:tgtEl>
                                        <p:attrNameLst>
                                          <p:attrName>ppt_x</p:attrName>
                                        </p:attrNameLst>
                                      </p:cBhvr>
                                      <p:tavLst>
                                        <p:tav tm="0">
                                          <p:val>
                                            <p:strVal val="#ppt_x"/>
                                          </p:val>
                                        </p:tav>
                                        <p:tav tm="100000">
                                          <p:val>
                                            <p:strVal val="#ppt_x"/>
                                          </p:val>
                                        </p:tav>
                                      </p:tavLst>
                                    </p:anim>
                                    <p:anim calcmode="lin" valueType="num">
                                      <p:cBhvr>
                                        <p:cTn id="30" dur="1000" fill="hold"/>
                                        <p:tgtEl>
                                          <p:spTgt spid="60"/>
                                        </p:tgtEl>
                                        <p:attrNameLst>
                                          <p:attrName>ppt_y</p:attrName>
                                        </p:attrNameLst>
                                      </p:cBhvr>
                                      <p:tavLst>
                                        <p:tav tm="0">
                                          <p:val>
                                            <p:strVal val="#ppt_y+.1"/>
                                          </p:val>
                                        </p:tav>
                                        <p:tav tm="100000">
                                          <p:val>
                                            <p:strVal val="#ppt_y"/>
                                          </p:val>
                                        </p:tav>
                                      </p:tavLst>
                                    </p:anim>
                                  </p:childTnLst>
                                </p:cTn>
                              </p:par>
                              <p:par>
                                <p:cTn id="31" presetID="1" presetClass="entr"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par>
                                <p:cTn id="33" presetID="35" presetClass="path" presetSubtype="0" accel="50000" decel="50000" fill="hold" grpId="1" nodeType="withEffect">
                                  <p:stCondLst>
                                    <p:cond delay="0"/>
                                  </p:stCondLst>
                                  <p:childTnLst>
                                    <p:animMotion origin="layout" path="M 3.64299E-7 3.02498E-6 L -0.15392 -0.26827 " pathEditMode="relative" rAng="0" ptsTypes="AA">
                                      <p:cBhvr>
                                        <p:cTn id="34" dur="500" spd="-99900" fill="hold"/>
                                        <p:tgtEl>
                                          <p:spTgt spid="21"/>
                                        </p:tgtEl>
                                        <p:attrNameLst>
                                          <p:attrName>ppt_x</p:attrName>
                                          <p:attrName>ppt_y</p:attrName>
                                        </p:attrNameLst>
                                      </p:cBhvr>
                                      <p:rCtr x="-7702" y="-13414"/>
                                    </p:animMotion>
                                  </p:childTnLst>
                                </p:cTn>
                              </p:par>
                              <p:par>
                                <p:cTn id="35" presetID="1"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par>
                                <p:cTn id="37" presetID="35" presetClass="path" presetSubtype="0" accel="50000" decel="50000" fill="hold" grpId="1" nodeType="withEffect">
                                  <p:stCondLst>
                                    <p:cond delay="0"/>
                                  </p:stCondLst>
                                  <p:childTnLst>
                                    <p:animMotion origin="layout" path="M 3.64299E-7 3.02498E-6 L -0.15392 -0.26827 " pathEditMode="relative" rAng="0" ptsTypes="AA">
                                      <p:cBhvr>
                                        <p:cTn id="38" dur="500" spd="-99900" fill="hold"/>
                                        <p:tgtEl>
                                          <p:spTgt spid="23"/>
                                        </p:tgtEl>
                                        <p:attrNameLst>
                                          <p:attrName>ppt_x</p:attrName>
                                          <p:attrName>ppt_y</p:attrName>
                                        </p:attrNameLst>
                                      </p:cBhvr>
                                      <p:rCtr x="-7702" y="-13414"/>
                                    </p:animMotion>
                                  </p:childTnLst>
                                </p:cTn>
                              </p:par>
                              <p:par>
                                <p:cTn id="39" presetID="10" presetClass="entr" presetSubtype="0" fill="hold" grpId="0" nodeType="withEffect">
                                  <p:stCondLst>
                                    <p:cond delay="0"/>
                                  </p:stCondLst>
                                  <p:childTnLst>
                                    <p:set>
                                      <p:cBhvr>
                                        <p:cTn id="40" dur="1" fill="hold">
                                          <p:stCondLst>
                                            <p:cond delay="0"/>
                                          </p:stCondLst>
                                        </p:cTn>
                                        <p:tgtEl>
                                          <p:spTgt spid="55"/>
                                        </p:tgtEl>
                                        <p:attrNameLst>
                                          <p:attrName>style.visibility</p:attrName>
                                        </p:attrNameLst>
                                      </p:cBhvr>
                                      <p:to>
                                        <p:strVal val="visible"/>
                                      </p:to>
                                    </p:set>
                                    <p:anim calcmode="lin" valueType="num">
                                      <p:cBhvr>
                                        <p:cTn id="41" dur="500" fill="hold"/>
                                        <p:tgtEl>
                                          <p:spTgt spid="55"/>
                                        </p:tgtEl>
                                        <p:attrNameLst>
                                          <p:attrName>ppt_w</p:attrName>
                                        </p:attrNameLst>
                                      </p:cBhvr>
                                      <p:tavLst>
                                        <p:tav tm="0">
                                          <p:val>
                                            <p:fltVal val="0"/>
                                          </p:val>
                                        </p:tav>
                                        <p:tav tm="100000">
                                          <p:val>
                                            <p:strVal val="#ppt_w"/>
                                          </p:val>
                                        </p:tav>
                                      </p:tavLst>
                                    </p:anim>
                                    <p:anim calcmode="lin" valueType="num">
                                      <p:cBhvr>
                                        <p:cTn id="42" dur="500" fill="hold"/>
                                        <p:tgtEl>
                                          <p:spTgt spid="55"/>
                                        </p:tgtEl>
                                        <p:attrNameLst>
                                          <p:attrName>ppt_h</p:attrName>
                                        </p:attrNameLst>
                                      </p:cBhvr>
                                      <p:tavLst>
                                        <p:tav tm="0">
                                          <p:val>
                                            <p:fltVal val="0"/>
                                          </p:val>
                                        </p:tav>
                                        <p:tav tm="100000">
                                          <p:val>
                                            <p:strVal val="#ppt_h"/>
                                          </p:val>
                                        </p:tav>
                                      </p:tavLst>
                                    </p:anim>
                                    <p:animEffect transition="in" filter="fade">
                                      <p:cBhvr>
                                        <p:cTn id="43" dur="500"/>
                                        <p:tgtEl>
                                          <p:spTgt spid="55"/>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56"/>
                                        </p:tgtEl>
                                        <p:attrNameLst>
                                          <p:attrName>style.visibility</p:attrName>
                                        </p:attrNameLst>
                                      </p:cBhvr>
                                      <p:to>
                                        <p:strVal val="visible"/>
                                      </p:to>
                                    </p:set>
                                    <p:anim calcmode="lin" valueType="num">
                                      <p:cBhvr>
                                        <p:cTn id="46" dur="500" fill="hold"/>
                                        <p:tgtEl>
                                          <p:spTgt spid="56"/>
                                        </p:tgtEl>
                                        <p:attrNameLst>
                                          <p:attrName>ppt_w</p:attrName>
                                        </p:attrNameLst>
                                      </p:cBhvr>
                                      <p:tavLst>
                                        <p:tav tm="0">
                                          <p:val>
                                            <p:fltVal val="0"/>
                                          </p:val>
                                        </p:tav>
                                        <p:tav tm="100000">
                                          <p:val>
                                            <p:strVal val="#ppt_w"/>
                                          </p:val>
                                        </p:tav>
                                      </p:tavLst>
                                    </p:anim>
                                    <p:anim calcmode="lin" valueType="num">
                                      <p:cBhvr>
                                        <p:cTn id="47" dur="500" fill="hold"/>
                                        <p:tgtEl>
                                          <p:spTgt spid="56"/>
                                        </p:tgtEl>
                                        <p:attrNameLst>
                                          <p:attrName>ppt_h</p:attrName>
                                        </p:attrNameLst>
                                      </p:cBhvr>
                                      <p:tavLst>
                                        <p:tav tm="0">
                                          <p:val>
                                            <p:fltVal val="0"/>
                                          </p:val>
                                        </p:tav>
                                        <p:tav tm="100000">
                                          <p:val>
                                            <p:strVal val="#ppt_h"/>
                                          </p:val>
                                        </p:tav>
                                      </p:tavLst>
                                    </p:anim>
                                    <p:animEffect transition="in" filter="fade">
                                      <p:cBhvr>
                                        <p:cTn id="48" dur="500"/>
                                        <p:tgtEl>
                                          <p:spTgt spid="56"/>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57"/>
                                        </p:tgtEl>
                                        <p:attrNameLst>
                                          <p:attrName>style.visibility</p:attrName>
                                        </p:attrNameLst>
                                      </p:cBhvr>
                                      <p:to>
                                        <p:strVal val="visible"/>
                                      </p:to>
                                    </p:set>
                                    <p:anim calcmode="lin" valueType="num">
                                      <p:cBhvr>
                                        <p:cTn id="51" dur="500" fill="hold"/>
                                        <p:tgtEl>
                                          <p:spTgt spid="57"/>
                                        </p:tgtEl>
                                        <p:attrNameLst>
                                          <p:attrName>ppt_w</p:attrName>
                                        </p:attrNameLst>
                                      </p:cBhvr>
                                      <p:tavLst>
                                        <p:tav tm="0">
                                          <p:val>
                                            <p:fltVal val="0"/>
                                          </p:val>
                                        </p:tav>
                                        <p:tav tm="100000">
                                          <p:val>
                                            <p:strVal val="#ppt_w"/>
                                          </p:val>
                                        </p:tav>
                                      </p:tavLst>
                                    </p:anim>
                                    <p:anim calcmode="lin" valueType="num">
                                      <p:cBhvr>
                                        <p:cTn id="52" dur="500" fill="hold"/>
                                        <p:tgtEl>
                                          <p:spTgt spid="57"/>
                                        </p:tgtEl>
                                        <p:attrNameLst>
                                          <p:attrName>ppt_h</p:attrName>
                                        </p:attrNameLst>
                                      </p:cBhvr>
                                      <p:tavLst>
                                        <p:tav tm="0">
                                          <p:val>
                                            <p:fltVal val="0"/>
                                          </p:val>
                                        </p:tav>
                                        <p:tav tm="100000">
                                          <p:val>
                                            <p:strVal val="#ppt_h"/>
                                          </p:val>
                                        </p:tav>
                                      </p:tavLst>
                                    </p:anim>
                                    <p:animEffect transition="in" filter="fade">
                                      <p:cBhvr>
                                        <p:cTn id="53" dur="500"/>
                                        <p:tgtEl>
                                          <p:spTgt spid="57"/>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58"/>
                                        </p:tgtEl>
                                        <p:attrNameLst>
                                          <p:attrName>style.visibility</p:attrName>
                                        </p:attrNameLst>
                                      </p:cBhvr>
                                      <p:to>
                                        <p:strVal val="visible"/>
                                      </p:to>
                                    </p:set>
                                    <p:anim calcmode="lin" valueType="num">
                                      <p:cBhvr>
                                        <p:cTn id="56" dur="500" fill="hold"/>
                                        <p:tgtEl>
                                          <p:spTgt spid="58"/>
                                        </p:tgtEl>
                                        <p:attrNameLst>
                                          <p:attrName>ppt_w</p:attrName>
                                        </p:attrNameLst>
                                      </p:cBhvr>
                                      <p:tavLst>
                                        <p:tav tm="0">
                                          <p:val>
                                            <p:fltVal val="0"/>
                                          </p:val>
                                        </p:tav>
                                        <p:tav tm="100000">
                                          <p:val>
                                            <p:strVal val="#ppt_w"/>
                                          </p:val>
                                        </p:tav>
                                      </p:tavLst>
                                    </p:anim>
                                    <p:anim calcmode="lin" valueType="num">
                                      <p:cBhvr>
                                        <p:cTn id="57" dur="500" fill="hold"/>
                                        <p:tgtEl>
                                          <p:spTgt spid="58"/>
                                        </p:tgtEl>
                                        <p:attrNameLst>
                                          <p:attrName>ppt_h</p:attrName>
                                        </p:attrNameLst>
                                      </p:cBhvr>
                                      <p:tavLst>
                                        <p:tav tm="0">
                                          <p:val>
                                            <p:fltVal val="0"/>
                                          </p:val>
                                        </p:tav>
                                        <p:tav tm="100000">
                                          <p:val>
                                            <p:strVal val="#ppt_h"/>
                                          </p:val>
                                        </p:tav>
                                      </p:tavLst>
                                    </p:anim>
                                    <p:animEffect transition="in" filter="fade">
                                      <p:cBhvr>
                                        <p:cTn id="58"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ldLvl="0" animBg="1"/>
      <p:bldP spid="21" grpId="1" bldLvl="0" animBg="1"/>
      <p:bldP spid="2" grpId="0"/>
      <p:bldP spid="48" grpId="0" animBg="1"/>
      <p:bldP spid="55" grpId="0" animBg="1"/>
      <p:bldP spid="56" grpId="0" animBg="1"/>
      <p:bldP spid="57" grpId="0" animBg="1"/>
      <p:bldP spid="58" grpId="0" animBg="1"/>
      <p:bldP spid="59" grpId="0" animBg="1"/>
      <p:bldP spid="60" grpId="0" animBg="1"/>
      <p:bldP spid="61" grpId="0"/>
      <p:bldP spid="23" grpId="0" animBg="1"/>
      <p:bldP spid="23"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2"/>
          <p:cNvSpPr txBox="1"/>
          <p:nvPr/>
        </p:nvSpPr>
        <p:spPr>
          <a:xfrm>
            <a:off x="2594009" y="1434164"/>
            <a:ext cx="8153400" cy="5181600"/>
          </a:xfrm>
          <a:prstGeom prst="rect">
            <a:avLst/>
          </a:prstGeom>
        </p:spPr>
        <p:txBody>
          <a:bodyPr/>
          <a:lstStyle/>
          <a:p>
            <a:pPr marL="228600" marR="0" lvl="0" indent="-228600" algn="l" defTabSz="914400" rtl="0" eaLnBrk="1" fontAlgn="auto" latinLnBrk="0" hangingPunct="1">
              <a:lnSpc>
                <a:spcPct val="90000"/>
              </a:lnSpc>
              <a:spcBef>
                <a:spcPts val="1000"/>
              </a:spcBef>
              <a:spcAft>
                <a:spcPts val="0"/>
              </a:spcAft>
              <a:buClrTx/>
              <a:buSzTx/>
              <a:buFontTx/>
              <a:buNone/>
              <a:defRPr/>
            </a:pPr>
            <a:r>
              <a:rPr kumimoji="0" lang="zh-CN" altLang="en-US" sz="2400" b="0" i="0" u="none" strike="noStrike" kern="1200" cap="none" spc="0" normalizeH="0" baseline="0" noProof="0" dirty="0">
                <a:ln>
                  <a:noFill/>
                </a:ln>
                <a:solidFill>
                  <a:schemeClr val="tx1"/>
                </a:solidFill>
                <a:effectLst/>
                <a:uLnTx/>
                <a:uFillTx/>
                <a:latin typeface="+mn-lt"/>
                <a:ea typeface="+mn-ea"/>
                <a:cs typeface="+mn-cs"/>
              </a:rPr>
              <a:t> </a:t>
            </a:r>
            <a:r>
              <a:rPr kumimoji="0" lang="en-US" sz="2400" b="0" i="0" u="none" strike="noStrike" kern="1200" cap="none" spc="0" normalizeH="0" baseline="0" noProof="0" dirty="0">
                <a:ln>
                  <a:noFill/>
                </a:ln>
                <a:solidFill>
                  <a:srgbClr val="FF0000"/>
                </a:solidFill>
                <a:effectLst/>
                <a:uLnTx/>
                <a:uFillTx/>
                <a:latin typeface="+mn-lt"/>
                <a:ea typeface="+mn-ea"/>
                <a:cs typeface="+mn-cs"/>
              </a:rPr>
              <a:t>    </a:t>
            </a:r>
            <a:r>
              <a:rPr kumimoji="0" lang="zh-CN" altLang="en-US" b="0" i="0" u="none" strike="noStrike" kern="1200" cap="none" spc="0" normalizeH="0" baseline="0" noProof="0" dirty="0">
                <a:ln>
                  <a:noFill/>
                </a:ln>
                <a:effectLst/>
                <a:uLnTx/>
                <a:uFillTx/>
                <a:latin typeface="微软雅黑" pitchFamily="34" charset="-122"/>
                <a:ea typeface="微软雅黑" pitchFamily="34" charset="-122"/>
              </a:rPr>
              <a:t>安全管理的关键点在于人，因为必须由人实</a:t>
            </a:r>
            <a:endParaRPr kumimoji="0" lang="en-US" b="0" i="0" u="none" strike="noStrike" kern="1200" cap="none" spc="0" normalizeH="0" baseline="0" noProof="0" dirty="0">
              <a:ln>
                <a:noFill/>
              </a:ln>
              <a:effectLst/>
              <a:uLnTx/>
              <a:uFillTx/>
              <a:latin typeface="微软雅黑" pitchFamily="34" charset="-122"/>
              <a:ea typeface="微软雅黑" pitchFamily="34" charset="-122"/>
            </a:endParaRPr>
          </a:p>
          <a:p>
            <a:pPr marL="228600" marR="0" lvl="0" indent="-228600" algn="l" defTabSz="914400" rtl="0" eaLnBrk="1" fontAlgn="auto" latinLnBrk="0" hangingPunct="1">
              <a:lnSpc>
                <a:spcPct val="90000"/>
              </a:lnSpc>
              <a:spcBef>
                <a:spcPts val="1000"/>
              </a:spcBef>
              <a:spcAft>
                <a:spcPts val="0"/>
              </a:spcAft>
              <a:buClrTx/>
              <a:buSzTx/>
              <a:buFontTx/>
              <a:buNone/>
              <a:defRPr/>
            </a:pPr>
            <a:r>
              <a:rPr kumimoji="0" lang="zh-CN" altLang="en-US" b="0" i="0" u="none" strike="noStrike" kern="1200" cap="none" spc="0" normalizeH="0" baseline="0" noProof="0" dirty="0">
                <a:ln>
                  <a:noFill/>
                </a:ln>
                <a:effectLst/>
                <a:uLnTx/>
                <a:uFillTx/>
                <a:latin typeface="微软雅黑" pitchFamily="34" charset="-122"/>
                <a:ea typeface="微软雅黑" pitchFamily="34" charset="-122"/>
              </a:rPr>
              <a:t>     现管理体系的落实。安全</a:t>
            </a:r>
            <a:r>
              <a:rPr lang="zh-CN" altLang="en-US" dirty="0">
                <a:latin typeface="微软雅黑" pitchFamily="34" charset="-122"/>
                <a:ea typeface="微软雅黑" pitchFamily="34" charset="-122"/>
              </a:rPr>
              <a:t>管理的主要对象是</a:t>
            </a:r>
            <a:endParaRPr lang="en-US" altLang="zh-CN" dirty="0">
              <a:latin typeface="微软雅黑" pitchFamily="34" charset="-122"/>
              <a:ea typeface="微软雅黑" pitchFamily="34" charset="-122"/>
            </a:endParaRPr>
          </a:p>
          <a:p>
            <a:pPr marL="228600" marR="0" lvl="0" indent="-228600" algn="l" defTabSz="914400" rtl="0" eaLnBrk="1" fontAlgn="auto" latinLnBrk="0" hangingPunct="1">
              <a:lnSpc>
                <a:spcPct val="90000"/>
              </a:lnSpc>
              <a:spcBef>
                <a:spcPts val="1000"/>
              </a:spcBef>
              <a:spcAft>
                <a:spcPts val="0"/>
              </a:spcAft>
              <a:buClrTx/>
              <a:buSzTx/>
              <a:buFontTx/>
              <a:buNone/>
              <a:defRPr/>
            </a:pPr>
            <a:r>
              <a:rPr lang="en-US" altLang="zh-CN" dirty="0">
                <a:latin typeface="微软雅黑" pitchFamily="34" charset="-122"/>
                <a:ea typeface="微软雅黑" pitchFamily="34" charset="-122"/>
              </a:rPr>
              <a:t>     </a:t>
            </a:r>
            <a:r>
              <a:rPr lang="zh-CN" altLang="en-US" dirty="0">
                <a:latin typeface="微软雅黑" pitchFamily="34" charset="-122"/>
                <a:ea typeface="微软雅黑" pitchFamily="34" charset="-122"/>
              </a:rPr>
              <a:t>“人”，最后的落实的主体也是“人”。</a:t>
            </a:r>
            <a:endParaRPr kumimoji="0" lang="en-US" b="0" i="0" u="none" strike="noStrike" kern="1200" cap="none" spc="0" normalizeH="0" baseline="0" noProof="0" dirty="0">
              <a:ln>
                <a:noFill/>
              </a:ln>
              <a:effectLst/>
              <a:uLnTx/>
              <a:uFillTx/>
              <a:latin typeface="微软雅黑" pitchFamily="34" charset="-122"/>
              <a:ea typeface="微软雅黑" pitchFamily="34" charset="-122"/>
            </a:endParaRPr>
          </a:p>
          <a:p>
            <a:pPr marL="228600" marR="0" lvl="0" indent="-228600" algn="l" defTabSz="914400" rtl="0" eaLnBrk="1" fontAlgn="auto" latinLnBrk="0" hangingPunct="1">
              <a:lnSpc>
                <a:spcPct val="90000"/>
              </a:lnSpc>
              <a:spcBef>
                <a:spcPts val="1000"/>
              </a:spcBef>
              <a:spcAft>
                <a:spcPts val="0"/>
              </a:spcAft>
              <a:buClrTx/>
              <a:buSzTx/>
              <a:buFontTx/>
              <a:buNone/>
              <a:defRPr/>
            </a:pPr>
            <a:endParaRPr kumimoji="0" lang="zh-CN" altLang="en-US" sz="24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3" name="直接箭头连接符 4"/>
          <p:cNvCxnSpPr>
            <a:cxnSpLocks noChangeShapeType="1"/>
          </p:cNvCxnSpPr>
          <p:nvPr/>
        </p:nvCxnSpPr>
        <p:spPr bwMode="auto">
          <a:xfrm>
            <a:off x="3276601" y="5649245"/>
            <a:ext cx="6477000" cy="1587"/>
          </a:xfrm>
          <a:prstGeom prst="straightConnector1">
            <a:avLst/>
          </a:prstGeom>
          <a:noFill/>
          <a:ln w="92075" cmpd="sng">
            <a:solidFill>
              <a:srgbClr val="0070C0"/>
            </a:solidFill>
            <a:round/>
            <a:tailEnd type="triangle" w="med" len="med"/>
          </a:ln>
        </p:spPr>
      </p:cxnSp>
      <p:cxnSp>
        <p:nvCxnSpPr>
          <p:cNvPr id="5" name="直接连接符 13"/>
          <p:cNvCxnSpPr>
            <a:cxnSpLocks noChangeShapeType="1"/>
          </p:cNvCxnSpPr>
          <p:nvPr/>
        </p:nvCxnSpPr>
        <p:spPr bwMode="auto">
          <a:xfrm>
            <a:off x="3276601" y="3288632"/>
            <a:ext cx="1219200" cy="838200"/>
          </a:xfrm>
          <a:prstGeom prst="line">
            <a:avLst/>
          </a:prstGeom>
          <a:noFill/>
          <a:ln w="50800" cmpd="sng">
            <a:solidFill>
              <a:srgbClr val="FCB00F"/>
            </a:solidFill>
            <a:round/>
          </a:ln>
        </p:spPr>
      </p:cxnSp>
      <p:cxnSp>
        <p:nvCxnSpPr>
          <p:cNvPr id="6" name="直接连接符 15"/>
          <p:cNvCxnSpPr>
            <a:cxnSpLocks noChangeShapeType="1"/>
          </p:cNvCxnSpPr>
          <p:nvPr/>
        </p:nvCxnSpPr>
        <p:spPr bwMode="auto">
          <a:xfrm>
            <a:off x="4495801" y="4126832"/>
            <a:ext cx="3505200" cy="1588"/>
          </a:xfrm>
          <a:prstGeom prst="line">
            <a:avLst/>
          </a:prstGeom>
          <a:noFill/>
          <a:ln w="50800" cmpd="sng">
            <a:solidFill>
              <a:srgbClr val="FCB00F"/>
            </a:solidFill>
            <a:round/>
          </a:ln>
        </p:spPr>
      </p:cxnSp>
      <p:cxnSp>
        <p:nvCxnSpPr>
          <p:cNvPr id="7" name="直接连接符 19"/>
          <p:cNvCxnSpPr>
            <a:cxnSpLocks noChangeShapeType="1"/>
          </p:cNvCxnSpPr>
          <p:nvPr/>
        </p:nvCxnSpPr>
        <p:spPr bwMode="auto">
          <a:xfrm>
            <a:off x="6400801" y="4126832"/>
            <a:ext cx="1676400" cy="1295400"/>
          </a:xfrm>
          <a:prstGeom prst="line">
            <a:avLst/>
          </a:prstGeom>
          <a:noFill/>
          <a:ln w="50800" cmpd="sng">
            <a:solidFill>
              <a:srgbClr val="FF0000"/>
            </a:solidFill>
            <a:round/>
          </a:ln>
        </p:spPr>
      </p:cxnSp>
      <p:sp>
        <p:nvSpPr>
          <p:cNvPr id="8" name="矩形 22"/>
          <p:cNvSpPr>
            <a:spLocks noChangeArrowheads="1"/>
          </p:cNvSpPr>
          <p:nvPr/>
        </p:nvSpPr>
        <p:spPr bwMode="auto">
          <a:xfrm>
            <a:off x="4616117" y="3475088"/>
            <a:ext cx="1370797" cy="369332"/>
          </a:xfrm>
          <a:prstGeom prst="rect">
            <a:avLst/>
          </a:prstGeom>
          <a:noFill/>
          <a:ln w="9525">
            <a:noFill/>
            <a:miter lim="800000"/>
          </a:ln>
        </p:spPr>
        <p:txBody>
          <a:bodyPr wrap="square">
            <a:spAutoFit/>
          </a:bodyPr>
          <a:lstStyle/>
          <a:p>
            <a:pPr>
              <a:buFont typeface="Wingdings" charset="2"/>
              <a:buNone/>
            </a:pPr>
            <a:r>
              <a:rPr lang="zh-CN" altLang="en-US" dirty="0">
                <a:solidFill>
                  <a:srgbClr val="FCB00F"/>
                </a:solidFill>
                <a:latin typeface="微软雅黑" pitchFamily="34" charset="-122"/>
                <a:ea typeface="微软雅黑" pitchFamily="34" charset="-122"/>
              </a:rPr>
              <a:t>硬件的改进</a:t>
            </a:r>
          </a:p>
        </p:txBody>
      </p:sp>
      <p:sp>
        <p:nvSpPr>
          <p:cNvPr id="9" name="矩形 23"/>
          <p:cNvSpPr>
            <a:spLocks noChangeArrowheads="1"/>
          </p:cNvSpPr>
          <p:nvPr/>
        </p:nvSpPr>
        <p:spPr bwMode="auto">
          <a:xfrm>
            <a:off x="7690586" y="4654617"/>
            <a:ext cx="2262158" cy="369332"/>
          </a:xfrm>
          <a:prstGeom prst="rect">
            <a:avLst/>
          </a:prstGeom>
          <a:noFill/>
          <a:ln w="9525">
            <a:noFill/>
            <a:miter lim="800000"/>
          </a:ln>
        </p:spPr>
        <p:txBody>
          <a:bodyPr wrap="none">
            <a:spAutoFit/>
          </a:bodyPr>
          <a:lstStyle/>
          <a:p>
            <a:pPr>
              <a:buFont typeface="Wingdings" charset="2"/>
              <a:buNone/>
            </a:pPr>
            <a:r>
              <a:rPr lang="zh-CN" altLang="en-US" dirty="0">
                <a:solidFill>
                  <a:srgbClr val="FF0000"/>
                </a:solidFill>
                <a:latin typeface="微软雅黑" pitchFamily="34" charset="-122"/>
                <a:ea typeface="微软雅黑" pitchFamily="34" charset="-122"/>
              </a:rPr>
              <a:t>人的安全行为的改善</a:t>
            </a:r>
          </a:p>
        </p:txBody>
      </p:sp>
      <p:sp>
        <p:nvSpPr>
          <p:cNvPr id="10" name="TextBox 10"/>
          <p:cNvSpPr txBox="1">
            <a:spLocks noChangeArrowheads="1"/>
          </p:cNvSpPr>
          <p:nvPr/>
        </p:nvSpPr>
        <p:spPr bwMode="auto">
          <a:xfrm>
            <a:off x="5075722" y="5832909"/>
            <a:ext cx="2374232" cy="369332"/>
          </a:xfrm>
          <a:prstGeom prst="rect">
            <a:avLst/>
          </a:prstGeom>
          <a:noFill/>
          <a:ln w="9525">
            <a:noFill/>
            <a:miter lim="800000"/>
          </a:ln>
        </p:spPr>
        <p:txBody>
          <a:bodyPr wrap="square">
            <a:spAutoFit/>
          </a:bodyPr>
          <a:lstStyle/>
          <a:p>
            <a:pPr>
              <a:buFont typeface="Wingdings" charset="2"/>
              <a:buNone/>
            </a:pPr>
            <a:r>
              <a:rPr lang="zh-CN" altLang="en-US" dirty="0">
                <a:solidFill>
                  <a:srgbClr val="0070C0"/>
                </a:solidFill>
                <a:latin typeface="微软雅黑" pitchFamily="34" charset="-122"/>
                <a:ea typeface="微软雅黑" pitchFamily="34" charset="-122"/>
              </a:rPr>
              <a:t>安全文化的演变过程</a:t>
            </a:r>
          </a:p>
        </p:txBody>
      </p:sp>
      <p:cxnSp>
        <p:nvCxnSpPr>
          <p:cNvPr id="4" name="直接箭头连接符 9"/>
          <p:cNvCxnSpPr>
            <a:cxnSpLocks noChangeShapeType="1"/>
          </p:cNvCxnSpPr>
          <p:nvPr/>
        </p:nvCxnSpPr>
        <p:spPr bwMode="auto">
          <a:xfrm rot="5400000" flipH="1" flipV="1">
            <a:off x="1792288" y="4201445"/>
            <a:ext cx="2970213" cy="1588"/>
          </a:xfrm>
          <a:prstGeom prst="straightConnector1">
            <a:avLst/>
          </a:prstGeom>
          <a:noFill/>
          <a:ln w="92075" cmpd="sng">
            <a:solidFill>
              <a:srgbClr val="404040"/>
            </a:solidFill>
            <a:round/>
            <a:tailEnd type="triangle" w="med" len="med"/>
          </a:ln>
        </p:spPr>
      </p:cxnSp>
      <p:sp>
        <p:nvSpPr>
          <p:cNvPr id="12" name="TextBox 11"/>
          <p:cNvSpPr txBox="1"/>
          <p:nvPr/>
        </p:nvSpPr>
        <p:spPr>
          <a:xfrm>
            <a:off x="2589199" y="3753853"/>
            <a:ext cx="461665" cy="1015663"/>
          </a:xfrm>
          <a:prstGeom prst="rect">
            <a:avLst/>
          </a:prstGeom>
          <a:noFill/>
        </p:spPr>
        <p:txBody>
          <a:bodyPr vert="eaVert" wrap="none" rtlCol="0">
            <a:spAutoFit/>
          </a:bodyPr>
          <a:lstStyle/>
          <a:p>
            <a:r>
              <a:rPr lang="zh-CN" altLang="en-US" dirty="0">
                <a:latin typeface="微软雅黑" pitchFamily="34" charset="-122"/>
                <a:ea typeface="微软雅黑" pitchFamily="34" charset="-122"/>
              </a:rPr>
              <a:t>事故数量</a:t>
            </a:r>
          </a:p>
        </p:txBody>
      </p:sp>
      <p:pic>
        <p:nvPicPr>
          <p:cNvPr id="80897" name="Picture 1" descr="G:\PPT\20140701103911949.jpg"/>
          <p:cNvPicPr>
            <a:picLocks noChangeAspect="1" noChangeArrowheads="1"/>
          </p:cNvPicPr>
          <p:nvPr/>
        </p:nvPicPr>
        <p:blipFill>
          <a:blip r:embed="rId2" cstate="print">
            <a:clrChange>
              <a:clrFrom>
                <a:srgbClr val="FFFFFF">
                  <a:alpha val="100000"/>
                </a:srgbClr>
              </a:clrFrom>
              <a:clrTo>
                <a:srgbClr val="FFFFFF">
                  <a:alpha val="100000"/>
                  <a:alpha val="0"/>
                </a:srgbClr>
              </a:clrTo>
            </a:clrChange>
          </a:blip>
          <a:srcRect/>
          <a:stretch>
            <a:fillRect/>
          </a:stretch>
        </p:blipFill>
        <p:spPr bwMode="auto">
          <a:xfrm>
            <a:off x="8868691" y="1377359"/>
            <a:ext cx="2996793" cy="2097755"/>
          </a:xfrm>
          <a:prstGeom prst="rect">
            <a:avLst/>
          </a:prstGeom>
          <a:noFill/>
        </p:spPr>
      </p:pic>
      <p:sp>
        <p:nvSpPr>
          <p:cNvPr id="13" name="矩形 3"/>
          <p:cNvSpPr>
            <a:spLocks noChangeArrowheads="1"/>
          </p:cNvSpPr>
          <p:nvPr/>
        </p:nvSpPr>
        <p:spPr bwMode="auto">
          <a:xfrm>
            <a:off x="2798678" y="728180"/>
            <a:ext cx="3416302" cy="52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spcBef>
                <a:spcPct val="0"/>
              </a:spcBef>
              <a:buNone/>
            </a:pPr>
            <a:r>
              <a:rPr lang="zh-CN" altLang="en-US" sz="2800" dirty="0">
                <a:solidFill>
                  <a:srgbClr val="202A36"/>
                </a:solidFill>
                <a:latin typeface="Arial" charset="0"/>
                <a:cs typeface="Arial" charset="0"/>
              </a:rPr>
              <a:t>安全管理，以人为本</a:t>
            </a:r>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6076709" y="0"/>
            <a:ext cx="6115291" cy="6858000"/>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5969725" y="2393163"/>
            <a:ext cx="2821578" cy="458423"/>
            <a:chOff x="5969725" y="1801451"/>
            <a:chExt cx="2821578" cy="458423"/>
          </a:xfrm>
        </p:grpSpPr>
        <p:sp>
          <p:nvSpPr>
            <p:cNvPr id="10" name="矩形 9"/>
            <p:cNvSpPr/>
            <p:nvPr/>
          </p:nvSpPr>
          <p:spPr>
            <a:xfrm>
              <a:off x="5969726" y="1801451"/>
              <a:ext cx="2821577" cy="458423"/>
            </a:xfrm>
            <a:prstGeom prst="rect">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5969725" y="1801451"/>
              <a:ext cx="93115" cy="458423"/>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2" name="组合 11"/>
          <p:cNvGrpSpPr/>
          <p:nvPr/>
        </p:nvGrpSpPr>
        <p:grpSpPr>
          <a:xfrm>
            <a:off x="5969725" y="2990099"/>
            <a:ext cx="2821578" cy="459854"/>
            <a:chOff x="5969725" y="2398387"/>
            <a:chExt cx="2821578" cy="459854"/>
          </a:xfrm>
        </p:grpSpPr>
        <p:sp>
          <p:nvSpPr>
            <p:cNvPr id="13" name="矩形 12"/>
            <p:cNvSpPr/>
            <p:nvPr/>
          </p:nvSpPr>
          <p:spPr>
            <a:xfrm>
              <a:off x="5969726" y="2398387"/>
              <a:ext cx="2821577" cy="458423"/>
            </a:xfrm>
            <a:prstGeom prst="rect">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5969725" y="2399818"/>
              <a:ext cx="93115" cy="458423"/>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5" name="组合 14"/>
          <p:cNvGrpSpPr/>
          <p:nvPr/>
        </p:nvGrpSpPr>
        <p:grpSpPr>
          <a:xfrm>
            <a:off x="5969725" y="3563726"/>
            <a:ext cx="2821578" cy="466057"/>
            <a:chOff x="5969725" y="2972014"/>
            <a:chExt cx="2821578" cy="466057"/>
          </a:xfrm>
        </p:grpSpPr>
        <p:sp>
          <p:nvSpPr>
            <p:cNvPr id="16" name="矩形 15"/>
            <p:cNvSpPr/>
            <p:nvPr/>
          </p:nvSpPr>
          <p:spPr>
            <a:xfrm>
              <a:off x="5969726" y="2979648"/>
              <a:ext cx="2821577" cy="458423"/>
            </a:xfrm>
            <a:prstGeom prst="rect">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5969725" y="2972014"/>
              <a:ext cx="93115" cy="458423"/>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8" name="椭圆 17"/>
          <p:cNvSpPr/>
          <p:nvPr/>
        </p:nvSpPr>
        <p:spPr>
          <a:xfrm>
            <a:off x="1838237" y="1937346"/>
            <a:ext cx="2448272" cy="2448272"/>
          </a:xfrm>
          <a:prstGeom prst="ellipse">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椭圆 29"/>
          <p:cNvSpPr/>
          <p:nvPr/>
        </p:nvSpPr>
        <p:spPr>
          <a:xfrm>
            <a:off x="1941993" y="2041102"/>
            <a:ext cx="2240761" cy="2240761"/>
          </a:xfrm>
          <a:prstGeom prst="ellipse">
            <a:avLst/>
          </a:prstGeom>
          <a:noFill/>
          <a:ln w="31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2" name="组合 31"/>
          <p:cNvGrpSpPr/>
          <p:nvPr/>
        </p:nvGrpSpPr>
        <p:grpSpPr>
          <a:xfrm>
            <a:off x="6155957" y="2429163"/>
            <a:ext cx="1800493" cy="1556074"/>
            <a:chOff x="6155957" y="1837451"/>
            <a:chExt cx="1800493" cy="1556074"/>
          </a:xfrm>
        </p:grpSpPr>
        <p:sp>
          <p:nvSpPr>
            <p:cNvPr id="33" name="矩形 32"/>
            <p:cNvSpPr/>
            <p:nvPr/>
          </p:nvSpPr>
          <p:spPr>
            <a:xfrm>
              <a:off x="6155957" y="1837451"/>
              <a:ext cx="1800493" cy="369332"/>
            </a:xfrm>
            <a:prstGeom prst="rect">
              <a:avLst/>
            </a:prstGeom>
          </p:spPr>
          <p:txBody>
            <a:bodyPr wrap="none">
              <a:spAutoFit/>
            </a:bodyPr>
            <a:lstStyle/>
            <a:p>
              <a:r>
                <a:rPr lang="zh-CN" altLang="en-US" b="1" dirty="0">
                  <a:solidFill>
                    <a:srgbClr val="202A36"/>
                  </a:solidFill>
                  <a:latin typeface="微软雅黑" pitchFamily="34" charset="-122"/>
                  <a:ea typeface="微软雅黑" pitchFamily="34" charset="-122"/>
                </a:rPr>
                <a:t>安全观察的定义</a:t>
              </a:r>
              <a:endParaRPr lang="en-US" altLang="zh-CN" b="1" dirty="0">
                <a:solidFill>
                  <a:srgbClr val="202A36"/>
                </a:solidFill>
                <a:latin typeface="微软雅黑" pitchFamily="34" charset="-122"/>
                <a:ea typeface="微软雅黑" pitchFamily="34" charset="-122"/>
              </a:endParaRPr>
            </a:p>
          </p:txBody>
        </p:sp>
        <p:sp>
          <p:nvSpPr>
            <p:cNvPr id="34" name="矩形 33"/>
            <p:cNvSpPr/>
            <p:nvPr/>
          </p:nvSpPr>
          <p:spPr>
            <a:xfrm>
              <a:off x="6155957" y="2442932"/>
              <a:ext cx="1783080" cy="368300"/>
            </a:xfrm>
            <a:prstGeom prst="rect">
              <a:avLst/>
            </a:prstGeom>
          </p:spPr>
          <p:txBody>
            <a:bodyPr wrap="none">
              <a:spAutoFit/>
            </a:bodyPr>
            <a:lstStyle/>
            <a:p>
              <a:r>
                <a:rPr lang="zh-CN" altLang="en-US" b="1" dirty="0">
                  <a:solidFill>
                    <a:srgbClr val="202A36"/>
                  </a:solidFill>
                  <a:latin typeface="微软雅黑" pitchFamily="34" charset="-122"/>
                  <a:ea typeface="微软雅黑" pitchFamily="34" charset="-122"/>
                </a:rPr>
                <a:t>安全观察的标准</a:t>
              </a:r>
              <a:endParaRPr lang="en-US" altLang="zh-CN" b="1" dirty="0">
                <a:solidFill>
                  <a:srgbClr val="202A36"/>
                </a:solidFill>
                <a:latin typeface="微软雅黑" pitchFamily="34" charset="-122"/>
                <a:ea typeface="微软雅黑" pitchFamily="34" charset="-122"/>
              </a:endParaRPr>
            </a:p>
          </p:txBody>
        </p:sp>
        <p:sp>
          <p:nvSpPr>
            <p:cNvPr id="35" name="矩形 34"/>
            <p:cNvSpPr/>
            <p:nvPr/>
          </p:nvSpPr>
          <p:spPr>
            <a:xfrm>
              <a:off x="6155957" y="3024193"/>
              <a:ext cx="1800493" cy="369332"/>
            </a:xfrm>
            <a:prstGeom prst="rect">
              <a:avLst/>
            </a:prstGeom>
          </p:spPr>
          <p:txBody>
            <a:bodyPr wrap="none">
              <a:spAutoFit/>
            </a:bodyPr>
            <a:lstStyle/>
            <a:p>
              <a:r>
                <a:rPr lang="zh-CN" altLang="en-US" b="1" dirty="0">
                  <a:solidFill>
                    <a:srgbClr val="202A36"/>
                  </a:solidFill>
                  <a:latin typeface="微软雅黑" pitchFamily="34" charset="-122"/>
                  <a:ea typeface="微软雅黑" pitchFamily="34" charset="-122"/>
                </a:rPr>
                <a:t>安全观察的方法</a:t>
              </a:r>
            </a:p>
          </p:txBody>
        </p:sp>
      </p:grpSp>
      <p:sp>
        <p:nvSpPr>
          <p:cNvPr id="36" name="文本框 35"/>
          <p:cNvSpPr txBox="1"/>
          <p:nvPr/>
        </p:nvSpPr>
        <p:spPr>
          <a:xfrm>
            <a:off x="454155" y="4735422"/>
            <a:ext cx="5109091" cy="830997"/>
          </a:xfrm>
          <a:prstGeom prst="rect">
            <a:avLst/>
          </a:prstGeom>
          <a:noFill/>
        </p:spPr>
        <p:txBody>
          <a:bodyPr wrap="none" rtlCol="0">
            <a:spAutoFit/>
          </a:bodyPr>
          <a:lstStyle/>
          <a:p>
            <a:pPr algn="ctr"/>
            <a:r>
              <a:rPr lang="zh-CN" altLang="en-US" sz="4800" b="1" kern="100" dirty="0">
                <a:solidFill>
                  <a:srgbClr val="202A36"/>
                </a:solidFill>
                <a:latin typeface="微软雅黑" pitchFamily="34" charset="-122"/>
                <a:ea typeface="微软雅黑" pitchFamily="34" charset="-122"/>
                <a:cs typeface="Times New Roman" pitchFamily="18" charset="0"/>
              </a:rPr>
              <a:t>三、安全观察概念</a:t>
            </a:r>
            <a:endParaRPr lang="zh-CN" altLang="zh-CN" sz="4800" b="1" kern="100" dirty="0">
              <a:solidFill>
                <a:srgbClr val="202A36"/>
              </a:solidFill>
              <a:latin typeface="微软雅黑" pitchFamily="34" charset="-122"/>
              <a:ea typeface="微软雅黑" pitchFamily="34" charset="-122"/>
              <a:cs typeface="Times New Roman" pitchFamily="18" charset="0"/>
            </a:endParaRPr>
          </a:p>
        </p:txBody>
      </p:sp>
      <p:sp>
        <p:nvSpPr>
          <p:cNvPr id="39" name="Freeform 8"/>
          <p:cNvSpPr>
            <a:spLocks noEditPoints="1"/>
          </p:cNvSpPr>
          <p:nvPr/>
        </p:nvSpPr>
        <p:spPr bwMode="auto">
          <a:xfrm rot="2925393">
            <a:off x="2745811" y="2567896"/>
            <a:ext cx="705426" cy="1209775"/>
          </a:xfrm>
          <a:custGeom>
            <a:avLst/>
            <a:gdLst>
              <a:gd name="T0" fmla="*/ 24 w 112"/>
              <a:gd name="T1" fmla="*/ 148 h 192"/>
              <a:gd name="T2" fmla="*/ 28 w 112"/>
              <a:gd name="T3" fmla="*/ 52 h 192"/>
              <a:gd name="T4" fmla="*/ 32 w 112"/>
              <a:gd name="T5" fmla="*/ 172 h 192"/>
              <a:gd name="T6" fmla="*/ 8 w 112"/>
              <a:gd name="T7" fmla="*/ 184 h 192"/>
              <a:gd name="T8" fmla="*/ 32 w 112"/>
              <a:gd name="T9" fmla="*/ 172 h 192"/>
              <a:gd name="T10" fmla="*/ 8 w 112"/>
              <a:gd name="T11" fmla="*/ 35 h 192"/>
              <a:gd name="T12" fmla="*/ 32 w 112"/>
              <a:gd name="T13" fmla="*/ 164 h 192"/>
              <a:gd name="T14" fmla="*/ 32 w 112"/>
              <a:gd name="T15" fmla="*/ 192 h 192"/>
              <a:gd name="T16" fmla="*/ 0 w 112"/>
              <a:gd name="T17" fmla="*/ 184 h 192"/>
              <a:gd name="T18" fmla="*/ 0 w 112"/>
              <a:gd name="T19" fmla="*/ 32 h 192"/>
              <a:gd name="T20" fmla="*/ 20 w 112"/>
              <a:gd name="T21" fmla="*/ 0 h 192"/>
              <a:gd name="T22" fmla="*/ 39 w 112"/>
              <a:gd name="T23" fmla="*/ 32 h 192"/>
              <a:gd name="T24" fmla="*/ 40 w 112"/>
              <a:gd name="T25" fmla="*/ 184 h 192"/>
              <a:gd name="T26" fmla="*/ 108 w 112"/>
              <a:gd name="T27" fmla="*/ 164 h 192"/>
              <a:gd name="T28" fmla="*/ 84 w 112"/>
              <a:gd name="T29" fmla="*/ 172 h 192"/>
              <a:gd name="T30" fmla="*/ 108 w 112"/>
              <a:gd name="T31" fmla="*/ 164 h 192"/>
              <a:gd name="T32" fmla="*/ 92 w 112"/>
              <a:gd name="T33" fmla="*/ 140 h 192"/>
              <a:gd name="T34" fmla="*/ 108 w 112"/>
              <a:gd name="T35" fmla="*/ 148 h 192"/>
              <a:gd name="T36" fmla="*/ 108 w 112"/>
              <a:gd name="T37" fmla="*/ 116 h 192"/>
              <a:gd name="T38" fmla="*/ 84 w 112"/>
              <a:gd name="T39" fmla="*/ 124 h 192"/>
              <a:gd name="T40" fmla="*/ 108 w 112"/>
              <a:gd name="T41" fmla="*/ 116 h 192"/>
              <a:gd name="T42" fmla="*/ 92 w 112"/>
              <a:gd name="T43" fmla="*/ 92 h 192"/>
              <a:gd name="T44" fmla="*/ 108 w 112"/>
              <a:gd name="T45" fmla="*/ 100 h 192"/>
              <a:gd name="T46" fmla="*/ 108 w 112"/>
              <a:gd name="T47" fmla="*/ 68 h 192"/>
              <a:gd name="T48" fmla="*/ 84 w 112"/>
              <a:gd name="T49" fmla="*/ 76 h 192"/>
              <a:gd name="T50" fmla="*/ 108 w 112"/>
              <a:gd name="T51" fmla="*/ 68 h 192"/>
              <a:gd name="T52" fmla="*/ 92 w 112"/>
              <a:gd name="T53" fmla="*/ 44 h 192"/>
              <a:gd name="T54" fmla="*/ 108 w 112"/>
              <a:gd name="T55" fmla="*/ 52 h 192"/>
              <a:gd name="T56" fmla="*/ 108 w 112"/>
              <a:gd name="T57" fmla="*/ 20 h 192"/>
              <a:gd name="T58" fmla="*/ 84 w 112"/>
              <a:gd name="T59" fmla="*/ 28 h 192"/>
              <a:gd name="T60" fmla="*/ 108 w 112"/>
              <a:gd name="T61" fmla="*/ 20 h 192"/>
              <a:gd name="T62" fmla="*/ 64 w 112"/>
              <a:gd name="T63" fmla="*/ 192 h 192"/>
              <a:gd name="T64" fmla="*/ 56 w 112"/>
              <a:gd name="T65" fmla="*/ 8 h 192"/>
              <a:gd name="T66" fmla="*/ 104 w 112"/>
              <a:gd name="T67" fmla="*/ 0 h 192"/>
              <a:gd name="T68" fmla="*/ 112 w 112"/>
              <a:gd name="T69" fmla="*/ 184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2" h="192">
                <a:moveTo>
                  <a:pt x="28" y="148"/>
                </a:moveTo>
                <a:cubicBezTo>
                  <a:pt x="24" y="148"/>
                  <a:pt x="24" y="148"/>
                  <a:pt x="24" y="148"/>
                </a:cubicBezTo>
                <a:cubicBezTo>
                  <a:pt x="24" y="52"/>
                  <a:pt x="24" y="52"/>
                  <a:pt x="24" y="52"/>
                </a:cubicBezTo>
                <a:cubicBezTo>
                  <a:pt x="28" y="52"/>
                  <a:pt x="28" y="52"/>
                  <a:pt x="28" y="52"/>
                </a:cubicBezTo>
                <a:lnTo>
                  <a:pt x="28" y="148"/>
                </a:lnTo>
                <a:close/>
                <a:moveTo>
                  <a:pt x="32" y="172"/>
                </a:moveTo>
                <a:cubicBezTo>
                  <a:pt x="8" y="172"/>
                  <a:pt x="8" y="172"/>
                  <a:pt x="8" y="172"/>
                </a:cubicBezTo>
                <a:cubicBezTo>
                  <a:pt x="8" y="184"/>
                  <a:pt x="8" y="184"/>
                  <a:pt x="8" y="184"/>
                </a:cubicBezTo>
                <a:cubicBezTo>
                  <a:pt x="32" y="184"/>
                  <a:pt x="32" y="184"/>
                  <a:pt x="32" y="184"/>
                </a:cubicBezTo>
                <a:lnTo>
                  <a:pt x="32" y="172"/>
                </a:lnTo>
                <a:close/>
                <a:moveTo>
                  <a:pt x="32" y="35"/>
                </a:moveTo>
                <a:cubicBezTo>
                  <a:pt x="8" y="35"/>
                  <a:pt x="8" y="35"/>
                  <a:pt x="8" y="35"/>
                </a:cubicBezTo>
                <a:cubicBezTo>
                  <a:pt x="8" y="164"/>
                  <a:pt x="8" y="164"/>
                  <a:pt x="8" y="164"/>
                </a:cubicBezTo>
                <a:cubicBezTo>
                  <a:pt x="32" y="164"/>
                  <a:pt x="32" y="164"/>
                  <a:pt x="32" y="164"/>
                </a:cubicBezTo>
                <a:lnTo>
                  <a:pt x="32" y="35"/>
                </a:lnTo>
                <a:close/>
                <a:moveTo>
                  <a:pt x="32" y="192"/>
                </a:moveTo>
                <a:cubicBezTo>
                  <a:pt x="8" y="192"/>
                  <a:pt x="8" y="192"/>
                  <a:pt x="8" y="192"/>
                </a:cubicBezTo>
                <a:cubicBezTo>
                  <a:pt x="3" y="192"/>
                  <a:pt x="0" y="188"/>
                  <a:pt x="0" y="184"/>
                </a:cubicBezTo>
                <a:cubicBezTo>
                  <a:pt x="0" y="35"/>
                  <a:pt x="0" y="35"/>
                  <a:pt x="0" y="35"/>
                </a:cubicBezTo>
                <a:cubicBezTo>
                  <a:pt x="0" y="34"/>
                  <a:pt x="0" y="33"/>
                  <a:pt x="0" y="32"/>
                </a:cubicBezTo>
                <a:cubicBezTo>
                  <a:pt x="12" y="4"/>
                  <a:pt x="12" y="4"/>
                  <a:pt x="12" y="4"/>
                </a:cubicBezTo>
                <a:cubicBezTo>
                  <a:pt x="14" y="2"/>
                  <a:pt x="16" y="0"/>
                  <a:pt x="20" y="0"/>
                </a:cubicBezTo>
                <a:cubicBezTo>
                  <a:pt x="23" y="0"/>
                  <a:pt x="26" y="2"/>
                  <a:pt x="27" y="4"/>
                </a:cubicBezTo>
                <a:cubicBezTo>
                  <a:pt x="39" y="32"/>
                  <a:pt x="39" y="32"/>
                  <a:pt x="39" y="32"/>
                </a:cubicBezTo>
                <a:cubicBezTo>
                  <a:pt x="39" y="33"/>
                  <a:pt x="40" y="34"/>
                  <a:pt x="40" y="35"/>
                </a:cubicBezTo>
                <a:cubicBezTo>
                  <a:pt x="40" y="184"/>
                  <a:pt x="40" y="184"/>
                  <a:pt x="40" y="184"/>
                </a:cubicBezTo>
                <a:cubicBezTo>
                  <a:pt x="40" y="188"/>
                  <a:pt x="36" y="192"/>
                  <a:pt x="32" y="192"/>
                </a:cubicBezTo>
                <a:close/>
                <a:moveTo>
                  <a:pt x="108" y="164"/>
                </a:moveTo>
                <a:cubicBezTo>
                  <a:pt x="84" y="164"/>
                  <a:pt x="84" y="164"/>
                  <a:pt x="84" y="164"/>
                </a:cubicBezTo>
                <a:cubicBezTo>
                  <a:pt x="84" y="172"/>
                  <a:pt x="84" y="172"/>
                  <a:pt x="84" y="172"/>
                </a:cubicBezTo>
                <a:cubicBezTo>
                  <a:pt x="108" y="172"/>
                  <a:pt x="108" y="172"/>
                  <a:pt x="108" y="172"/>
                </a:cubicBezTo>
                <a:lnTo>
                  <a:pt x="108" y="164"/>
                </a:lnTo>
                <a:close/>
                <a:moveTo>
                  <a:pt x="108" y="140"/>
                </a:moveTo>
                <a:cubicBezTo>
                  <a:pt x="92" y="140"/>
                  <a:pt x="92" y="140"/>
                  <a:pt x="92" y="140"/>
                </a:cubicBezTo>
                <a:cubicBezTo>
                  <a:pt x="92" y="148"/>
                  <a:pt x="92" y="148"/>
                  <a:pt x="92" y="148"/>
                </a:cubicBezTo>
                <a:cubicBezTo>
                  <a:pt x="108" y="148"/>
                  <a:pt x="108" y="148"/>
                  <a:pt x="108" y="148"/>
                </a:cubicBezTo>
                <a:lnTo>
                  <a:pt x="108" y="140"/>
                </a:lnTo>
                <a:close/>
                <a:moveTo>
                  <a:pt x="108" y="116"/>
                </a:moveTo>
                <a:cubicBezTo>
                  <a:pt x="84" y="116"/>
                  <a:pt x="84" y="116"/>
                  <a:pt x="84" y="116"/>
                </a:cubicBezTo>
                <a:cubicBezTo>
                  <a:pt x="84" y="124"/>
                  <a:pt x="84" y="124"/>
                  <a:pt x="84" y="124"/>
                </a:cubicBezTo>
                <a:cubicBezTo>
                  <a:pt x="108" y="124"/>
                  <a:pt x="108" y="124"/>
                  <a:pt x="108" y="124"/>
                </a:cubicBezTo>
                <a:lnTo>
                  <a:pt x="108" y="116"/>
                </a:lnTo>
                <a:close/>
                <a:moveTo>
                  <a:pt x="108" y="92"/>
                </a:moveTo>
                <a:cubicBezTo>
                  <a:pt x="92" y="92"/>
                  <a:pt x="92" y="92"/>
                  <a:pt x="92" y="92"/>
                </a:cubicBezTo>
                <a:cubicBezTo>
                  <a:pt x="92" y="100"/>
                  <a:pt x="92" y="100"/>
                  <a:pt x="92" y="100"/>
                </a:cubicBezTo>
                <a:cubicBezTo>
                  <a:pt x="108" y="100"/>
                  <a:pt x="108" y="100"/>
                  <a:pt x="108" y="100"/>
                </a:cubicBezTo>
                <a:lnTo>
                  <a:pt x="108" y="92"/>
                </a:lnTo>
                <a:close/>
                <a:moveTo>
                  <a:pt x="108" y="68"/>
                </a:moveTo>
                <a:cubicBezTo>
                  <a:pt x="84" y="68"/>
                  <a:pt x="84" y="68"/>
                  <a:pt x="84" y="68"/>
                </a:cubicBezTo>
                <a:cubicBezTo>
                  <a:pt x="84" y="76"/>
                  <a:pt x="84" y="76"/>
                  <a:pt x="84" y="76"/>
                </a:cubicBezTo>
                <a:cubicBezTo>
                  <a:pt x="108" y="76"/>
                  <a:pt x="108" y="76"/>
                  <a:pt x="108" y="76"/>
                </a:cubicBezTo>
                <a:lnTo>
                  <a:pt x="108" y="68"/>
                </a:lnTo>
                <a:close/>
                <a:moveTo>
                  <a:pt x="108" y="44"/>
                </a:moveTo>
                <a:cubicBezTo>
                  <a:pt x="92" y="44"/>
                  <a:pt x="92" y="44"/>
                  <a:pt x="92" y="44"/>
                </a:cubicBezTo>
                <a:cubicBezTo>
                  <a:pt x="92" y="52"/>
                  <a:pt x="92" y="52"/>
                  <a:pt x="92" y="52"/>
                </a:cubicBezTo>
                <a:cubicBezTo>
                  <a:pt x="108" y="52"/>
                  <a:pt x="108" y="52"/>
                  <a:pt x="108" y="52"/>
                </a:cubicBezTo>
                <a:lnTo>
                  <a:pt x="108" y="44"/>
                </a:lnTo>
                <a:close/>
                <a:moveTo>
                  <a:pt x="108" y="20"/>
                </a:moveTo>
                <a:cubicBezTo>
                  <a:pt x="84" y="20"/>
                  <a:pt x="84" y="20"/>
                  <a:pt x="84" y="20"/>
                </a:cubicBezTo>
                <a:cubicBezTo>
                  <a:pt x="84" y="28"/>
                  <a:pt x="84" y="28"/>
                  <a:pt x="84" y="28"/>
                </a:cubicBezTo>
                <a:cubicBezTo>
                  <a:pt x="108" y="28"/>
                  <a:pt x="108" y="28"/>
                  <a:pt x="108" y="28"/>
                </a:cubicBezTo>
                <a:lnTo>
                  <a:pt x="108" y="20"/>
                </a:lnTo>
                <a:close/>
                <a:moveTo>
                  <a:pt x="104" y="192"/>
                </a:moveTo>
                <a:cubicBezTo>
                  <a:pt x="64" y="192"/>
                  <a:pt x="64" y="192"/>
                  <a:pt x="64" y="192"/>
                </a:cubicBezTo>
                <a:cubicBezTo>
                  <a:pt x="59" y="192"/>
                  <a:pt x="56" y="188"/>
                  <a:pt x="56" y="184"/>
                </a:cubicBezTo>
                <a:cubicBezTo>
                  <a:pt x="56" y="8"/>
                  <a:pt x="56" y="8"/>
                  <a:pt x="56" y="8"/>
                </a:cubicBezTo>
                <a:cubicBezTo>
                  <a:pt x="56" y="3"/>
                  <a:pt x="59" y="0"/>
                  <a:pt x="64" y="0"/>
                </a:cubicBezTo>
                <a:cubicBezTo>
                  <a:pt x="104" y="0"/>
                  <a:pt x="104" y="0"/>
                  <a:pt x="104" y="0"/>
                </a:cubicBezTo>
                <a:cubicBezTo>
                  <a:pt x="108" y="0"/>
                  <a:pt x="112" y="3"/>
                  <a:pt x="112" y="8"/>
                </a:cubicBezTo>
                <a:cubicBezTo>
                  <a:pt x="112" y="184"/>
                  <a:pt x="112" y="184"/>
                  <a:pt x="112" y="184"/>
                </a:cubicBezTo>
                <a:cubicBezTo>
                  <a:pt x="112" y="188"/>
                  <a:pt x="108" y="192"/>
                  <a:pt x="104" y="192"/>
                </a:cubicBezTo>
                <a:close/>
              </a:path>
            </a:pathLst>
          </a:custGeom>
          <a:solidFill>
            <a:srgbClr val="FCB00F"/>
          </a:solidFill>
          <a:ln>
            <a:noFill/>
          </a:ln>
        </p:spPr>
        <p:txBody>
          <a:bodyPr vert="horz" wrap="square" lIns="91440" tIns="45720" rIns="91440" bIns="45720" numCol="1" anchor="t" anchorCtr="0" compatLnSpc="1"/>
          <a:lstStyle/>
          <a:p>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500" fill="hold"/>
                                        <p:tgtEl>
                                          <p:spTgt spid="30"/>
                                        </p:tgtEl>
                                        <p:attrNameLst>
                                          <p:attrName>ppt_w</p:attrName>
                                        </p:attrNameLst>
                                      </p:cBhvr>
                                      <p:tavLst>
                                        <p:tav tm="0">
                                          <p:val>
                                            <p:fltVal val="0"/>
                                          </p:val>
                                        </p:tav>
                                        <p:tav tm="100000">
                                          <p:val>
                                            <p:strVal val="#ppt_w"/>
                                          </p:val>
                                        </p:tav>
                                      </p:tavLst>
                                    </p:anim>
                                    <p:anim calcmode="lin" valueType="num">
                                      <p:cBhvr>
                                        <p:cTn id="14" dur="500" fill="hold"/>
                                        <p:tgtEl>
                                          <p:spTgt spid="30"/>
                                        </p:tgtEl>
                                        <p:attrNameLst>
                                          <p:attrName>ppt_h</p:attrName>
                                        </p:attrNameLst>
                                      </p:cBhvr>
                                      <p:tavLst>
                                        <p:tav tm="0">
                                          <p:val>
                                            <p:fltVal val="0"/>
                                          </p:val>
                                        </p:tav>
                                        <p:tav tm="100000">
                                          <p:val>
                                            <p:strVal val="#ppt_h"/>
                                          </p:val>
                                        </p:tav>
                                      </p:tavLst>
                                    </p:anim>
                                    <p:animEffect transition="in" filter="fade">
                                      <p:cBhvr>
                                        <p:cTn id="15" dur="500"/>
                                        <p:tgtEl>
                                          <p:spTgt spid="30"/>
                                        </p:tgtEl>
                                      </p:cBhvr>
                                    </p:animEffect>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1000"/>
                                        <p:tgtEl>
                                          <p:spTgt spid="39"/>
                                        </p:tgtEl>
                                      </p:cBhvr>
                                    </p:animEffect>
                                    <p:anim calcmode="lin" valueType="num">
                                      <p:cBhvr>
                                        <p:cTn id="20" dur="1000" fill="hold"/>
                                        <p:tgtEl>
                                          <p:spTgt spid="39"/>
                                        </p:tgtEl>
                                        <p:attrNameLst>
                                          <p:attrName>ppt_x</p:attrName>
                                        </p:attrNameLst>
                                      </p:cBhvr>
                                      <p:tavLst>
                                        <p:tav tm="0">
                                          <p:val>
                                            <p:strVal val="#ppt_x"/>
                                          </p:val>
                                        </p:tav>
                                        <p:tav tm="100000">
                                          <p:val>
                                            <p:strVal val="#ppt_x"/>
                                          </p:val>
                                        </p:tav>
                                      </p:tavLst>
                                    </p:anim>
                                    <p:anim calcmode="lin" valueType="num">
                                      <p:cBhvr>
                                        <p:cTn id="21" dur="1000" fill="hold"/>
                                        <p:tgtEl>
                                          <p:spTgt spid="39"/>
                                        </p:tgtEl>
                                        <p:attrNameLst>
                                          <p:attrName>ppt_y</p:attrName>
                                        </p:attrNameLst>
                                      </p:cBhvr>
                                      <p:tavLst>
                                        <p:tav tm="0">
                                          <p:val>
                                            <p:strVal val="#ppt_y+.1"/>
                                          </p:val>
                                        </p:tav>
                                        <p:tav tm="100000">
                                          <p:val>
                                            <p:strVal val="#ppt_y"/>
                                          </p:val>
                                        </p:tav>
                                      </p:tavLst>
                                    </p:anim>
                                  </p:childTnLst>
                                </p:cTn>
                              </p:par>
                            </p:childTnLst>
                          </p:cTn>
                        </p:par>
                        <p:par>
                          <p:cTn id="22" fill="hold">
                            <p:stCondLst>
                              <p:cond delay="2000"/>
                            </p:stCondLst>
                            <p:childTnLst>
                              <p:par>
                                <p:cTn id="23" presetID="9" presetClass="entr" presetSubtype="0" fill="hold" grpId="0" nodeType="after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dissolve">
                                      <p:cBhvr>
                                        <p:cTn id="25" dur="500"/>
                                        <p:tgtEl>
                                          <p:spTgt spid="36"/>
                                        </p:tgtEl>
                                      </p:cBhvr>
                                    </p:animEffect>
                                  </p:childTnLst>
                                </p:cTn>
                              </p:par>
                            </p:childTnLst>
                          </p:cTn>
                        </p:par>
                        <p:par>
                          <p:cTn id="26" fill="hold">
                            <p:stCondLst>
                              <p:cond delay="2500"/>
                            </p:stCondLst>
                            <p:childTnLst>
                              <p:par>
                                <p:cTn id="27" presetID="22" presetClass="entr" presetSubtype="1" fill="hold" grpId="0" nodeType="after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up)">
                                      <p:cBhvr>
                                        <p:cTn id="29" dur="500"/>
                                        <p:tgtEl>
                                          <p:spTgt spid="8"/>
                                        </p:tgtEl>
                                      </p:cBhvr>
                                    </p:animEffect>
                                  </p:childTnLst>
                                </p:cTn>
                              </p:par>
                            </p:childTnLst>
                          </p:cTn>
                        </p:par>
                        <p:par>
                          <p:cTn id="30" fill="hold">
                            <p:stCondLst>
                              <p:cond delay="3000"/>
                            </p:stCondLst>
                            <p:childTnLst>
                              <p:par>
                                <p:cTn id="31" presetID="2" presetClass="entr" presetSubtype="2" fill="hold" nodeType="after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additive="base">
                                        <p:cTn id="33" dur="500" fill="hold"/>
                                        <p:tgtEl>
                                          <p:spTgt spid="9"/>
                                        </p:tgtEl>
                                        <p:attrNameLst>
                                          <p:attrName>ppt_x</p:attrName>
                                        </p:attrNameLst>
                                      </p:cBhvr>
                                      <p:tavLst>
                                        <p:tav tm="0">
                                          <p:val>
                                            <p:strVal val="1+#ppt_w/2"/>
                                          </p:val>
                                        </p:tav>
                                        <p:tav tm="100000">
                                          <p:val>
                                            <p:strVal val="#ppt_x"/>
                                          </p:val>
                                        </p:tav>
                                      </p:tavLst>
                                    </p:anim>
                                    <p:anim calcmode="lin" valueType="num">
                                      <p:cBhvr additive="base">
                                        <p:cTn id="34" dur="500" fill="hold"/>
                                        <p:tgtEl>
                                          <p:spTgt spid="9"/>
                                        </p:tgtEl>
                                        <p:attrNameLst>
                                          <p:attrName>ppt_y</p:attrName>
                                        </p:attrNameLst>
                                      </p:cBhvr>
                                      <p:tavLst>
                                        <p:tav tm="0">
                                          <p:val>
                                            <p:strVal val="#ppt_y"/>
                                          </p:val>
                                        </p:tav>
                                        <p:tav tm="100000">
                                          <p:val>
                                            <p:strVal val="#ppt_y"/>
                                          </p:val>
                                        </p:tav>
                                      </p:tavLst>
                                    </p:anim>
                                  </p:childTnLst>
                                </p:cTn>
                              </p:par>
                            </p:childTnLst>
                          </p:cTn>
                        </p:par>
                        <p:par>
                          <p:cTn id="35" fill="hold">
                            <p:stCondLst>
                              <p:cond delay="3500"/>
                            </p:stCondLst>
                            <p:childTnLst>
                              <p:par>
                                <p:cTn id="36" presetID="2" presetClass="entr" presetSubtype="2" fill="hold" nodeType="afterEffect">
                                  <p:stCondLst>
                                    <p:cond delay="0"/>
                                  </p:stCondLst>
                                  <p:childTnLst>
                                    <p:set>
                                      <p:cBhvr>
                                        <p:cTn id="37" dur="1" fill="hold">
                                          <p:stCondLst>
                                            <p:cond delay="0"/>
                                          </p:stCondLst>
                                        </p:cTn>
                                        <p:tgtEl>
                                          <p:spTgt spid="12"/>
                                        </p:tgtEl>
                                        <p:attrNameLst>
                                          <p:attrName>style.visibility</p:attrName>
                                        </p:attrNameLst>
                                      </p:cBhvr>
                                      <p:to>
                                        <p:strVal val="visible"/>
                                      </p:to>
                                    </p:set>
                                    <p:anim calcmode="lin" valueType="num">
                                      <p:cBhvr additive="base">
                                        <p:cTn id="38" dur="500" fill="hold"/>
                                        <p:tgtEl>
                                          <p:spTgt spid="12"/>
                                        </p:tgtEl>
                                        <p:attrNameLst>
                                          <p:attrName>ppt_x</p:attrName>
                                        </p:attrNameLst>
                                      </p:cBhvr>
                                      <p:tavLst>
                                        <p:tav tm="0">
                                          <p:val>
                                            <p:strVal val="1+#ppt_w/2"/>
                                          </p:val>
                                        </p:tav>
                                        <p:tav tm="100000">
                                          <p:val>
                                            <p:strVal val="#ppt_x"/>
                                          </p:val>
                                        </p:tav>
                                      </p:tavLst>
                                    </p:anim>
                                    <p:anim calcmode="lin" valueType="num">
                                      <p:cBhvr additive="base">
                                        <p:cTn id="39" dur="500" fill="hold"/>
                                        <p:tgtEl>
                                          <p:spTgt spid="12"/>
                                        </p:tgtEl>
                                        <p:attrNameLst>
                                          <p:attrName>ppt_y</p:attrName>
                                        </p:attrNameLst>
                                      </p:cBhvr>
                                      <p:tavLst>
                                        <p:tav tm="0">
                                          <p:val>
                                            <p:strVal val="#ppt_y"/>
                                          </p:val>
                                        </p:tav>
                                        <p:tav tm="100000">
                                          <p:val>
                                            <p:strVal val="#ppt_y"/>
                                          </p:val>
                                        </p:tav>
                                      </p:tavLst>
                                    </p:anim>
                                  </p:childTnLst>
                                </p:cTn>
                              </p:par>
                            </p:childTnLst>
                          </p:cTn>
                        </p:par>
                        <p:par>
                          <p:cTn id="40" fill="hold">
                            <p:stCondLst>
                              <p:cond delay="4000"/>
                            </p:stCondLst>
                            <p:childTnLst>
                              <p:par>
                                <p:cTn id="41" presetID="2" presetClass="entr" presetSubtype="2" fill="hold" nodeType="after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fill="hold"/>
                                        <p:tgtEl>
                                          <p:spTgt spid="15"/>
                                        </p:tgtEl>
                                        <p:attrNameLst>
                                          <p:attrName>ppt_x</p:attrName>
                                        </p:attrNameLst>
                                      </p:cBhvr>
                                      <p:tavLst>
                                        <p:tav tm="0">
                                          <p:val>
                                            <p:strVal val="1+#ppt_w/2"/>
                                          </p:val>
                                        </p:tav>
                                        <p:tav tm="100000">
                                          <p:val>
                                            <p:strVal val="#ppt_x"/>
                                          </p:val>
                                        </p:tav>
                                      </p:tavLst>
                                    </p:anim>
                                    <p:anim calcmode="lin" valueType="num">
                                      <p:cBhvr additive="base">
                                        <p:cTn id="44" dur="500" fill="hold"/>
                                        <p:tgtEl>
                                          <p:spTgt spid="15"/>
                                        </p:tgtEl>
                                        <p:attrNameLst>
                                          <p:attrName>ppt_y</p:attrName>
                                        </p:attrNameLst>
                                      </p:cBhvr>
                                      <p:tavLst>
                                        <p:tav tm="0">
                                          <p:val>
                                            <p:strVal val="#ppt_y"/>
                                          </p:val>
                                        </p:tav>
                                        <p:tav tm="100000">
                                          <p:val>
                                            <p:strVal val="#ppt_y"/>
                                          </p:val>
                                        </p:tav>
                                      </p:tavLst>
                                    </p:anim>
                                  </p:childTnLst>
                                </p:cTn>
                              </p:par>
                            </p:childTnLst>
                          </p:cTn>
                        </p:par>
                        <p:par>
                          <p:cTn id="45" fill="hold">
                            <p:stCondLst>
                              <p:cond delay="4500"/>
                            </p:stCondLst>
                            <p:childTnLst>
                              <p:par>
                                <p:cTn id="46" presetID="47" presetClass="entr" presetSubtype="0" fill="hold" nodeType="afterEffect">
                                  <p:stCondLst>
                                    <p:cond delay="0"/>
                                  </p:stCondLst>
                                  <p:childTnLst>
                                    <p:set>
                                      <p:cBhvr>
                                        <p:cTn id="47" dur="1" fill="hold">
                                          <p:stCondLst>
                                            <p:cond delay="0"/>
                                          </p:stCondLst>
                                        </p:cTn>
                                        <p:tgtEl>
                                          <p:spTgt spid="32"/>
                                        </p:tgtEl>
                                        <p:attrNameLst>
                                          <p:attrName>style.visibility</p:attrName>
                                        </p:attrNameLst>
                                      </p:cBhvr>
                                      <p:to>
                                        <p:strVal val="visible"/>
                                      </p:to>
                                    </p:set>
                                    <p:animEffect transition="in" filter="fade">
                                      <p:cBhvr>
                                        <p:cTn id="48" dur="1000"/>
                                        <p:tgtEl>
                                          <p:spTgt spid="32"/>
                                        </p:tgtEl>
                                      </p:cBhvr>
                                    </p:animEffect>
                                    <p:anim calcmode="lin" valueType="num">
                                      <p:cBhvr>
                                        <p:cTn id="49" dur="1000" fill="hold"/>
                                        <p:tgtEl>
                                          <p:spTgt spid="32"/>
                                        </p:tgtEl>
                                        <p:attrNameLst>
                                          <p:attrName>ppt_x</p:attrName>
                                        </p:attrNameLst>
                                      </p:cBhvr>
                                      <p:tavLst>
                                        <p:tav tm="0">
                                          <p:val>
                                            <p:strVal val="#ppt_x"/>
                                          </p:val>
                                        </p:tav>
                                        <p:tav tm="100000">
                                          <p:val>
                                            <p:strVal val="#ppt_x"/>
                                          </p:val>
                                        </p:tav>
                                      </p:tavLst>
                                    </p:anim>
                                    <p:anim calcmode="lin" valueType="num">
                                      <p:cBhvr>
                                        <p:cTn id="50"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8" grpId="0" animBg="1"/>
      <p:bldP spid="30" grpId="0" animBg="1"/>
      <p:bldP spid="36" grpId="0"/>
      <p:bldP spid="3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a:spLocks noChangeArrowheads="1"/>
          </p:cNvSpPr>
          <p:nvPr/>
        </p:nvSpPr>
        <p:spPr bwMode="auto">
          <a:xfrm>
            <a:off x="2748558" y="610426"/>
            <a:ext cx="3057229" cy="584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spcBef>
                <a:spcPct val="0"/>
              </a:spcBef>
              <a:buNone/>
            </a:pPr>
            <a:r>
              <a:rPr lang="zh-CN" altLang="en-US" b="1" dirty="0">
                <a:solidFill>
                  <a:srgbClr val="202A36"/>
                </a:solidFill>
                <a:latin typeface="Arial" charset="0"/>
                <a:cs typeface="Arial" charset="0"/>
              </a:rPr>
              <a:t>（一）安全观察</a:t>
            </a:r>
          </a:p>
        </p:txBody>
      </p:sp>
      <p:sp>
        <p:nvSpPr>
          <p:cNvPr id="3" name="TextBox 2"/>
          <p:cNvSpPr txBox="1"/>
          <p:nvPr/>
        </p:nvSpPr>
        <p:spPr>
          <a:xfrm>
            <a:off x="2897578" y="1793173"/>
            <a:ext cx="4607627" cy="1477328"/>
          </a:xfrm>
          <a:prstGeom prst="rect">
            <a:avLst/>
          </a:prstGeom>
          <a:noFill/>
          <a:ln w="38100">
            <a:solidFill>
              <a:srgbClr val="FCB00F"/>
            </a:solidFill>
          </a:ln>
        </p:spPr>
        <p:txBody>
          <a:bodyPr wrap="square" rtlCol="0">
            <a:spAutoFit/>
          </a:bodyPr>
          <a:lstStyle/>
          <a:p>
            <a:r>
              <a:rPr lang="zh-CN" altLang="en-US" dirty="0"/>
              <a:t>安全观察，即通过对作业单位整体或职</a:t>
            </a:r>
            <a:endParaRPr lang="en-US" altLang="zh-CN" dirty="0"/>
          </a:p>
          <a:p>
            <a:r>
              <a:rPr lang="zh-CN" altLang="en-US" dirty="0"/>
              <a:t>工个体行为安全的观察，并对照安全规程、</a:t>
            </a:r>
            <a:endParaRPr lang="en-US" altLang="zh-CN" dirty="0"/>
          </a:p>
          <a:p>
            <a:r>
              <a:rPr lang="zh-CN" altLang="en-US" dirty="0"/>
              <a:t>作业规程、操作规程做出提醒、停止、整改</a:t>
            </a:r>
            <a:endParaRPr lang="en-US" altLang="zh-CN" dirty="0"/>
          </a:p>
          <a:p>
            <a:r>
              <a:rPr lang="zh-CN" altLang="en-US" dirty="0"/>
              <a:t>的修改措施，从而得出行为观察记录资料，</a:t>
            </a:r>
            <a:endParaRPr lang="en-US" altLang="zh-CN" dirty="0"/>
          </a:p>
          <a:p>
            <a:r>
              <a:rPr lang="zh-CN" altLang="en-US" dirty="0"/>
              <a:t>作为风险评价、制度调整、流程再造的依据。</a:t>
            </a:r>
          </a:p>
        </p:txBody>
      </p:sp>
      <p:sp>
        <p:nvSpPr>
          <p:cNvPr id="4" name="TextBox 3"/>
          <p:cNvSpPr txBox="1"/>
          <p:nvPr/>
        </p:nvSpPr>
        <p:spPr>
          <a:xfrm>
            <a:off x="2834886" y="4154385"/>
            <a:ext cx="4658444" cy="2031325"/>
          </a:xfrm>
          <a:prstGeom prst="rect">
            <a:avLst/>
          </a:prstGeom>
          <a:noFill/>
          <a:ln w="38100">
            <a:solidFill>
              <a:srgbClr val="FCB00F"/>
            </a:solidFill>
          </a:ln>
        </p:spPr>
        <p:txBody>
          <a:bodyPr wrap="square" rtlCol="0">
            <a:spAutoFit/>
          </a:bodyPr>
          <a:lstStyle/>
          <a:p>
            <a:r>
              <a:rPr lang="zh-CN" altLang="en-US" dirty="0"/>
              <a:t>安全观察的目的，旨在全体员工参与，通过有效运行对安全行为和不安全行为观察、沟通和干预的安全管理系统（包括管理办法和工具），掌握不安全趋势，保证隐患及时整改，减少意外和事故的发生，提高各级管理人员和全体员工的安全意识，创建安全的工作场所。</a:t>
            </a:r>
          </a:p>
        </p:txBody>
      </p:sp>
      <p:pic>
        <p:nvPicPr>
          <p:cNvPr id="165890" name="Picture 2" descr="C:\Users\Administrator\Desktop\ppt\timg (24).jpg"/>
          <p:cNvPicPr>
            <a:picLocks noChangeAspect="1" noChangeArrowheads="1"/>
          </p:cNvPicPr>
          <p:nvPr/>
        </p:nvPicPr>
        <p:blipFill>
          <a:blip r:embed="rId3" cstate="print"/>
          <a:srcRect/>
          <a:stretch>
            <a:fillRect/>
          </a:stretch>
        </p:blipFill>
        <p:spPr bwMode="auto">
          <a:xfrm>
            <a:off x="8217725" y="1723160"/>
            <a:ext cx="3792100" cy="3302785"/>
          </a:xfrm>
          <a:prstGeom prst="rect">
            <a:avLst/>
          </a:prstGeom>
          <a:noFill/>
        </p:spPr>
      </p:pic>
      <p:sp>
        <p:nvSpPr>
          <p:cNvPr id="7" name="矩形 6"/>
          <p:cNvSpPr/>
          <p:nvPr/>
        </p:nvSpPr>
        <p:spPr>
          <a:xfrm>
            <a:off x="2834256" y="1260455"/>
            <a:ext cx="599800" cy="40500"/>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7" rIns="68576" bIns="34287" rtlCol="0" anchor="ctr"/>
          <a:lstStyle/>
          <a:p>
            <a:pPr algn="ctr"/>
            <a:endParaRPr lang="zh-CN" altLang="en-US">
              <a:solidFill>
                <a:schemeClr val="bg1"/>
              </a:solidFill>
            </a:endParaRPr>
          </a:p>
        </p:txBody>
      </p:sp>
      <p:sp>
        <p:nvSpPr>
          <p:cNvPr id="8" name="矩形 7"/>
          <p:cNvSpPr/>
          <p:nvPr/>
        </p:nvSpPr>
        <p:spPr>
          <a:xfrm>
            <a:off x="3449106" y="1260455"/>
            <a:ext cx="1215000" cy="40500"/>
          </a:xfrm>
          <a:prstGeom prst="rect">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7" rIns="68576" bIns="34287" rtlCol="0" anchor="ctr"/>
          <a:lstStyle/>
          <a:p>
            <a:pPr algn="ctr"/>
            <a:endParaRPr lang="zh-CN" altLang="en-US">
              <a:solidFill>
                <a:schemeClr val="bg1"/>
              </a:solidFill>
            </a:endParaRPr>
          </a:p>
        </p:txBody>
      </p:sp>
      <p:sp>
        <p:nvSpPr>
          <p:cNvPr id="9" name="Freeform 12"/>
          <p:cNvSpPr/>
          <p:nvPr/>
        </p:nvSpPr>
        <p:spPr bwMode="auto">
          <a:xfrm rot="10800000" flipH="1" flipV="1">
            <a:off x="2733552" y="1611782"/>
            <a:ext cx="528638" cy="530225"/>
          </a:xfrm>
          <a:custGeom>
            <a:avLst/>
            <a:gdLst>
              <a:gd name="T0" fmla="*/ 0 w 1446"/>
              <a:gd name="T1" fmla="*/ 0 h 1446"/>
              <a:gd name="T2" fmla="*/ 1446 w 1446"/>
              <a:gd name="T3" fmla="*/ 0 h 1446"/>
              <a:gd name="T4" fmla="*/ 1446 w 1446"/>
              <a:gd name="T5" fmla="*/ 458 h 1446"/>
              <a:gd name="T6" fmla="*/ 438 w 1446"/>
              <a:gd name="T7" fmla="*/ 458 h 1446"/>
              <a:gd name="T8" fmla="*/ 438 w 1446"/>
              <a:gd name="T9" fmla="*/ 1446 h 1446"/>
              <a:gd name="T10" fmla="*/ 0 w 1446"/>
              <a:gd name="T11" fmla="*/ 1446 h 1446"/>
              <a:gd name="T12" fmla="*/ 0 w 1446"/>
              <a:gd name="T13" fmla="*/ 0 h 1446"/>
            </a:gdLst>
            <a:ahLst/>
            <a:cxnLst>
              <a:cxn ang="0">
                <a:pos x="T0" y="T1"/>
              </a:cxn>
              <a:cxn ang="0">
                <a:pos x="T2" y="T3"/>
              </a:cxn>
              <a:cxn ang="0">
                <a:pos x="T4" y="T5"/>
              </a:cxn>
              <a:cxn ang="0">
                <a:pos x="T6" y="T7"/>
              </a:cxn>
              <a:cxn ang="0">
                <a:pos x="T8" y="T9"/>
              </a:cxn>
              <a:cxn ang="0">
                <a:pos x="T10" y="T11"/>
              </a:cxn>
              <a:cxn ang="0">
                <a:pos x="T12" y="T13"/>
              </a:cxn>
            </a:cxnLst>
            <a:rect l="0" t="0" r="r" b="b"/>
            <a:pathLst>
              <a:path w="1446" h="1446">
                <a:moveTo>
                  <a:pt x="0" y="0"/>
                </a:moveTo>
                <a:lnTo>
                  <a:pt x="1446" y="0"/>
                </a:lnTo>
                <a:lnTo>
                  <a:pt x="1446" y="458"/>
                </a:lnTo>
                <a:lnTo>
                  <a:pt x="438" y="458"/>
                </a:lnTo>
                <a:lnTo>
                  <a:pt x="438" y="1446"/>
                </a:lnTo>
                <a:lnTo>
                  <a:pt x="0" y="1446"/>
                </a:lnTo>
                <a:lnTo>
                  <a:pt x="0" y="0"/>
                </a:lnTo>
                <a:close/>
              </a:path>
            </a:pathLst>
          </a:custGeom>
          <a:solidFill>
            <a:srgbClr val="202A36"/>
          </a:solidFill>
          <a:ln>
            <a:noFill/>
          </a:ln>
        </p:spPr>
        <p:txBody>
          <a:bodyPr/>
          <a:lstStyle/>
          <a:p>
            <a:endParaRPr lang="zh-CN" altLang="en-US"/>
          </a:p>
        </p:txBody>
      </p:sp>
      <p:sp>
        <p:nvSpPr>
          <p:cNvPr id="10" name="Freeform 12"/>
          <p:cNvSpPr/>
          <p:nvPr/>
        </p:nvSpPr>
        <p:spPr bwMode="auto">
          <a:xfrm flipH="1" flipV="1">
            <a:off x="7149194" y="2904214"/>
            <a:ext cx="528638" cy="530225"/>
          </a:xfrm>
          <a:custGeom>
            <a:avLst/>
            <a:gdLst>
              <a:gd name="T0" fmla="*/ 0 w 1446"/>
              <a:gd name="T1" fmla="*/ 0 h 1446"/>
              <a:gd name="T2" fmla="*/ 1446 w 1446"/>
              <a:gd name="T3" fmla="*/ 0 h 1446"/>
              <a:gd name="T4" fmla="*/ 1446 w 1446"/>
              <a:gd name="T5" fmla="*/ 458 h 1446"/>
              <a:gd name="T6" fmla="*/ 438 w 1446"/>
              <a:gd name="T7" fmla="*/ 458 h 1446"/>
              <a:gd name="T8" fmla="*/ 438 w 1446"/>
              <a:gd name="T9" fmla="*/ 1446 h 1446"/>
              <a:gd name="T10" fmla="*/ 0 w 1446"/>
              <a:gd name="T11" fmla="*/ 1446 h 1446"/>
              <a:gd name="T12" fmla="*/ 0 w 1446"/>
              <a:gd name="T13" fmla="*/ 0 h 1446"/>
            </a:gdLst>
            <a:ahLst/>
            <a:cxnLst>
              <a:cxn ang="0">
                <a:pos x="T0" y="T1"/>
              </a:cxn>
              <a:cxn ang="0">
                <a:pos x="T2" y="T3"/>
              </a:cxn>
              <a:cxn ang="0">
                <a:pos x="T4" y="T5"/>
              </a:cxn>
              <a:cxn ang="0">
                <a:pos x="T6" y="T7"/>
              </a:cxn>
              <a:cxn ang="0">
                <a:pos x="T8" y="T9"/>
              </a:cxn>
              <a:cxn ang="0">
                <a:pos x="T10" y="T11"/>
              </a:cxn>
              <a:cxn ang="0">
                <a:pos x="T12" y="T13"/>
              </a:cxn>
            </a:cxnLst>
            <a:rect l="0" t="0" r="r" b="b"/>
            <a:pathLst>
              <a:path w="1446" h="1446">
                <a:moveTo>
                  <a:pt x="0" y="0"/>
                </a:moveTo>
                <a:lnTo>
                  <a:pt x="1446" y="0"/>
                </a:lnTo>
                <a:lnTo>
                  <a:pt x="1446" y="458"/>
                </a:lnTo>
                <a:lnTo>
                  <a:pt x="438" y="458"/>
                </a:lnTo>
                <a:lnTo>
                  <a:pt x="438" y="1446"/>
                </a:lnTo>
                <a:lnTo>
                  <a:pt x="0" y="1446"/>
                </a:lnTo>
                <a:lnTo>
                  <a:pt x="0" y="0"/>
                </a:lnTo>
                <a:close/>
              </a:path>
            </a:pathLst>
          </a:custGeom>
          <a:solidFill>
            <a:srgbClr val="202A36"/>
          </a:solidFill>
          <a:ln>
            <a:noFill/>
          </a:ln>
        </p:spPr>
        <p:txBody>
          <a:bodyPr/>
          <a:lstStyle/>
          <a:p>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750"/>
                                        <p:tgtEl>
                                          <p:spTgt spid="8"/>
                                        </p:tgtEl>
                                      </p:cBhvr>
                                    </p:animEffect>
                                  </p:childTnLst>
                                </p:cTn>
                              </p:par>
                              <p:par>
                                <p:cTn id="16" presetID="1"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childTnLst>
                                </p:cTn>
                              </p:par>
                              <p:par>
                                <p:cTn id="18" presetID="35" presetClass="path" presetSubtype="0" accel="50000" decel="50000" fill="hold" grpId="1" nodeType="withEffect">
                                  <p:stCondLst>
                                    <p:cond delay="0"/>
                                  </p:stCondLst>
                                  <p:childTnLst>
                                    <p:animMotion origin="layout" path="M 3.64299E-7 3.02498E-6 L -0.15392 -0.26827 " pathEditMode="relative" rAng="0" ptsTypes="AA">
                                      <p:cBhvr>
                                        <p:cTn id="19" dur="500" spd="-99900" fill="hold"/>
                                        <p:tgtEl>
                                          <p:spTgt spid="9"/>
                                        </p:tgtEl>
                                        <p:attrNameLst>
                                          <p:attrName>ppt_x</p:attrName>
                                          <p:attrName>ppt_y</p:attrName>
                                        </p:attrNameLst>
                                      </p:cBhvr>
                                      <p:rCtr x="-7702" y="-13414"/>
                                    </p:animMotion>
                                  </p:childTnLst>
                                </p:cTn>
                              </p:par>
                              <p:par>
                                <p:cTn id="20" presetID="1"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par>
                                <p:cTn id="22" presetID="35" presetClass="path" presetSubtype="0" accel="50000" decel="50000" fill="hold" grpId="1" nodeType="withEffect">
                                  <p:stCondLst>
                                    <p:cond delay="0"/>
                                  </p:stCondLst>
                                  <p:childTnLst>
                                    <p:animMotion origin="layout" path="M 3.64299E-7 3.02498E-6 L -0.15392 -0.26827 " pathEditMode="relative" rAng="0" ptsTypes="AA">
                                      <p:cBhvr>
                                        <p:cTn id="23" dur="500" spd="-99900" fill="hold"/>
                                        <p:tgtEl>
                                          <p:spTgt spid="10"/>
                                        </p:tgtEl>
                                        <p:attrNameLst>
                                          <p:attrName>ppt_x</p:attrName>
                                          <p:attrName>ppt_y</p:attrName>
                                        </p:attrNameLst>
                                      </p:cBhvr>
                                      <p:rCtr x="-7702" y="-1341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8" grpId="0" animBg="1"/>
      <p:bldP spid="9" grpId="0" animBg="1"/>
      <p:bldP spid="9" grpId="1" animBg="1"/>
      <p:bldP spid="10" grpId="0" animBg="1"/>
      <p:bldP spid="10"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矩形 3"/>
          <p:cNvSpPr>
            <a:spLocks noChangeArrowheads="1"/>
          </p:cNvSpPr>
          <p:nvPr/>
        </p:nvSpPr>
        <p:spPr bwMode="auto">
          <a:xfrm>
            <a:off x="2755975" y="610427"/>
            <a:ext cx="2236492" cy="584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spcBef>
                <a:spcPct val="0"/>
              </a:spcBef>
              <a:buNone/>
            </a:pPr>
            <a:r>
              <a:rPr lang="zh-CN" altLang="en-US" b="1" dirty="0">
                <a:solidFill>
                  <a:srgbClr val="202A36"/>
                </a:solidFill>
                <a:latin typeface="Arial" charset="0"/>
                <a:cs typeface="Arial" charset="0"/>
              </a:rPr>
              <a:t>检查与观察</a:t>
            </a:r>
          </a:p>
        </p:txBody>
      </p:sp>
      <p:sp>
        <p:nvSpPr>
          <p:cNvPr id="86" name="矩形 47"/>
          <p:cNvSpPr>
            <a:spLocks noChangeArrowheads="1"/>
          </p:cNvSpPr>
          <p:nvPr/>
        </p:nvSpPr>
        <p:spPr bwMode="auto">
          <a:xfrm>
            <a:off x="2257279" y="5733960"/>
            <a:ext cx="9203453" cy="424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lgn="ctr">
              <a:lnSpc>
                <a:spcPct val="120000"/>
              </a:lnSpc>
              <a:spcBef>
                <a:spcPct val="0"/>
              </a:spcBef>
              <a:buNone/>
            </a:pPr>
            <a:r>
              <a:rPr lang="zh-CN" altLang="en-US" sz="1800" dirty="0">
                <a:solidFill>
                  <a:srgbClr val="202A36"/>
                </a:solidFill>
                <a:sym typeface="微软雅黑" pitchFamily="34" charset="-122"/>
              </a:rPr>
              <a:t>检查与观察，是两个不同的概念</a:t>
            </a:r>
          </a:p>
        </p:txBody>
      </p:sp>
      <p:sp>
        <p:nvSpPr>
          <p:cNvPr id="211" name="五边形 210"/>
          <p:cNvSpPr/>
          <p:nvPr/>
        </p:nvSpPr>
        <p:spPr>
          <a:xfrm flipH="1">
            <a:off x="4833256" y="2791915"/>
            <a:ext cx="1812528" cy="306150"/>
          </a:xfrm>
          <a:prstGeom prst="homePlate">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5">
              <a:solidFill>
                <a:srgbClr val="202A36"/>
              </a:solidFill>
            </a:endParaRPr>
          </a:p>
        </p:txBody>
      </p:sp>
      <p:sp>
        <p:nvSpPr>
          <p:cNvPr id="218" name="TextBox 160"/>
          <p:cNvSpPr txBox="1"/>
          <p:nvPr/>
        </p:nvSpPr>
        <p:spPr>
          <a:xfrm>
            <a:off x="4175226" y="2788296"/>
            <a:ext cx="389850" cy="338554"/>
          </a:xfrm>
          <a:prstGeom prst="rect">
            <a:avLst/>
          </a:prstGeom>
          <a:noFill/>
          <a:ln>
            <a:solidFill>
              <a:schemeClr val="accent1"/>
            </a:solidFill>
          </a:ln>
        </p:spPr>
        <p:txBody>
          <a:bodyPr wrap="none" rtlCol="0">
            <a:spAutoFit/>
          </a:bodyPr>
          <a:lstStyle/>
          <a:p>
            <a:r>
              <a:rPr lang="zh-CN" altLang="en-US" sz="1600" dirty="0">
                <a:solidFill>
                  <a:srgbClr val="202A36"/>
                </a:solidFill>
                <a:latin typeface="微软雅黑" pitchFamily="34" charset="-122"/>
                <a:ea typeface="微软雅黑" pitchFamily="34" charset="-122"/>
              </a:rPr>
              <a:t>物</a:t>
            </a:r>
          </a:p>
        </p:txBody>
      </p:sp>
      <p:sp>
        <p:nvSpPr>
          <p:cNvPr id="219" name="TextBox 161"/>
          <p:cNvSpPr txBox="1"/>
          <p:nvPr/>
        </p:nvSpPr>
        <p:spPr>
          <a:xfrm>
            <a:off x="3974016" y="3226073"/>
            <a:ext cx="595035" cy="338554"/>
          </a:xfrm>
          <a:prstGeom prst="rect">
            <a:avLst/>
          </a:prstGeom>
          <a:noFill/>
          <a:ln>
            <a:solidFill>
              <a:schemeClr val="accent1"/>
            </a:solidFill>
          </a:ln>
        </p:spPr>
        <p:txBody>
          <a:bodyPr wrap="none" rtlCol="0">
            <a:spAutoFit/>
          </a:bodyPr>
          <a:lstStyle/>
          <a:p>
            <a:r>
              <a:rPr lang="zh-CN" altLang="en-US" sz="1600" dirty="0">
                <a:solidFill>
                  <a:srgbClr val="202A36"/>
                </a:solidFill>
                <a:latin typeface="微软雅黑" pitchFamily="34" charset="-122"/>
                <a:ea typeface="微软雅黑" pitchFamily="34" charset="-122"/>
              </a:rPr>
              <a:t>被动</a:t>
            </a:r>
          </a:p>
        </p:txBody>
      </p:sp>
      <p:sp>
        <p:nvSpPr>
          <p:cNvPr id="220" name="TextBox 162"/>
          <p:cNvSpPr txBox="1"/>
          <p:nvPr/>
        </p:nvSpPr>
        <p:spPr>
          <a:xfrm>
            <a:off x="2049549" y="3751333"/>
            <a:ext cx="524503" cy="295915"/>
          </a:xfrm>
          <a:prstGeom prst="rect">
            <a:avLst/>
          </a:prstGeom>
          <a:noFill/>
        </p:spPr>
        <p:txBody>
          <a:bodyPr wrap="none" rtlCol="0">
            <a:spAutoFit/>
          </a:bodyPr>
          <a:lstStyle/>
          <a:p>
            <a:r>
              <a:rPr lang="zh-CN" altLang="en-US" sz="1325" dirty="0">
                <a:solidFill>
                  <a:schemeClr val="bg1"/>
                </a:solidFill>
                <a:latin typeface="微软雅黑" pitchFamily="34" charset="-122"/>
                <a:ea typeface="微软雅黑" pitchFamily="34" charset="-122"/>
              </a:rPr>
              <a:t>文字</a:t>
            </a:r>
          </a:p>
        </p:txBody>
      </p:sp>
      <p:sp>
        <p:nvSpPr>
          <p:cNvPr id="221" name="TextBox 163"/>
          <p:cNvSpPr txBox="1"/>
          <p:nvPr/>
        </p:nvSpPr>
        <p:spPr>
          <a:xfrm>
            <a:off x="3947363" y="4220892"/>
            <a:ext cx="595035" cy="338554"/>
          </a:xfrm>
          <a:prstGeom prst="rect">
            <a:avLst/>
          </a:prstGeom>
          <a:noFill/>
          <a:ln>
            <a:solidFill>
              <a:schemeClr val="accent1"/>
            </a:solidFill>
          </a:ln>
        </p:spPr>
        <p:txBody>
          <a:bodyPr wrap="none" rtlCol="0">
            <a:spAutoFit/>
          </a:bodyPr>
          <a:lstStyle/>
          <a:p>
            <a:r>
              <a:rPr lang="zh-CN" altLang="en-US" sz="1600" dirty="0">
                <a:solidFill>
                  <a:srgbClr val="202A36"/>
                </a:solidFill>
                <a:latin typeface="微软雅黑" pitchFamily="34" charset="-122"/>
                <a:ea typeface="微软雅黑" pitchFamily="34" charset="-122"/>
              </a:rPr>
              <a:t>负面</a:t>
            </a:r>
          </a:p>
        </p:txBody>
      </p:sp>
      <p:sp>
        <p:nvSpPr>
          <p:cNvPr id="222" name="TextBox 164"/>
          <p:cNvSpPr txBox="1"/>
          <p:nvPr/>
        </p:nvSpPr>
        <p:spPr>
          <a:xfrm>
            <a:off x="3431447" y="4707127"/>
            <a:ext cx="1157689" cy="338554"/>
          </a:xfrm>
          <a:prstGeom prst="rect">
            <a:avLst/>
          </a:prstGeom>
          <a:noFill/>
          <a:ln>
            <a:solidFill>
              <a:schemeClr val="accent1"/>
            </a:solidFill>
          </a:ln>
        </p:spPr>
        <p:txBody>
          <a:bodyPr wrap="none" rtlCol="0">
            <a:spAutoFit/>
          </a:bodyPr>
          <a:lstStyle/>
          <a:p>
            <a:r>
              <a:rPr lang="zh-CN" altLang="en-US" sz="1600" dirty="0">
                <a:solidFill>
                  <a:srgbClr val="202A36"/>
                </a:solidFill>
                <a:latin typeface="微软雅黑" pitchFamily="34" charset="-122"/>
                <a:ea typeface="微软雅黑" pitchFamily="34" charset="-122"/>
              </a:rPr>
              <a:t>记录</a:t>
            </a:r>
            <a:r>
              <a:rPr lang="en-US" altLang="zh-CN" sz="1600" dirty="0">
                <a:solidFill>
                  <a:srgbClr val="202A36"/>
                </a:solidFill>
                <a:latin typeface="微软雅黑" pitchFamily="34" charset="-122"/>
                <a:ea typeface="微软雅黑" pitchFamily="34" charset="-122"/>
              </a:rPr>
              <a:t>+</a:t>
            </a:r>
            <a:r>
              <a:rPr lang="zh-CN" altLang="en-US" sz="1600" dirty="0">
                <a:solidFill>
                  <a:srgbClr val="202A36"/>
                </a:solidFill>
                <a:latin typeface="微软雅黑" pitchFamily="34" charset="-122"/>
                <a:ea typeface="微软雅黑" pitchFamily="34" charset="-122"/>
              </a:rPr>
              <a:t>跟进</a:t>
            </a:r>
          </a:p>
        </p:txBody>
      </p:sp>
      <p:sp>
        <p:nvSpPr>
          <p:cNvPr id="224" name="五边形 223"/>
          <p:cNvSpPr/>
          <p:nvPr/>
        </p:nvSpPr>
        <p:spPr>
          <a:xfrm rot="10800000">
            <a:off x="4842985" y="3256295"/>
            <a:ext cx="1807197" cy="306150"/>
          </a:xfrm>
          <a:prstGeom prst="homePlate">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5">
              <a:solidFill>
                <a:srgbClr val="202A36"/>
              </a:solidFill>
            </a:endParaRPr>
          </a:p>
        </p:txBody>
      </p:sp>
      <p:sp>
        <p:nvSpPr>
          <p:cNvPr id="232" name="TextBox 174"/>
          <p:cNvSpPr txBox="1"/>
          <p:nvPr/>
        </p:nvSpPr>
        <p:spPr>
          <a:xfrm>
            <a:off x="9352863" y="2764545"/>
            <a:ext cx="389850" cy="338554"/>
          </a:xfrm>
          <a:prstGeom prst="rect">
            <a:avLst/>
          </a:prstGeom>
          <a:noFill/>
          <a:ln>
            <a:solidFill>
              <a:schemeClr val="accent1"/>
            </a:solidFill>
          </a:ln>
        </p:spPr>
        <p:txBody>
          <a:bodyPr wrap="none" rtlCol="0">
            <a:spAutoFit/>
          </a:bodyPr>
          <a:lstStyle/>
          <a:p>
            <a:r>
              <a:rPr lang="zh-CN" altLang="en-US" sz="1600" dirty="0">
                <a:solidFill>
                  <a:srgbClr val="202A36"/>
                </a:solidFill>
                <a:latin typeface="微软雅黑" pitchFamily="34" charset="-122"/>
                <a:ea typeface="微软雅黑" pitchFamily="34" charset="-122"/>
              </a:rPr>
              <a:t>人</a:t>
            </a:r>
          </a:p>
        </p:txBody>
      </p:sp>
      <p:sp>
        <p:nvSpPr>
          <p:cNvPr id="233" name="TextBox 175"/>
          <p:cNvSpPr txBox="1"/>
          <p:nvPr/>
        </p:nvSpPr>
        <p:spPr>
          <a:xfrm>
            <a:off x="9356738" y="3261698"/>
            <a:ext cx="1415772" cy="338554"/>
          </a:xfrm>
          <a:prstGeom prst="rect">
            <a:avLst/>
          </a:prstGeom>
          <a:noFill/>
          <a:ln>
            <a:solidFill>
              <a:schemeClr val="accent1"/>
            </a:solidFill>
          </a:ln>
        </p:spPr>
        <p:txBody>
          <a:bodyPr wrap="none" rtlCol="0">
            <a:spAutoFit/>
          </a:bodyPr>
          <a:lstStyle/>
          <a:p>
            <a:r>
              <a:rPr lang="zh-CN" altLang="en-US" sz="1600" dirty="0">
                <a:solidFill>
                  <a:srgbClr val="202A36"/>
                </a:solidFill>
                <a:latin typeface="微软雅黑" pitchFamily="34" charset="-122"/>
                <a:ea typeface="微软雅黑" pitchFamily="34" charset="-122"/>
              </a:rPr>
              <a:t>互动（关心）</a:t>
            </a:r>
          </a:p>
        </p:txBody>
      </p:sp>
      <p:sp>
        <p:nvSpPr>
          <p:cNvPr id="234" name="TextBox 176"/>
          <p:cNvSpPr txBox="1"/>
          <p:nvPr/>
        </p:nvSpPr>
        <p:spPr>
          <a:xfrm>
            <a:off x="9364104" y="3715707"/>
            <a:ext cx="800219" cy="338554"/>
          </a:xfrm>
          <a:prstGeom prst="rect">
            <a:avLst/>
          </a:prstGeom>
          <a:noFill/>
          <a:ln>
            <a:solidFill>
              <a:schemeClr val="accent1"/>
            </a:solidFill>
          </a:ln>
        </p:spPr>
        <p:txBody>
          <a:bodyPr wrap="none" rtlCol="0">
            <a:spAutoFit/>
          </a:bodyPr>
          <a:lstStyle/>
          <a:p>
            <a:r>
              <a:rPr lang="zh-CN" altLang="en-US" sz="1600" dirty="0">
                <a:solidFill>
                  <a:srgbClr val="202A36"/>
                </a:solidFill>
                <a:latin typeface="微软雅黑" pitchFamily="34" charset="-122"/>
                <a:ea typeface="微软雅黑" pitchFamily="34" charset="-122"/>
              </a:rPr>
              <a:t>每个人</a:t>
            </a:r>
          </a:p>
        </p:txBody>
      </p:sp>
      <p:sp>
        <p:nvSpPr>
          <p:cNvPr id="235" name="TextBox 177"/>
          <p:cNvSpPr txBox="1"/>
          <p:nvPr/>
        </p:nvSpPr>
        <p:spPr>
          <a:xfrm>
            <a:off x="9376378" y="4209017"/>
            <a:ext cx="1157689" cy="338554"/>
          </a:xfrm>
          <a:prstGeom prst="rect">
            <a:avLst/>
          </a:prstGeom>
          <a:noFill/>
          <a:ln>
            <a:solidFill>
              <a:schemeClr val="accent1"/>
            </a:solidFill>
          </a:ln>
        </p:spPr>
        <p:txBody>
          <a:bodyPr wrap="none" rtlCol="0">
            <a:spAutoFit/>
          </a:bodyPr>
          <a:lstStyle/>
          <a:p>
            <a:r>
              <a:rPr lang="zh-CN" altLang="en-US" sz="1600" dirty="0">
                <a:solidFill>
                  <a:srgbClr val="202A36"/>
                </a:solidFill>
                <a:latin typeface="微软雅黑" pitchFamily="34" charset="-122"/>
                <a:ea typeface="微软雅黑" pitchFamily="34" charset="-122"/>
              </a:rPr>
              <a:t>负面</a:t>
            </a:r>
            <a:r>
              <a:rPr lang="en-US" altLang="zh-CN" sz="1600" dirty="0">
                <a:solidFill>
                  <a:srgbClr val="202A36"/>
                </a:solidFill>
                <a:latin typeface="微软雅黑" pitchFamily="34" charset="-122"/>
                <a:ea typeface="微软雅黑" pitchFamily="34" charset="-122"/>
              </a:rPr>
              <a:t>+</a:t>
            </a:r>
            <a:r>
              <a:rPr lang="zh-CN" altLang="en-US" sz="1600" dirty="0">
                <a:solidFill>
                  <a:srgbClr val="202A36"/>
                </a:solidFill>
                <a:latin typeface="微软雅黑" pitchFamily="34" charset="-122"/>
                <a:ea typeface="微软雅黑" pitchFamily="34" charset="-122"/>
              </a:rPr>
              <a:t>正面</a:t>
            </a:r>
          </a:p>
        </p:txBody>
      </p:sp>
      <p:sp>
        <p:nvSpPr>
          <p:cNvPr id="236" name="TextBox 178"/>
          <p:cNvSpPr txBox="1"/>
          <p:nvPr/>
        </p:nvSpPr>
        <p:spPr>
          <a:xfrm>
            <a:off x="9393522" y="4707129"/>
            <a:ext cx="1157689" cy="338554"/>
          </a:xfrm>
          <a:prstGeom prst="rect">
            <a:avLst/>
          </a:prstGeom>
          <a:noFill/>
          <a:ln>
            <a:solidFill>
              <a:schemeClr val="accent1"/>
            </a:solidFill>
          </a:ln>
        </p:spPr>
        <p:txBody>
          <a:bodyPr wrap="none" rtlCol="0">
            <a:spAutoFit/>
          </a:bodyPr>
          <a:lstStyle/>
          <a:p>
            <a:r>
              <a:rPr lang="zh-CN" altLang="en-US" sz="1600" dirty="0">
                <a:solidFill>
                  <a:srgbClr val="202A36"/>
                </a:solidFill>
                <a:latin typeface="微软雅黑" pitchFamily="34" charset="-122"/>
                <a:ea typeface="微软雅黑" pitchFamily="34" charset="-122"/>
              </a:rPr>
              <a:t>记录</a:t>
            </a:r>
            <a:r>
              <a:rPr lang="en-US" altLang="zh-CN" sz="1600" dirty="0">
                <a:solidFill>
                  <a:srgbClr val="202A36"/>
                </a:solidFill>
                <a:latin typeface="微软雅黑" pitchFamily="34" charset="-122"/>
                <a:ea typeface="微软雅黑" pitchFamily="34" charset="-122"/>
              </a:rPr>
              <a:t>+</a:t>
            </a:r>
            <a:r>
              <a:rPr lang="zh-CN" altLang="en-US" sz="1600" dirty="0">
                <a:solidFill>
                  <a:srgbClr val="202A36"/>
                </a:solidFill>
                <a:latin typeface="微软雅黑" pitchFamily="34" charset="-122"/>
                <a:ea typeface="微软雅黑" pitchFamily="34" charset="-122"/>
              </a:rPr>
              <a:t>跟进</a:t>
            </a:r>
          </a:p>
        </p:txBody>
      </p:sp>
      <p:sp>
        <p:nvSpPr>
          <p:cNvPr id="239" name="TextBox 181"/>
          <p:cNvSpPr txBox="1"/>
          <p:nvPr/>
        </p:nvSpPr>
        <p:spPr>
          <a:xfrm>
            <a:off x="6735339" y="2744081"/>
            <a:ext cx="354584" cy="383182"/>
          </a:xfrm>
          <a:prstGeom prst="rect">
            <a:avLst/>
          </a:prstGeom>
          <a:noFill/>
        </p:spPr>
        <p:txBody>
          <a:bodyPr wrap="none" rtlCol="0">
            <a:spAutoFit/>
          </a:bodyPr>
          <a:lstStyle/>
          <a:p>
            <a:r>
              <a:rPr lang="en-US" altLang="zh-CN" sz="1890" dirty="0">
                <a:solidFill>
                  <a:srgbClr val="202A36"/>
                </a:solidFill>
                <a:latin typeface="微软雅黑" pitchFamily="34" charset="-122"/>
                <a:ea typeface="微软雅黑" pitchFamily="34" charset="-122"/>
              </a:rPr>
              <a:t>A</a:t>
            </a:r>
            <a:endParaRPr lang="zh-CN" altLang="en-US" sz="1890" dirty="0">
              <a:solidFill>
                <a:srgbClr val="202A36"/>
              </a:solidFill>
              <a:latin typeface="微软雅黑" pitchFamily="34" charset="-122"/>
              <a:ea typeface="微软雅黑" pitchFamily="34" charset="-122"/>
            </a:endParaRPr>
          </a:p>
        </p:txBody>
      </p:sp>
      <p:sp>
        <p:nvSpPr>
          <p:cNvPr id="240" name="TextBox 182"/>
          <p:cNvSpPr txBox="1"/>
          <p:nvPr/>
        </p:nvSpPr>
        <p:spPr>
          <a:xfrm>
            <a:off x="6735339" y="3229726"/>
            <a:ext cx="336952" cy="383182"/>
          </a:xfrm>
          <a:prstGeom prst="rect">
            <a:avLst/>
          </a:prstGeom>
          <a:noFill/>
        </p:spPr>
        <p:txBody>
          <a:bodyPr wrap="none" rtlCol="0">
            <a:spAutoFit/>
          </a:bodyPr>
          <a:lstStyle/>
          <a:p>
            <a:r>
              <a:rPr lang="en-US" altLang="zh-CN" sz="1890" dirty="0">
                <a:solidFill>
                  <a:srgbClr val="202A36"/>
                </a:solidFill>
                <a:latin typeface="微软雅黑" pitchFamily="34" charset="-122"/>
                <a:ea typeface="微软雅黑" pitchFamily="34" charset="-122"/>
              </a:rPr>
              <a:t>B</a:t>
            </a:r>
            <a:endParaRPr lang="zh-CN" altLang="en-US" sz="1890" dirty="0">
              <a:solidFill>
                <a:srgbClr val="202A36"/>
              </a:solidFill>
              <a:latin typeface="微软雅黑" pitchFamily="34" charset="-122"/>
              <a:ea typeface="微软雅黑" pitchFamily="34" charset="-122"/>
            </a:endParaRPr>
          </a:p>
        </p:txBody>
      </p:sp>
      <p:sp>
        <p:nvSpPr>
          <p:cNvPr id="241" name="TextBox 183"/>
          <p:cNvSpPr txBox="1"/>
          <p:nvPr/>
        </p:nvSpPr>
        <p:spPr>
          <a:xfrm>
            <a:off x="6735339" y="3715372"/>
            <a:ext cx="346570" cy="383182"/>
          </a:xfrm>
          <a:prstGeom prst="rect">
            <a:avLst/>
          </a:prstGeom>
          <a:noFill/>
        </p:spPr>
        <p:txBody>
          <a:bodyPr wrap="none" rtlCol="0">
            <a:spAutoFit/>
          </a:bodyPr>
          <a:lstStyle/>
          <a:p>
            <a:r>
              <a:rPr lang="en-US" altLang="zh-CN" sz="1890" dirty="0">
                <a:solidFill>
                  <a:srgbClr val="202A36"/>
                </a:solidFill>
                <a:latin typeface="微软雅黑" pitchFamily="34" charset="-122"/>
                <a:ea typeface="微软雅黑" pitchFamily="34" charset="-122"/>
              </a:rPr>
              <a:t>C</a:t>
            </a:r>
            <a:endParaRPr lang="zh-CN" altLang="en-US" sz="1890" dirty="0">
              <a:solidFill>
                <a:srgbClr val="202A36"/>
              </a:solidFill>
              <a:latin typeface="微软雅黑" pitchFamily="34" charset="-122"/>
              <a:ea typeface="微软雅黑" pitchFamily="34" charset="-122"/>
            </a:endParaRPr>
          </a:p>
        </p:txBody>
      </p:sp>
      <p:sp>
        <p:nvSpPr>
          <p:cNvPr id="242" name="TextBox 184"/>
          <p:cNvSpPr txBox="1"/>
          <p:nvPr/>
        </p:nvSpPr>
        <p:spPr>
          <a:xfrm>
            <a:off x="6735339" y="4201017"/>
            <a:ext cx="369012" cy="383182"/>
          </a:xfrm>
          <a:prstGeom prst="rect">
            <a:avLst/>
          </a:prstGeom>
          <a:noFill/>
        </p:spPr>
        <p:txBody>
          <a:bodyPr wrap="none" rtlCol="0">
            <a:spAutoFit/>
          </a:bodyPr>
          <a:lstStyle/>
          <a:p>
            <a:r>
              <a:rPr lang="en-US" altLang="zh-CN" sz="1890" dirty="0">
                <a:solidFill>
                  <a:srgbClr val="202A36"/>
                </a:solidFill>
                <a:latin typeface="微软雅黑" pitchFamily="34" charset="-122"/>
                <a:ea typeface="微软雅黑" pitchFamily="34" charset="-122"/>
              </a:rPr>
              <a:t>D</a:t>
            </a:r>
            <a:endParaRPr lang="zh-CN" altLang="en-US" sz="1890" dirty="0">
              <a:solidFill>
                <a:srgbClr val="202A36"/>
              </a:solidFill>
              <a:latin typeface="微软雅黑" pitchFamily="34" charset="-122"/>
              <a:ea typeface="微软雅黑" pitchFamily="34" charset="-122"/>
            </a:endParaRPr>
          </a:p>
        </p:txBody>
      </p:sp>
      <p:sp>
        <p:nvSpPr>
          <p:cNvPr id="243" name="TextBox 185"/>
          <p:cNvSpPr txBox="1"/>
          <p:nvPr/>
        </p:nvSpPr>
        <p:spPr>
          <a:xfrm>
            <a:off x="6735339" y="4686663"/>
            <a:ext cx="317716" cy="383182"/>
          </a:xfrm>
          <a:prstGeom prst="rect">
            <a:avLst/>
          </a:prstGeom>
          <a:noFill/>
        </p:spPr>
        <p:txBody>
          <a:bodyPr wrap="none" rtlCol="0">
            <a:spAutoFit/>
          </a:bodyPr>
          <a:lstStyle/>
          <a:p>
            <a:r>
              <a:rPr lang="en-US" altLang="zh-CN" sz="1890" dirty="0">
                <a:solidFill>
                  <a:srgbClr val="202A36"/>
                </a:solidFill>
                <a:latin typeface="微软雅黑" pitchFamily="34" charset="-122"/>
                <a:ea typeface="微软雅黑" pitchFamily="34" charset="-122"/>
              </a:rPr>
              <a:t>E</a:t>
            </a:r>
            <a:endParaRPr lang="zh-CN" altLang="en-US" sz="1890" dirty="0">
              <a:solidFill>
                <a:srgbClr val="202A36"/>
              </a:solidFill>
              <a:latin typeface="微软雅黑" pitchFamily="34" charset="-122"/>
              <a:ea typeface="微软雅黑" pitchFamily="34" charset="-122"/>
            </a:endParaRPr>
          </a:p>
        </p:txBody>
      </p:sp>
      <p:sp>
        <p:nvSpPr>
          <p:cNvPr id="83" name="五边形 82"/>
          <p:cNvSpPr/>
          <p:nvPr/>
        </p:nvSpPr>
        <p:spPr>
          <a:xfrm>
            <a:off x="7168569" y="3753080"/>
            <a:ext cx="1807197" cy="306150"/>
          </a:xfrm>
          <a:prstGeom prst="homePlate">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5">
              <a:solidFill>
                <a:srgbClr val="202A36"/>
              </a:solidFill>
            </a:endParaRPr>
          </a:p>
        </p:txBody>
      </p:sp>
      <p:sp>
        <p:nvSpPr>
          <p:cNvPr id="84" name="五边形 83"/>
          <p:cNvSpPr/>
          <p:nvPr/>
        </p:nvSpPr>
        <p:spPr>
          <a:xfrm>
            <a:off x="7190340" y="4724877"/>
            <a:ext cx="1807197" cy="306150"/>
          </a:xfrm>
          <a:prstGeom prst="homePlate">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5">
              <a:solidFill>
                <a:srgbClr val="202A36"/>
              </a:solidFill>
            </a:endParaRPr>
          </a:p>
        </p:txBody>
      </p:sp>
      <p:sp>
        <p:nvSpPr>
          <p:cNvPr id="85" name="五边形 84"/>
          <p:cNvSpPr/>
          <p:nvPr/>
        </p:nvSpPr>
        <p:spPr>
          <a:xfrm rot="10800000">
            <a:off x="4825172" y="4247885"/>
            <a:ext cx="1807197" cy="306150"/>
          </a:xfrm>
          <a:prstGeom prst="homePlate">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5">
              <a:solidFill>
                <a:srgbClr val="202A36"/>
              </a:solidFill>
            </a:endParaRPr>
          </a:p>
        </p:txBody>
      </p:sp>
      <p:sp>
        <p:nvSpPr>
          <p:cNvPr id="87" name="五边形 86"/>
          <p:cNvSpPr/>
          <p:nvPr/>
        </p:nvSpPr>
        <p:spPr>
          <a:xfrm>
            <a:off x="7127005" y="2785240"/>
            <a:ext cx="1807197" cy="306150"/>
          </a:xfrm>
          <a:prstGeom prst="homePlate">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5">
              <a:solidFill>
                <a:srgbClr val="202A36"/>
              </a:solidFill>
            </a:endParaRPr>
          </a:p>
        </p:txBody>
      </p:sp>
      <p:sp>
        <p:nvSpPr>
          <p:cNvPr id="88" name="五边形 87"/>
          <p:cNvSpPr/>
          <p:nvPr/>
        </p:nvSpPr>
        <p:spPr>
          <a:xfrm rot="10800000" flipH="1">
            <a:off x="7135089" y="3253073"/>
            <a:ext cx="1812528" cy="306150"/>
          </a:xfrm>
          <a:prstGeom prst="homePlate">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5">
              <a:solidFill>
                <a:srgbClr val="202A36"/>
              </a:solidFill>
            </a:endParaRPr>
          </a:p>
        </p:txBody>
      </p:sp>
      <p:sp>
        <p:nvSpPr>
          <p:cNvPr id="89" name="五边形 88"/>
          <p:cNvSpPr/>
          <p:nvPr/>
        </p:nvSpPr>
        <p:spPr>
          <a:xfrm flipH="1">
            <a:off x="4817422" y="3773608"/>
            <a:ext cx="1812528" cy="306150"/>
          </a:xfrm>
          <a:prstGeom prst="homePlate">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5">
              <a:solidFill>
                <a:srgbClr val="202A36"/>
              </a:solidFill>
            </a:endParaRPr>
          </a:p>
        </p:txBody>
      </p:sp>
      <p:sp>
        <p:nvSpPr>
          <p:cNvPr id="90" name="五边形 89"/>
          <p:cNvSpPr/>
          <p:nvPr/>
        </p:nvSpPr>
        <p:spPr>
          <a:xfrm flipH="1">
            <a:off x="4815443" y="4709780"/>
            <a:ext cx="1812528" cy="306150"/>
          </a:xfrm>
          <a:prstGeom prst="homePlate">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5">
              <a:solidFill>
                <a:srgbClr val="202A36"/>
              </a:solidFill>
            </a:endParaRPr>
          </a:p>
        </p:txBody>
      </p:sp>
      <p:sp>
        <p:nvSpPr>
          <p:cNvPr id="91" name="五边形 90"/>
          <p:cNvSpPr/>
          <p:nvPr/>
        </p:nvSpPr>
        <p:spPr>
          <a:xfrm rot="10800000" flipH="1">
            <a:off x="7188528" y="4280290"/>
            <a:ext cx="1812528" cy="306150"/>
          </a:xfrm>
          <a:prstGeom prst="homePlate">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5">
              <a:solidFill>
                <a:srgbClr val="202A36"/>
              </a:solidFill>
            </a:endParaRPr>
          </a:p>
        </p:txBody>
      </p:sp>
      <p:sp>
        <p:nvSpPr>
          <p:cNvPr id="92" name="TextBox 163"/>
          <p:cNvSpPr txBox="1"/>
          <p:nvPr/>
        </p:nvSpPr>
        <p:spPr>
          <a:xfrm>
            <a:off x="3969134" y="3720150"/>
            <a:ext cx="595035" cy="338554"/>
          </a:xfrm>
          <a:prstGeom prst="rect">
            <a:avLst/>
          </a:prstGeom>
          <a:noFill/>
          <a:ln>
            <a:solidFill>
              <a:schemeClr val="accent1"/>
            </a:solidFill>
          </a:ln>
        </p:spPr>
        <p:txBody>
          <a:bodyPr wrap="none" rtlCol="0">
            <a:spAutoFit/>
          </a:bodyPr>
          <a:lstStyle/>
          <a:p>
            <a:r>
              <a:rPr lang="zh-CN" altLang="en-US" sz="1600" dirty="0">
                <a:solidFill>
                  <a:srgbClr val="202A36"/>
                </a:solidFill>
                <a:latin typeface="微软雅黑" pitchFamily="34" charset="-122"/>
                <a:ea typeface="微软雅黑" pitchFamily="34" charset="-122"/>
              </a:rPr>
              <a:t>专家</a:t>
            </a:r>
          </a:p>
        </p:txBody>
      </p:sp>
      <p:sp>
        <p:nvSpPr>
          <p:cNvPr id="93" name="流程图: 联系 92"/>
          <p:cNvSpPr/>
          <p:nvPr/>
        </p:nvSpPr>
        <p:spPr>
          <a:xfrm>
            <a:off x="5177642" y="1448789"/>
            <a:ext cx="950026" cy="926275"/>
          </a:xfrm>
          <a:prstGeom prst="flowChartConnector">
            <a:avLst/>
          </a:prstGeom>
          <a:solidFill>
            <a:srgbClr val="FCB00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latin typeface="微软雅黑" pitchFamily="34" charset="-122"/>
                <a:ea typeface="微软雅黑" pitchFamily="34" charset="-122"/>
              </a:rPr>
              <a:t>检查</a:t>
            </a:r>
          </a:p>
        </p:txBody>
      </p:sp>
      <p:sp>
        <p:nvSpPr>
          <p:cNvPr id="95" name="流程图: 联系 94"/>
          <p:cNvSpPr/>
          <p:nvPr/>
        </p:nvSpPr>
        <p:spPr>
          <a:xfrm>
            <a:off x="7443848" y="1434934"/>
            <a:ext cx="950026" cy="926275"/>
          </a:xfrm>
          <a:prstGeom prst="flowChartConnector">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latin typeface="微软雅黑" pitchFamily="34" charset="-122"/>
                <a:ea typeface="微软雅黑" pitchFamily="34" charset="-122"/>
              </a:rPr>
              <a:t>观察</a:t>
            </a:r>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1"/>
                                        </p:tgtEl>
                                        <p:attrNameLst>
                                          <p:attrName>style.visibility</p:attrName>
                                        </p:attrNameLst>
                                      </p:cBhvr>
                                      <p:to>
                                        <p:strVal val="visible"/>
                                      </p:to>
                                    </p:set>
                                    <p:animEffect transition="in" filter="wipe(left)">
                                      <p:cBhvr>
                                        <p:cTn id="7" dur="500"/>
                                        <p:tgtEl>
                                          <p:spTgt spid="81"/>
                                        </p:tgtEl>
                                      </p:cBhvr>
                                    </p:animEffect>
                                  </p:childTnLst>
                                </p:cTn>
                              </p:par>
                            </p:childTnLst>
                          </p:cTn>
                        </p:par>
                        <p:par>
                          <p:cTn id="8" fill="hold">
                            <p:stCondLst>
                              <p:cond delay="500"/>
                            </p:stCondLst>
                            <p:childTnLst>
                              <p:par>
                                <p:cTn id="9" presetID="16" presetClass="entr" presetSubtype="37" fill="hold" grpId="0" nodeType="afterEffect">
                                  <p:stCondLst>
                                    <p:cond delay="0"/>
                                  </p:stCondLst>
                                  <p:childTnLst>
                                    <p:set>
                                      <p:cBhvr>
                                        <p:cTn id="10" dur="1" fill="hold">
                                          <p:stCondLst>
                                            <p:cond delay="0"/>
                                          </p:stCondLst>
                                        </p:cTn>
                                        <p:tgtEl>
                                          <p:spTgt spid="86"/>
                                        </p:tgtEl>
                                        <p:attrNameLst>
                                          <p:attrName>style.visibility</p:attrName>
                                        </p:attrNameLst>
                                      </p:cBhvr>
                                      <p:to>
                                        <p:strVal val="visible"/>
                                      </p:to>
                                    </p:set>
                                    <p:animEffect transition="in" filter="barn(outVertical)">
                                      <p:cBhvr>
                                        <p:cTn id="11" dur="500"/>
                                        <p:tgtEl>
                                          <p:spTgt spid="86"/>
                                        </p:tgtEl>
                                      </p:cBhvr>
                                    </p:animEffect>
                                  </p:childTnLst>
                                </p:cTn>
                              </p:par>
                              <p:par>
                                <p:cTn id="12" presetID="2" presetClass="entr" presetSubtype="4" decel="100000" fill="hold" grpId="0" nodeType="withEffect">
                                  <p:stCondLst>
                                    <p:cond delay="0"/>
                                  </p:stCondLst>
                                  <p:childTnLst>
                                    <p:set>
                                      <p:cBhvr>
                                        <p:cTn id="13" dur="1" fill="hold">
                                          <p:stCondLst>
                                            <p:cond delay="0"/>
                                          </p:stCondLst>
                                        </p:cTn>
                                        <p:tgtEl>
                                          <p:spTgt spid="239"/>
                                        </p:tgtEl>
                                        <p:attrNameLst>
                                          <p:attrName>style.visibility</p:attrName>
                                        </p:attrNameLst>
                                      </p:cBhvr>
                                      <p:to>
                                        <p:strVal val="visible"/>
                                      </p:to>
                                    </p:set>
                                    <p:anim calcmode="lin" valueType="num">
                                      <p:cBhvr additive="base">
                                        <p:cTn id="14" dur="500" fill="hold"/>
                                        <p:tgtEl>
                                          <p:spTgt spid="239"/>
                                        </p:tgtEl>
                                        <p:attrNameLst>
                                          <p:attrName>ppt_x</p:attrName>
                                        </p:attrNameLst>
                                      </p:cBhvr>
                                      <p:tavLst>
                                        <p:tav tm="0">
                                          <p:val>
                                            <p:strVal val="#ppt_x"/>
                                          </p:val>
                                        </p:tav>
                                        <p:tav tm="100000">
                                          <p:val>
                                            <p:strVal val="#ppt_x"/>
                                          </p:val>
                                        </p:tav>
                                      </p:tavLst>
                                    </p:anim>
                                    <p:anim calcmode="lin" valueType="num">
                                      <p:cBhvr additive="base">
                                        <p:cTn id="15" dur="500" fill="hold"/>
                                        <p:tgtEl>
                                          <p:spTgt spid="239"/>
                                        </p:tgtEl>
                                        <p:attrNameLst>
                                          <p:attrName>ppt_y</p:attrName>
                                        </p:attrNameLst>
                                      </p:cBhvr>
                                      <p:tavLst>
                                        <p:tav tm="0">
                                          <p:val>
                                            <p:strVal val="1+#ppt_h/2"/>
                                          </p:val>
                                        </p:tav>
                                        <p:tav tm="100000">
                                          <p:val>
                                            <p:strVal val="#ppt_y"/>
                                          </p:val>
                                        </p:tav>
                                      </p:tavLst>
                                    </p:anim>
                                  </p:childTnLst>
                                </p:cTn>
                              </p:par>
                              <p:par>
                                <p:cTn id="16" presetID="2" presetClass="entr" presetSubtype="4" decel="100000" fill="hold" grpId="0" nodeType="withEffect">
                                  <p:stCondLst>
                                    <p:cond delay="0"/>
                                  </p:stCondLst>
                                  <p:childTnLst>
                                    <p:set>
                                      <p:cBhvr>
                                        <p:cTn id="17" dur="1" fill="hold">
                                          <p:stCondLst>
                                            <p:cond delay="0"/>
                                          </p:stCondLst>
                                        </p:cTn>
                                        <p:tgtEl>
                                          <p:spTgt spid="240"/>
                                        </p:tgtEl>
                                        <p:attrNameLst>
                                          <p:attrName>style.visibility</p:attrName>
                                        </p:attrNameLst>
                                      </p:cBhvr>
                                      <p:to>
                                        <p:strVal val="visible"/>
                                      </p:to>
                                    </p:set>
                                    <p:anim calcmode="lin" valueType="num">
                                      <p:cBhvr additive="base">
                                        <p:cTn id="18" dur="500" fill="hold"/>
                                        <p:tgtEl>
                                          <p:spTgt spid="240"/>
                                        </p:tgtEl>
                                        <p:attrNameLst>
                                          <p:attrName>ppt_x</p:attrName>
                                        </p:attrNameLst>
                                      </p:cBhvr>
                                      <p:tavLst>
                                        <p:tav tm="0">
                                          <p:val>
                                            <p:strVal val="#ppt_x"/>
                                          </p:val>
                                        </p:tav>
                                        <p:tav tm="100000">
                                          <p:val>
                                            <p:strVal val="#ppt_x"/>
                                          </p:val>
                                        </p:tav>
                                      </p:tavLst>
                                    </p:anim>
                                    <p:anim calcmode="lin" valueType="num">
                                      <p:cBhvr additive="base">
                                        <p:cTn id="19" dur="500" fill="hold"/>
                                        <p:tgtEl>
                                          <p:spTgt spid="240"/>
                                        </p:tgtEl>
                                        <p:attrNameLst>
                                          <p:attrName>ppt_y</p:attrName>
                                        </p:attrNameLst>
                                      </p:cBhvr>
                                      <p:tavLst>
                                        <p:tav tm="0">
                                          <p:val>
                                            <p:strVal val="1+#ppt_h/2"/>
                                          </p:val>
                                        </p:tav>
                                        <p:tav tm="100000">
                                          <p:val>
                                            <p:strVal val="#ppt_y"/>
                                          </p:val>
                                        </p:tav>
                                      </p:tavLst>
                                    </p:anim>
                                  </p:childTnLst>
                                </p:cTn>
                              </p:par>
                              <p:par>
                                <p:cTn id="20" presetID="2" presetClass="entr" presetSubtype="4" decel="100000" fill="hold" grpId="0" nodeType="withEffect">
                                  <p:stCondLst>
                                    <p:cond delay="0"/>
                                  </p:stCondLst>
                                  <p:childTnLst>
                                    <p:set>
                                      <p:cBhvr>
                                        <p:cTn id="21" dur="1" fill="hold">
                                          <p:stCondLst>
                                            <p:cond delay="0"/>
                                          </p:stCondLst>
                                        </p:cTn>
                                        <p:tgtEl>
                                          <p:spTgt spid="241"/>
                                        </p:tgtEl>
                                        <p:attrNameLst>
                                          <p:attrName>style.visibility</p:attrName>
                                        </p:attrNameLst>
                                      </p:cBhvr>
                                      <p:to>
                                        <p:strVal val="visible"/>
                                      </p:to>
                                    </p:set>
                                    <p:anim calcmode="lin" valueType="num">
                                      <p:cBhvr additive="base">
                                        <p:cTn id="22" dur="500" fill="hold"/>
                                        <p:tgtEl>
                                          <p:spTgt spid="241"/>
                                        </p:tgtEl>
                                        <p:attrNameLst>
                                          <p:attrName>ppt_x</p:attrName>
                                        </p:attrNameLst>
                                      </p:cBhvr>
                                      <p:tavLst>
                                        <p:tav tm="0">
                                          <p:val>
                                            <p:strVal val="#ppt_x"/>
                                          </p:val>
                                        </p:tav>
                                        <p:tav tm="100000">
                                          <p:val>
                                            <p:strVal val="#ppt_x"/>
                                          </p:val>
                                        </p:tav>
                                      </p:tavLst>
                                    </p:anim>
                                    <p:anim calcmode="lin" valueType="num">
                                      <p:cBhvr additive="base">
                                        <p:cTn id="23" dur="500" fill="hold"/>
                                        <p:tgtEl>
                                          <p:spTgt spid="241"/>
                                        </p:tgtEl>
                                        <p:attrNameLst>
                                          <p:attrName>ppt_y</p:attrName>
                                        </p:attrNameLst>
                                      </p:cBhvr>
                                      <p:tavLst>
                                        <p:tav tm="0">
                                          <p:val>
                                            <p:strVal val="1+#ppt_h/2"/>
                                          </p:val>
                                        </p:tav>
                                        <p:tav tm="100000">
                                          <p:val>
                                            <p:strVal val="#ppt_y"/>
                                          </p:val>
                                        </p:tav>
                                      </p:tavLst>
                                    </p:anim>
                                  </p:childTnLst>
                                </p:cTn>
                              </p:par>
                              <p:par>
                                <p:cTn id="24" presetID="2" presetClass="entr" presetSubtype="4" decel="100000" fill="hold" grpId="0" nodeType="withEffect">
                                  <p:stCondLst>
                                    <p:cond delay="0"/>
                                  </p:stCondLst>
                                  <p:childTnLst>
                                    <p:set>
                                      <p:cBhvr>
                                        <p:cTn id="25" dur="1" fill="hold">
                                          <p:stCondLst>
                                            <p:cond delay="0"/>
                                          </p:stCondLst>
                                        </p:cTn>
                                        <p:tgtEl>
                                          <p:spTgt spid="242"/>
                                        </p:tgtEl>
                                        <p:attrNameLst>
                                          <p:attrName>style.visibility</p:attrName>
                                        </p:attrNameLst>
                                      </p:cBhvr>
                                      <p:to>
                                        <p:strVal val="visible"/>
                                      </p:to>
                                    </p:set>
                                    <p:anim calcmode="lin" valueType="num">
                                      <p:cBhvr additive="base">
                                        <p:cTn id="26" dur="500" fill="hold"/>
                                        <p:tgtEl>
                                          <p:spTgt spid="242"/>
                                        </p:tgtEl>
                                        <p:attrNameLst>
                                          <p:attrName>ppt_x</p:attrName>
                                        </p:attrNameLst>
                                      </p:cBhvr>
                                      <p:tavLst>
                                        <p:tav tm="0">
                                          <p:val>
                                            <p:strVal val="#ppt_x"/>
                                          </p:val>
                                        </p:tav>
                                        <p:tav tm="100000">
                                          <p:val>
                                            <p:strVal val="#ppt_x"/>
                                          </p:val>
                                        </p:tav>
                                      </p:tavLst>
                                    </p:anim>
                                    <p:anim calcmode="lin" valueType="num">
                                      <p:cBhvr additive="base">
                                        <p:cTn id="27" dur="500" fill="hold"/>
                                        <p:tgtEl>
                                          <p:spTgt spid="242"/>
                                        </p:tgtEl>
                                        <p:attrNameLst>
                                          <p:attrName>ppt_y</p:attrName>
                                        </p:attrNameLst>
                                      </p:cBhvr>
                                      <p:tavLst>
                                        <p:tav tm="0">
                                          <p:val>
                                            <p:strVal val="1+#ppt_h/2"/>
                                          </p:val>
                                        </p:tav>
                                        <p:tav tm="100000">
                                          <p:val>
                                            <p:strVal val="#ppt_y"/>
                                          </p:val>
                                        </p:tav>
                                      </p:tavLst>
                                    </p:anim>
                                  </p:childTnLst>
                                </p:cTn>
                              </p:par>
                              <p:par>
                                <p:cTn id="28" presetID="2" presetClass="entr" presetSubtype="4" decel="100000" fill="hold" grpId="0" nodeType="withEffect">
                                  <p:stCondLst>
                                    <p:cond delay="0"/>
                                  </p:stCondLst>
                                  <p:childTnLst>
                                    <p:set>
                                      <p:cBhvr>
                                        <p:cTn id="29" dur="1" fill="hold">
                                          <p:stCondLst>
                                            <p:cond delay="0"/>
                                          </p:stCondLst>
                                        </p:cTn>
                                        <p:tgtEl>
                                          <p:spTgt spid="243"/>
                                        </p:tgtEl>
                                        <p:attrNameLst>
                                          <p:attrName>style.visibility</p:attrName>
                                        </p:attrNameLst>
                                      </p:cBhvr>
                                      <p:to>
                                        <p:strVal val="visible"/>
                                      </p:to>
                                    </p:set>
                                    <p:anim calcmode="lin" valueType="num">
                                      <p:cBhvr additive="base">
                                        <p:cTn id="30" dur="500" fill="hold"/>
                                        <p:tgtEl>
                                          <p:spTgt spid="243"/>
                                        </p:tgtEl>
                                        <p:attrNameLst>
                                          <p:attrName>ppt_x</p:attrName>
                                        </p:attrNameLst>
                                      </p:cBhvr>
                                      <p:tavLst>
                                        <p:tav tm="0">
                                          <p:val>
                                            <p:strVal val="#ppt_x"/>
                                          </p:val>
                                        </p:tav>
                                        <p:tav tm="100000">
                                          <p:val>
                                            <p:strVal val="#ppt_x"/>
                                          </p:val>
                                        </p:tav>
                                      </p:tavLst>
                                    </p:anim>
                                    <p:anim calcmode="lin" valueType="num">
                                      <p:cBhvr additive="base">
                                        <p:cTn id="31" dur="500" fill="hold"/>
                                        <p:tgtEl>
                                          <p:spTgt spid="243"/>
                                        </p:tgtEl>
                                        <p:attrNameLst>
                                          <p:attrName>ppt_y</p:attrName>
                                        </p:attrNameLst>
                                      </p:cBhvr>
                                      <p:tavLst>
                                        <p:tav tm="0">
                                          <p:val>
                                            <p:strVal val="1+#ppt_h/2"/>
                                          </p:val>
                                        </p:tav>
                                        <p:tav tm="100000">
                                          <p:val>
                                            <p:strVal val="#ppt_y"/>
                                          </p:val>
                                        </p:tav>
                                      </p:tavLst>
                                    </p:anim>
                                  </p:childTnLst>
                                </p:cTn>
                              </p:par>
                            </p:childTnLst>
                          </p:cTn>
                        </p:par>
                        <p:par>
                          <p:cTn id="32" fill="hold">
                            <p:stCondLst>
                              <p:cond delay="1000"/>
                            </p:stCondLst>
                            <p:childTnLst>
                              <p:par>
                                <p:cTn id="33" presetID="22" presetClass="entr" presetSubtype="8" fill="hold" grpId="0" nodeType="afterEffect">
                                  <p:stCondLst>
                                    <p:cond delay="0"/>
                                  </p:stCondLst>
                                  <p:childTnLst>
                                    <p:set>
                                      <p:cBhvr>
                                        <p:cTn id="34" dur="1" fill="hold">
                                          <p:stCondLst>
                                            <p:cond delay="0"/>
                                          </p:stCondLst>
                                        </p:cTn>
                                        <p:tgtEl>
                                          <p:spTgt spid="224"/>
                                        </p:tgtEl>
                                        <p:attrNameLst>
                                          <p:attrName>style.visibility</p:attrName>
                                        </p:attrNameLst>
                                      </p:cBhvr>
                                      <p:to>
                                        <p:strVal val="visible"/>
                                      </p:to>
                                    </p:set>
                                    <p:animEffect transition="in" filter="wipe(left)">
                                      <p:cBhvr>
                                        <p:cTn id="35" dur="500"/>
                                        <p:tgtEl>
                                          <p:spTgt spid="224"/>
                                        </p:tgtEl>
                                      </p:cBhvr>
                                    </p:animEffect>
                                  </p:childTnLst>
                                </p:cTn>
                              </p:par>
                              <p:par>
                                <p:cTn id="36" presetID="22" presetClass="entr" presetSubtype="2" fill="hold" grpId="0" nodeType="withEffect">
                                  <p:stCondLst>
                                    <p:cond delay="100"/>
                                  </p:stCondLst>
                                  <p:childTnLst>
                                    <p:set>
                                      <p:cBhvr>
                                        <p:cTn id="37" dur="1" fill="hold">
                                          <p:stCondLst>
                                            <p:cond delay="0"/>
                                          </p:stCondLst>
                                        </p:cTn>
                                        <p:tgtEl>
                                          <p:spTgt spid="211"/>
                                        </p:tgtEl>
                                        <p:attrNameLst>
                                          <p:attrName>style.visibility</p:attrName>
                                        </p:attrNameLst>
                                      </p:cBhvr>
                                      <p:to>
                                        <p:strVal val="visible"/>
                                      </p:to>
                                    </p:set>
                                    <p:animEffect transition="in" filter="wipe(right)">
                                      <p:cBhvr>
                                        <p:cTn id="38" dur="500"/>
                                        <p:tgtEl>
                                          <p:spTgt spid="211"/>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232"/>
                                        </p:tgtEl>
                                        <p:attrNameLst>
                                          <p:attrName>style.visibility</p:attrName>
                                        </p:attrNameLst>
                                      </p:cBhvr>
                                      <p:to>
                                        <p:strVal val="visible"/>
                                      </p:to>
                                    </p:set>
                                    <p:animEffect transition="in" filter="wipe(left)">
                                      <p:cBhvr>
                                        <p:cTn id="41" dur="500"/>
                                        <p:tgtEl>
                                          <p:spTgt spid="232"/>
                                        </p:tgtEl>
                                      </p:cBhvr>
                                    </p:animEffect>
                                  </p:childTnLst>
                                </p:cTn>
                              </p:par>
                              <p:par>
                                <p:cTn id="42" presetID="22" presetClass="entr" presetSubtype="8" fill="hold" grpId="0" nodeType="withEffect">
                                  <p:stCondLst>
                                    <p:cond delay="0"/>
                                  </p:stCondLst>
                                  <p:childTnLst>
                                    <p:set>
                                      <p:cBhvr>
                                        <p:cTn id="43" dur="1" fill="hold">
                                          <p:stCondLst>
                                            <p:cond delay="0"/>
                                          </p:stCondLst>
                                        </p:cTn>
                                        <p:tgtEl>
                                          <p:spTgt spid="233"/>
                                        </p:tgtEl>
                                        <p:attrNameLst>
                                          <p:attrName>style.visibility</p:attrName>
                                        </p:attrNameLst>
                                      </p:cBhvr>
                                      <p:to>
                                        <p:strVal val="visible"/>
                                      </p:to>
                                    </p:set>
                                    <p:animEffect transition="in" filter="wipe(left)">
                                      <p:cBhvr>
                                        <p:cTn id="44" dur="500"/>
                                        <p:tgtEl>
                                          <p:spTgt spid="233"/>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234"/>
                                        </p:tgtEl>
                                        <p:attrNameLst>
                                          <p:attrName>style.visibility</p:attrName>
                                        </p:attrNameLst>
                                      </p:cBhvr>
                                      <p:to>
                                        <p:strVal val="visible"/>
                                      </p:to>
                                    </p:set>
                                    <p:animEffect transition="in" filter="wipe(left)">
                                      <p:cBhvr>
                                        <p:cTn id="47" dur="500"/>
                                        <p:tgtEl>
                                          <p:spTgt spid="234"/>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235"/>
                                        </p:tgtEl>
                                        <p:attrNameLst>
                                          <p:attrName>style.visibility</p:attrName>
                                        </p:attrNameLst>
                                      </p:cBhvr>
                                      <p:to>
                                        <p:strVal val="visible"/>
                                      </p:to>
                                    </p:set>
                                    <p:animEffect transition="in" filter="wipe(left)">
                                      <p:cBhvr>
                                        <p:cTn id="50" dur="500"/>
                                        <p:tgtEl>
                                          <p:spTgt spid="235"/>
                                        </p:tgtEl>
                                      </p:cBhvr>
                                    </p:animEffect>
                                  </p:childTnLst>
                                </p:cTn>
                              </p:par>
                              <p:par>
                                <p:cTn id="51" presetID="22" presetClass="entr" presetSubtype="8" fill="hold" grpId="0" nodeType="withEffect">
                                  <p:stCondLst>
                                    <p:cond delay="0"/>
                                  </p:stCondLst>
                                  <p:childTnLst>
                                    <p:set>
                                      <p:cBhvr>
                                        <p:cTn id="52" dur="1" fill="hold">
                                          <p:stCondLst>
                                            <p:cond delay="0"/>
                                          </p:stCondLst>
                                        </p:cTn>
                                        <p:tgtEl>
                                          <p:spTgt spid="236"/>
                                        </p:tgtEl>
                                        <p:attrNameLst>
                                          <p:attrName>style.visibility</p:attrName>
                                        </p:attrNameLst>
                                      </p:cBhvr>
                                      <p:to>
                                        <p:strVal val="visible"/>
                                      </p:to>
                                    </p:set>
                                    <p:animEffect transition="in" filter="wipe(left)">
                                      <p:cBhvr>
                                        <p:cTn id="53" dur="500"/>
                                        <p:tgtEl>
                                          <p:spTgt spid="236"/>
                                        </p:tgtEl>
                                      </p:cBhvr>
                                    </p:animEffect>
                                  </p:childTnLst>
                                </p:cTn>
                              </p:par>
                              <p:par>
                                <p:cTn id="54" presetID="22" presetClass="entr" presetSubtype="2" fill="hold" grpId="0" nodeType="withEffect">
                                  <p:stCondLst>
                                    <p:cond delay="0"/>
                                  </p:stCondLst>
                                  <p:childTnLst>
                                    <p:set>
                                      <p:cBhvr>
                                        <p:cTn id="55" dur="1" fill="hold">
                                          <p:stCondLst>
                                            <p:cond delay="0"/>
                                          </p:stCondLst>
                                        </p:cTn>
                                        <p:tgtEl>
                                          <p:spTgt spid="218"/>
                                        </p:tgtEl>
                                        <p:attrNameLst>
                                          <p:attrName>style.visibility</p:attrName>
                                        </p:attrNameLst>
                                      </p:cBhvr>
                                      <p:to>
                                        <p:strVal val="visible"/>
                                      </p:to>
                                    </p:set>
                                    <p:animEffect transition="in" filter="wipe(right)">
                                      <p:cBhvr>
                                        <p:cTn id="56" dur="500"/>
                                        <p:tgtEl>
                                          <p:spTgt spid="218"/>
                                        </p:tgtEl>
                                      </p:cBhvr>
                                    </p:animEffect>
                                  </p:childTnLst>
                                </p:cTn>
                              </p:par>
                              <p:par>
                                <p:cTn id="57" presetID="22" presetClass="entr" presetSubtype="2" fill="hold" grpId="0" nodeType="withEffect">
                                  <p:stCondLst>
                                    <p:cond delay="0"/>
                                  </p:stCondLst>
                                  <p:childTnLst>
                                    <p:set>
                                      <p:cBhvr>
                                        <p:cTn id="58" dur="1" fill="hold">
                                          <p:stCondLst>
                                            <p:cond delay="0"/>
                                          </p:stCondLst>
                                        </p:cTn>
                                        <p:tgtEl>
                                          <p:spTgt spid="219"/>
                                        </p:tgtEl>
                                        <p:attrNameLst>
                                          <p:attrName>style.visibility</p:attrName>
                                        </p:attrNameLst>
                                      </p:cBhvr>
                                      <p:to>
                                        <p:strVal val="visible"/>
                                      </p:to>
                                    </p:set>
                                    <p:animEffect transition="in" filter="wipe(right)">
                                      <p:cBhvr>
                                        <p:cTn id="59" dur="500"/>
                                        <p:tgtEl>
                                          <p:spTgt spid="219"/>
                                        </p:tgtEl>
                                      </p:cBhvr>
                                    </p:animEffect>
                                  </p:childTnLst>
                                </p:cTn>
                              </p:par>
                              <p:par>
                                <p:cTn id="60" presetID="22" presetClass="entr" presetSubtype="2" fill="hold" grpId="0" nodeType="withEffect">
                                  <p:stCondLst>
                                    <p:cond delay="0"/>
                                  </p:stCondLst>
                                  <p:childTnLst>
                                    <p:set>
                                      <p:cBhvr>
                                        <p:cTn id="61" dur="1" fill="hold">
                                          <p:stCondLst>
                                            <p:cond delay="0"/>
                                          </p:stCondLst>
                                        </p:cTn>
                                        <p:tgtEl>
                                          <p:spTgt spid="220"/>
                                        </p:tgtEl>
                                        <p:attrNameLst>
                                          <p:attrName>style.visibility</p:attrName>
                                        </p:attrNameLst>
                                      </p:cBhvr>
                                      <p:to>
                                        <p:strVal val="visible"/>
                                      </p:to>
                                    </p:set>
                                    <p:animEffect transition="in" filter="wipe(right)">
                                      <p:cBhvr>
                                        <p:cTn id="62" dur="500"/>
                                        <p:tgtEl>
                                          <p:spTgt spid="220"/>
                                        </p:tgtEl>
                                      </p:cBhvr>
                                    </p:animEffect>
                                  </p:childTnLst>
                                </p:cTn>
                              </p:par>
                              <p:par>
                                <p:cTn id="63" presetID="22" presetClass="entr" presetSubtype="2" fill="hold" grpId="0" nodeType="withEffect">
                                  <p:stCondLst>
                                    <p:cond delay="0"/>
                                  </p:stCondLst>
                                  <p:childTnLst>
                                    <p:set>
                                      <p:cBhvr>
                                        <p:cTn id="64" dur="1" fill="hold">
                                          <p:stCondLst>
                                            <p:cond delay="0"/>
                                          </p:stCondLst>
                                        </p:cTn>
                                        <p:tgtEl>
                                          <p:spTgt spid="221"/>
                                        </p:tgtEl>
                                        <p:attrNameLst>
                                          <p:attrName>style.visibility</p:attrName>
                                        </p:attrNameLst>
                                      </p:cBhvr>
                                      <p:to>
                                        <p:strVal val="visible"/>
                                      </p:to>
                                    </p:set>
                                    <p:animEffect transition="in" filter="wipe(right)">
                                      <p:cBhvr>
                                        <p:cTn id="65" dur="500"/>
                                        <p:tgtEl>
                                          <p:spTgt spid="221"/>
                                        </p:tgtEl>
                                      </p:cBhvr>
                                    </p:animEffect>
                                  </p:childTnLst>
                                </p:cTn>
                              </p:par>
                              <p:par>
                                <p:cTn id="66" presetID="22" presetClass="entr" presetSubtype="2" fill="hold" grpId="0" nodeType="withEffect">
                                  <p:stCondLst>
                                    <p:cond delay="0"/>
                                  </p:stCondLst>
                                  <p:childTnLst>
                                    <p:set>
                                      <p:cBhvr>
                                        <p:cTn id="67" dur="1" fill="hold">
                                          <p:stCondLst>
                                            <p:cond delay="0"/>
                                          </p:stCondLst>
                                        </p:cTn>
                                        <p:tgtEl>
                                          <p:spTgt spid="222"/>
                                        </p:tgtEl>
                                        <p:attrNameLst>
                                          <p:attrName>style.visibility</p:attrName>
                                        </p:attrNameLst>
                                      </p:cBhvr>
                                      <p:to>
                                        <p:strVal val="visible"/>
                                      </p:to>
                                    </p:set>
                                    <p:animEffect transition="in" filter="wipe(right)">
                                      <p:cBhvr>
                                        <p:cTn id="68" dur="500"/>
                                        <p:tgtEl>
                                          <p:spTgt spid="222"/>
                                        </p:tgtEl>
                                      </p:cBhvr>
                                    </p:animEffect>
                                  </p:childTnLst>
                                </p:cTn>
                              </p:par>
                            </p:childTnLst>
                          </p:cTn>
                        </p:par>
                        <p:par>
                          <p:cTn id="69" fill="hold">
                            <p:stCondLst>
                              <p:cond delay="1500"/>
                            </p:stCondLst>
                            <p:childTnLst>
                              <p:par>
                                <p:cTn id="70" presetID="22" presetClass="entr" presetSubtype="8" fill="hold" grpId="0" nodeType="afterEffect">
                                  <p:stCondLst>
                                    <p:cond delay="0"/>
                                  </p:stCondLst>
                                  <p:childTnLst>
                                    <p:set>
                                      <p:cBhvr>
                                        <p:cTn id="71" dur="1" fill="hold">
                                          <p:stCondLst>
                                            <p:cond delay="0"/>
                                          </p:stCondLst>
                                        </p:cTn>
                                        <p:tgtEl>
                                          <p:spTgt spid="83"/>
                                        </p:tgtEl>
                                        <p:attrNameLst>
                                          <p:attrName>style.visibility</p:attrName>
                                        </p:attrNameLst>
                                      </p:cBhvr>
                                      <p:to>
                                        <p:strVal val="visible"/>
                                      </p:to>
                                    </p:set>
                                    <p:animEffect transition="in" filter="wipe(left)">
                                      <p:cBhvr>
                                        <p:cTn id="72" dur="500"/>
                                        <p:tgtEl>
                                          <p:spTgt spid="83"/>
                                        </p:tgtEl>
                                      </p:cBhvr>
                                    </p:animEffect>
                                  </p:childTnLst>
                                </p:cTn>
                              </p:par>
                            </p:childTnLst>
                          </p:cTn>
                        </p:par>
                        <p:par>
                          <p:cTn id="73" fill="hold">
                            <p:stCondLst>
                              <p:cond delay="2000"/>
                            </p:stCondLst>
                            <p:childTnLst>
                              <p:par>
                                <p:cTn id="74" presetID="22" presetClass="entr" presetSubtype="8" fill="hold" grpId="0" nodeType="afterEffect">
                                  <p:stCondLst>
                                    <p:cond delay="0"/>
                                  </p:stCondLst>
                                  <p:childTnLst>
                                    <p:set>
                                      <p:cBhvr>
                                        <p:cTn id="75" dur="1" fill="hold">
                                          <p:stCondLst>
                                            <p:cond delay="0"/>
                                          </p:stCondLst>
                                        </p:cTn>
                                        <p:tgtEl>
                                          <p:spTgt spid="84"/>
                                        </p:tgtEl>
                                        <p:attrNameLst>
                                          <p:attrName>style.visibility</p:attrName>
                                        </p:attrNameLst>
                                      </p:cBhvr>
                                      <p:to>
                                        <p:strVal val="visible"/>
                                      </p:to>
                                    </p:set>
                                    <p:animEffect transition="in" filter="wipe(left)">
                                      <p:cBhvr>
                                        <p:cTn id="76" dur="500"/>
                                        <p:tgtEl>
                                          <p:spTgt spid="84"/>
                                        </p:tgtEl>
                                      </p:cBhvr>
                                    </p:animEffect>
                                  </p:childTnLst>
                                </p:cTn>
                              </p:par>
                            </p:childTnLst>
                          </p:cTn>
                        </p:par>
                        <p:par>
                          <p:cTn id="77" fill="hold">
                            <p:stCondLst>
                              <p:cond delay="2500"/>
                            </p:stCondLst>
                            <p:childTnLst>
                              <p:par>
                                <p:cTn id="78" presetID="22" presetClass="entr" presetSubtype="8" fill="hold" grpId="0" nodeType="afterEffect">
                                  <p:stCondLst>
                                    <p:cond delay="0"/>
                                  </p:stCondLst>
                                  <p:childTnLst>
                                    <p:set>
                                      <p:cBhvr>
                                        <p:cTn id="79" dur="1" fill="hold">
                                          <p:stCondLst>
                                            <p:cond delay="0"/>
                                          </p:stCondLst>
                                        </p:cTn>
                                        <p:tgtEl>
                                          <p:spTgt spid="85"/>
                                        </p:tgtEl>
                                        <p:attrNameLst>
                                          <p:attrName>style.visibility</p:attrName>
                                        </p:attrNameLst>
                                      </p:cBhvr>
                                      <p:to>
                                        <p:strVal val="visible"/>
                                      </p:to>
                                    </p:set>
                                    <p:animEffect transition="in" filter="wipe(left)">
                                      <p:cBhvr>
                                        <p:cTn id="80" dur="500"/>
                                        <p:tgtEl>
                                          <p:spTgt spid="85"/>
                                        </p:tgtEl>
                                      </p:cBhvr>
                                    </p:animEffect>
                                  </p:childTnLst>
                                </p:cTn>
                              </p:par>
                            </p:childTnLst>
                          </p:cTn>
                        </p:par>
                        <p:par>
                          <p:cTn id="81" fill="hold">
                            <p:stCondLst>
                              <p:cond delay="3000"/>
                            </p:stCondLst>
                            <p:childTnLst>
                              <p:par>
                                <p:cTn id="82" presetID="22" presetClass="entr" presetSubtype="8" fill="hold" grpId="0" nodeType="afterEffect">
                                  <p:stCondLst>
                                    <p:cond delay="0"/>
                                  </p:stCondLst>
                                  <p:childTnLst>
                                    <p:set>
                                      <p:cBhvr>
                                        <p:cTn id="83" dur="1" fill="hold">
                                          <p:stCondLst>
                                            <p:cond delay="0"/>
                                          </p:stCondLst>
                                        </p:cTn>
                                        <p:tgtEl>
                                          <p:spTgt spid="87"/>
                                        </p:tgtEl>
                                        <p:attrNameLst>
                                          <p:attrName>style.visibility</p:attrName>
                                        </p:attrNameLst>
                                      </p:cBhvr>
                                      <p:to>
                                        <p:strVal val="visible"/>
                                      </p:to>
                                    </p:set>
                                    <p:animEffect transition="in" filter="wipe(left)">
                                      <p:cBhvr>
                                        <p:cTn id="84" dur="500"/>
                                        <p:tgtEl>
                                          <p:spTgt spid="87"/>
                                        </p:tgtEl>
                                      </p:cBhvr>
                                    </p:animEffect>
                                  </p:childTnLst>
                                </p:cTn>
                              </p:par>
                              <p:par>
                                <p:cTn id="85" presetID="22" presetClass="entr" presetSubtype="2" fill="hold" grpId="0" nodeType="withEffect">
                                  <p:stCondLst>
                                    <p:cond delay="100"/>
                                  </p:stCondLst>
                                  <p:childTnLst>
                                    <p:set>
                                      <p:cBhvr>
                                        <p:cTn id="86" dur="1" fill="hold">
                                          <p:stCondLst>
                                            <p:cond delay="0"/>
                                          </p:stCondLst>
                                        </p:cTn>
                                        <p:tgtEl>
                                          <p:spTgt spid="88"/>
                                        </p:tgtEl>
                                        <p:attrNameLst>
                                          <p:attrName>style.visibility</p:attrName>
                                        </p:attrNameLst>
                                      </p:cBhvr>
                                      <p:to>
                                        <p:strVal val="visible"/>
                                      </p:to>
                                    </p:set>
                                    <p:animEffect transition="in" filter="wipe(right)">
                                      <p:cBhvr>
                                        <p:cTn id="87" dur="500"/>
                                        <p:tgtEl>
                                          <p:spTgt spid="88"/>
                                        </p:tgtEl>
                                      </p:cBhvr>
                                    </p:animEffect>
                                  </p:childTnLst>
                                </p:cTn>
                              </p:par>
                              <p:par>
                                <p:cTn id="88" presetID="22" presetClass="entr" presetSubtype="2" fill="hold" grpId="0" nodeType="withEffect">
                                  <p:stCondLst>
                                    <p:cond delay="100"/>
                                  </p:stCondLst>
                                  <p:childTnLst>
                                    <p:set>
                                      <p:cBhvr>
                                        <p:cTn id="89" dur="1" fill="hold">
                                          <p:stCondLst>
                                            <p:cond delay="0"/>
                                          </p:stCondLst>
                                        </p:cTn>
                                        <p:tgtEl>
                                          <p:spTgt spid="89"/>
                                        </p:tgtEl>
                                        <p:attrNameLst>
                                          <p:attrName>style.visibility</p:attrName>
                                        </p:attrNameLst>
                                      </p:cBhvr>
                                      <p:to>
                                        <p:strVal val="visible"/>
                                      </p:to>
                                    </p:set>
                                    <p:animEffect transition="in" filter="wipe(right)">
                                      <p:cBhvr>
                                        <p:cTn id="90" dur="500"/>
                                        <p:tgtEl>
                                          <p:spTgt spid="89"/>
                                        </p:tgtEl>
                                      </p:cBhvr>
                                    </p:animEffect>
                                  </p:childTnLst>
                                </p:cTn>
                              </p:par>
                              <p:par>
                                <p:cTn id="91" presetID="22" presetClass="entr" presetSubtype="2" fill="hold" grpId="0" nodeType="withEffect">
                                  <p:stCondLst>
                                    <p:cond delay="100"/>
                                  </p:stCondLst>
                                  <p:childTnLst>
                                    <p:set>
                                      <p:cBhvr>
                                        <p:cTn id="92" dur="1" fill="hold">
                                          <p:stCondLst>
                                            <p:cond delay="0"/>
                                          </p:stCondLst>
                                        </p:cTn>
                                        <p:tgtEl>
                                          <p:spTgt spid="90"/>
                                        </p:tgtEl>
                                        <p:attrNameLst>
                                          <p:attrName>style.visibility</p:attrName>
                                        </p:attrNameLst>
                                      </p:cBhvr>
                                      <p:to>
                                        <p:strVal val="visible"/>
                                      </p:to>
                                    </p:set>
                                    <p:animEffect transition="in" filter="wipe(right)">
                                      <p:cBhvr>
                                        <p:cTn id="93" dur="500"/>
                                        <p:tgtEl>
                                          <p:spTgt spid="90"/>
                                        </p:tgtEl>
                                      </p:cBhvr>
                                    </p:animEffect>
                                  </p:childTnLst>
                                </p:cTn>
                              </p:par>
                              <p:par>
                                <p:cTn id="94" presetID="22" presetClass="entr" presetSubtype="2" fill="hold" grpId="0" nodeType="withEffect">
                                  <p:stCondLst>
                                    <p:cond delay="100"/>
                                  </p:stCondLst>
                                  <p:childTnLst>
                                    <p:set>
                                      <p:cBhvr>
                                        <p:cTn id="95" dur="1" fill="hold">
                                          <p:stCondLst>
                                            <p:cond delay="0"/>
                                          </p:stCondLst>
                                        </p:cTn>
                                        <p:tgtEl>
                                          <p:spTgt spid="91"/>
                                        </p:tgtEl>
                                        <p:attrNameLst>
                                          <p:attrName>style.visibility</p:attrName>
                                        </p:attrNameLst>
                                      </p:cBhvr>
                                      <p:to>
                                        <p:strVal val="visible"/>
                                      </p:to>
                                    </p:set>
                                    <p:animEffect transition="in" filter="wipe(right)">
                                      <p:cBhvr>
                                        <p:cTn id="96" dur="500"/>
                                        <p:tgtEl>
                                          <p:spTgt spid="91"/>
                                        </p:tgtEl>
                                      </p:cBhvr>
                                    </p:animEffect>
                                  </p:childTnLst>
                                </p:cTn>
                              </p:par>
                              <p:par>
                                <p:cTn id="97" presetID="22" presetClass="entr" presetSubtype="2" fill="hold" grpId="0" nodeType="withEffect">
                                  <p:stCondLst>
                                    <p:cond delay="0"/>
                                  </p:stCondLst>
                                  <p:childTnLst>
                                    <p:set>
                                      <p:cBhvr>
                                        <p:cTn id="98" dur="1" fill="hold">
                                          <p:stCondLst>
                                            <p:cond delay="0"/>
                                          </p:stCondLst>
                                        </p:cTn>
                                        <p:tgtEl>
                                          <p:spTgt spid="92"/>
                                        </p:tgtEl>
                                        <p:attrNameLst>
                                          <p:attrName>style.visibility</p:attrName>
                                        </p:attrNameLst>
                                      </p:cBhvr>
                                      <p:to>
                                        <p:strVal val="visible"/>
                                      </p:to>
                                    </p:set>
                                    <p:animEffect transition="in" filter="wipe(right)">
                                      <p:cBhvr>
                                        <p:cTn id="99"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p:bldP spid="86" grpId="0"/>
      <p:bldP spid="211" grpId="0" animBg="1"/>
      <p:bldP spid="218" grpId="0" animBg="1"/>
      <p:bldP spid="219" grpId="0" animBg="1"/>
      <p:bldP spid="220" grpId="0"/>
      <p:bldP spid="221" grpId="0" animBg="1"/>
      <p:bldP spid="222" grpId="0" animBg="1"/>
      <p:bldP spid="224" grpId="0" animBg="1"/>
      <p:bldP spid="232" grpId="0" animBg="1"/>
      <p:bldP spid="233" grpId="0" animBg="1"/>
      <p:bldP spid="234" grpId="0" animBg="1"/>
      <p:bldP spid="235" grpId="0" animBg="1"/>
      <p:bldP spid="236" grpId="0" animBg="1"/>
      <p:bldP spid="239" grpId="0"/>
      <p:bldP spid="240" grpId="0"/>
      <p:bldP spid="241" grpId="0"/>
      <p:bldP spid="242" grpId="0"/>
      <p:bldP spid="243" grpId="0"/>
      <p:bldP spid="83" grpId="0" animBg="1"/>
      <p:bldP spid="84" grpId="0" animBg="1"/>
      <p:bldP spid="85" grpId="0" animBg="1"/>
      <p:bldP spid="87" grpId="0" animBg="1"/>
      <p:bldP spid="88" grpId="0" animBg="1"/>
      <p:bldP spid="89" grpId="0" animBg="1"/>
      <p:bldP spid="90" grpId="0" animBg="1"/>
      <p:bldP spid="91" grpId="0" animBg="1"/>
      <p:bldP spid="9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a:spLocks noChangeArrowheads="1"/>
          </p:cNvSpPr>
          <p:nvPr/>
        </p:nvSpPr>
        <p:spPr bwMode="auto">
          <a:xfrm>
            <a:off x="2748558" y="610426"/>
            <a:ext cx="4245610" cy="582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spcBef>
                <a:spcPct val="0"/>
              </a:spcBef>
              <a:buNone/>
            </a:pPr>
            <a:r>
              <a:rPr lang="zh-CN" altLang="en-US" b="1" dirty="0">
                <a:solidFill>
                  <a:srgbClr val="202A36"/>
                </a:solidFill>
                <a:latin typeface="Arial" charset="0"/>
                <a:cs typeface="Arial" charset="0"/>
              </a:rPr>
              <a:t>（二）安全观察的标准</a:t>
            </a:r>
          </a:p>
        </p:txBody>
      </p:sp>
      <p:sp>
        <p:nvSpPr>
          <p:cNvPr id="4" name="TextBox 3"/>
          <p:cNvSpPr txBox="1"/>
          <p:nvPr/>
        </p:nvSpPr>
        <p:spPr>
          <a:xfrm>
            <a:off x="2777615" y="2235012"/>
            <a:ext cx="3503264" cy="1373709"/>
          </a:xfrm>
          <a:prstGeom prst="rect">
            <a:avLst/>
          </a:prstGeom>
          <a:noFill/>
        </p:spPr>
        <p:txBody>
          <a:bodyPr wrap="square" rtlCol="0">
            <a:spAutoFit/>
          </a:bodyPr>
          <a:lstStyle/>
          <a:p>
            <a:pPr marL="228600" lvl="0" indent="-228600">
              <a:lnSpc>
                <a:spcPct val="90000"/>
              </a:lnSpc>
              <a:spcBef>
                <a:spcPts val="1000"/>
              </a:spcBef>
              <a:defRPr/>
            </a:pPr>
            <a:r>
              <a:rPr lang="zh-CN" altLang="en-US" dirty="0">
                <a:latin typeface="微软雅黑" pitchFamily="34" charset="-122"/>
                <a:ea typeface="微软雅黑" pitchFamily="34" charset="-122"/>
              </a:rPr>
              <a:t>安全管理的关键点在于人，因为</a:t>
            </a:r>
            <a:endParaRPr lang="en-US" altLang="zh-CN" dirty="0">
              <a:latin typeface="微软雅黑" pitchFamily="34" charset="-122"/>
              <a:ea typeface="微软雅黑" pitchFamily="34" charset="-122"/>
            </a:endParaRPr>
          </a:p>
          <a:p>
            <a:pPr marL="228600" lvl="0" indent="-228600">
              <a:lnSpc>
                <a:spcPct val="90000"/>
              </a:lnSpc>
              <a:spcBef>
                <a:spcPts val="1000"/>
              </a:spcBef>
              <a:defRPr/>
            </a:pPr>
            <a:r>
              <a:rPr lang="zh-CN" altLang="en-US" dirty="0">
                <a:latin typeface="微软雅黑" pitchFamily="34" charset="-122"/>
                <a:ea typeface="微软雅黑" pitchFamily="34" charset="-122"/>
              </a:rPr>
              <a:t>必须由人实现管理体系</a:t>
            </a:r>
            <a:r>
              <a:rPr lang="en-US" altLang="zh-CN" dirty="0">
                <a:latin typeface="微软雅黑" pitchFamily="34" charset="-122"/>
                <a:ea typeface="微软雅黑" pitchFamily="34" charset="-122"/>
              </a:rPr>
              <a:t>——</a:t>
            </a:r>
            <a:r>
              <a:rPr lang="zh-CN" altLang="en-US" dirty="0">
                <a:latin typeface="微软雅黑" pitchFamily="34" charset="-122"/>
                <a:ea typeface="微软雅黑" pitchFamily="34" charset="-122"/>
              </a:rPr>
              <a:t>需要</a:t>
            </a:r>
            <a:endParaRPr lang="en-US" altLang="zh-CN" dirty="0">
              <a:latin typeface="微软雅黑" pitchFamily="34" charset="-122"/>
              <a:ea typeface="微软雅黑" pitchFamily="34" charset="-122"/>
            </a:endParaRPr>
          </a:p>
          <a:p>
            <a:pPr marL="228600" lvl="0" indent="-228600">
              <a:lnSpc>
                <a:spcPct val="90000"/>
              </a:lnSpc>
              <a:spcBef>
                <a:spcPts val="1000"/>
              </a:spcBef>
              <a:defRPr/>
            </a:pPr>
            <a:r>
              <a:rPr lang="zh-CN" altLang="en-US" dirty="0">
                <a:latin typeface="微软雅黑" pitchFamily="34" charset="-122"/>
                <a:ea typeface="微软雅黑" pitchFamily="34" charset="-122"/>
              </a:rPr>
              <a:t>执行标准的落实。</a:t>
            </a:r>
            <a:endParaRPr lang="en-US" dirty="0">
              <a:latin typeface="微软雅黑" pitchFamily="34" charset="-122"/>
              <a:ea typeface="微软雅黑" pitchFamily="34" charset="-122"/>
            </a:endParaRPr>
          </a:p>
          <a:p>
            <a:endParaRPr lang="zh-CN" altLang="en-US" dirty="0"/>
          </a:p>
        </p:txBody>
      </p:sp>
      <p:sp>
        <p:nvSpPr>
          <p:cNvPr id="5" name="TextBox 4"/>
          <p:cNvSpPr txBox="1"/>
          <p:nvPr/>
        </p:nvSpPr>
        <p:spPr>
          <a:xfrm>
            <a:off x="2764913" y="4450776"/>
            <a:ext cx="3766185" cy="1094105"/>
          </a:xfrm>
          <a:prstGeom prst="rect">
            <a:avLst/>
          </a:prstGeom>
          <a:noFill/>
        </p:spPr>
        <p:txBody>
          <a:bodyPr wrap="none" rtlCol="0">
            <a:spAutoFit/>
          </a:bodyPr>
          <a:lstStyle/>
          <a:p>
            <a:pPr marL="228600" lvl="0" indent="-228600">
              <a:lnSpc>
                <a:spcPct val="90000"/>
              </a:lnSpc>
              <a:spcBef>
                <a:spcPts val="1000"/>
              </a:spcBef>
              <a:defRPr/>
            </a:pPr>
            <a:r>
              <a:rPr lang="zh-CN" altLang="en-US" dirty="0">
                <a:latin typeface="微软雅黑" pitchFamily="34" charset="-122"/>
                <a:ea typeface="微软雅黑" pitchFamily="34" charset="-122"/>
              </a:rPr>
              <a:t>         是依据管理者的要求、习惯、</a:t>
            </a:r>
            <a:endParaRPr lang="en-US" altLang="zh-CN" dirty="0">
              <a:latin typeface="微软雅黑" pitchFamily="34" charset="-122"/>
              <a:ea typeface="微软雅黑" pitchFamily="34" charset="-122"/>
            </a:endParaRPr>
          </a:p>
          <a:p>
            <a:pPr marL="228600" lvl="0" indent="-228600">
              <a:lnSpc>
                <a:spcPct val="90000"/>
              </a:lnSpc>
              <a:spcBef>
                <a:spcPts val="1000"/>
              </a:spcBef>
              <a:defRPr/>
            </a:pPr>
            <a:r>
              <a:rPr lang="zh-CN" altLang="en-US" dirty="0">
                <a:latin typeface="微软雅黑" pitchFamily="34" charset="-122"/>
                <a:ea typeface="微软雅黑" pitchFamily="34" charset="-122"/>
              </a:rPr>
              <a:t>大家的共识而形成的一种指导方</a:t>
            </a:r>
            <a:endParaRPr lang="en-US" altLang="zh-CN" dirty="0">
              <a:latin typeface="微软雅黑" pitchFamily="34" charset="-122"/>
              <a:ea typeface="微软雅黑" pitchFamily="34" charset="-122"/>
            </a:endParaRPr>
          </a:p>
          <a:p>
            <a:pPr marL="228600" lvl="0" indent="-228600">
              <a:lnSpc>
                <a:spcPct val="90000"/>
              </a:lnSpc>
              <a:spcBef>
                <a:spcPts val="1000"/>
              </a:spcBef>
              <a:defRPr/>
            </a:pPr>
            <a:r>
              <a:rPr lang="zh-CN" altLang="en-US" dirty="0">
                <a:latin typeface="微软雅黑" pitchFamily="34" charset="-122"/>
                <a:ea typeface="微软雅黑" pitchFamily="34" charset="-122"/>
              </a:rPr>
              <a:t>针或目标。</a:t>
            </a:r>
            <a:endParaRPr lang="zh-CN" altLang="en-US" dirty="0"/>
          </a:p>
        </p:txBody>
      </p:sp>
      <p:pic>
        <p:nvPicPr>
          <p:cNvPr id="83971" name="Picture 3" descr="G:\PPT\T1gRirFepgXXXXXXXX_!!0-item_pic.jpg_220x220.jpg"/>
          <p:cNvPicPr>
            <a:picLocks noChangeAspect="1" noChangeArrowheads="1"/>
          </p:cNvPicPr>
          <p:nvPr/>
        </p:nvPicPr>
        <p:blipFill>
          <a:blip r:embed="rId3" cstate="print">
            <a:clrChange>
              <a:clrFrom>
                <a:srgbClr val="FEFEFE">
                  <a:alpha val="100000"/>
                </a:srgbClr>
              </a:clrFrom>
              <a:clrTo>
                <a:srgbClr val="FEFEFE">
                  <a:alpha val="100000"/>
                  <a:alpha val="0"/>
                </a:srgbClr>
              </a:clrTo>
            </a:clrChange>
          </a:blip>
          <a:srcRect/>
          <a:stretch>
            <a:fillRect/>
          </a:stretch>
        </p:blipFill>
        <p:spPr bwMode="auto">
          <a:xfrm>
            <a:off x="8229600" y="1616751"/>
            <a:ext cx="3176820" cy="3948589"/>
          </a:xfrm>
          <a:prstGeom prst="rect">
            <a:avLst/>
          </a:prstGeom>
          <a:noFill/>
        </p:spPr>
      </p:pic>
      <p:sp>
        <p:nvSpPr>
          <p:cNvPr id="8" name="TextBox 7"/>
          <p:cNvSpPr txBox="1"/>
          <p:nvPr/>
        </p:nvSpPr>
        <p:spPr>
          <a:xfrm>
            <a:off x="2734442" y="4420939"/>
            <a:ext cx="715242" cy="369324"/>
          </a:xfrm>
          <a:prstGeom prst="rect">
            <a:avLst/>
          </a:prstGeom>
          <a:solidFill>
            <a:srgbClr val="202A36"/>
          </a:solidFill>
        </p:spPr>
        <p:txBody>
          <a:bodyPr wrap="none" lIns="91431" tIns="45716" rIns="91431" bIns="45716">
            <a:spAutoFit/>
          </a:bodyPr>
          <a:lstStyle>
            <a:defPPr>
              <a:defRPr lang="zh-CN"/>
            </a:defPPr>
            <a:lvl1pPr algn="ctr">
              <a:defRPr sz="2200" b="1">
                <a:solidFill>
                  <a:schemeClr val="tx1">
                    <a:lumMod val="65000"/>
                    <a:lumOff val="35000"/>
                  </a:schemeClr>
                </a:solidFill>
                <a:latin typeface="微软雅黑" pitchFamily="34" charset="-122"/>
                <a:ea typeface="微软雅黑" pitchFamily="34" charset="-122"/>
              </a:defRPr>
            </a:lvl1pPr>
          </a:lstStyle>
          <a:p>
            <a:pPr algn="r"/>
            <a:r>
              <a:rPr lang="zh-CN" altLang="en-US" sz="1800" dirty="0">
                <a:solidFill>
                  <a:srgbClr val="FCB00F"/>
                </a:solidFill>
              </a:rPr>
              <a:t>标 准</a:t>
            </a:r>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12" presetClass="entr" presetSubtype="2"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p:tgtEl>
                                          <p:spTgt spid="8"/>
                                        </p:tgtEl>
                                        <p:attrNameLst>
                                          <p:attrName>ppt_x</p:attrName>
                                        </p:attrNameLst>
                                      </p:cBhvr>
                                      <p:tavLst>
                                        <p:tav tm="0">
                                          <p:val>
                                            <p:strVal val="#ppt_x+#ppt_w*1.125000"/>
                                          </p:val>
                                        </p:tav>
                                        <p:tav tm="100000">
                                          <p:val>
                                            <p:strVal val="#ppt_x"/>
                                          </p:val>
                                        </p:tav>
                                      </p:tavLst>
                                    </p:anim>
                                    <p:animEffect transition="in" filter="wipe(left)">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bldLvl="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G:\PPT\13983267212640.jpg"/>
          <p:cNvPicPr>
            <a:picLocks noChangeAspect="1" noChangeArrowheads="1"/>
          </p:cNvPicPr>
          <p:nvPr/>
        </p:nvPicPr>
        <p:blipFill>
          <a:blip r:embed="rId3" cstate="print"/>
          <a:srcRect/>
          <a:stretch>
            <a:fillRect/>
          </a:stretch>
        </p:blipFill>
        <p:spPr bwMode="auto">
          <a:xfrm>
            <a:off x="2602919" y="2263466"/>
            <a:ext cx="5185347" cy="3714875"/>
          </a:xfrm>
          <a:prstGeom prst="rect">
            <a:avLst/>
          </a:prstGeom>
          <a:noFill/>
        </p:spPr>
      </p:pic>
      <p:sp>
        <p:nvSpPr>
          <p:cNvPr id="3" name="TextBox 2"/>
          <p:cNvSpPr txBox="1"/>
          <p:nvPr/>
        </p:nvSpPr>
        <p:spPr>
          <a:xfrm>
            <a:off x="2634683" y="775213"/>
            <a:ext cx="1210570" cy="400101"/>
          </a:xfrm>
          <a:prstGeom prst="rect">
            <a:avLst/>
          </a:prstGeom>
          <a:solidFill>
            <a:srgbClr val="202A36"/>
          </a:solidFill>
        </p:spPr>
        <p:txBody>
          <a:bodyPr wrap="none" lIns="91431" tIns="45716" rIns="91431" bIns="45716">
            <a:spAutoFit/>
          </a:bodyPr>
          <a:lstStyle>
            <a:defPPr>
              <a:defRPr lang="zh-CN"/>
            </a:defPPr>
            <a:lvl1pPr algn="ctr">
              <a:defRPr sz="2200" b="1">
                <a:solidFill>
                  <a:schemeClr val="tx1">
                    <a:lumMod val="65000"/>
                    <a:lumOff val="35000"/>
                  </a:schemeClr>
                </a:solidFill>
                <a:latin typeface="微软雅黑" pitchFamily="34" charset="-122"/>
                <a:ea typeface="微软雅黑" pitchFamily="34" charset="-122"/>
              </a:defRPr>
            </a:lvl1pPr>
          </a:lstStyle>
          <a:p>
            <a:pPr algn="r"/>
            <a:r>
              <a:rPr lang="zh-CN" altLang="en-US" sz="2000" dirty="0">
                <a:solidFill>
                  <a:srgbClr val="FCB00F"/>
                </a:solidFill>
              </a:rPr>
              <a:t>安全标准</a:t>
            </a:r>
          </a:p>
        </p:txBody>
      </p:sp>
      <p:sp>
        <p:nvSpPr>
          <p:cNvPr id="4" name="Rectangle 3"/>
          <p:cNvSpPr txBox="1">
            <a:spLocks noRot="1" noChangeArrowheads="1"/>
          </p:cNvSpPr>
          <p:nvPr/>
        </p:nvSpPr>
        <p:spPr bwMode="auto">
          <a:xfrm>
            <a:off x="8290497" y="2383670"/>
            <a:ext cx="3057057" cy="3252631"/>
          </a:xfrm>
          <a:prstGeom prst="rect">
            <a:avLst/>
          </a:prstGeom>
          <a:noFill/>
          <a:ln w="9525">
            <a:noFill/>
            <a:miter lim="800000"/>
          </a:ln>
        </p:spPr>
        <p:txBody>
          <a:bodyPr/>
          <a:lstStyle/>
          <a:p>
            <a:pPr marL="342900" indent="-342900" eaLnBrk="0" hangingPunct="0">
              <a:spcBef>
                <a:spcPts val="1800"/>
              </a:spcBef>
              <a:buClr>
                <a:schemeClr val="hlink"/>
              </a:buClr>
              <a:buSzPct val="75000"/>
              <a:buFont typeface="Wingdings" charset="2"/>
              <a:buChar char="v"/>
              <a:defRPr/>
            </a:pPr>
            <a:r>
              <a:rPr lang="zh-CN" altLang="en-US" sz="1800" b="1" kern="0" dirty="0">
                <a:solidFill>
                  <a:srgbClr val="333300"/>
                </a:solidFill>
                <a:latin typeface="+mn-lt"/>
                <a:ea typeface="+mn-ea"/>
              </a:rPr>
              <a:t>如果</a:t>
            </a:r>
            <a:r>
              <a:rPr lang="zh-CN" altLang="en-US" b="1" kern="0" dirty="0">
                <a:solidFill>
                  <a:srgbClr val="333300"/>
                </a:solidFill>
              </a:rPr>
              <a:t>设定较高的</a:t>
            </a:r>
            <a:r>
              <a:rPr lang="zh-CN" altLang="en-US" sz="1800" b="1" kern="0" dirty="0">
                <a:solidFill>
                  <a:srgbClr val="333300"/>
                </a:solidFill>
                <a:latin typeface="+mn-lt"/>
                <a:ea typeface="+mn-ea"/>
              </a:rPr>
              <a:t>安全标准，区域安全人员</a:t>
            </a:r>
            <a:r>
              <a:rPr lang="zh-CN" altLang="en-US" b="1" kern="0" dirty="0">
                <a:solidFill>
                  <a:srgbClr val="333300"/>
                </a:solidFill>
              </a:rPr>
              <a:t>对安全作业负有责任，就会形成</a:t>
            </a:r>
            <a:r>
              <a:rPr lang="zh-CN" altLang="en-US" sz="1800" b="1" kern="0" dirty="0">
                <a:solidFill>
                  <a:srgbClr val="333300"/>
                </a:solidFill>
                <a:latin typeface="+mn-lt"/>
                <a:ea typeface="+mn-ea"/>
              </a:rPr>
              <a:t>一个安全隐患尽可能少的工作场所。</a:t>
            </a:r>
            <a:endParaRPr lang="en-US" altLang="zh-CN" sz="1800" b="1" kern="0" dirty="0">
              <a:solidFill>
                <a:srgbClr val="333300"/>
              </a:solidFill>
              <a:latin typeface="+mn-lt"/>
              <a:ea typeface="+mn-ea"/>
            </a:endParaRPr>
          </a:p>
          <a:p>
            <a:pPr marL="342900" indent="-342900" eaLnBrk="0" hangingPunct="0">
              <a:spcBef>
                <a:spcPts val="1800"/>
              </a:spcBef>
              <a:buClr>
                <a:schemeClr val="hlink"/>
              </a:buClr>
              <a:buSzPct val="75000"/>
              <a:buFont typeface="Wingdings" charset="2"/>
              <a:buChar char="v"/>
              <a:defRPr/>
            </a:pPr>
            <a:r>
              <a:rPr lang="zh-CN" altLang="en-US" b="1" kern="0" dirty="0">
                <a:solidFill>
                  <a:srgbClr val="333300"/>
                </a:solidFill>
              </a:rPr>
              <a:t>这样的结果就是，</a:t>
            </a:r>
            <a:r>
              <a:rPr lang="zh-CN" altLang="en-US" sz="1800" b="1" kern="0" dirty="0">
                <a:solidFill>
                  <a:srgbClr val="333300"/>
                </a:solidFill>
                <a:latin typeface="+mn-lt"/>
                <a:ea typeface="+mn-ea"/>
              </a:rPr>
              <a:t>不但每个员工自己会实现安全作业，同时期望其他员工也随时遵守安全工作</a:t>
            </a:r>
            <a:r>
              <a:rPr lang="zh-CN" altLang="en-US" b="1" kern="0" dirty="0">
                <a:solidFill>
                  <a:srgbClr val="333300"/>
                </a:solidFill>
              </a:rPr>
              <a:t>的相关规定</a:t>
            </a:r>
            <a:r>
              <a:rPr lang="zh-CN" altLang="en-US" sz="1800" b="1" kern="0" dirty="0">
                <a:solidFill>
                  <a:srgbClr val="333300"/>
                </a:solidFill>
                <a:latin typeface="+mn-lt"/>
                <a:ea typeface="+mn-ea"/>
              </a:rPr>
              <a:t>。</a:t>
            </a:r>
            <a:endParaRPr lang="en-US" altLang="zh-CN" sz="1800" b="1" kern="0" dirty="0">
              <a:solidFill>
                <a:srgbClr val="333300"/>
              </a:solidFill>
              <a:latin typeface="+mn-lt"/>
              <a:ea typeface="+mn-ea"/>
            </a:endParaRPr>
          </a:p>
        </p:txBody>
      </p:sp>
      <p:sp>
        <p:nvSpPr>
          <p:cNvPr id="6" name="TextBox 5"/>
          <p:cNvSpPr txBox="1"/>
          <p:nvPr/>
        </p:nvSpPr>
        <p:spPr>
          <a:xfrm>
            <a:off x="2653259" y="1499018"/>
            <a:ext cx="7773275" cy="369332"/>
          </a:xfrm>
          <a:prstGeom prst="rect">
            <a:avLst/>
          </a:prstGeom>
          <a:solidFill>
            <a:srgbClr val="FCB00F"/>
          </a:solidFill>
          <a:ln>
            <a:solidFill>
              <a:schemeClr val="tx1"/>
            </a:solidFill>
          </a:ln>
        </p:spPr>
        <p:txBody>
          <a:bodyPr wrap="square" rtlCol="0">
            <a:spAutoFit/>
          </a:bodyPr>
          <a:lstStyle/>
          <a:p>
            <a:pPr algn="ctr"/>
            <a:r>
              <a:rPr lang="zh-CN" altLang="en-US" b="1" kern="0" dirty="0">
                <a:solidFill>
                  <a:srgbClr val="333300"/>
                </a:solidFill>
              </a:rPr>
              <a:t>安全标准，即企业安全部门设定的有关安全的方针要求和衡量尺度。</a:t>
            </a:r>
            <a:endParaRPr lang="en-US" altLang="zh-CN" b="1" kern="0" dirty="0">
              <a:solidFill>
                <a:srgbClr val="333300"/>
              </a:solidFill>
            </a:endParaRPr>
          </a:p>
        </p:txBody>
      </p:sp>
      <p:sp>
        <p:nvSpPr>
          <p:cNvPr id="7" name="矩形 6"/>
          <p:cNvSpPr/>
          <p:nvPr/>
        </p:nvSpPr>
        <p:spPr>
          <a:xfrm>
            <a:off x="2616996" y="1249359"/>
            <a:ext cx="599800" cy="40500"/>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7" rIns="68576" bIns="34287" rtlCol="0" anchor="ctr"/>
          <a:lstStyle/>
          <a:p>
            <a:pPr algn="ctr"/>
            <a:endParaRPr lang="zh-CN" altLang="en-US">
              <a:solidFill>
                <a:schemeClr val="bg1"/>
              </a:solidFill>
            </a:endParaRPr>
          </a:p>
        </p:txBody>
      </p:sp>
      <p:sp>
        <p:nvSpPr>
          <p:cNvPr id="8" name="矩形 7"/>
          <p:cNvSpPr/>
          <p:nvPr/>
        </p:nvSpPr>
        <p:spPr>
          <a:xfrm>
            <a:off x="3231846" y="1249359"/>
            <a:ext cx="1215000" cy="40500"/>
          </a:xfrm>
          <a:prstGeom prst="rect">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7" rIns="68576" bIns="34287" rtlCol="0" anchor="ctr"/>
          <a:lstStyle/>
          <a:p>
            <a:pPr algn="ctr"/>
            <a:endParaRPr lang="zh-CN" altLang="en-US">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ppt_x</p:attrName>
                                        </p:attrNameLst>
                                      </p:cBhvr>
                                      <p:tavLst>
                                        <p:tav tm="0">
                                          <p:val>
                                            <p:strVal val="#ppt_x+#ppt_w*1.125000"/>
                                          </p:val>
                                        </p:tav>
                                        <p:tav tm="100000">
                                          <p:val>
                                            <p:strVal val="#ppt_x"/>
                                          </p:val>
                                        </p:tav>
                                      </p:tavLst>
                                    </p:anim>
                                    <p:animEffect transition="in" filter="wipe(left)">
                                      <p:cBhvr>
                                        <p:cTn id="8" dur="500"/>
                                        <p:tgtEl>
                                          <p:spTgt spid="3"/>
                                        </p:tgtEl>
                                      </p:cBhvr>
                                    </p:animEffect>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634685" y="775213"/>
            <a:ext cx="1210570" cy="400101"/>
          </a:xfrm>
          <a:prstGeom prst="rect">
            <a:avLst/>
          </a:prstGeom>
          <a:solidFill>
            <a:srgbClr val="202A36"/>
          </a:solidFill>
        </p:spPr>
        <p:txBody>
          <a:bodyPr wrap="none" lIns="91431" tIns="45716" rIns="91431" bIns="45716">
            <a:spAutoFit/>
          </a:bodyPr>
          <a:lstStyle>
            <a:defPPr>
              <a:defRPr lang="zh-CN"/>
            </a:defPPr>
            <a:lvl1pPr algn="ctr">
              <a:defRPr sz="2200" b="1">
                <a:solidFill>
                  <a:schemeClr val="tx1">
                    <a:lumMod val="65000"/>
                    <a:lumOff val="35000"/>
                  </a:schemeClr>
                </a:solidFill>
                <a:latin typeface="微软雅黑" pitchFamily="34" charset="-122"/>
                <a:ea typeface="微软雅黑" pitchFamily="34" charset="-122"/>
              </a:defRPr>
            </a:lvl1pPr>
          </a:lstStyle>
          <a:p>
            <a:pPr algn="r"/>
            <a:r>
              <a:rPr lang="zh-CN" altLang="en-US" sz="2000" dirty="0">
                <a:solidFill>
                  <a:srgbClr val="FCB00F"/>
                </a:solidFill>
              </a:rPr>
              <a:t>安全责任</a:t>
            </a:r>
          </a:p>
        </p:txBody>
      </p:sp>
      <p:sp>
        <p:nvSpPr>
          <p:cNvPr id="4" name="矩形 3"/>
          <p:cNvSpPr/>
          <p:nvPr/>
        </p:nvSpPr>
        <p:spPr>
          <a:xfrm>
            <a:off x="2616996" y="1249359"/>
            <a:ext cx="599800" cy="40500"/>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7" rIns="68576" bIns="34287" rtlCol="0" anchor="ctr"/>
          <a:lstStyle/>
          <a:p>
            <a:pPr algn="ctr"/>
            <a:endParaRPr lang="zh-CN" altLang="en-US">
              <a:solidFill>
                <a:schemeClr val="bg1"/>
              </a:solidFill>
            </a:endParaRPr>
          </a:p>
        </p:txBody>
      </p:sp>
      <p:sp>
        <p:nvSpPr>
          <p:cNvPr id="5" name="矩形 4"/>
          <p:cNvSpPr/>
          <p:nvPr/>
        </p:nvSpPr>
        <p:spPr>
          <a:xfrm>
            <a:off x="3231846" y="1249359"/>
            <a:ext cx="1215000" cy="40500"/>
          </a:xfrm>
          <a:prstGeom prst="rect">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7" rIns="68576" bIns="34287" rtlCol="0" anchor="ctr"/>
          <a:lstStyle/>
          <a:p>
            <a:pPr algn="ctr"/>
            <a:endParaRPr lang="zh-CN" altLang="en-US">
              <a:solidFill>
                <a:schemeClr val="bg1"/>
              </a:solidFill>
            </a:endParaRPr>
          </a:p>
        </p:txBody>
      </p:sp>
      <p:sp>
        <p:nvSpPr>
          <p:cNvPr id="6" name="TextBox 5"/>
          <p:cNvSpPr txBox="1"/>
          <p:nvPr/>
        </p:nvSpPr>
        <p:spPr>
          <a:xfrm>
            <a:off x="3093254" y="1524776"/>
            <a:ext cx="7531818" cy="1200329"/>
          </a:xfrm>
          <a:prstGeom prst="rect">
            <a:avLst/>
          </a:prstGeom>
          <a:noFill/>
        </p:spPr>
        <p:txBody>
          <a:bodyPr wrap="square" rtlCol="0">
            <a:spAutoFit/>
          </a:bodyPr>
          <a:lstStyle/>
          <a:p>
            <a:r>
              <a:rPr lang="zh-CN" altLang="en-US" kern="0" dirty="0">
                <a:solidFill>
                  <a:srgbClr val="333300"/>
                </a:solidFill>
                <a:latin typeface="微软雅黑" pitchFamily="34" charset="-122"/>
                <a:ea typeface="微软雅黑" pitchFamily="34" charset="-122"/>
              </a:rPr>
              <a:t>安全责任，即安全责任人要对在责任区域内每个人的安全绩效负责，包括工作的实际区域、进入工作区域的每个人以及上报给责任人情况的人（无论他正在何处工作）。</a:t>
            </a:r>
            <a:endParaRPr lang="en-US" altLang="zh-CN" kern="0" dirty="0">
              <a:solidFill>
                <a:srgbClr val="333300"/>
              </a:solidFill>
              <a:latin typeface="微软雅黑" pitchFamily="34" charset="-122"/>
              <a:ea typeface="微软雅黑" pitchFamily="34" charset="-122"/>
            </a:endParaRPr>
          </a:p>
          <a:p>
            <a:endParaRPr lang="zh-CN" altLang="en-US" dirty="0">
              <a:latin typeface="微软雅黑" pitchFamily="34" charset="-122"/>
              <a:ea typeface="微软雅黑" pitchFamily="34" charset="-122"/>
            </a:endParaRPr>
          </a:p>
        </p:txBody>
      </p:sp>
      <p:pic>
        <p:nvPicPr>
          <p:cNvPr id="84994" name="Picture 2" descr="G:\PPT\5-1F116124143.jpg"/>
          <p:cNvPicPr>
            <a:picLocks noChangeAspect="1" noChangeArrowheads="1"/>
          </p:cNvPicPr>
          <p:nvPr/>
        </p:nvPicPr>
        <p:blipFill>
          <a:blip r:embed="rId3" cstate="print">
            <a:clrChange>
              <a:clrFrom>
                <a:srgbClr val="FFFFFF">
                  <a:alpha val="100000"/>
                </a:srgbClr>
              </a:clrFrom>
              <a:clrTo>
                <a:srgbClr val="FFFFFF">
                  <a:alpha val="100000"/>
                  <a:alpha val="0"/>
                </a:srgbClr>
              </a:clrTo>
            </a:clrChange>
          </a:blip>
          <a:srcRect/>
          <a:stretch>
            <a:fillRect/>
          </a:stretch>
        </p:blipFill>
        <p:spPr bwMode="auto">
          <a:xfrm>
            <a:off x="3142445" y="2752394"/>
            <a:ext cx="7379594" cy="3365095"/>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ppt_x</p:attrName>
                                        </p:attrNameLst>
                                      </p:cBhvr>
                                      <p:tavLst>
                                        <p:tav tm="0">
                                          <p:val>
                                            <p:strVal val="#ppt_x+#ppt_w*1.125000"/>
                                          </p:val>
                                        </p:tav>
                                        <p:tav tm="100000">
                                          <p:val>
                                            <p:strVal val="#ppt_x"/>
                                          </p:val>
                                        </p:tav>
                                      </p:tavLst>
                                    </p:anim>
                                    <p:animEffect transition="in" filter="wipe(left)">
                                      <p:cBhvr>
                                        <p:cTn id="8" dur="500"/>
                                        <p:tgtEl>
                                          <p:spTgt spid="3"/>
                                        </p:tgtEl>
                                      </p:cBhvr>
                                    </p:animEffect>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矩形 42"/>
          <p:cNvSpPr/>
          <p:nvPr/>
        </p:nvSpPr>
        <p:spPr>
          <a:xfrm>
            <a:off x="6076709" y="0"/>
            <a:ext cx="6115291" cy="6858000"/>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 name="组合 3"/>
          <p:cNvGrpSpPr/>
          <p:nvPr/>
        </p:nvGrpSpPr>
        <p:grpSpPr>
          <a:xfrm>
            <a:off x="5985767" y="2058124"/>
            <a:ext cx="3288862" cy="458423"/>
            <a:chOff x="5969725" y="1801451"/>
            <a:chExt cx="2821578" cy="458423"/>
          </a:xfrm>
        </p:grpSpPr>
        <p:sp>
          <p:nvSpPr>
            <p:cNvPr id="2" name="矩形 1"/>
            <p:cNvSpPr/>
            <p:nvPr/>
          </p:nvSpPr>
          <p:spPr>
            <a:xfrm>
              <a:off x="5969726" y="1801451"/>
              <a:ext cx="2821577" cy="458423"/>
            </a:xfrm>
            <a:prstGeom prst="rect">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矩形 32"/>
            <p:cNvSpPr/>
            <p:nvPr/>
          </p:nvSpPr>
          <p:spPr>
            <a:xfrm>
              <a:off x="5969725" y="1801451"/>
              <a:ext cx="93115" cy="458423"/>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 name="组合 4"/>
          <p:cNvGrpSpPr/>
          <p:nvPr/>
        </p:nvGrpSpPr>
        <p:grpSpPr>
          <a:xfrm>
            <a:off x="5985768" y="2703187"/>
            <a:ext cx="3300736" cy="459854"/>
            <a:chOff x="5969725" y="2398387"/>
            <a:chExt cx="2821578" cy="459854"/>
          </a:xfrm>
        </p:grpSpPr>
        <p:sp>
          <p:nvSpPr>
            <p:cNvPr id="24" name="矩形 23"/>
            <p:cNvSpPr/>
            <p:nvPr/>
          </p:nvSpPr>
          <p:spPr>
            <a:xfrm>
              <a:off x="5969726" y="2398387"/>
              <a:ext cx="2821577" cy="458423"/>
            </a:xfrm>
            <a:prstGeom prst="rect">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rgbClr val="202A36"/>
                  </a:solidFill>
                  <a:latin typeface="微软雅黑" pitchFamily="34" charset="-122"/>
                  <a:ea typeface="微软雅黑" pitchFamily="34" charset="-122"/>
                </a:rPr>
                <a:t>  （二）安全的重要意义</a:t>
              </a:r>
            </a:p>
          </p:txBody>
        </p:sp>
        <p:sp>
          <p:nvSpPr>
            <p:cNvPr id="34" name="矩形 33"/>
            <p:cNvSpPr/>
            <p:nvPr/>
          </p:nvSpPr>
          <p:spPr>
            <a:xfrm>
              <a:off x="5969725" y="2399818"/>
              <a:ext cx="93115" cy="458423"/>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7" name="组合 6"/>
          <p:cNvGrpSpPr/>
          <p:nvPr/>
        </p:nvGrpSpPr>
        <p:grpSpPr>
          <a:xfrm>
            <a:off x="5985767" y="3332961"/>
            <a:ext cx="3312612" cy="466057"/>
            <a:chOff x="5969725" y="2972014"/>
            <a:chExt cx="2821578" cy="466057"/>
          </a:xfrm>
        </p:grpSpPr>
        <p:sp>
          <p:nvSpPr>
            <p:cNvPr id="25" name="矩形 24"/>
            <p:cNvSpPr/>
            <p:nvPr/>
          </p:nvSpPr>
          <p:spPr>
            <a:xfrm>
              <a:off x="5969726" y="2979648"/>
              <a:ext cx="2821577" cy="458423"/>
            </a:xfrm>
            <a:prstGeom prst="rect">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矩形 34"/>
            <p:cNvSpPr/>
            <p:nvPr/>
          </p:nvSpPr>
          <p:spPr>
            <a:xfrm>
              <a:off x="5969725" y="2972014"/>
              <a:ext cx="93115" cy="458423"/>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3" name="组合 22"/>
          <p:cNvGrpSpPr/>
          <p:nvPr/>
        </p:nvGrpSpPr>
        <p:grpSpPr>
          <a:xfrm>
            <a:off x="5985767" y="3960531"/>
            <a:ext cx="3312612" cy="459854"/>
            <a:chOff x="5969725" y="3559478"/>
            <a:chExt cx="2821578" cy="459854"/>
          </a:xfrm>
        </p:grpSpPr>
        <p:sp>
          <p:nvSpPr>
            <p:cNvPr id="26" name="矩形 25"/>
            <p:cNvSpPr/>
            <p:nvPr/>
          </p:nvSpPr>
          <p:spPr>
            <a:xfrm>
              <a:off x="5969726" y="3560909"/>
              <a:ext cx="2821577" cy="458423"/>
            </a:xfrm>
            <a:prstGeom prst="rect">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矩形 35"/>
            <p:cNvSpPr/>
            <p:nvPr/>
          </p:nvSpPr>
          <p:spPr>
            <a:xfrm>
              <a:off x="5969725" y="3559478"/>
              <a:ext cx="93115" cy="458423"/>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 name="文本框 5"/>
          <p:cNvSpPr txBox="1"/>
          <p:nvPr/>
        </p:nvSpPr>
        <p:spPr>
          <a:xfrm>
            <a:off x="543737" y="4583334"/>
            <a:ext cx="5032148" cy="923330"/>
          </a:xfrm>
          <a:prstGeom prst="rect">
            <a:avLst/>
          </a:prstGeom>
          <a:noFill/>
        </p:spPr>
        <p:txBody>
          <a:bodyPr wrap="none" rtlCol="0">
            <a:spAutoFit/>
          </a:bodyPr>
          <a:lstStyle/>
          <a:p>
            <a:pPr algn="ctr"/>
            <a:r>
              <a:rPr lang="zh-CN" altLang="en-US" sz="5400" b="1" dirty="0">
                <a:solidFill>
                  <a:srgbClr val="202A36"/>
                </a:solidFill>
                <a:latin typeface="微软雅黑" pitchFamily="34" charset="-122"/>
                <a:ea typeface="微软雅黑" pitchFamily="34" charset="-122"/>
              </a:rPr>
              <a:t>一、安全的概念</a:t>
            </a:r>
          </a:p>
        </p:txBody>
      </p:sp>
      <p:sp>
        <p:nvSpPr>
          <p:cNvPr id="8" name="椭圆 7"/>
          <p:cNvSpPr/>
          <p:nvPr/>
        </p:nvSpPr>
        <p:spPr>
          <a:xfrm>
            <a:off x="1838237" y="1937346"/>
            <a:ext cx="2448272" cy="2448272"/>
          </a:xfrm>
          <a:prstGeom prst="ellipse">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标题 4"/>
          <p:cNvSpPr txBox="1"/>
          <p:nvPr/>
        </p:nvSpPr>
        <p:spPr>
          <a:xfrm>
            <a:off x="1891142" y="3652055"/>
            <a:ext cx="2376264" cy="47348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zh-CN" altLang="en-US" sz="2400" b="1" dirty="0">
              <a:solidFill>
                <a:srgbClr val="FCB00F"/>
              </a:solidFill>
              <a:latin typeface="微软雅黑" pitchFamily="34" charset="-122"/>
              <a:ea typeface="微软雅黑" pitchFamily="34" charset="-122"/>
            </a:endParaRPr>
          </a:p>
        </p:txBody>
      </p:sp>
      <p:sp>
        <p:nvSpPr>
          <p:cNvPr id="20" name="椭圆 19"/>
          <p:cNvSpPr/>
          <p:nvPr/>
        </p:nvSpPr>
        <p:spPr>
          <a:xfrm>
            <a:off x="1941993" y="2041102"/>
            <a:ext cx="2240761" cy="2240761"/>
          </a:xfrm>
          <a:prstGeom prst="ellipse">
            <a:avLst/>
          </a:prstGeom>
          <a:noFill/>
          <a:ln w="31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2" name="组合 41"/>
          <p:cNvGrpSpPr/>
          <p:nvPr/>
        </p:nvGrpSpPr>
        <p:grpSpPr>
          <a:xfrm>
            <a:off x="6115852" y="2118188"/>
            <a:ext cx="2970697" cy="2257650"/>
            <a:chOff x="6115852" y="2118188"/>
            <a:chExt cx="2970697" cy="2257650"/>
          </a:xfrm>
        </p:grpSpPr>
        <p:sp>
          <p:nvSpPr>
            <p:cNvPr id="3" name="矩形 2"/>
            <p:cNvSpPr/>
            <p:nvPr/>
          </p:nvSpPr>
          <p:spPr>
            <a:xfrm>
              <a:off x="6123873" y="2118188"/>
              <a:ext cx="2031325" cy="369332"/>
            </a:xfrm>
            <a:prstGeom prst="rect">
              <a:avLst/>
            </a:prstGeom>
          </p:spPr>
          <p:txBody>
            <a:bodyPr wrap="none">
              <a:spAutoFit/>
            </a:bodyPr>
            <a:lstStyle/>
            <a:p>
              <a:r>
                <a:rPr lang="zh-CN" altLang="en-US" b="1" dirty="0">
                  <a:solidFill>
                    <a:srgbClr val="202A36"/>
                  </a:solidFill>
                  <a:latin typeface="微软雅黑" pitchFamily="34" charset="-122"/>
                  <a:ea typeface="微软雅黑" pitchFamily="34" charset="-122"/>
                </a:rPr>
                <a:t>（一）安全的定义</a:t>
              </a:r>
              <a:endParaRPr lang="en-US" altLang="zh-CN" b="1" dirty="0">
                <a:solidFill>
                  <a:srgbClr val="202A36"/>
                </a:solidFill>
                <a:latin typeface="微软雅黑" pitchFamily="34" charset="-122"/>
                <a:ea typeface="微软雅黑" pitchFamily="34" charset="-122"/>
              </a:endParaRPr>
            </a:p>
          </p:txBody>
        </p:sp>
        <p:sp>
          <p:nvSpPr>
            <p:cNvPr id="29" name="矩形 28"/>
            <p:cNvSpPr/>
            <p:nvPr/>
          </p:nvSpPr>
          <p:spPr>
            <a:xfrm>
              <a:off x="6155957" y="2442932"/>
              <a:ext cx="184731" cy="369332"/>
            </a:xfrm>
            <a:prstGeom prst="rect">
              <a:avLst/>
            </a:prstGeom>
          </p:spPr>
          <p:txBody>
            <a:bodyPr wrap="none">
              <a:spAutoFit/>
            </a:bodyPr>
            <a:lstStyle/>
            <a:p>
              <a:endParaRPr lang="en-US" altLang="zh-CN" b="1" dirty="0">
                <a:solidFill>
                  <a:srgbClr val="202A36"/>
                </a:solidFill>
                <a:latin typeface="微软雅黑" pitchFamily="34" charset="-122"/>
                <a:ea typeface="微软雅黑" pitchFamily="34" charset="-122"/>
              </a:endParaRPr>
            </a:p>
          </p:txBody>
        </p:sp>
        <p:sp>
          <p:nvSpPr>
            <p:cNvPr id="30" name="矩形 29"/>
            <p:cNvSpPr/>
            <p:nvPr/>
          </p:nvSpPr>
          <p:spPr>
            <a:xfrm>
              <a:off x="6115852" y="3393161"/>
              <a:ext cx="2954655" cy="369332"/>
            </a:xfrm>
            <a:prstGeom prst="rect">
              <a:avLst/>
            </a:prstGeom>
          </p:spPr>
          <p:txBody>
            <a:bodyPr wrap="none">
              <a:spAutoFit/>
            </a:bodyPr>
            <a:lstStyle/>
            <a:p>
              <a:r>
                <a:rPr lang="zh-CN" altLang="en-US" b="1" dirty="0">
                  <a:solidFill>
                    <a:srgbClr val="202A36"/>
                  </a:solidFill>
                  <a:latin typeface="微软雅黑" pitchFamily="34" charset="-122"/>
                  <a:ea typeface="微软雅黑" pitchFamily="34" charset="-122"/>
                </a:rPr>
                <a:t>（三）国内外相关研究综述</a:t>
              </a:r>
              <a:endParaRPr lang="en-US" altLang="zh-CN" b="1" dirty="0">
                <a:solidFill>
                  <a:srgbClr val="202A36"/>
                </a:solidFill>
                <a:latin typeface="微软雅黑" pitchFamily="34" charset="-122"/>
                <a:ea typeface="微软雅黑" pitchFamily="34" charset="-122"/>
              </a:endParaRPr>
            </a:p>
          </p:txBody>
        </p:sp>
        <p:sp>
          <p:nvSpPr>
            <p:cNvPr id="31" name="矩形 30"/>
            <p:cNvSpPr/>
            <p:nvPr/>
          </p:nvSpPr>
          <p:spPr>
            <a:xfrm>
              <a:off x="6131894" y="4006506"/>
              <a:ext cx="2954655" cy="369332"/>
            </a:xfrm>
            <a:prstGeom prst="rect">
              <a:avLst/>
            </a:prstGeom>
          </p:spPr>
          <p:txBody>
            <a:bodyPr wrap="none">
              <a:spAutoFit/>
            </a:bodyPr>
            <a:lstStyle/>
            <a:p>
              <a:r>
                <a:rPr lang="zh-CN" altLang="en-US" b="1" dirty="0">
                  <a:solidFill>
                    <a:srgbClr val="202A36"/>
                  </a:solidFill>
                  <a:latin typeface="微软雅黑" pitchFamily="34" charset="-122"/>
                  <a:ea typeface="微软雅黑" pitchFamily="34" charset="-122"/>
                </a:rPr>
                <a:t>（四）研究理论及经典模型</a:t>
              </a:r>
              <a:endParaRPr lang="en-US" altLang="zh-CN" b="1" dirty="0">
                <a:solidFill>
                  <a:srgbClr val="202A36"/>
                </a:solidFill>
                <a:latin typeface="微软雅黑" pitchFamily="34" charset="-122"/>
                <a:ea typeface="微软雅黑" pitchFamily="34" charset="-122"/>
              </a:endParaRPr>
            </a:p>
          </p:txBody>
        </p:sp>
      </p:grpSp>
      <p:sp>
        <p:nvSpPr>
          <p:cNvPr id="46" name="Freeform 28"/>
          <p:cNvSpPr>
            <a:spLocks noEditPoints="1"/>
          </p:cNvSpPr>
          <p:nvPr/>
        </p:nvSpPr>
        <p:spPr bwMode="auto">
          <a:xfrm>
            <a:off x="2457383" y="2699602"/>
            <a:ext cx="1315781" cy="988635"/>
          </a:xfrm>
          <a:custGeom>
            <a:avLst/>
            <a:gdLst>
              <a:gd name="T0" fmla="*/ 40 w 192"/>
              <a:gd name="T1" fmla="*/ 118 h 144"/>
              <a:gd name="T2" fmla="*/ 40 w 192"/>
              <a:gd name="T3" fmla="*/ 118 h 144"/>
              <a:gd name="T4" fmla="*/ 56 w 192"/>
              <a:gd name="T5" fmla="*/ 116 h 144"/>
              <a:gd name="T6" fmla="*/ 97 w 192"/>
              <a:gd name="T7" fmla="*/ 137 h 144"/>
              <a:gd name="T8" fmla="*/ 99 w 192"/>
              <a:gd name="T9" fmla="*/ 137 h 144"/>
              <a:gd name="T10" fmla="*/ 140 w 192"/>
              <a:gd name="T11" fmla="*/ 116 h 144"/>
              <a:gd name="T12" fmla="*/ 156 w 192"/>
              <a:gd name="T13" fmla="*/ 118 h 144"/>
              <a:gd name="T14" fmla="*/ 156 w 192"/>
              <a:gd name="T15" fmla="*/ 118 h 144"/>
              <a:gd name="T16" fmla="*/ 156 w 192"/>
              <a:gd name="T17" fmla="*/ 70 h 144"/>
              <a:gd name="T18" fmla="*/ 96 w 192"/>
              <a:gd name="T19" fmla="*/ 98 h 144"/>
              <a:gd name="T20" fmla="*/ 40 w 192"/>
              <a:gd name="T21" fmla="*/ 72 h 144"/>
              <a:gd name="T22" fmla="*/ 40 w 192"/>
              <a:gd name="T23" fmla="*/ 118 h 144"/>
              <a:gd name="T24" fmla="*/ 96 w 192"/>
              <a:gd name="T25" fmla="*/ 0 h 144"/>
              <a:gd name="T26" fmla="*/ 0 w 192"/>
              <a:gd name="T27" fmla="*/ 44 h 144"/>
              <a:gd name="T28" fmla="*/ 96 w 192"/>
              <a:gd name="T29" fmla="*/ 88 h 144"/>
              <a:gd name="T30" fmla="*/ 192 w 192"/>
              <a:gd name="T31" fmla="*/ 44 h 144"/>
              <a:gd name="T32" fmla="*/ 96 w 192"/>
              <a:gd name="T33" fmla="*/ 0 h 144"/>
              <a:gd name="T34" fmla="*/ 8 w 192"/>
              <a:gd name="T35" fmla="*/ 56 h 144"/>
              <a:gd name="T36" fmla="*/ 4 w 192"/>
              <a:gd name="T37" fmla="*/ 104 h 144"/>
              <a:gd name="T38" fmla="*/ 12 w 192"/>
              <a:gd name="T39" fmla="*/ 104 h 144"/>
              <a:gd name="T40" fmla="*/ 12 w 192"/>
              <a:gd name="T41" fmla="*/ 58 h 144"/>
              <a:gd name="T42" fmla="*/ 8 w 192"/>
              <a:gd name="T43" fmla="*/ 56 h 144"/>
              <a:gd name="T44" fmla="*/ 16 w 192"/>
              <a:gd name="T45" fmla="*/ 144 h 144"/>
              <a:gd name="T46" fmla="*/ 9 w 192"/>
              <a:gd name="T47" fmla="*/ 124 h 144"/>
              <a:gd name="T48" fmla="*/ 16 w 192"/>
              <a:gd name="T49" fmla="*/ 116 h 144"/>
              <a:gd name="T50" fmla="*/ 8 w 192"/>
              <a:gd name="T51" fmla="*/ 108 h 144"/>
              <a:gd name="T52" fmla="*/ 0 w 192"/>
              <a:gd name="T53" fmla="*/ 116 h 144"/>
              <a:gd name="T54" fmla="*/ 7 w 192"/>
              <a:gd name="T55" fmla="*/ 124 h 144"/>
              <a:gd name="T56" fmla="*/ 0 w 192"/>
              <a:gd name="T57" fmla="*/ 144 h 144"/>
              <a:gd name="T58" fmla="*/ 16 w 192"/>
              <a:gd name="T59"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2" h="144">
                <a:moveTo>
                  <a:pt x="40" y="118"/>
                </a:moveTo>
                <a:cubicBezTo>
                  <a:pt x="40" y="118"/>
                  <a:pt x="40" y="118"/>
                  <a:pt x="40" y="118"/>
                </a:cubicBezTo>
                <a:cubicBezTo>
                  <a:pt x="45" y="116"/>
                  <a:pt x="50" y="116"/>
                  <a:pt x="56" y="116"/>
                </a:cubicBezTo>
                <a:cubicBezTo>
                  <a:pt x="72" y="116"/>
                  <a:pt x="91" y="127"/>
                  <a:pt x="97" y="137"/>
                </a:cubicBezTo>
                <a:cubicBezTo>
                  <a:pt x="99" y="137"/>
                  <a:pt x="99" y="137"/>
                  <a:pt x="99" y="137"/>
                </a:cubicBezTo>
                <a:cubicBezTo>
                  <a:pt x="105" y="127"/>
                  <a:pt x="123" y="116"/>
                  <a:pt x="140" y="116"/>
                </a:cubicBezTo>
                <a:cubicBezTo>
                  <a:pt x="145" y="116"/>
                  <a:pt x="151" y="116"/>
                  <a:pt x="156" y="118"/>
                </a:cubicBezTo>
                <a:cubicBezTo>
                  <a:pt x="156" y="118"/>
                  <a:pt x="156" y="118"/>
                  <a:pt x="156" y="118"/>
                </a:cubicBezTo>
                <a:cubicBezTo>
                  <a:pt x="156" y="70"/>
                  <a:pt x="156" y="70"/>
                  <a:pt x="156" y="70"/>
                </a:cubicBezTo>
                <a:cubicBezTo>
                  <a:pt x="96" y="98"/>
                  <a:pt x="96" y="98"/>
                  <a:pt x="96" y="98"/>
                </a:cubicBezTo>
                <a:cubicBezTo>
                  <a:pt x="40" y="72"/>
                  <a:pt x="40" y="72"/>
                  <a:pt x="40" y="72"/>
                </a:cubicBezTo>
                <a:lnTo>
                  <a:pt x="40" y="118"/>
                </a:lnTo>
                <a:close/>
                <a:moveTo>
                  <a:pt x="96" y="0"/>
                </a:moveTo>
                <a:cubicBezTo>
                  <a:pt x="0" y="44"/>
                  <a:pt x="0" y="44"/>
                  <a:pt x="0" y="44"/>
                </a:cubicBezTo>
                <a:cubicBezTo>
                  <a:pt x="96" y="88"/>
                  <a:pt x="96" y="88"/>
                  <a:pt x="96" y="88"/>
                </a:cubicBezTo>
                <a:cubicBezTo>
                  <a:pt x="192" y="44"/>
                  <a:pt x="192" y="44"/>
                  <a:pt x="192" y="44"/>
                </a:cubicBezTo>
                <a:lnTo>
                  <a:pt x="96" y="0"/>
                </a:lnTo>
                <a:close/>
                <a:moveTo>
                  <a:pt x="8" y="56"/>
                </a:moveTo>
                <a:cubicBezTo>
                  <a:pt x="4" y="104"/>
                  <a:pt x="4" y="104"/>
                  <a:pt x="4" y="104"/>
                </a:cubicBezTo>
                <a:cubicBezTo>
                  <a:pt x="12" y="104"/>
                  <a:pt x="12" y="104"/>
                  <a:pt x="12" y="104"/>
                </a:cubicBezTo>
                <a:cubicBezTo>
                  <a:pt x="12" y="58"/>
                  <a:pt x="12" y="58"/>
                  <a:pt x="12" y="58"/>
                </a:cubicBezTo>
                <a:lnTo>
                  <a:pt x="8" y="56"/>
                </a:lnTo>
                <a:close/>
                <a:moveTo>
                  <a:pt x="16" y="144"/>
                </a:moveTo>
                <a:cubicBezTo>
                  <a:pt x="9" y="124"/>
                  <a:pt x="9" y="124"/>
                  <a:pt x="9" y="124"/>
                </a:cubicBezTo>
                <a:cubicBezTo>
                  <a:pt x="13" y="123"/>
                  <a:pt x="16" y="120"/>
                  <a:pt x="16" y="116"/>
                </a:cubicBezTo>
                <a:cubicBezTo>
                  <a:pt x="16" y="111"/>
                  <a:pt x="12" y="108"/>
                  <a:pt x="8" y="108"/>
                </a:cubicBezTo>
                <a:cubicBezTo>
                  <a:pt x="3" y="108"/>
                  <a:pt x="0" y="111"/>
                  <a:pt x="0" y="116"/>
                </a:cubicBezTo>
                <a:cubicBezTo>
                  <a:pt x="0" y="120"/>
                  <a:pt x="3" y="123"/>
                  <a:pt x="7" y="124"/>
                </a:cubicBezTo>
                <a:cubicBezTo>
                  <a:pt x="0" y="144"/>
                  <a:pt x="0" y="144"/>
                  <a:pt x="0" y="144"/>
                </a:cubicBezTo>
                <a:lnTo>
                  <a:pt x="16" y="144"/>
                </a:lnTo>
                <a:close/>
              </a:path>
            </a:pathLst>
          </a:custGeom>
          <a:solidFill>
            <a:srgbClr val="FCB00F"/>
          </a:solidFill>
          <a:ln>
            <a:noFill/>
          </a:ln>
        </p:spPr>
        <p:txBody>
          <a:bodyPr vert="horz" wrap="square" lIns="91440" tIns="45720" rIns="91440" bIns="45720" numCol="1" anchor="t" anchorCtr="0" compatLnSpc="1"/>
          <a:lstStyle/>
          <a:p>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p:cTn id="13" dur="500" fill="hold"/>
                                        <p:tgtEl>
                                          <p:spTgt spid="20"/>
                                        </p:tgtEl>
                                        <p:attrNameLst>
                                          <p:attrName>ppt_w</p:attrName>
                                        </p:attrNameLst>
                                      </p:cBhvr>
                                      <p:tavLst>
                                        <p:tav tm="0">
                                          <p:val>
                                            <p:fltVal val="0"/>
                                          </p:val>
                                        </p:tav>
                                        <p:tav tm="100000">
                                          <p:val>
                                            <p:strVal val="#ppt_w"/>
                                          </p:val>
                                        </p:tav>
                                      </p:tavLst>
                                    </p:anim>
                                    <p:anim calcmode="lin" valueType="num">
                                      <p:cBhvr>
                                        <p:cTn id="14" dur="500" fill="hold"/>
                                        <p:tgtEl>
                                          <p:spTgt spid="20"/>
                                        </p:tgtEl>
                                        <p:attrNameLst>
                                          <p:attrName>ppt_h</p:attrName>
                                        </p:attrNameLst>
                                      </p:cBhvr>
                                      <p:tavLst>
                                        <p:tav tm="0">
                                          <p:val>
                                            <p:fltVal val="0"/>
                                          </p:val>
                                        </p:tav>
                                        <p:tav tm="100000">
                                          <p:val>
                                            <p:strVal val="#ppt_h"/>
                                          </p:val>
                                        </p:tav>
                                      </p:tavLst>
                                    </p:anim>
                                    <p:animEffect transition="in" filter="fade">
                                      <p:cBhvr>
                                        <p:cTn id="15" dur="500"/>
                                        <p:tgtEl>
                                          <p:spTgt spid="20"/>
                                        </p:tgtEl>
                                      </p:cBhvr>
                                    </p:animEffect>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46"/>
                                        </p:tgtEl>
                                        <p:attrNameLst>
                                          <p:attrName>style.visibility</p:attrName>
                                        </p:attrNameLst>
                                      </p:cBhvr>
                                      <p:to>
                                        <p:strVal val="visible"/>
                                      </p:to>
                                    </p:set>
                                    <p:animEffect transition="in" filter="fade">
                                      <p:cBhvr>
                                        <p:cTn id="19" dur="1000"/>
                                        <p:tgtEl>
                                          <p:spTgt spid="46"/>
                                        </p:tgtEl>
                                      </p:cBhvr>
                                    </p:animEffect>
                                    <p:anim calcmode="lin" valueType="num">
                                      <p:cBhvr>
                                        <p:cTn id="20" dur="1000" fill="hold"/>
                                        <p:tgtEl>
                                          <p:spTgt spid="46"/>
                                        </p:tgtEl>
                                        <p:attrNameLst>
                                          <p:attrName>ppt_x</p:attrName>
                                        </p:attrNameLst>
                                      </p:cBhvr>
                                      <p:tavLst>
                                        <p:tav tm="0">
                                          <p:val>
                                            <p:strVal val="#ppt_x"/>
                                          </p:val>
                                        </p:tav>
                                        <p:tav tm="100000">
                                          <p:val>
                                            <p:strVal val="#ppt_x"/>
                                          </p:val>
                                        </p:tav>
                                      </p:tavLst>
                                    </p:anim>
                                    <p:anim calcmode="lin" valueType="num">
                                      <p:cBhvr>
                                        <p:cTn id="21" dur="1000" fill="hold"/>
                                        <p:tgtEl>
                                          <p:spTgt spid="46"/>
                                        </p:tgtEl>
                                        <p:attrNameLst>
                                          <p:attrName>ppt_y</p:attrName>
                                        </p:attrNameLst>
                                      </p:cBhvr>
                                      <p:tavLst>
                                        <p:tav tm="0">
                                          <p:val>
                                            <p:strVal val="#ppt_y+.1"/>
                                          </p:val>
                                        </p:tav>
                                        <p:tav tm="100000">
                                          <p:val>
                                            <p:strVal val="#ppt_y"/>
                                          </p:val>
                                        </p:tav>
                                      </p:tavLst>
                                    </p:anim>
                                  </p:childTnLst>
                                </p:cTn>
                              </p:par>
                            </p:childTnLst>
                          </p:cTn>
                        </p:par>
                        <p:par>
                          <p:cTn id="22" fill="hold">
                            <p:stCondLst>
                              <p:cond delay="2000"/>
                            </p:stCondLst>
                            <p:childTnLst>
                              <p:par>
                                <p:cTn id="23" presetID="10" presetClass="entr" presetSubtype="0" fill="hold" grpId="0" nodeType="afterEffect" nodePh="1">
                                  <p:stCondLst>
                                    <p:cond delay="0"/>
                                  </p:stCondLst>
                                  <p:endCondLst>
                                    <p:cond evt="begin" delay="0">
                                      <p:tn val="23"/>
                                    </p:cond>
                                  </p:endCondLst>
                                  <p:iterate type="lt">
                                    <p:tmPct val="0"/>
                                  </p:iterate>
                                  <p:childTnLst>
                                    <p:set>
                                      <p:cBhvr>
                                        <p:cTn id="24" dur="1" fill="hold">
                                          <p:stCondLst>
                                            <p:cond delay="0"/>
                                          </p:stCondLst>
                                        </p:cTn>
                                        <p:tgtEl>
                                          <p:spTgt spid="19"/>
                                        </p:tgtEl>
                                        <p:attrNameLst>
                                          <p:attrName>style.visibility</p:attrName>
                                        </p:attrNameLst>
                                      </p:cBhvr>
                                      <p:to>
                                        <p:strVal val="visible"/>
                                      </p:to>
                                    </p:set>
                                    <p:anim calcmode="lin" valueType="num">
                                      <p:cBhvr>
                                        <p:cTn id="25" dur="500" fill="hold"/>
                                        <p:tgtEl>
                                          <p:spTgt spid="19"/>
                                        </p:tgtEl>
                                        <p:attrNameLst>
                                          <p:attrName>ppt_w</p:attrName>
                                        </p:attrNameLst>
                                      </p:cBhvr>
                                      <p:tavLst>
                                        <p:tav tm="0">
                                          <p:val>
                                            <p:fltVal val="0"/>
                                          </p:val>
                                        </p:tav>
                                        <p:tav tm="100000">
                                          <p:val>
                                            <p:strVal val="#ppt_w"/>
                                          </p:val>
                                        </p:tav>
                                      </p:tavLst>
                                    </p:anim>
                                    <p:anim calcmode="lin" valueType="num">
                                      <p:cBhvr>
                                        <p:cTn id="26" dur="500" fill="hold"/>
                                        <p:tgtEl>
                                          <p:spTgt spid="19"/>
                                        </p:tgtEl>
                                        <p:attrNameLst>
                                          <p:attrName>ppt_h</p:attrName>
                                        </p:attrNameLst>
                                      </p:cBhvr>
                                      <p:tavLst>
                                        <p:tav tm="0">
                                          <p:val>
                                            <p:fltVal val="0"/>
                                          </p:val>
                                        </p:tav>
                                        <p:tav tm="100000">
                                          <p:val>
                                            <p:strVal val="#ppt_h"/>
                                          </p:val>
                                        </p:tav>
                                      </p:tavLst>
                                    </p:anim>
                                    <p:animEffect transition="in" filter="fade">
                                      <p:cBhvr>
                                        <p:cTn id="27" dur="500"/>
                                        <p:tgtEl>
                                          <p:spTgt spid="19"/>
                                        </p:tgtEl>
                                      </p:cBhvr>
                                    </p:animEffect>
                                  </p:childTnLst>
                                </p:cTn>
                              </p:par>
                            </p:childTnLst>
                          </p:cTn>
                        </p:par>
                        <p:par>
                          <p:cTn id="28" fill="hold">
                            <p:stCondLst>
                              <p:cond delay="2500"/>
                            </p:stCondLst>
                            <p:childTnLst>
                              <p:par>
                                <p:cTn id="29" presetID="9" presetClass="entr" presetSubtype="0"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dissolve">
                                      <p:cBhvr>
                                        <p:cTn id="31" dur="500"/>
                                        <p:tgtEl>
                                          <p:spTgt spid="6"/>
                                        </p:tgtEl>
                                      </p:cBhvr>
                                    </p:animEffect>
                                  </p:childTnLst>
                                </p:cTn>
                              </p:par>
                            </p:childTnLst>
                          </p:cTn>
                        </p:par>
                        <p:par>
                          <p:cTn id="32" fill="hold">
                            <p:stCondLst>
                              <p:cond delay="3000"/>
                            </p:stCondLst>
                            <p:childTnLst>
                              <p:par>
                                <p:cTn id="33" presetID="22" presetClass="entr" presetSubtype="1" fill="hold" grpId="0" nodeType="afterEffect">
                                  <p:stCondLst>
                                    <p:cond delay="0"/>
                                  </p:stCondLst>
                                  <p:childTnLst>
                                    <p:set>
                                      <p:cBhvr>
                                        <p:cTn id="34" dur="1" fill="hold">
                                          <p:stCondLst>
                                            <p:cond delay="0"/>
                                          </p:stCondLst>
                                        </p:cTn>
                                        <p:tgtEl>
                                          <p:spTgt spid="43"/>
                                        </p:tgtEl>
                                        <p:attrNameLst>
                                          <p:attrName>style.visibility</p:attrName>
                                        </p:attrNameLst>
                                      </p:cBhvr>
                                      <p:to>
                                        <p:strVal val="visible"/>
                                      </p:to>
                                    </p:set>
                                    <p:animEffect transition="in" filter="wipe(up)">
                                      <p:cBhvr>
                                        <p:cTn id="35" dur="500"/>
                                        <p:tgtEl>
                                          <p:spTgt spid="43"/>
                                        </p:tgtEl>
                                      </p:cBhvr>
                                    </p:animEffect>
                                  </p:childTnLst>
                                </p:cTn>
                              </p:par>
                            </p:childTnLst>
                          </p:cTn>
                        </p:par>
                        <p:par>
                          <p:cTn id="36" fill="hold">
                            <p:stCondLst>
                              <p:cond delay="3500"/>
                            </p:stCondLst>
                            <p:childTnLst>
                              <p:par>
                                <p:cTn id="37" presetID="2" presetClass="entr" presetSubtype="2" fill="hold" nodeType="after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childTnLst>
                          </p:cTn>
                        </p:par>
                        <p:par>
                          <p:cTn id="41" fill="hold">
                            <p:stCondLst>
                              <p:cond delay="4000"/>
                            </p:stCondLst>
                            <p:childTnLst>
                              <p:par>
                                <p:cTn id="42" presetID="2" presetClass="entr" presetSubtype="2" fill="hold" nodeType="afterEffect">
                                  <p:stCondLst>
                                    <p:cond delay="0"/>
                                  </p:stCondLst>
                                  <p:childTnLst>
                                    <p:set>
                                      <p:cBhvr>
                                        <p:cTn id="43" dur="1" fill="hold">
                                          <p:stCondLst>
                                            <p:cond delay="0"/>
                                          </p:stCondLst>
                                        </p:cTn>
                                        <p:tgtEl>
                                          <p:spTgt spid="5"/>
                                        </p:tgtEl>
                                        <p:attrNameLst>
                                          <p:attrName>style.visibility</p:attrName>
                                        </p:attrNameLst>
                                      </p:cBhvr>
                                      <p:to>
                                        <p:strVal val="visible"/>
                                      </p:to>
                                    </p:set>
                                    <p:anim calcmode="lin" valueType="num">
                                      <p:cBhvr additive="base">
                                        <p:cTn id="44" dur="500" fill="hold"/>
                                        <p:tgtEl>
                                          <p:spTgt spid="5"/>
                                        </p:tgtEl>
                                        <p:attrNameLst>
                                          <p:attrName>ppt_x</p:attrName>
                                        </p:attrNameLst>
                                      </p:cBhvr>
                                      <p:tavLst>
                                        <p:tav tm="0">
                                          <p:val>
                                            <p:strVal val="1+#ppt_w/2"/>
                                          </p:val>
                                        </p:tav>
                                        <p:tav tm="100000">
                                          <p:val>
                                            <p:strVal val="#ppt_x"/>
                                          </p:val>
                                        </p:tav>
                                      </p:tavLst>
                                    </p:anim>
                                    <p:anim calcmode="lin" valueType="num">
                                      <p:cBhvr additive="base">
                                        <p:cTn id="45" dur="500" fill="hold"/>
                                        <p:tgtEl>
                                          <p:spTgt spid="5"/>
                                        </p:tgtEl>
                                        <p:attrNameLst>
                                          <p:attrName>ppt_y</p:attrName>
                                        </p:attrNameLst>
                                      </p:cBhvr>
                                      <p:tavLst>
                                        <p:tav tm="0">
                                          <p:val>
                                            <p:strVal val="#ppt_y"/>
                                          </p:val>
                                        </p:tav>
                                        <p:tav tm="100000">
                                          <p:val>
                                            <p:strVal val="#ppt_y"/>
                                          </p:val>
                                        </p:tav>
                                      </p:tavLst>
                                    </p:anim>
                                  </p:childTnLst>
                                </p:cTn>
                              </p:par>
                            </p:childTnLst>
                          </p:cTn>
                        </p:par>
                        <p:par>
                          <p:cTn id="46" fill="hold">
                            <p:stCondLst>
                              <p:cond delay="4500"/>
                            </p:stCondLst>
                            <p:childTnLst>
                              <p:par>
                                <p:cTn id="47" presetID="2" presetClass="entr" presetSubtype="2" fill="hold" nodeType="after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additive="base">
                                        <p:cTn id="49" dur="500" fill="hold"/>
                                        <p:tgtEl>
                                          <p:spTgt spid="7"/>
                                        </p:tgtEl>
                                        <p:attrNameLst>
                                          <p:attrName>ppt_x</p:attrName>
                                        </p:attrNameLst>
                                      </p:cBhvr>
                                      <p:tavLst>
                                        <p:tav tm="0">
                                          <p:val>
                                            <p:strVal val="1+#ppt_w/2"/>
                                          </p:val>
                                        </p:tav>
                                        <p:tav tm="100000">
                                          <p:val>
                                            <p:strVal val="#ppt_x"/>
                                          </p:val>
                                        </p:tav>
                                      </p:tavLst>
                                    </p:anim>
                                    <p:anim calcmode="lin" valueType="num">
                                      <p:cBhvr additive="base">
                                        <p:cTn id="50" dur="500" fill="hold"/>
                                        <p:tgtEl>
                                          <p:spTgt spid="7"/>
                                        </p:tgtEl>
                                        <p:attrNameLst>
                                          <p:attrName>ppt_y</p:attrName>
                                        </p:attrNameLst>
                                      </p:cBhvr>
                                      <p:tavLst>
                                        <p:tav tm="0">
                                          <p:val>
                                            <p:strVal val="#ppt_y"/>
                                          </p:val>
                                        </p:tav>
                                        <p:tav tm="100000">
                                          <p:val>
                                            <p:strVal val="#ppt_y"/>
                                          </p:val>
                                        </p:tav>
                                      </p:tavLst>
                                    </p:anim>
                                  </p:childTnLst>
                                </p:cTn>
                              </p:par>
                            </p:childTnLst>
                          </p:cTn>
                        </p:par>
                        <p:par>
                          <p:cTn id="51" fill="hold">
                            <p:stCondLst>
                              <p:cond delay="5000"/>
                            </p:stCondLst>
                            <p:childTnLst>
                              <p:par>
                                <p:cTn id="52" presetID="2" presetClass="entr" presetSubtype="2" fill="hold" nodeType="after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additive="base">
                                        <p:cTn id="54" dur="500" fill="hold"/>
                                        <p:tgtEl>
                                          <p:spTgt spid="23"/>
                                        </p:tgtEl>
                                        <p:attrNameLst>
                                          <p:attrName>ppt_x</p:attrName>
                                        </p:attrNameLst>
                                      </p:cBhvr>
                                      <p:tavLst>
                                        <p:tav tm="0">
                                          <p:val>
                                            <p:strVal val="1+#ppt_w/2"/>
                                          </p:val>
                                        </p:tav>
                                        <p:tav tm="100000">
                                          <p:val>
                                            <p:strVal val="#ppt_x"/>
                                          </p:val>
                                        </p:tav>
                                      </p:tavLst>
                                    </p:anim>
                                    <p:anim calcmode="lin" valueType="num">
                                      <p:cBhvr additive="base">
                                        <p:cTn id="55" dur="500" fill="hold"/>
                                        <p:tgtEl>
                                          <p:spTgt spid="23"/>
                                        </p:tgtEl>
                                        <p:attrNameLst>
                                          <p:attrName>ppt_y</p:attrName>
                                        </p:attrNameLst>
                                      </p:cBhvr>
                                      <p:tavLst>
                                        <p:tav tm="0">
                                          <p:val>
                                            <p:strVal val="#ppt_y"/>
                                          </p:val>
                                        </p:tav>
                                        <p:tav tm="100000">
                                          <p:val>
                                            <p:strVal val="#ppt_y"/>
                                          </p:val>
                                        </p:tav>
                                      </p:tavLst>
                                    </p:anim>
                                  </p:childTnLst>
                                </p:cTn>
                              </p:par>
                            </p:childTnLst>
                          </p:cTn>
                        </p:par>
                        <p:par>
                          <p:cTn id="56" fill="hold">
                            <p:stCondLst>
                              <p:cond delay="5500"/>
                            </p:stCondLst>
                            <p:childTnLst>
                              <p:par>
                                <p:cTn id="57" presetID="47" presetClass="entr" presetSubtype="0" fill="hold" nodeType="afterEffect">
                                  <p:stCondLst>
                                    <p:cond delay="0"/>
                                  </p:stCondLst>
                                  <p:childTnLst>
                                    <p:set>
                                      <p:cBhvr>
                                        <p:cTn id="58" dur="1" fill="hold">
                                          <p:stCondLst>
                                            <p:cond delay="0"/>
                                          </p:stCondLst>
                                        </p:cTn>
                                        <p:tgtEl>
                                          <p:spTgt spid="42"/>
                                        </p:tgtEl>
                                        <p:attrNameLst>
                                          <p:attrName>style.visibility</p:attrName>
                                        </p:attrNameLst>
                                      </p:cBhvr>
                                      <p:to>
                                        <p:strVal val="visible"/>
                                      </p:to>
                                    </p:set>
                                    <p:animEffect transition="in" filter="fade">
                                      <p:cBhvr>
                                        <p:cTn id="59" dur="1000"/>
                                        <p:tgtEl>
                                          <p:spTgt spid="42"/>
                                        </p:tgtEl>
                                      </p:cBhvr>
                                    </p:animEffect>
                                    <p:anim calcmode="lin" valueType="num">
                                      <p:cBhvr>
                                        <p:cTn id="60" dur="1000" fill="hold"/>
                                        <p:tgtEl>
                                          <p:spTgt spid="42"/>
                                        </p:tgtEl>
                                        <p:attrNameLst>
                                          <p:attrName>ppt_x</p:attrName>
                                        </p:attrNameLst>
                                      </p:cBhvr>
                                      <p:tavLst>
                                        <p:tav tm="0">
                                          <p:val>
                                            <p:strVal val="#ppt_x"/>
                                          </p:val>
                                        </p:tav>
                                        <p:tav tm="100000">
                                          <p:val>
                                            <p:strVal val="#ppt_x"/>
                                          </p:val>
                                        </p:tav>
                                      </p:tavLst>
                                    </p:anim>
                                    <p:anim calcmode="lin" valueType="num">
                                      <p:cBhvr>
                                        <p:cTn id="61"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6" grpId="0"/>
      <p:bldP spid="8" grpId="0" animBg="1"/>
      <p:bldP spid="19" grpId="0"/>
      <p:bldP spid="20" grpId="0" animBg="1"/>
      <p:bldP spid="4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a:spLocks noChangeArrowheads="1"/>
          </p:cNvSpPr>
          <p:nvPr/>
        </p:nvSpPr>
        <p:spPr bwMode="auto">
          <a:xfrm>
            <a:off x="2748558" y="610426"/>
            <a:ext cx="4134447" cy="52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spcBef>
                <a:spcPct val="0"/>
              </a:spcBef>
              <a:buNone/>
            </a:pPr>
            <a:r>
              <a:rPr lang="zh-CN" altLang="en-US" sz="2800" dirty="0">
                <a:solidFill>
                  <a:srgbClr val="202A36"/>
                </a:solidFill>
                <a:latin typeface="Arial" charset="0"/>
                <a:cs typeface="Arial" charset="0"/>
              </a:rPr>
              <a:t>围绕操作规程为工作中心</a:t>
            </a:r>
          </a:p>
        </p:txBody>
      </p:sp>
      <p:sp>
        <p:nvSpPr>
          <p:cNvPr id="3" name="椭圆 54"/>
          <p:cNvSpPr/>
          <p:nvPr/>
        </p:nvSpPr>
        <p:spPr>
          <a:xfrm>
            <a:off x="5234998" y="2548635"/>
            <a:ext cx="3477652" cy="1802173"/>
          </a:xfrm>
          <a:custGeom>
            <a:avLst/>
            <a:gdLst>
              <a:gd name="connsiteX0" fmla="*/ 0 w 3439659"/>
              <a:gd name="connsiteY0" fmla="*/ 1719830 h 3439659"/>
              <a:gd name="connsiteX1" fmla="*/ 1719830 w 3439659"/>
              <a:gd name="connsiteY1" fmla="*/ 0 h 3439659"/>
              <a:gd name="connsiteX2" fmla="*/ 3439660 w 3439659"/>
              <a:gd name="connsiteY2" fmla="*/ 1719830 h 3439659"/>
              <a:gd name="connsiteX3" fmla="*/ 1719830 w 3439659"/>
              <a:gd name="connsiteY3" fmla="*/ 3439660 h 3439659"/>
              <a:gd name="connsiteX4" fmla="*/ 0 w 3439659"/>
              <a:gd name="connsiteY4" fmla="*/ 1719830 h 3439659"/>
              <a:gd name="connsiteX0-1" fmla="*/ 0 w 3487467"/>
              <a:gd name="connsiteY0-2" fmla="*/ 0 h 1719830"/>
              <a:gd name="connsiteX1-3" fmla="*/ 3439660 w 3487467"/>
              <a:gd name="connsiteY1-4" fmla="*/ 0 h 1719830"/>
              <a:gd name="connsiteX2-5" fmla="*/ 1719830 w 3487467"/>
              <a:gd name="connsiteY2-6" fmla="*/ 1719830 h 1719830"/>
              <a:gd name="connsiteX3-7" fmla="*/ 0 w 3487467"/>
              <a:gd name="connsiteY3-8" fmla="*/ 0 h 1719830"/>
              <a:gd name="connsiteX0-9" fmla="*/ 6132 w 3493599"/>
              <a:gd name="connsiteY0-10" fmla="*/ 130018 h 1849848"/>
              <a:gd name="connsiteX1-11" fmla="*/ 3445792 w 3493599"/>
              <a:gd name="connsiteY1-12" fmla="*/ 130018 h 1849848"/>
              <a:gd name="connsiteX2-13" fmla="*/ 1725962 w 3493599"/>
              <a:gd name="connsiteY2-14" fmla="*/ 1849848 h 1849848"/>
              <a:gd name="connsiteX3-15" fmla="*/ 6132 w 3493599"/>
              <a:gd name="connsiteY3-16" fmla="*/ 130018 h 1849848"/>
              <a:gd name="connsiteX0-17" fmla="*/ 6132 w 3493599"/>
              <a:gd name="connsiteY0-18" fmla="*/ 35412 h 1755242"/>
              <a:gd name="connsiteX1-19" fmla="*/ 3445792 w 3493599"/>
              <a:gd name="connsiteY1-20" fmla="*/ 35412 h 1755242"/>
              <a:gd name="connsiteX2-21" fmla="*/ 1725962 w 3493599"/>
              <a:gd name="connsiteY2-22" fmla="*/ 1755242 h 1755242"/>
              <a:gd name="connsiteX3-23" fmla="*/ 6132 w 3493599"/>
              <a:gd name="connsiteY3-24" fmla="*/ 35412 h 1755242"/>
              <a:gd name="connsiteX0-25" fmla="*/ 4377 w 3488420"/>
              <a:gd name="connsiteY0-26" fmla="*/ 11795 h 1772900"/>
              <a:gd name="connsiteX1-27" fmla="*/ 3450912 w 3488420"/>
              <a:gd name="connsiteY1-28" fmla="*/ 53046 h 1772900"/>
              <a:gd name="connsiteX2-29" fmla="*/ 1731082 w 3488420"/>
              <a:gd name="connsiteY2-30" fmla="*/ 1772876 h 1772900"/>
              <a:gd name="connsiteX3-31" fmla="*/ 4377 w 3488420"/>
              <a:gd name="connsiteY3-32" fmla="*/ 11795 h 1772900"/>
              <a:gd name="connsiteX0-33" fmla="*/ 39013 w 3522446"/>
              <a:gd name="connsiteY0-34" fmla="*/ 134148 h 1909003"/>
              <a:gd name="connsiteX1-35" fmla="*/ 3485548 w 3522446"/>
              <a:gd name="connsiteY1-36" fmla="*/ 175399 h 1909003"/>
              <a:gd name="connsiteX2-37" fmla="*/ 1738217 w 3522446"/>
              <a:gd name="connsiteY2-38" fmla="*/ 1908979 h 1909003"/>
              <a:gd name="connsiteX3-39" fmla="*/ 39013 w 3522446"/>
              <a:gd name="connsiteY3-40" fmla="*/ 134148 h 1909003"/>
              <a:gd name="connsiteX0-41" fmla="*/ 55067 w 3553265"/>
              <a:gd name="connsiteY0-42" fmla="*/ 134148 h 1909002"/>
              <a:gd name="connsiteX1-43" fmla="*/ 3501602 w 3553265"/>
              <a:gd name="connsiteY1-44" fmla="*/ 175399 h 1909002"/>
              <a:gd name="connsiteX2-45" fmla="*/ 1754271 w 3553265"/>
              <a:gd name="connsiteY2-46" fmla="*/ 1908979 h 1909002"/>
              <a:gd name="connsiteX3-47" fmla="*/ 55067 w 3553265"/>
              <a:gd name="connsiteY3-48" fmla="*/ 134148 h 1909002"/>
              <a:gd name="connsiteX0-49" fmla="*/ 39426 w 3502160"/>
              <a:gd name="connsiteY0-50" fmla="*/ 134148 h 1909003"/>
              <a:gd name="connsiteX1-51" fmla="*/ 3465335 w 3502160"/>
              <a:gd name="connsiteY1-52" fmla="*/ 175399 h 1909003"/>
              <a:gd name="connsiteX2-53" fmla="*/ 1718004 w 3502160"/>
              <a:gd name="connsiteY2-54" fmla="*/ 1908979 h 1909003"/>
              <a:gd name="connsiteX3-55" fmla="*/ 39426 w 3502160"/>
              <a:gd name="connsiteY3-56" fmla="*/ 134148 h 1909003"/>
              <a:gd name="connsiteX0-57" fmla="*/ 8999 w 3471733"/>
              <a:gd name="connsiteY0-58" fmla="*/ 21578 h 1796433"/>
              <a:gd name="connsiteX1-59" fmla="*/ 3434908 w 3471733"/>
              <a:gd name="connsiteY1-60" fmla="*/ 62829 h 1796433"/>
              <a:gd name="connsiteX2-61" fmla="*/ 1687577 w 3471733"/>
              <a:gd name="connsiteY2-62" fmla="*/ 1796409 h 1796433"/>
              <a:gd name="connsiteX3-63" fmla="*/ 8999 w 3471733"/>
              <a:gd name="connsiteY3-64" fmla="*/ 21578 h 1796433"/>
              <a:gd name="connsiteX0-65" fmla="*/ 39425 w 3502159"/>
              <a:gd name="connsiteY0-66" fmla="*/ 135675 h 1931154"/>
              <a:gd name="connsiteX1-67" fmla="*/ 3465334 w 3502159"/>
              <a:gd name="connsiteY1-68" fmla="*/ 176926 h 1931154"/>
              <a:gd name="connsiteX2-69" fmla="*/ 1718003 w 3502159"/>
              <a:gd name="connsiteY2-70" fmla="*/ 1931131 h 1931154"/>
              <a:gd name="connsiteX3-71" fmla="*/ 39425 w 3502159"/>
              <a:gd name="connsiteY3-72" fmla="*/ 135675 h 1931154"/>
              <a:gd name="connsiteX0-73" fmla="*/ 7276 w 3470010"/>
              <a:gd name="connsiteY0-74" fmla="*/ 26065 h 1821544"/>
              <a:gd name="connsiteX1-75" fmla="*/ 3433185 w 3470010"/>
              <a:gd name="connsiteY1-76" fmla="*/ 67316 h 1821544"/>
              <a:gd name="connsiteX2-77" fmla="*/ 1685854 w 3470010"/>
              <a:gd name="connsiteY2-78" fmla="*/ 1821521 h 1821544"/>
              <a:gd name="connsiteX3-79" fmla="*/ 7276 w 3470010"/>
              <a:gd name="connsiteY3-80" fmla="*/ 26065 h 1821544"/>
              <a:gd name="connsiteX0-81" fmla="*/ 12669 w 3492943"/>
              <a:gd name="connsiteY0-82" fmla="*/ 26065 h 1822469"/>
              <a:gd name="connsiteX1-83" fmla="*/ 3438578 w 3492943"/>
              <a:gd name="connsiteY1-84" fmla="*/ 67316 h 1822469"/>
              <a:gd name="connsiteX2-85" fmla="*/ 1691247 w 3492943"/>
              <a:gd name="connsiteY2-86" fmla="*/ 1821521 h 1822469"/>
              <a:gd name="connsiteX3-87" fmla="*/ 12669 w 3492943"/>
              <a:gd name="connsiteY3-88" fmla="*/ 26065 h 1822469"/>
              <a:gd name="connsiteX0-89" fmla="*/ 48756 w 3529030"/>
              <a:gd name="connsiteY0-90" fmla="*/ 3139 h 1799516"/>
              <a:gd name="connsiteX1-91" fmla="*/ 3474665 w 3529030"/>
              <a:gd name="connsiteY1-92" fmla="*/ 44390 h 1799516"/>
              <a:gd name="connsiteX2-93" fmla="*/ 1727334 w 3529030"/>
              <a:gd name="connsiteY2-94" fmla="*/ 1798595 h 1799516"/>
              <a:gd name="connsiteX3-95" fmla="*/ 48756 w 3529030"/>
              <a:gd name="connsiteY3-96" fmla="*/ 3139 h 1799516"/>
              <a:gd name="connsiteX0-97" fmla="*/ 48756 w 3529030"/>
              <a:gd name="connsiteY0-98" fmla="*/ 5796 h 1802173"/>
              <a:gd name="connsiteX1-99" fmla="*/ 3474665 w 3529030"/>
              <a:gd name="connsiteY1-100" fmla="*/ 47047 h 1802173"/>
              <a:gd name="connsiteX2-101" fmla="*/ 1727334 w 3529030"/>
              <a:gd name="connsiteY2-102" fmla="*/ 1801252 h 1802173"/>
              <a:gd name="connsiteX3-103" fmla="*/ 48756 w 3529030"/>
              <a:gd name="connsiteY3-104" fmla="*/ 5796 h 1802173"/>
              <a:gd name="connsiteX0-105" fmla="*/ 48756 w 3477652"/>
              <a:gd name="connsiteY0-106" fmla="*/ 5796 h 1802173"/>
              <a:gd name="connsiteX1-107" fmla="*/ 3474665 w 3477652"/>
              <a:gd name="connsiteY1-108" fmla="*/ 47047 h 1802173"/>
              <a:gd name="connsiteX2-109" fmla="*/ 1727334 w 3477652"/>
              <a:gd name="connsiteY2-110" fmla="*/ 1801252 h 1802173"/>
              <a:gd name="connsiteX3-111" fmla="*/ 48756 w 3477652"/>
              <a:gd name="connsiteY3-112" fmla="*/ 5796 h 1802173"/>
            </a:gdLst>
            <a:ahLst/>
            <a:cxnLst>
              <a:cxn ang="0">
                <a:pos x="connsiteX0-1" y="connsiteY0-2"/>
              </a:cxn>
              <a:cxn ang="0">
                <a:pos x="connsiteX1-3" y="connsiteY1-4"/>
              </a:cxn>
              <a:cxn ang="0">
                <a:pos x="connsiteX2-5" y="connsiteY2-6"/>
              </a:cxn>
              <a:cxn ang="0">
                <a:pos x="connsiteX3-7" y="connsiteY3-8"/>
              </a:cxn>
            </a:cxnLst>
            <a:rect l="l" t="t" r="r" b="b"/>
            <a:pathLst>
              <a:path w="3477652" h="1802173">
                <a:moveTo>
                  <a:pt x="48756" y="5796"/>
                </a:moveTo>
                <a:cubicBezTo>
                  <a:pt x="305602" y="15937"/>
                  <a:pt x="3181151" y="-33335"/>
                  <a:pt x="3474665" y="47047"/>
                </a:cubicBezTo>
                <a:cubicBezTo>
                  <a:pt x="3527547" y="271809"/>
                  <a:pt x="2875835" y="1753126"/>
                  <a:pt x="1727334" y="1801252"/>
                </a:cubicBezTo>
                <a:cubicBezTo>
                  <a:pt x="578833" y="1849378"/>
                  <a:pt x="-208090" y="-4345"/>
                  <a:pt x="48756" y="5796"/>
                </a:cubicBezTo>
                <a:close/>
              </a:path>
            </a:pathLst>
          </a:custGeom>
          <a:noFill/>
          <a:ln w="12700">
            <a:solidFill>
              <a:srgbClr val="202A3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mj-ea"/>
              <a:ea typeface="+mj-ea"/>
            </a:endParaRPr>
          </a:p>
        </p:txBody>
      </p:sp>
      <p:cxnSp>
        <p:nvCxnSpPr>
          <p:cNvPr id="5" name="直接连接符 4"/>
          <p:cNvCxnSpPr/>
          <p:nvPr/>
        </p:nvCxnSpPr>
        <p:spPr>
          <a:xfrm flipV="1">
            <a:off x="5452753" y="2544654"/>
            <a:ext cx="1499148" cy="1054342"/>
          </a:xfrm>
          <a:prstGeom prst="line">
            <a:avLst/>
          </a:prstGeom>
          <a:ln w="12700">
            <a:solidFill>
              <a:srgbClr val="202A36"/>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flipV="1">
            <a:off x="6325589" y="2544655"/>
            <a:ext cx="626312" cy="1779464"/>
          </a:xfrm>
          <a:prstGeom prst="line">
            <a:avLst/>
          </a:prstGeom>
          <a:ln w="12700">
            <a:solidFill>
              <a:srgbClr val="202A36"/>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flipH="1" flipV="1">
            <a:off x="6951902" y="2544655"/>
            <a:ext cx="670571" cy="1717151"/>
          </a:xfrm>
          <a:prstGeom prst="line">
            <a:avLst/>
          </a:prstGeom>
          <a:ln w="12700">
            <a:solidFill>
              <a:srgbClr val="202A36"/>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flipH="1" flipV="1">
            <a:off x="6951901" y="2544654"/>
            <a:ext cx="1465240" cy="1054342"/>
          </a:xfrm>
          <a:prstGeom prst="line">
            <a:avLst/>
          </a:prstGeom>
          <a:ln w="12700">
            <a:solidFill>
              <a:srgbClr val="202A36"/>
            </a:solidFill>
          </a:ln>
        </p:spPr>
        <p:style>
          <a:lnRef idx="1">
            <a:schemeClr val="accent1"/>
          </a:lnRef>
          <a:fillRef idx="0">
            <a:schemeClr val="accent1"/>
          </a:fillRef>
          <a:effectRef idx="0">
            <a:schemeClr val="accent1"/>
          </a:effectRef>
          <a:fontRef idx="minor">
            <a:schemeClr val="tx1"/>
          </a:fontRef>
        </p:style>
      </p:cxnSp>
      <p:sp>
        <p:nvSpPr>
          <p:cNvPr id="9" name="椭圆 8"/>
          <p:cNvSpPr/>
          <p:nvPr/>
        </p:nvSpPr>
        <p:spPr>
          <a:xfrm>
            <a:off x="5253358" y="3201180"/>
            <a:ext cx="660132" cy="660132"/>
          </a:xfrm>
          <a:prstGeom prst="ellipse">
            <a:avLst/>
          </a:prstGeom>
          <a:solidFill>
            <a:srgbClr val="FCB00F"/>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dirty="0">
              <a:solidFill>
                <a:prstClr val="white"/>
              </a:solidFill>
              <a:latin typeface="+mj-ea"/>
            </a:endParaRPr>
          </a:p>
          <a:p>
            <a:pPr algn="ctr"/>
            <a:endParaRPr lang="zh-CN" altLang="en-US" sz="1050" dirty="0">
              <a:solidFill>
                <a:prstClr val="white"/>
              </a:solidFill>
              <a:latin typeface="+mj-ea"/>
              <a:ea typeface="+mj-ea"/>
            </a:endParaRPr>
          </a:p>
        </p:txBody>
      </p:sp>
      <p:sp>
        <p:nvSpPr>
          <p:cNvPr id="10" name="椭圆 9"/>
          <p:cNvSpPr/>
          <p:nvPr/>
        </p:nvSpPr>
        <p:spPr>
          <a:xfrm>
            <a:off x="6034847" y="3931740"/>
            <a:ext cx="660132" cy="660132"/>
          </a:xfrm>
          <a:prstGeom prst="ellipse">
            <a:avLst/>
          </a:prstGeom>
          <a:solidFill>
            <a:srgbClr val="FCB00F"/>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dirty="0">
              <a:solidFill>
                <a:prstClr val="white"/>
              </a:solidFill>
              <a:latin typeface="+mj-ea"/>
              <a:ea typeface="+mj-ea"/>
            </a:endParaRPr>
          </a:p>
        </p:txBody>
      </p:sp>
      <p:sp>
        <p:nvSpPr>
          <p:cNvPr id="11" name="椭圆 10"/>
          <p:cNvSpPr/>
          <p:nvPr/>
        </p:nvSpPr>
        <p:spPr>
          <a:xfrm>
            <a:off x="7287187" y="3898001"/>
            <a:ext cx="660132" cy="660132"/>
          </a:xfrm>
          <a:prstGeom prst="ellipse">
            <a:avLst/>
          </a:prstGeom>
          <a:solidFill>
            <a:srgbClr val="202A36"/>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dirty="0">
              <a:solidFill>
                <a:prstClr val="white"/>
              </a:solidFill>
              <a:latin typeface="+mj-ea"/>
              <a:ea typeface="+mj-ea"/>
            </a:endParaRPr>
          </a:p>
        </p:txBody>
      </p:sp>
      <p:sp>
        <p:nvSpPr>
          <p:cNvPr id="12" name="椭圆 11"/>
          <p:cNvSpPr/>
          <p:nvPr/>
        </p:nvSpPr>
        <p:spPr>
          <a:xfrm>
            <a:off x="8040629" y="3104321"/>
            <a:ext cx="660132" cy="660132"/>
          </a:xfrm>
          <a:prstGeom prst="ellipse">
            <a:avLst/>
          </a:prstGeom>
          <a:solidFill>
            <a:srgbClr val="202A36"/>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dirty="0">
              <a:solidFill>
                <a:prstClr val="white"/>
              </a:solidFill>
              <a:latin typeface="+mj-ea"/>
              <a:ea typeface="+mj-ea"/>
            </a:endParaRPr>
          </a:p>
        </p:txBody>
      </p:sp>
      <p:sp>
        <p:nvSpPr>
          <p:cNvPr id="13" name="椭圆 12"/>
          <p:cNvSpPr/>
          <p:nvPr/>
        </p:nvSpPr>
        <p:spPr>
          <a:xfrm>
            <a:off x="8339103" y="2236606"/>
            <a:ext cx="660132" cy="660132"/>
          </a:xfrm>
          <a:prstGeom prst="ellipse">
            <a:avLst/>
          </a:prstGeom>
          <a:solidFill>
            <a:srgbClr val="202A36"/>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dirty="0">
              <a:solidFill>
                <a:prstClr val="white"/>
              </a:solidFill>
              <a:latin typeface="+mj-ea"/>
              <a:ea typeface="+mj-ea"/>
            </a:endParaRPr>
          </a:p>
        </p:txBody>
      </p:sp>
      <p:sp>
        <p:nvSpPr>
          <p:cNvPr id="14" name="椭圆 13"/>
          <p:cNvSpPr/>
          <p:nvPr/>
        </p:nvSpPr>
        <p:spPr>
          <a:xfrm>
            <a:off x="4972641" y="2225203"/>
            <a:ext cx="660132" cy="660132"/>
          </a:xfrm>
          <a:prstGeom prst="ellipse">
            <a:avLst/>
          </a:prstGeom>
          <a:solidFill>
            <a:srgbClr val="FCB00F"/>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dirty="0">
              <a:solidFill>
                <a:prstClr val="white"/>
              </a:solidFill>
              <a:latin typeface="+mj-ea"/>
              <a:ea typeface="+mj-ea"/>
            </a:endParaRPr>
          </a:p>
        </p:txBody>
      </p:sp>
      <p:sp>
        <p:nvSpPr>
          <p:cNvPr id="15" name="TextBox 34"/>
          <p:cNvSpPr txBox="1"/>
          <p:nvPr/>
        </p:nvSpPr>
        <p:spPr>
          <a:xfrm>
            <a:off x="2054432" y="2647656"/>
            <a:ext cx="2936300" cy="412421"/>
          </a:xfrm>
          <a:prstGeom prst="rect">
            <a:avLst/>
          </a:prstGeom>
          <a:noFill/>
        </p:spPr>
        <p:txBody>
          <a:bodyPr wrap="square" rtlCol="0">
            <a:spAutoFit/>
          </a:bodyPr>
          <a:lstStyle/>
          <a:p>
            <a:pPr algn="r">
              <a:lnSpc>
                <a:spcPct val="130000"/>
              </a:lnSpc>
              <a:defRPr/>
            </a:pPr>
            <a:r>
              <a:rPr lang="zh-CN" altLang="en-US" sz="1600" dirty="0">
                <a:latin typeface="微软雅黑" pitchFamily="34" charset="-122"/>
                <a:ea typeface="微软雅黑" pitchFamily="34" charset="-122"/>
              </a:rPr>
              <a:t>掌握工作所需的相关操作规程</a:t>
            </a:r>
            <a:endParaRPr lang="zh-CN" altLang="en-US" sz="1600" dirty="0">
              <a:solidFill>
                <a:srgbClr val="202A36"/>
              </a:solidFill>
              <a:latin typeface="微软雅黑" pitchFamily="34" charset="-122"/>
              <a:ea typeface="微软雅黑" pitchFamily="34" charset="-122"/>
            </a:endParaRPr>
          </a:p>
        </p:txBody>
      </p:sp>
      <p:sp>
        <p:nvSpPr>
          <p:cNvPr id="16" name="TextBox 35"/>
          <p:cNvSpPr txBox="1"/>
          <p:nvPr/>
        </p:nvSpPr>
        <p:spPr>
          <a:xfrm>
            <a:off x="3656165" y="3389867"/>
            <a:ext cx="1210588" cy="400110"/>
          </a:xfrm>
          <a:prstGeom prst="rect">
            <a:avLst/>
          </a:prstGeom>
          <a:noFill/>
        </p:spPr>
        <p:txBody>
          <a:bodyPr wrap="none" rtlCol="0">
            <a:spAutoFit/>
          </a:bodyPr>
          <a:lstStyle/>
          <a:p>
            <a:r>
              <a:rPr lang="zh-CN" altLang="en-US" sz="2000" b="1" dirty="0">
                <a:solidFill>
                  <a:srgbClr val="202A36"/>
                </a:solidFill>
                <a:latin typeface="微软雅黑" pitchFamily="34" charset="-122"/>
                <a:ea typeface="微软雅黑" pitchFamily="34" charset="-122"/>
              </a:rPr>
              <a:t>安全观察</a:t>
            </a:r>
            <a:endParaRPr lang="en-US" altLang="zh-CN" sz="2000" b="1" dirty="0">
              <a:solidFill>
                <a:srgbClr val="202A36"/>
              </a:solidFill>
              <a:latin typeface="微软雅黑" pitchFamily="34" charset="-122"/>
              <a:ea typeface="微软雅黑" pitchFamily="34" charset="-122"/>
            </a:endParaRPr>
          </a:p>
        </p:txBody>
      </p:sp>
      <p:sp>
        <p:nvSpPr>
          <p:cNvPr id="17" name="TextBox 36"/>
          <p:cNvSpPr txBox="1"/>
          <p:nvPr/>
        </p:nvSpPr>
        <p:spPr>
          <a:xfrm>
            <a:off x="2909455" y="3752604"/>
            <a:ext cx="2419078" cy="412421"/>
          </a:xfrm>
          <a:prstGeom prst="rect">
            <a:avLst/>
          </a:prstGeom>
          <a:noFill/>
        </p:spPr>
        <p:txBody>
          <a:bodyPr wrap="square" rtlCol="0">
            <a:spAutoFit/>
          </a:bodyPr>
          <a:lstStyle/>
          <a:p>
            <a:pPr algn="r">
              <a:lnSpc>
                <a:spcPct val="130000"/>
              </a:lnSpc>
              <a:defRPr/>
            </a:pPr>
            <a:r>
              <a:rPr lang="zh-CN" altLang="en-US" sz="1600" dirty="0">
                <a:latin typeface="微软雅黑" pitchFamily="34" charset="-122"/>
                <a:ea typeface="微软雅黑" pitchFamily="34" charset="-122"/>
              </a:rPr>
              <a:t>及时复查和更新操作规程</a:t>
            </a:r>
            <a:endParaRPr lang="zh-CN" altLang="en-US" sz="1600" dirty="0">
              <a:solidFill>
                <a:srgbClr val="202A36"/>
              </a:solidFill>
              <a:latin typeface="微软雅黑" pitchFamily="34" charset="-122"/>
              <a:ea typeface="微软雅黑" pitchFamily="34" charset="-122"/>
            </a:endParaRPr>
          </a:p>
        </p:txBody>
      </p:sp>
      <p:sp>
        <p:nvSpPr>
          <p:cNvPr id="18" name="TextBox 37"/>
          <p:cNvSpPr txBox="1"/>
          <p:nvPr/>
        </p:nvSpPr>
        <p:spPr>
          <a:xfrm>
            <a:off x="4497670" y="4515976"/>
            <a:ext cx="1210588" cy="400110"/>
          </a:xfrm>
          <a:prstGeom prst="rect">
            <a:avLst/>
          </a:prstGeom>
          <a:noFill/>
        </p:spPr>
        <p:txBody>
          <a:bodyPr wrap="none" rtlCol="0">
            <a:spAutoFit/>
          </a:bodyPr>
          <a:lstStyle/>
          <a:p>
            <a:r>
              <a:rPr lang="zh-CN" altLang="en-US" sz="2000" b="1" dirty="0">
                <a:solidFill>
                  <a:srgbClr val="202A36"/>
                </a:solidFill>
                <a:latin typeface="微软雅黑" pitchFamily="34" charset="-122"/>
                <a:ea typeface="微软雅黑" pitchFamily="34" charset="-122"/>
              </a:rPr>
              <a:t>安全观察</a:t>
            </a:r>
            <a:endParaRPr lang="en-US" altLang="zh-CN" sz="2000" b="1" dirty="0">
              <a:solidFill>
                <a:srgbClr val="202A36"/>
              </a:solidFill>
              <a:latin typeface="微软雅黑" pitchFamily="34" charset="-122"/>
              <a:ea typeface="微软雅黑" pitchFamily="34" charset="-122"/>
            </a:endParaRPr>
          </a:p>
        </p:txBody>
      </p:sp>
      <p:sp>
        <p:nvSpPr>
          <p:cNvPr id="19" name="TextBox 38"/>
          <p:cNvSpPr txBox="1"/>
          <p:nvPr/>
        </p:nvSpPr>
        <p:spPr>
          <a:xfrm>
            <a:off x="3574472" y="4868883"/>
            <a:ext cx="2738068" cy="412421"/>
          </a:xfrm>
          <a:prstGeom prst="rect">
            <a:avLst/>
          </a:prstGeom>
          <a:noFill/>
        </p:spPr>
        <p:txBody>
          <a:bodyPr wrap="square" rtlCol="0">
            <a:spAutoFit/>
          </a:bodyPr>
          <a:lstStyle/>
          <a:p>
            <a:pPr algn="r">
              <a:lnSpc>
                <a:spcPct val="130000"/>
              </a:lnSpc>
              <a:defRPr/>
            </a:pPr>
            <a:r>
              <a:rPr lang="zh-CN" altLang="en-US" sz="1600" dirty="0">
                <a:solidFill>
                  <a:srgbClr val="202A36"/>
                </a:solidFill>
                <a:latin typeface="微软雅黑" pitchFamily="34" charset="-122"/>
                <a:ea typeface="微软雅黑" pitchFamily="34" charset="-122"/>
              </a:rPr>
              <a:t>观察员工是否遵守操作规程</a:t>
            </a:r>
          </a:p>
        </p:txBody>
      </p:sp>
      <p:sp>
        <p:nvSpPr>
          <p:cNvPr id="20" name="TextBox 39"/>
          <p:cNvSpPr txBox="1"/>
          <p:nvPr/>
        </p:nvSpPr>
        <p:spPr>
          <a:xfrm>
            <a:off x="8292949" y="4511878"/>
            <a:ext cx="1210588" cy="400110"/>
          </a:xfrm>
          <a:prstGeom prst="rect">
            <a:avLst/>
          </a:prstGeom>
          <a:noFill/>
        </p:spPr>
        <p:txBody>
          <a:bodyPr wrap="none" rtlCol="0">
            <a:spAutoFit/>
          </a:bodyPr>
          <a:lstStyle/>
          <a:p>
            <a:r>
              <a:rPr lang="zh-CN" altLang="en-US" sz="2000" b="1" dirty="0">
                <a:solidFill>
                  <a:srgbClr val="202A36"/>
                </a:solidFill>
                <a:latin typeface="微软雅黑" pitchFamily="34" charset="-122"/>
                <a:ea typeface="微软雅黑" pitchFamily="34" charset="-122"/>
              </a:rPr>
              <a:t>员工作业</a:t>
            </a:r>
            <a:endParaRPr lang="en-US" altLang="zh-CN" sz="2000" b="1" dirty="0">
              <a:solidFill>
                <a:srgbClr val="202A36"/>
              </a:solidFill>
              <a:latin typeface="微软雅黑" pitchFamily="34" charset="-122"/>
              <a:ea typeface="微软雅黑" pitchFamily="34" charset="-122"/>
            </a:endParaRPr>
          </a:p>
        </p:txBody>
      </p:sp>
      <p:sp>
        <p:nvSpPr>
          <p:cNvPr id="21" name="TextBox 40"/>
          <p:cNvSpPr txBox="1"/>
          <p:nvPr/>
        </p:nvSpPr>
        <p:spPr>
          <a:xfrm>
            <a:off x="7630520" y="4874920"/>
            <a:ext cx="3164150" cy="412421"/>
          </a:xfrm>
          <a:prstGeom prst="rect">
            <a:avLst/>
          </a:prstGeom>
          <a:noFill/>
        </p:spPr>
        <p:txBody>
          <a:bodyPr wrap="square" rtlCol="0">
            <a:spAutoFit/>
          </a:bodyPr>
          <a:lstStyle/>
          <a:p>
            <a:pPr>
              <a:lnSpc>
                <a:spcPct val="130000"/>
              </a:lnSpc>
              <a:defRPr/>
            </a:pPr>
            <a:r>
              <a:rPr lang="zh-CN" altLang="en-US" sz="1600" dirty="0">
                <a:solidFill>
                  <a:srgbClr val="202A36"/>
                </a:solidFill>
                <a:latin typeface="微软雅黑" pitchFamily="34" charset="-122"/>
                <a:ea typeface="微软雅黑" pitchFamily="34" charset="-122"/>
              </a:rPr>
              <a:t>操作规程未提及的工作及时反馈</a:t>
            </a:r>
          </a:p>
        </p:txBody>
      </p:sp>
      <p:sp>
        <p:nvSpPr>
          <p:cNvPr id="22" name="TextBox 41"/>
          <p:cNvSpPr txBox="1"/>
          <p:nvPr/>
        </p:nvSpPr>
        <p:spPr>
          <a:xfrm>
            <a:off x="9073540" y="3410657"/>
            <a:ext cx="1210588" cy="400110"/>
          </a:xfrm>
          <a:prstGeom prst="rect">
            <a:avLst/>
          </a:prstGeom>
          <a:noFill/>
        </p:spPr>
        <p:txBody>
          <a:bodyPr wrap="none" rtlCol="0">
            <a:spAutoFit/>
          </a:bodyPr>
          <a:lstStyle/>
          <a:p>
            <a:r>
              <a:rPr lang="zh-CN" altLang="en-US" sz="2000" b="1" dirty="0">
                <a:solidFill>
                  <a:srgbClr val="202A36"/>
                </a:solidFill>
                <a:latin typeface="微软雅黑" pitchFamily="34" charset="-122"/>
                <a:ea typeface="微软雅黑" pitchFamily="34" charset="-122"/>
              </a:rPr>
              <a:t>员工作业</a:t>
            </a:r>
            <a:endParaRPr lang="en-US" altLang="zh-CN" sz="2000" b="1" dirty="0">
              <a:solidFill>
                <a:srgbClr val="202A36"/>
              </a:solidFill>
              <a:latin typeface="微软雅黑" pitchFamily="34" charset="-122"/>
              <a:ea typeface="微软雅黑" pitchFamily="34" charset="-122"/>
            </a:endParaRPr>
          </a:p>
        </p:txBody>
      </p:sp>
      <p:sp>
        <p:nvSpPr>
          <p:cNvPr id="23" name="TextBox 42"/>
          <p:cNvSpPr txBox="1"/>
          <p:nvPr/>
        </p:nvSpPr>
        <p:spPr>
          <a:xfrm>
            <a:off x="8422986" y="3773699"/>
            <a:ext cx="2917950" cy="412421"/>
          </a:xfrm>
          <a:prstGeom prst="rect">
            <a:avLst/>
          </a:prstGeom>
          <a:noFill/>
        </p:spPr>
        <p:txBody>
          <a:bodyPr wrap="square" rtlCol="0">
            <a:spAutoFit/>
          </a:bodyPr>
          <a:lstStyle/>
          <a:p>
            <a:pPr>
              <a:lnSpc>
                <a:spcPct val="130000"/>
              </a:lnSpc>
              <a:defRPr/>
            </a:pPr>
            <a:r>
              <a:rPr lang="zh-CN" altLang="en-US" sz="1600" dirty="0">
                <a:solidFill>
                  <a:srgbClr val="202A36"/>
                </a:solidFill>
                <a:latin typeface="微软雅黑" pitchFamily="34" charset="-122"/>
                <a:ea typeface="微软雅黑" pitchFamily="34" charset="-122"/>
              </a:rPr>
              <a:t>非常规作业按照操作规程开展</a:t>
            </a:r>
          </a:p>
        </p:txBody>
      </p:sp>
      <p:sp>
        <p:nvSpPr>
          <p:cNvPr id="24" name="TextBox 43"/>
          <p:cNvSpPr txBox="1"/>
          <p:nvPr/>
        </p:nvSpPr>
        <p:spPr>
          <a:xfrm>
            <a:off x="9523078" y="2221152"/>
            <a:ext cx="1210588" cy="400110"/>
          </a:xfrm>
          <a:prstGeom prst="rect">
            <a:avLst/>
          </a:prstGeom>
          <a:noFill/>
        </p:spPr>
        <p:txBody>
          <a:bodyPr wrap="none" rtlCol="0">
            <a:spAutoFit/>
          </a:bodyPr>
          <a:lstStyle/>
          <a:p>
            <a:r>
              <a:rPr lang="zh-CN" altLang="en-US" sz="2000" b="1" dirty="0">
                <a:solidFill>
                  <a:srgbClr val="202A36"/>
                </a:solidFill>
                <a:latin typeface="微软雅黑" pitchFamily="34" charset="-122"/>
                <a:ea typeface="微软雅黑" pitchFamily="34" charset="-122"/>
              </a:rPr>
              <a:t>员工作业</a:t>
            </a:r>
            <a:endParaRPr lang="en-US" altLang="zh-CN" sz="2000" b="1" dirty="0">
              <a:solidFill>
                <a:srgbClr val="202A36"/>
              </a:solidFill>
              <a:latin typeface="微软雅黑" pitchFamily="34" charset="-122"/>
              <a:ea typeface="微软雅黑" pitchFamily="34" charset="-122"/>
            </a:endParaRPr>
          </a:p>
        </p:txBody>
      </p:sp>
      <p:sp>
        <p:nvSpPr>
          <p:cNvPr id="25" name="TextBox 44"/>
          <p:cNvSpPr txBox="1"/>
          <p:nvPr/>
        </p:nvSpPr>
        <p:spPr>
          <a:xfrm>
            <a:off x="9033542" y="2667322"/>
            <a:ext cx="2663653" cy="412421"/>
          </a:xfrm>
          <a:prstGeom prst="rect">
            <a:avLst/>
          </a:prstGeom>
          <a:noFill/>
        </p:spPr>
        <p:txBody>
          <a:bodyPr wrap="square" rtlCol="0">
            <a:spAutoFit/>
          </a:bodyPr>
          <a:lstStyle/>
          <a:p>
            <a:pPr>
              <a:lnSpc>
                <a:spcPct val="130000"/>
              </a:lnSpc>
              <a:defRPr/>
            </a:pPr>
            <a:r>
              <a:rPr lang="zh-CN" altLang="en-US" sz="1600" dirty="0">
                <a:solidFill>
                  <a:srgbClr val="202A36"/>
                </a:solidFill>
                <a:latin typeface="微软雅黑" pitchFamily="34" charset="-122"/>
                <a:ea typeface="微软雅黑" pitchFamily="34" charset="-122"/>
              </a:rPr>
              <a:t>常规作业按照操作规程开展</a:t>
            </a:r>
          </a:p>
        </p:txBody>
      </p:sp>
      <p:grpSp>
        <p:nvGrpSpPr>
          <p:cNvPr id="26" name="组合 25"/>
          <p:cNvGrpSpPr/>
          <p:nvPr/>
        </p:nvGrpSpPr>
        <p:grpSpPr>
          <a:xfrm>
            <a:off x="6250722" y="1843474"/>
            <a:ext cx="1402358" cy="1402358"/>
            <a:chOff x="304800" y="673100"/>
            <a:chExt cx="4000500" cy="4000500"/>
          </a:xfrm>
          <a:solidFill>
            <a:srgbClr val="FCB00F"/>
          </a:solidFill>
          <a:effectLst>
            <a:outerShdw blurRad="444500" dist="254000" dir="8100000" algn="tr" rotWithShape="0">
              <a:prstClr val="black">
                <a:alpha val="50000"/>
              </a:prstClr>
            </a:outerShdw>
          </a:effectLst>
        </p:grpSpPr>
        <p:sp>
          <p:nvSpPr>
            <p:cNvPr id="27" name="同心圆 26"/>
            <p:cNvSpPr/>
            <p:nvPr/>
          </p:nvSpPr>
          <p:spPr>
            <a:xfrm>
              <a:off x="304800" y="673100"/>
              <a:ext cx="4000500" cy="4000500"/>
            </a:xfrm>
            <a:prstGeom prst="donut">
              <a:avLst>
                <a:gd name="adj" fmla="val 4879"/>
              </a:avLst>
            </a:prstGeom>
            <a:solidFill>
              <a:srgbClr val="202A36"/>
            </a:solidFill>
            <a:ln w="508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latin typeface="+mj-ea"/>
                <a:ea typeface="+mj-ea"/>
              </a:endParaRPr>
            </a:p>
          </p:txBody>
        </p:sp>
        <p:sp>
          <p:nvSpPr>
            <p:cNvPr id="28" name="椭圆 27"/>
            <p:cNvSpPr/>
            <p:nvPr/>
          </p:nvSpPr>
          <p:spPr>
            <a:xfrm>
              <a:off x="392115" y="763759"/>
              <a:ext cx="3825875" cy="3825875"/>
            </a:xfrm>
            <a:prstGeom prst="ellipse">
              <a:avLst/>
            </a:prstGeom>
            <a:grpFill/>
            <a:ln w="508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mj-ea"/>
                <a:ea typeface="+mj-ea"/>
              </a:endParaRPr>
            </a:p>
          </p:txBody>
        </p:sp>
      </p:grpSp>
      <p:sp>
        <p:nvSpPr>
          <p:cNvPr id="29" name="Freeform 6"/>
          <p:cNvSpPr/>
          <p:nvPr/>
        </p:nvSpPr>
        <p:spPr bwMode="auto">
          <a:xfrm>
            <a:off x="8162445" y="3186455"/>
            <a:ext cx="377520" cy="420694"/>
          </a:xfrm>
          <a:custGeom>
            <a:avLst/>
            <a:gdLst>
              <a:gd name="T0" fmla="*/ 198 w 293"/>
              <a:gd name="T1" fmla="*/ 89 h 326"/>
              <a:gd name="T2" fmla="*/ 198 w 293"/>
              <a:gd name="T3" fmla="*/ 89 h 326"/>
              <a:gd name="T4" fmla="*/ 287 w 293"/>
              <a:gd name="T5" fmla="*/ 21 h 326"/>
              <a:gd name="T6" fmla="*/ 293 w 293"/>
              <a:gd name="T7" fmla="*/ 13 h 326"/>
              <a:gd name="T8" fmla="*/ 284 w 293"/>
              <a:gd name="T9" fmla="*/ 9 h 326"/>
              <a:gd name="T10" fmla="*/ 231 w 293"/>
              <a:gd name="T11" fmla="*/ 0 h 326"/>
              <a:gd name="T12" fmla="*/ 162 w 293"/>
              <a:gd name="T13" fmla="*/ 54 h 326"/>
              <a:gd name="T14" fmla="*/ 153 w 293"/>
              <a:gd name="T15" fmla="*/ 64 h 326"/>
              <a:gd name="T16" fmla="*/ 125 w 293"/>
              <a:gd name="T17" fmla="*/ 17 h 326"/>
              <a:gd name="T18" fmla="*/ 107 w 293"/>
              <a:gd name="T19" fmla="*/ 16 h 326"/>
              <a:gd name="T20" fmla="*/ 106 w 293"/>
              <a:gd name="T21" fmla="*/ 34 h 326"/>
              <a:gd name="T22" fmla="*/ 132 w 293"/>
              <a:gd name="T23" fmla="*/ 104 h 326"/>
              <a:gd name="T24" fmla="*/ 96 w 293"/>
              <a:gd name="T25" fmla="*/ 99 h 326"/>
              <a:gd name="T26" fmla="*/ 26 w 293"/>
              <a:gd name="T27" fmla="*/ 137 h 326"/>
              <a:gd name="T28" fmla="*/ 84 w 293"/>
              <a:gd name="T29" fmla="*/ 317 h 326"/>
              <a:gd name="T30" fmla="*/ 110 w 293"/>
              <a:gd name="T31" fmla="*/ 326 h 326"/>
              <a:gd name="T32" fmla="*/ 142 w 293"/>
              <a:gd name="T33" fmla="*/ 315 h 326"/>
              <a:gd name="T34" fmla="*/ 173 w 293"/>
              <a:gd name="T35" fmla="*/ 326 h 326"/>
              <a:gd name="T36" fmla="*/ 173 w 293"/>
              <a:gd name="T37" fmla="*/ 326 h 326"/>
              <a:gd name="T38" fmla="*/ 199 w 293"/>
              <a:gd name="T39" fmla="*/ 317 h 326"/>
              <a:gd name="T40" fmla="*/ 257 w 293"/>
              <a:gd name="T41" fmla="*/ 137 h 326"/>
              <a:gd name="T42" fmla="*/ 187 w 293"/>
              <a:gd name="T43" fmla="*/ 99 h 326"/>
              <a:gd name="T44" fmla="*/ 158 w 293"/>
              <a:gd name="T45" fmla="*/ 102 h 326"/>
              <a:gd name="T46" fmla="*/ 157 w 293"/>
              <a:gd name="T47" fmla="*/ 87 h 326"/>
              <a:gd name="T48" fmla="*/ 168 w 293"/>
              <a:gd name="T49" fmla="*/ 75 h 326"/>
              <a:gd name="T50" fmla="*/ 198 w 293"/>
              <a:gd name="T51" fmla="*/ 89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3" h="326">
                <a:moveTo>
                  <a:pt x="198" y="89"/>
                </a:moveTo>
                <a:cubicBezTo>
                  <a:pt x="198" y="89"/>
                  <a:pt x="198" y="89"/>
                  <a:pt x="198" y="89"/>
                </a:cubicBezTo>
                <a:cubicBezTo>
                  <a:pt x="224" y="89"/>
                  <a:pt x="254" y="66"/>
                  <a:pt x="287" y="21"/>
                </a:cubicBezTo>
                <a:cubicBezTo>
                  <a:pt x="293" y="13"/>
                  <a:pt x="293" y="13"/>
                  <a:pt x="293" y="13"/>
                </a:cubicBezTo>
                <a:cubicBezTo>
                  <a:pt x="284" y="9"/>
                  <a:pt x="284" y="9"/>
                  <a:pt x="284" y="9"/>
                </a:cubicBezTo>
                <a:cubicBezTo>
                  <a:pt x="283" y="9"/>
                  <a:pt x="258" y="0"/>
                  <a:pt x="231" y="0"/>
                </a:cubicBezTo>
                <a:cubicBezTo>
                  <a:pt x="193" y="0"/>
                  <a:pt x="169" y="19"/>
                  <a:pt x="162" y="54"/>
                </a:cubicBezTo>
                <a:cubicBezTo>
                  <a:pt x="159" y="58"/>
                  <a:pt x="155" y="61"/>
                  <a:pt x="153" y="64"/>
                </a:cubicBezTo>
                <a:cubicBezTo>
                  <a:pt x="148" y="50"/>
                  <a:pt x="140" y="34"/>
                  <a:pt x="125" y="17"/>
                </a:cubicBezTo>
                <a:cubicBezTo>
                  <a:pt x="120" y="12"/>
                  <a:pt x="112" y="11"/>
                  <a:pt x="107" y="16"/>
                </a:cubicBezTo>
                <a:cubicBezTo>
                  <a:pt x="102" y="21"/>
                  <a:pt x="101" y="29"/>
                  <a:pt x="106" y="34"/>
                </a:cubicBezTo>
                <a:cubicBezTo>
                  <a:pt x="131" y="63"/>
                  <a:pt x="133" y="88"/>
                  <a:pt x="132" y="104"/>
                </a:cubicBezTo>
                <a:cubicBezTo>
                  <a:pt x="122" y="101"/>
                  <a:pt x="110" y="99"/>
                  <a:pt x="96" y="99"/>
                </a:cubicBezTo>
                <a:cubicBezTo>
                  <a:pt x="62" y="99"/>
                  <a:pt x="38" y="113"/>
                  <a:pt x="26" y="137"/>
                </a:cubicBezTo>
                <a:cubicBezTo>
                  <a:pt x="0" y="192"/>
                  <a:pt x="25" y="271"/>
                  <a:pt x="84" y="317"/>
                </a:cubicBezTo>
                <a:cubicBezTo>
                  <a:pt x="92" y="323"/>
                  <a:pt x="101" y="326"/>
                  <a:pt x="110" y="326"/>
                </a:cubicBezTo>
                <a:cubicBezTo>
                  <a:pt x="123" y="326"/>
                  <a:pt x="134" y="321"/>
                  <a:pt x="142" y="315"/>
                </a:cubicBezTo>
                <a:cubicBezTo>
                  <a:pt x="149" y="321"/>
                  <a:pt x="160" y="326"/>
                  <a:pt x="173" y="326"/>
                </a:cubicBezTo>
                <a:cubicBezTo>
                  <a:pt x="173" y="326"/>
                  <a:pt x="173" y="326"/>
                  <a:pt x="173" y="326"/>
                </a:cubicBezTo>
                <a:cubicBezTo>
                  <a:pt x="182" y="326"/>
                  <a:pt x="191" y="323"/>
                  <a:pt x="199" y="317"/>
                </a:cubicBezTo>
                <a:cubicBezTo>
                  <a:pt x="258" y="271"/>
                  <a:pt x="284" y="192"/>
                  <a:pt x="257" y="137"/>
                </a:cubicBezTo>
                <a:cubicBezTo>
                  <a:pt x="245" y="113"/>
                  <a:pt x="221" y="99"/>
                  <a:pt x="187" y="99"/>
                </a:cubicBezTo>
                <a:cubicBezTo>
                  <a:pt x="176" y="99"/>
                  <a:pt x="166" y="101"/>
                  <a:pt x="158" y="102"/>
                </a:cubicBezTo>
                <a:cubicBezTo>
                  <a:pt x="158" y="98"/>
                  <a:pt x="158" y="93"/>
                  <a:pt x="157" y="87"/>
                </a:cubicBezTo>
                <a:cubicBezTo>
                  <a:pt x="160" y="84"/>
                  <a:pt x="163" y="80"/>
                  <a:pt x="168" y="75"/>
                </a:cubicBezTo>
                <a:cubicBezTo>
                  <a:pt x="173" y="81"/>
                  <a:pt x="183" y="89"/>
                  <a:pt x="198" y="89"/>
                </a:cubicBezTo>
                <a:close/>
              </a:path>
            </a:pathLst>
          </a:custGeom>
          <a:solidFill>
            <a:srgbClr val="FCB00F"/>
          </a:solidFill>
          <a:ln>
            <a:noFill/>
          </a:ln>
        </p:spPr>
        <p:txBody>
          <a:bodyPr vert="horz" wrap="square" lIns="91440" tIns="45720" rIns="91440" bIns="45720" numCol="1" anchor="t" anchorCtr="0" compatLnSpc="1"/>
          <a:lstStyle/>
          <a:p>
            <a:endParaRPr lang="zh-CN" altLang="en-US"/>
          </a:p>
        </p:txBody>
      </p:sp>
      <p:sp>
        <p:nvSpPr>
          <p:cNvPr id="30" name="Freeform 12"/>
          <p:cNvSpPr>
            <a:spLocks noEditPoints="1"/>
          </p:cNvSpPr>
          <p:nvPr/>
        </p:nvSpPr>
        <p:spPr bwMode="auto">
          <a:xfrm>
            <a:off x="6750836" y="1975241"/>
            <a:ext cx="398110" cy="304821"/>
          </a:xfrm>
          <a:custGeom>
            <a:avLst/>
            <a:gdLst>
              <a:gd name="T0" fmla="*/ 277 w 290"/>
              <a:gd name="T1" fmla="*/ 310 h 335"/>
              <a:gd name="T2" fmla="*/ 75 w 290"/>
              <a:gd name="T3" fmla="*/ 310 h 335"/>
              <a:gd name="T4" fmla="*/ 109 w 290"/>
              <a:gd name="T5" fmla="*/ 297 h 335"/>
              <a:gd name="T6" fmla="*/ 116 w 290"/>
              <a:gd name="T7" fmla="*/ 291 h 335"/>
              <a:gd name="T8" fmla="*/ 212 w 290"/>
              <a:gd name="T9" fmla="*/ 152 h 335"/>
              <a:gd name="T10" fmla="*/ 213 w 290"/>
              <a:gd name="T11" fmla="*/ 149 h 335"/>
              <a:gd name="T12" fmla="*/ 213 w 290"/>
              <a:gd name="T13" fmla="*/ 149 h 335"/>
              <a:gd name="T14" fmla="*/ 237 w 290"/>
              <a:gd name="T15" fmla="*/ 115 h 335"/>
              <a:gd name="T16" fmla="*/ 220 w 290"/>
              <a:gd name="T17" fmla="*/ 23 h 335"/>
              <a:gd name="T18" fmla="*/ 215 w 290"/>
              <a:gd name="T19" fmla="*/ 20 h 335"/>
              <a:gd name="T20" fmla="*/ 124 w 290"/>
              <a:gd name="T21" fmla="*/ 37 h 335"/>
              <a:gd name="T22" fmla="*/ 100 w 290"/>
              <a:gd name="T23" fmla="*/ 72 h 335"/>
              <a:gd name="T24" fmla="*/ 101 w 290"/>
              <a:gd name="T25" fmla="*/ 72 h 335"/>
              <a:gd name="T26" fmla="*/ 98 w 290"/>
              <a:gd name="T27" fmla="*/ 74 h 335"/>
              <a:gd name="T28" fmla="*/ 3 w 290"/>
              <a:gd name="T29" fmla="*/ 213 h 335"/>
              <a:gd name="T30" fmla="*/ 0 w 290"/>
              <a:gd name="T31" fmla="*/ 222 h 335"/>
              <a:gd name="T32" fmla="*/ 0 w 290"/>
              <a:gd name="T33" fmla="*/ 318 h 335"/>
              <a:gd name="T34" fmla="*/ 4 w 290"/>
              <a:gd name="T35" fmla="*/ 328 h 335"/>
              <a:gd name="T36" fmla="*/ 15 w 290"/>
              <a:gd name="T37" fmla="*/ 335 h 335"/>
              <a:gd name="T38" fmla="*/ 277 w 290"/>
              <a:gd name="T39" fmla="*/ 335 h 335"/>
              <a:gd name="T40" fmla="*/ 290 w 290"/>
              <a:gd name="T41" fmla="*/ 323 h 335"/>
              <a:gd name="T42" fmla="*/ 277 w 290"/>
              <a:gd name="T43" fmla="*/ 310 h 335"/>
              <a:gd name="T44" fmla="*/ 148 w 290"/>
              <a:gd name="T45" fmla="*/ 54 h 335"/>
              <a:gd name="T46" fmla="*/ 199 w 290"/>
              <a:gd name="T47" fmla="*/ 44 h 335"/>
              <a:gd name="T48" fmla="*/ 204 w 290"/>
              <a:gd name="T49" fmla="*/ 47 h 335"/>
              <a:gd name="T50" fmla="*/ 213 w 290"/>
              <a:gd name="T51" fmla="*/ 99 h 335"/>
              <a:gd name="T52" fmla="*/ 196 w 290"/>
              <a:gd name="T53" fmla="*/ 124 h 335"/>
              <a:gd name="T54" fmla="*/ 130 w 290"/>
              <a:gd name="T55" fmla="*/ 79 h 335"/>
              <a:gd name="T56" fmla="*/ 148 w 290"/>
              <a:gd name="T57" fmla="*/ 54 h 335"/>
              <a:gd name="T58" fmla="*/ 30 w 290"/>
              <a:gd name="T59" fmla="*/ 265 h 335"/>
              <a:gd name="T60" fmla="*/ 29 w 290"/>
              <a:gd name="T61" fmla="*/ 266 h 335"/>
              <a:gd name="T62" fmla="*/ 29 w 290"/>
              <a:gd name="T63" fmla="*/ 226 h 335"/>
              <a:gd name="T64" fmla="*/ 114 w 290"/>
              <a:gd name="T65" fmla="*/ 103 h 335"/>
              <a:gd name="T66" fmla="*/ 134 w 290"/>
              <a:gd name="T67" fmla="*/ 117 h 335"/>
              <a:gd name="T68" fmla="*/ 56 w 290"/>
              <a:gd name="T69" fmla="*/ 231 h 335"/>
              <a:gd name="T70" fmla="*/ 60 w 290"/>
              <a:gd name="T71" fmla="*/ 253 h 335"/>
              <a:gd name="T72" fmla="*/ 81 w 290"/>
              <a:gd name="T73" fmla="*/ 249 h 335"/>
              <a:gd name="T74" fmla="*/ 160 w 290"/>
              <a:gd name="T75" fmla="*/ 134 h 335"/>
              <a:gd name="T76" fmla="*/ 180 w 290"/>
              <a:gd name="T77" fmla="*/ 148 h 335"/>
              <a:gd name="T78" fmla="*/ 95 w 290"/>
              <a:gd name="T79" fmla="*/ 271 h 335"/>
              <a:gd name="T80" fmla="*/ 59 w 290"/>
              <a:gd name="T81" fmla="*/ 285 h 335"/>
              <a:gd name="T82" fmla="*/ 30 w 290"/>
              <a:gd name="T83" fmla="*/ 265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90" h="335">
                <a:moveTo>
                  <a:pt x="277" y="310"/>
                </a:moveTo>
                <a:cubicBezTo>
                  <a:pt x="75" y="310"/>
                  <a:pt x="75" y="310"/>
                  <a:pt x="75" y="310"/>
                </a:cubicBezTo>
                <a:cubicBezTo>
                  <a:pt x="109" y="297"/>
                  <a:pt x="109" y="297"/>
                  <a:pt x="109" y="297"/>
                </a:cubicBezTo>
                <a:cubicBezTo>
                  <a:pt x="112" y="295"/>
                  <a:pt x="114" y="294"/>
                  <a:pt x="116" y="291"/>
                </a:cubicBezTo>
                <a:cubicBezTo>
                  <a:pt x="212" y="152"/>
                  <a:pt x="212" y="152"/>
                  <a:pt x="212" y="152"/>
                </a:cubicBezTo>
                <a:cubicBezTo>
                  <a:pt x="212" y="151"/>
                  <a:pt x="213" y="150"/>
                  <a:pt x="213" y="149"/>
                </a:cubicBezTo>
                <a:cubicBezTo>
                  <a:pt x="213" y="149"/>
                  <a:pt x="213" y="149"/>
                  <a:pt x="213" y="149"/>
                </a:cubicBezTo>
                <a:cubicBezTo>
                  <a:pt x="237" y="115"/>
                  <a:pt x="237" y="115"/>
                  <a:pt x="237" y="115"/>
                </a:cubicBezTo>
                <a:cubicBezTo>
                  <a:pt x="258" y="85"/>
                  <a:pt x="250" y="44"/>
                  <a:pt x="220" y="23"/>
                </a:cubicBezTo>
                <a:cubicBezTo>
                  <a:pt x="215" y="20"/>
                  <a:pt x="215" y="20"/>
                  <a:pt x="215" y="20"/>
                </a:cubicBezTo>
                <a:cubicBezTo>
                  <a:pt x="185" y="0"/>
                  <a:pt x="144" y="7"/>
                  <a:pt x="124" y="37"/>
                </a:cubicBezTo>
                <a:cubicBezTo>
                  <a:pt x="100" y="72"/>
                  <a:pt x="100" y="72"/>
                  <a:pt x="100" y="72"/>
                </a:cubicBezTo>
                <a:cubicBezTo>
                  <a:pt x="101" y="72"/>
                  <a:pt x="101" y="72"/>
                  <a:pt x="101" y="72"/>
                </a:cubicBezTo>
                <a:cubicBezTo>
                  <a:pt x="100" y="73"/>
                  <a:pt x="99" y="73"/>
                  <a:pt x="98" y="74"/>
                </a:cubicBezTo>
                <a:cubicBezTo>
                  <a:pt x="3" y="213"/>
                  <a:pt x="3" y="213"/>
                  <a:pt x="3" y="213"/>
                </a:cubicBezTo>
                <a:cubicBezTo>
                  <a:pt x="1" y="216"/>
                  <a:pt x="0" y="219"/>
                  <a:pt x="0" y="222"/>
                </a:cubicBezTo>
                <a:cubicBezTo>
                  <a:pt x="0" y="318"/>
                  <a:pt x="0" y="318"/>
                  <a:pt x="0" y="318"/>
                </a:cubicBezTo>
                <a:cubicBezTo>
                  <a:pt x="0" y="322"/>
                  <a:pt x="1" y="325"/>
                  <a:pt x="4" y="328"/>
                </a:cubicBezTo>
                <a:cubicBezTo>
                  <a:pt x="6" y="332"/>
                  <a:pt x="10" y="335"/>
                  <a:pt x="15" y="335"/>
                </a:cubicBezTo>
                <a:cubicBezTo>
                  <a:pt x="277" y="335"/>
                  <a:pt x="277" y="335"/>
                  <a:pt x="277" y="335"/>
                </a:cubicBezTo>
                <a:cubicBezTo>
                  <a:pt x="284" y="335"/>
                  <a:pt x="290" y="330"/>
                  <a:pt x="290" y="323"/>
                </a:cubicBezTo>
                <a:cubicBezTo>
                  <a:pt x="290" y="316"/>
                  <a:pt x="284" y="310"/>
                  <a:pt x="277" y="310"/>
                </a:cubicBezTo>
                <a:close/>
                <a:moveTo>
                  <a:pt x="148" y="54"/>
                </a:moveTo>
                <a:cubicBezTo>
                  <a:pt x="159" y="37"/>
                  <a:pt x="182" y="33"/>
                  <a:pt x="199" y="44"/>
                </a:cubicBezTo>
                <a:cubicBezTo>
                  <a:pt x="204" y="47"/>
                  <a:pt x="204" y="47"/>
                  <a:pt x="204" y="47"/>
                </a:cubicBezTo>
                <a:cubicBezTo>
                  <a:pt x="220" y="59"/>
                  <a:pt x="225" y="82"/>
                  <a:pt x="213" y="99"/>
                </a:cubicBezTo>
                <a:cubicBezTo>
                  <a:pt x="196" y="124"/>
                  <a:pt x="196" y="124"/>
                  <a:pt x="196" y="124"/>
                </a:cubicBezTo>
                <a:cubicBezTo>
                  <a:pt x="130" y="79"/>
                  <a:pt x="130" y="79"/>
                  <a:pt x="130" y="79"/>
                </a:cubicBezTo>
                <a:lnTo>
                  <a:pt x="148" y="54"/>
                </a:lnTo>
                <a:close/>
                <a:moveTo>
                  <a:pt x="30" y="265"/>
                </a:moveTo>
                <a:cubicBezTo>
                  <a:pt x="29" y="266"/>
                  <a:pt x="29" y="266"/>
                  <a:pt x="29" y="266"/>
                </a:cubicBezTo>
                <a:cubicBezTo>
                  <a:pt x="29" y="226"/>
                  <a:pt x="29" y="226"/>
                  <a:pt x="29" y="226"/>
                </a:cubicBezTo>
                <a:cubicBezTo>
                  <a:pt x="114" y="103"/>
                  <a:pt x="114" y="103"/>
                  <a:pt x="114" y="103"/>
                </a:cubicBezTo>
                <a:cubicBezTo>
                  <a:pt x="134" y="117"/>
                  <a:pt x="134" y="117"/>
                  <a:pt x="134" y="117"/>
                </a:cubicBezTo>
                <a:cubicBezTo>
                  <a:pt x="56" y="231"/>
                  <a:pt x="56" y="231"/>
                  <a:pt x="56" y="231"/>
                </a:cubicBezTo>
                <a:cubicBezTo>
                  <a:pt x="51" y="238"/>
                  <a:pt x="53" y="248"/>
                  <a:pt x="60" y="253"/>
                </a:cubicBezTo>
                <a:cubicBezTo>
                  <a:pt x="67" y="258"/>
                  <a:pt x="76" y="256"/>
                  <a:pt x="81" y="249"/>
                </a:cubicBezTo>
                <a:cubicBezTo>
                  <a:pt x="160" y="134"/>
                  <a:pt x="160" y="134"/>
                  <a:pt x="160" y="134"/>
                </a:cubicBezTo>
                <a:cubicBezTo>
                  <a:pt x="180" y="148"/>
                  <a:pt x="180" y="148"/>
                  <a:pt x="180" y="148"/>
                </a:cubicBezTo>
                <a:cubicBezTo>
                  <a:pt x="95" y="271"/>
                  <a:pt x="95" y="271"/>
                  <a:pt x="95" y="271"/>
                </a:cubicBezTo>
                <a:cubicBezTo>
                  <a:pt x="59" y="285"/>
                  <a:pt x="59" y="285"/>
                  <a:pt x="59" y="285"/>
                </a:cubicBezTo>
                <a:lnTo>
                  <a:pt x="30" y="265"/>
                </a:lnTo>
                <a:close/>
              </a:path>
            </a:pathLst>
          </a:custGeom>
          <a:solidFill>
            <a:srgbClr val="202A36"/>
          </a:solidFill>
          <a:ln>
            <a:noFill/>
          </a:ln>
        </p:spPr>
        <p:txBody>
          <a:bodyPr vert="horz" wrap="square" lIns="91440" tIns="45720" rIns="91440" bIns="45720" numCol="1" anchor="t" anchorCtr="0" compatLnSpc="1"/>
          <a:lstStyle/>
          <a:p>
            <a:endParaRPr lang="zh-CN" altLang="en-US"/>
          </a:p>
        </p:txBody>
      </p:sp>
      <p:sp>
        <p:nvSpPr>
          <p:cNvPr id="31" name="Freeform 13"/>
          <p:cNvSpPr>
            <a:spLocks noEditPoints="1"/>
          </p:cNvSpPr>
          <p:nvPr/>
        </p:nvSpPr>
        <p:spPr bwMode="auto">
          <a:xfrm>
            <a:off x="8479166" y="2297061"/>
            <a:ext cx="332147" cy="441809"/>
          </a:xfrm>
          <a:custGeom>
            <a:avLst/>
            <a:gdLst>
              <a:gd name="T0" fmla="*/ 245 w 245"/>
              <a:gd name="T1" fmla="*/ 9 h 326"/>
              <a:gd name="T2" fmla="*/ 235 w 245"/>
              <a:gd name="T3" fmla="*/ 0 h 326"/>
              <a:gd name="T4" fmla="*/ 192 w 245"/>
              <a:gd name="T5" fmla="*/ 52 h 326"/>
              <a:gd name="T6" fmla="*/ 202 w 245"/>
              <a:gd name="T7" fmla="*/ 79 h 326"/>
              <a:gd name="T8" fmla="*/ 174 w 245"/>
              <a:gd name="T9" fmla="*/ 77 h 326"/>
              <a:gd name="T10" fmla="*/ 181 w 245"/>
              <a:gd name="T11" fmla="*/ 92 h 326"/>
              <a:gd name="T12" fmla="*/ 158 w 245"/>
              <a:gd name="T13" fmla="*/ 99 h 326"/>
              <a:gd name="T14" fmla="*/ 165 w 245"/>
              <a:gd name="T15" fmla="*/ 114 h 326"/>
              <a:gd name="T16" fmla="*/ 142 w 245"/>
              <a:gd name="T17" fmla="*/ 121 h 326"/>
              <a:gd name="T18" fmla="*/ 149 w 245"/>
              <a:gd name="T19" fmla="*/ 136 h 326"/>
              <a:gd name="T20" fmla="*/ 126 w 245"/>
              <a:gd name="T21" fmla="*/ 143 h 326"/>
              <a:gd name="T22" fmla="*/ 133 w 245"/>
              <a:gd name="T23" fmla="*/ 157 h 326"/>
              <a:gd name="T24" fmla="*/ 112 w 245"/>
              <a:gd name="T25" fmla="*/ 162 h 326"/>
              <a:gd name="T26" fmla="*/ 122 w 245"/>
              <a:gd name="T27" fmla="*/ 189 h 326"/>
              <a:gd name="T28" fmla="*/ 93 w 245"/>
              <a:gd name="T29" fmla="*/ 187 h 326"/>
              <a:gd name="T30" fmla="*/ 101 w 245"/>
              <a:gd name="T31" fmla="*/ 202 h 326"/>
              <a:gd name="T32" fmla="*/ 77 w 245"/>
              <a:gd name="T33" fmla="*/ 209 h 326"/>
              <a:gd name="T34" fmla="*/ 85 w 245"/>
              <a:gd name="T35" fmla="*/ 224 h 326"/>
              <a:gd name="T36" fmla="*/ 61 w 245"/>
              <a:gd name="T37" fmla="*/ 231 h 326"/>
              <a:gd name="T38" fmla="*/ 69 w 245"/>
              <a:gd name="T39" fmla="*/ 246 h 326"/>
              <a:gd name="T40" fmla="*/ 2 w 245"/>
              <a:gd name="T41" fmla="*/ 311 h 326"/>
              <a:gd name="T42" fmla="*/ 10 w 245"/>
              <a:gd name="T43" fmla="*/ 326 h 326"/>
              <a:gd name="T44" fmla="*/ 245 w 245"/>
              <a:gd name="T45" fmla="*/ 317 h 326"/>
              <a:gd name="T46" fmla="*/ 222 w 245"/>
              <a:gd name="T47" fmla="*/ 297 h 326"/>
              <a:gd name="T48" fmla="*/ 245 w 245"/>
              <a:gd name="T49" fmla="*/ 281 h 326"/>
              <a:gd name="T50" fmla="*/ 232 w 245"/>
              <a:gd name="T51" fmla="*/ 268 h 326"/>
              <a:gd name="T52" fmla="*/ 245 w 245"/>
              <a:gd name="T53" fmla="*/ 260 h 326"/>
              <a:gd name="T54" fmla="*/ 232 w 245"/>
              <a:gd name="T55" fmla="*/ 243 h 326"/>
              <a:gd name="T56" fmla="*/ 245 w 245"/>
              <a:gd name="T57" fmla="*/ 236 h 326"/>
              <a:gd name="T58" fmla="*/ 232 w 245"/>
              <a:gd name="T59" fmla="*/ 219 h 326"/>
              <a:gd name="T60" fmla="*/ 245 w 245"/>
              <a:gd name="T61" fmla="*/ 211 h 326"/>
              <a:gd name="T62" fmla="*/ 232 w 245"/>
              <a:gd name="T63" fmla="*/ 194 h 326"/>
              <a:gd name="T64" fmla="*/ 245 w 245"/>
              <a:gd name="T65" fmla="*/ 186 h 326"/>
              <a:gd name="T66" fmla="*/ 222 w 245"/>
              <a:gd name="T67" fmla="*/ 172 h 326"/>
              <a:gd name="T68" fmla="*/ 245 w 245"/>
              <a:gd name="T69" fmla="*/ 157 h 326"/>
              <a:gd name="T70" fmla="*/ 232 w 245"/>
              <a:gd name="T71" fmla="*/ 144 h 326"/>
              <a:gd name="T72" fmla="*/ 245 w 245"/>
              <a:gd name="T73" fmla="*/ 136 h 326"/>
              <a:gd name="T74" fmla="*/ 232 w 245"/>
              <a:gd name="T75" fmla="*/ 119 h 326"/>
              <a:gd name="T76" fmla="*/ 245 w 245"/>
              <a:gd name="T77" fmla="*/ 111 h 326"/>
              <a:gd name="T78" fmla="*/ 232 w 245"/>
              <a:gd name="T79" fmla="*/ 94 h 326"/>
              <a:gd name="T80" fmla="*/ 245 w 245"/>
              <a:gd name="T81" fmla="*/ 87 h 326"/>
              <a:gd name="T82" fmla="*/ 232 w 245"/>
              <a:gd name="T83" fmla="*/ 70 h 326"/>
              <a:gd name="T84" fmla="*/ 245 w 245"/>
              <a:gd name="T85" fmla="*/ 62 h 326"/>
              <a:gd name="T86" fmla="*/ 222 w 245"/>
              <a:gd name="T87" fmla="*/ 49 h 326"/>
              <a:gd name="T88" fmla="*/ 245 w 245"/>
              <a:gd name="T89" fmla="*/ 34 h 326"/>
              <a:gd name="T90" fmla="*/ 23 w 245"/>
              <a:gd name="T91" fmla="*/ 284 h 326"/>
              <a:gd name="T92" fmla="*/ 51 w 245"/>
              <a:gd name="T93" fmla="*/ 286 h 326"/>
              <a:gd name="T94" fmla="*/ 53 w 245"/>
              <a:gd name="T95" fmla="*/ 267 h 326"/>
              <a:gd name="T96" fmla="*/ 45 w 245"/>
              <a:gd name="T97" fmla="*/ 253 h 326"/>
              <a:gd name="T98" fmla="*/ 53 w 245"/>
              <a:gd name="T99" fmla="*/ 267 h 326"/>
              <a:gd name="T100" fmla="*/ 104 w 245"/>
              <a:gd name="T101" fmla="*/ 269 h 326"/>
              <a:gd name="T102" fmla="*/ 188 w 245"/>
              <a:gd name="T103" fmla="*/ 269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45" h="326">
                <a:moveTo>
                  <a:pt x="245" y="34"/>
                </a:moveTo>
                <a:cubicBezTo>
                  <a:pt x="245" y="9"/>
                  <a:pt x="245" y="9"/>
                  <a:pt x="245" y="9"/>
                </a:cubicBezTo>
                <a:cubicBezTo>
                  <a:pt x="245" y="5"/>
                  <a:pt x="242" y="1"/>
                  <a:pt x="238" y="0"/>
                </a:cubicBezTo>
                <a:cubicBezTo>
                  <a:pt x="237" y="0"/>
                  <a:pt x="236" y="0"/>
                  <a:pt x="235" y="0"/>
                </a:cubicBezTo>
                <a:cubicBezTo>
                  <a:pt x="232" y="0"/>
                  <a:pt x="229" y="1"/>
                  <a:pt x="228" y="4"/>
                </a:cubicBezTo>
                <a:cubicBezTo>
                  <a:pt x="192" y="52"/>
                  <a:pt x="192" y="52"/>
                  <a:pt x="192" y="52"/>
                </a:cubicBezTo>
                <a:cubicBezTo>
                  <a:pt x="211" y="66"/>
                  <a:pt x="211" y="66"/>
                  <a:pt x="211" y="66"/>
                </a:cubicBezTo>
                <a:cubicBezTo>
                  <a:pt x="202" y="79"/>
                  <a:pt x="202" y="79"/>
                  <a:pt x="202" y="79"/>
                </a:cubicBezTo>
                <a:cubicBezTo>
                  <a:pt x="183" y="65"/>
                  <a:pt x="183" y="65"/>
                  <a:pt x="183" y="65"/>
                </a:cubicBezTo>
                <a:cubicBezTo>
                  <a:pt x="174" y="77"/>
                  <a:pt x="174" y="77"/>
                  <a:pt x="174" y="77"/>
                </a:cubicBezTo>
                <a:cubicBezTo>
                  <a:pt x="185" y="86"/>
                  <a:pt x="185" y="86"/>
                  <a:pt x="185" y="86"/>
                </a:cubicBezTo>
                <a:cubicBezTo>
                  <a:pt x="181" y="92"/>
                  <a:pt x="181" y="92"/>
                  <a:pt x="181" y="92"/>
                </a:cubicBezTo>
                <a:cubicBezTo>
                  <a:pt x="169" y="83"/>
                  <a:pt x="169" y="83"/>
                  <a:pt x="169" y="83"/>
                </a:cubicBezTo>
                <a:cubicBezTo>
                  <a:pt x="158" y="99"/>
                  <a:pt x="158" y="99"/>
                  <a:pt x="158" y="99"/>
                </a:cubicBezTo>
                <a:cubicBezTo>
                  <a:pt x="169" y="108"/>
                  <a:pt x="169" y="108"/>
                  <a:pt x="169" y="108"/>
                </a:cubicBezTo>
                <a:cubicBezTo>
                  <a:pt x="165" y="114"/>
                  <a:pt x="165" y="114"/>
                  <a:pt x="165" y="114"/>
                </a:cubicBezTo>
                <a:cubicBezTo>
                  <a:pt x="153" y="105"/>
                  <a:pt x="153" y="105"/>
                  <a:pt x="153" y="105"/>
                </a:cubicBezTo>
                <a:cubicBezTo>
                  <a:pt x="142" y="121"/>
                  <a:pt x="142" y="121"/>
                  <a:pt x="142" y="121"/>
                </a:cubicBezTo>
                <a:cubicBezTo>
                  <a:pt x="153" y="129"/>
                  <a:pt x="153" y="129"/>
                  <a:pt x="153" y="129"/>
                </a:cubicBezTo>
                <a:cubicBezTo>
                  <a:pt x="149" y="136"/>
                  <a:pt x="149" y="136"/>
                  <a:pt x="149" y="136"/>
                </a:cubicBezTo>
                <a:cubicBezTo>
                  <a:pt x="137" y="127"/>
                  <a:pt x="137" y="127"/>
                  <a:pt x="137" y="127"/>
                </a:cubicBezTo>
                <a:cubicBezTo>
                  <a:pt x="126" y="143"/>
                  <a:pt x="126" y="143"/>
                  <a:pt x="126" y="143"/>
                </a:cubicBezTo>
                <a:cubicBezTo>
                  <a:pt x="137" y="151"/>
                  <a:pt x="137" y="151"/>
                  <a:pt x="137" y="151"/>
                </a:cubicBezTo>
                <a:cubicBezTo>
                  <a:pt x="133" y="157"/>
                  <a:pt x="133" y="157"/>
                  <a:pt x="133" y="157"/>
                </a:cubicBezTo>
                <a:cubicBezTo>
                  <a:pt x="121" y="149"/>
                  <a:pt x="121" y="149"/>
                  <a:pt x="121" y="149"/>
                </a:cubicBezTo>
                <a:cubicBezTo>
                  <a:pt x="112" y="162"/>
                  <a:pt x="112" y="162"/>
                  <a:pt x="112" y="162"/>
                </a:cubicBezTo>
                <a:cubicBezTo>
                  <a:pt x="131" y="176"/>
                  <a:pt x="131" y="176"/>
                  <a:pt x="131" y="176"/>
                </a:cubicBezTo>
                <a:cubicBezTo>
                  <a:pt x="122" y="189"/>
                  <a:pt x="122" y="189"/>
                  <a:pt x="122" y="189"/>
                </a:cubicBezTo>
                <a:cubicBezTo>
                  <a:pt x="103" y="174"/>
                  <a:pt x="103" y="174"/>
                  <a:pt x="103" y="174"/>
                </a:cubicBezTo>
                <a:cubicBezTo>
                  <a:pt x="93" y="187"/>
                  <a:pt x="93" y="187"/>
                  <a:pt x="93" y="187"/>
                </a:cubicBezTo>
                <a:cubicBezTo>
                  <a:pt x="105" y="196"/>
                  <a:pt x="105" y="196"/>
                  <a:pt x="105" y="196"/>
                </a:cubicBezTo>
                <a:cubicBezTo>
                  <a:pt x="101" y="202"/>
                  <a:pt x="101" y="202"/>
                  <a:pt x="101" y="202"/>
                </a:cubicBezTo>
                <a:cubicBezTo>
                  <a:pt x="89" y="193"/>
                  <a:pt x="89" y="193"/>
                  <a:pt x="89" y="193"/>
                </a:cubicBezTo>
                <a:cubicBezTo>
                  <a:pt x="77" y="209"/>
                  <a:pt x="77" y="209"/>
                  <a:pt x="77" y="209"/>
                </a:cubicBezTo>
                <a:cubicBezTo>
                  <a:pt x="89" y="218"/>
                  <a:pt x="89" y="218"/>
                  <a:pt x="89" y="218"/>
                </a:cubicBezTo>
                <a:cubicBezTo>
                  <a:pt x="85" y="224"/>
                  <a:pt x="85" y="224"/>
                  <a:pt x="85" y="224"/>
                </a:cubicBezTo>
                <a:cubicBezTo>
                  <a:pt x="73" y="215"/>
                  <a:pt x="73" y="215"/>
                  <a:pt x="73" y="215"/>
                </a:cubicBezTo>
                <a:cubicBezTo>
                  <a:pt x="61" y="231"/>
                  <a:pt x="61" y="231"/>
                  <a:pt x="61" y="231"/>
                </a:cubicBezTo>
                <a:cubicBezTo>
                  <a:pt x="73" y="239"/>
                  <a:pt x="73" y="239"/>
                  <a:pt x="73" y="239"/>
                </a:cubicBezTo>
                <a:cubicBezTo>
                  <a:pt x="69" y="246"/>
                  <a:pt x="69" y="246"/>
                  <a:pt x="69" y="246"/>
                </a:cubicBezTo>
                <a:cubicBezTo>
                  <a:pt x="57" y="237"/>
                  <a:pt x="57" y="237"/>
                  <a:pt x="57" y="237"/>
                </a:cubicBezTo>
                <a:cubicBezTo>
                  <a:pt x="2" y="311"/>
                  <a:pt x="2" y="311"/>
                  <a:pt x="2" y="311"/>
                </a:cubicBezTo>
                <a:cubicBezTo>
                  <a:pt x="0" y="314"/>
                  <a:pt x="0" y="318"/>
                  <a:pt x="2" y="321"/>
                </a:cubicBezTo>
                <a:cubicBezTo>
                  <a:pt x="3" y="324"/>
                  <a:pt x="6" y="326"/>
                  <a:pt x="10" y="326"/>
                </a:cubicBezTo>
                <a:cubicBezTo>
                  <a:pt x="235" y="326"/>
                  <a:pt x="235" y="326"/>
                  <a:pt x="235" y="326"/>
                </a:cubicBezTo>
                <a:cubicBezTo>
                  <a:pt x="241" y="326"/>
                  <a:pt x="245" y="322"/>
                  <a:pt x="245" y="317"/>
                </a:cubicBezTo>
                <a:cubicBezTo>
                  <a:pt x="245" y="297"/>
                  <a:pt x="245" y="297"/>
                  <a:pt x="245" y="297"/>
                </a:cubicBezTo>
                <a:cubicBezTo>
                  <a:pt x="222" y="297"/>
                  <a:pt x="222" y="297"/>
                  <a:pt x="222" y="297"/>
                </a:cubicBezTo>
                <a:cubicBezTo>
                  <a:pt x="222" y="281"/>
                  <a:pt x="222" y="281"/>
                  <a:pt x="222" y="281"/>
                </a:cubicBezTo>
                <a:cubicBezTo>
                  <a:pt x="245" y="281"/>
                  <a:pt x="245" y="281"/>
                  <a:pt x="245" y="281"/>
                </a:cubicBezTo>
                <a:cubicBezTo>
                  <a:pt x="245" y="268"/>
                  <a:pt x="245" y="268"/>
                  <a:pt x="245" y="268"/>
                </a:cubicBezTo>
                <a:cubicBezTo>
                  <a:pt x="232" y="268"/>
                  <a:pt x="232" y="268"/>
                  <a:pt x="232" y="268"/>
                </a:cubicBezTo>
                <a:cubicBezTo>
                  <a:pt x="232" y="260"/>
                  <a:pt x="232" y="260"/>
                  <a:pt x="232" y="260"/>
                </a:cubicBezTo>
                <a:cubicBezTo>
                  <a:pt x="245" y="260"/>
                  <a:pt x="245" y="260"/>
                  <a:pt x="245" y="260"/>
                </a:cubicBezTo>
                <a:cubicBezTo>
                  <a:pt x="245" y="243"/>
                  <a:pt x="245" y="243"/>
                  <a:pt x="245" y="243"/>
                </a:cubicBezTo>
                <a:cubicBezTo>
                  <a:pt x="232" y="243"/>
                  <a:pt x="232" y="243"/>
                  <a:pt x="232" y="243"/>
                </a:cubicBezTo>
                <a:cubicBezTo>
                  <a:pt x="232" y="236"/>
                  <a:pt x="232" y="236"/>
                  <a:pt x="232" y="236"/>
                </a:cubicBezTo>
                <a:cubicBezTo>
                  <a:pt x="245" y="236"/>
                  <a:pt x="245" y="236"/>
                  <a:pt x="245" y="236"/>
                </a:cubicBezTo>
                <a:cubicBezTo>
                  <a:pt x="245" y="219"/>
                  <a:pt x="245" y="219"/>
                  <a:pt x="245" y="219"/>
                </a:cubicBezTo>
                <a:cubicBezTo>
                  <a:pt x="232" y="219"/>
                  <a:pt x="232" y="219"/>
                  <a:pt x="232" y="219"/>
                </a:cubicBezTo>
                <a:cubicBezTo>
                  <a:pt x="232" y="211"/>
                  <a:pt x="232" y="211"/>
                  <a:pt x="232" y="211"/>
                </a:cubicBezTo>
                <a:cubicBezTo>
                  <a:pt x="245" y="211"/>
                  <a:pt x="245" y="211"/>
                  <a:pt x="245" y="211"/>
                </a:cubicBezTo>
                <a:cubicBezTo>
                  <a:pt x="245" y="194"/>
                  <a:pt x="245" y="194"/>
                  <a:pt x="245" y="194"/>
                </a:cubicBezTo>
                <a:cubicBezTo>
                  <a:pt x="232" y="194"/>
                  <a:pt x="232" y="194"/>
                  <a:pt x="232" y="194"/>
                </a:cubicBezTo>
                <a:cubicBezTo>
                  <a:pt x="232" y="186"/>
                  <a:pt x="232" y="186"/>
                  <a:pt x="232" y="186"/>
                </a:cubicBezTo>
                <a:cubicBezTo>
                  <a:pt x="245" y="186"/>
                  <a:pt x="245" y="186"/>
                  <a:pt x="245" y="186"/>
                </a:cubicBezTo>
                <a:cubicBezTo>
                  <a:pt x="245" y="172"/>
                  <a:pt x="245" y="172"/>
                  <a:pt x="245" y="172"/>
                </a:cubicBezTo>
                <a:cubicBezTo>
                  <a:pt x="222" y="172"/>
                  <a:pt x="222" y="172"/>
                  <a:pt x="222" y="172"/>
                </a:cubicBezTo>
                <a:cubicBezTo>
                  <a:pt x="222" y="157"/>
                  <a:pt x="222" y="157"/>
                  <a:pt x="222" y="157"/>
                </a:cubicBezTo>
                <a:cubicBezTo>
                  <a:pt x="245" y="157"/>
                  <a:pt x="245" y="157"/>
                  <a:pt x="245" y="157"/>
                </a:cubicBezTo>
                <a:cubicBezTo>
                  <a:pt x="245" y="144"/>
                  <a:pt x="245" y="144"/>
                  <a:pt x="245" y="144"/>
                </a:cubicBezTo>
                <a:cubicBezTo>
                  <a:pt x="232" y="144"/>
                  <a:pt x="232" y="144"/>
                  <a:pt x="232" y="144"/>
                </a:cubicBezTo>
                <a:cubicBezTo>
                  <a:pt x="232" y="136"/>
                  <a:pt x="232" y="136"/>
                  <a:pt x="232" y="136"/>
                </a:cubicBezTo>
                <a:cubicBezTo>
                  <a:pt x="245" y="136"/>
                  <a:pt x="245" y="136"/>
                  <a:pt x="245" y="136"/>
                </a:cubicBezTo>
                <a:cubicBezTo>
                  <a:pt x="245" y="119"/>
                  <a:pt x="245" y="119"/>
                  <a:pt x="245" y="119"/>
                </a:cubicBezTo>
                <a:cubicBezTo>
                  <a:pt x="232" y="119"/>
                  <a:pt x="232" y="119"/>
                  <a:pt x="232" y="119"/>
                </a:cubicBezTo>
                <a:cubicBezTo>
                  <a:pt x="232" y="111"/>
                  <a:pt x="232" y="111"/>
                  <a:pt x="232" y="111"/>
                </a:cubicBezTo>
                <a:cubicBezTo>
                  <a:pt x="245" y="111"/>
                  <a:pt x="245" y="111"/>
                  <a:pt x="245" y="111"/>
                </a:cubicBezTo>
                <a:cubicBezTo>
                  <a:pt x="245" y="94"/>
                  <a:pt x="245" y="94"/>
                  <a:pt x="245" y="94"/>
                </a:cubicBezTo>
                <a:cubicBezTo>
                  <a:pt x="232" y="94"/>
                  <a:pt x="232" y="94"/>
                  <a:pt x="232" y="94"/>
                </a:cubicBezTo>
                <a:cubicBezTo>
                  <a:pt x="232" y="87"/>
                  <a:pt x="232" y="87"/>
                  <a:pt x="232" y="87"/>
                </a:cubicBezTo>
                <a:cubicBezTo>
                  <a:pt x="245" y="87"/>
                  <a:pt x="245" y="87"/>
                  <a:pt x="245" y="87"/>
                </a:cubicBezTo>
                <a:cubicBezTo>
                  <a:pt x="245" y="70"/>
                  <a:pt x="245" y="70"/>
                  <a:pt x="245" y="70"/>
                </a:cubicBezTo>
                <a:cubicBezTo>
                  <a:pt x="232" y="70"/>
                  <a:pt x="232" y="70"/>
                  <a:pt x="232" y="70"/>
                </a:cubicBezTo>
                <a:cubicBezTo>
                  <a:pt x="232" y="62"/>
                  <a:pt x="232" y="62"/>
                  <a:pt x="232" y="62"/>
                </a:cubicBezTo>
                <a:cubicBezTo>
                  <a:pt x="245" y="62"/>
                  <a:pt x="245" y="62"/>
                  <a:pt x="245" y="62"/>
                </a:cubicBezTo>
                <a:cubicBezTo>
                  <a:pt x="245" y="49"/>
                  <a:pt x="245" y="49"/>
                  <a:pt x="245" y="49"/>
                </a:cubicBezTo>
                <a:cubicBezTo>
                  <a:pt x="222" y="49"/>
                  <a:pt x="222" y="49"/>
                  <a:pt x="222" y="49"/>
                </a:cubicBezTo>
                <a:cubicBezTo>
                  <a:pt x="222" y="34"/>
                  <a:pt x="222" y="34"/>
                  <a:pt x="222" y="34"/>
                </a:cubicBezTo>
                <a:lnTo>
                  <a:pt x="245" y="34"/>
                </a:lnTo>
                <a:close/>
                <a:moveTo>
                  <a:pt x="42" y="298"/>
                </a:moveTo>
                <a:cubicBezTo>
                  <a:pt x="23" y="284"/>
                  <a:pt x="23" y="284"/>
                  <a:pt x="23" y="284"/>
                </a:cubicBezTo>
                <a:cubicBezTo>
                  <a:pt x="32" y="271"/>
                  <a:pt x="32" y="271"/>
                  <a:pt x="32" y="271"/>
                </a:cubicBezTo>
                <a:cubicBezTo>
                  <a:pt x="51" y="286"/>
                  <a:pt x="51" y="286"/>
                  <a:pt x="51" y="286"/>
                </a:cubicBezTo>
                <a:lnTo>
                  <a:pt x="42" y="298"/>
                </a:lnTo>
                <a:close/>
                <a:moveTo>
                  <a:pt x="53" y="267"/>
                </a:moveTo>
                <a:cubicBezTo>
                  <a:pt x="41" y="259"/>
                  <a:pt x="41" y="259"/>
                  <a:pt x="41" y="259"/>
                </a:cubicBezTo>
                <a:cubicBezTo>
                  <a:pt x="45" y="253"/>
                  <a:pt x="45" y="253"/>
                  <a:pt x="45" y="253"/>
                </a:cubicBezTo>
                <a:cubicBezTo>
                  <a:pt x="57" y="261"/>
                  <a:pt x="57" y="261"/>
                  <a:pt x="57" y="261"/>
                </a:cubicBezTo>
                <a:lnTo>
                  <a:pt x="53" y="267"/>
                </a:lnTo>
                <a:close/>
                <a:moveTo>
                  <a:pt x="188" y="269"/>
                </a:moveTo>
                <a:cubicBezTo>
                  <a:pt x="104" y="269"/>
                  <a:pt x="104" y="269"/>
                  <a:pt x="104" y="269"/>
                </a:cubicBezTo>
                <a:cubicBezTo>
                  <a:pt x="188" y="154"/>
                  <a:pt x="188" y="154"/>
                  <a:pt x="188" y="154"/>
                </a:cubicBezTo>
                <a:lnTo>
                  <a:pt x="188" y="269"/>
                </a:lnTo>
                <a:close/>
              </a:path>
            </a:pathLst>
          </a:custGeom>
          <a:solidFill>
            <a:srgbClr val="FCB00F"/>
          </a:solidFill>
          <a:ln>
            <a:noFill/>
          </a:ln>
        </p:spPr>
        <p:txBody>
          <a:bodyPr vert="horz" wrap="square" lIns="91440" tIns="45720" rIns="91440" bIns="45720" numCol="1" anchor="t" anchorCtr="0" compatLnSpc="1"/>
          <a:lstStyle/>
          <a:p>
            <a:endParaRPr lang="zh-CN" altLang="en-US"/>
          </a:p>
        </p:txBody>
      </p:sp>
      <p:sp>
        <p:nvSpPr>
          <p:cNvPr id="32" name="Freeform 15"/>
          <p:cNvSpPr>
            <a:spLocks noEditPoints="1"/>
          </p:cNvSpPr>
          <p:nvPr/>
        </p:nvSpPr>
        <p:spPr bwMode="auto">
          <a:xfrm>
            <a:off x="5396168" y="3361676"/>
            <a:ext cx="375306" cy="372626"/>
          </a:xfrm>
          <a:custGeom>
            <a:avLst/>
            <a:gdLst>
              <a:gd name="T0" fmla="*/ 177 w 327"/>
              <a:gd name="T1" fmla="*/ 245 h 324"/>
              <a:gd name="T2" fmla="*/ 177 w 327"/>
              <a:gd name="T3" fmla="*/ 220 h 324"/>
              <a:gd name="T4" fmla="*/ 150 w 327"/>
              <a:gd name="T5" fmla="*/ 220 h 324"/>
              <a:gd name="T6" fmla="*/ 150 w 327"/>
              <a:gd name="T7" fmla="*/ 245 h 324"/>
              <a:gd name="T8" fmla="*/ 87 w 327"/>
              <a:gd name="T9" fmla="*/ 299 h 324"/>
              <a:gd name="T10" fmla="*/ 85 w 327"/>
              <a:gd name="T11" fmla="*/ 318 h 324"/>
              <a:gd name="T12" fmla="*/ 95 w 327"/>
              <a:gd name="T13" fmla="*/ 323 h 324"/>
              <a:gd name="T14" fmla="*/ 104 w 327"/>
              <a:gd name="T15" fmla="*/ 320 h 324"/>
              <a:gd name="T16" fmla="*/ 150 w 327"/>
              <a:gd name="T17" fmla="*/ 280 h 324"/>
              <a:gd name="T18" fmla="*/ 150 w 327"/>
              <a:gd name="T19" fmla="*/ 309 h 324"/>
              <a:gd name="T20" fmla="*/ 163 w 327"/>
              <a:gd name="T21" fmla="*/ 323 h 324"/>
              <a:gd name="T22" fmla="*/ 177 w 327"/>
              <a:gd name="T23" fmla="*/ 309 h 324"/>
              <a:gd name="T24" fmla="*/ 177 w 327"/>
              <a:gd name="T25" fmla="*/ 280 h 324"/>
              <a:gd name="T26" fmla="*/ 223 w 327"/>
              <a:gd name="T27" fmla="*/ 320 h 324"/>
              <a:gd name="T28" fmla="*/ 241 w 327"/>
              <a:gd name="T29" fmla="*/ 318 h 324"/>
              <a:gd name="T30" fmla="*/ 240 w 327"/>
              <a:gd name="T31" fmla="*/ 299 h 324"/>
              <a:gd name="T32" fmla="*/ 177 w 327"/>
              <a:gd name="T33" fmla="*/ 245 h 324"/>
              <a:gd name="T34" fmla="*/ 314 w 327"/>
              <a:gd name="T35" fmla="*/ 0 h 324"/>
              <a:gd name="T36" fmla="*/ 13 w 327"/>
              <a:gd name="T37" fmla="*/ 0 h 324"/>
              <a:gd name="T38" fmla="*/ 0 w 327"/>
              <a:gd name="T39" fmla="*/ 13 h 324"/>
              <a:gd name="T40" fmla="*/ 13 w 327"/>
              <a:gd name="T41" fmla="*/ 26 h 324"/>
              <a:gd name="T42" fmla="*/ 18 w 327"/>
              <a:gd name="T43" fmla="*/ 26 h 324"/>
              <a:gd name="T44" fmla="*/ 18 w 327"/>
              <a:gd name="T45" fmla="*/ 168 h 324"/>
              <a:gd name="T46" fmla="*/ 54 w 327"/>
              <a:gd name="T47" fmla="*/ 205 h 324"/>
              <a:gd name="T48" fmla="*/ 273 w 327"/>
              <a:gd name="T49" fmla="*/ 205 h 324"/>
              <a:gd name="T50" fmla="*/ 309 w 327"/>
              <a:gd name="T51" fmla="*/ 168 h 324"/>
              <a:gd name="T52" fmla="*/ 309 w 327"/>
              <a:gd name="T53" fmla="*/ 26 h 324"/>
              <a:gd name="T54" fmla="*/ 314 w 327"/>
              <a:gd name="T55" fmla="*/ 26 h 324"/>
              <a:gd name="T56" fmla="*/ 327 w 327"/>
              <a:gd name="T57" fmla="*/ 13 h 324"/>
              <a:gd name="T58" fmla="*/ 314 w 327"/>
              <a:gd name="T59" fmla="*/ 0 h 324"/>
              <a:gd name="T60" fmla="*/ 284 w 327"/>
              <a:gd name="T61" fmla="*/ 168 h 324"/>
              <a:gd name="T62" fmla="*/ 273 w 327"/>
              <a:gd name="T63" fmla="*/ 180 h 324"/>
              <a:gd name="T64" fmla="*/ 54 w 327"/>
              <a:gd name="T65" fmla="*/ 180 h 324"/>
              <a:gd name="T66" fmla="*/ 43 w 327"/>
              <a:gd name="T67" fmla="*/ 168 h 324"/>
              <a:gd name="T68" fmla="*/ 43 w 327"/>
              <a:gd name="T69" fmla="*/ 26 h 324"/>
              <a:gd name="T70" fmla="*/ 284 w 327"/>
              <a:gd name="T71" fmla="*/ 26 h 324"/>
              <a:gd name="T72" fmla="*/ 284 w 327"/>
              <a:gd name="T73" fmla="*/ 168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27" h="324">
                <a:moveTo>
                  <a:pt x="177" y="245"/>
                </a:moveTo>
                <a:cubicBezTo>
                  <a:pt x="177" y="220"/>
                  <a:pt x="177" y="220"/>
                  <a:pt x="177" y="220"/>
                </a:cubicBezTo>
                <a:cubicBezTo>
                  <a:pt x="150" y="220"/>
                  <a:pt x="150" y="220"/>
                  <a:pt x="150" y="220"/>
                </a:cubicBezTo>
                <a:cubicBezTo>
                  <a:pt x="150" y="245"/>
                  <a:pt x="150" y="245"/>
                  <a:pt x="150" y="245"/>
                </a:cubicBezTo>
                <a:cubicBezTo>
                  <a:pt x="87" y="299"/>
                  <a:pt x="87" y="299"/>
                  <a:pt x="87" y="299"/>
                </a:cubicBezTo>
                <a:cubicBezTo>
                  <a:pt x="81" y="304"/>
                  <a:pt x="81" y="312"/>
                  <a:pt x="85" y="318"/>
                </a:cubicBezTo>
                <a:cubicBezTo>
                  <a:pt x="88" y="321"/>
                  <a:pt x="92" y="323"/>
                  <a:pt x="95" y="323"/>
                </a:cubicBezTo>
                <a:cubicBezTo>
                  <a:pt x="99" y="323"/>
                  <a:pt x="102" y="322"/>
                  <a:pt x="104" y="320"/>
                </a:cubicBezTo>
                <a:cubicBezTo>
                  <a:pt x="150" y="280"/>
                  <a:pt x="150" y="280"/>
                  <a:pt x="150" y="280"/>
                </a:cubicBezTo>
                <a:cubicBezTo>
                  <a:pt x="150" y="309"/>
                  <a:pt x="150" y="309"/>
                  <a:pt x="150" y="309"/>
                </a:cubicBezTo>
                <a:cubicBezTo>
                  <a:pt x="150" y="317"/>
                  <a:pt x="156" y="323"/>
                  <a:pt x="163" y="323"/>
                </a:cubicBezTo>
                <a:cubicBezTo>
                  <a:pt x="171" y="323"/>
                  <a:pt x="177" y="317"/>
                  <a:pt x="177" y="309"/>
                </a:cubicBezTo>
                <a:cubicBezTo>
                  <a:pt x="177" y="280"/>
                  <a:pt x="177" y="280"/>
                  <a:pt x="177" y="280"/>
                </a:cubicBezTo>
                <a:cubicBezTo>
                  <a:pt x="223" y="320"/>
                  <a:pt x="223" y="320"/>
                  <a:pt x="223" y="320"/>
                </a:cubicBezTo>
                <a:cubicBezTo>
                  <a:pt x="228" y="324"/>
                  <a:pt x="237" y="324"/>
                  <a:pt x="241" y="318"/>
                </a:cubicBezTo>
                <a:cubicBezTo>
                  <a:pt x="246" y="312"/>
                  <a:pt x="246" y="304"/>
                  <a:pt x="240" y="299"/>
                </a:cubicBezTo>
                <a:lnTo>
                  <a:pt x="177" y="245"/>
                </a:lnTo>
                <a:close/>
                <a:moveTo>
                  <a:pt x="314" y="0"/>
                </a:moveTo>
                <a:cubicBezTo>
                  <a:pt x="13" y="0"/>
                  <a:pt x="13" y="0"/>
                  <a:pt x="13" y="0"/>
                </a:cubicBezTo>
                <a:cubicBezTo>
                  <a:pt x="6" y="0"/>
                  <a:pt x="0" y="6"/>
                  <a:pt x="0" y="13"/>
                </a:cubicBezTo>
                <a:cubicBezTo>
                  <a:pt x="0" y="20"/>
                  <a:pt x="6" y="26"/>
                  <a:pt x="13" y="26"/>
                </a:cubicBezTo>
                <a:cubicBezTo>
                  <a:pt x="18" y="26"/>
                  <a:pt x="18" y="26"/>
                  <a:pt x="18" y="26"/>
                </a:cubicBezTo>
                <a:cubicBezTo>
                  <a:pt x="18" y="168"/>
                  <a:pt x="18" y="168"/>
                  <a:pt x="18" y="168"/>
                </a:cubicBezTo>
                <a:cubicBezTo>
                  <a:pt x="18" y="189"/>
                  <a:pt x="34" y="205"/>
                  <a:pt x="54" y="205"/>
                </a:cubicBezTo>
                <a:cubicBezTo>
                  <a:pt x="273" y="205"/>
                  <a:pt x="273" y="205"/>
                  <a:pt x="273" y="205"/>
                </a:cubicBezTo>
                <a:cubicBezTo>
                  <a:pt x="293" y="205"/>
                  <a:pt x="309" y="189"/>
                  <a:pt x="309" y="168"/>
                </a:cubicBezTo>
                <a:cubicBezTo>
                  <a:pt x="309" y="26"/>
                  <a:pt x="309" y="26"/>
                  <a:pt x="309" y="26"/>
                </a:cubicBezTo>
                <a:cubicBezTo>
                  <a:pt x="314" y="26"/>
                  <a:pt x="314" y="26"/>
                  <a:pt x="314" y="26"/>
                </a:cubicBezTo>
                <a:cubicBezTo>
                  <a:pt x="321" y="26"/>
                  <a:pt x="327" y="20"/>
                  <a:pt x="327" y="13"/>
                </a:cubicBezTo>
                <a:cubicBezTo>
                  <a:pt x="327" y="6"/>
                  <a:pt x="321" y="0"/>
                  <a:pt x="314" y="0"/>
                </a:cubicBezTo>
                <a:close/>
                <a:moveTo>
                  <a:pt x="284" y="168"/>
                </a:moveTo>
                <a:cubicBezTo>
                  <a:pt x="284" y="175"/>
                  <a:pt x="279" y="180"/>
                  <a:pt x="273" y="180"/>
                </a:cubicBezTo>
                <a:cubicBezTo>
                  <a:pt x="54" y="180"/>
                  <a:pt x="54" y="180"/>
                  <a:pt x="54" y="180"/>
                </a:cubicBezTo>
                <a:cubicBezTo>
                  <a:pt x="48" y="180"/>
                  <a:pt x="43" y="175"/>
                  <a:pt x="43" y="168"/>
                </a:cubicBezTo>
                <a:cubicBezTo>
                  <a:pt x="43" y="26"/>
                  <a:pt x="43" y="26"/>
                  <a:pt x="43" y="26"/>
                </a:cubicBezTo>
                <a:cubicBezTo>
                  <a:pt x="284" y="26"/>
                  <a:pt x="284" y="26"/>
                  <a:pt x="284" y="26"/>
                </a:cubicBezTo>
                <a:lnTo>
                  <a:pt x="284" y="168"/>
                </a:lnTo>
                <a:close/>
              </a:path>
            </a:pathLst>
          </a:custGeom>
          <a:solidFill>
            <a:schemeClr val="tx1"/>
          </a:solidFill>
          <a:ln>
            <a:noFill/>
          </a:ln>
        </p:spPr>
        <p:txBody>
          <a:bodyPr vert="horz" wrap="square" lIns="91440" tIns="45720" rIns="91440" bIns="45720" numCol="1" anchor="t" anchorCtr="0" compatLnSpc="1"/>
          <a:lstStyle/>
          <a:p>
            <a:endParaRPr lang="zh-CN" altLang="en-US"/>
          </a:p>
        </p:txBody>
      </p:sp>
      <p:sp>
        <p:nvSpPr>
          <p:cNvPr id="33" name="Freeform 17"/>
          <p:cNvSpPr>
            <a:spLocks noEditPoints="1"/>
          </p:cNvSpPr>
          <p:nvPr/>
        </p:nvSpPr>
        <p:spPr bwMode="auto">
          <a:xfrm>
            <a:off x="6177639" y="4053582"/>
            <a:ext cx="338337" cy="421420"/>
          </a:xfrm>
          <a:custGeom>
            <a:avLst/>
            <a:gdLst>
              <a:gd name="T0" fmla="*/ 204 w 263"/>
              <a:gd name="T1" fmla="*/ 108 h 327"/>
              <a:gd name="T2" fmla="*/ 59 w 263"/>
              <a:gd name="T3" fmla="*/ 108 h 327"/>
              <a:gd name="T4" fmla="*/ 59 w 263"/>
              <a:gd name="T5" fmla="*/ 127 h 327"/>
              <a:gd name="T6" fmla="*/ 204 w 263"/>
              <a:gd name="T7" fmla="*/ 127 h 327"/>
              <a:gd name="T8" fmla="*/ 204 w 263"/>
              <a:gd name="T9" fmla="*/ 108 h 327"/>
              <a:gd name="T10" fmla="*/ 163 w 263"/>
              <a:gd name="T11" fmla="*/ 54 h 327"/>
              <a:gd name="T12" fmla="*/ 59 w 263"/>
              <a:gd name="T13" fmla="*/ 54 h 327"/>
              <a:gd name="T14" fmla="*/ 59 w 263"/>
              <a:gd name="T15" fmla="*/ 73 h 327"/>
              <a:gd name="T16" fmla="*/ 163 w 263"/>
              <a:gd name="T17" fmla="*/ 73 h 327"/>
              <a:gd name="T18" fmla="*/ 163 w 263"/>
              <a:gd name="T19" fmla="*/ 54 h 327"/>
              <a:gd name="T20" fmla="*/ 224 w 263"/>
              <a:gd name="T21" fmla="*/ 0 h 327"/>
              <a:gd name="T22" fmla="*/ 39 w 263"/>
              <a:gd name="T23" fmla="*/ 0 h 327"/>
              <a:gd name="T24" fmla="*/ 0 w 263"/>
              <a:gd name="T25" fmla="*/ 38 h 327"/>
              <a:gd name="T26" fmla="*/ 0 w 263"/>
              <a:gd name="T27" fmla="*/ 288 h 327"/>
              <a:gd name="T28" fmla="*/ 39 w 263"/>
              <a:gd name="T29" fmla="*/ 327 h 327"/>
              <a:gd name="T30" fmla="*/ 224 w 263"/>
              <a:gd name="T31" fmla="*/ 327 h 327"/>
              <a:gd name="T32" fmla="*/ 263 w 263"/>
              <a:gd name="T33" fmla="*/ 288 h 327"/>
              <a:gd name="T34" fmla="*/ 263 w 263"/>
              <a:gd name="T35" fmla="*/ 38 h 327"/>
              <a:gd name="T36" fmla="*/ 224 w 263"/>
              <a:gd name="T37" fmla="*/ 0 h 327"/>
              <a:gd name="T38" fmla="*/ 132 w 263"/>
              <a:gd name="T39" fmla="*/ 309 h 327"/>
              <a:gd name="T40" fmla="*/ 116 w 263"/>
              <a:gd name="T41" fmla="*/ 293 h 327"/>
              <a:gd name="T42" fmla="*/ 132 w 263"/>
              <a:gd name="T43" fmla="*/ 277 h 327"/>
              <a:gd name="T44" fmla="*/ 148 w 263"/>
              <a:gd name="T45" fmla="*/ 293 h 327"/>
              <a:gd name="T46" fmla="*/ 132 w 263"/>
              <a:gd name="T47" fmla="*/ 309 h 327"/>
              <a:gd name="T48" fmla="*/ 233 w 263"/>
              <a:gd name="T49" fmla="*/ 88 h 327"/>
              <a:gd name="T50" fmla="*/ 175 w 263"/>
              <a:gd name="T51" fmla="*/ 30 h 327"/>
              <a:gd name="T52" fmla="*/ 175 w 263"/>
              <a:gd name="T53" fmla="*/ 63 h 327"/>
              <a:gd name="T54" fmla="*/ 200 w 263"/>
              <a:gd name="T55" fmla="*/ 89 h 327"/>
              <a:gd name="T56" fmla="*/ 233 w 263"/>
              <a:gd name="T57" fmla="*/ 89 h 327"/>
              <a:gd name="T58" fmla="*/ 233 w 263"/>
              <a:gd name="T59" fmla="*/ 254 h 327"/>
              <a:gd name="T60" fmla="*/ 224 w 263"/>
              <a:gd name="T61" fmla="*/ 262 h 327"/>
              <a:gd name="T62" fmla="*/ 39 w 263"/>
              <a:gd name="T63" fmla="*/ 262 h 327"/>
              <a:gd name="T64" fmla="*/ 31 w 263"/>
              <a:gd name="T65" fmla="*/ 254 h 327"/>
              <a:gd name="T66" fmla="*/ 31 w 263"/>
              <a:gd name="T67" fmla="*/ 38 h 327"/>
              <a:gd name="T68" fmla="*/ 39 w 263"/>
              <a:gd name="T69" fmla="*/ 30 h 327"/>
              <a:gd name="T70" fmla="*/ 175 w 263"/>
              <a:gd name="T71" fmla="*/ 30 h 327"/>
              <a:gd name="T72" fmla="*/ 224 w 263"/>
              <a:gd name="T73" fmla="*/ 30 h 327"/>
              <a:gd name="T74" fmla="*/ 233 w 263"/>
              <a:gd name="T75" fmla="*/ 38 h 327"/>
              <a:gd name="T76" fmla="*/ 233 w 263"/>
              <a:gd name="T77" fmla="*/ 88 h 327"/>
              <a:gd name="T78" fmla="*/ 204 w 263"/>
              <a:gd name="T79" fmla="*/ 214 h 327"/>
              <a:gd name="T80" fmla="*/ 59 w 263"/>
              <a:gd name="T81" fmla="*/ 214 h 327"/>
              <a:gd name="T82" fmla="*/ 59 w 263"/>
              <a:gd name="T83" fmla="*/ 233 h 327"/>
              <a:gd name="T84" fmla="*/ 204 w 263"/>
              <a:gd name="T85" fmla="*/ 233 h 327"/>
              <a:gd name="T86" fmla="*/ 204 w 263"/>
              <a:gd name="T87" fmla="*/ 214 h 327"/>
              <a:gd name="T88" fmla="*/ 204 w 263"/>
              <a:gd name="T89" fmla="*/ 161 h 327"/>
              <a:gd name="T90" fmla="*/ 59 w 263"/>
              <a:gd name="T91" fmla="*/ 161 h 327"/>
              <a:gd name="T92" fmla="*/ 59 w 263"/>
              <a:gd name="T93" fmla="*/ 180 h 327"/>
              <a:gd name="T94" fmla="*/ 204 w 263"/>
              <a:gd name="T95" fmla="*/ 180 h 327"/>
              <a:gd name="T96" fmla="*/ 204 w 263"/>
              <a:gd name="T97" fmla="*/ 161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63" h="327">
                <a:moveTo>
                  <a:pt x="204" y="108"/>
                </a:moveTo>
                <a:cubicBezTo>
                  <a:pt x="59" y="108"/>
                  <a:pt x="59" y="108"/>
                  <a:pt x="59" y="108"/>
                </a:cubicBezTo>
                <a:cubicBezTo>
                  <a:pt x="59" y="127"/>
                  <a:pt x="59" y="127"/>
                  <a:pt x="59" y="127"/>
                </a:cubicBezTo>
                <a:cubicBezTo>
                  <a:pt x="204" y="127"/>
                  <a:pt x="204" y="127"/>
                  <a:pt x="204" y="127"/>
                </a:cubicBezTo>
                <a:lnTo>
                  <a:pt x="204" y="108"/>
                </a:lnTo>
                <a:close/>
                <a:moveTo>
                  <a:pt x="163" y="54"/>
                </a:moveTo>
                <a:cubicBezTo>
                  <a:pt x="59" y="54"/>
                  <a:pt x="59" y="54"/>
                  <a:pt x="59" y="54"/>
                </a:cubicBezTo>
                <a:cubicBezTo>
                  <a:pt x="59" y="73"/>
                  <a:pt x="59" y="73"/>
                  <a:pt x="59" y="73"/>
                </a:cubicBezTo>
                <a:cubicBezTo>
                  <a:pt x="163" y="73"/>
                  <a:pt x="163" y="73"/>
                  <a:pt x="163" y="73"/>
                </a:cubicBezTo>
                <a:lnTo>
                  <a:pt x="163" y="54"/>
                </a:lnTo>
                <a:close/>
                <a:moveTo>
                  <a:pt x="224" y="0"/>
                </a:moveTo>
                <a:cubicBezTo>
                  <a:pt x="39" y="0"/>
                  <a:pt x="39" y="0"/>
                  <a:pt x="39" y="0"/>
                </a:cubicBezTo>
                <a:cubicBezTo>
                  <a:pt x="18" y="0"/>
                  <a:pt x="0" y="17"/>
                  <a:pt x="0" y="38"/>
                </a:cubicBezTo>
                <a:cubicBezTo>
                  <a:pt x="0" y="288"/>
                  <a:pt x="0" y="288"/>
                  <a:pt x="0" y="288"/>
                </a:cubicBezTo>
                <a:cubicBezTo>
                  <a:pt x="0" y="310"/>
                  <a:pt x="18" y="327"/>
                  <a:pt x="39" y="327"/>
                </a:cubicBezTo>
                <a:cubicBezTo>
                  <a:pt x="224" y="327"/>
                  <a:pt x="224" y="327"/>
                  <a:pt x="224" y="327"/>
                </a:cubicBezTo>
                <a:cubicBezTo>
                  <a:pt x="246" y="327"/>
                  <a:pt x="263" y="310"/>
                  <a:pt x="263" y="288"/>
                </a:cubicBezTo>
                <a:cubicBezTo>
                  <a:pt x="263" y="38"/>
                  <a:pt x="263" y="38"/>
                  <a:pt x="263" y="38"/>
                </a:cubicBezTo>
                <a:cubicBezTo>
                  <a:pt x="263" y="17"/>
                  <a:pt x="246" y="0"/>
                  <a:pt x="224" y="0"/>
                </a:cubicBezTo>
                <a:close/>
                <a:moveTo>
                  <a:pt x="132" y="309"/>
                </a:moveTo>
                <a:cubicBezTo>
                  <a:pt x="123" y="309"/>
                  <a:pt x="116" y="302"/>
                  <a:pt x="116" y="293"/>
                </a:cubicBezTo>
                <a:cubicBezTo>
                  <a:pt x="116" y="284"/>
                  <a:pt x="123" y="277"/>
                  <a:pt x="132" y="277"/>
                </a:cubicBezTo>
                <a:cubicBezTo>
                  <a:pt x="140" y="277"/>
                  <a:pt x="148" y="284"/>
                  <a:pt x="148" y="293"/>
                </a:cubicBezTo>
                <a:cubicBezTo>
                  <a:pt x="148" y="302"/>
                  <a:pt x="140" y="309"/>
                  <a:pt x="132" y="309"/>
                </a:cubicBezTo>
                <a:close/>
                <a:moveTo>
                  <a:pt x="233" y="88"/>
                </a:moveTo>
                <a:cubicBezTo>
                  <a:pt x="175" y="30"/>
                  <a:pt x="175" y="30"/>
                  <a:pt x="175" y="30"/>
                </a:cubicBezTo>
                <a:cubicBezTo>
                  <a:pt x="175" y="63"/>
                  <a:pt x="175" y="63"/>
                  <a:pt x="175" y="63"/>
                </a:cubicBezTo>
                <a:cubicBezTo>
                  <a:pt x="175" y="77"/>
                  <a:pt x="186" y="89"/>
                  <a:pt x="200" y="89"/>
                </a:cubicBezTo>
                <a:cubicBezTo>
                  <a:pt x="233" y="89"/>
                  <a:pt x="233" y="89"/>
                  <a:pt x="233" y="89"/>
                </a:cubicBezTo>
                <a:cubicBezTo>
                  <a:pt x="233" y="254"/>
                  <a:pt x="233" y="254"/>
                  <a:pt x="233" y="254"/>
                </a:cubicBezTo>
                <a:cubicBezTo>
                  <a:pt x="233" y="259"/>
                  <a:pt x="229" y="262"/>
                  <a:pt x="224" y="262"/>
                </a:cubicBezTo>
                <a:cubicBezTo>
                  <a:pt x="39" y="262"/>
                  <a:pt x="39" y="262"/>
                  <a:pt x="39" y="262"/>
                </a:cubicBezTo>
                <a:cubicBezTo>
                  <a:pt x="34" y="262"/>
                  <a:pt x="31" y="259"/>
                  <a:pt x="31" y="254"/>
                </a:cubicBezTo>
                <a:cubicBezTo>
                  <a:pt x="31" y="38"/>
                  <a:pt x="31" y="38"/>
                  <a:pt x="31" y="38"/>
                </a:cubicBezTo>
                <a:cubicBezTo>
                  <a:pt x="31" y="34"/>
                  <a:pt x="34" y="30"/>
                  <a:pt x="39" y="30"/>
                </a:cubicBezTo>
                <a:cubicBezTo>
                  <a:pt x="175" y="30"/>
                  <a:pt x="175" y="30"/>
                  <a:pt x="175" y="30"/>
                </a:cubicBezTo>
                <a:cubicBezTo>
                  <a:pt x="224" y="30"/>
                  <a:pt x="224" y="30"/>
                  <a:pt x="224" y="30"/>
                </a:cubicBezTo>
                <a:cubicBezTo>
                  <a:pt x="229" y="30"/>
                  <a:pt x="233" y="34"/>
                  <a:pt x="233" y="38"/>
                </a:cubicBezTo>
                <a:lnTo>
                  <a:pt x="233" y="88"/>
                </a:lnTo>
                <a:close/>
                <a:moveTo>
                  <a:pt x="204" y="214"/>
                </a:moveTo>
                <a:cubicBezTo>
                  <a:pt x="59" y="214"/>
                  <a:pt x="59" y="214"/>
                  <a:pt x="59" y="214"/>
                </a:cubicBezTo>
                <a:cubicBezTo>
                  <a:pt x="59" y="233"/>
                  <a:pt x="59" y="233"/>
                  <a:pt x="59" y="233"/>
                </a:cubicBezTo>
                <a:cubicBezTo>
                  <a:pt x="204" y="233"/>
                  <a:pt x="204" y="233"/>
                  <a:pt x="204" y="233"/>
                </a:cubicBezTo>
                <a:lnTo>
                  <a:pt x="204" y="214"/>
                </a:lnTo>
                <a:close/>
                <a:moveTo>
                  <a:pt x="204" y="161"/>
                </a:moveTo>
                <a:cubicBezTo>
                  <a:pt x="59" y="161"/>
                  <a:pt x="59" y="161"/>
                  <a:pt x="59" y="161"/>
                </a:cubicBezTo>
                <a:cubicBezTo>
                  <a:pt x="59" y="180"/>
                  <a:pt x="59" y="180"/>
                  <a:pt x="59" y="180"/>
                </a:cubicBezTo>
                <a:cubicBezTo>
                  <a:pt x="204" y="180"/>
                  <a:pt x="204" y="180"/>
                  <a:pt x="204" y="180"/>
                </a:cubicBezTo>
                <a:lnTo>
                  <a:pt x="204" y="161"/>
                </a:lnTo>
                <a:close/>
              </a:path>
            </a:pathLst>
          </a:custGeom>
          <a:solidFill>
            <a:schemeClr val="tx1"/>
          </a:solidFill>
          <a:ln>
            <a:noFill/>
          </a:ln>
        </p:spPr>
        <p:txBody>
          <a:bodyPr vert="horz" wrap="square" lIns="91440" tIns="45720" rIns="91440" bIns="45720" numCol="1" anchor="t" anchorCtr="0" compatLnSpc="1"/>
          <a:lstStyle/>
          <a:p>
            <a:endParaRPr lang="zh-CN" altLang="en-US"/>
          </a:p>
        </p:txBody>
      </p:sp>
      <p:sp>
        <p:nvSpPr>
          <p:cNvPr id="34" name="Freeform 18"/>
          <p:cNvSpPr>
            <a:spLocks noEditPoints="1"/>
          </p:cNvSpPr>
          <p:nvPr/>
        </p:nvSpPr>
        <p:spPr bwMode="auto">
          <a:xfrm>
            <a:off x="7443178" y="4039145"/>
            <a:ext cx="387293" cy="384553"/>
          </a:xfrm>
          <a:custGeom>
            <a:avLst/>
            <a:gdLst>
              <a:gd name="T0" fmla="*/ 70 w 331"/>
              <a:gd name="T1" fmla="*/ 147 h 327"/>
              <a:gd name="T2" fmla="*/ 201 w 331"/>
              <a:gd name="T3" fmla="*/ 199 h 327"/>
              <a:gd name="T4" fmla="*/ 70 w 331"/>
              <a:gd name="T5" fmla="*/ 181 h 327"/>
              <a:gd name="T6" fmla="*/ 201 w 331"/>
              <a:gd name="T7" fmla="*/ 199 h 327"/>
              <a:gd name="T8" fmla="*/ 235 w 331"/>
              <a:gd name="T9" fmla="*/ 296 h 327"/>
              <a:gd name="T10" fmla="*/ 41 w 331"/>
              <a:gd name="T11" fmla="*/ 258 h 327"/>
              <a:gd name="T12" fmla="*/ 42 w 331"/>
              <a:gd name="T13" fmla="*/ 239 h 327"/>
              <a:gd name="T14" fmla="*/ 42 w 331"/>
              <a:gd name="T15" fmla="*/ 202 h 327"/>
              <a:gd name="T16" fmla="*/ 41 w 331"/>
              <a:gd name="T17" fmla="*/ 182 h 327"/>
              <a:gd name="T18" fmla="*/ 52 w 331"/>
              <a:gd name="T19" fmla="*/ 135 h 327"/>
              <a:gd name="T20" fmla="*/ 41 w 331"/>
              <a:gd name="T21" fmla="*/ 88 h 327"/>
              <a:gd name="T22" fmla="*/ 42 w 331"/>
              <a:gd name="T23" fmla="*/ 68 h 327"/>
              <a:gd name="T24" fmla="*/ 49 w 331"/>
              <a:gd name="T25" fmla="*/ 30 h 327"/>
              <a:gd name="T26" fmla="*/ 243 w 331"/>
              <a:gd name="T27" fmla="*/ 125 h 327"/>
              <a:gd name="T28" fmla="*/ 261 w 331"/>
              <a:gd name="T29" fmla="*/ 98 h 327"/>
              <a:gd name="T30" fmla="*/ 273 w 331"/>
              <a:gd name="T31" fmla="*/ 38 h 327"/>
              <a:gd name="T32" fmla="*/ 11 w 331"/>
              <a:gd name="T33" fmla="*/ 38 h 327"/>
              <a:gd name="T34" fmla="*/ 0 w 331"/>
              <a:gd name="T35" fmla="*/ 78 h 327"/>
              <a:gd name="T36" fmla="*/ 11 w 331"/>
              <a:gd name="T37" fmla="*/ 125 h 327"/>
              <a:gd name="T38" fmla="*/ 10 w 331"/>
              <a:gd name="T39" fmla="*/ 145 h 327"/>
              <a:gd name="T40" fmla="*/ 10 w 331"/>
              <a:gd name="T41" fmla="*/ 182 h 327"/>
              <a:gd name="T42" fmla="*/ 11 w 331"/>
              <a:gd name="T43" fmla="*/ 202 h 327"/>
              <a:gd name="T44" fmla="*/ 0 w 331"/>
              <a:gd name="T45" fmla="*/ 249 h 327"/>
              <a:gd name="T46" fmla="*/ 11 w 331"/>
              <a:gd name="T47" fmla="*/ 288 h 327"/>
              <a:gd name="T48" fmla="*/ 273 w 331"/>
              <a:gd name="T49" fmla="*/ 288 h 327"/>
              <a:gd name="T50" fmla="*/ 243 w 331"/>
              <a:gd name="T51" fmla="*/ 258 h 327"/>
              <a:gd name="T52" fmla="*/ 110 w 331"/>
              <a:gd name="T53" fmla="*/ 254 h 327"/>
              <a:gd name="T54" fmla="*/ 197 w 331"/>
              <a:gd name="T55" fmla="*/ 235 h 327"/>
              <a:gd name="T56" fmla="*/ 70 w 331"/>
              <a:gd name="T57" fmla="*/ 94 h 327"/>
              <a:gd name="T58" fmla="*/ 329 w 331"/>
              <a:gd name="T59" fmla="*/ 103 h 327"/>
              <a:gd name="T60" fmla="*/ 301 w 331"/>
              <a:gd name="T61" fmla="*/ 82 h 327"/>
              <a:gd name="T62" fmla="*/ 276 w 331"/>
              <a:gd name="T63" fmla="*/ 116 h 327"/>
              <a:gd name="T64" fmla="*/ 314 w 331"/>
              <a:gd name="T65" fmla="*/ 137 h 327"/>
              <a:gd name="T66" fmla="*/ 329 w 331"/>
              <a:gd name="T67" fmla="*/ 103 h 327"/>
              <a:gd name="T68" fmla="*/ 265 w 331"/>
              <a:gd name="T69" fmla="*/ 124 h 327"/>
              <a:gd name="T70" fmla="*/ 217 w 331"/>
              <a:gd name="T71" fmla="*/ 198 h 327"/>
              <a:gd name="T72" fmla="*/ 215 w 331"/>
              <a:gd name="T73" fmla="*/ 253 h 327"/>
              <a:gd name="T74" fmla="*/ 261 w 331"/>
              <a:gd name="T75" fmla="*/ 228 h 327"/>
              <a:gd name="T76" fmla="*/ 303 w 331"/>
              <a:gd name="T77" fmla="*/ 145 h 327"/>
              <a:gd name="T78" fmla="*/ 260 w 331"/>
              <a:gd name="T79" fmla="*/ 185 h 327"/>
              <a:gd name="T80" fmla="*/ 255 w 331"/>
              <a:gd name="T81" fmla="*/ 183 h 327"/>
              <a:gd name="T82" fmla="*/ 274 w 331"/>
              <a:gd name="T83" fmla="*/ 145 h 327"/>
              <a:gd name="T84" fmla="*/ 279 w 331"/>
              <a:gd name="T85" fmla="*/ 146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31" h="327">
                <a:moveTo>
                  <a:pt x="215" y="128"/>
                </a:moveTo>
                <a:cubicBezTo>
                  <a:pt x="70" y="128"/>
                  <a:pt x="70" y="128"/>
                  <a:pt x="70" y="128"/>
                </a:cubicBezTo>
                <a:cubicBezTo>
                  <a:pt x="70" y="147"/>
                  <a:pt x="70" y="147"/>
                  <a:pt x="70" y="147"/>
                </a:cubicBezTo>
                <a:cubicBezTo>
                  <a:pt x="215" y="147"/>
                  <a:pt x="215" y="147"/>
                  <a:pt x="215" y="147"/>
                </a:cubicBezTo>
                <a:lnTo>
                  <a:pt x="215" y="128"/>
                </a:lnTo>
                <a:close/>
                <a:moveTo>
                  <a:pt x="201" y="199"/>
                </a:moveTo>
                <a:cubicBezTo>
                  <a:pt x="201" y="196"/>
                  <a:pt x="202" y="193"/>
                  <a:pt x="204" y="190"/>
                </a:cubicBezTo>
                <a:cubicBezTo>
                  <a:pt x="209" y="181"/>
                  <a:pt x="209" y="181"/>
                  <a:pt x="209" y="181"/>
                </a:cubicBezTo>
                <a:cubicBezTo>
                  <a:pt x="70" y="181"/>
                  <a:pt x="70" y="181"/>
                  <a:pt x="70" y="181"/>
                </a:cubicBezTo>
                <a:cubicBezTo>
                  <a:pt x="70" y="200"/>
                  <a:pt x="70" y="200"/>
                  <a:pt x="70" y="200"/>
                </a:cubicBezTo>
                <a:cubicBezTo>
                  <a:pt x="201" y="200"/>
                  <a:pt x="201" y="200"/>
                  <a:pt x="201" y="200"/>
                </a:cubicBezTo>
                <a:lnTo>
                  <a:pt x="201" y="199"/>
                </a:lnTo>
                <a:close/>
                <a:moveTo>
                  <a:pt x="243" y="258"/>
                </a:moveTo>
                <a:cubicBezTo>
                  <a:pt x="243" y="288"/>
                  <a:pt x="243" y="288"/>
                  <a:pt x="243" y="288"/>
                </a:cubicBezTo>
                <a:cubicBezTo>
                  <a:pt x="243" y="293"/>
                  <a:pt x="239" y="296"/>
                  <a:pt x="235" y="296"/>
                </a:cubicBezTo>
                <a:cubicBezTo>
                  <a:pt x="49" y="296"/>
                  <a:pt x="49" y="296"/>
                  <a:pt x="49" y="296"/>
                </a:cubicBezTo>
                <a:cubicBezTo>
                  <a:pt x="45" y="296"/>
                  <a:pt x="41" y="293"/>
                  <a:pt x="41" y="288"/>
                </a:cubicBezTo>
                <a:cubicBezTo>
                  <a:pt x="41" y="258"/>
                  <a:pt x="41" y="258"/>
                  <a:pt x="41" y="258"/>
                </a:cubicBezTo>
                <a:cubicBezTo>
                  <a:pt x="42" y="258"/>
                  <a:pt x="42" y="258"/>
                  <a:pt x="42" y="258"/>
                </a:cubicBezTo>
                <a:cubicBezTo>
                  <a:pt x="48" y="258"/>
                  <a:pt x="52" y="254"/>
                  <a:pt x="52" y="249"/>
                </a:cubicBezTo>
                <a:cubicBezTo>
                  <a:pt x="52" y="243"/>
                  <a:pt x="48" y="239"/>
                  <a:pt x="42" y="239"/>
                </a:cubicBezTo>
                <a:cubicBezTo>
                  <a:pt x="41" y="239"/>
                  <a:pt x="41" y="239"/>
                  <a:pt x="41" y="239"/>
                </a:cubicBezTo>
                <a:cubicBezTo>
                  <a:pt x="41" y="202"/>
                  <a:pt x="41" y="202"/>
                  <a:pt x="41" y="202"/>
                </a:cubicBezTo>
                <a:cubicBezTo>
                  <a:pt x="42" y="202"/>
                  <a:pt x="42" y="202"/>
                  <a:pt x="42" y="202"/>
                </a:cubicBezTo>
                <a:cubicBezTo>
                  <a:pt x="48" y="202"/>
                  <a:pt x="52" y="197"/>
                  <a:pt x="52" y="192"/>
                </a:cubicBezTo>
                <a:cubicBezTo>
                  <a:pt x="52" y="186"/>
                  <a:pt x="48" y="182"/>
                  <a:pt x="42" y="182"/>
                </a:cubicBezTo>
                <a:cubicBezTo>
                  <a:pt x="41" y="182"/>
                  <a:pt x="41" y="182"/>
                  <a:pt x="41" y="182"/>
                </a:cubicBezTo>
                <a:cubicBezTo>
                  <a:pt x="41" y="145"/>
                  <a:pt x="41" y="145"/>
                  <a:pt x="41" y="145"/>
                </a:cubicBezTo>
                <a:cubicBezTo>
                  <a:pt x="42" y="145"/>
                  <a:pt x="42" y="145"/>
                  <a:pt x="42" y="145"/>
                </a:cubicBezTo>
                <a:cubicBezTo>
                  <a:pt x="48" y="145"/>
                  <a:pt x="52" y="140"/>
                  <a:pt x="52" y="135"/>
                </a:cubicBezTo>
                <a:cubicBezTo>
                  <a:pt x="52" y="129"/>
                  <a:pt x="48" y="125"/>
                  <a:pt x="42" y="125"/>
                </a:cubicBezTo>
                <a:cubicBezTo>
                  <a:pt x="41" y="125"/>
                  <a:pt x="41" y="125"/>
                  <a:pt x="41" y="125"/>
                </a:cubicBezTo>
                <a:cubicBezTo>
                  <a:pt x="41" y="88"/>
                  <a:pt x="41" y="88"/>
                  <a:pt x="41" y="88"/>
                </a:cubicBezTo>
                <a:cubicBezTo>
                  <a:pt x="42" y="88"/>
                  <a:pt x="42" y="88"/>
                  <a:pt x="42" y="88"/>
                </a:cubicBezTo>
                <a:cubicBezTo>
                  <a:pt x="48" y="88"/>
                  <a:pt x="52" y="84"/>
                  <a:pt x="52" y="78"/>
                </a:cubicBezTo>
                <a:cubicBezTo>
                  <a:pt x="52" y="73"/>
                  <a:pt x="48" y="68"/>
                  <a:pt x="42" y="68"/>
                </a:cubicBezTo>
                <a:cubicBezTo>
                  <a:pt x="41" y="68"/>
                  <a:pt x="41" y="68"/>
                  <a:pt x="41" y="68"/>
                </a:cubicBezTo>
                <a:cubicBezTo>
                  <a:pt x="41" y="38"/>
                  <a:pt x="41" y="38"/>
                  <a:pt x="41" y="38"/>
                </a:cubicBezTo>
                <a:cubicBezTo>
                  <a:pt x="41" y="34"/>
                  <a:pt x="45" y="30"/>
                  <a:pt x="49" y="30"/>
                </a:cubicBezTo>
                <a:cubicBezTo>
                  <a:pt x="235" y="30"/>
                  <a:pt x="235" y="30"/>
                  <a:pt x="235" y="30"/>
                </a:cubicBezTo>
                <a:cubicBezTo>
                  <a:pt x="239" y="30"/>
                  <a:pt x="243" y="34"/>
                  <a:pt x="243" y="38"/>
                </a:cubicBezTo>
                <a:cubicBezTo>
                  <a:pt x="243" y="125"/>
                  <a:pt x="243" y="125"/>
                  <a:pt x="243" y="125"/>
                </a:cubicBezTo>
                <a:cubicBezTo>
                  <a:pt x="246" y="120"/>
                  <a:pt x="246" y="120"/>
                  <a:pt x="246" y="120"/>
                </a:cubicBezTo>
                <a:cubicBezTo>
                  <a:pt x="248" y="115"/>
                  <a:pt x="253" y="112"/>
                  <a:pt x="257" y="110"/>
                </a:cubicBezTo>
                <a:cubicBezTo>
                  <a:pt x="257" y="106"/>
                  <a:pt x="258" y="102"/>
                  <a:pt x="261" y="98"/>
                </a:cubicBezTo>
                <a:cubicBezTo>
                  <a:pt x="268" y="85"/>
                  <a:pt x="268" y="85"/>
                  <a:pt x="268" y="85"/>
                </a:cubicBezTo>
                <a:cubicBezTo>
                  <a:pt x="270" y="83"/>
                  <a:pt x="271" y="81"/>
                  <a:pt x="273" y="79"/>
                </a:cubicBezTo>
                <a:cubicBezTo>
                  <a:pt x="273" y="38"/>
                  <a:pt x="273" y="38"/>
                  <a:pt x="273" y="38"/>
                </a:cubicBezTo>
                <a:cubicBezTo>
                  <a:pt x="273" y="17"/>
                  <a:pt x="256" y="0"/>
                  <a:pt x="235" y="0"/>
                </a:cubicBezTo>
                <a:cubicBezTo>
                  <a:pt x="49" y="0"/>
                  <a:pt x="49" y="0"/>
                  <a:pt x="49" y="0"/>
                </a:cubicBezTo>
                <a:cubicBezTo>
                  <a:pt x="28" y="0"/>
                  <a:pt x="11" y="17"/>
                  <a:pt x="11" y="38"/>
                </a:cubicBezTo>
                <a:cubicBezTo>
                  <a:pt x="11" y="68"/>
                  <a:pt x="11" y="68"/>
                  <a:pt x="11" y="68"/>
                </a:cubicBezTo>
                <a:cubicBezTo>
                  <a:pt x="10" y="68"/>
                  <a:pt x="10" y="68"/>
                  <a:pt x="10" y="68"/>
                </a:cubicBezTo>
                <a:cubicBezTo>
                  <a:pt x="4" y="68"/>
                  <a:pt x="0" y="73"/>
                  <a:pt x="0" y="78"/>
                </a:cubicBezTo>
                <a:cubicBezTo>
                  <a:pt x="0" y="84"/>
                  <a:pt x="4" y="88"/>
                  <a:pt x="10" y="88"/>
                </a:cubicBezTo>
                <a:cubicBezTo>
                  <a:pt x="11" y="88"/>
                  <a:pt x="11" y="88"/>
                  <a:pt x="11" y="88"/>
                </a:cubicBezTo>
                <a:cubicBezTo>
                  <a:pt x="11" y="125"/>
                  <a:pt x="11" y="125"/>
                  <a:pt x="11" y="125"/>
                </a:cubicBezTo>
                <a:cubicBezTo>
                  <a:pt x="10" y="125"/>
                  <a:pt x="10" y="125"/>
                  <a:pt x="10" y="125"/>
                </a:cubicBezTo>
                <a:cubicBezTo>
                  <a:pt x="4" y="125"/>
                  <a:pt x="0" y="129"/>
                  <a:pt x="0" y="135"/>
                </a:cubicBezTo>
                <a:cubicBezTo>
                  <a:pt x="0" y="140"/>
                  <a:pt x="4" y="145"/>
                  <a:pt x="10" y="145"/>
                </a:cubicBezTo>
                <a:cubicBezTo>
                  <a:pt x="11" y="145"/>
                  <a:pt x="11" y="145"/>
                  <a:pt x="11" y="145"/>
                </a:cubicBezTo>
                <a:cubicBezTo>
                  <a:pt x="11" y="182"/>
                  <a:pt x="11" y="182"/>
                  <a:pt x="11" y="182"/>
                </a:cubicBezTo>
                <a:cubicBezTo>
                  <a:pt x="10" y="182"/>
                  <a:pt x="10" y="182"/>
                  <a:pt x="10" y="182"/>
                </a:cubicBezTo>
                <a:cubicBezTo>
                  <a:pt x="4" y="182"/>
                  <a:pt x="0" y="186"/>
                  <a:pt x="0" y="192"/>
                </a:cubicBezTo>
                <a:cubicBezTo>
                  <a:pt x="0" y="197"/>
                  <a:pt x="4" y="202"/>
                  <a:pt x="10" y="202"/>
                </a:cubicBezTo>
                <a:cubicBezTo>
                  <a:pt x="11" y="202"/>
                  <a:pt x="11" y="202"/>
                  <a:pt x="11" y="202"/>
                </a:cubicBezTo>
                <a:cubicBezTo>
                  <a:pt x="11" y="239"/>
                  <a:pt x="11" y="239"/>
                  <a:pt x="11" y="239"/>
                </a:cubicBezTo>
                <a:cubicBezTo>
                  <a:pt x="10" y="239"/>
                  <a:pt x="10" y="239"/>
                  <a:pt x="10" y="239"/>
                </a:cubicBezTo>
                <a:cubicBezTo>
                  <a:pt x="4" y="239"/>
                  <a:pt x="0" y="243"/>
                  <a:pt x="0" y="249"/>
                </a:cubicBezTo>
                <a:cubicBezTo>
                  <a:pt x="0" y="254"/>
                  <a:pt x="4" y="258"/>
                  <a:pt x="10" y="258"/>
                </a:cubicBezTo>
                <a:cubicBezTo>
                  <a:pt x="11" y="258"/>
                  <a:pt x="11" y="258"/>
                  <a:pt x="11" y="258"/>
                </a:cubicBezTo>
                <a:cubicBezTo>
                  <a:pt x="11" y="288"/>
                  <a:pt x="11" y="288"/>
                  <a:pt x="11" y="288"/>
                </a:cubicBezTo>
                <a:cubicBezTo>
                  <a:pt x="11" y="310"/>
                  <a:pt x="28" y="327"/>
                  <a:pt x="49" y="327"/>
                </a:cubicBezTo>
                <a:cubicBezTo>
                  <a:pt x="235" y="327"/>
                  <a:pt x="235" y="327"/>
                  <a:pt x="235" y="327"/>
                </a:cubicBezTo>
                <a:cubicBezTo>
                  <a:pt x="256" y="327"/>
                  <a:pt x="273" y="310"/>
                  <a:pt x="273" y="288"/>
                </a:cubicBezTo>
                <a:cubicBezTo>
                  <a:pt x="273" y="238"/>
                  <a:pt x="273" y="238"/>
                  <a:pt x="273" y="238"/>
                </a:cubicBezTo>
                <a:cubicBezTo>
                  <a:pt x="272" y="239"/>
                  <a:pt x="271" y="240"/>
                  <a:pt x="269" y="241"/>
                </a:cubicBezTo>
                <a:lnTo>
                  <a:pt x="243" y="258"/>
                </a:lnTo>
                <a:close/>
                <a:moveTo>
                  <a:pt x="197" y="235"/>
                </a:moveTo>
                <a:cubicBezTo>
                  <a:pt x="110" y="235"/>
                  <a:pt x="110" y="235"/>
                  <a:pt x="110" y="235"/>
                </a:cubicBezTo>
                <a:cubicBezTo>
                  <a:pt x="110" y="254"/>
                  <a:pt x="110" y="254"/>
                  <a:pt x="110" y="254"/>
                </a:cubicBezTo>
                <a:cubicBezTo>
                  <a:pt x="197" y="254"/>
                  <a:pt x="197" y="254"/>
                  <a:pt x="197" y="254"/>
                </a:cubicBezTo>
                <a:cubicBezTo>
                  <a:pt x="196" y="251"/>
                  <a:pt x="196" y="247"/>
                  <a:pt x="196" y="244"/>
                </a:cubicBezTo>
                <a:lnTo>
                  <a:pt x="197" y="235"/>
                </a:lnTo>
                <a:close/>
                <a:moveTo>
                  <a:pt x="215" y="75"/>
                </a:moveTo>
                <a:cubicBezTo>
                  <a:pt x="70" y="75"/>
                  <a:pt x="70" y="75"/>
                  <a:pt x="70" y="75"/>
                </a:cubicBezTo>
                <a:cubicBezTo>
                  <a:pt x="70" y="94"/>
                  <a:pt x="70" y="94"/>
                  <a:pt x="70" y="94"/>
                </a:cubicBezTo>
                <a:cubicBezTo>
                  <a:pt x="215" y="94"/>
                  <a:pt x="215" y="94"/>
                  <a:pt x="215" y="94"/>
                </a:cubicBezTo>
                <a:lnTo>
                  <a:pt x="215" y="75"/>
                </a:lnTo>
                <a:close/>
                <a:moveTo>
                  <a:pt x="329" y="103"/>
                </a:moveTo>
                <a:cubicBezTo>
                  <a:pt x="328" y="97"/>
                  <a:pt x="324" y="92"/>
                  <a:pt x="319" y="89"/>
                </a:cubicBezTo>
                <a:cubicBezTo>
                  <a:pt x="314" y="86"/>
                  <a:pt x="314" y="86"/>
                  <a:pt x="314" y="86"/>
                </a:cubicBezTo>
                <a:cubicBezTo>
                  <a:pt x="310" y="83"/>
                  <a:pt x="306" y="82"/>
                  <a:pt x="301" y="82"/>
                </a:cubicBezTo>
                <a:cubicBezTo>
                  <a:pt x="293" y="82"/>
                  <a:pt x="286" y="86"/>
                  <a:pt x="281" y="93"/>
                </a:cubicBezTo>
                <a:cubicBezTo>
                  <a:pt x="274" y="106"/>
                  <a:pt x="274" y="106"/>
                  <a:pt x="274" y="106"/>
                </a:cubicBezTo>
                <a:cubicBezTo>
                  <a:pt x="271" y="109"/>
                  <a:pt x="272" y="114"/>
                  <a:pt x="276" y="116"/>
                </a:cubicBezTo>
                <a:cubicBezTo>
                  <a:pt x="308" y="136"/>
                  <a:pt x="308" y="136"/>
                  <a:pt x="308" y="136"/>
                </a:cubicBezTo>
                <a:cubicBezTo>
                  <a:pt x="310" y="137"/>
                  <a:pt x="311" y="137"/>
                  <a:pt x="312" y="137"/>
                </a:cubicBezTo>
                <a:cubicBezTo>
                  <a:pt x="313" y="137"/>
                  <a:pt x="314" y="137"/>
                  <a:pt x="314" y="137"/>
                </a:cubicBezTo>
                <a:cubicBezTo>
                  <a:pt x="316" y="137"/>
                  <a:pt x="318" y="135"/>
                  <a:pt x="319" y="134"/>
                </a:cubicBezTo>
                <a:cubicBezTo>
                  <a:pt x="326" y="121"/>
                  <a:pt x="326" y="121"/>
                  <a:pt x="326" y="121"/>
                </a:cubicBezTo>
                <a:cubicBezTo>
                  <a:pt x="330" y="116"/>
                  <a:pt x="331" y="109"/>
                  <a:pt x="329" y="103"/>
                </a:cubicBezTo>
                <a:close/>
                <a:moveTo>
                  <a:pt x="303" y="145"/>
                </a:moveTo>
                <a:cubicBezTo>
                  <a:pt x="269" y="125"/>
                  <a:pt x="269" y="125"/>
                  <a:pt x="269" y="125"/>
                </a:cubicBezTo>
                <a:cubicBezTo>
                  <a:pt x="268" y="124"/>
                  <a:pt x="267" y="124"/>
                  <a:pt x="265" y="124"/>
                </a:cubicBezTo>
                <a:cubicBezTo>
                  <a:pt x="265" y="124"/>
                  <a:pt x="264" y="124"/>
                  <a:pt x="264" y="124"/>
                </a:cubicBezTo>
                <a:cubicBezTo>
                  <a:pt x="262" y="125"/>
                  <a:pt x="260" y="126"/>
                  <a:pt x="259" y="128"/>
                </a:cubicBezTo>
                <a:cubicBezTo>
                  <a:pt x="217" y="198"/>
                  <a:pt x="217" y="198"/>
                  <a:pt x="217" y="198"/>
                </a:cubicBezTo>
                <a:cubicBezTo>
                  <a:pt x="216" y="199"/>
                  <a:pt x="216" y="200"/>
                  <a:pt x="216" y="201"/>
                </a:cubicBezTo>
                <a:cubicBezTo>
                  <a:pt x="211" y="245"/>
                  <a:pt x="211" y="245"/>
                  <a:pt x="211" y="245"/>
                </a:cubicBezTo>
                <a:cubicBezTo>
                  <a:pt x="211" y="248"/>
                  <a:pt x="212" y="251"/>
                  <a:pt x="215" y="253"/>
                </a:cubicBezTo>
                <a:cubicBezTo>
                  <a:pt x="216" y="253"/>
                  <a:pt x="217" y="254"/>
                  <a:pt x="219" y="254"/>
                </a:cubicBezTo>
                <a:cubicBezTo>
                  <a:pt x="220" y="254"/>
                  <a:pt x="222" y="253"/>
                  <a:pt x="223" y="252"/>
                </a:cubicBezTo>
                <a:cubicBezTo>
                  <a:pt x="261" y="228"/>
                  <a:pt x="261" y="228"/>
                  <a:pt x="261" y="228"/>
                </a:cubicBezTo>
                <a:cubicBezTo>
                  <a:pt x="262" y="228"/>
                  <a:pt x="263" y="227"/>
                  <a:pt x="264" y="226"/>
                </a:cubicBezTo>
                <a:cubicBezTo>
                  <a:pt x="305" y="156"/>
                  <a:pt x="305" y="156"/>
                  <a:pt x="305" y="156"/>
                </a:cubicBezTo>
                <a:cubicBezTo>
                  <a:pt x="307" y="152"/>
                  <a:pt x="306" y="148"/>
                  <a:pt x="303" y="145"/>
                </a:cubicBezTo>
                <a:close/>
                <a:moveTo>
                  <a:pt x="280" y="154"/>
                </a:moveTo>
                <a:cubicBezTo>
                  <a:pt x="264" y="182"/>
                  <a:pt x="264" y="182"/>
                  <a:pt x="264" y="182"/>
                </a:cubicBezTo>
                <a:cubicBezTo>
                  <a:pt x="263" y="183"/>
                  <a:pt x="262" y="184"/>
                  <a:pt x="260" y="185"/>
                </a:cubicBezTo>
                <a:cubicBezTo>
                  <a:pt x="260" y="185"/>
                  <a:pt x="259" y="185"/>
                  <a:pt x="259" y="185"/>
                </a:cubicBezTo>
                <a:cubicBezTo>
                  <a:pt x="258" y="185"/>
                  <a:pt x="257" y="184"/>
                  <a:pt x="256" y="184"/>
                </a:cubicBezTo>
                <a:cubicBezTo>
                  <a:pt x="255" y="183"/>
                  <a:pt x="255" y="183"/>
                  <a:pt x="255" y="183"/>
                </a:cubicBezTo>
                <a:cubicBezTo>
                  <a:pt x="253" y="182"/>
                  <a:pt x="252" y="178"/>
                  <a:pt x="253" y="176"/>
                </a:cubicBezTo>
                <a:cubicBezTo>
                  <a:pt x="270" y="148"/>
                  <a:pt x="270" y="148"/>
                  <a:pt x="270" y="148"/>
                </a:cubicBezTo>
                <a:cubicBezTo>
                  <a:pt x="271" y="146"/>
                  <a:pt x="272" y="145"/>
                  <a:pt x="274" y="145"/>
                </a:cubicBezTo>
                <a:cubicBezTo>
                  <a:pt x="274" y="145"/>
                  <a:pt x="274" y="145"/>
                  <a:pt x="275" y="145"/>
                </a:cubicBezTo>
                <a:cubicBezTo>
                  <a:pt x="276" y="145"/>
                  <a:pt x="277" y="145"/>
                  <a:pt x="278" y="146"/>
                </a:cubicBezTo>
                <a:cubicBezTo>
                  <a:pt x="279" y="146"/>
                  <a:pt x="279" y="146"/>
                  <a:pt x="279" y="146"/>
                </a:cubicBezTo>
                <a:cubicBezTo>
                  <a:pt x="281" y="148"/>
                  <a:pt x="282" y="151"/>
                  <a:pt x="280" y="154"/>
                </a:cubicBezTo>
                <a:close/>
              </a:path>
            </a:pathLst>
          </a:custGeom>
          <a:solidFill>
            <a:srgbClr val="FCB00F"/>
          </a:solidFill>
          <a:ln>
            <a:noFill/>
          </a:ln>
        </p:spPr>
        <p:txBody>
          <a:bodyPr vert="horz" wrap="square" lIns="91440" tIns="45720" rIns="91440" bIns="45720" numCol="1" anchor="t" anchorCtr="0" compatLnSpc="1"/>
          <a:lstStyle/>
          <a:p>
            <a:endParaRPr lang="zh-CN" altLang="en-US"/>
          </a:p>
        </p:txBody>
      </p:sp>
      <p:sp>
        <p:nvSpPr>
          <p:cNvPr id="35" name="Freeform 5"/>
          <p:cNvSpPr>
            <a:spLocks noEditPoints="1"/>
          </p:cNvSpPr>
          <p:nvPr/>
        </p:nvSpPr>
        <p:spPr bwMode="auto">
          <a:xfrm>
            <a:off x="5095885" y="2341993"/>
            <a:ext cx="399325" cy="426690"/>
          </a:xfrm>
          <a:custGeom>
            <a:avLst/>
            <a:gdLst>
              <a:gd name="T0" fmla="*/ 125 w 307"/>
              <a:gd name="T1" fmla="*/ 153 h 327"/>
              <a:gd name="T2" fmla="*/ 128 w 307"/>
              <a:gd name="T3" fmla="*/ 160 h 327"/>
              <a:gd name="T4" fmla="*/ 117 w 307"/>
              <a:gd name="T5" fmla="*/ 171 h 327"/>
              <a:gd name="T6" fmla="*/ 134 w 307"/>
              <a:gd name="T7" fmla="*/ 188 h 327"/>
              <a:gd name="T8" fmla="*/ 145 w 307"/>
              <a:gd name="T9" fmla="*/ 177 h 327"/>
              <a:gd name="T10" fmla="*/ 151 w 307"/>
              <a:gd name="T11" fmla="*/ 180 h 327"/>
              <a:gd name="T12" fmla="*/ 148 w 307"/>
              <a:gd name="T13" fmla="*/ 190 h 327"/>
              <a:gd name="T14" fmla="*/ 171 w 307"/>
              <a:gd name="T15" fmla="*/ 198 h 327"/>
              <a:gd name="T16" fmla="*/ 177 w 307"/>
              <a:gd name="T17" fmla="*/ 181 h 327"/>
              <a:gd name="T18" fmla="*/ 197 w 307"/>
              <a:gd name="T19" fmla="*/ 170 h 327"/>
              <a:gd name="T20" fmla="*/ 135 w 307"/>
              <a:gd name="T21" fmla="*/ 108 h 327"/>
              <a:gd name="T22" fmla="*/ 124 w 307"/>
              <a:gd name="T23" fmla="*/ 128 h 327"/>
              <a:gd name="T24" fmla="*/ 105 w 307"/>
              <a:gd name="T25" fmla="*/ 135 h 327"/>
              <a:gd name="T26" fmla="*/ 113 w 307"/>
              <a:gd name="T27" fmla="*/ 158 h 327"/>
              <a:gd name="T28" fmla="*/ 125 w 307"/>
              <a:gd name="T29" fmla="*/ 153 h 327"/>
              <a:gd name="T30" fmla="*/ 291 w 307"/>
              <a:gd name="T31" fmla="*/ 51 h 327"/>
              <a:gd name="T32" fmla="*/ 307 w 307"/>
              <a:gd name="T33" fmla="*/ 35 h 327"/>
              <a:gd name="T34" fmla="*/ 273 w 307"/>
              <a:gd name="T35" fmla="*/ 0 h 327"/>
              <a:gd name="T36" fmla="*/ 257 w 307"/>
              <a:gd name="T37" fmla="*/ 16 h 327"/>
              <a:gd name="T38" fmla="*/ 248 w 307"/>
              <a:gd name="T39" fmla="*/ 7 h 327"/>
              <a:gd name="T40" fmla="*/ 230 w 307"/>
              <a:gd name="T41" fmla="*/ 26 h 327"/>
              <a:gd name="T42" fmla="*/ 218 w 307"/>
              <a:gd name="T43" fmla="*/ 14 h 327"/>
              <a:gd name="T44" fmla="*/ 140 w 307"/>
              <a:gd name="T45" fmla="*/ 91 h 327"/>
              <a:gd name="T46" fmla="*/ 216 w 307"/>
              <a:gd name="T47" fmla="*/ 166 h 327"/>
              <a:gd name="T48" fmla="*/ 237 w 307"/>
              <a:gd name="T49" fmla="*/ 145 h 327"/>
              <a:gd name="T50" fmla="*/ 258 w 307"/>
              <a:gd name="T51" fmla="*/ 191 h 327"/>
              <a:gd name="T52" fmla="*/ 224 w 307"/>
              <a:gd name="T53" fmla="*/ 244 h 327"/>
              <a:gd name="T54" fmla="*/ 192 w 307"/>
              <a:gd name="T55" fmla="*/ 230 h 327"/>
              <a:gd name="T56" fmla="*/ 168 w 307"/>
              <a:gd name="T57" fmla="*/ 237 h 327"/>
              <a:gd name="T58" fmla="*/ 68 w 307"/>
              <a:gd name="T59" fmla="*/ 137 h 327"/>
              <a:gd name="T60" fmla="*/ 55 w 307"/>
              <a:gd name="T61" fmla="*/ 150 h 327"/>
              <a:gd name="T62" fmla="*/ 155 w 307"/>
              <a:gd name="T63" fmla="*/ 250 h 327"/>
              <a:gd name="T64" fmla="*/ 148 w 307"/>
              <a:gd name="T65" fmla="*/ 274 h 327"/>
              <a:gd name="T66" fmla="*/ 158 w 307"/>
              <a:gd name="T67" fmla="*/ 301 h 327"/>
              <a:gd name="T68" fmla="*/ 65 w 307"/>
              <a:gd name="T69" fmla="*/ 301 h 327"/>
              <a:gd name="T70" fmla="*/ 65 w 307"/>
              <a:gd name="T71" fmla="*/ 271 h 327"/>
              <a:gd name="T72" fmla="*/ 102 w 307"/>
              <a:gd name="T73" fmla="*/ 259 h 327"/>
              <a:gd name="T74" fmla="*/ 40 w 307"/>
              <a:gd name="T75" fmla="*/ 197 h 327"/>
              <a:gd name="T76" fmla="*/ 40 w 307"/>
              <a:gd name="T77" fmla="*/ 259 h 327"/>
              <a:gd name="T78" fmla="*/ 47 w 307"/>
              <a:gd name="T79" fmla="*/ 264 h 327"/>
              <a:gd name="T80" fmla="*/ 47 w 307"/>
              <a:gd name="T81" fmla="*/ 301 h 327"/>
              <a:gd name="T82" fmla="*/ 13 w 307"/>
              <a:gd name="T83" fmla="*/ 301 h 327"/>
              <a:gd name="T84" fmla="*/ 0 w 307"/>
              <a:gd name="T85" fmla="*/ 314 h 327"/>
              <a:gd name="T86" fmla="*/ 13 w 307"/>
              <a:gd name="T87" fmla="*/ 327 h 327"/>
              <a:gd name="T88" fmla="*/ 217 w 307"/>
              <a:gd name="T89" fmla="*/ 327 h 327"/>
              <a:gd name="T90" fmla="*/ 230 w 307"/>
              <a:gd name="T91" fmla="*/ 314 h 327"/>
              <a:gd name="T92" fmla="*/ 224 w 307"/>
              <a:gd name="T93" fmla="*/ 304 h 327"/>
              <a:gd name="T94" fmla="*/ 236 w 307"/>
              <a:gd name="T95" fmla="*/ 274 h 327"/>
              <a:gd name="T96" fmla="*/ 235 w 307"/>
              <a:gd name="T97" fmla="*/ 265 h 327"/>
              <a:gd name="T98" fmla="*/ 282 w 307"/>
              <a:gd name="T99" fmla="*/ 191 h 327"/>
              <a:gd name="T100" fmla="*/ 254 w 307"/>
              <a:gd name="T101" fmla="*/ 129 h 327"/>
              <a:gd name="T102" fmla="*/ 294 w 307"/>
              <a:gd name="T103" fmla="*/ 90 h 327"/>
              <a:gd name="T104" fmla="*/ 282 w 307"/>
              <a:gd name="T105" fmla="*/ 78 h 327"/>
              <a:gd name="T106" fmla="*/ 301 w 307"/>
              <a:gd name="T107" fmla="*/ 60 h 327"/>
              <a:gd name="T108" fmla="*/ 291 w 307"/>
              <a:gd name="T109" fmla="*/ 51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07" h="327">
                <a:moveTo>
                  <a:pt x="125" y="153"/>
                </a:moveTo>
                <a:cubicBezTo>
                  <a:pt x="126" y="156"/>
                  <a:pt x="127" y="158"/>
                  <a:pt x="128" y="160"/>
                </a:cubicBezTo>
                <a:cubicBezTo>
                  <a:pt x="117" y="171"/>
                  <a:pt x="117" y="171"/>
                  <a:pt x="117" y="171"/>
                </a:cubicBezTo>
                <a:cubicBezTo>
                  <a:pt x="134" y="188"/>
                  <a:pt x="134" y="188"/>
                  <a:pt x="134" y="188"/>
                </a:cubicBezTo>
                <a:cubicBezTo>
                  <a:pt x="145" y="177"/>
                  <a:pt x="145" y="177"/>
                  <a:pt x="145" y="177"/>
                </a:cubicBezTo>
                <a:cubicBezTo>
                  <a:pt x="147" y="178"/>
                  <a:pt x="149" y="179"/>
                  <a:pt x="151" y="180"/>
                </a:cubicBezTo>
                <a:cubicBezTo>
                  <a:pt x="148" y="190"/>
                  <a:pt x="148" y="190"/>
                  <a:pt x="148" y="190"/>
                </a:cubicBezTo>
                <a:cubicBezTo>
                  <a:pt x="171" y="198"/>
                  <a:pt x="171" y="198"/>
                  <a:pt x="171" y="198"/>
                </a:cubicBezTo>
                <a:cubicBezTo>
                  <a:pt x="177" y="181"/>
                  <a:pt x="177" y="181"/>
                  <a:pt x="177" y="181"/>
                </a:cubicBezTo>
                <a:cubicBezTo>
                  <a:pt x="184" y="179"/>
                  <a:pt x="191" y="175"/>
                  <a:pt x="197" y="170"/>
                </a:cubicBezTo>
                <a:cubicBezTo>
                  <a:pt x="135" y="108"/>
                  <a:pt x="135" y="108"/>
                  <a:pt x="135" y="108"/>
                </a:cubicBezTo>
                <a:cubicBezTo>
                  <a:pt x="129" y="114"/>
                  <a:pt x="126" y="121"/>
                  <a:pt x="124" y="128"/>
                </a:cubicBezTo>
                <a:cubicBezTo>
                  <a:pt x="105" y="135"/>
                  <a:pt x="105" y="135"/>
                  <a:pt x="105" y="135"/>
                </a:cubicBezTo>
                <a:cubicBezTo>
                  <a:pt x="113" y="158"/>
                  <a:pt x="113" y="158"/>
                  <a:pt x="113" y="158"/>
                </a:cubicBezTo>
                <a:lnTo>
                  <a:pt x="125" y="153"/>
                </a:lnTo>
                <a:close/>
                <a:moveTo>
                  <a:pt x="291" y="51"/>
                </a:moveTo>
                <a:cubicBezTo>
                  <a:pt x="307" y="35"/>
                  <a:pt x="307" y="35"/>
                  <a:pt x="307" y="35"/>
                </a:cubicBezTo>
                <a:cubicBezTo>
                  <a:pt x="273" y="0"/>
                  <a:pt x="273" y="0"/>
                  <a:pt x="273" y="0"/>
                </a:cubicBezTo>
                <a:cubicBezTo>
                  <a:pt x="257" y="16"/>
                  <a:pt x="257" y="16"/>
                  <a:pt x="257" y="16"/>
                </a:cubicBezTo>
                <a:cubicBezTo>
                  <a:pt x="248" y="7"/>
                  <a:pt x="248" y="7"/>
                  <a:pt x="248" y="7"/>
                </a:cubicBezTo>
                <a:cubicBezTo>
                  <a:pt x="230" y="26"/>
                  <a:pt x="230" y="26"/>
                  <a:pt x="230" y="26"/>
                </a:cubicBezTo>
                <a:cubicBezTo>
                  <a:pt x="218" y="14"/>
                  <a:pt x="218" y="14"/>
                  <a:pt x="218" y="14"/>
                </a:cubicBezTo>
                <a:cubicBezTo>
                  <a:pt x="140" y="91"/>
                  <a:pt x="140" y="91"/>
                  <a:pt x="140" y="91"/>
                </a:cubicBezTo>
                <a:cubicBezTo>
                  <a:pt x="216" y="166"/>
                  <a:pt x="216" y="166"/>
                  <a:pt x="216" y="166"/>
                </a:cubicBezTo>
                <a:cubicBezTo>
                  <a:pt x="237" y="145"/>
                  <a:pt x="237" y="145"/>
                  <a:pt x="237" y="145"/>
                </a:cubicBezTo>
                <a:cubicBezTo>
                  <a:pt x="250" y="156"/>
                  <a:pt x="258" y="172"/>
                  <a:pt x="258" y="191"/>
                </a:cubicBezTo>
                <a:cubicBezTo>
                  <a:pt x="258" y="214"/>
                  <a:pt x="244" y="234"/>
                  <a:pt x="224" y="244"/>
                </a:cubicBezTo>
                <a:cubicBezTo>
                  <a:pt x="216" y="235"/>
                  <a:pt x="205" y="230"/>
                  <a:pt x="192" y="230"/>
                </a:cubicBezTo>
                <a:cubicBezTo>
                  <a:pt x="183" y="230"/>
                  <a:pt x="175" y="232"/>
                  <a:pt x="168" y="237"/>
                </a:cubicBezTo>
                <a:cubicBezTo>
                  <a:pt x="68" y="137"/>
                  <a:pt x="68" y="137"/>
                  <a:pt x="68" y="137"/>
                </a:cubicBezTo>
                <a:cubicBezTo>
                  <a:pt x="55" y="150"/>
                  <a:pt x="55" y="150"/>
                  <a:pt x="55" y="150"/>
                </a:cubicBezTo>
                <a:cubicBezTo>
                  <a:pt x="155" y="250"/>
                  <a:pt x="155" y="250"/>
                  <a:pt x="155" y="250"/>
                </a:cubicBezTo>
                <a:cubicBezTo>
                  <a:pt x="151" y="257"/>
                  <a:pt x="148" y="265"/>
                  <a:pt x="148" y="274"/>
                </a:cubicBezTo>
                <a:cubicBezTo>
                  <a:pt x="148" y="284"/>
                  <a:pt x="152" y="294"/>
                  <a:pt x="158" y="301"/>
                </a:cubicBezTo>
                <a:cubicBezTo>
                  <a:pt x="65" y="301"/>
                  <a:pt x="65" y="301"/>
                  <a:pt x="65" y="301"/>
                </a:cubicBezTo>
                <a:cubicBezTo>
                  <a:pt x="65" y="271"/>
                  <a:pt x="65" y="271"/>
                  <a:pt x="65" y="271"/>
                </a:cubicBezTo>
                <a:cubicBezTo>
                  <a:pt x="78" y="273"/>
                  <a:pt x="92" y="269"/>
                  <a:pt x="102" y="259"/>
                </a:cubicBezTo>
                <a:cubicBezTo>
                  <a:pt x="40" y="197"/>
                  <a:pt x="40" y="197"/>
                  <a:pt x="40" y="197"/>
                </a:cubicBezTo>
                <a:cubicBezTo>
                  <a:pt x="23" y="214"/>
                  <a:pt x="23" y="242"/>
                  <a:pt x="40" y="259"/>
                </a:cubicBezTo>
                <a:cubicBezTo>
                  <a:pt x="42" y="261"/>
                  <a:pt x="45" y="263"/>
                  <a:pt x="47" y="264"/>
                </a:cubicBezTo>
                <a:cubicBezTo>
                  <a:pt x="47" y="301"/>
                  <a:pt x="47" y="301"/>
                  <a:pt x="47" y="301"/>
                </a:cubicBezTo>
                <a:cubicBezTo>
                  <a:pt x="13" y="301"/>
                  <a:pt x="13" y="301"/>
                  <a:pt x="13" y="301"/>
                </a:cubicBezTo>
                <a:cubicBezTo>
                  <a:pt x="6" y="301"/>
                  <a:pt x="0" y="307"/>
                  <a:pt x="0" y="314"/>
                </a:cubicBezTo>
                <a:cubicBezTo>
                  <a:pt x="0" y="321"/>
                  <a:pt x="6" y="327"/>
                  <a:pt x="13" y="327"/>
                </a:cubicBezTo>
                <a:cubicBezTo>
                  <a:pt x="217" y="327"/>
                  <a:pt x="217" y="327"/>
                  <a:pt x="217" y="327"/>
                </a:cubicBezTo>
                <a:cubicBezTo>
                  <a:pt x="224" y="327"/>
                  <a:pt x="230" y="321"/>
                  <a:pt x="230" y="314"/>
                </a:cubicBezTo>
                <a:cubicBezTo>
                  <a:pt x="230" y="310"/>
                  <a:pt x="228" y="306"/>
                  <a:pt x="224" y="304"/>
                </a:cubicBezTo>
                <a:cubicBezTo>
                  <a:pt x="232" y="296"/>
                  <a:pt x="236" y="285"/>
                  <a:pt x="236" y="274"/>
                </a:cubicBezTo>
                <a:cubicBezTo>
                  <a:pt x="236" y="271"/>
                  <a:pt x="236" y="268"/>
                  <a:pt x="235" y="265"/>
                </a:cubicBezTo>
                <a:cubicBezTo>
                  <a:pt x="263" y="251"/>
                  <a:pt x="282" y="223"/>
                  <a:pt x="282" y="191"/>
                </a:cubicBezTo>
                <a:cubicBezTo>
                  <a:pt x="282" y="166"/>
                  <a:pt x="271" y="144"/>
                  <a:pt x="254" y="129"/>
                </a:cubicBezTo>
                <a:cubicBezTo>
                  <a:pt x="294" y="90"/>
                  <a:pt x="294" y="90"/>
                  <a:pt x="294" y="90"/>
                </a:cubicBezTo>
                <a:cubicBezTo>
                  <a:pt x="282" y="78"/>
                  <a:pt x="282" y="78"/>
                  <a:pt x="282" y="78"/>
                </a:cubicBezTo>
                <a:cubicBezTo>
                  <a:pt x="301" y="60"/>
                  <a:pt x="301" y="60"/>
                  <a:pt x="301" y="60"/>
                </a:cubicBezTo>
                <a:lnTo>
                  <a:pt x="291" y="51"/>
                </a:lnTo>
                <a:close/>
              </a:path>
            </a:pathLst>
          </a:custGeom>
          <a:solidFill>
            <a:schemeClr val="tx1"/>
          </a:solidFill>
          <a:ln>
            <a:noFill/>
          </a:ln>
        </p:spPr>
        <p:txBody>
          <a:bodyPr vert="horz" wrap="square" lIns="91440" tIns="45720" rIns="91440" bIns="45720" numCol="1" anchor="t" anchorCtr="0" compatLnSpc="1"/>
          <a:lstStyle/>
          <a:p>
            <a:endParaRPr lang="zh-CN" altLang="en-US"/>
          </a:p>
        </p:txBody>
      </p:sp>
      <p:sp>
        <p:nvSpPr>
          <p:cNvPr id="4" name="TextBox 1"/>
          <p:cNvSpPr txBox="1"/>
          <p:nvPr/>
        </p:nvSpPr>
        <p:spPr>
          <a:xfrm>
            <a:off x="6382199" y="2427743"/>
            <a:ext cx="1210588" cy="400110"/>
          </a:xfrm>
          <a:prstGeom prst="rect">
            <a:avLst/>
          </a:prstGeom>
          <a:noFill/>
        </p:spPr>
        <p:txBody>
          <a:bodyPr wrap="none" rtlCol="0">
            <a:spAutoFit/>
          </a:bodyPr>
          <a:lstStyle/>
          <a:p>
            <a:r>
              <a:rPr lang="zh-CN" altLang="en-US" sz="2000" b="1" dirty="0">
                <a:solidFill>
                  <a:srgbClr val="202A36"/>
                </a:solidFill>
                <a:latin typeface="微软雅黑" pitchFamily="34" charset="-122"/>
                <a:ea typeface="微软雅黑" pitchFamily="34" charset="-122"/>
              </a:rPr>
              <a:t>操作规程</a:t>
            </a:r>
            <a:endParaRPr lang="en-US" altLang="zh-CN" sz="2000" b="1" dirty="0">
              <a:solidFill>
                <a:srgbClr val="202A36"/>
              </a:solidFill>
              <a:latin typeface="微软雅黑" pitchFamily="34" charset="-122"/>
              <a:ea typeface="微软雅黑" pitchFamily="34" charset="-122"/>
            </a:endParaRPr>
          </a:p>
        </p:txBody>
      </p:sp>
      <p:sp>
        <p:nvSpPr>
          <p:cNvPr id="36" name="TextBox 35"/>
          <p:cNvSpPr txBox="1"/>
          <p:nvPr/>
        </p:nvSpPr>
        <p:spPr>
          <a:xfrm>
            <a:off x="3012919" y="2283482"/>
            <a:ext cx="1210588" cy="400110"/>
          </a:xfrm>
          <a:prstGeom prst="rect">
            <a:avLst/>
          </a:prstGeom>
          <a:noFill/>
        </p:spPr>
        <p:txBody>
          <a:bodyPr wrap="none" rtlCol="0">
            <a:spAutoFit/>
          </a:bodyPr>
          <a:lstStyle/>
          <a:p>
            <a:r>
              <a:rPr lang="zh-CN" altLang="en-US" sz="2000" b="1" dirty="0">
                <a:solidFill>
                  <a:srgbClr val="202A36"/>
                </a:solidFill>
                <a:latin typeface="微软雅黑" pitchFamily="34" charset="-122"/>
                <a:ea typeface="微软雅黑" pitchFamily="34" charset="-122"/>
              </a:rPr>
              <a:t>安全观察</a:t>
            </a:r>
            <a:endParaRPr lang="en-US" altLang="zh-CN" sz="2000" b="1" dirty="0">
              <a:solidFill>
                <a:srgbClr val="202A36"/>
              </a:solidFill>
              <a:latin typeface="微软雅黑" pitchFamily="34" charset="-122"/>
              <a:ea typeface="微软雅黑"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18" presetClass="entr" presetSubtype="12"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strips(downLeft)">
                                      <p:cBhvr>
                                        <p:cTn id="10" dur="500"/>
                                        <p:tgtEl>
                                          <p:spTgt spid="5"/>
                                        </p:tgtEl>
                                      </p:cBhvr>
                                    </p:animEffect>
                                  </p:childTnLst>
                                </p:cTn>
                              </p:par>
                              <p:par>
                                <p:cTn id="11" presetID="18" presetClass="entr" presetSubtype="12"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strips(downLeft)">
                                      <p:cBhvr>
                                        <p:cTn id="13" dur="500"/>
                                        <p:tgtEl>
                                          <p:spTgt spid="6"/>
                                        </p:tgtEl>
                                      </p:cBhvr>
                                    </p:animEffect>
                                  </p:childTnLst>
                                </p:cTn>
                              </p:par>
                              <p:par>
                                <p:cTn id="14" presetID="18" presetClass="entr" presetSubtype="6"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strips(downRight)">
                                      <p:cBhvr>
                                        <p:cTn id="16" dur="500"/>
                                        <p:tgtEl>
                                          <p:spTgt spid="7"/>
                                        </p:tgtEl>
                                      </p:cBhvr>
                                    </p:animEffect>
                                  </p:childTnLst>
                                </p:cTn>
                              </p:par>
                              <p:par>
                                <p:cTn id="17" presetID="18" presetClass="entr" presetSubtype="6"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strips(downRight)">
                                      <p:cBhvr>
                                        <p:cTn id="19" dur="500"/>
                                        <p:tgtEl>
                                          <p:spTgt spid="8"/>
                                        </p:tgtEl>
                                      </p:cBhvr>
                                    </p:animEffect>
                                  </p:childTnLst>
                                </p:cTn>
                              </p:par>
                              <p:par>
                                <p:cTn id="20" presetID="10" presetClass="entr" presetSubtype="0" fill="hold" grpId="0" nodeType="withEffect">
                                  <p:stCondLst>
                                    <p:cond delay="300"/>
                                  </p:stCondLst>
                                  <p:childTnLst>
                                    <p:set>
                                      <p:cBhvr>
                                        <p:cTn id="21" dur="1" fill="hold">
                                          <p:stCondLst>
                                            <p:cond delay="0"/>
                                          </p:stCondLst>
                                        </p:cTn>
                                        <p:tgtEl>
                                          <p:spTgt spid="14"/>
                                        </p:tgtEl>
                                        <p:attrNameLst>
                                          <p:attrName>style.visibility</p:attrName>
                                        </p:attrNameLst>
                                      </p:cBhvr>
                                      <p:to>
                                        <p:strVal val="visible"/>
                                      </p:to>
                                    </p:set>
                                    <p:anim calcmode="lin" valueType="num">
                                      <p:cBhvr>
                                        <p:cTn id="22" dur="500" fill="hold"/>
                                        <p:tgtEl>
                                          <p:spTgt spid="14"/>
                                        </p:tgtEl>
                                        <p:attrNameLst>
                                          <p:attrName>ppt_w</p:attrName>
                                        </p:attrNameLst>
                                      </p:cBhvr>
                                      <p:tavLst>
                                        <p:tav tm="0">
                                          <p:val>
                                            <p:fltVal val="0"/>
                                          </p:val>
                                        </p:tav>
                                        <p:tav tm="100000">
                                          <p:val>
                                            <p:strVal val="#ppt_w"/>
                                          </p:val>
                                        </p:tav>
                                      </p:tavLst>
                                    </p:anim>
                                    <p:anim calcmode="lin" valueType="num">
                                      <p:cBhvr>
                                        <p:cTn id="23" dur="500" fill="hold"/>
                                        <p:tgtEl>
                                          <p:spTgt spid="14"/>
                                        </p:tgtEl>
                                        <p:attrNameLst>
                                          <p:attrName>ppt_h</p:attrName>
                                        </p:attrNameLst>
                                      </p:cBhvr>
                                      <p:tavLst>
                                        <p:tav tm="0">
                                          <p:val>
                                            <p:fltVal val="0"/>
                                          </p:val>
                                        </p:tav>
                                        <p:tav tm="100000">
                                          <p:val>
                                            <p:strVal val="#ppt_h"/>
                                          </p:val>
                                        </p:tav>
                                      </p:tavLst>
                                    </p:anim>
                                    <p:animEffect transition="in" filter="fade">
                                      <p:cBhvr>
                                        <p:cTn id="24" dur="500"/>
                                        <p:tgtEl>
                                          <p:spTgt spid="14"/>
                                        </p:tgtEl>
                                      </p:cBhvr>
                                    </p:animEffect>
                                  </p:childTnLst>
                                </p:cTn>
                              </p:par>
                              <p:par>
                                <p:cTn id="25" presetID="10" presetClass="entr" presetSubtype="0" fill="hold" grpId="0" nodeType="withEffect">
                                  <p:stCondLst>
                                    <p:cond delay="30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animEffect transition="in" filter="fade">
                                      <p:cBhvr>
                                        <p:cTn id="29" dur="500"/>
                                        <p:tgtEl>
                                          <p:spTgt spid="9"/>
                                        </p:tgtEl>
                                      </p:cBhvr>
                                    </p:animEffect>
                                  </p:childTnLst>
                                </p:cTn>
                              </p:par>
                              <p:par>
                                <p:cTn id="30" presetID="10" presetClass="entr" presetSubtype="0" fill="hold" grpId="0" nodeType="withEffect">
                                  <p:stCondLst>
                                    <p:cond delay="300"/>
                                  </p:stCondLst>
                                  <p:childTnLst>
                                    <p:set>
                                      <p:cBhvr>
                                        <p:cTn id="31" dur="1" fill="hold">
                                          <p:stCondLst>
                                            <p:cond delay="0"/>
                                          </p:stCondLst>
                                        </p:cTn>
                                        <p:tgtEl>
                                          <p:spTgt spid="10"/>
                                        </p:tgtEl>
                                        <p:attrNameLst>
                                          <p:attrName>style.visibility</p:attrName>
                                        </p:attrNameLst>
                                      </p:cBhvr>
                                      <p:to>
                                        <p:strVal val="visible"/>
                                      </p:to>
                                    </p:set>
                                    <p:anim calcmode="lin" valueType="num">
                                      <p:cBhvr>
                                        <p:cTn id="32" dur="500" fill="hold"/>
                                        <p:tgtEl>
                                          <p:spTgt spid="10"/>
                                        </p:tgtEl>
                                        <p:attrNameLst>
                                          <p:attrName>ppt_w</p:attrName>
                                        </p:attrNameLst>
                                      </p:cBhvr>
                                      <p:tavLst>
                                        <p:tav tm="0">
                                          <p:val>
                                            <p:fltVal val="0"/>
                                          </p:val>
                                        </p:tav>
                                        <p:tav tm="100000">
                                          <p:val>
                                            <p:strVal val="#ppt_w"/>
                                          </p:val>
                                        </p:tav>
                                      </p:tavLst>
                                    </p:anim>
                                    <p:anim calcmode="lin" valueType="num">
                                      <p:cBhvr>
                                        <p:cTn id="33" dur="500" fill="hold"/>
                                        <p:tgtEl>
                                          <p:spTgt spid="10"/>
                                        </p:tgtEl>
                                        <p:attrNameLst>
                                          <p:attrName>ppt_h</p:attrName>
                                        </p:attrNameLst>
                                      </p:cBhvr>
                                      <p:tavLst>
                                        <p:tav tm="0">
                                          <p:val>
                                            <p:fltVal val="0"/>
                                          </p:val>
                                        </p:tav>
                                        <p:tav tm="100000">
                                          <p:val>
                                            <p:strVal val="#ppt_h"/>
                                          </p:val>
                                        </p:tav>
                                      </p:tavLst>
                                    </p:anim>
                                    <p:animEffect transition="in" filter="fade">
                                      <p:cBhvr>
                                        <p:cTn id="34" dur="500"/>
                                        <p:tgtEl>
                                          <p:spTgt spid="10"/>
                                        </p:tgtEl>
                                      </p:cBhvr>
                                    </p:animEffect>
                                  </p:childTnLst>
                                </p:cTn>
                              </p:par>
                              <p:par>
                                <p:cTn id="35" presetID="10" presetClass="entr" presetSubtype="0" fill="hold" grpId="0" nodeType="withEffect">
                                  <p:stCondLst>
                                    <p:cond delay="300"/>
                                  </p:stCondLst>
                                  <p:childTnLst>
                                    <p:set>
                                      <p:cBhvr>
                                        <p:cTn id="36" dur="1" fill="hold">
                                          <p:stCondLst>
                                            <p:cond delay="0"/>
                                          </p:stCondLst>
                                        </p:cTn>
                                        <p:tgtEl>
                                          <p:spTgt spid="11"/>
                                        </p:tgtEl>
                                        <p:attrNameLst>
                                          <p:attrName>style.visibility</p:attrName>
                                        </p:attrNameLst>
                                      </p:cBhvr>
                                      <p:to>
                                        <p:strVal val="visible"/>
                                      </p:to>
                                    </p:set>
                                    <p:anim calcmode="lin" valueType="num">
                                      <p:cBhvr>
                                        <p:cTn id="37" dur="500" fill="hold"/>
                                        <p:tgtEl>
                                          <p:spTgt spid="11"/>
                                        </p:tgtEl>
                                        <p:attrNameLst>
                                          <p:attrName>ppt_w</p:attrName>
                                        </p:attrNameLst>
                                      </p:cBhvr>
                                      <p:tavLst>
                                        <p:tav tm="0">
                                          <p:val>
                                            <p:fltVal val="0"/>
                                          </p:val>
                                        </p:tav>
                                        <p:tav tm="100000">
                                          <p:val>
                                            <p:strVal val="#ppt_w"/>
                                          </p:val>
                                        </p:tav>
                                      </p:tavLst>
                                    </p:anim>
                                    <p:anim calcmode="lin" valueType="num">
                                      <p:cBhvr>
                                        <p:cTn id="38" dur="500" fill="hold"/>
                                        <p:tgtEl>
                                          <p:spTgt spid="11"/>
                                        </p:tgtEl>
                                        <p:attrNameLst>
                                          <p:attrName>ppt_h</p:attrName>
                                        </p:attrNameLst>
                                      </p:cBhvr>
                                      <p:tavLst>
                                        <p:tav tm="0">
                                          <p:val>
                                            <p:fltVal val="0"/>
                                          </p:val>
                                        </p:tav>
                                        <p:tav tm="100000">
                                          <p:val>
                                            <p:strVal val="#ppt_h"/>
                                          </p:val>
                                        </p:tav>
                                      </p:tavLst>
                                    </p:anim>
                                    <p:animEffect transition="in" filter="fade">
                                      <p:cBhvr>
                                        <p:cTn id="39" dur="500"/>
                                        <p:tgtEl>
                                          <p:spTgt spid="11"/>
                                        </p:tgtEl>
                                      </p:cBhvr>
                                    </p:animEffect>
                                  </p:childTnLst>
                                </p:cTn>
                              </p:par>
                              <p:par>
                                <p:cTn id="40" presetID="10" presetClass="entr" presetSubtype="0" fill="hold" grpId="0" nodeType="withEffect">
                                  <p:stCondLst>
                                    <p:cond delay="300"/>
                                  </p:stCondLst>
                                  <p:childTnLst>
                                    <p:set>
                                      <p:cBhvr>
                                        <p:cTn id="41" dur="1" fill="hold">
                                          <p:stCondLst>
                                            <p:cond delay="0"/>
                                          </p:stCondLst>
                                        </p:cTn>
                                        <p:tgtEl>
                                          <p:spTgt spid="12"/>
                                        </p:tgtEl>
                                        <p:attrNameLst>
                                          <p:attrName>style.visibility</p:attrName>
                                        </p:attrNameLst>
                                      </p:cBhvr>
                                      <p:to>
                                        <p:strVal val="visible"/>
                                      </p:to>
                                    </p:set>
                                    <p:anim calcmode="lin" valueType="num">
                                      <p:cBhvr>
                                        <p:cTn id="42" dur="500" fill="hold"/>
                                        <p:tgtEl>
                                          <p:spTgt spid="12"/>
                                        </p:tgtEl>
                                        <p:attrNameLst>
                                          <p:attrName>ppt_w</p:attrName>
                                        </p:attrNameLst>
                                      </p:cBhvr>
                                      <p:tavLst>
                                        <p:tav tm="0">
                                          <p:val>
                                            <p:fltVal val="0"/>
                                          </p:val>
                                        </p:tav>
                                        <p:tav tm="100000">
                                          <p:val>
                                            <p:strVal val="#ppt_w"/>
                                          </p:val>
                                        </p:tav>
                                      </p:tavLst>
                                    </p:anim>
                                    <p:anim calcmode="lin" valueType="num">
                                      <p:cBhvr>
                                        <p:cTn id="43" dur="500" fill="hold"/>
                                        <p:tgtEl>
                                          <p:spTgt spid="12"/>
                                        </p:tgtEl>
                                        <p:attrNameLst>
                                          <p:attrName>ppt_h</p:attrName>
                                        </p:attrNameLst>
                                      </p:cBhvr>
                                      <p:tavLst>
                                        <p:tav tm="0">
                                          <p:val>
                                            <p:fltVal val="0"/>
                                          </p:val>
                                        </p:tav>
                                        <p:tav tm="100000">
                                          <p:val>
                                            <p:strVal val="#ppt_h"/>
                                          </p:val>
                                        </p:tav>
                                      </p:tavLst>
                                    </p:anim>
                                    <p:animEffect transition="in" filter="fade">
                                      <p:cBhvr>
                                        <p:cTn id="44" dur="500"/>
                                        <p:tgtEl>
                                          <p:spTgt spid="12"/>
                                        </p:tgtEl>
                                      </p:cBhvr>
                                    </p:animEffect>
                                  </p:childTnLst>
                                </p:cTn>
                              </p:par>
                              <p:par>
                                <p:cTn id="45" presetID="10" presetClass="entr" presetSubtype="0" fill="hold" grpId="0" nodeType="withEffect">
                                  <p:stCondLst>
                                    <p:cond delay="300"/>
                                  </p:stCondLst>
                                  <p:childTnLst>
                                    <p:set>
                                      <p:cBhvr>
                                        <p:cTn id="46" dur="1" fill="hold">
                                          <p:stCondLst>
                                            <p:cond delay="0"/>
                                          </p:stCondLst>
                                        </p:cTn>
                                        <p:tgtEl>
                                          <p:spTgt spid="13"/>
                                        </p:tgtEl>
                                        <p:attrNameLst>
                                          <p:attrName>style.visibility</p:attrName>
                                        </p:attrNameLst>
                                      </p:cBhvr>
                                      <p:to>
                                        <p:strVal val="visible"/>
                                      </p:to>
                                    </p:set>
                                    <p:anim calcmode="lin" valueType="num">
                                      <p:cBhvr>
                                        <p:cTn id="47" dur="500" fill="hold"/>
                                        <p:tgtEl>
                                          <p:spTgt spid="13"/>
                                        </p:tgtEl>
                                        <p:attrNameLst>
                                          <p:attrName>ppt_w</p:attrName>
                                        </p:attrNameLst>
                                      </p:cBhvr>
                                      <p:tavLst>
                                        <p:tav tm="0">
                                          <p:val>
                                            <p:fltVal val="0"/>
                                          </p:val>
                                        </p:tav>
                                        <p:tav tm="100000">
                                          <p:val>
                                            <p:strVal val="#ppt_w"/>
                                          </p:val>
                                        </p:tav>
                                      </p:tavLst>
                                    </p:anim>
                                    <p:anim calcmode="lin" valueType="num">
                                      <p:cBhvr>
                                        <p:cTn id="48" dur="500" fill="hold"/>
                                        <p:tgtEl>
                                          <p:spTgt spid="13"/>
                                        </p:tgtEl>
                                        <p:attrNameLst>
                                          <p:attrName>ppt_h</p:attrName>
                                        </p:attrNameLst>
                                      </p:cBhvr>
                                      <p:tavLst>
                                        <p:tav tm="0">
                                          <p:val>
                                            <p:fltVal val="0"/>
                                          </p:val>
                                        </p:tav>
                                        <p:tav tm="100000">
                                          <p:val>
                                            <p:strVal val="#ppt_h"/>
                                          </p:val>
                                        </p:tav>
                                      </p:tavLst>
                                    </p:anim>
                                    <p:animEffect transition="in" filter="fade">
                                      <p:cBhvr>
                                        <p:cTn id="49" dur="500"/>
                                        <p:tgtEl>
                                          <p:spTgt spid="13"/>
                                        </p:tgtEl>
                                      </p:cBhvr>
                                    </p:animEffect>
                                  </p:childTnLst>
                                </p:cTn>
                              </p:par>
                            </p:childTnLst>
                          </p:cTn>
                        </p:par>
                        <p:par>
                          <p:cTn id="50" fill="hold">
                            <p:stCondLst>
                              <p:cond delay="500"/>
                            </p:stCondLst>
                            <p:childTnLst>
                              <p:par>
                                <p:cTn id="51" presetID="12" presetClass="entr" presetSubtype="2" fill="hold" grpId="0" nodeType="afterEffect">
                                  <p:stCondLst>
                                    <p:cond delay="0"/>
                                  </p:stCondLst>
                                  <p:childTnLst>
                                    <p:set>
                                      <p:cBhvr>
                                        <p:cTn id="52" dur="1" fill="hold">
                                          <p:stCondLst>
                                            <p:cond delay="0"/>
                                          </p:stCondLst>
                                        </p:cTn>
                                        <p:tgtEl>
                                          <p:spTgt spid="4"/>
                                        </p:tgtEl>
                                        <p:attrNameLst>
                                          <p:attrName>style.visibility</p:attrName>
                                        </p:attrNameLst>
                                      </p:cBhvr>
                                      <p:to>
                                        <p:strVal val="visible"/>
                                      </p:to>
                                    </p:set>
                                    <p:anim calcmode="lin" valueType="num">
                                      <p:cBhvr additive="base">
                                        <p:cTn id="53" dur="500"/>
                                        <p:tgtEl>
                                          <p:spTgt spid="4"/>
                                        </p:tgtEl>
                                        <p:attrNameLst>
                                          <p:attrName>ppt_x</p:attrName>
                                        </p:attrNameLst>
                                      </p:cBhvr>
                                      <p:tavLst>
                                        <p:tav tm="0">
                                          <p:val>
                                            <p:strVal val="#ppt_x+#ppt_w*1.125000"/>
                                          </p:val>
                                        </p:tav>
                                        <p:tav tm="100000">
                                          <p:val>
                                            <p:strVal val="#ppt_x"/>
                                          </p:val>
                                        </p:tav>
                                      </p:tavLst>
                                    </p:anim>
                                    <p:animEffect transition="in" filter="wipe(left)">
                                      <p:cBhvr>
                                        <p:cTn id="54" dur="500"/>
                                        <p:tgtEl>
                                          <p:spTgt spid="4"/>
                                        </p:tgtEl>
                                      </p:cBhvr>
                                    </p:animEffect>
                                  </p:childTnLst>
                                </p:cTn>
                              </p:par>
                              <p:par>
                                <p:cTn id="55" presetID="18" presetClass="entr" presetSubtype="3" fill="hold" nodeType="with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strips(upRight)">
                                      <p:cBhvr>
                                        <p:cTn id="57" dur="500"/>
                                        <p:tgtEl>
                                          <p:spTgt spid="15"/>
                                        </p:tgtEl>
                                      </p:cBhvr>
                                    </p:animEffect>
                                  </p:childTnLst>
                                </p:cTn>
                              </p:par>
                            </p:childTnLst>
                          </p:cTn>
                        </p:par>
                        <p:par>
                          <p:cTn id="58" fill="hold">
                            <p:stCondLst>
                              <p:cond delay="1000"/>
                            </p:stCondLst>
                            <p:childTnLst>
                              <p:par>
                                <p:cTn id="59" presetID="12" presetClass="entr" presetSubtype="2" fill="hold" grpId="0" nodeType="afterEffect">
                                  <p:stCondLst>
                                    <p:cond delay="0"/>
                                  </p:stCondLst>
                                  <p:childTnLst>
                                    <p:set>
                                      <p:cBhvr>
                                        <p:cTn id="60" dur="1" fill="hold">
                                          <p:stCondLst>
                                            <p:cond delay="0"/>
                                          </p:stCondLst>
                                        </p:cTn>
                                        <p:tgtEl>
                                          <p:spTgt spid="16"/>
                                        </p:tgtEl>
                                        <p:attrNameLst>
                                          <p:attrName>style.visibility</p:attrName>
                                        </p:attrNameLst>
                                      </p:cBhvr>
                                      <p:to>
                                        <p:strVal val="visible"/>
                                      </p:to>
                                    </p:set>
                                    <p:anim calcmode="lin" valueType="num">
                                      <p:cBhvr additive="base">
                                        <p:cTn id="61" dur="500"/>
                                        <p:tgtEl>
                                          <p:spTgt spid="16"/>
                                        </p:tgtEl>
                                        <p:attrNameLst>
                                          <p:attrName>ppt_x</p:attrName>
                                        </p:attrNameLst>
                                      </p:cBhvr>
                                      <p:tavLst>
                                        <p:tav tm="0">
                                          <p:val>
                                            <p:strVal val="#ppt_x+#ppt_w*1.125000"/>
                                          </p:val>
                                        </p:tav>
                                        <p:tav tm="100000">
                                          <p:val>
                                            <p:strVal val="#ppt_x"/>
                                          </p:val>
                                        </p:tav>
                                      </p:tavLst>
                                    </p:anim>
                                    <p:animEffect transition="in" filter="wipe(left)">
                                      <p:cBhvr>
                                        <p:cTn id="62" dur="500"/>
                                        <p:tgtEl>
                                          <p:spTgt spid="16"/>
                                        </p:tgtEl>
                                      </p:cBhvr>
                                    </p:animEffect>
                                  </p:childTnLst>
                                </p:cTn>
                              </p:par>
                              <p:par>
                                <p:cTn id="63" presetID="18" presetClass="entr" presetSubtype="3" fill="hold" nodeType="withEffect">
                                  <p:stCondLst>
                                    <p:cond delay="0"/>
                                  </p:stCondLst>
                                  <p:childTnLst>
                                    <p:set>
                                      <p:cBhvr>
                                        <p:cTn id="64" dur="1" fill="hold">
                                          <p:stCondLst>
                                            <p:cond delay="0"/>
                                          </p:stCondLst>
                                        </p:cTn>
                                        <p:tgtEl>
                                          <p:spTgt spid="17"/>
                                        </p:tgtEl>
                                        <p:attrNameLst>
                                          <p:attrName>style.visibility</p:attrName>
                                        </p:attrNameLst>
                                      </p:cBhvr>
                                      <p:to>
                                        <p:strVal val="visible"/>
                                      </p:to>
                                    </p:set>
                                    <p:animEffect transition="in" filter="strips(upRight)">
                                      <p:cBhvr>
                                        <p:cTn id="65" dur="500"/>
                                        <p:tgtEl>
                                          <p:spTgt spid="17"/>
                                        </p:tgtEl>
                                      </p:cBhvr>
                                    </p:animEffect>
                                  </p:childTnLst>
                                </p:cTn>
                              </p:par>
                            </p:childTnLst>
                          </p:cTn>
                        </p:par>
                        <p:par>
                          <p:cTn id="66" fill="hold">
                            <p:stCondLst>
                              <p:cond delay="1500"/>
                            </p:stCondLst>
                            <p:childTnLst>
                              <p:par>
                                <p:cTn id="67" presetID="12" presetClass="entr" presetSubtype="2" fill="hold" grpId="0" nodeType="afterEffect">
                                  <p:stCondLst>
                                    <p:cond delay="0"/>
                                  </p:stCondLst>
                                  <p:childTnLst>
                                    <p:set>
                                      <p:cBhvr>
                                        <p:cTn id="68" dur="1" fill="hold">
                                          <p:stCondLst>
                                            <p:cond delay="0"/>
                                          </p:stCondLst>
                                        </p:cTn>
                                        <p:tgtEl>
                                          <p:spTgt spid="18"/>
                                        </p:tgtEl>
                                        <p:attrNameLst>
                                          <p:attrName>style.visibility</p:attrName>
                                        </p:attrNameLst>
                                      </p:cBhvr>
                                      <p:to>
                                        <p:strVal val="visible"/>
                                      </p:to>
                                    </p:set>
                                    <p:anim calcmode="lin" valueType="num">
                                      <p:cBhvr additive="base">
                                        <p:cTn id="69" dur="500"/>
                                        <p:tgtEl>
                                          <p:spTgt spid="18"/>
                                        </p:tgtEl>
                                        <p:attrNameLst>
                                          <p:attrName>ppt_x</p:attrName>
                                        </p:attrNameLst>
                                      </p:cBhvr>
                                      <p:tavLst>
                                        <p:tav tm="0">
                                          <p:val>
                                            <p:strVal val="#ppt_x+#ppt_w*1.125000"/>
                                          </p:val>
                                        </p:tav>
                                        <p:tav tm="100000">
                                          <p:val>
                                            <p:strVal val="#ppt_x"/>
                                          </p:val>
                                        </p:tav>
                                      </p:tavLst>
                                    </p:anim>
                                    <p:animEffect transition="in" filter="wipe(left)">
                                      <p:cBhvr>
                                        <p:cTn id="70" dur="500"/>
                                        <p:tgtEl>
                                          <p:spTgt spid="18"/>
                                        </p:tgtEl>
                                      </p:cBhvr>
                                    </p:animEffect>
                                  </p:childTnLst>
                                </p:cTn>
                              </p:par>
                              <p:par>
                                <p:cTn id="71" presetID="18" presetClass="entr" presetSubtype="3" fill="hold" nodeType="withEffect">
                                  <p:stCondLst>
                                    <p:cond delay="0"/>
                                  </p:stCondLst>
                                  <p:childTnLst>
                                    <p:set>
                                      <p:cBhvr>
                                        <p:cTn id="72" dur="1" fill="hold">
                                          <p:stCondLst>
                                            <p:cond delay="0"/>
                                          </p:stCondLst>
                                        </p:cTn>
                                        <p:tgtEl>
                                          <p:spTgt spid="19"/>
                                        </p:tgtEl>
                                        <p:attrNameLst>
                                          <p:attrName>style.visibility</p:attrName>
                                        </p:attrNameLst>
                                      </p:cBhvr>
                                      <p:to>
                                        <p:strVal val="visible"/>
                                      </p:to>
                                    </p:set>
                                    <p:animEffect transition="in" filter="strips(upRight)">
                                      <p:cBhvr>
                                        <p:cTn id="73" dur="500"/>
                                        <p:tgtEl>
                                          <p:spTgt spid="19"/>
                                        </p:tgtEl>
                                      </p:cBhvr>
                                    </p:animEffect>
                                  </p:childTnLst>
                                </p:cTn>
                              </p:par>
                            </p:childTnLst>
                          </p:cTn>
                        </p:par>
                        <p:par>
                          <p:cTn id="74" fill="hold">
                            <p:stCondLst>
                              <p:cond delay="2000"/>
                            </p:stCondLst>
                            <p:childTnLst>
                              <p:par>
                                <p:cTn id="75" presetID="12" presetClass="entr" presetSubtype="2" fill="hold" grpId="0" nodeType="afterEffect">
                                  <p:stCondLst>
                                    <p:cond delay="0"/>
                                  </p:stCondLst>
                                  <p:childTnLst>
                                    <p:set>
                                      <p:cBhvr>
                                        <p:cTn id="76" dur="1" fill="hold">
                                          <p:stCondLst>
                                            <p:cond delay="0"/>
                                          </p:stCondLst>
                                        </p:cTn>
                                        <p:tgtEl>
                                          <p:spTgt spid="20"/>
                                        </p:tgtEl>
                                        <p:attrNameLst>
                                          <p:attrName>style.visibility</p:attrName>
                                        </p:attrNameLst>
                                      </p:cBhvr>
                                      <p:to>
                                        <p:strVal val="visible"/>
                                      </p:to>
                                    </p:set>
                                    <p:anim calcmode="lin" valueType="num">
                                      <p:cBhvr additive="base">
                                        <p:cTn id="77" dur="500"/>
                                        <p:tgtEl>
                                          <p:spTgt spid="20"/>
                                        </p:tgtEl>
                                        <p:attrNameLst>
                                          <p:attrName>ppt_x</p:attrName>
                                        </p:attrNameLst>
                                      </p:cBhvr>
                                      <p:tavLst>
                                        <p:tav tm="0">
                                          <p:val>
                                            <p:strVal val="#ppt_x+#ppt_w*1.125000"/>
                                          </p:val>
                                        </p:tav>
                                        <p:tav tm="100000">
                                          <p:val>
                                            <p:strVal val="#ppt_x"/>
                                          </p:val>
                                        </p:tav>
                                      </p:tavLst>
                                    </p:anim>
                                    <p:animEffect transition="in" filter="wipe(left)">
                                      <p:cBhvr>
                                        <p:cTn id="78" dur="500"/>
                                        <p:tgtEl>
                                          <p:spTgt spid="20"/>
                                        </p:tgtEl>
                                      </p:cBhvr>
                                    </p:animEffect>
                                  </p:childTnLst>
                                </p:cTn>
                              </p:par>
                              <p:par>
                                <p:cTn id="79" presetID="18" presetClass="entr" presetSubtype="3" fill="hold" nodeType="withEffect">
                                  <p:stCondLst>
                                    <p:cond delay="0"/>
                                  </p:stCondLst>
                                  <p:childTnLst>
                                    <p:set>
                                      <p:cBhvr>
                                        <p:cTn id="80" dur="1" fill="hold">
                                          <p:stCondLst>
                                            <p:cond delay="0"/>
                                          </p:stCondLst>
                                        </p:cTn>
                                        <p:tgtEl>
                                          <p:spTgt spid="21"/>
                                        </p:tgtEl>
                                        <p:attrNameLst>
                                          <p:attrName>style.visibility</p:attrName>
                                        </p:attrNameLst>
                                      </p:cBhvr>
                                      <p:to>
                                        <p:strVal val="visible"/>
                                      </p:to>
                                    </p:set>
                                    <p:animEffect transition="in" filter="strips(upRight)">
                                      <p:cBhvr>
                                        <p:cTn id="81" dur="500"/>
                                        <p:tgtEl>
                                          <p:spTgt spid="21"/>
                                        </p:tgtEl>
                                      </p:cBhvr>
                                    </p:animEffect>
                                  </p:childTnLst>
                                </p:cTn>
                              </p:par>
                            </p:childTnLst>
                          </p:cTn>
                        </p:par>
                        <p:par>
                          <p:cTn id="82" fill="hold">
                            <p:stCondLst>
                              <p:cond delay="2500"/>
                            </p:stCondLst>
                            <p:childTnLst>
                              <p:par>
                                <p:cTn id="83" presetID="12" presetClass="entr" presetSubtype="2" fill="hold" grpId="0" nodeType="afterEffect">
                                  <p:stCondLst>
                                    <p:cond delay="0"/>
                                  </p:stCondLst>
                                  <p:childTnLst>
                                    <p:set>
                                      <p:cBhvr>
                                        <p:cTn id="84" dur="1" fill="hold">
                                          <p:stCondLst>
                                            <p:cond delay="0"/>
                                          </p:stCondLst>
                                        </p:cTn>
                                        <p:tgtEl>
                                          <p:spTgt spid="22"/>
                                        </p:tgtEl>
                                        <p:attrNameLst>
                                          <p:attrName>style.visibility</p:attrName>
                                        </p:attrNameLst>
                                      </p:cBhvr>
                                      <p:to>
                                        <p:strVal val="visible"/>
                                      </p:to>
                                    </p:set>
                                    <p:anim calcmode="lin" valueType="num">
                                      <p:cBhvr additive="base">
                                        <p:cTn id="85" dur="500"/>
                                        <p:tgtEl>
                                          <p:spTgt spid="22"/>
                                        </p:tgtEl>
                                        <p:attrNameLst>
                                          <p:attrName>ppt_x</p:attrName>
                                        </p:attrNameLst>
                                      </p:cBhvr>
                                      <p:tavLst>
                                        <p:tav tm="0">
                                          <p:val>
                                            <p:strVal val="#ppt_x+#ppt_w*1.125000"/>
                                          </p:val>
                                        </p:tav>
                                        <p:tav tm="100000">
                                          <p:val>
                                            <p:strVal val="#ppt_x"/>
                                          </p:val>
                                        </p:tav>
                                      </p:tavLst>
                                    </p:anim>
                                    <p:animEffect transition="in" filter="wipe(left)">
                                      <p:cBhvr>
                                        <p:cTn id="86" dur="500"/>
                                        <p:tgtEl>
                                          <p:spTgt spid="22"/>
                                        </p:tgtEl>
                                      </p:cBhvr>
                                    </p:animEffect>
                                  </p:childTnLst>
                                </p:cTn>
                              </p:par>
                              <p:par>
                                <p:cTn id="87" presetID="18" presetClass="entr" presetSubtype="3" fill="hold" nodeType="withEffect">
                                  <p:stCondLst>
                                    <p:cond delay="0"/>
                                  </p:stCondLst>
                                  <p:childTnLst>
                                    <p:set>
                                      <p:cBhvr>
                                        <p:cTn id="88" dur="1" fill="hold">
                                          <p:stCondLst>
                                            <p:cond delay="0"/>
                                          </p:stCondLst>
                                        </p:cTn>
                                        <p:tgtEl>
                                          <p:spTgt spid="23"/>
                                        </p:tgtEl>
                                        <p:attrNameLst>
                                          <p:attrName>style.visibility</p:attrName>
                                        </p:attrNameLst>
                                      </p:cBhvr>
                                      <p:to>
                                        <p:strVal val="visible"/>
                                      </p:to>
                                    </p:set>
                                    <p:animEffect transition="in" filter="strips(upRight)">
                                      <p:cBhvr>
                                        <p:cTn id="89" dur="500"/>
                                        <p:tgtEl>
                                          <p:spTgt spid="23"/>
                                        </p:tgtEl>
                                      </p:cBhvr>
                                    </p:animEffect>
                                  </p:childTnLst>
                                </p:cTn>
                              </p:par>
                            </p:childTnLst>
                          </p:cTn>
                        </p:par>
                        <p:par>
                          <p:cTn id="90" fill="hold">
                            <p:stCondLst>
                              <p:cond delay="3000"/>
                            </p:stCondLst>
                            <p:childTnLst>
                              <p:par>
                                <p:cTn id="91" presetID="12" presetClass="entr" presetSubtype="2" fill="hold" grpId="0" nodeType="afterEffect">
                                  <p:stCondLst>
                                    <p:cond delay="0"/>
                                  </p:stCondLst>
                                  <p:childTnLst>
                                    <p:set>
                                      <p:cBhvr>
                                        <p:cTn id="92" dur="1" fill="hold">
                                          <p:stCondLst>
                                            <p:cond delay="0"/>
                                          </p:stCondLst>
                                        </p:cTn>
                                        <p:tgtEl>
                                          <p:spTgt spid="24"/>
                                        </p:tgtEl>
                                        <p:attrNameLst>
                                          <p:attrName>style.visibility</p:attrName>
                                        </p:attrNameLst>
                                      </p:cBhvr>
                                      <p:to>
                                        <p:strVal val="visible"/>
                                      </p:to>
                                    </p:set>
                                    <p:anim calcmode="lin" valueType="num">
                                      <p:cBhvr additive="base">
                                        <p:cTn id="93" dur="500"/>
                                        <p:tgtEl>
                                          <p:spTgt spid="24"/>
                                        </p:tgtEl>
                                        <p:attrNameLst>
                                          <p:attrName>ppt_x</p:attrName>
                                        </p:attrNameLst>
                                      </p:cBhvr>
                                      <p:tavLst>
                                        <p:tav tm="0">
                                          <p:val>
                                            <p:strVal val="#ppt_x+#ppt_w*1.125000"/>
                                          </p:val>
                                        </p:tav>
                                        <p:tav tm="100000">
                                          <p:val>
                                            <p:strVal val="#ppt_x"/>
                                          </p:val>
                                        </p:tav>
                                      </p:tavLst>
                                    </p:anim>
                                    <p:animEffect transition="in" filter="wipe(left)">
                                      <p:cBhvr>
                                        <p:cTn id="94" dur="500"/>
                                        <p:tgtEl>
                                          <p:spTgt spid="24"/>
                                        </p:tgtEl>
                                      </p:cBhvr>
                                    </p:animEffect>
                                  </p:childTnLst>
                                </p:cTn>
                              </p:par>
                              <p:par>
                                <p:cTn id="95" presetID="18" presetClass="entr" presetSubtype="3" fill="hold" nodeType="withEffect">
                                  <p:stCondLst>
                                    <p:cond delay="0"/>
                                  </p:stCondLst>
                                  <p:childTnLst>
                                    <p:set>
                                      <p:cBhvr>
                                        <p:cTn id="96" dur="1" fill="hold">
                                          <p:stCondLst>
                                            <p:cond delay="0"/>
                                          </p:stCondLst>
                                        </p:cTn>
                                        <p:tgtEl>
                                          <p:spTgt spid="25"/>
                                        </p:tgtEl>
                                        <p:attrNameLst>
                                          <p:attrName>style.visibility</p:attrName>
                                        </p:attrNameLst>
                                      </p:cBhvr>
                                      <p:to>
                                        <p:strVal val="visible"/>
                                      </p:to>
                                    </p:set>
                                    <p:animEffect transition="in" filter="strips(upRight)">
                                      <p:cBhvr>
                                        <p:cTn id="97" dur="500"/>
                                        <p:tgtEl>
                                          <p:spTgt spid="25"/>
                                        </p:tgtEl>
                                      </p:cBhvr>
                                    </p:animEffect>
                                  </p:childTnLst>
                                </p:cTn>
                              </p:par>
                            </p:childTnLst>
                          </p:cTn>
                        </p:par>
                        <p:par>
                          <p:cTn id="98" fill="hold">
                            <p:stCondLst>
                              <p:cond delay="3500"/>
                            </p:stCondLst>
                            <p:childTnLst>
                              <p:par>
                                <p:cTn id="99" presetID="21" presetClass="entr" presetSubtype="1" fill="hold" grpId="0" nodeType="afterEffect">
                                  <p:stCondLst>
                                    <p:cond delay="0"/>
                                  </p:stCondLst>
                                  <p:childTnLst>
                                    <p:set>
                                      <p:cBhvr>
                                        <p:cTn id="100" dur="1" fill="hold">
                                          <p:stCondLst>
                                            <p:cond delay="0"/>
                                          </p:stCondLst>
                                        </p:cTn>
                                        <p:tgtEl>
                                          <p:spTgt spid="3"/>
                                        </p:tgtEl>
                                        <p:attrNameLst>
                                          <p:attrName>style.visibility</p:attrName>
                                        </p:attrNameLst>
                                      </p:cBhvr>
                                      <p:to>
                                        <p:strVal val="visible"/>
                                      </p:to>
                                    </p:set>
                                    <p:animEffect transition="in" filter="wheel(1)">
                                      <p:cBhvr>
                                        <p:cTn id="101" dur="1000"/>
                                        <p:tgtEl>
                                          <p:spTgt spid="3"/>
                                        </p:tgtEl>
                                      </p:cBhvr>
                                    </p:animEffect>
                                  </p:childTnLst>
                                </p:cTn>
                              </p:par>
                            </p:childTnLst>
                          </p:cTn>
                        </p:par>
                        <p:par>
                          <p:cTn id="102" fill="hold">
                            <p:stCondLst>
                              <p:cond delay="4500"/>
                            </p:stCondLst>
                            <p:childTnLst>
                              <p:par>
                                <p:cTn id="103" presetID="12" presetClass="entr" presetSubtype="2" fill="hold" grpId="0" nodeType="afterEffect">
                                  <p:stCondLst>
                                    <p:cond delay="0"/>
                                  </p:stCondLst>
                                  <p:childTnLst>
                                    <p:set>
                                      <p:cBhvr>
                                        <p:cTn id="104" dur="1" fill="hold">
                                          <p:stCondLst>
                                            <p:cond delay="0"/>
                                          </p:stCondLst>
                                        </p:cTn>
                                        <p:tgtEl>
                                          <p:spTgt spid="36"/>
                                        </p:tgtEl>
                                        <p:attrNameLst>
                                          <p:attrName>style.visibility</p:attrName>
                                        </p:attrNameLst>
                                      </p:cBhvr>
                                      <p:to>
                                        <p:strVal val="visible"/>
                                      </p:to>
                                    </p:set>
                                    <p:anim calcmode="lin" valueType="num">
                                      <p:cBhvr additive="base">
                                        <p:cTn id="105" dur="500"/>
                                        <p:tgtEl>
                                          <p:spTgt spid="36"/>
                                        </p:tgtEl>
                                        <p:attrNameLst>
                                          <p:attrName>ppt_x</p:attrName>
                                        </p:attrNameLst>
                                      </p:cBhvr>
                                      <p:tavLst>
                                        <p:tav tm="0">
                                          <p:val>
                                            <p:strVal val="#ppt_x+#ppt_w*1.125000"/>
                                          </p:val>
                                        </p:tav>
                                        <p:tav tm="100000">
                                          <p:val>
                                            <p:strVal val="#ppt_x"/>
                                          </p:val>
                                        </p:tav>
                                      </p:tavLst>
                                    </p:anim>
                                    <p:animEffect transition="in" filter="wipe(left)">
                                      <p:cBhvr>
                                        <p:cTn id="106"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9" grpId="0" animBg="1"/>
      <p:bldP spid="10" grpId="0" animBg="1"/>
      <p:bldP spid="11" grpId="0" animBg="1"/>
      <p:bldP spid="12" grpId="0" animBg="1"/>
      <p:bldP spid="13" grpId="0" animBg="1"/>
      <p:bldP spid="14" grpId="0" animBg="1"/>
      <p:bldP spid="16" grpId="0"/>
      <p:bldP spid="18" grpId="0"/>
      <p:bldP spid="20" grpId="0"/>
      <p:bldP spid="22" grpId="0"/>
      <p:bldP spid="24" grpId="0"/>
      <p:bldP spid="4" grpId="0"/>
      <p:bldP spid="3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a:spLocks noChangeArrowheads="1"/>
          </p:cNvSpPr>
          <p:nvPr/>
        </p:nvSpPr>
        <p:spPr bwMode="auto">
          <a:xfrm>
            <a:off x="2748558" y="610426"/>
            <a:ext cx="3877967" cy="584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spcBef>
                <a:spcPct val="0"/>
              </a:spcBef>
              <a:buNone/>
            </a:pPr>
            <a:r>
              <a:rPr lang="zh-CN" altLang="en-US" b="1" dirty="0">
                <a:solidFill>
                  <a:srgbClr val="202A36"/>
                </a:solidFill>
                <a:latin typeface="Arial" charset="0"/>
                <a:cs typeface="Arial" charset="0"/>
              </a:rPr>
              <a:t>（三）安全观察方法</a:t>
            </a:r>
          </a:p>
        </p:txBody>
      </p:sp>
      <p:sp>
        <p:nvSpPr>
          <p:cNvPr id="3" name="TextBox 2"/>
          <p:cNvSpPr txBox="1"/>
          <p:nvPr/>
        </p:nvSpPr>
        <p:spPr>
          <a:xfrm>
            <a:off x="2364591" y="3014237"/>
            <a:ext cx="3877985" cy="3276600"/>
          </a:xfrm>
          <a:prstGeom prst="rect">
            <a:avLst/>
          </a:prstGeom>
          <a:noFill/>
        </p:spPr>
        <p:txBody>
          <a:bodyPr wrap="square" rtlCol="0">
            <a:spAutoFit/>
          </a:bodyPr>
          <a:lstStyle/>
          <a:p>
            <a:pPr fontAlgn="auto">
              <a:lnSpc>
                <a:spcPct val="150000"/>
              </a:lnSpc>
            </a:pPr>
            <a:r>
              <a:rPr lang="zh-CN" altLang="en-US" dirty="0">
                <a:latin typeface="微软雅黑" pitchFamily="34" charset="-122"/>
                <a:ea typeface="微软雅黑" pitchFamily="34" charset="-122"/>
              </a:rPr>
              <a:t>全方位观察是一种关注安全的方法。</a:t>
            </a:r>
            <a:endParaRPr lang="en-US" altLang="zh-CN" dirty="0">
              <a:latin typeface="微软雅黑" pitchFamily="34" charset="-122"/>
              <a:ea typeface="微软雅黑" pitchFamily="34" charset="-122"/>
            </a:endParaRPr>
          </a:p>
          <a:p>
            <a:pPr fontAlgn="auto">
              <a:lnSpc>
                <a:spcPct val="150000"/>
              </a:lnSpc>
            </a:pPr>
            <a:r>
              <a:rPr lang="zh-CN" altLang="en-US" dirty="0">
                <a:latin typeface="微软雅黑" pitchFamily="34" charset="-122"/>
                <a:ea typeface="微软雅黑" pitchFamily="34" charset="-122"/>
              </a:rPr>
              <a:t>当你采用全方位观察方法时，你需要</a:t>
            </a:r>
            <a:endParaRPr lang="en-US" altLang="zh-CN" dirty="0">
              <a:latin typeface="微软雅黑" pitchFamily="34" charset="-122"/>
              <a:ea typeface="微软雅黑" pitchFamily="34" charset="-122"/>
            </a:endParaRPr>
          </a:p>
          <a:p>
            <a:pPr fontAlgn="auto">
              <a:lnSpc>
                <a:spcPct val="150000"/>
              </a:lnSpc>
            </a:pPr>
            <a:r>
              <a:rPr lang="zh-CN" altLang="en-US" dirty="0">
                <a:latin typeface="微软雅黑" pitchFamily="34" charset="-122"/>
                <a:ea typeface="微软雅黑" pitchFamily="34" charset="-122"/>
              </a:rPr>
              <a:t>使用你的所有感官一视觉、听觉、嗅</a:t>
            </a:r>
            <a:endParaRPr lang="en-US" altLang="zh-CN" dirty="0">
              <a:latin typeface="微软雅黑" pitchFamily="34" charset="-122"/>
              <a:ea typeface="微软雅黑" pitchFamily="34" charset="-122"/>
            </a:endParaRPr>
          </a:p>
          <a:p>
            <a:pPr fontAlgn="auto">
              <a:lnSpc>
                <a:spcPct val="150000"/>
              </a:lnSpc>
            </a:pPr>
            <a:r>
              <a:rPr lang="zh-CN" altLang="en-US" dirty="0">
                <a:latin typeface="微软雅黑" pitchFamily="34" charset="-122"/>
                <a:ea typeface="微软雅黑" pitchFamily="34" charset="-122"/>
              </a:rPr>
              <a:t>觉及触感一去判定状况是否安全。这</a:t>
            </a:r>
            <a:endParaRPr lang="en-US" altLang="zh-CN" dirty="0">
              <a:latin typeface="微软雅黑" pitchFamily="34" charset="-122"/>
              <a:ea typeface="微软雅黑" pitchFamily="34" charset="-122"/>
            </a:endParaRPr>
          </a:p>
          <a:p>
            <a:pPr fontAlgn="auto">
              <a:lnSpc>
                <a:spcPct val="150000"/>
              </a:lnSpc>
            </a:pPr>
            <a:r>
              <a:rPr lang="zh-CN" altLang="en-US" dirty="0">
                <a:latin typeface="微软雅黑" pitchFamily="34" charset="-122"/>
                <a:ea typeface="微软雅黑" pitchFamily="34" charset="-122"/>
              </a:rPr>
              <a:t>种经实践检验的方法对许多使用者来</a:t>
            </a:r>
            <a:endParaRPr lang="en-US" altLang="zh-CN" dirty="0">
              <a:latin typeface="微软雅黑" pitchFamily="34" charset="-122"/>
              <a:ea typeface="微软雅黑" pitchFamily="34" charset="-122"/>
            </a:endParaRPr>
          </a:p>
          <a:p>
            <a:pPr fontAlgn="auto">
              <a:lnSpc>
                <a:spcPct val="150000"/>
              </a:lnSpc>
            </a:pPr>
            <a:r>
              <a:rPr lang="zh-CN" altLang="en-US" dirty="0">
                <a:latin typeface="微软雅黑" pitchFamily="34" charset="-122"/>
                <a:ea typeface="微软雅黑" pitchFamily="34" charset="-122"/>
              </a:rPr>
              <a:t>说，都帮助很大，你可以通过自己尝</a:t>
            </a:r>
            <a:endParaRPr lang="en-US" altLang="zh-CN" dirty="0">
              <a:latin typeface="微软雅黑" pitchFamily="34" charset="-122"/>
              <a:ea typeface="微软雅黑" pitchFamily="34" charset="-122"/>
            </a:endParaRPr>
          </a:p>
          <a:p>
            <a:pPr fontAlgn="auto">
              <a:lnSpc>
                <a:spcPct val="150000"/>
              </a:lnSpc>
            </a:pPr>
            <a:r>
              <a:rPr lang="zh-CN" altLang="en-US" dirty="0">
                <a:latin typeface="微软雅黑" pitchFamily="34" charset="-122"/>
                <a:ea typeface="微软雅黑" pitchFamily="34" charset="-122"/>
              </a:rPr>
              <a:t>试判断它是否有效</a:t>
            </a:r>
          </a:p>
          <a:p>
            <a:endParaRPr lang="zh-CN" altLang="en-US" dirty="0">
              <a:latin typeface="微软雅黑" pitchFamily="34" charset="-122"/>
              <a:ea typeface="微软雅黑" pitchFamily="34" charset="-122"/>
            </a:endParaRPr>
          </a:p>
        </p:txBody>
      </p:sp>
      <p:sp>
        <p:nvSpPr>
          <p:cNvPr id="4" name="矩形 3"/>
          <p:cNvSpPr/>
          <p:nvPr/>
        </p:nvSpPr>
        <p:spPr>
          <a:xfrm>
            <a:off x="2477997" y="2697369"/>
            <a:ext cx="599800" cy="40500"/>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7" rIns="68576" bIns="34287" rtlCol="0" anchor="ctr"/>
          <a:lstStyle/>
          <a:p>
            <a:pPr algn="ctr"/>
            <a:endParaRPr lang="zh-CN" altLang="en-US">
              <a:solidFill>
                <a:schemeClr val="bg1"/>
              </a:solidFill>
            </a:endParaRPr>
          </a:p>
        </p:txBody>
      </p:sp>
      <p:sp>
        <p:nvSpPr>
          <p:cNvPr id="5" name="矩形 4"/>
          <p:cNvSpPr/>
          <p:nvPr/>
        </p:nvSpPr>
        <p:spPr>
          <a:xfrm>
            <a:off x="3092847" y="2697369"/>
            <a:ext cx="1215000" cy="40500"/>
          </a:xfrm>
          <a:prstGeom prst="rect">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7" rIns="68576" bIns="34287" rtlCol="0" anchor="ctr"/>
          <a:lstStyle/>
          <a:p>
            <a:pPr algn="ctr"/>
            <a:endParaRPr lang="zh-CN" altLang="en-US">
              <a:solidFill>
                <a:schemeClr val="bg1"/>
              </a:solidFill>
            </a:endParaRPr>
          </a:p>
        </p:txBody>
      </p:sp>
      <p:sp>
        <p:nvSpPr>
          <p:cNvPr id="8" name="矩形 3"/>
          <p:cNvSpPr>
            <a:spLocks noChangeArrowheads="1"/>
          </p:cNvSpPr>
          <p:nvPr/>
        </p:nvSpPr>
        <p:spPr bwMode="auto">
          <a:xfrm>
            <a:off x="2425946" y="1914733"/>
            <a:ext cx="1980011" cy="52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spcBef>
                <a:spcPct val="0"/>
              </a:spcBef>
              <a:buNone/>
            </a:pPr>
            <a:r>
              <a:rPr lang="zh-CN" altLang="en-US" sz="2800" dirty="0">
                <a:solidFill>
                  <a:srgbClr val="202A36"/>
                </a:solidFill>
                <a:latin typeface="Arial" charset="0"/>
                <a:cs typeface="Arial" charset="0"/>
              </a:rPr>
              <a:t>全方位观察</a:t>
            </a:r>
          </a:p>
        </p:txBody>
      </p:sp>
      <p:pic>
        <p:nvPicPr>
          <p:cNvPr id="166914" name="Picture 2" descr="C:\Users\Administrator\Desktop\ppt\timg.jpg"/>
          <p:cNvPicPr>
            <a:picLocks noChangeAspect="1" noChangeArrowheads="1"/>
          </p:cNvPicPr>
          <p:nvPr/>
        </p:nvPicPr>
        <p:blipFill>
          <a:blip r:embed="rId3" cstate="print">
            <a:clrChange>
              <a:clrFrom>
                <a:srgbClr val="FFFFFF">
                  <a:alpha val="100000"/>
                </a:srgbClr>
              </a:clrFrom>
              <a:clrTo>
                <a:srgbClr val="FFFFFF">
                  <a:alpha val="100000"/>
                  <a:alpha val="0"/>
                </a:srgbClr>
              </a:clrTo>
            </a:clrChange>
          </a:blip>
          <a:srcRect/>
          <a:stretch>
            <a:fillRect/>
          </a:stretch>
        </p:blipFill>
        <p:spPr bwMode="auto">
          <a:xfrm>
            <a:off x="7814871" y="1667245"/>
            <a:ext cx="3568700" cy="3238500"/>
          </a:xfrm>
          <a:prstGeom prst="rect">
            <a:avLst/>
          </a:prstGeom>
          <a:noFill/>
        </p:spPr>
      </p:pic>
      <p:sp>
        <p:nvSpPr>
          <p:cNvPr id="10" name="TextBox 9"/>
          <p:cNvSpPr txBox="1"/>
          <p:nvPr/>
        </p:nvSpPr>
        <p:spPr>
          <a:xfrm>
            <a:off x="9044713" y="4916384"/>
            <a:ext cx="1554480" cy="875665"/>
          </a:xfrm>
          <a:prstGeom prst="rect">
            <a:avLst/>
          </a:prstGeom>
          <a:noFill/>
        </p:spPr>
        <p:txBody>
          <a:bodyPr wrap="none" rtlCol="0">
            <a:spAutoFit/>
          </a:bodyPr>
          <a:lstStyle/>
          <a:p>
            <a:pPr algn="ctr" fontAlgn="auto">
              <a:lnSpc>
                <a:spcPct val="150000"/>
              </a:lnSpc>
            </a:pPr>
            <a:r>
              <a:rPr lang="zh-CN" altLang="en-US" dirty="0">
                <a:latin typeface="微软雅黑" pitchFamily="34" charset="-122"/>
                <a:ea typeface="微软雅黑" pitchFamily="34" charset="-122"/>
              </a:rPr>
              <a:t>“木桶理论”</a:t>
            </a:r>
            <a:endParaRPr lang="en-US" altLang="zh-CN" dirty="0">
              <a:latin typeface="微软雅黑" pitchFamily="34" charset="-122"/>
              <a:ea typeface="微软雅黑" pitchFamily="34" charset="-122"/>
            </a:endParaRPr>
          </a:p>
          <a:p>
            <a:pPr algn="ctr" fontAlgn="auto">
              <a:lnSpc>
                <a:spcPct val="150000"/>
              </a:lnSpc>
            </a:pPr>
            <a:r>
              <a:rPr lang="zh-CN" altLang="en-US" sz="1600" dirty="0">
                <a:latin typeface="微软雅黑" pitchFamily="34" charset="-122"/>
                <a:ea typeface="微软雅黑" pitchFamily="34" charset="-122"/>
              </a:rPr>
              <a:t>重视薄弱环节</a:t>
            </a:r>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750"/>
                                        <p:tgtEl>
                                          <p:spTgt spid="5"/>
                                        </p:tgtEl>
                                      </p:cBhvr>
                                    </p:animEffect>
                                  </p:childTnLst>
                                </p:cTn>
                              </p:par>
                            </p:childTnLst>
                          </p:cTn>
                        </p:par>
                        <p:par>
                          <p:cTn id="16" fill="hold">
                            <p:stCondLst>
                              <p:cond delay="2000"/>
                            </p:stCondLst>
                            <p:childTnLst>
                              <p:par>
                                <p:cTn id="17" presetID="22" presetClass="entr" presetSubtype="8"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P spid="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矩形 3"/>
          <p:cNvSpPr>
            <a:spLocks noChangeArrowheads="1"/>
          </p:cNvSpPr>
          <p:nvPr/>
        </p:nvSpPr>
        <p:spPr bwMode="auto">
          <a:xfrm>
            <a:off x="2748558" y="610426"/>
            <a:ext cx="3467598" cy="584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spcBef>
                <a:spcPct val="0"/>
              </a:spcBef>
              <a:buNone/>
            </a:pPr>
            <a:r>
              <a:rPr lang="zh-CN" altLang="en-US" b="1" dirty="0">
                <a:solidFill>
                  <a:srgbClr val="202A36"/>
                </a:solidFill>
                <a:latin typeface="Arial" charset="0"/>
                <a:cs typeface="Arial" charset="0"/>
              </a:rPr>
              <a:t>安全观察核心技巧</a:t>
            </a:r>
          </a:p>
        </p:txBody>
      </p:sp>
      <p:sp>
        <p:nvSpPr>
          <p:cNvPr id="17" name="空心弧 16"/>
          <p:cNvSpPr/>
          <p:nvPr/>
        </p:nvSpPr>
        <p:spPr>
          <a:xfrm rot="5400000">
            <a:off x="2718704" y="2164500"/>
            <a:ext cx="3142978" cy="2924714"/>
          </a:xfrm>
          <a:prstGeom prst="blockArc">
            <a:avLst>
              <a:gd name="adj1" fmla="val 10897210"/>
              <a:gd name="adj2" fmla="val 6953"/>
              <a:gd name="adj3" fmla="val 1246"/>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anchor="ctr"/>
          <a:lstStyle/>
          <a:p>
            <a:pPr algn="ctr" defTabSz="913765" fontAlgn="auto">
              <a:spcBef>
                <a:spcPts val="0"/>
              </a:spcBef>
              <a:spcAft>
                <a:spcPts val="0"/>
              </a:spcAft>
              <a:defRPr/>
            </a:pPr>
            <a:endParaRPr lang="zh-CN" altLang="en-US" sz="2490">
              <a:solidFill>
                <a:prstClr val="black"/>
              </a:solidFill>
              <a:latin typeface="+mj-ea"/>
              <a:ea typeface="+mj-ea"/>
              <a:cs typeface="Arial" charset="0"/>
            </a:endParaRPr>
          </a:p>
        </p:txBody>
      </p:sp>
      <p:cxnSp>
        <p:nvCxnSpPr>
          <p:cNvPr id="18" name="直接连接符 17"/>
          <p:cNvCxnSpPr/>
          <p:nvPr/>
        </p:nvCxnSpPr>
        <p:spPr bwMode="auto">
          <a:xfrm>
            <a:off x="4519594" y="2000349"/>
            <a:ext cx="1441450" cy="0"/>
          </a:xfrm>
          <a:prstGeom prst="line">
            <a:avLst/>
          </a:prstGeom>
          <a:ln w="12700">
            <a:solidFill>
              <a:srgbClr val="202A36"/>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bwMode="auto">
          <a:xfrm>
            <a:off x="4474238" y="5254126"/>
            <a:ext cx="1439863" cy="0"/>
          </a:xfrm>
          <a:prstGeom prst="line">
            <a:avLst/>
          </a:prstGeom>
          <a:ln w="12700">
            <a:solidFill>
              <a:srgbClr val="202A36"/>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bwMode="auto">
          <a:xfrm>
            <a:off x="5783099" y="2994201"/>
            <a:ext cx="1197930" cy="0"/>
          </a:xfrm>
          <a:prstGeom prst="line">
            <a:avLst/>
          </a:prstGeom>
          <a:ln w="12700">
            <a:solidFill>
              <a:srgbClr val="202A36"/>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bwMode="auto">
          <a:xfrm>
            <a:off x="5812412" y="4261121"/>
            <a:ext cx="1224406" cy="3083"/>
          </a:xfrm>
          <a:prstGeom prst="line">
            <a:avLst/>
          </a:prstGeom>
          <a:ln w="12700">
            <a:solidFill>
              <a:srgbClr val="202A36"/>
            </a:solidFill>
          </a:ln>
        </p:spPr>
        <p:style>
          <a:lnRef idx="1">
            <a:schemeClr val="accent1"/>
          </a:lnRef>
          <a:fillRef idx="0">
            <a:schemeClr val="accent1"/>
          </a:fillRef>
          <a:effectRef idx="0">
            <a:schemeClr val="accent1"/>
          </a:effectRef>
          <a:fontRef idx="minor">
            <a:schemeClr val="tx1"/>
          </a:fontRef>
        </p:style>
      </p:cxnSp>
      <p:sp>
        <p:nvSpPr>
          <p:cNvPr id="22" name="矩形 21"/>
          <p:cNvSpPr/>
          <p:nvPr/>
        </p:nvSpPr>
        <p:spPr>
          <a:xfrm>
            <a:off x="7032802" y="1490615"/>
            <a:ext cx="1741164" cy="369324"/>
          </a:xfrm>
          <a:prstGeom prst="rect">
            <a:avLst/>
          </a:prstGeom>
        </p:spPr>
        <p:txBody>
          <a:bodyPr wrap="none" lIns="91431" tIns="45716" rIns="91431" bIns="45716">
            <a:spAutoFit/>
          </a:bodyPr>
          <a:lstStyle/>
          <a:p>
            <a:r>
              <a:rPr lang="zh-CN" altLang="en-US" b="1" dirty="0">
                <a:solidFill>
                  <a:srgbClr val="202A36"/>
                </a:solidFill>
                <a:latin typeface="微软雅黑" pitchFamily="34" charset="-122"/>
                <a:ea typeface="微软雅黑" pitchFamily="34" charset="-122"/>
              </a:rPr>
              <a:t>观看 （</a:t>
            </a:r>
            <a:r>
              <a:rPr lang="en-US" altLang="zh-CN" b="1" dirty="0">
                <a:solidFill>
                  <a:srgbClr val="202A36"/>
                </a:solidFill>
                <a:latin typeface="微软雅黑" pitchFamily="34" charset="-122"/>
                <a:ea typeface="微软雅黑" pitchFamily="34" charset="-122"/>
              </a:rPr>
              <a:t>ABBI</a:t>
            </a:r>
            <a:r>
              <a:rPr lang="zh-CN" altLang="en-US" b="1" dirty="0">
                <a:solidFill>
                  <a:srgbClr val="202A36"/>
                </a:solidFill>
                <a:latin typeface="微软雅黑" pitchFamily="34" charset="-122"/>
                <a:ea typeface="微软雅黑" pitchFamily="34" charset="-122"/>
              </a:rPr>
              <a:t>）</a:t>
            </a:r>
          </a:p>
        </p:txBody>
      </p:sp>
      <p:sp>
        <p:nvSpPr>
          <p:cNvPr id="23" name="矩形 47"/>
          <p:cNvSpPr>
            <a:spLocks noChangeArrowheads="1"/>
          </p:cNvSpPr>
          <p:nvPr/>
        </p:nvSpPr>
        <p:spPr bwMode="auto">
          <a:xfrm>
            <a:off x="7062838" y="1794595"/>
            <a:ext cx="3838710" cy="830989"/>
          </a:xfrm>
          <a:prstGeom prst="rect">
            <a:avLst/>
          </a:prstGeom>
          <a:noFill/>
          <a:ln>
            <a:noFill/>
          </a:ln>
        </p:spPr>
        <p:txBody>
          <a:bodyPr wrap="squar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lnSpc>
                <a:spcPct val="150000"/>
              </a:lnSpc>
              <a:buNone/>
            </a:pPr>
            <a:r>
              <a:rPr lang="zh-CN" altLang="en-US" sz="1600" dirty="0"/>
              <a:t>观看上方( Above)、下方（Below）、后面（Behind）、里面(Inside)     (ABBI)</a:t>
            </a:r>
            <a:endParaRPr lang="en-US" altLang="zh-CN" sz="1600" dirty="0"/>
          </a:p>
        </p:txBody>
      </p:sp>
      <p:grpSp>
        <p:nvGrpSpPr>
          <p:cNvPr id="24" name="组合 23"/>
          <p:cNvGrpSpPr/>
          <p:nvPr/>
        </p:nvGrpSpPr>
        <p:grpSpPr bwMode="auto">
          <a:xfrm>
            <a:off x="2933001" y="2495122"/>
            <a:ext cx="2259643" cy="2259643"/>
            <a:chOff x="1103084" y="2155824"/>
            <a:chExt cx="3176815" cy="3176815"/>
          </a:xfrm>
        </p:grpSpPr>
        <p:sp>
          <p:nvSpPr>
            <p:cNvPr id="25" name="椭圆 24"/>
            <p:cNvSpPr/>
            <p:nvPr/>
          </p:nvSpPr>
          <p:spPr>
            <a:xfrm>
              <a:off x="1103084" y="2155824"/>
              <a:ext cx="3176815" cy="3176815"/>
            </a:xfrm>
            <a:prstGeom prst="ellipse">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765" fontAlgn="auto">
                <a:spcBef>
                  <a:spcPts val="0"/>
                </a:spcBef>
                <a:spcAft>
                  <a:spcPts val="0"/>
                </a:spcAft>
                <a:defRPr/>
              </a:pPr>
              <a:endParaRPr lang="zh-CN" altLang="en-US">
                <a:solidFill>
                  <a:srgbClr val="202A36"/>
                </a:solidFill>
                <a:latin typeface="+mj-ea"/>
                <a:ea typeface="+mj-ea"/>
                <a:cs typeface="Arial" charset="0"/>
              </a:endParaRPr>
            </a:p>
          </p:txBody>
        </p:sp>
        <p:sp>
          <p:nvSpPr>
            <p:cNvPr id="26" name="椭圆 25"/>
            <p:cNvSpPr/>
            <p:nvPr/>
          </p:nvSpPr>
          <p:spPr>
            <a:xfrm>
              <a:off x="1281790" y="2334530"/>
              <a:ext cx="2819403" cy="2819403"/>
            </a:xfrm>
            <a:prstGeom prst="ellipse">
              <a:avLst/>
            </a:prstGeom>
            <a:blipFill dpi="0" rotWithShape="1">
              <a:blip r:embed="rId3" cstate="print">
                <a:grayscl/>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765" fontAlgn="auto">
                <a:spcBef>
                  <a:spcPts val="0"/>
                </a:spcBef>
                <a:spcAft>
                  <a:spcPts val="0"/>
                </a:spcAft>
                <a:defRPr/>
              </a:pPr>
              <a:endParaRPr lang="zh-CN" altLang="en-US">
                <a:solidFill>
                  <a:prstClr val="white"/>
                </a:solidFill>
                <a:latin typeface="+mj-ea"/>
                <a:ea typeface="+mj-ea"/>
                <a:cs typeface="Arial" charset="0"/>
              </a:endParaRPr>
            </a:p>
          </p:txBody>
        </p:sp>
      </p:grpSp>
      <p:sp>
        <p:nvSpPr>
          <p:cNvPr id="27" name="椭圆 26"/>
          <p:cNvSpPr/>
          <p:nvPr/>
        </p:nvSpPr>
        <p:spPr>
          <a:xfrm>
            <a:off x="4161791" y="1831371"/>
            <a:ext cx="373310" cy="373310"/>
          </a:xfrm>
          <a:prstGeom prst="ellipse">
            <a:avLst/>
          </a:prstGeom>
          <a:solidFill>
            <a:srgbClr val="FCB00F"/>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rgbClr val="202A36"/>
                </a:solidFill>
                <a:latin typeface="+mj-ea"/>
                <a:ea typeface="+mj-ea"/>
              </a:rPr>
              <a:t>1</a:t>
            </a:r>
            <a:endParaRPr lang="zh-CN" altLang="en-US" b="1" dirty="0">
              <a:solidFill>
                <a:srgbClr val="202A36"/>
              </a:solidFill>
              <a:latin typeface="+mj-ea"/>
              <a:ea typeface="+mj-ea"/>
            </a:endParaRPr>
          </a:p>
        </p:txBody>
      </p:sp>
      <p:sp>
        <p:nvSpPr>
          <p:cNvPr id="28" name="椭圆 27"/>
          <p:cNvSpPr/>
          <p:nvPr/>
        </p:nvSpPr>
        <p:spPr>
          <a:xfrm>
            <a:off x="5440768" y="2804168"/>
            <a:ext cx="373310" cy="373310"/>
          </a:xfrm>
          <a:prstGeom prst="ellipse">
            <a:avLst/>
          </a:prstGeom>
          <a:solidFill>
            <a:srgbClr val="FCB00F"/>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rgbClr val="202A36"/>
                </a:solidFill>
                <a:latin typeface="+mj-ea"/>
                <a:ea typeface="+mj-ea"/>
              </a:rPr>
              <a:t>2</a:t>
            </a:r>
            <a:endParaRPr lang="zh-CN" altLang="en-US" b="1" dirty="0">
              <a:solidFill>
                <a:srgbClr val="202A36"/>
              </a:solidFill>
              <a:latin typeface="+mj-ea"/>
              <a:ea typeface="+mj-ea"/>
            </a:endParaRPr>
          </a:p>
        </p:txBody>
      </p:sp>
      <p:sp>
        <p:nvSpPr>
          <p:cNvPr id="29" name="椭圆 28"/>
          <p:cNvSpPr/>
          <p:nvPr/>
        </p:nvSpPr>
        <p:spPr>
          <a:xfrm>
            <a:off x="5431703" y="4059695"/>
            <a:ext cx="373310" cy="373310"/>
          </a:xfrm>
          <a:prstGeom prst="ellipse">
            <a:avLst/>
          </a:prstGeom>
          <a:solidFill>
            <a:srgbClr val="FCB00F"/>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rgbClr val="202A36"/>
                </a:solidFill>
                <a:latin typeface="+mj-ea"/>
                <a:ea typeface="+mj-ea"/>
              </a:rPr>
              <a:t>3</a:t>
            </a:r>
            <a:endParaRPr lang="zh-CN" altLang="en-US" b="1" dirty="0">
              <a:solidFill>
                <a:srgbClr val="202A36"/>
              </a:solidFill>
              <a:latin typeface="+mj-ea"/>
              <a:ea typeface="+mj-ea"/>
            </a:endParaRPr>
          </a:p>
        </p:txBody>
      </p:sp>
      <p:sp>
        <p:nvSpPr>
          <p:cNvPr id="30" name="椭圆 29"/>
          <p:cNvSpPr/>
          <p:nvPr/>
        </p:nvSpPr>
        <p:spPr>
          <a:xfrm>
            <a:off x="4114289" y="5052404"/>
            <a:ext cx="373310" cy="373310"/>
          </a:xfrm>
          <a:prstGeom prst="ellipse">
            <a:avLst/>
          </a:prstGeom>
          <a:solidFill>
            <a:srgbClr val="FCB00F"/>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rgbClr val="202A36"/>
                </a:solidFill>
                <a:latin typeface="+mj-ea"/>
                <a:ea typeface="+mj-ea"/>
              </a:rPr>
              <a:t>4</a:t>
            </a:r>
            <a:endParaRPr lang="zh-CN" altLang="en-US" b="1" dirty="0">
              <a:solidFill>
                <a:srgbClr val="202A36"/>
              </a:solidFill>
              <a:latin typeface="+mj-ea"/>
              <a:ea typeface="+mj-ea"/>
            </a:endParaRPr>
          </a:p>
        </p:txBody>
      </p:sp>
      <p:sp>
        <p:nvSpPr>
          <p:cNvPr id="36" name="同心圆 35"/>
          <p:cNvSpPr/>
          <p:nvPr/>
        </p:nvSpPr>
        <p:spPr>
          <a:xfrm>
            <a:off x="5977924" y="1561111"/>
            <a:ext cx="858956" cy="858956"/>
          </a:xfrm>
          <a:prstGeom prst="donut">
            <a:avLst>
              <a:gd name="adj" fmla="val 4879"/>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latin typeface="+mj-ea"/>
              <a:ea typeface="+mj-ea"/>
            </a:endParaRPr>
          </a:p>
        </p:txBody>
      </p:sp>
      <p:sp>
        <p:nvSpPr>
          <p:cNvPr id="45" name="同心圆 44"/>
          <p:cNvSpPr/>
          <p:nvPr/>
        </p:nvSpPr>
        <p:spPr>
          <a:xfrm>
            <a:off x="7017390" y="2705986"/>
            <a:ext cx="858956" cy="858956"/>
          </a:xfrm>
          <a:prstGeom prst="donut">
            <a:avLst>
              <a:gd name="adj" fmla="val 4879"/>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latin typeface="+mj-ea"/>
              <a:ea typeface="+mj-ea"/>
            </a:endParaRPr>
          </a:p>
        </p:txBody>
      </p:sp>
      <p:sp>
        <p:nvSpPr>
          <p:cNvPr id="40" name="Freeform 168"/>
          <p:cNvSpPr>
            <a:spLocks noChangeAspect="1" noEditPoints="1"/>
          </p:cNvSpPr>
          <p:nvPr/>
        </p:nvSpPr>
        <p:spPr bwMode="auto">
          <a:xfrm>
            <a:off x="7239130" y="2968183"/>
            <a:ext cx="425533" cy="364326"/>
          </a:xfrm>
          <a:custGeom>
            <a:avLst/>
            <a:gdLst>
              <a:gd name="T0" fmla="*/ 4 w 94"/>
              <a:gd name="T1" fmla="*/ 19 h 81"/>
              <a:gd name="T2" fmla="*/ 46 w 94"/>
              <a:gd name="T3" fmla="*/ 19 h 81"/>
              <a:gd name="T4" fmla="*/ 50 w 94"/>
              <a:gd name="T5" fmla="*/ 16 h 81"/>
              <a:gd name="T6" fmla="*/ 73 w 94"/>
              <a:gd name="T7" fmla="*/ 0 h 81"/>
              <a:gd name="T8" fmla="*/ 73 w 94"/>
              <a:gd name="T9" fmla="*/ 33 h 81"/>
              <a:gd name="T10" fmla="*/ 73 w 94"/>
              <a:gd name="T11" fmla="*/ 66 h 81"/>
              <a:gd name="T12" fmla="*/ 50 w 94"/>
              <a:gd name="T13" fmla="*/ 49 h 81"/>
              <a:gd name="T14" fmla="*/ 46 w 94"/>
              <a:gd name="T15" fmla="*/ 47 h 81"/>
              <a:gd name="T16" fmla="*/ 33 w 94"/>
              <a:gd name="T17" fmla="*/ 47 h 81"/>
              <a:gd name="T18" fmla="*/ 40 w 94"/>
              <a:gd name="T19" fmla="*/ 70 h 81"/>
              <a:gd name="T20" fmla="*/ 45 w 94"/>
              <a:gd name="T21" fmla="*/ 70 h 81"/>
              <a:gd name="T22" fmla="*/ 45 w 94"/>
              <a:gd name="T23" fmla="*/ 81 h 81"/>
              <a:gd name="T24" fmla="*/ 43 w 94"/>
              <a:gd name="T25" fmla="*/ 81 h 81"/>
              <a:gd name="T26" fmla="*/ 21 w 94"/>
              <a:gd name="T27" fmla="*/ 81 h 81"/>
              <a:gd name="T28" fmla="*/ 11 w 94"/>
              <a:gd name="T29" fmla="*/ 47 h 81"/>
              <a:gd name="T30" fmla="*/ 4 w 94"/>
              <a:gd name="T31" fmla="*/ 47 h 81"/>
              <a:gd name="T32" fmla="*/ 4 w 94"/>
              <a:gd name="T33" fmla="*/ 19 h 81"/>
              <a:gd name="T34" fmla="*/ 87 w 94"/>
              <a:gd name="T35" fmla="*/ 23 h 81"/>
              <a:gd name="T36" fmla="*/ 94 w 94"/>
              <a:gd name="T37" fmla="*/ 33 h 81"/>
              <a:gd name="T38" fmla="*/ 87 w 94"/>
              <a:gd name="T39" fmla="*/ 43 h 81"/>
              <a:gd name="T40" fmla="*/ 87 w 94"/>
              <a:gd name="T41" fmla="*/ 66 h 81"/>
              <a:gd name="T42" fmla="*/ 78 w 94"/>
              <a:gd name="T43" fmla="*/ 66 h 81"/>
              <a:gd name="T44" fmla="*/ 78 w 94"/>
              <a:gd name="T45" fmla="*/ 0 h 81"/>
              <a:gd name="T46" fmla="*/ 87 w 94"/>
              <a:gd name="T47" fmla="*/ 0 h 81"/>
              <a:gd name="T48" fmla="*/ 87 w 94"/>
              <a:gd name="T49" fmla="*/ 23 h 81"/>
              <a:gd name="T50" fmla="*/ 46 w 94"/>
              <a:gd name="T51" fmla="*/ 49 h 81"/>
              <a:gd name="T52" fmla="*/ 37 w 94"/>
              <a:gd name="T53" fmla="*/ 49 h 81"/>
              <a:gd name="T54" fmla="*/ 40 w 94"/>
              <a:gd name="T55" fmla="*/ 61 h 81"/>
              <a:gd name="T56" fmla="*/ 43 w 94"/>
              <a:gd name="T57" fmla="*/ 61 h 81"/>
              <a:gd name="T58" fmla="*/ 43 w 94"/>
              <a:gd name="T59" fmla="*/ 57 h 81"/>
              <a:gd name="T60" fmla="*/ 46 w 94"/>
              <a:gd name="T61" fmla="*/ 49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4" h="81">
                <a:moveTo>
                  <a:pt x="4" y="19"/>
                </a:moveTo>
                <a:cubicBezTo>
                  <a:pt x="46" y="19"/>
                  <a:pt x="46" y="19"/>
                  <a:pt x="46" y="19"/>
                </a:cubicBezTo>
                <a:cubicBezTo>
                  <a:pt x="50" y="16"/>
                  <a:pt x="50" y="16"/>
                  <a:pt x="50" y="16"/>
                </a:cubicBezTo>
                <a:cubicBezTo>
                  <a:pt x="73" y="0"/>
                  <a:pt x="73" y="0"/>
                  <a:pt x="73" y="0"/>
                </a:cubicBezTo>
                <a:cubicBezTo>
                  <a:pt x="73" y="33"/>
                  <a:pt x="73" y="33"/>
                  <a:pt x="73" y="33"/>
                </a:cubicBezTo>
                <a:cubicBezTo>
                  <a:pt x="73" y="66"/>
                  <a:pt x="73" y="66"/>
                  <a:pt x="73" y="66"/>
                </a:cubicBezTo>
                <a:cubicBezTo>
                  <a:pt x="50" y="49"/>
                  <a:pt x="50" y="49"/>
                  <a:pt x="50" y="49"/>
                </a:cubicBezTo>
                <a:cubicBezTo>
                  <a:pt x="46" y="47"/>
                  <a:pt x="46" y="47"/>
                  <a:pt x="46" y="47"/>
                </a:cubicBezTo>
                <a:cubicBezTo>
                  <a:pt x="33" y="47"/>
                  <a:pt x="33" y="47"/>
                  <a:pt x="33" y="47"/>
                </a:cubicBezTo>
                <a:cubicBezTo>
                  <a:pt x="40" y="70"/>
                  <a:pt x="40" y="70"/>
                  <a:pt x="40" y="70"/>
                </a:cubicBezTo>
                <a:cubicBezTo>
                  <a:pt x="45" y="70"/>
                  <a:pt x="45" y="70"/>
                  <a:pt x="45" y="70"/>
                </a:cubicBezTo>
                <a:cubicBezTo>
                  <a:pt x="45" y="81"/>
                  <a:pt x="45" y="81"/>
                  <a:pt x="45" y="81"/>
                </a:cubicBezTo>
                <a:cubicBezTo>
                  <a:pt x="43" y="81"/>
                  <a:pt x="43" y="81"/>
                  <a:pt x="43" y="81"/>
                </a:cubicBezTo>
                <a:cubicBezTo>
                  <a:pt x="21" y="81"/>
                  <a:pt x="21" y="81"/>
                  <a:pt x="21" y="81"/>
                </a:cubicBezTo>
                <a:cubicBezTo>
                  <a:pt x="11" y="47"/>
                  <a:pt x="11" y="47"/>
                  <a:pt x="11" y="47"/>
                </a:cubicBezTo>
                <a:cubicBezTo>
                  <a:pt x="4" y="47"/>
                  <a:pt x="4" y="47"/>
                  <a:pt x="4" y="47"/>
                </a:cubicBezTo>
                <a:cubicBezTo>
                  <a:pt x="0" y="37"/>
                  <a:pt x="0" y="28"/>
                  <a:pt x="4" y="19"/>
                </a:cubicBezTo>
                <a:close/>
                <a:moveTo>
                  <a:pt x="87" y="23"/>
                </a:moveTo>
                <a:cubicBezTo>
                  <a:pt x="91" y="24"/>
                  <a:pt x="94" y="28"/>
                  <a:pt x="94" y="33"/>
                </a:cubicBezTo>
                <a:cubicBezTo>
                  <a:pt x="94" y="38"/>
                  <a:pt x="91" y="42"/>
                  <a:pt x="87" y="43"/>
                </a:cubicBezTo>
                <a:cubicBezTo>
                  <a:pt x="87" y="66"/>
                  <a:pt x="87" y="66"/>
                  <a:pt x="87" y="66"/>
                </a:cubicBezTo>
                <a:cubicBezTo>
                  <a:pt x="78" y="66"/>
                  <a:pt x="78" y="66"/>
                  <a:pt x="78" y="66"/>
                </a:cubicBezTo>
                <a:cubicBezTo>
                  <a:pt x="78" y="0"/>
                  <a:pt x="78" y="0"/>
                  <a:pt x="78" y="0"/>
                </a:cubicBezTo>
                <a:cubicBezTo>
                  <a:pt x="87" y="0"/>
                  <a:pt x="87" y="0"/>
                  <a:pt x="87" y="0"/>
                </a:cubicBezTo>
                <a:cubicBezTo>
                  <a:pt x="87" y="23"/>
                  <a:pt x="87" y="23"/>
                  <a:pt x="87" y="23"/>
                </a:cubicBezTo>
                <a:close/>
                <a:moveTo>
                  <a:pt x="46" y="49"/>
                </a:moveTo>
                <a:cubicBezTo>
                  <a:pt x="37" y="49"/>
                  <a:pt x="37" y="49"/>
                  <a:pt x="37" y="49"/>
                </a:cubicBezTo>
                <a:cubicBezTo>
                  <a:pt x="40" y="61"/>
                  <a:pt x="40" y="61"/>
                  <a:pt x="40" y="61"/>
                </a:cubicBezTo>
                <a:cubicBezTo>
                  <a:pt x="43" y="61"/>
                  <a:pt x="43" y="61"/>
                  <a:pt x="43" y="61"/>
                </a:cubicBezTo>
                <a:cubicBezTo>
                  <a:pt x="43" y="57"/>
                  <a:pt x="43" y="57"/>
                  <a:pt x="43" y="57"/>
                </a:cubicBezTo>
                <a:lnTo>
                  <a:pt x="46" y="49"/>
                </a:lnTo>
                <a:close/>
              </a:path>
            </a:pathLst>
          </a:custGeom>
          <a:solidFill>
            <a:srgbClr val="202A36"/>
          </a:solidFill>
          <a:ln>
            <a:noFill/>
          </a:ln>
        </p:spPr>
        <p:txBody>
          <a:bodyPr lIns="121920" tIns="60960" rIns="121920" bIns="60960"/>
          <a:lstStyle/>
          <a:p>
            <a:pPr defTabSz="913765" fontAlgn="auto">
              <a:spcBef>
                <a:spcPts val="0"/>
              </a:spcBef>
              <a:spcAft>
                <a:spcPts val="0"/>
              </a:spcAft>
              <a:defRPr/>
            </a:pPr>
            <a:endParaRPr lang="zh-CN" altLang="en-US" sz="2490">
              <a:solidFill>
                <a:prstClr val="black"/>
              </a:solidFill>
              <a:latin typeface="+mj-ea"/>
              <a:ea typeface="+mj-ea"/>
              <a:cs typeface="Arial" charset="0"/>
            </a:endParaRPr>
          </a:p>
        </p:txBody>
      </p:sp>
      <p:sp>
        <p:nvSpPr>
          <p:cNvPr id="61" name="同心圆 60"/>
          <p:cNvSpPr/>
          <p:nvPr/>
        </p:nvSpPr>
        <p:spPr>
          <a:xfrm>
            <a:off x="7001193" y="3846603"/>
            <a:ext cx="858956" cy="858956"/>
          </a:xfrm>
          <a:prstGeom prst="donut">
            <a:avLst>
              <a:gd name="adj" fmla="val 4879"/>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latin typeface="+mj-ea"/>
              <a:ea typeface="+mj-ea"/>
            </a:endParaRPr>
          </a:p>
        </p:txBody>
      </p:sp>
      <p:sp>
        <p:nvSpPr>
          <p:cNvPr id="66" name="同心圆 65"/>
          <p:cNvSpPr/>
          <p:nvPr/>
        </p:nvSpPr>
        <p:spPr>
          <a:xfrm>
            <a:off x="5937637" y="4797631"/>
            <a:ext cx="858956" cy="873612"/>
          </a:xfrm>
          <a:prstGeom prst="donut">
            <a:avLst>
              <a:gd name="adj" fmla="val 4879"/>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latin typeface="+mj-ea"/>
              <a:ea typeface="+mj-ea"/>
            </a:endParaRPr>
          </a:p>
        </p:txBody>
      </p:sp>
      <p:sp>
        <p:nvSpPr>
          <p:cNvPr id="65" name="Freeform 110"/>
          <p:cNvSpPr>
            <a:spLocks noChangeAspect="1" noEditPoints="1"/>
          </p:cNvSpPr>
          <p:nvPr/>
        </p:nvSpPr>
        <p:spPr bwMode="auto">
          <a:xfrm>
            <a:off x="6194860" y="1794554"/>
            <a:ext cx="424516" cy="376344"/>
          </a:xfrm>
          <a:custGeom>
            <a:avLst/>
            <a:gdLst>
              <a:gd name="T0" fmla="*/ 55 w 100"/>
              <a:gd name="T1" fmla="*/ 4 h 88"/>
              <a:gd name="T2" fmla="*/ 76 w 100"/>
              <a:gd name="T3" fmla="*/ 41 h 88"/>
              <a:gd name="T4" fmla="*/ 76 w 100"/>
              <a:gd name="T5" fmla="*/ 41 h 88"/>
              <a:gd name="T6" fmla="*/ 98 w 100"/>
              <a:gd name="T7" fmla="*/ 79 h 88"/>
              <a:gd name="T8" fmla="*/ 96 w 100"/>
              <a:gd name="T9" fmla="*/ 87 h 88"/>
              <a:gd name="T10" fmla="*/ 92 w 100"/>
              <a:gd name="T11" fmla="*/ 88 h 88"/>
              <a:gd name="T12" fmla="*/ 92 w 100"/>
              <a:gd name="T13" fmla="*/ 88 h 88"/>
              <a:gd name="T14" fmla="*/ 49 w 100"/>
              <a:gd name="T15" fmla="*/ 88 h 88"/>
              <a:gd name="T16" fmla="*/ 7 w 100"/>
              <a:gd name="T17" fmla="*/ 88 h 88"/>
              <a:gd name="T18" fmla="*/ 0 w 100"/>
              <a:gd name="T19" fmla="*/ 82 h 88"/>
              <a:gd name="T20" fmla="*/ 1 w 100"/>
              <a:gd name="T21" fmla="*/ 78 h 88"/>
              <a:gd name="T22" fmla="*/ 23 w 100"/>
              <a:gd name="T23" fmla="*/ 41 h 88"/>
              <a:gd name="T24" fmla="*/ 23 w 100"/>
              <a:gd name="T25" fmla="*/ 41 h 88"/>
              <a:gd name="T26" fmla="*/ 44 w 100"/>
              <a:gd name="T27" fmla="*/ 4 h 88"/>
              <a:gd name="T28" fmla="*/ 53 w 100"/>
              <a:gd name="T29" fmla="*/ 2 h 88"/>
              <a:gd name="T30" fmla="*/ 55 w 100"/>
              <a:gd name="T31" fmla="*/ 4 h 88"/>
              <a:gd name="T32" fmla="*/ 44 w 100"/>
              <a:gd name="T33" fmla="*/ 34 h 88"/>
              <a:gd name="T34" fmla="*/ 44 w 100"/>
              <a:gd name="T35" fmla="*/ 37 h 88"/>
              <a:gd name="T36" fmla="*/ 46 w 100"/>
              <a:gd name="T37" fmla="*/ 62 h 88"/>
              <a:gd name="T38" fmla="*/ 52 w 100"/>
              <a:gd name="T39" fmla="*/ 62 h 88"/>
              <a:gd name="T40" fmla="*/ 54 w 100"/>
              <a:gd name="T41" fmla="*/ 37 h 88"/>
              <a:gd name="T42" fmla="*/ 54 w 100"/>
              <a:gd name="T43" fmla="*/ 34 h 88"/>
              <a:gd name="T44" fmla="*/ 44 w 100"/>
              <a:gd name="T45" fmla="*/ 34 h 88"/>
              <a:gd name="T46" fmla="*/ 49 w 100"/>
              <a:gd name="T47" fmla="*/ 72 h 88"/>
              <a:gd name="T48" fmla="*/ 53 w 100"/>
              <a:gd name="T49" fmla="*/ 69 h 88"/>
              <a:gd name="T50" fmla="*/ 49 w 100"/>
              <a:gd name="T51" fmla="*/ 65 h 88"/>
              <a:gd name="T52" fmla="*/ 45 w 100"/>
              <a:gd name="T53" fmla="*/ 69 h 88"/>
              <a:gd name="T54" fmla="*/ 49 w 100"/>
              <a:gd name="T55" fmla="*/ 72 h 88"/>
              <a:gd name="T56" fmla="*/ 65 w 100"/>
              <a:gd name="T57" fmla="*/ 48 h 88"/>
              <a:gd name="T58" fmla="*/ 49 w 100"/>
              <a:gd name="T59" fmla="*/ 20 h 88"/>
              <a:gd name="T60" fmla="*/ 34 w 100"/>
              <a:gd name="T61" fmla="*/ 47 h 88"/>
              <a:gd name="T62" fmla="*/ 33 w 100"/>
              <a:gd name="T63" fmla="*/ 48 h 88"/>
              <a:gd name="T64" fmla="*/ 17 w 100"/>
              <a:gd name="T65" fmla="*/ 75 h 88"/>
              <a:gd name="T66" fmla="*/ 49 w 100"/>
              <a:gd name="T67" fmla="*/ 75 h 88"/>
              <a:gd name="T68" fmla="*/ 81 w 100"/>
              <a:gd name="T69" fmla="*/ 75 h 88"/>
              <a:gd name="T70" fmla="*/ 65 w 100"/>
              <a:gd name="T71" fmla="*/ 48 h 88"/>
              <a:gd name="T72" fmla="*/ 65 w 100"/>
              <a:gd name="T73" fmla="*/ 4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0" h="88">
                <a:moveTo>
                  <a:pt x="55" y="4"/>
                </a:moveTo>
                <a:cubicBezTo>
                  <a:pt x="76" y="41"/>
                  <a:pt x="76" y="41"/>
                  <a:pt x="76" y="41"/>
                </a:cubicBezTo>
                <a:cubicBezTo>
                  <a:pt x="76" y="41"/>
                  <a:pt x="76" y="41"/>
                  <a:pt x="76" y="41"/>
                </a:cubicBezTo>
                <a:cubicBezTo>
                  <a:pt x="98" y="79"/>
                  <a:pt x="98" y="79"/>
                  <a:pt x="98" y="79"/>
                </a:cubicBezTo>
                <a:cubicBezTo>
                  <a:pt x="100" y="82"/>
                  <a:pt x="99" y="85"/>
                  <a:pt x="96" y="87"/>
                </a:cubicBezTo>
                <a:cubicBezTo>
                  <a:pt x="95" y="88"/>
                  <a:pt x="93" y="88"/>
                  <a:pt x="92" y="88"/>
                </a:cubicBezTo>
                <a:cubicBezTo>
                  <a:pt x="92" y="88"/>
                  <a:pt x="92" y="88"/>
                  <a:pt x="92" y="88"/>
                </a:cubicBezTo>
                <a:cubicBezTo>
                  <a:pt x="49" y="88"/>
                  <a:pt x="49" y="88"/>
                  <a:pt x="49" y="88"/>
                </a:cubicBezTo>
                <a:cubicBezTo>
                  <a:pt x="7" y="88"/>
                  <a:pt x="7" y="88"/>
                  <a:pt x="7" y="88"/>
                </a:cubicBezTo>
                <a:cubicBezTo>
                  <a:pt x="3" y="88"/>
                  <a:pt x="0" y="85"/>
                  <a:pt x="0" y="82"/>
                </a:cubicBezTo>
                <a:cubicBezTo>
                  <a:pt x="0" y="80"/>
                  <a:pt x="1" y="79"/>
                  <a:pt x="1" y="78"/>
                </a:cubicBezTo>
                <a:cubicBezTo>
                  <a:pt x="23" y="41"/>
                  <a:pt x="23" y="41"/>
                  <a:pt x="23" y="41"/>
                </a:cubicBezTo>
                <a:cubicBezTo>
                  <a:pt x="23" y="41"/>
                  <a:pt x="23" y="41"/>
                  <a:pt x="23" y="41"/>
                </a:cubicBezTo>
                <a:cubicBezTo>
                  <a:pt x="44" y="4"/>
                  <a:pt x="44" y="4"/>
                  <a:pt x="44" y="4"/>
                </a:cubicBezTo>
                <a:cubicBezTo>
                  <a:pt x="46" y="1"/>
                  <a:pt x="50" y="0"/>
                  <a:pt x="53" y="2"/>
                </a:cubicBezTo>
                <a:cubicBezTo>
                  <a:pt x="54" y="3"/>
                  <a:pt x="54" y="3"/>
                  <a:pt x="55" y="4"/>
                </a:cubicBezTo>
                <a:close/>
                <a:moveTo>
                  <a:pt x="44" y="34"/>
                </a:moveTo>
                <a:cubicBezTo>
                  <a:pt x="44" y="37"/>
                  <a:pt x="44" y="37"/>
                  <a:pt x="44" y="37"/>
                </a:cubicBezTo>
                <a:cubicBezTo>
                  <a:pt x="46" y="62"/>
                  <a:pt x="46" y="62"/>
                  <a:pt x="46" y="62"/>
                </a:cubicBezTo>
                <a:cubicBezTo>
                  <a:pt x="52" y="62"/>
                  <a:pt x="52" y="62"/>
                  <a:pt x="52" y="62"/>
                </a:cubicBezTo>
                <a:cubicBezTo>
                  <a:pt x="54" y="37"/>
                  <a:pt x="54" y="37"/>
                  <a:pt x="54" y="37"/>
                </a:cubicBezTo>
                <a:cubicBezTo>
                  <a:pt x="54" y="34"/>
                  <a:pt x="54" y="34"/>
                  <a:pt x="54" y="34"/>
                </a:cubicBezTo>
                <a:cubicBezTo>
                  <a:pt x="44" y="34"/>
                  <a:pt x="44" y="34"/>
                  <a:pt x="44" y="34"/>
                </a:cubicBezTo>
                <a:close/>
                <a:moveTo>
                  <a:pt x="49" y="72"/>
                </a:moveTo>
                <a:cubicBezTo>
                  <a:pt x="52" y="72"/>
                  <a:pt x="53" y="71"/>
                  <a:pt x="53" y="69"/>
                </a:cubicBezTo>
                <a:cubicBezTo>
                  <a:pt x="53" y="66"/>
                  <a:pt x="51" y="65"/>
                  <a:pt x="49" y="65"/>
                </a:cubicBezTo>
                <a:cubicBezTo>
                  <a:pt x="47" y="65"/>
                  <a:pt x="45" y="66"/>
                  <a:pt x="45" y="69"/>
                </a:cubicBezTo>
                <a:cubicBezTo>
                  <a:pt x="45" y="71"/>
                  <a:pt x="47" y="72"/>
                  <a:pt x="49" y="72"/>
                </a:cubicBezTo>
                <a:close/>
                <a:moveTo>
                  <a:pt x="65" y="48"/>
                </a:moveTo>
                <a:cubicBezTo>
                  <a:pt x="49" y="20"/>
                  <a:pt x="49" y="20"/>
                  <a:pt x="49" y="20"/>
                </a:cubicBezTo>
                <a:cubicBezTo>
                  <a:pt x="34" y="47"/>
                  <a:pt x="34" y="47"/>
                  <a:pt x="34" y="47"/>
                </a:cubicBezTo>
                <a:cubicBezTo>
                  <a:pt x="34" y="48"/>
                  <a:pt x="34" y="48"/>
                  <a:pt x="33" y="48"/>
                </a:cubicBezTo>
                <a:cubicBezTo>
                  <a:pt x="17" y="75"/>
                  <a:pt x="17" y="75"/>
                  <a:pt x="17" y="75"/>
                </a:cubicBezTo>
                <a:cubicBezTo>
                  <a:pt x="49" y="75"/>
                  <a:pt x="49" y="75"/>
                  <a:pt x="49" y="75"/>
                </a:cubicBezTo>
                <a:cubicBezTo>
                  <a:pt x="81" y="75"/>
                  <a:pt x="81" y="75"/>
                  <a:pt x="81" y="75"/>
                </a:cubicBezTo>
                <a:cubicBezTo>
                  <a:pt x="65" y="48"/>
                  <a:pt x="65" y="48"/>
                  <a:pt x="65" y="48"/>
                </a:cubicBezTo>
                <a:cubicBezTo>
                  <a:pt x="65" y="48"/>
                  <a:pt x="65" y="48"/>
                  <a:pt x="65" y="48"/>
                </a:cubicBezTo>
                <a:close/>
              </a:path>
            </a:pathLst>
          </a:custGeom>
          <a:solidFill>
            <a:srgbClr val="202A36"/>
          </a:solidFill>
          <a:ln>
            <a:noFill/>
          </a:ln>
        </p:spPr>
        <p:txBody>
          <a:bodyPr lIns="121920" tIns="60960" rIns="121920" bIns="60960"/>
          <a:lstStyle/>
          <a:p>
            <a:pPr defTabSz="913765" fontAlgn="auto">
              <a:spcBef>
                <a:spcPts val="0"/>
              </a:spcBef>
              <a:spcAft>
                <a:spcPts val="0"/>
              </a:spcAft>
              <a:defRPr/>
            </a:pPr>
            <a:endParaRPr lang="zh-CN" altLang="en-US" sz="2490">
              <a:solidFill>
                <a:prstClr val="black"/>
              </a:solidFill>
              <a:latin typeface="+mj-ea"/>
              <a:ea typeface="+mj-ea"/>
              <a:cs typeface="Arial" charset="0"/>
            </a:endParaRPr>
          </a:p>
        </p:txBody>
      </p:sp>
      <p:sp>
        <p:nvSpPr>
          <p:cNvPr id="68" name="矩形 67"/>
          <p:cNvSpPr/>
          <p:nvPr/>
        </p:nvSpPr>
        <p:spPr>
          <a:xfrm>
            <a:off x="7989633" y="2754711"/>
            <a:ext cx="646313" cy="369324"/>
          </a:xfrm>
          <a:prstGeom prst="rect">
            <a:avLst/>
          </a:prstGeom>
        </p:spPr>
        <p:txBody>
          <a:bodyPr wrap="none" lIns="91431" tIns="45716" rIns="91431" bIns="45716">
            <a:spAutoFit/>
          </a:bodyPr>
          <a:lstStyle/>
          <a:p>
            <a:r>
              <a:rPr lang="zh-CN" altLang="en-US" b="1" dirty="0">
                <a:solidFill>
                  <a:srgbClr val="202A36"/>
                </a:solidFill>
                <a:latin typeface="微软雅黑" pitchFamily="34" charset="-122"/>
                <a:ea typeface="微软雅黑" pitchFamily="34" charset="-122"/>
              </a:rPr>
              <a:t>倾听</a:t>
            </a:r>
          </a:p>
        </p:txBody>
      </p:sp>
      <p:sp>
        <p:nvSpPr>
          <p:cNvPr id="69" name="矩形 47"/>
          <p:cNvSpPr>
            <a:spLocks noChangeArrowheads="1"/>
          </p:cNvSpPr>
          <p:nvPr/>
        </p:nvSpPr>
        <p:spPr bwMode="auto">
          <a:xfrm>
            <a:off x="7877164" y="3165569"/>
            <a:ext cx="3043238" cy="461657"/>
          </a:xfrm>
          <a:prstGeom prst="rect">
            <a:avLst/>
          </a:prstGeom>
          <a:noFill/>
          <a:ln>
            <a:noFill/>
          </a:ln>
        </p:spPr>
        <p:txBody>
          <a:bodyPr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lnSpc>
                <a:spcPct val="150000"/>
              </a:lnSpc>
              <a:buNone/>
            </a:pPr>
            <a:r>
              <a:rPr lang="zh-CN" altLang="en-US" sz="1600" dirty="0"/>
              <a:t>倾听不正常的声音</a:t>
            </a:r>
            <a:endParaRPr lang="en-US" altLang="zh-CN" sz="1600" dirty="0"/>
          </a:p>
        </p:txBody>
      </p:sp>
      <p:sp>
        <p:nvSpPr>
          <p:cNvPr id="70" name="矩形 69"/>
          <p:cNvSpPr/>
          <p:nvPr/>
        </p:nvSpPr>
        <p:spPr>
          <a:xfrm>
            <a:off x="8004815" y="3904439"/>
            <a:ext cx="646313" cy="369324"/>
          </a:xfrm>
          <a:prstGeom prst="rect">
            <a:avLst/>
          </a:prstGeom>
        </p:spPr>
        <p:txBody>
          <a:bodyPr wrap="none" lIns="91431" tIns="45716" rIns="91431" bIns="45716">
            <a:spAutoFit/>
          </a:bodyPr>
          <a:lstStyle/>
          <a:p>
            <a:r>
              <a:rPr lang="zh-CN" altLang="en-US" b="1" dirty="0">
                <a:solidFill>
                  <a:srgbClr val="202A36"/>
                </a:solidFill>
                <a:latin typeface="微软雅黑" pitchFamily="34" charset="-122"/>
                <a:ea typeface="微软雅黑" pitchFamily="34" charset="-122"/>
              </a:rPr>
              <a:t>嗅闻</a:t>
            </a:r>
          </a:p>
        </p:txBody>
      </p:sp>
      <p:sp>
        <p:nvSpPr>
          <p:cNvPr id="71" name="矩形 47"/>
          <p:cNvSpPr>
            <a:spLocks noChangeArrowheads="1"/>
          </p:cNvSpPr>
          <p:nvPr/>
        </p:nvSpPr>
        <p:spPr bwMode="auto">
          <a:xfrm>
            <a:off x="7880470" y="4291546"/>
            <a:ext cx="3043238" cy="461657"/>
          </a:xfrm>
          <a:prstGeom prst="rect">
            <a:avLst/>
          </a:prstGeom>
          <a:noFill/>
          <a:ln>
            <a:noFill/>
          </a:ln>
        </p:spPr>
        <p:txBody>
          <a:bodyPr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lnSpc>
                <a:spcPct val="150000"/>
              </a:lnSpc>
              <a:buNone/>
            </a:pPr>
            <a:r>
              <a:rPr lang="zh-CN" altLang="en-US" sz="1600" dirty="0"/>
              <a:t>嗅闻不正常的气味</a:t>
            </a:r>
            <a:endParaRPr lang="en-US" altLang="zh-CN" sz="1600" dirty="0"/>
          </a:p>
        </p:txBody>
      </p:sp>
      <p:sp>
        <p:nvSpPr>
          <p:cNvPr id="72" name="矩形 71"/>
          <p:cNvSpPr/>
          <p:nvPr/>
        </p:nvSpPr>
        <p:spPr>
          <a:xfrm>
            <a:off x="6937934" y="4872609"/>
            <a:ext cx="646313" cy="369324"/>
          </a:xfrm>
          <a:prstGeom prst="rect">
            <a:avLst/>
          </a:prstGeom>
        </p:spPr>
        <p:txBody>
          <a:bodyPr wrap="none" lIns="91431" tIns="45716" rIns="91431" bIns="45716">
            <a:spAutoFit/>
          </a:bodyPr>
          <a:lstStyle/>
          <a:p>
            <a:r>
              <a:rPr lang="zh-CN" altLang="en-US" b="1" dirty="0">
                <a:solidFill>
                  <a:srgbClr val="202A36"/>
                </a:solidFill>
                <a:latin typeface="微软雅黑" pitchFamily="34" charset="-122"/>
                <a:ea typeface="微软雅黑" pitchFamily="34" charset="-122"/>
              </a:rPr>
              <a:t>感受</a:t>
            </a:r>
          </a:p>
        </p:txBody>
      </p:sp>
      <p:sp>
        <p:nvSpPr>
          <p:cNvPr id="73" name="矩形 47"/>
          <p:cNvSpPr>
            <a:spLocks noChangeArrowheads="1"/>
          </p:cNvSpPr>
          <p:nvPr/>
        </p:nvSpPr>
        <p:spPr bwMode="auto">
          <a:xfrm>
            <a:off x="6920467" y="5307217"/>
            <a:ext cx="3043238" cy="461657"/>
          </a:xfrm>
          <a:prstGeom prst="rect">
            <a:avLst/>
          </a:prstGeom>
          <a:noFill/>
          <a:ln>
            <a:noFill/>
          </a:ln>
        </p:spPr>
        <p:txBody>
          <a:bodyPr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lnSpc>
                <a:spcPct val="150000"/>
              </a:lnSpc>
              <a:buNone/>
            </a:pPr>
            <a:r>
              <a:rPr lang="zh-CN" altLang="en-US" sz="1600" dirty="0"/>
              <a:t>感觉不正常的温度或震动</a:t>
            </a:r>
            <a:endParaRPr lang="en-US" altLang="zh-CN" sz="1600" dirty="0"/>
          </a:p>
        </p:txBody>
      </p:sp>
      <p:sp>
        <p:nvSpPr>
          <p:cNvPr id="37" name="Freeform 13"/>
          <p:cNvSpPr>
            <a:spLocks noEditPoints="1"/>
          </p:cNvSpPr>
          <p:nvPr/>
        </p:nvSpPr>
        <p:spPr bwMode="auto">
          <a:xfrm>
            <a:off x="7271824" y="4073232"/>
            <a:ext cx="307959" cy="389729"/>
          </a:xfrm>
          <a:custGeom>
            <a:avLst/>
            <a:gdLst>
              <a:gd name="T0" fmla="*/ 72 w 152"/>
              <a:gd name="T1" fmla="*/ 28 h 192"/>
              <a:gd name="T2" fmla="*/ 92 w 152"/>
              <a:gd name="T3" fmla="*/ 28 h 192"/>
              <a:gd name="T4" fmla="*/ 92 w 152"/>
              <a:gd name="T5" fmla="*/ 36 h 192"/>
              <a:gd name="T6" fmla="*/ 72 w 152"/>
              <a:gd name="T7" fmla="*/ 36 h 192"/>
              <a:gd name="T8" fmla="*/ 72 w 152"/>
              <a:gd name="T9" fmla="*/ 28 h 192"/>
              <a:gd name="T10" fmla="*/ 80 w 152"/>
              <a:gd name="T11" fmla="*/ 44 h 192"/>
              <a:gd name="T12" fmla="*/ 92 w 152"/>
              <a:gd name="T13" fmla="*/ 44 h 192"/>
              <a:gd name="T14" fmla="*/ 92 w 152"/>
              <a:gd name="T15" fmla="*/ 52 h 192"/>
              <a:gd name="T16" fmla="*/ 80 w 152"/>
              <a:gd name="T17" fmla="*/ 52 h 192"/>
              <a:gd name="T18" fmla="*/ 80 w 152"/>
              <a:gd name="T19" fmla="*/ 44 h 192"/>
              <a:gd name="T20" fmla="*/ 72 w 152"/>
              <a:gd name="T21" fmla="*/ 60 h 192"/>
              <a:gd name="T22" fmla="*/ 92 w 152"/>
              <a:gd name="T23" fmla="*/ 60 h 192"/>
              <a:gd name="T24" fmla="*/ 92 w 152"/>
              <a:gd name="T25" fmla="*/ 68 h 192"/>
              <a:gd name="T26" fmla="*/ 72 w 152"/>
              <a:gd name="T27" fmla="*/ 68 h 192"/>
              <a:gd name="T28" fmla="*/ 72 w 152"/>
              <a:gd name="T29" fmla="*/ 60 h 192"/>
              <a:gd name="T30" fmla="*/ 48 w 152"/>
              <a:gd name="T31" fmla="*/ 8 h 192"/>
              <a:gd name="T32" fmla="*/ 56 w 152"/>
              <a:gd name="T33" fmla="*/ 20 h 192"/>
              <a:gd name="T34" fmla="*/ 56 w 152"/>
              <a:gd name="T35" fmla="*/ 80 h 192"/>
              <a:gd name="T36" fmla="*/ 25 w 152"/>
              <a:gd name="T37" fmla="*/ 124 h 192"/>
              <a:gd name="T38" fmla="*/ 126 w 152"/>
              <a:gd name="T39" fmla="*/ 124 h 192"/>
              <a:gd name="T40" fmla="*/ 96 w 152"/>
              <a:gd name="T41" fmla="*/ 80 h 192"/>
              <a:gd name="T42" fmla="*/ 96 w 152"/>
              <a:gd name="T43" fmla="*/ 20 h 192"/>
              <a:gd name="T44" fmla="*/ 104 w 152"/>
              <a:gd name="T45" fmla="*/ 8 h 192"/>
              <a:gd name="T46" fmla="*/ 48 w 152"/>
              <a:gd name="T47" fmla="*/ 8 h 192"/>
              <a:gd name="T48" fmla="*/ 104 w 152"/>
              <a:gd name="T49" fmla="*/ 22 h 192"/>
              <a:gd name="T50" fmla="*/ 104 w 152"/>
              <a:gd name="T51" fmla="*/ 77 h 192"/>
              <a:gd name="T52" fmla="*/ 105 w 152"/>
              <a:gd name="T53" fmla="*/ 79 h 192"/>
              <a:gd name="T54" fmla="*/ 152 w 152"/>
              <a:gd name="T55" fmla="*/ 164 h 192"/>
              <a:gd name="T56" fmla="*/ 124 w 152"/>
              <a:gd name="T57" fmla="*/ 192 h 192"/>
              <a:gd name="T58" fmla="*/ 76 w 152"/>
              <a:gd name="T59" fmla="*/ 192 h 192"/>
              <a:gd name="T60" fmla="*/ 27 w 152"/>
              <a:gd name="T61" fmla="*/ 192 h 192"/>
              <a:gd name="T62" fmla="*/ 0 w 152"/>
              <a:gd name="T63" fmla="*/ 164 h 192"/>
              <a:gd name="T64" fmla="*/ 46 w 152"/>
              <a:gd name="T65" fmla="*/ 79 h 192"/>
              <a:gd name="T66" fmla="*/ 48 w 152"/>
              <a:gd name="T67" fmla="*/ 77 h 192"/>
              <a:gd name="T68" fmla="*/ 48 w 152"/>
              <a:gd name="T69" fmla="*/ 22 h 192"/>
              <a:gd name="T70" fmla="*/ 41 w 152"/>
              <a:gd name="T71" fmla="*/ 12 h 192"/>
              <a:gd name="T72" fmla="*/ 41 w 152"/>
              <a:gd name="T73" fmla="*/ 4 h 192"/>
              <a:gd name="T74" fmla="*/ 48 w 152"/>
              <a:gd name="T75" fmla="*/ 0 h 192"/>
              <a:gd name="T76" fmla="*/ 104 w 152"/>
              <a:gd name="T77" fmla="*/ 0 h 192"/>
              <a:gd name="T78" fmla="*/ 111 w 152"/>
              <a:gd name="T79" fmla="*/ 4 h 192"/>
              <a:gd name="T80" fmla="*/ 110 w 152"/>
              <a:gd name="T81" fmla="*/ 12 h 192"/>
              <a:gd name="T82" fmla="*/ 104 w 152"/>
              <a:gd name="T83" fmla="*/ 2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2" h="192">
                <a:moveTo>
                  <a:pt x="72" y="28"/>
                </a:moveTo>
                <a:cubicBezTo>
                  <a:pt x="92" y="28"/>
                  <a:pt x="92" y="28"/>
                  <a:pt x="92" y="28"/>
                </a:cubicBezTo>
                <a:cubicBezTo>
                  <a:pt x="92" y="36"/>
                  <a:pt x="92" y="36"/>
                  <a:pt x="92" y="36"/>
                </a:cubicBezTo>
                <a:cubicBezTo>
                  <a:pt x="72" y="36"/>
                  <a:pt x="72" y="36"/>
                  <a:pt x="72" y="36"/>
                </a:cubicBezTo>
                <a:lnTo>
                  <a:pt x="72" y="28"/>
                </a:lnTo>
                <a:close/>
                <a:moveTo>
                  <a:pt x="80" y="44"/>
                </a:moveTo>
                <a:cubicBezTo>
                  <a:pt x="92" y="44"/>
                  <a:pt x="92" y="44"/>
                  <a:pt x="92" y="44"/>
                </a:cubicBezTo>
                <a:cubicBezTo>
                  <a:pt x="92" y="52"/>
                  <a:pt x="92" y="52"/>
                  <a:pt x="92" y="52"/>
                </a:cubicBezTo>
                <a:cubicBezTo>
                  <a:pt x="80" y="52"/>
                  <a:pt x="80" y="52"/>
                  <a:pt x="80" y="52"/>
                </a:cubicBezTo>
                <a:lnTo>
                  <a:pt x="80" y="44"/>
                </a:lnTo>
                <a:close/>
                <a:moveTo>
                  <a:pt x="72" y="60"/>
                </a:moveTo>
                <a:cubicBezTo>
                  <a:pt x="92" y="60"/>
                  <a:pt x="92" y="60"/>
                  <a:pt x="92" y="60"/>
                </a:cubicBezTo>
                <a:cubicBezTo>
                  <a:pt x="92" y="68"/>
                  <a:pt x="92" y="68"/>
                  <a:pt x="92" y="68"/>
                </a:cubicBezTo>
                <a:cubicBezTo>
                  <a:pt x="72" y="68"/>
                  <a:pt x="72" y="68"/>
                  <a:pt x="72" y="68"/>
                </a:cubicBezTo>
                <a:lnTo>
                  <a:pt x="72" y="60"/>
                </a:lnTo>
                <a:close/>
                <a:moveTo>
                  <a:pt x="48" y="8"/>
                </a:moveTo>
                <a:cubicBezTo>
                  <a:pt x="56" y="20"/>
                  <a:pt x="56" y="20"/>
                  <a:pt x="56" y="20"/>
                </a:cubicBezTo>
                <a:cubicBezTo>
                  <a:pt x="56" y="80"/>
                  <a:pt x="56" y="80"/>
                  <a:pt x="56" y="80"/>
                </a:cubicBezTo>
                <a:cubicBezTo>
                  <a:pt x="50" y="87"/>
                  <a:pt x="25" y="124"/>
                  <a:pt x="25" y="124"/>
                </a:cubicBezTo>
                <a:cubicBezTo>
                  <a:pt x="126" y="124"/>
                  <a:pt x="126" y="124"/>
                  <a:pt x="126" y="124"/>
                </a:cubicBezTo>
                <a:cubicBezTo>
                  <a:pt x="126" y="124"/>
                  <a:pt x="101" y="87"/>
                  <a:pt x="96" y="80"/>
                </a:cubicBezTo>
                <a:cubicBezTo>
                  <a:pt x="96" y="20"/>
                  <a:pt x="96" y="20"/>
                  <a:pt x="96" y="20"/>
                </a:cubicBezTo>
                <a:cubicBezTo>
                  <a:pt x="104" y="8"/>
                  <a:pt x="104" y="8"/>
                  <a:pt x="104" y="8"/>
                </a:cubicBezTo>
                <a:lnTo>
                  <a:pt x="48" y="8"/>
                </a:lnTo>
                <a:close/>
                <a:moveTo>
                  <a:pt x="104" y="22"/>
                </a:moveTo>
                <a:cubicBezTo>
                  <a:pt x="104" y="77"/>
                  <a:pt x="104" y="77"/>
                  <a:pt x="104" y="77"/>
                </a:cubicBezTo>
                <a:cubicBezTo>
                  <a:pt x="105" y="79"/>
                  <a:pt x="105" y="79"/>
                  <a:pt x="105" y="79"/>
                </a:cubicBezTo>
                <a:cubicBezTo>
                  <a:pt x="128" y="111"/>
                  <a:pt x="152" y="146"/>
                  <a:pt x="152" y="164"/>
                </a:cubicBezTo>
                <a:cubicBezTo>
                  <a:pt x="152" y="180"/>
                  <a:pt x="140" y="192"/>
                  <a:pt x="124" y="192"/>
                </a:cubicBezTo>
                <a:cubicBezTo>
                  <a:pt x="76" y="192"/>
                  <a:pt x="76" y="192"/>
                  <a:pt x="76" y="192"/>
                </a:cubicBezTo>
                <a:cubicBezTo>
                  <a:pt x="27" y="192"/>
                  <a:pt x="27" y="192"/>
                  <a:pt x="27" y="192"/>
                </a:cubicBezTo>
                <a:cubicBezTo>
                  <a:pt x="11" y="192"/>
                  <a:pt x="0" y="180"/>
                  <a:pt x="0" y="164"/>
                </a:cubicBezTo>
                <a:cubicBezTo>
                  <a:pt x="0" y="146"/>
                  <a:pt x="23" y="111"/>
                  <a:pt x="46" y="79"/>
                </a:cubicBezTo>
                <a:cubicBezTo>
                  <a:pt x="48" y="77"/>
                  <a:pt x="48" y="77"/>
                  <a:pt x="48" y="77"/>
                </a:cubicBezTo>
                <a:cubicBezTo>
                  <a:pt x="48" y="22"/>
                  <a:pt x="48" y="22"/>
                  <a:pt x="48" y="22"/>
                </a:cubicBezTo>
                <a:cubicBezTo>
                  <a:pt x="41" y="12"/>
                  <a:pt x="41" y="12"/>
                  <a:pt x="41" y="12"/>
                </a:cubicBezTo>
                <a:cubicBezTo>
                  <a:pt x="39" y="10"/>
                  <a:pt x="39" y="6"/>
                  <a:pt x="41" y="4"/>
                </a:cubicBezTo>
                <a:cubicBezTo>
                  <a:pt x="42" y="1"/>
                  <a:pt x="45" y="0"/>
                  <a:pt x="48" y="0"/>
                </a:cubicBezTo>
                <a:cubicBezTo>
                  <a:pt x="104" y="0"/>
                  <a:pt x="104" y="0"/>
                  <a:pt x="104" y="0"/>
                </a:cubicBezTo>
                <a:cubicBezTo>
                  <a:pt x="107" y="0"/>
                  <a:pt x="109" y="1"/>
                  <a:pt x="111" y="4"/>
                </a:cubicBezTo>
                <a:cubicBezTo>
                  <a:pt x="112" y="6"/>
                  <a:pt x="112" y="10"/>
                  <a:pt x="110" y="12"/>
                </a:cubicBezTo>
                <a:lnTo>
                  <a:pt x="104" y="22"/>
                </a:lnTo>
                <a:close/>
              </a:path>
            </a:pathLst>
          </a:custGeom>
          <a:solidFill>
            <a:srgbClr val="202A36"/>
          </a:solidFill>
          <a:ln>
            <a:noFill/>
          </a:ln>
        </p:spPr>
        <p:txBody>
          <a:bodyPr vert="horz" wrap="square" lIns="91440" tIns="45720" rIns="91440" bIns="45720" numCol="1" anchor="t" anchorCtr="0" compatLnSpc="1"/>
          <a:lstStyle/>
          <a:p>
            <a:endParaRPr lang="zh-CN" altLang="en-US"/>
          </a:p>
        </p:txBody>
      </p:sp>
      <p:sp>
        <p:nvSpPr>
          <p:cNvPr id="42" name="心形 41"/>
          <p:cNvSpPr/>
          <p:nvPr/>
        </p:nvSpPr>
        <p:spPr>
          <a:xfrm>
            <a:off x="6191869" y="5087661"/>
            <a:ext cx="351692" cy="293077"/>
          </a:xfrm>
          <a:prstGeom prst="hear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wipe(left)">
                                      <p:cBhvr>
                                        <p:cTn id="7" dur="500"/>
                                        <p:tgtEl>
                                          <p:spTgt spid="41"/>
                                        </p:tgtEl>
                                      </p:cBhvr>
                                    </p:animEffect>
                                  </p:childTnLst>
                                </p:cTn>
                              </p:par>
                            </p:childTnLst>
                          </p:cTn>
                        </p:par>
                        <p:par>
                          <p:cTn id="8" fill="hold">
                            <p:stCondLst>
                              <p:cond delay="500"/>
                            </p:stCondLst>
                            <p:childTnLst>
                              <p:par>
                                <p:cTn id="9" presetID="10" presetClass="entr" presetSubtype="0" fill="hold" nodeType="afterEffect">
                                  <p:stCondLst>
                                    <p:cond delay="250"/>
                                  </p:stCondLst>
                                  <p:childTnLst>
                                    <p:set>
                                      <p:cBhvr>
                                        <p:cTn id="10" dur="1" fill="hold">
                                          <p:stCondLst>
                                            <p:cond delay="0"/>
                                          </p:stCondLst>
                                        </p:cTn>
                                        <p:tgtEl>
                                          <p:spTgt spid="24"/>
                                        </p:tgtEl>
                                        <p:attrNameLst>
                                          <p:attrName>style.visibility</p:attrName>
                                        </p:attrNameLst>
                                      </p:cBhvr>
                                      <p:to>
                                        <p:strVal val="visible"/>
                                      </p:to>
                                    </p:set>
                                    <p:anim calcmode="lin" valueType="num">
                                      <p:cBhvr>
                                        <p:cTn id="11" dur="400" fill="hold"/>
                                        <p:tgtEl>
                                          <p:spTgt spid="24"/>
                                        </p:tgtEl>
                                        <p:attrNameLst>
                                          <p:attrName>ppt_w</p:attrName>
                                        </p:attrNameLst>
                                      </p:cBhvr>
                                      <p:tavLst>
                                        <p:tav tm="0">
                                          <p:val>
                                            <p:fltVal val="0"/>
                                          </p:val>
                                        </p:tav>
                                        <p:tav tm="100000">
                                          <p:val>
                                            <p:strVal val="#ppt_w"/>
                                          </p:val>
                                        </p:tav>
                                      </p:tavLst>
                                    </p:anim>
                                    <p:anim calcmode="lin" valueType="num">
                                      <p:cBhvr>
                                        <p:cTn id="12" dur="400" fill="hold"/>
                                        <p:tgtEl>
                                          <p:spTgt spid="24"/>
                                        </p:tgtEl>
                                        <p:attrNameLst>
                                          <p:attrName>ppt_h</p:attrName>
                                        </p:attrNameLst>
                                      </p:cBhvr>
                                      <p:tavLst>
                                        <p:tav tm="0">
                                          <p:val>
                                            <p:fltVal val="0"/>
                                          </p:val>
                                        </p:tav>
                                        <p:tav tm="100000">
                                          <p:val>
                                            <p:strVal val="#ppt_h"/>
                                          </p:val>
                                        </p:tav>
                                      </p:tavLst>
                                    </p:anim>
                                    <p:animEffect transition="in" filter="fade">
                                      <p:cBhvr>
                                        <p:cTn id="13" dur="400"/>
                                        <p:tgtEl>
                                          <p:spTgt spid="24"/>
                                        </p:tgtEl>
                                      </p:cBhvr>
                                    </p:animEffect>
                                  </p:childTnLst>
                                </p:cTn>
                              </p:par>
                            </p:childTnLst>
                          </p:cTn>
                        </p:par>
                        <p:par>
                          <p:cTn id="14" fill="hold">
                            <p:stCondLst>
                              <p:cond delay="1250"/>
                            </p:stCondLst>
                            <p:childTnLst>
                              <p:par>
                                <p:cTn id="15" presetID="22" presetClass="entr" presetSubtype="1" fill="hold" nodeType="after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up)">
                                      <p:cBhvr>
                                        <p:cTn id="17" dur="350"/>
                                        <p:tgtEl>
                                          <p:spTgt spid="17"/>
                                        </p:tgtEl>
                                      </p:cBhvr>
                                    </p:animEffect>
                                  </p:childTnLst>
                                </p:cTn>
                              </p:par>
                            </p:childTnLst>
                          </p:cTn>
                        </p:par>
                        <p:par>
                          <p:cTn id="18" fill="hold">
                            <p:stCondLst>
                              <p:cond delay="1750"/>
                            </p:stCondLst>
                            <p:childTnLst>
                              <p:par>
                                <p:cTn id="19" presetID="10" presetClass="entr" presetSubtype="0" fill="hold" grpId="0" nodeType="afterEffect">
                                  <p:stCondLst>
                                    <p:cond delay="0"/>
                                  </p:stCondLst>
                                  <p:childTnLst>
                                    <p:set>
                                      <p:cBhvr>
                                        <p:cTn id="20" dur="1" fill="hold">
                                          <p:stCondLst>
                                            <p:cond delay="0"/>
                                          </p:stCondLst>
                                        </p:cTn>
                                        <p:tgtEl>
                                          <p:spTgt spid="27"/>
                                        </p:tgtEl>
                                        <p:attrNameLst>
                                          <p:attrName>style.visibility</p:attrName>
                                        </p:attrNameLst>
                                      </p:cBhvr>
                                      <p:to>
                                        <p:strVal val="visible"/>
                                      </p:to>
                                    </p:set>
                                    <p:anim calcmode="lin" valueType="num">
                                      <p:cBhvr>
                                        <p:cTn id="21" dur="500" fill="hold"/>
                                        <p:tgtEl>
                                          <p:spTgt spid="27"/>
                                        </p:tgtEl>
                                        <p:attrNameLst>
                                          <p:attrName>ppt_w</p:attrName>
                                        </p:attrNameLst>
                                      </p:cBhvr>
                                      <p:tavLst>
                                        <p:tav tm="0">
                                          <p:val>
                                            <p:fltVal val="0"/>
                                          </p:val>
                                        </p:tav>
                                        <p:tav tm="100000">
                                          <p:val>
                                            <p:strVal val="#ppt_w"/>
                                          </p:val>
                                        </p:tav>
                                      </p:tavLst>
                                    </p:anim>
                                    <p:anim calcmode="lin" valueType="num">
                                      <p:cBhvr>
                                        <p:cTn id="22" dur="500" fill="hold"/>
                                        <p:tgtEl>
                                          <p:spTgt spid="27"/>
                                        </p:tgtEl>
                                        <p:attrNameLst>
                                          <p:attrName>ppt_h</p:attrName>
                                        </p:attrNameLst>
                                      </p:cBhvr>
                                      <p:tavLst>
                                        <p:tav tm="0">
                                          <p:val>
                                            <p:fltVal val="0"/>
                                          </p:val>
                                        </p:tav>
                                        <p:tav tm="100000">
                                          <p:val>
                                            <p:strVal val="#ppt_h"/>
                                          </p:val>
                                        </p:tav>
                                      </p:tavLst>
                                    </p:anim>
                                    <p:animEffect transition="in" filter="fade">
                                      <p:cBhvr>
                                        <p:cTn id="23" dur="500"/>
                                        <p:tgtEl>
                                          <p:spTgt spid="27"/>
                                        </p:tgtEl>
                                      </p:cBhvr>
                                    </p:animEffect>
                                  </p:childTnLst>
                                </p:cTn>
                              </p:par>
                            </p:childTnLst>
                          </p:cTn>
                        </p:par>
                        <p:par>
                          <p:cTn id="24" fill="hold">
                            <p:stCondLst>
                              <p:cond delay="2250"/>
                            </p:stCondLst>
                            <p:childTnLst>
                              <p:par>
                                <p:cTn id="25" presetID="22" presetClass="entr" presetSubtype="8" fill="hold"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left)">
                                      <p:cBhvr>
                                        <p:cTn id="27" dur="500"/>
                                        <p:tgtEl>
                                          <p:spTgt spid="18"/>
                                        </p:tgtEl>
                                      </p:cBhvr>
                                    </p:animEffect>
                                  </p:childTnLst>
                                </p:cTn>
                              </p:par>
                            </p:childTnLst>
                          </p:cTn>
                        </p:par>
                        <p:par>
                          <p:cTn id="28" fill="hold">
                            <p:stCondLst>
                              <p:cond delay="2750"/>
                            </p:stCondLst>
                            <p:childTnLst>
                              <p:par>
                                <p:cTn id="29" presetID="22" presetClass="entr" presetSubtype="8" fill="hold" grpId="0"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wipe(left)">
                                      <p:cBhvr>
                                        <p:cTn id="31" dur="500"/>
                                        <p:tgtEl>
                                          <p:spTgt spid="22"/>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wipe(left)">
                                      <p:cBhvr>
                                        <p:cTn id="34" dur="500"/>
                                        <p:tgtEl>
                                          <p:spTgt spid="23"/>
                                        </p:tgtEl>
                                      </p:cBhvr>
                                    </p:animEffect>
                                  </p:childTnLst>
                                </p:cTn>
                              </p:par>
                              <p:par>
                                <p:cTn id="35" presetID="10" presetClass="entr" presetSubtype="0" fill="hold" grpId="0" nodeType="withEffect">
                                  <p:stCondLst>
                                    <p:cond delay="750"/>
                                  </p:stCondLst>
                                  <p:childTnLst>
                                    <p:set>
                                      <p:cBhvr>
                                        <p:cTn id="36" dur="1" fill="hold">
                                          <p:stCondLst>
                                            <p:cond delay="0"/>
                                          </p:stCondLst>
                                        </p:cTn>
                                        <p:tgtEl>
                                          <p:spTgt spid="28"/>
                                        </p:tgtEl>
                                        <p:attrNameLst>
                                          <p:attrName>style.visibility</p:attrName>
                                        </p:attrNameLst>
                                      </p:cBhvr>
                                      <p:to>
                                        <p:strVal val="visible"/>
                                      </p:to>
                                    </p:set>
                                    <p:anim calcmode="lin" valueType="num">
                                      <p:cBhvr>
                                        <p:cTn id="37" dur="500" fill="hold"/>
                                        <p:tgtEl>
                                          <p:spTgt spid="28"/>
                                        </p:tgtEl>
                                        <p:attrNameLst>
                                          <p:attrName>ppt_w</p:attrName>
                                        </p:attrNameLst>
                                      </p:cBhvr>
                                      <p:tavLst>
                                        <p:tav tm="0">
                                          <p:val>
                                            <p:fltVal val="0"/>
                                          </p:val>
                                        </p:tav>
                                        <p:tav tm="100000">
                                          <p:val>
                                            <p:strVal val="#ppt_w"/>
                                          </p:val>
                                        </p:tav>
                                      </p:tavLst>
                                    </p:anim>
                                    <p:anim calcmode="lin" valueType="num">
                                      <p:cBhvr>
                                        <p:cTn id="38" dur="500" fill="hold"/>
                                        <p:tgtEl>
                                          <p:spTgt spid="28"/>
                                        </p:tgtEl>
                                        <p:attrNameLst>
                                          <p:attrName>ppt_h</p:attrName>
                                        </p:attrNameLst>
                                      </p:cBhvr>
                                      <p:tavLst>
                                        <p:tav tm="0">
                                          <p:val>
                                            <p:fltVal val="0"/>
                                          </p:val>
                                        </p:tav>
                                        <p:tav tm="100000">
                                          <p:val>
                                            <p:strVal val="#ppt_h"/>
                                          </p:val>
                                        </p:tav>
                                      </p:tavLst>
                                    </p:anim>
                                    <p:animEffect transition="in" filter="fade">
                                      <p:cBhvr>
                                        <p:cTn id="39" dur="500"/>
                                        <p:tgtEl>
                                          <p:spTgt spid="28"/>
                                        </p:tgtEl>
                                      </p:cBhvr>
                                    </p:animEffect>
                                  </p:childTnLst>
                                </p:cTn>
                              </p:par>
                            </p:childTnLst>
                          </p:cTn>
                        </p:par>
                        <p:par>
                          <p:cTn id="40" fill="hold">
                            <p:stCondLst>
                              <p:cond delay="3250"/>
                            </p:stCondLst>
                            <p:childTnLst>
                              <p:par>
                                <p:cTn id="41" presetID="22" presetClass="entr" presetSubtype="8" fill="hold" nodeType="after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left)">
                                      <p:cBhvr>
                                        <p:cTn id="43" dur="500"/>
                                        <p:tgtEl>
                                          <p:spTgt spid="20"/>
                                        </p:tgtEl>
                                      </p:cBhvr>
                                    </p:animEffect>
                                  </p:childTnLst>
                                </p:cTn>
                              </p:par>
                            </p:childTnLst>
                          </p:cTn>
                        </p:par>
                        <p:par>
                          <p:cTn id="44" fill="hold">
                            <p:stCondLst>
                              <p:cond delay="3750"/>
                            </p:stCondLst>
                            <p:childTnLst>
                              <p:par>
                                <p:cTn id="45" presetID="22" presetClass="entr" presetSubtype="8" fill="hold" grpId="0" nodeType="afterEffect">
                                  <p:stCondLst>
                                    <p:cond delay="0"/>
                                  </p:stCondLst>
                                  <p:childTnLst>
                                    <p:set>
                                      <p:cBhvr>
                                        <p:cTn id="46" dur="1" fill="hold">
                                          <p:stCondLst>
                                            <p:cond delay="0"/>
                                          </p:stCondLst>
                                        </p:cTn>
                                        <p:tgtEl>
                                          <p:spTgt spid="68"/>
                                        </p:tgtEl>
                                        <p:attrNameLst>
                                          <p:attrName>style.visibility</p:attrName>
                                        </p:attrNameLst>
                                      </p:cBhvr>
                                      <p:to>
                                        <p:strVal val="visible"/>
                                      </p:to>
                                    </p:set>
                                    <p:animEffect transition="in" filter="wipe(left)">
                                      <p:cBhvr>
                                        <p:cTn id="47" dur="500"/>
                                        <p:tgtEl>
                                          <p:spTgt spid="68"/>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69"/>
                                        </p:tgtEl>
                                        <p:attrNameLst>
                                          <p:attrName>style.visibility</p:attrName>
                                        </p:attrNameLst>
                                      </p:cBhvr>
                                      <p:to>
                                        <p:strVal val="visible"/>
                                      </p:to>
                                    </p:set>
                                    <p:animEffect transition="in" filter="wipe(left)">
                                      <p:cBhvr>
                                        <p:cTn id="50" dur="500"/>
                                        <p:tgtEl>
                                          <p:spTgt spid="69"/>
                                        </p:tgtEl>
                                      </p:cBhvr>
                                    </p:animEffect>
                                  </p:childTnLst>
                                </p:cTn>
                              </p:par>
                              <p:par>
                                <p:cTn id="51" presetID="10" presetClass="entr" presetSubtype="0" fill="hold" grpId="0" nodeType="withEffect">
                                  <p:stCondLst>
                                    <p:cond delay="750"/>
                                  </p:stCondLst>
                                  <p:childTnLst>
                                    <p:set>
                                      <p:cBhvr>
                                        <p:cTn id="52" dur="1" fill="hold">
                                          <p:stCondLst>
                                            <p:cond delay="0"/>
                                          </p:stCondLst>
                                        </p:cTn>
                                        <p:tgtEl>
                                          <p:spTgt spid="29"/>
                                        </p:tgtEl>
                                        <p:attrNameLst>
                                          <p:attrName>style.visibility</p:attrName>
                                        </p:attrNameLst>
                                      </p:cBhvr>
                                      <p:to>
                                        <p:strVal val="visible"/>
                                      </p:to>
                                    </p:set>
                                    <p:anim calcmode="lin" valueType="num">
                                      <p:cBhvr>
                                        <p:cTn id="53" dur="500" fill="hold"/>
                                        <p:tgtEl>
                                          <p:spTgt spid="29"/>
                                        </p:tgtEl>
                                        <p:attrNameLst>
                                          <p:attrName>ppt_w</p:attrName>
                                        </p:attrNameLst>
                                      </p:cBhvr>
                                      <p:tavLst>
                                        <p:tav tm="0">
                                          <p:val>
                                            <p:fltVal val="0"/>
                                          </p:val>
                                        </p:tav>
                                        <p:tav tm="100000">
                                          <p:val>
                                            <p:strVal val="#ppt_w"/>
                                          </p:val>
                                        </p:tav>
                                      </p:tavLst>
                                    </p:anim>
                                    <p:anim calcmode="lin" valueType="num">
                                      <p:cBhvr>
                                        <p:cTn id="54" dur="500" fill="hold"/>
                                        <p:tgtEl>
                                          <p:spTgt spid="29"/>
                                        </p:tgtEl>
                                        <p:attrNameLst>
                                          <p:attrName>ppt_h</p:attrName>
                                        </p:attrNameLst>
                                      </p:cBhvr>
                                      <p:tavLst>
                                        <p:tav tm="0">
                                          <p:val>
                                            <p:fltVal val="0"/>
                                          </p:val>
                                        </p:tav>
                                        <p:tav tm="100000">
                                          <p:val>
                                            <p:strVal val="#ppt_h"/>
                                          </p:val>
                                        </p:tav>
                                      </p:tavLst>
                                    </p:anim>
                                    <p:animEffect transition="in" filter="fade">
                                      <p:cBhvr>
                                        <p:cTn id="55" dur="500"/>
                                        <p:tgtEl>
                                          <p:spTgt spid="29"/>
                                        </p:tgtEl>
                                      </p:cBhvr>
                                    </p:animEffect>
                                  </p:childTnLst>
                                </p:cTn>
                              </p:par>
                            </p:childTnLst>
                          </p:cTn>
                        </p:par>
                        <p:par>
                          <p:cTn id="56" fill="hold">
                            <p:stCondLst>
                              <p:cond delay="4250"/>
                            </p:stCondLst>
                            <p:childTnLst>
                              <p:par>
                                <p:cTn id="57" presetID="22" presetClass="entr" presetSubtype="8" fill="hold" nodeType="after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wipe(left)">
                                      <p:cBhvr>
                                        <p:cTn id="59" dur="500"/>
                                        <p:tgtEl>
                                          <p:spTgt spid="21"/>
                                        </p:tgtEl>
                                      </p:cBhvr>
                                    </p:animEffect>
                                  </p:childTnLst>
                                </p:cTn>
                              </p:par>
                            </p:childTnLst>
                          </p:cTn>
                        </p:par>
                        <p:par>
                          <p:cTn id="60" fill="hold">
                            <p:stCondLst>
                              <p:cond delay="4750"/>
                            </p:stCondLst>
                            <p:childTnLst>
                              <p:par>
                                <p:cTn id="61" presetID="22" presetClass="entr" presetSubtype="8" fill="hold" grpId="0" nodeType="afterEffect">
                                  <p:stCondLst>
                                    <p:cond delay="0"/>
                                  </p:stCondLst>
                                  <p:childTnLst>
                                    <p:set>
                                      <p:cBhvr>
                                        <p:cTn id="62" dur="1" fill="hold">
                                          <p:stCondLst>
                                            <p:cond delay="0"/>
                                          </p:stCondLst>
                                        </p:cTn>
                                        <p:tgtEl>
                                          <p:spTgt spid="70"/>
                                        </p:tgtEl>
                                        <p:attrNameLst>
                                          <p:attrName>style.visibility</p:attrName>
                                        </p:attrNameLst>
                                      </p:cBhvr>
                                      <p:to>
                                        <p:strVal val="visible"/>
                                      </p:to>
                                    </p:set>
                                    <p:animEffect transition="in" filter="wipe(left)">
                                      <p:cBhvr>
                                        <p:cTn id="63" dur="500"/>
                                        <p:tgtEl>
                                          <p:spTgt spid="70"/>
                                        </p:tgtEl>
                                      </p:cBhvr>
                                    </p:animEffect>
                                  </p:childTnLst>
                                </p:cTn>
                              </p:par>
                              <p:par>
                                <p:cTn id="64" presetID="22" presetClass="entr" presetSubtype="8" fill="hold" grpId="0" nodeType="withEffect">
                                  <p:stCondLst>
                                    <p:cond delay="0"/>
                                  </p:stCondLst>
                                  <p:childTnLst>
                                    <p:set>
                                      <p:cBhvr>
                                        <p:cTn id="65" dur="1" fill="hold">
                                          <p:stCondLst>
                                            <p:cond delay="0"/>
                                          </p:stCondLst>
                                        </p:cTn>
                                        <p:tgtEl>
                                          <p:spTgt spid="71"/>
                                        </p:tgtEl>
                                        <p:attrNameLst>
                                          <p:attrName>style.visibility</p:attrName>
                                        </p:attrNameLst>
                                      </p:cBhvr>
                                      <p:to>
                                        <p:strVal val="visible"/>
                                      </p:to>
                                    </p:set>
                                    <p:animEffect transition="in" filter="wipe(left)">
                                      <p:cBhvr>
                                        <p:cTn id="66" dur="500"/>
                                        <p:tgtEl>
                                          <p:spTgt spid="71"/>
                                        </p:tgtEl>
                                      </p:cBhvr>
                                    </p:animEffect>
                                  </p:childTnLst>
                                </p:cTn>
                              </p:par>
                              <p:par>
                                <p:cTn id="67" presetID="10" presetClass="entr" presetSubtype="0" fill="hold" grpId="0" nodeType="withEffect">
                                  <p:stCondLst>
                                    <p:cond delay="750"/>
                                  </p:stCondLst>
                                  <p:childTnLst>
                                    <p:set>
                                      <p:cBhvr>
                                        <p:cTn id="68" dur="1" fill="hold">
                                          <p:stCondLst>
                                            <p:cond delay="0"/>
                                          </p:stCondLst>
                                        </p:cTn>
                                        <p:tgtEl>
                                          <p:spTgt spid="30"/>
                                        </p:tgtEl>
                                        <p:attrNameLst>
                                          <p:attrName>style.visibility</p:attrName>
                                        </p:attrNameLst>
                                      </p:cBhvr>
                                      <p:to>
                                        <p:strVal val="visible"/>
                                      </p:to>
                                    </p:set>
                                    <p:anim calcmode="lin" valueType="num">
                                      <p:cBhvr>
                                        <p:cTn id="69" dur="500" fill="hold"/>
                                        <p:tgtEl>
                                          <p:spTgt spid="30"/>
                                        </p:tgtEl>
                                        <p:attrNameLst>
                                          <p:attrName>ppt_w</p:attrName>
                                        </p:attrNameLst>
                                      </p:cBhvr>
                                      <p:tavLst>
                                        <p:tav tm="0">
                                          <p:val>
                                            <p:fltVal val="0"/>
                                          </p:val>
                                        </p:tav>
                                        <p:tav tm="100000">
                                          <p:val>
                                            <p:strVal val="#ppt_w"/>
                                          </p:val>
                                        </p:tav>
                                      </p:tavLst>
                                    </p:anim>
                                    <p:anim calcmode="lin" valueType="num">
                                      <p:cBhvr>
                                        <p:cTn id="70" dur="500" fill="hold"/>
                                        <p:tgtEl>
                                          <p:spTgt spid="30"/>
                                        </p:tgtEl>
                                        <p:attrNameLst>
                                          <p:attrName>ppt_h</p:attrName>
                                        </p:attrNameLst>
                                      </p:cBhvr>
                                      <p:tavLst>
                                        <p:tav tm="0">
                                          <p:val>
                                            <p:fltVal val="0"/>
                                          </p:val>
                                        </p:tav>
                                        <p:tav tm="100000">
                                          <p:val>
                                            <p:strVal val="#ppt_h"/>
                                          </p:val>
                                        </p:tav>
                                      </p:tavLst>
                                    </p:anim>
                                    <p:animEffect transition="in" filter="fade">
                                      <p:cBhvr>
                                        <p:cTn id="71" dur="500"/>
                                        <p:tgtEl>
                                          <p:spTgt spid="30"/>
                                        </p:tgtEl>
                                      </p:cBhvr>
                                    </p:animEffect>
                                  </p:childTnLst>
                                </p:cTn>
                              </p:par>
                            </p:childTnLst>
                          </p:cTn>
                        </p:par>
                        <p:par>
                          <p:cTn id="72" fill="hold">
                            <p:stCondLst>
                              <p:cond delay="5250"/>
                            </p:stCondLst>
                            <p:childTnLst>
                              <p:par>
                                <p:cTn id="73" presetID="22" presetClass="entr" presetSubtype="8" fill="hold" nodeType="afterEffect">
                                  <p:stCondLst>
                                    <p:cond delay="0"/>
                                  </p:stCondLst>
                                  <p:childTnLst>
                                    <p:set>
                                      <p:cBhvr>
                                        <p:cTn id="74" dur="1" fill="hold">
                                          <p:stCondLst>
                                            <p:cond delay="0"/>
                                          </p:stCondLst>
                                        </p:cTn>
                                        <p:tgtEl>
                                          <p:spTgt spid="19"/>
                                        </p:tgtEl>
                                        <p:attrNameLst>
                                          <p:attrName>style.visibility</p:attrName>
                                        </p:attrNameLst>
                                      </p:cBhvr>
                                      <p:to>
                                        <p:strVal val="visible"/>
                                      </p:to>
                                    </p:set>
                                    <p:animEffect transition="in" filter="wipe(left)">
                                      <p:cBhvr>
                                        <p:cTn id="75" dur="500"/>
                                        <p:tgtEl>
                                          <p:spTgt spid="19"/>
                                        </p:tgtEl>
                                      </p:cBhvr>
                                    </p:animEffect>
                                  </p:childTnLst>
                                </p:cTn>
                              </p:par>
                            </p:childTnLst>
                          </p:cTn>
                        </p:par>
                        <p:par>
                          <p:cTn id="76" fill="hold">
                            <p:stCondLst>
                              <p:cond delay="5750"/>
                            </p:stCondLst>
                            <p:childTnLst>
                              <p:par>
                                <p:cTn id="77" presetID="22" presetClass="entr" presetSubtype="8" fill="hold" grpId="0" nodeType="afterEffect">
                                  <p:stCondLst>
                                    <p:cond delay="0"/>
                                  </p:stCondLst>
                                  <p:childTnLst>
                                    <p:set>
                                      <p:cBhvr>
                                        <p:cTn id="78" dur="1" fill="hold">
                                          <p:stCondLst>
                                            <p:cond delay="0"/>
                                          </p:stCondLst>
                                        </p:cTn>
                                        <p:tgtEl>
                                          <p:spTgt spid="72"/>
                                        </p:tgtEl>
                                        <p:attrNameLst>
                                          <p:attrName>style.visibility</p:attrName>
                                        </p:attrNameLst>
                                      </p:cBhvr>
                                      <p:to>
                                        <p:strVal val="visible"/>
                                      </p:to>
                                    </p:set>
                                    <p:animEffect transition="in" filter="wipe(left)">
                                      <p:cBhvr>
                                        <p:cTn id="79" dur="500"/>
                                        <p:tgtEl>
                                          <p:spTgt spid="72"/>
                                        </p:tgtEl>
                                      </p:cBhvr>
                                    </p:animEffect>
                                  </p:childTnLst>
                                </p:cTn>
                              </p:par>
                              <p:par>
                                <p:cTn id="80" presetID="22" presetClass="entr" presetSubtype="8" fill="hold" grpId="0" nodeType="withEffect">
                                  <p:stCondLst>
                                    <p:cond delay="0"/>
                                  </p:stCondLst>
                                  <p:childTnLst>
                                    <p:set>
                                      <p:cBhvr>
                                        <p:cTn id="81" dur="1" fill="hold">
                                          <p:stCondLst>
                                            <p:cond delay="0"/>
                                          </p:stCondLst>
                                        </p:cTn>
                                        <p:tgtEl>
                                          <p:spTgt spid="73"/>
                                        </p:tgtEl>
                                        <p:attrNameLst>
                                          <p:attrName>style.visibility</p:attrName>
                                        </p:attrNameLst>
                                      </p:cBhvr>
                                      <p:to>
                                        <p:strVal val="visible"/>
                                      </p:to>
                                    </p:set>
                                    <p:animEffect transition="in" filter="wipe(left)">
                                      <p:cBhvr>
                                        <p:cTn id="82" dur="500"/>
                                        <p:tgtEl>
                                          <p:spTgt spid="73"/>
                                        </p:tgtEl>
                                      </p:cBhvr>
                                    </p:animEffect>
                                  </p:childTnLst>
                                </p:cTn>
                              </p:par>
                            </p:childTnLst>
                          </p:cTn>
                        </p:par>
                        <p:par>
                          <p:cTn id="83" fill="hold">
                            <p:stCondLst>
                              <p:cond delay="6250"/>
                            </p:stCondLst>
                            <p:childTnLst>
                              <p:par>
                                <p:cTn id="84" presetID="10" presetClass="entr" presetSubtype="0" fill="hold" grpId="0" nodeType="afterEffect">
                                  <p:stCondLst>
                                    <p:cond delay="0"/>
                                  </p:stCondLst>
                                  <p:childTnLst>
                                    <p:set>
                                      <p:cBhvr>
                                        <p:cTn id="85" dur="1" fill="hold">
                                          <p:stCondLst>
                                            <p:cond delay="0"/>
                                          </p:stCondLst>
                                        </p:cTn>
                                        <p:tgtEl>
                                          <p:spTgt spid="42"/>
                                        </p:tgtEl>
                                        <p:attrNameLst>
                                          <p:attrName>style.visibility</p:attrName>
                                        </p:attrNameLst>
                                      </p:cBhvr>
                                      <p:to>
                                        <p:strVal val="visible"/>
                                      </p:to>
                                    </p:set>
                                    <p:anim calcmode="lin" valueType="num">
                                      <p:cBhvr>
                                        <p:cTn id="86" dur="500" fill="hold"/>
                                        <p:tgtEl>
                                          <p:spTgt spid="42"/>
                                        </p:tgtEl>
                                        <p:attrNameLst>
                                          <p:attrName>ppt_w</p:attrName>
                                        </p:attrNameLst>
                                      </p:cBhvr>
                                      <p:tavLst>
                                        <p:tav tm="0">
                                          <p:val>
                                            <p:fltVal val="0"/>
                                          </p:val>
                                        </p:tav>
                                        <p:tav tm="100000">
                                          <p:val>
                                            <p:strVal val="#ppt_w"/>
                                          </p:val>
                                        </p:tav>
                                      </p:tavLst>
                                    </p:anim>
                                    <p:anim calcmode="lin" valueType="num">
                                      <p:cBhvr>
                                        <p:cTn id="87" dur="500" fill="hold"/>
                                        <p:tgtEl>
                                          <p:spTgt spid="42"/>
                                        </p:tgtEl>
                                        <p:attrNameLst>
                                          <p:attrName>ppt_h</p:attrName>
                                        </p:attrNameLst>
                                      </p:cBhvr>
                                      <p:tavLst>
                                        <p:tav tm="0">
                                          <p:val>
                                            <p:fltVal val="0"/>
                                          </p:val>
                                        </p:tav>
                                        <p:tav tm="100000">
                                          <p:val>
                                            <p:strVal val="#ppt_h"/>
                                          </p:val>
                                        </p:tav>
                                      </p:tavLst>
                                    </p:anim>
                                    <p:animEffect transition="in" filter="fade">
                                      <p:cBhvr>
                                        <p:cTn id="88"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22" grpId="0"/>
      <p:bldP spid="23" grpId="0"/>
      <p:bldP spid="27" grpId="0" animBg="1"/>
      <p:bldP spid="28" grpId="0" animBg="1"/>
      <p:bldP spid="29" grpId="0" animBg="1"/>
      <p:bldP spid="30" grpId="0" animBg="1"/>
      <p:bldP spid="68" grpId="0"/>
      <p:bldP spid="69" grpId="0"/>
      <p:bldP spid="70" grpId="0"/>
      <p:bldP spid="71" grpId="0"/>
      <p:bldP spid="72" grpId="0"/>
      <p:bldP spid="73" grpId="0"/>
      <p:bldP spid="4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Rot="1" noChangeArrowheads="1"/>
          </p:cNvSpPr>
          <p:nvPr/>
        </p:nvSpPr>
        <p:spPr>
          <a:xfrm>
            <a:off x="6884343" y="1716744"/>
            <a:ext cx="4696496" cy="1448071"/>
          </a:xfrm>
          <a:prstGeom prst="rect">
            <a:avLst/>
          </a:prstGeom>
        </p:spPr>
        <p:txBody>
          <a:bodyPr/>
          <a:lstStyle/>
          <a:p>
            <a:pPr indent="0" fontAlgn="auto">
              <a:lnSpc>
                <a:spcPts val="2460"/>
              </a:lnSpc>
              <a:spcBef>
                <a:spcPts val="1000"/>
              </a:spcBef>
              <a:buFont typeface="Arial" charset="0"/>
              <a:buNone/>
            </a:pPr>
            <a:r>
              <a:rPr lang="zh-CN" altLang="en-US" dirty="0">
                <a:latin typeface="微软雅黑" pitchFamily="34" charset="-122"/>
                <a:ea typeface="微软雅黑" pitchFamily="34" charset="-122"/>
              </a:rPr>
              <a:t>对一个企业来讲，安全状态还是事故状态对企业而言意义截然不同。企业为了保障安全状态所付出的成本往往很大，而破坏安全状态的成本相对很小，但事故损失巨大</a:t>
            </a:r>
            <a:endParaRPr kumimoji="0" lang="zh-CN" altLang="en-US" b="0" i="0" u="none" strike="noStrike" kern="1200" cap="none" spc="0" normalizeH="0" baseline="0" noProof="0" dirty="0">
              <a:ln>
                <a:noFill/>
              </a:ln>
              <a:solidFill>
                <a:schemeClr val="tx1"/>
              </a:solidFill>
              <a:effectLst/>
              <a:uLnTx/>
              <a:uFillTx/>
              <a:latin typeface="微软雅黑" pitchFamily="34" charset="-122"/>
              <a:ea typeface="微软雅黑" pitchFamily="34" charset="-122"/>
            </a:endParaRPr>
          </a:p>
        </p:txBody>
      </p:sp>
      <p:sp>
        <p:nvSpPr>
          <p:cNvPr id="3" name="Rectangle 3"/>
          <p:cNvSpPr txBox="1">
            <a:spLocks noRot="1" noChangeArrowheads="1"/>
          </p:cNvSpPr>
          <p:nvPr/>
        </p:nvSpPr>
        <p:spPr>
          <a:xfrm>
            <a:off x="2415148" y="4017340"/>
            <a:ext cx="4696496" cy="2646218"/>
          </a:xfrm>
          <a:prstGeom prst="rect">
            <a:avLst/>
          </a:prstGeom>
        </p:spPr>
        <p:txBody>
          <a:bodyPr/>
          <a:lstStyle/>
          <a:p>
            <a:pPr indent="0" fontAlgn="auto">
              <a:lnSpc>
                <a:spcPts val="2460"/>
              </a:lnSpc>
              <a:spcBef>
                <a:spcPts val="1000"/>
              </a:spcBef>
              <a:buFont typeface="Arial" charset="0"/>
              <a:buNone/>
              <a:defRPr/>
            </a:pPr>
            <a:r>
              <a:rPr lang="zh-CN" altLang="en-US" dirty="0">
                <a:latin typeface="微软雅黑" pitchFamily="34" charset="-122"/>
                <a:ea typeface="微软雅黑" pitchFamily="34" charset="-122"/>
              </a:rPr>
              <a:t>采用科学的、适用的安全技术，保障安全成本付出，是每个企业管理者尤工作者都必须充分重视并认真研究的问题。安全</a:t>
            </a:r>
            <a:r>
              <a:rPr kumimoji="0" lang="zh-CN" altLang="en-US" b="0" i="0" u="none" strike="noStrike" kern="1200" cap="none" spc="0" normalizeH="0" baseline="0" noProof="0" dirty="0">
                <a:ln>
                  <a:noFill/>
                </a:ln>
                <a:solidFill>
                  <a:schemeClr val="tx1"/>
                </a:solidFill>
                <a:effectLst/>
                <a:uLnTx/>
                <a:uFillTx/>
                <a:latin typeface="微软雅黑" pitchFamily="34" charset="-122"/>
                <a:ea typeface="微软雅黑" pitchFamily="34" charset="-122"/>
              </a:rPr>
              <a:t>观察实际上就是这样一种激励机制。通过安全相关负责人</a:t>
            </a:r>
            <a:r>
              <a:rPr lang="zh-CN" altLang="en-US" dirty="0">
                <a:latin typeface="微软雅黑" pitchFamily="34" charset="-122"/>
                <a:ea typeface="微软雅黑" pitchFamily="34" charset="-122"/>
              </a:rPr>
              <a:t>主导，让全体员工参与，促使所有人自觉、自愿维护、保障安全，对于事故损失费用的降低、经济效益的提高、企业的声誉的提升及企业的长远发展都是非常有益的</a:t>
            </a:r>
            <a:endParaRPr kumimoji="0" lang="zh-CN" altLang="en-US" b="0" i="0" u="none" strike="noStrike" kern="1200" cap="none" spc="0" normalizeH="0" baseline="0" noProof="0" dirty="0">
              <a:ln>
                <a:noFill/>
              </a:ln>
              <a:solidFill>
                <a:schemeClr val="tx1"/>
              </a:solidFill>
              <a:effectLst/>
              <a:uLnTx/>
              <a:uFillTx/>
              <a:latin typeface="微软雅黑" pitchFamily="34" charset="-122"/>
              <a:ea typeface="微软雅黑" pitchFamily="34" charset="-122"/>
            </a:endParaRPr>
          </a:p>
        </p:txBody>
      </p:sp>
      <p:pic>
        <p:nvPicPr>
          <p:cNvPr id="87042" name="Picture 2" descr="C:\Users\Administrator\Desktop\ppt\33303531.jpg"/>
          <p:cNvPicPr>
            <a:picLocks noChangeAspect="1" noChangeArrowheads="1"/>
          </p:cNvPicPr>
          <p:nvPr/>
        </p:nvPicPr>
        <p:blipFill>
          <a:blip r:embed="rId3" cstate="print"/>
          <a:srcRect/>
          <a:stretch>
            <a:fillRect/>
          </a:stretch>
        </p:blipFill>
        <p:spPr bwMode="auto">
          <a:xfrm>
            <a:off x="2598718" y="1295630"/>
            <a:ext cx="3942029" cy="2628019"/>
          </a:xfrm>
          <a:prstGeom prst="rect">
            <a:avLst/>
          </a:prstGeom>
          <a:noFill/>
        </p:spPr>
      </p:pic>
      <p:pic>
        <p:nvPicPr>
          <p:cNvPr id="87043" name="Picture 3" descr="C:\Users\Administrator\Desktop\ppt\人\timg (10).jpg"/>
          <p:cNvPicPr>
            <a:picLocks noChangeAspect="1" noChangeArrowheads="1"/>
          </p:cNvPicPr>
          <p:nvPr/>
        </p:nvPicPr>
        <p:blipFill>
          <a:blip r:embed="rId4" cstate="print"/>
          <a:srcRect/>
          <a:stretch>
            <a:fillRect/>
          </a:stretch>
        </p:blipFill>
        <p:spPr bwMode="auto">
          <a:xfrm>
            <a:off x="7246239" y="3961614"/>
            <a:ext cx="3973285" cy="2652169"/>
          </a:xfrm>
          <a:prstGeom prst="rect">
            <a:avLst/>
          </a:prstGeom>
          <a:noFill/>
        </p:spPr>
      </p:pic>
      <p:sp>
        <p:nvSpPr>
          <p:cNvPr id="4" name="椭圆 3"/>
          <p:cNvSpPr/>
          <p:nvPr/>
        </p:nvSpPr>
        <p:spPr>
          <a:xfrm>
            <a:off x="8357281" y="4662714"/>
            <a:ext cx="442686" cy="442686"/>
          </a:xfrm>
          <a:prstGeom prst="ellipse">
            <a:avLst/>
          </a:prstGeom>
          <a:solidFill>
            <a:schemeClr val="bg1">
              <a:alpha val="86000"/>
            </a:schemeClr>
          </a:solidFill>
          <a:ln>
            <a:noFill/>
          </a:ln>
          <a:effectLst>
            <a:softEdge rad="508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p:nvPr/>
        </p:nvSpPr>
        <p:spPr>
          <a:xfrm>
            <a:off x="9011248" y="4897763"/>
            <a:ext cx="442686" cy="442686"/>
          </a:xfrm>
          <a:prstGeom prst="ellipse">
            <a:avLst/>
          </a:prstGeom>
          <a:solidFill>
            <a:schemeClr val="bg1">
              <a:alpha val="86000"/>
            </a:schemeClr>
          </a:solidFill>
          <a:ln>
            <a:noFill/>
          </a:ln>
          <a:effectLst>
            <a:softEdge rad="508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slide(fromBottom)">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slide(fromBottom)">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utoUpdateAnimBg="0"/>
      <p:bldP spid="3" grpId="0" build="p"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6076709" y="0"/>
            <a:ext cx="6115291" cy="6858000"/>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5969726" y="3346358"/>
            <a:ext cx="2821577" cy="458423"/>
          </a:xfrm>
          <a:prstGeom prst="rect">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5" name="矩形 14"/>
          <p:cNvSpPr/>
          <p:nvPr/>
        </p:nvSpPr>
        <p:spPr>
          <a:xfrm>
            <a:off x="5969725" y="3347789"/>
            <a:ext cx="93115" cy="458423"/>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16" name="组合 15"/>
          <p:cNvGrpSpPr/>
          <p:nvPr/>
        </p:nvGrpSpPr>
        <p:grpSpPr>
          <a:xfrm>
            <a:off x="5969725" y="3919985"/>
            <a:ext cx="2821578" cy="466057"/>
            <a:chOff x="5969725" y="2972014"/>
            <a:chExt cx="2821578" cy="466057"/>
          </a:xfrm>
        </p:grpSpPr>
        <p:sp>
          <p:nvSpPr>
            <p:cNvPr id="17" name="矩形 16"/>
            <p:cNvSpPr/>
            <p:nvPr/>
          </p:nvSpPr>
          <p:spPr>
            <a:xfrm>
              <a:off x="5969726" y="2979648"/>
              <a:ext cx="2821577" cy="458423"/>
            </a:xfrm>
            <a:prstGeom prst="rect">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8" name="矩形 17"/>
            <p:cNvSpPr/>
            <p:nvPr/>
          </p:nvSpPr>
          <p:spPr>
            <a:xfrm>
              <a:off x="5969725" y="2972014"/>
              <a:ext cx="93115" cy="458423"/>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sp>
        <p:nvSpPr>
          <p:cNvPr id="19" name="椭圆 18"/>
          <p:cNvSpPr/>
          <p:nvPr/>
        </p:nvSpPr>
        <p:spPr>
          <a:xfrm>
            <a:off x="1838237" y="1937346"/>
            <a:ext cx="2448272" cy="2448272"/>
          </a:xfrm>
          <a:prstGeom prst="ellipse">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椭圆 30"/>
          <p:cNvSpPr/>
          <p:nvPr/>
        </p:nvSpPr>
        <p:spPr>
          <a:xfrm>
            <a:off x="1941993" y="2041102"/>
            <a:ext cx="2240761" cy="2240761"/>
          </a:xfrm>
          <a:prstGeom prst="ellipse">
            <a:avLst/>
          </a:prstGeom>
          <a:noFill/>
          <a:ln w="31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9" name="组合 28"/>
          <p:cNvGrpSpPr/>
          <p:nvPr/>
        </p:nvGrpSpPr>
        <p:grpSpPr>
          <a:xfrm>
            <a:off x="5969725" y="2749422"/>
            <a:ext cx="2821578" cy="458423"/>
            <a:chOff x="5969725" y="2393163"/>
            <a:chExt cx="2821578" cy="458423"/>
          </a:xfrm>
        </p:grpSpPr>
        <p:grpSp>
          <p:nvGrpSpPr>
            <p:cNvPr id="10" name="组合 9"/>
            <p:cNvGrpSpPr/>
            <p:nvPr/>
          </p:nvGrpSpPr>
          <p:grpSpPr>
            <a:xfrm>
              <a:off x="5969725" y="2393163"/>
              <a:ext cx="2821578" cy="458423"/>
              <a:chOff x="5969725" y="1801451"/>
              <a:chExt cx="2821578" cy="458423"/>
            </a:xfrm>
          </p:grpSpPr>
          <p:sp>
            <p:nvSpPr>
              <p:cNvPr id="11" name="矩形 10"/>
              <p:cNvSpPr/>
              <p:nvPr/>
            </p:nvSpPr>
            <p:spPr>
              <a:xfrm>
                <a:off x="5969726" y="1801451"/>
                <a:ext cx="2821577" cy="458423"/>
              </a:xfrm>
              <a:prstGeom prst="rect">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2" name="矩形 11"/>
              <p:cNvSpPr/>
              <p:nvPr/>
            </p:nvSpPr>
            <p:spPr>
              <a:xfrm>
                <a:off x="5969725" y="1801451"/>
                <a:ext cx="93115" cy="458423"/>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sp>
          <p:nvSpPr>
            <p:cNvPr id="34" name="矩形 33"/>
            <p:cNvSpPr/>
            <p:nvPr/>
          </p:nvSpPr>
          <p:spPr>
            <a:xfrm>
              <a:off x="6155957" y="2429163"/>
              <a:ext cx="1338828" cy="369332"/>
            </a:xfrm>
            <a:prstGeom prst="rect">
              <a:avLst/>
            </a:prstGeom>
          </p:spPr>
          <p:txBody>
            <a:bodyPr wrap="none">
              <a:spAutoFit/>
            </a:bodyPr>
            <a:lstStyle/>
            <a:p>
              <a:r>
                <a:rPr lang="zh-CN" altLang="en-US" b="1" dirty="0">
                  <a:latin typeface="微软雅黑" pitchFamily="34" charset="-122"/>
                  <a:ea typeface="微软雅黑" pitchFamily="34" charset="-122"/>
                </a:rPr>
                <a:t>（二）激励</a:t>
              </a:r>
              <a:endParaRPr lang="en-US" altLang="zh-CN" b="1" dirty="0">
                <a:latin typeface="微软雅黑" pitchFamily="34" charset="-122"/>
                <a:ea typeface="微软雅黑" pitchFamily="34" charset="-122"/>
              </a:endParaRPr>
            </a:p>
          </p:txBody>
        </p:sp>
      </p:grpSp>
      <p:sp>
        <p:nvSpPr>
          <p:cNvPr id="35" name="矩形 34"/>
          <p:cNvSpPr/>
          <p:nvPr/>
        </p:nvSpPr>
        <p:spPr>
          <a:xfrm>
            <a:off x="6155957" y="3390903"/>
            <a:ext cx="1338828" cy="369332"/>
          </a:xfrm>
          <a:prstGeom prst="rect">
            <a:avLst/>
          </a:prstGeom>
        </p:spPr>
        <p:txBody>
          <a:bodyPr wrap="none">
            <a:spAutoFit/>
          </a:bodyPr>
          <a:lstStyle/>
          <a:p>
            <a:r>
              <a:rPr lang="zh-CN" altLang="en-US" b="1" dirty="0">
                <a:latin typeface="微软雅黑" pitchFamily="34" charset="-122"/>
                <a:ea typeface="微软雅黑" pitchFamily="34" charset="-122"/>
              </a:rPr>
              <a:t>（三）沟通</a:t>
            </a:r>
            <a:endParaRPr lang="en-US" altLang="zh-CN" b="1" dirty="0">
              <a:latin typeface="微软雅黑" pitchFamily="34" charset="-122"/>
              <a:ea typeface="微软雅黑" pitchFamily="34" charset="-122"/>
            </a:endParaRPr>
          </a:p>
        </p:txBody>
      </p:sp>
      <p:sp>
        <p:nvSpPr>
          <p:cNvPr id="36" name="矩形 35"/>
          <p:cNvSpPr/>
          <p:nvPr/>
        </p:nvSpPr>
        <p:spPr>
          <a:xfrm>
            <a:off x="6155957" y="3972164"/>
            <a:ext cx="1338828" cy="369332"/>
          </a:xfrm>
          <a:prstGeom prst="rect">
            <a:avLst/>
          </a:prstGeom>
        </p:spPr>
        <p:txBody>
          <a:bodyPr wrap="none">
            <a:spAutoFit/>
          </a:bodyPr>
          <a:lstStyle/>
          <a:p>
            <a:r>
              <a:rPr lang="zh-CN" altLang="en-US" b="1" dirty="0">
                <a:latin typeface="微软雅黑" pitchFamily="34" charset="-122"/>
                <a:ea typeface="微软雅黑" pitchFamily="34" charset="-122"/>
              </a:rPr>
              <a:t>（四）讨论</a:t>
            </a:r>
          </a:p>
        </p:txBody>
      </p:sp>
      <p:sp>
        <p:nvSpPr>
          <p:cNvPr id="37" name="文本框 36"/>
          <p:cNvSpPr txBox="1"/>
          <p:nvPr/>
        </p:nvSpPr>
        <p:spPr>
          <a:xfrm>
            <a:off x="502747" y="4687296"/>
            <a:ext cx="5109091" cy="830997"/>
          </a:xfrm>
          <a:prstGeom prst="rect">
            <a:avLst/>
          </a:prstGeom>
          <a:noFill/>
        </p:spPr>
        <p:txBody>
          <a:bodyPr wrap="none" rtlCol="0">
            <a:spAutoFit/>
          </a:bodyPr>
          <a:lstStyle/>
          <a:p>
            <a:pPr algn="ctr"/>
            <a:r>
              <a:rPr lang="zh-CN" altLang="en-US" sz="4800" b="1" kern="100" dirty="0">
                <a:solidFill>
                  <a:srgbClr val="202A36"/>
                </a:solidFill>
                <a:latin typeface="微软雅黑" pitchFamily="34" charset="-122"/>
                <a:ea typeface="微软雅黑" pitchFamily="34" charset="-122"/>
                <a:cs typeface="Times New Roman" pitchFamily="18" charset="0"/>
              </a:rPr>
              <a:t>四、安全观察应用</a:t>
            </a:r>
            <a:endParaRPr lang="zh-CN" altLang="zh-CN" sz="4800" b="1" kern="100" dirty="0">
              <a:solidFill>
                <a:srgbClr val="202A36"/>
              </a:solidFill>
              <a:latin typeface="微软雅黑" pitchFamily="34" charset="-122"/>
              <a:ea typeface="微软雅黑" pitchFamily="34" charset="-122"/>
              <a:cs typeface="Times New Roman" pitchFamily="18" charset="0"/>
            </a:endParaRPr>
          </a:p>
        </p:txBody>
      </p:sp>
      <p:sp>
        <p:nvSpPr>
          <p:cNvPr id="38" name="Freeform 7"/>
          <p:cNvSpPr>
            <a:spLocks noEditPoints="1"/>
          </p:cNvSpPr>
          <p:nvPr/>
        </p:nvSpPr>
        <p:spPr bwMode="auto">
          <a:xfrm>
            <a:off x="2393567" y="2535191"/>
            <a:ext cx="1371414" cy="1154089"/>
          </a:xfrm>
          <a:custGeom>
            <a:avLst/>
            <a:gdLst>
              <a:gd name="T0" fmla="*/ 156 w 192"/>
              <a:gd name="T1" fmla="*/ 17 h 161"/>
              <a:gd name="T2" fmla="*/ 128 w 192"/>
              <a:gd name="T3" fmla="*/ 45 h 161"/>
              <a:gd name="T4" fmla="*/ 64 w 192"/>
              <a:gd name="T5" fmla="*/ 45 h 161"/>
              <a:gd name="T6" fmla="*/ 60 w 192"/>
              <a:gd name="T7" fmla="*/ 29 h 161"/>
              <a:gd name="T8" fmla="*/ 64 w 192"/>
              <a:gd name="T9" fmla="*/ 40 h 161"/>
              <a:gd name="T10" fmla="*/ 70 w 192"/>
              <a:gd name="T11" fmla="*/ 47 h 161"/>
              <a:gd name="T12" fmla="*/ 168 w 192"/>
              <a:gd name="T13" fmla="*/ 109 h 161"/>
              <a:gd name="T14" fmla="*/ 148 w 192"/>
              <a:gd name="T15" fmla="*/ 141 h 161"/>
              <a:gd name="T16" fmla="*/ 168 w 192"/>
              <a:gd name="T17" fmla="*/ 109 h 161"/>
              <a:gd name="T18" fmla="*/ 148 w 192"/>
              <a:gd name="T19" fmla="*/ 81 h 161"/>
              <a:gd name="T20" fmla="*/ 168 w 192"/>
              <a:gd name="T21" fmla="*/ 97 h 161"/>
              <a:gd name="T22" fmla="*/ 136 w 192"/>
              <a:gd name="T23" fmla="*/ 109 h 161"/>
              <a:gd name="T24" fmla="*/ 116 w 192"/>
              <a:gd name="T25" fmla="*/ 141 h 161"/>
              <a:gd name="T26" fmla="*/ 136 w 192"/>
              <a:gd name="T27" fmla="*/ 109 h 161"/>
              <a:gd name="T28" fmla="*/ 116 w 192"/>
              <a:gd name="T29" fmla="*/ 81 h 161"/>
              <a:gd name="T30" fmla="*/ 136 w 192"/>
              <a:gd name="T31" fmla="*/ 97 h 161"/>
              <a:gd name="T32" fmla="*/ 104 w 192"/>
              <a:gd name="T33" fmla="*/ 109 h 161"/>
              <a:gd name="T34" fmla="*/ 84 w 192"/>
              <a:gd name="T35" fmla="*/ 141 h 161"/>
              <a:gd name="T36" fmla="*/ 104 w 192"/>
              <a:gd name="T37" fmla="*/ 109 h 161"/>
              <a:gd name="T38" fmla="*/ 84 w 192"/>
              <a:gd name="T39" fmla="*/ 81 h 161"/>
              <a:gd name="T40" fmla="*/ 104 w 192"/>
              <a:gd name="T41" fmla="*/ 97 h 161"/>
              <a:gd name="T42" fmla="*/ 64 w 192"/>
              <a:gd name="T43" fmla="*/ 25 h 161"/>
              <a:gd name="T44" fmla="*/ 64 w 192"/>
              <a:gd name="T45" fmla="*/ 57 h 161"/>
              <a:gd name="T46" fmla="*/ 64 w 192"/>
              <a:gd name="T47" fmla="*/ 25 h 161"/>
              <a:gd name="T48" fmla="*/ 20 w 192"/>
              <a:gd name="T49" fmla="*/ 109 h 161"/>
              <a:gd name="T50" fmla="*/ 44 w 192"/>
              <a:gd name="T51" fmla="*/ 149 h 161"/>
              <a:gd name="T52" fmla="*/ 40 w 192"/>
              <a:gd name="T53" fmla="*/ 81 h 161"/>
              <a:gd name="T54" fmla="*/ 20 w 192"/>
              <a:gd name="T55" fmla="*/ 97 h 161"/>
              <a:gd name="T56" fmla="*/ 40 w 192"/>
              <a:gd name="T57" fmla="*/ 81 h 161"/>
              <a:gd name="T58" fmla="*/ 72 w 192"/>
              <a:gd name="T59" fmla="*/ 81 h 161"/>
              <a:gd name="T60" fmla="*/ 52 w 192"/>
              <a:gd name="T61" fmla="*/ 97 h 161"/>
              <a:gd name="T62" fmla="*/ 48 w 192"/>
              <a:gd name="T63" fmla="*/ 149 h 161"/>
              <a:gd name="T64" fmla="*/ 72 w 192"/>
              <a:gd name="T65" fmla="*/ 109 h 161"/>
              <a:gd name="T66" fmla="*/ 48 w 192"/>
              <a:gd name="T67" fmla="*/ 149 h 161"/>
              <a:gd name="T68" fmla="*/ 188 w 192"/>
              <a:gd name="T69" fmla="*/ 161 h 161"/>
              <a:gd name="T70" fmla="*/ 4 w 192"/>
              <a:gd name="T71" fmla="*/ 65 h 161"/>
              <a:gd name="T72" fmla="*/ 0 w 192"/>
              <a:gd name="T73" fmla="*/ 61 h 161"/>
              <a:gd name="T74" fmla="*/ 8 w 192"/>
              <a:gd name="T75" fmla="*/ 53 h 161"/>
              <a:gd name="T76" fmla="*/ 123 w 192"/>
              <a:gd name="T77" fmla="*/ 53 h 161"/>
              <a:gd name="T78" fmla="*/ 192 w 192"/>
              <a:gd name="T79" fmla="*/ 53 h 161"/>
              <a:gd name="T80" fmla="*/ 188 w 192"/>
              <a:gd name="T81" fmla="*/ 65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92" h="161">
                <a:moveTo>
                  <a:pt x="95" y="17"/>
                </a:moveTo>
                <a:cubicBezTo>
                  <a:pt x="156" y="17"/>
                  <a:pt x="156" y="17"/>
                  <a:pt x="156" y="17"/>
                </a:cubicBezTo>
                <a:cubicBezTo>
                  <a:pt x="192" y="45"/>
                  <a:pt x="192" y="45"/>
                  <a:pt x="192" y="45"/>
                </a:cubicBezTo>
                <a:cubicBezTo>
                  <a:pt x="128" y="45"/>
                  <a:pt x="128" y="45"/>
                  <a:pt x="128" y="45"/>
                </a:cubicBezTo>
                <a:lnTo>
                  <a:pt x="95" y="17"/>
                </a:lnTo>
                <a:close/>
                <a:moveTo>
                  <a:pt x="64" y="45"/>
                </a:moveTo>
                <a:cubicBezTo>
                  <a:pt x="60" y="45"/>
                  <a:pt x="60" y="45"/>
                  <a:pt x="60" y="45"/>
                </a:cubicBezTo>
                <a:cubicBezTo>
                  <a:pt x="60" y="29"/>
                  <a:pt x="60" y="29"/>
                  <a:pt x="60" y="29"/>
                </a:cubicBezTo>
                <a:cubicBezTo>
                  <a:pt x="64" y="29"/>
                  <a:pt x="64" y="29"/>
                  <a:pt x="64" y="29"/>
                </a:cubicBezTo>
                <a:cubicBezTo>
                  <a:pt x="64" y="40"/>
                  <a:pt x="64" y="40"/>
                  <a:pt x="64" y="40"/>
                </a:cubicBezTo>
                <a:cubicBezTo>
                  <a:pt x="72" y="44"/>
                  <a:pt x="72" y="44"/>
                  <a:pt x="72" y="44"/>
                </a:cubicBezTo>
                <a:cubicBezTo>
                  <a:pt x="70" y="47"/>
                  <a:pt x="70" y="47"/>
                  <a:pt x="70" y="47"/>
                </a:cubicBezTo>
                <a:lnTo>
                  <a:pt x="64" y="45"/>
                </a:lnTo>
                <a:close/>
                <a:moveTo>
                  <a:pt x="168" y="109"/>
                </a:moveTo>
                <a:cubicBezTo>
                  <a:pt x="148" y="109"/>
                  <a:pt x="148" y="109"/>
                  <a:pt x="148" y="109"/>
                </a:cubicBezTo>
                <a:cubicBezTo>
                  <a:pt x="148" y="141"/>
                  <a:pt x="148" y="141"/>
                  <a:pt x="148" y="141"/>
                </a:cubicBezTo>
                <a:cubicBezTo>
                  <a:pt x="168" y="141"/>
                  <a:pt x="168" y="141"/>
                  <a:pt x="168" y="141"/>
                </a:cubicBezTo>
                <a:lnTo>
                  <a:pt x="168" y="109"/>
                </a:lnTo>
                <a:close/>
                <a:moveTo>
                  <a:pt x="168" y="81"/>
                </a:moveTo>
                <a:cubicBezTo>
                  <a:pt x="148" y="81"/>
                  <a:pt x="148" y="81"/>
                  <a:pt x="148" y="81"/>
                </a:cubicBezTo>
                <a:cubicBezTo>
                  <a:pt x="148" y="97"/>
                  <a:pt x="148" y="97"/>
                  <a:pt x="148" y="97"/>
                </a:cubicBezTo>
                <a:cubicBezTo>
                  <a:pt x="168" y="97"/>
                  <a:pt x="168" y="97"/>
                  <a:pt x="168" y="97"/>
                </a:cubicBezTo>
                <a:lnTo>
                  <a:pt x="168" y="81"/>
                </a:lnTo>
                <a:close/>
                <a:moveTo>
                  <a:pt x="136" y="109"/>
                </a:moveTo>
                <a:cubicBezTo>
                  <a:pt x="116" y="109"/>
                  <a:pt x="116" y="109"/>
                  <a:pt x="116" y="109"/>
                </a:cubicBezTo>
                <a:cubicBezTo>
                  <a:pt x="116" y="141"/>
                  <a:pt x="116" y="141"/>
                  <a:pt x="116" y="141"/>
                </a:cubicBezTo>
                <a:cubicBezTo>
                  <a:pt x="136" y="141"/>
                  <a:pt x="136" y="141"/>
                  <a:pt x="136" y="141"/>
                </a:cubicBezTo>
                <a:lnTo>
                  <a:pt x="136" y="109"/>
                </a:lnTo>
                <a:close/>
                <a:moveTo>
                  <a:pt x="136" y="81"/>
                </a:moveTo>
                <a:cubicBezTo>
                  <a:pt x="116" y="81"/>
                  <a:pt x="116" y="81"/>
                  <a:pt x="116" y="81"/>
                </a:cubicBezTo>
                <a:cubicBezTo>
                  <a:pt x="116" y="97"/>
                  <a:pt x="116" y="97"/>
                  <a:pt x="116" y="97"/>
                </a:cubicBezTo>
                <a:cubicBezTo>
                  <a:pt x="136" y="97"/>
                  <a:pt x="136" y="97"/>
                  <a:pt x="136" y="97"/>
                </a:cubicBezTo>
                <a:lnTo>
                  <a:pt x="136" y="81"/>
                </a:lnTo>
                <a:close/>
                <a:moveTo>
                  <a:pt x="104" y="109"/>
                </a:moveTo>
                <a:cubicBezTo>
                  <a:pt x="84" y="109"/>
                  <a:pt x="84" y="109"/>
                  <a:pt x="84" y="109"/>
                </a:cubicBezTo>
                <a:cubicBezTo>
                  <a:pt x="84" y="141"/>
                  <a:pt x="84" y="141"/>
                  <a:pt x="84" y="141"/>
                </a:cubicBezTo>
                <a:cubicBezTo>
                  <a:pt x="104" y="141"/>
                  <a:pt x="104" y="141"/>
                  <a:pt x="104" y="141"/>
                </a:cubicBezTo>
                <a:lnTo>
                  <a:pt x="104" y="109"/>
                </a:lnTo>
                <a:close/>
                <a:moveTo>
                  <a:pt x="104" y="81"/>
                </a:moveTo>
                <a:cubicBezTo>
                  <a:pt x="84" y="81"/>
                  <a:pt x="84" y="81"/>
                  <a:pt x="84" y="81"/>
                </a:cubicBezTo>
                <a:cubicBezTo>
                  <a:pt x="84" y="97"/>
                  <a:pt x="84" y="97"/>
                  <a:pt x="84" y="97"/>
                </a:cubicBezTo>
                <a:cubicBezTo>
                  <a:pt x="104" y="97"/>
                  <a:pt x="104" y="97"/>
                  <a:pt x="104" y="97"/>
                </a:cubicBezTo>
                <a:lnTo>
                  <a:pt x="104" y="81"/>
                </a:lnTo>
                <a:close/>
                <a:moveTo>
                  <a:pt x="64" y="25"/>
                </a:moveTo>
                <a:cubicBezTo>
                  <a:pt x="55" y="25"/>
                  <a:pt x="48" y="32"/>
                  <a:pt x="48" y="41"/>
                </a:cubicBezTo>
                <a:cubicBezTo>
                  <a:pt x="48" y="49"/>
                  <a:pt x="55" y="57"/>
                  <a:pt x="64" y="57"/>
                </a:cubicBezTo>
                <a:cubicBezTo>
                  <a:pt x="72" y="57"/>
                  <a:pt x="80" y="49"/>
                  <a:pt x="80" y="41"/>
                </a:cubicBezTo>
                <a:cubicBezTo>
                  <a:pt x="80" y="32"/>
                  <a:pt x="72" y="25"/>
                  <a:pt x="64" y="25"/>
                </a:cubicBezTo>
                <a:close/>
                <a:moveTo>
                  <a:pt x="44" y="109"/>
                </a:moveTo>
                <a:cubicBezTo>
                  <a:pt x="20" y="109"/>
                  <a:pt x="20" y="109"/>
                  <a:pt x="20" y="109"/>
                </a:cubicBezTo>
                <a:cubicBezTo>
                  <a:pt x="20" y="149"/>
                  <a:pt x="20" y="149"/>
                  <a:pt x="20" y="149"/>
                </a:cubicBezTo>
                <a:cubicBezTo>
                  <a:pt x="44" y="149"/>
                  <a:pt x="44" y="149"/>
                  <a:pt x="44" y="149"/>
                </a:cubicBezTo>
                <a:lnTo>
                  <a:pt x="44" y="109"/>
                </a:lnTo>
                <a:close/>
                <a:moveTo>
                  <a:pt x="40" y="81"/>
                </a:moveTo>
                <a:cubicBezTo>
                  <a:pt x="20" y="81"/>
                  <a:pt x="20" y="81"/>
                  <a:pt x="20" y="81"/>
                </a:cubicBezTo>
                <a:cubicBezTo>
                  <a:pt x="20" y="97"/>
                  <a:pt x="20" y="97"/>
                  <a:pt x="20" y="97"/>
                </a:cubicBezTo>
                <a:cubicBezTo>
                  <a:pt x="40" y="97"/>
                  <a:pt x="40" y="97"/>
                  <a:pt x="40" y="97"/>
                </a:cubicBezTo>
                <a:lnTo>
                  <a:pt x="40" y="81"/>
                </a:lnTo>
                <a:close/>
                <a:moveTo>
                  <a:pt x="72" y="97"/>
                </a:moveTo>
                <a:cubicBezTo>
                  <a:pt x="72" y="81"/>
                  <a:pt x="72" y="81"/>
                  <a:pt x="72" y="81"/>
                </a:cubicBezTo>
                <a:cubicBezTo>
                  <a:pt x="52" y="81"/>
                  <a:pt x="52" y="81"/>
                  <a:pt x="52" y="81"/>
                </a:cubicBezTo>
                <a:cubicBezTo>
                  <a:pt x="52" y="97"/>
                  <a:pt x="52" y="97"/>
                  <a:pt x="52" y="97"/>
                </a:cubicBezTo>
                <a:lnTo>
                  <a:pt x="72" y="97"/>
                </a:lnTo>
                <a:close/>
                <a:moveTo>
                  <a:pt x="48" y="149"/>
                </a:moveTo>
                <a:cubicBezTo>
                  <a:pt x="72" y="149"/>
                  <a:pt x="72" y="149"/>
                  <a:pt x="72" y="149"/>
                </a:cubicBezTo>
                <a:cubicBezTo>
                  <a:pt x="72" y="109"/>
                  <a:pt x="72" y="109"/>
                  <a:pt x="72" y="109"/>
                </a:cubicBezTo>
                <a:cubicBezTo>
                  <a:pt x="48" y="109"/>
                  <a:pt x="48" y="109"/>
                  <a:pt x="48" y="109"/>
                </a:cubicBezTo>
                <a:lnTo>
                  <a:pt x="48" y="149"/>
                </a:lnTo>
                <a:close/>
                <a:moveTo>
                  <a:pt x="188" y="65"/>
                </a:moveTo>
                <a:cubicBezTo>
                  <a:pt x="188" y="161"/>
                  <a:pt x="188" y="161"/>
                  <a:pt x="188" y="161"/>
                </a:cubicBezTo>
                <a:cubicBezTo>
                  <a:pt x="4" y="161"/>
                  <a:pt x="4" y="161"/>
                  <a:pt x="4" y="161"/>
                </a:cubicBezTo>
                <a:cubicBezTo>
                  <a:pt x="4" y="65"/>
                  <a:pt x="4" y="65"/>
                  <a:pt x="4" y="65"/>
                </a:cubicBezTo>
                <a:cubicBezTo>
                  <a:pt x="0" y="65"/>
                  <a:pt x="0" y="65"/>
                  <a:pt x="0" y="65"/>
                </a:cubicBezTo>
                <a:cubicBezTo>
                  <a:pt x="0" y="61"/>
                  <a:pt x="0" y="61"/>
                  <a:pt x="0" y="61"/>
                </a:cubicBezTo>
                <a:cubicBezTo>
                  <a:pt x="0" y="53"/>
                  <a:pt x="0" y="53"/>
                  <a:pt x="0" y="53"/>
                </a:cubicBezTo>
                <a:cubicBezTo>
                  <a:pt x="8" y="53"/>
                  <a:pt x="8" y="53"/>
                  <a:pt x="8" y="53"/>
                </a:cubicBezTo>
                <a:cubicBezTo>
                  <a:pt x="26" y="37"/>
                  <a:pt x="63" y="2"/>
                  <a:pt x="63" y="1"/>
                </a:cubicBezTo>
                <a:cubicBezTo>
                  <a:pt x="63" y="0"/>
                  <a:pt x="104" y="36"/>
                  <a:pt x="123" y="53"/>
                </a:cubicBezTo>
                <a:cubicBezTo>
                  <a:pt x="180" y="53"/>
                  <a:pt x="180" y="53"/>
                  <a:pt x="180" y="53"/>
                </a:cubicBezTo>
                <a:cubicBezTo>
                  <a:pt x="192" y="53"/>
                  <a:pt x="192" y="53"/>
                  <a:pt x="192" y="53"/>
                </a:cubicBezTo>
                <a:cubicBezTo>
                  <a:pt x="192" y="65"/>
                  <a:pt x="192" y="65"/>
                  <a:pt x="192" y="65"/>
                </a:cubicBezTo>
                <a:lnTo>
                  <a:pt x="188" y="65"/>
                </a:lnTo>
                <a:close/>
              </a:path>
            </a:pathLst>
          </a:custGeom>
          <a:solidFill>
            <a:srgbClr val="FCB00F"/>
          </a:solidFill>
          <a:ln>
            <a:noFill/>
          </a:ln>
        </p:spPr>
        <p:txBody>
          <a:bodyPr vert="horz" wrap="square" lIns="91440" tIns="45720" rIns="91440" bIns="45720" numCol="1" anchor="t" anchorCtr="0" compatLnSpc="1"/>
          <a:lstStyle/>
          <a:p>
            <a:endParaRPr lang="zh-CN" altLang="en-US"/>
          </a:p>
        </p:txBody>
      </p:sp>
      <p:grpSp>
        <p:nvGrpSpPr>
          <p:cNvPr id="23" name="组合 22"/>
          <p:cNvGrpSpPr/>
          <p:nvPr/>
        </p:nvGrpSpPr>
        <p:grpSpPr>
          <a:xfrm>
            <a:off x="5989516" y="2127948"/>
            <a:ext cx="2821578" cy="458423"/>
            <a:chOff x="5969725" y="1801451"/>
            <a:chExt cx="2821578" cy="458423"/>
          </a:xfrm>
        </p:grpSpPr>
        <p:sp>
          <p:nvSpPr>
            <p:cNvPr id="24" name="矩形 23"/>
            <p:cNvSpPr/>
            <p:nvPr/>
          </p:nvSpPr>
          <p:spPr>
            <a:xfrm>
              <a:off x="5969726" y="1801451"/>
              <a:ext cx="2821577" cy="458423"/>
            </a:xfrm>
            <a:prstGeom prst="rect">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600" b="1" dirty="0">
                  <a:solidFill>
                    <a:schemeClr val="tx1"/>
                  </a:solidFill>
                  <a:latin typeface="微软雅黑" pitchFamily="34" charset="-122"/>
                  <a:ea typeface="微软雅黑" pitchFamily="34" charset="-122"/>
                </a:rPr>
                <a:t>   </a:t>
              </a:r>
              <a:r>
                <a:rPr lang="zh-CN" altLang="en-US" b="1" dirty="0">
                  <a:solidFill>
                    <a:schemeClr val="tx1"/>
                  </a:solidFill>
                  <a:latin typeface="微软雅黑" pitchFamily="34" charset="-122"/>
                  <a:ea typeface="微软雅黑" pitchFamily="34" charset="-122"/>
                </a:rPr>
                <a:t>（一）观察</a:t>
              </a:r>
            </a:p>
          </p:txBody>
        </p:sp>
        <p:sp>
          <p:nvSpPr>
            <p:cNvPr id="25" name="矩形 24"/>
            <p:cNvSpPr/>
            <p:nvPr/>
          </p:nvSpPr>
          <p:spPr>
            <a:xfrm>
              <a:off x="5969725" y="1801451"/>
              <a:ext cx="93115" cy="458423"/>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p:cTn id="13" dur="500" fill="hold"/>
                                        <p:tgtEl>
                                          <p:spTgt spid="31"/>
                                        </p:tgtEl>
                                        <p:attrNameLst>
                                          <p:attrName>ppt_w</p:attrName>
                                        </p:attrNameLst>
                                      </p:cBhvr>
                                      <p:tavLst>
                                        <p:tav tm="0">
                                          <p:val>
                                            <p:fltVal val="0"/>
                                          </p:val>
                                        </p:tav>
                                        <p:tav tm="100000">
                                          <p:val>
                                            <p:strVal val="#ppt_w"/>
                                          </p:val>
                                        </p:tav>
                                      </p:tavLst>
                                    </p:anim>
                                    <p:anim calcmode="lin" valueType="num">
                                      <p:cBhvr>
                                        <p:cTn id="14" dur="500" fill="hold"/>
                                        <p:tgtEl>
                                          <p:spTgt spid="31"/>
                                        </p:tgtEl>
                                        <p:attrNameLst>
                                          <p:attrName>ppt_h</p:attrName>
                                        </p:attrNameLst>
                                      </p:cBhvr>
                                      <p:tavLst>
                                        <p:tav tm="0">
                                          <p:val>
                                            <p:fltVal val="0"/>
                                          </p:val>
                                        </p:tav>
                                        <p:tav tm="100000">
                                          <p:val>
                                            <p:strVal val="#ppt_h"/>
                                          </p:val>
                                        </p:tav>
                                      </p:tavLst>
                                    </p:anim>
                                    <p:animEffect transition="in" filter="fade">
                                      <p:cBhvr>
                                        <p:cTn id="15" dur="500"/>
                                        <p:tgtEl>
                                          <p:spTgt spid="31"/>
                                        </p:tgtEl>
                                      </p:cBhvr>
                                    </p:animEffect>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1000"/>
                                        <p:tgtEl>
                                          <p:spTgt spid="38"/>
                                        </p:tgtEl>
                                      </p:cBhvr>
                                    </p:animEffect>
                                    <p:anim calcmode="lin" valueType="num">
                                      <p:cBhvr>
                                        <p:cTn id="20" dur="1000" fill="hold"/>
                                        <p:tgtEl>
                                          <p:spTgt spid="38"/>
                                        </p:tgtEl>
                                        <p:attrNameLst>
                                          <p:attrName>ppt_x</p:attrName>
                                        </p:attrNameLst>
                                      </p:cBhvr>
                                      <p:tavLst>
                                        <p:tav tm="0">
                                          <p:val>
                                            <p:strVal val="#ppt_x"/>
                                          </p:val>
                                        </p:tav>
                                        <p:tav tm="100000">
                                          <p:val>
                                            <p:strVal val="#ppt_x"/>
                                          </p:val>
                                        </p:tav>
                                      </p:tavLst>
                                    </p:anim>
                                    <p:anim calcmode="lin" valueType="num">
                                      <p:cBhvr>
                                        <p:cTn id="21" dur="1000" fill="hold"/>
                                        <p:tgtEl>
                                          <p:spTgt spid="38"/>
                                        </p:tgtEl>
                                        <p:attrNameLst>
                                          <p:attrName>ppt_y</p:attrName>
                                        </p:attrNameLst>
                                      </p:cBhvr>
                                      <p:tavLst>
                                        <p:tav tm="0">
                                          <p:val>
                                            <p:strVal val="#ppt_y+.1"/>
                                          </p:val>
                                        </p:tav>
                                        <p:tav tm="100000">
                                          <p:val>
                                            <p:strVal val="#ppt_y"/>
                                          </p:val>
                                        </p:tav>
                                      </p:tavLst>
                                    </p:anim>
                                  </p:childTnLst>
                                </p:cTn>
                              </p:par>
                            </p:childTnLst>
                          </p:cTn>
                        </p:par>
                        <p:par>
                          <p:cTn id="22" fill="hold">
                            <p:stCondLst>
                              <p:cond delay="2000"/>
                            </p:stCondLst>
                            <p:childTnLst>
                              <p:par>
                                <p:cTn id="23" presetID="9" presetClass="entr" presetSubtype="0" fill="hold" grpId="0" nodeType="afterEffect">
                                  <p:stCondLst>
                                    <p:cond delay="0"/>
                                  </p:stCondLst>
                                  <p:childTnLst>
                                    <p:set>
                                      <p:cBhvr>
                                        <p:cTn id="24" dur="1" fill="hold">
                                          <p:stCondLst>
                                            <p:cond delay="0"/>
                                          </p:stCondLst>
                                        </p:cTn>
                                        <p:tgtEl>
                                          <p:spTgt spid="37"/>
                                        </p:tgtEl>
                                        <p:attrNameLst>
                                          <p:attrName>style.visibility</p:attrName>
                                        </p:attrNameLst>
                                      </p:cBhvr>
                                      <p:to>
                                        <p:strVal val="visible"/>
                                      </p:to>
                                    </p:set>
                                    <p:animEffect transition="in" filter="dissolve">
                                      <p:cBhvr>
                                        <p:cTn id="25" dur="500"/>
                                        <p:tgtEl>
                                          <p:spTgt spid="37"/>
                                        </p:tgtEl>
                                      </p:cBhvr>
                                    </p:animEffect>
                                  </p:childTnLst>
                                </p:cTn>
                              </p:par>
                            </p:childTnLst>
                          </p:cTn>
                        </p:par>
                        <p:par>
                          <p:cTn id="26" fill="hold">
                            <p:stCondLst>
                              <p:cond delay="2500"/>
                            </p:stCondLst>
                            <p:childTnLst>
                              <p:par>
                                <p:cTn id="27" presetID="22" presetClass="entr" presetSubtype="1"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up)">
                                      <p:cBhvr>
                                        <p:cTn id="29" dur="500"/>
                                        <p:tgtEl>
                                          <p:spTgt spid="9"/>
                                        </p:tgtEl>
                                      </p:cBhvr>
                                    </p:animEffect>
                                  </p:childTnLst>
                                </p:cTn>
                              </p:par>
                            </p:childTnLst>
                          </p:cTn>
                        </p:par>
                        <p:par>
                          <p:cTn id="30" fill="hold">
                            <p:stCondLst>
                              <p:cond delay="3000"/>
                            </p:stCondLst>
                            <p:childTnLst>
                              <p:par>
                                <p:cTn id="31" presetID="2" presetClass="entr" presetSubtype="2" fill="hold" nodeType="after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1+#ppt_w/2"/>
                                          </p:val>
                                        </p:tav>
                                        <p:tav tm="100000">
                                          <p:val>
                                            <p:strVal val="#ppt_x"/>
                                          </p:val>
                                        </p:tav>
                                      </p:tavLst>
                                    </p:anim>
                                    <p:anim calcmode="lin" valueType="num">
                                      <p:cBhvr additive="base">
                                        <p:cTn id="34" dur="500" fill="hold"/>
                                        <p:tgtEl>
                                          <p:spTgt spid="16"/>
                                        </p:tgtEl>
                                        <p:attrNameLst>
                                          <p:attrName>ppt_y</p:attrName>
                                        </p:attrNameLst>
                                      </p:cBhvr>
                                      <p:tavLst>
                                        <p:tav tm="0">
                                          <p:val>
                                            <p:strVal val="#ppt_y"/>
                                          </p:val>
                                        </p:tav>
                                        <p:tav tm="100000">
                                          <p:val>
                                            <p:strVal val="#ppt_y"/>
                                          </p:val>
                                        </p:tav>
                                      </p:tavLst>
                                    </p:anim>
                                  </p:childTnLst>
                                </p:cTn>
                              </p:par>
                            </p:childTnLst>
                          </p:cTn>
                        </p:par>
                        <p:par>
                          <p:cTn id="35" fill="hold">
                            <p:stCondLst>
                              <p:cond delay="3500"/>
                            </p:stCondLst>
                            <p:childTnLst>
                              <p:par>
                                <p:cTn id="36" presetID="2" presetClass="entr" presetSubtype="2" fill="hold" nodeType="afterEffect">
                                  <p:stCondLst>
                                    <p:cond delay="0"/>
                                  </p:stCondLst>
                                  <p:childTnLst>
                                    <p:set>
                                      <p:cBhvr>
                                        <p:cTn id="37" dur="1" fill="hold">
                                          <p:stCondLst>
                                            <p:cond delay="0"/>
                                          </p:stCondLst>
                                        </p:cTn>
                                        <p:tgtEl>
                                          <p:spTgt spid="23"/>
                                        </p:tgtEl>
                                        <p:attrNameLst>
                                          <p:attrName>style.visibility</p:attrName>
                                        </p:attrNameLst>
                                      </p:cBhvr>
                                      <p:to>
                                        <p:strVal val="visible"/>
                                      </p:to>
                                    </p:set>
                                    <p:anim calcmode="lin" valueType="num">
                                      <p:cBhvr additive="base">
                                        <p:cTn id="38" dur="500" fill="hold"/>
                                        <p:tgtEl>
                                          <p:spTgt spid="23"/>
                                        </p:tgtEl>
                                        <p:attrNameLst>
                                          <p:attrName>ppt_x</p:attrName>
                                        </p:attrNameLst>
                                      </p:cBhvr>
                                      <p:tavLst>
                                        <p:tav tm="0">
                                          <p:val>
                                            <p:strVal val="1+#ppt_w/2"/>
                                          </p:val>
                                        </p:tav>
                                        <p:tav tm="100000">
                                          <p:val>
                                            <p:strVal val="#ppt_x"/>
                                          </p:val>
                                        </p:tav>
                                      </p:tavLst>
                                    </p:anim>
                                    <p:anim calcmode="lin" valueType="num">
                                      <p:cBhvr additive="base">
                                        <p:cTn id="39" dur="500" fill="hold"/>
                                        <p:tgtEl>
                                          <p:spTgt spid="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9" grpId="0" animBg="1"/>
      <p:bldP spid="31" grpId="0" animBg="1"/>
      <p:bldP spid="37" grpId="0"/>
      <p:bldP spid="3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Rot="1" noChangeArrowheads="1"/>
          </p:cNvSpPr>
          <p:nvPr/>
        </p:nvSpPr>
        <p:spPr>
          <a:xfrm>
            <a:off x="2708275" y="3592195"/>
            <a:ext cx="3246755" cy="1511935"/>
          </a:xfrm>
          <a:prstGeom prst="rect">
            <a:avLst/>
          </a:prstGeom>
          <a:solidFill>
            <a:srgbClr val="FFCC00"/>
          </a:solidFill>
        </p:spPr>
        <p:txBody>
          <a:bodyPr/>
          <a:lstStyle/>
          <a:p>
            <a:pPr marR="0" lvl="0" algn="l" defTabSz="914400" rtl="0" fontAlgn="auto">
              <a:lnSpc>
                <a:spcPts val="2560"/>
              </a:lnSpc>
              <a:spcBef>
                <a:spcPts val="1000"/>
              </a:spcBef>
              <a:spcAft>
                <a:spcPts val="0"/>
              </a:spcAft>
              <a:buClrTx/>
              <a:buSzTx/>
              <a:buFont typeface="Wingdings" charset="2"/>
              <a:buNone/>
              <a:defRPr/>
            </a:pPr>
            <a:r>
              <a:rPr kumimoji="0" lang="zh-CN" b="0" i="0" u="none" strike="noStrike" kern="1200" cap="none" spc="0" normalizeH="0" baseline="0" noProof="0" dirty="0">
                <a:ln>
                  <a:noFill/>
                </a:ln>
                <a:solidFill>
                  <a:schemeClr val="tx1"/>
                </a:solidFill>
                <a:effectLst/>
                <a:uLnTx/>
                <a:uFillTx/>
                <a:latin typeface="微软雅黑" pitchFamily="34" charset="-122"/>
                <a:ea typeface="微软雅黑" pitchFamily="34" charset="-122"/>
              </a:rPr>
              <a:t>安全观察流程为你提供一个实施审核的框架，每个步骤都有助于你专注于需要的技巧，帮助你成为一名优秀的审核人员</a:t>
            </a:r>
          </a:p>
        </p:txBody>
      </p:sp>
      <p:pic>
        <p:nvPicPr>
          <p:cNvPr id="3" name="Picture 4" descr="图片2"/>
          <p:cNvPicPr>
            <a:picLocks noChangeAspect="1" noChangeArrowheads="1"/>
          </p:cNvPicPr>
          <p:nvPr/>
        </p:nvPicPr>
        <p:blipFill>
          <a:blip r:embed="rId3" cstate="print">
            <a:clrChange>
              <a:clrFrom>
                <a:srgbClr val="F3F7F6">
                  <a:alpha val="100000"/>
                </a:srgbClr>
              </a:clrFrom>
              <a:clrTo>
                <a:srgbClr val="F3F7F6">
                  <a:alpha val="100000"/>
                  <a:alpha val="0"/>
                </a:srgbClr>
              </a:clrTo>
            </a:clrChange>
          </a:blip>
          <a:srcRect r="1370"/>
          <a:stretch>
            <a:fillRect/>
          </a:stretch>
        </p:blipFill>
        <p:spPr bwMode="auto">
          <a:xfrm>
            <a:off x="6266651" y="1864427"/>
            <a:ext cx="5641806" cy="2917436"/>
          </a:xfrm>
          <a:prstGeom prst="rect">
            <a:avLst/>
          </a:prstGeom>
          <a:noFill/>
          <a:ln w="9525">
            <a:noFill/>
            <a:miter lim="800000"/>
            <a:headEnd/>
            <a:tailEnd/>
          </a:ln>
        </p:spPr>
      </p:pic>
      <p:sp>
        <p:nvSpPr>
          <p:cNvPr id="4" name="Rectangle 2"/>
          <p:cNvSpPr txBox="1">
            <a:spLocks noRot="1" noChangeArrowheads="1"/>
          </p:cNvSpPr>
          <p:nvPr/>
        </p:nvSpPr>
        <p:spPr>
          <a:xfrm>
            <a:off x="2817669" y="682235"/>
            <a:ext cx="3440628" cy="505298"/>
          </a:xfrm>
          <a:prstGeom prst="rect">
            <a:avLst/>
          </a:prstGeom>
        </p:spPr>
        <p:txBody>
          <a:bodyPr/>
          <a:lstStyle/>
          <a:p>
            <a:pPr marL="0" marR="0" lvl="0" indent="0" algn="l" defTabSz="914400" rtl="0" eaLnBrk="1" fontAlgn="auto" latinLnBrk="0" hangingPunct="1">
              <a:lnSpc>
                <a:spcPct val="90000"/>
              </a:lnSpc>
              <a:spcBef>
                <a:spcPct val="0"/>
              </a:spcBef>
              <a:spcAft>
                <a:spcPts val="0"/>
              </a:spcAft>
              <a:buClrTx/>
              <a:buSzTx/>
              <a:buFontTx/>
              <a:buNone/>
              <a:defRPr/>
            </a:pPr>
            <a:r>
              <a:rPr kumimoji="0" lang="zh-CN" altLang="en-US" sz="3200" b="1" i="0" u="none" strike="noStrike" kern="1200" cap="none" spc="0" normalizeH="0" baseline="0" noProof="0" dirty="0">
                <a:ln>
                  <a:noFill/>
                </a:ln>
                <a:effectLst/>
                <a:uLnTx/>
                <a:uFillTx/>
                <a:latin typeface="微软雅黑" pitchFamily="34" charset="-122"/>
                <a:ea typeface="微软雅黑" pitchFamily="34" charset="-122"/>
                <a:cs typeface="+mj-cs"/>
              </a:rPr>
              <a:t>（一）</a:t>
            </a:r>
            <a:r>
              <a:rPr kumimoji="0" lang="zh-CN" sz="3200" b="1" i="0" u="none" strike="noStrike" kern="1200" cap="none" spc="0" normalizeH="0" baseline="0" noProof="0" dirty="0">
                <a:ln>
                  <a:noFill/>
                </a:ln>
                <a:effectLst/>
                <a:uLnTx/>
                <a:uFillTx/>
                <a:latin typeface="微软雅黑" pitchFamily="34" charset="-122"/>
                <a:ea typeface="微软雅黑" pitchFamily="34" charset="-122"/>
                <a:cs typeface="+mj-cs"/>
              </a:rPr>
              <a:t>观察</a:t>
            </a:r>
          </a:p>
        </p:txBody>
      </p:sp>
      <p:sp>
        <p:nvSpPr>
          <p:cNvPr id="5" name="Rectangle 3"/>
          <p:cNvSpPr txBox="1">
            <a:spLocks noRot="1" noChangeArrowheads="1"/>
          </p:cNvSpPr>
          <p:nvPr/>
        </p:nvSpPr>
        <p:spPr>
          <a:xfrm>
            <a:off x="2849810" y="1574932"/>
            <a:ext cx="2851871" cy="887021"/>
          </a:xfrm>
          <a:prstGeom prst="rect">
            <a:avLst/>
          </a:prstGeom>
          <a:solidFill>
            <a:srgbClr val="FFCC00"/>
          </a:solidFill>
        </p:spPr>
        <p:txBody>
          <a:bodyPr/>
          <a:lstStyle/>
          <a:p>
            <a:pPr lvl="0">
              <a:lnSpc>
                <a:spcPct val="90000"/>
              </a:lnSpc>
              <a:spcBef>
                <a:spcPts val="1000"/>
              </a:spcBef>
            </a:pPr>
            <a:r>
              <a:rPr lang="zh-CN" altLang="en-US" dirty="0">
                <a:latin typeface="微软雅黑" pitchFamily="34" charset="-122"/>
                <a:ea typeface="微软雅黑" pitchFamily="34" charset="-122"/>
              </a:rPr>
              <a:t>通过观察决定采取恰当的行动，安全地制止不安全行为</a:t>
            </a:r>
            <a:endParaRPr kumimoji="0" lang="zh-CN" altLang="en-US" b="0" i="0" u="none" strike="noStrike" kern="1200" cap="none" spc="0" normalizeH="0" baseline="0" noProof="0" dirty="0">
              <a:ln>
                <a:noFill/>
              </a:ln>
              <a:solidFill>
                <a:schemeClr val="tx1"/>
              </a:solidFill>
              <a:effectLst/>
              <a:uLnTx/>
              <a:uFillTx/>
              <a:latin typeface="微软雅黑" pitchFamily="34" charset="-122"/>
              <a:ea typeface="微软雅黑" pitchFamily="34" charset="-122"/>
            </a:endParaRPr>
          </a:p>
        </p:txBody>
      </p:sp>
      <p:sp>
        <p:nvSpPr>
          <p:cNvPr id="7" name="Rectangle 2"/>
          <p:cNvSpPr txBox="1">
            <a:spLocks noRot="1" noChangeArrowheads="1"/>
          </p:cNvSpPr>
          <p:nvPr/>
        </p:nvSpPr>
        <p:spPr>
          <a:xfrm>
            <a:off x="7660005" y="5222875"/>
            <a:ext cx="2929255" cy="737870"/>
          </a:xfrm>
          <a:prstGeom prst="rect">
            <a:avLst/>
          </a:prstGeom>
          <a:solidFill>
            <a:srgbClr val="FFCC00"/>
          </a:solidFill>
        </p:spPr>
        <p:txBody>
          <a:bodyPr/>
          <a:lstStyle/>
          <a:p>
            <a:pPr marL="0" marR="0" lvl="0" indent="0" algn="l" defTabSz="914400" rtl="0" fontAlgn="auto">
              <a:lnSpc>
                <a:spcPts val="2560"/>
              </a:lnSpc>
              <a:spcBef>
                <a:spcPct val="0"/>
              </a:spcBef>
              <a:spcAft>
                <a:spcPts val="0"/>
              </a:spcAft>
              <a:buClrTx/>
              <a:buSzTx/>
              <a:buFontTx/>
              <a:buNone/>
              <a:defRPr/>
            </a:pPr>
            <a:r>
              <a:rPr kumimoji="0" lang="zh-CN" altLang="en-US" i="0" u="none" strike="noStrike" kern="1200" cap="none" spc="0" normalizeH="0" baseline="0" noProof="0" dirty="0">
                <a:ln>
                  <a:noFill/>
                </a:ln>
                <a:effectLst/>
                <a:uLnTx/>
                <a:uFillTx/>
                <a:latin typeface="微软雅黑" pitchFamily="34" charset="-122"/>
                <a:ea typeface="微软雅黑" pitchFamily="34" charset="-122"/>
                <a:cs typeface="+mj-cs"/>
              </a:rPr>
              <a:t>所有步骤围绕安全观察进行</a:t>
            </a:r>
            <a:endParaRPr kumimoji="0" lang="en-US" altLang="zh-CN" i="0" u="none" strike="noStrike" kern="1200" cap="none" spc="0" normalizeH="0" baseline="0" noProof="0" dirty="0">
              <a:ln>
                <a:noFill/>
              </a:ln>
              <a:effectLst/>
              <a:uLnTx/>
              <a:uFillTx/>
              <a:latin typeface="微软雅黑" pitchFamily="34" charset="-122"/>
              <a:ea typeface="微软雅黑" pitchFamily="34" charset="-122"/>
              <a:cs typeface="+mj-cs"/>
            </a:endParaRPr>
          </a:p>
          <a:p>
            <a:pPr marL="0" marR="0" lvl="0" indent="0" algn="l" defTabSz="914400" rtl="0" fontAlgn="auto">
              <a:lnSpc>
                <a:spcPts val="2560"/>
              </a:lnSpc>
              <a:spcBef>
                <a:spcPct val="0"/>
              </a:spcBef>
              <a:spcAft>
                <a:spcPts val="0"/>
              </a:spcAft>
              <a:buClrTx/>
              <a:buSzTx/>
              <a:buFontTx/>
              <a:buNone/>
              <a:defRPr/>
            </a:pPr>
            <a:r>
              <a:rPr lang="zh-CN" altLang="en-US" dirty="0">
                <a:latin typeface="微软雅黑" pitchFamily="34" charset="-122"/>
                <a:ea typeface="微软雅黑" pitchFamily="34" charset="-122"/>
                <a:cs typeface="+mj-cs"/>
              </a:rPr>
              <a:t>没有观察就无法做其他决策</a:t>
            </a:r>
            <a:endParaRPr kumimoji="0" lang="en-US" altLang="zh-CN" i="0" u="none" strike="noStrike" kern="1200" cap="none" spc="0" normalizeH="0" baseline="0" noProof="0" dirty="0">
              <a:ln>
                <a:noFill/>
              </a:ln>
              <a:effectLst/>
              <a:uLnTx/>
              <a:uFillTx/>
              <a:latin typeface="微软雅黑" pitchFamily="34" charset="-122"/>
              <a:ea typeface="微软雅黑" pitchFamily="34" charset="-122"/>
              <a:cs typeface="+mj-cs"/>
            </a:endParaRPr>
          </a:p>
          <a:p>
            <a:pPr marL="0" marR="0" lvl="0" indent="0" algn="l" defTabSz="914400" rtl="0" eaLnBrk="1" fontAlgn="auto" latinLnBrk="0" hangingPunct="1">
              <a:lnSpc>
                <a:spcPct val="90000"/>
              </a:lnSpc>
              <a:spcBef>
                <a:spcPct val="0"/>
              </a:spcBef>
              <a:spcAft>
                <a:spcPts val="0"/>
              </a:spcAft>
              <a:buClrTx/>
              <a:buSzTx/>
              <a:buFontTx/>
              <a:buNone/>
              <a:defRPr/>
            </a:pPr>
            <a:endParaRPr kumimoji="0" lang="zh-CN" i="0" u="none" strike="noStrike" kern="1200" cap="none" spc="0" normalizeH="0" baseline="0" noProof="0" dirty="0">
              <a:ln>
                <a:noFill/>
              </a:ln>
              <a:effectLst/>
              <a:uLnTx/>
              <a:uFillTx/>
              <a:latin typeface="微软雅黑" pitchFamily="34" charset="-122"/>
              <a:ea typeface="微软雅黑" pitchFamily="34" charset="-122"/>
              <a:cs typeface="+mj-cs"/>
            </a:endParaRPr>
          </a:p>
        </p:txBody>
      </p:sp>
      <p:sp>
        <p:nvSpPr>
          <p:cNvPr id="8" name="矩形 7"/>
          <p:cNvSpPr/>
          <p:nvPr/>
        </p:nvSpPr>
        <p:spPr>
          <a:xfrm>
            <a:off x="2816540" y="1251305"/>
            <a:ext cx="599800" cy="40500"/>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7" rIns="68576" bIns="34287" rtlCol="0" anchor="ctr"/>
          <a:lstStyle/>
          <a:p>
            <a:pPr algn="ctr"/>
            <a:endParaRPr lang="zh-CN" altLang="en-US">
              <a:solidFill>
                <a:schemeClr val="bg1"/>
              </a:solidFill>
            </a:endParaRPr>
          </a:p>
        </p:txBody>
      </p:sp>
      <p:sp>
        <p:nvSpPr>
          <p:cNvPr id="9" name="矩形 8"/>
          <p:cNvSpPr/>
          <p:nvPr/>
        </p:nvSpPr>
        <p:spPr>
          <a:xfrm>
            <a:off x="3431390" y="1251305"/>
            <a:ext cx="1215000" cy="40500"/>
          </a:xfrm>
          <a:prstGeom prst="rect">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7" rIns="68576" bIns="34287" rtlCol="0" anchor="ctr"/>
          <a:lstStyle/>
          <a:p>
            <a:pPr algn="ctr"/>
            <a:endParaRPr lang="zh-CN" altLang="en-US">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slide(fromBottom)">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slide(fromBottom)">
                                      <p:cBhvr>
                                        <p:cTn id="12" dur="500"/>
                                        <p:tgtEl>
                                          <p:spTgt spid="5">
                                            <p:txEl>
                                              <p:pRg st="0" end="0"/>
                                            </p:txEl>
                                          </p:spTgt>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childTnLst>
                          </p:cTn>
                        </p:par>
                        <p:par>
                          <p:cTn id="17" fill="hold">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utoUpdateAnimBg="0"/>
      <p:bldP spid="5" grpId="0" build="p" autoUpdateAnimBg="0"/>
      <p:bldP spid="8" grpId="0" animBg="1"/>
      <p:bldP spid="9"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a:spLocks noChangeArrowheads="1"/>
          </p:cNvSpPr>
          <p:nvPr/>
        </p:nvSpPr>
        <p:spPr bwMode="auto">
          <a:xfrm>
            <a:off x="2842038" y="703962"/>
            <a:ext cx="1980011" cy="52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spcBef>
                <a:spcPct val="0"/>
              </a:spcBef>
              <a:buNone/>
            </a:pPr>
            <a:r>
              <a:rPr lang="zh-CN" altLang="en-US" sz="2800" dirty="0">
                <a:solidFill>
                  <a:srgbClr val="202A36"/>
                </a:solidFill>
                <a:latin typeface="Arial" charset="0"/>
                <a:cs typeface="Arial" charset="0"/>
              </a:rPr>
              <a:t>观察的内容</a:t>
            </a:r>
          </a:p>
        </p:txBody>
      </p:sp>
      <p:sp>
        <p:nvSpPr>
          <p:cNvPr id="3" name="Rectangle 3"/>
          <p:cNvSpPr txBox="1">
            <a:spLocks noRot="1" noChangeArrowheads="1"/>
          </p:cNvSpPr>
          <p:nvPr/>
        </p:nvSpPr>
        <p:spPr>
          <a:xfrm>
            <a:off x="2468274" y="1631126"/>
            <a:ext cx="3671269" cy="1122547"/>
          </a:xfrm>
          <a:prstGeom prst="rect">
            <a:avLst/>
          </a:prstGeom>
        </p:spPr>
        <p:txBody>
          <a:bodyPr/>
          <a:lstStyle/>
          <a:p>
            <a:pPr lvl="0" fontAlgn="auto">
              <a:lnSpc>
                <a:spcPct val="150000"/>
              </a:lnSpc>
              <a:spcBef>
                <a:spcPts val="1000"/>
              </a:spcBef>
            </a:pPr>
            <a:r>
              <a:rPr kumimoji="0" lang="zh-CN" altLang="en-US" b="0" i="0" u="none" strike="noStrike" kern="1200" cap="none" spc="0" normalizeH="0" baseline="0" noProof="0" dirty="0">
                <a:ln>
                  <a:noFill/>
                </a:ln>
                <a:solidFill>
                  <a:schemeClr val="tx1"/>
                </a:solidFill>
                <a:effectLst/>
                <a:uLnTx/>
                <a:uFillTx/>
                <a:latin typeface="微软雅黑" pitchFamily="34" charset="-122"/>
                <a:ea typeface="微软雅黑" pitchFamily="34" charset="-122"/>
              </a:rPr>
              <a:t>凡是有人正在进行或即将开展工作的确定某一场所内，所有的人、环境、工具和设备</a:t>
            </a:r>
            <a:endParaRPr kumimoji="0" lang="zh-CN" b="0" i="0" u="none" strike="noStrike" kern="1200" cap="none" spc="0" normalizeH="0" baseline="0" noProof="0" dirty="0">
              <a:ln>
                <a:noFill/>
              </a:ln>
              <a:solidFill>
                <a:schemeClr val="tx1"/>
              </a:solidFill>
              <a:effectLst/>
              <a:uLnTx/>
              <a:uFillTx/>
              <a:latin typeface="微软雅黑" pitchFamily="34" charset="-122"/>
              <a:ea typeface="微软雅黑" pitchFamily="34" charset="-122"/>
            </a:endParaRPr>
          </a:p>
        </p:txBody>
      </p:sp>
      <p:sp>
        <p:nvSpPr>
          <p:cNvPr id="4" name="Rectangle 3"/>
          <p:cNvSpPr txBox="1">
            <a:spLocks noRot="1" noChangeArrowheads="1"/>
          </p:cNvSpPr>
          <p:nvPr/>
        </p:nvSpPr>
        <p:spPr>
          <a:xfrm>
            <a:off x="2501921" y="3513827"/>
            <a:ext cx="3671269" cy="1122547"/>
          </a:xfrm>
          <a:prstGeom prst="rect">
            <a:avLst/>
          </a:prstGeom>
        </p:spPr>
        <p:txBody>
          <a:bodyPr/>
          <a:lstStyle/>
          <a:p>
            <a:pPr lvl="0" fontAlgn="auto">
              <a:lnSpc>
                <a:spcPct val="150000"/>
              </a:lnSpc>
              <a:spcBef>
                <a:spcPts val="1000"/>
              </a:spcBef>
            </a:pPr>
            <a:r>
              <a:rPr lang="zh-CN" altLang="en-US" dirty="0">
                <a:latin typeface="微软雅黑" pitchFamily="34" charset="-122"/>
                <a:ea typeface="微软雅黑" pitchFamily="34" charset="-122"/>
              </a:rPr>
              <a:t>工作场所是动态的，状况是会改变的。根据在此区域内谁做了、什么工作，决定状况是会变得安全或不安全</a:t>
            </a:r>
            <a:endParaRPr kumimoji="0" lang="zh-CN" b="0" i="0" u="none" strike="noStrike" kern="1200" cap="none" spc="0" normalizeH="0" baseline="0" noProof="0" dirty="0">
              <a:ln>
                <a:noFill/>
              </a:ln>
              <a:solidFill>
                <a:schemeClr val="tx1"/>
              </a:solidFill>
              <a:effectLst/>
              <a:uLnTx/>
              <a:uFillTx/>
              <a:latin typeface="微软雅黑" pitchFamily="34" charset="-122"/>
              <a:ea typeface="微软雅黑" pitchFamily="34" charset="-122"/>
            </a:endParaRPr>
          </a:p>
        </p:txBody>
      </p:sp>
      <p:sp>
        <p:nvSpPr>
          <p:cNvPr id="6" name="Rectangle 3"/>
          <p:cNvSpPr/>
          <p:nvPr/>
        </p:nvSpPr>
        <p:spPr>
          <a:xfrm>
            <a:off x="7184626" y="643830"/>
            <a:ext cx="4714450" cy="1644680"/>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微软雅黑" pitchFamily="34" charset="-122"/>
              <a:ea typeface="微软雅黑" pitchFamily="34" charset="-122"/>
            </a:endParaRPr>
          </a:p>
        </p:txBody>
      </p:sp>
      <p:sp>
        <p:nvSpPr>
          <p:cNvPr id="7" name="Rectangle 4"/>
          <p:cNvSpPr/>
          <p:nvPr/>
        </p:nvSpPr>
        <p:spPr>
          <a:xfrm>
            <a:off x="7160875" y="2694038"/>
            <a:ext cx="4714450" cy="1644680"/>
          </a:xfrm>
          <a:prstGeom prst="rect">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微软雅黑" pitchFamily="34" charset="-122"/>
              <a:ea typeface="微软雅黑" pitchFamily="34" charset="-122"/>
            </a:endParaRPr>
          </a:p>
        </p:txBody>
      </p:sp>
      <p:sp>
        <p:nvSpPr>
          <p:cNvPr id="8" name="Rectangle 5"/>
          <p:cNvSpPr/>
          <p:nvPr/>
        </p:nvSpPr>
        <p:spPr>
          <a:xfrm>
            <a:off x="7172751" y="4720494"/>
            <a:ext cx="4714450" cy="1644680"/>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微软雅黑" pitchFamily="34" charset="-122"/>
              <a:ea typeface="微软雅黑" pitchFamily="34" charset="-122"/>
            </a:endParaRPr>
          </a:p>
        </p:txBody>
      </p:sp>
      <p:grpSp>
        <p:nvGrpSpPr>
          <p:cNvPr id="9" name="Group 9"/>
          <p:cNvGrpSpPr/>
          <p:nvPr/>
        </p:nvGrpSpPr>
        <p:grpSpPr>
          <a:xfrm>
            <a:off x="7386346" y="1178581"/>
            <a:ext cx="863364" cy="640205"/>
            <a:chOff x="4572000" y="3414713"/>
            <a:chExt cx="374651" cy="277813"/>
          </a:xfrm>
          <a:solidFill>
            <a:srgbClr val="FCB00F"/>
          </a:solidFill>
        </p:grpSpPr>
        <p:sp>
          <p:nvSpPr>
            <p:cNvPr id="10" name="Freeform 17"/>
            <p:cNvSpPr/>
            <p:nvPr/>
          </p:nvSpPr>
          <p:spPr bwMode="auto">
            <a:xfrm>
              <a:off x="4713288" y="3481388"/>
              <a:ext cx="233363" cy="211138"/>
            </a:xfrm>
            <a:custGeom>
              <a:avLst/>
              <a:gdLst>
                <a:gd name="T0" fmla="*/ 89 w 89"/>
                <a:gd name="T1" fmla="*/ 33 h 81"/>
                <a:gd name="T2" fmla="*/ 43 w 89"/>
                <a:gd name="T3" fmla="*/ 0 h 81"/>
                <a:gd name="T4" fmla="*/ 40 w 89"/>
                <a:gd name="T5" fmla="*/ 1 h 81"/>
                <a:gd name="T6" fmla="*/ 43 w 89"/>
                <a:gd name="T7" fmla="*/ 11 h 81"/>
                <a:gd name="T8" fmla="*/ 0 w 89"/>
                <a:gd name="T9" fmla="*/ 44 h 81"/>
                <a:gd name="T10" fmla="*/ 0 w 89"/>
                <a:gd name="T11" fmla="*/ 44 h 81"/>
                <a:gd name="T12" fmla="*/ 40 w 89"/>
                <a:gd name="T13" fmla="*/ 65 h 81"/>
                <a:gd name="T14" fmla="*/ 74 w 89"/>
                <a:gd name="T15" fmla="*/ 81 h 81"/>
                <a:gd name="T16" fmla="*/ 64 w 89"/>
                <a:gd name="T17" fmla="*/ 62 h 81"/>
                <a:gd name="T18" fmla="*/ 89 w 89"/>
                <a:gd name="T19" fmla="*/ 33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 h="81">
                  <a:moveTo>
                    <a:pt x="89" y="33"/>
                  </a:moveTo>
                  <a:cubicBezTo>
                    <a:pt x="89" y="15"/>
                    <a:pt x="68" y="0"/>
                    <a:pt x="43" y="0"/>
                  </a:cubicBezTo>
                  <a:cubicBezTo>
                    <a:pt x="42" y="0"/>
                    <a:pt x="41" y="1"/>
                    <a:pt x="40" y="1"/>
                  </a:cubicBezTo>
                  <a:cubicBezTo>
                    <a:pt x="42" y="4"/>
                    <a:pt x="43" y="8"/>
                    <a:pt x="43" y="11"/>
                  </a:cubicBezTo>
                  <a:cubicBezTo>
                    <a:pt x="43" y="29"/>
                    <a:pt x="24" y="43"/>
                    <a:pt x="0" y="44"/>
                  </a:cubicBezTo>
                  <a:cubicBezTo>
                    <a:pt x="0" y="44"/>
                    <a:pt x="0" y="44"/>
                    <a:pt x="0" y="44"/>
                  </a:cubicBezTo>
                  <a:cubicBezTo>
                    <a:pt x="6" y="56"/>
                    <a:pt x="21" y="64"/>
                    <a:pt x="40" y="65"/>
                  </a:cubicBezTo>
                  <a:cubicBezTo>
                    <a:pt x="53" y="75"/>
                    <a:pt x="74" y="81"/>
                    <a:pt x="74" y="81"/>
                  </a:cubicBezTo>
                  <a:cubicBezTo>
                    <a:pt x="64" y="72"/>
                    <a:pt x="63" y="65"/>
                    <a:pt x="64" y="62"/>
                  </a:cubicBezTo>
                  <a:cubicBezTo>
                    <a:pt x="79" y="56"/>
                    <a:pt x="89" y="46"/>
                    <a:pt x="89"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3200">
                <a:latin typeface="微软雅黑" pitchFamily="34" charset="-122"/>
                <a:ea typeface="微软雅黑" pitchFamily="34" charset="-122"/>
              </a:endParaRPr>
            </a:p>
          </p:txBody>
        </p:sp>
        <p:sp>
          <p:nvSpPr>
            <p:cNvPr id="11" name="Freeform 18"/>
            <p:cNvSpPr/>
            <p:nvPr/>
          </p:nvSpPr>
          <p:spPr bwMode="auto">
            <a:xfrm>
              <a:off x="4572000" y="3414713"/>
              <a:ext cx="241300" cy="209550"/>
            </a:xfrm>
            <a:custGeom>
              <a:avLst/>
              <a:gdLst>
                <a:gd name="T0" fmla="*/ 89 w 92"/>
                <a:gd name="T1" fmla="*/ 21 h 80"/>
                <a:gd name="T2" fmla="*/ 46 w 92"/>
                <a:gd name="T3" fmla="*/ 0 h 80"/>
                <a:gd name="T4" fmla="*/ 0 w 92"/>
                <a:gd name="T5" fmla="*/ 32 h 80"/>
                <a:gd name="T6" fmla="*/ 25 w 92"/>
                <a:gd name="T7" fmla="*/ 61 h 80"/>
                <a:gd name="T8" fmla="*/ 14 w 92"/>
                <a:gd name="T9" fmla="*/ 80 h 80"/>
                <a:gd name="T10" fmla="*/ 48 w 92"/>
                <a:gd name="T11" fmla="*/ 65 h 80"/>
                <a:gd name="T12" fmla="*/ 49 w 92"/>
                <a:gd name="T13" fmla="*/ 64 h 80"/>
                <a:gd name="T14" fmla="*/ 92 w 92"/>
                <a:gd name="T15" fmla="*/ 32 h 80"/>
                <a:gd name="T16" fmla="*/ 89 w 92"/>
                <a:gd name="T17" fmla="*/ 21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80">
                  <a:moveTo>
                    <a:pt x="89" y="21"/>
                  </a:moveTo>
                  <a:cubicBezTo>
                    <a:pt x="83" y="9"/>
                    <a:pt x="66" y="0"/>
                    <a:pt x="46" y="0"/>
                  </a:cubicBezTo>
                  <a:cubicBezTo>
                    <a:pt x="20" y="0"/>
                    <a:pt x="0" y="14"/>
                    <a:pt x="0" y="32"/>
                  </a:cubicBezTo>
                  <a:cubicBezTo>
                    <a:pt x="0" y="45"/>
                    <a:pt x="10" y="56"/>
                    <a:pt x="25" y="61"/>
                  </a:cubicBezTo>
                  <a:cubicBezTo>
                    <a:pt x="26" y="65"/>
                    <a:pt x="25" y="71"/>
                    <a:pt x="14" y="80"/>
                  </a:cubicBezTo>
                  <a:cubicBezTo>
                    <a:pt x="14" y="80"/>
                    <a:pt x="36" y="75"/>
                    <a:pt x="48" y="65"/>
                  </a:cubicBezTo>
                  <a:cubicBezTo>
                    <a:pt x="49" y="64"/>
                    <a:pt x="49" y="64"/>
                    <a:pt x="49" y="64"/>
                  </a:cubicBezTo>
                  <a:cubicBezTo>
                    <a:pt x="73" y="63"/>
                    <a:pt x="92" y="49"/>
                    <a:pt x="92" y="32"/>
                  </a:cubicBezTo>
                  <a:cubicBezTo>
                    <a:pt x="92" y="28"/>
                    <a:pt x="91" y="25"/>
                    <a:pt x="89" y="2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3200">
                <a:latin typeface="微软雅黑" pitchFamily="34" charset="-122"/>
                <a:ea typeface="微软雅黑" pitchFamily="34" charset="-122"/>
              </a:endParaRPr>
            </a:p>
          </p:txBody>
        </p:sp>
      </p:grpSp>
      <p:grpSp>
        <p:nvGrpSpPr>
          <p:cNvPr id="12" name="Group 12"/>
          <p:cNvGrpSpPr/>
          <p:nvPr/>
        </p:nvGrpSpPr>
        <p:grpSpPr>
          <a:xfrm>
            <a:off x="7466823" y="5160975"/>
            <a:ext cx="725843" cy="711971"/>
            <a:chOff x="2905125" y="4002088"/>
            <a:chExt cx="249238" cy="244475"/>
          </a:xfrm>
          <a:solidFill>
            <a:srgbClr val="FCB00F"/>
          </a:solidFill>
        </p:grpSpPr>
        <p:sp>
          <p:nvSpPr>
            <p:cNvPr id="13" name="Freeform 50"/>
            <p:cNvSpPr>
              <a:spLocks noEditPoints="1"/>
            </p:cNvSpPr>
            <p:nvPr/>
          </p:nvSpPr>
          <p:spPr bwMode="auto">
            <a:xfrm>
              <a:off x="2905125" y="4002088"/>
              <a:ext cx="249238" cy="244475"/>
            </a:xfrm>
            <a:custGeom>
              <a:avLst/>
              <a:gdLst>
                <a:gd name="T0" fmla="*/ 82 w 95"/>
                <a:gd name="T1" fmla="*/ 58 h 93"/>
                <a:gd name="T2" fmla="*/ 95 w 95"/>
                <a:gd name="T3" fmla="*/ 52 h 93"/>
                <a:gd name="T4" fmla="*/ 95 w 95"/>
                <a:gd name="T5" fmla="*/ 42 h 93"/>
                <a:gd name="T6" fmla="*/ 82 w 95"/>
                <a:gd name="T7" fmla="*/ 36 h 93"/>
                <a:gd name="T8" fmla="*/ 79 w 95"/>
                <a:gd name="T9" fmla="*/ 31 h 93"/>
                <a:gd name="T10" fmla="*/ 84 w 95"/>
                <a:gd name="T11" fmla="*/ 18 h 93"/>
                <a:gd name="T12" fmla="*/ 77 w 95"/>
                <a:gd name="T13" fmla="*/ 10 h 93"/>
                <a:gd name="T14" fmla="*/ 64 w 95"/>
                <a:gd name="T15" fmla="*/ 16 h 93"/>
                <a:gd name="T16" fmla="*/ 58 w 95"/>
                <a:gd name="T17" fmla="*/ 13 h 93"/>
                <a:gd name="T18" fmla="*/ 52 w 95"/>
                <a:gd name="T19" fmla="*/ 0 h 93"/>
                <a:gd name="T20" fmla="*/ 42 w 95"/>
                <a:gd name="T21" fmla="*/ 0 h 93"/>
                <a:gd name="T22" fmla="*/ 36 w 95"/>
                <a:gd name="T23" fmla="*/ 13 h 93"/>
                <a:gd name="T24" fmla="*/ 31 w 95"/>
                <a:gd name="T25" fmla="*/ 16 h 93"/>
                <a:gd name="T26" fmla="*/ 17 w 95"/>
                <a:gd name="T27" fmla="*/ 11 h 93"/>
                <a:gd name="T28" fmla="*/ 10 w 95"/>
                <a:gd name="T29" fmla="*/ 18 h 93"/>
                <a:gd name="T30" fmla="*/ 15 w 95"/>
                <a:gd name="T31" fmla="*/ 31 h 93"/>
                <a:gd name="T32" fmla="*/ 13 w 95"/>
                <a:gd name="T33" fmla="*/ 36 h 93"/>
                <a:gd name="T34" fmla="*/ 0 w 95"/>
                <a:gd name="T35" fmla="*/ 42 h 93"/>
                <a:gd name="T36" fmla="*/ 0 w 95"/>
                <a:gd name="T37" fmla="*/ 52 h 93"/>
                <a:gd name="T38" fmla="*/ 13 w 95"/>
                <a:gd name="T39" fmla="*/ 58 h 93"/>
                <a:gd name="T40" fmla="*/ 15 w 95"/>
                <a:gd name="T41" fmla="*/ 63 h 93"/>
                <a:gd name="T42" fmla="*/ 10 w 95"/>
                <a:gd name="T43" fmla="*/ 76 h 93"/>
                <a:gd name="T44" fmla="*/ 18 w 95"/>
                <a:gd name="T45" fmla="*/ 84 h 93"/>
                <a:gd name="T46" fmla="*/ 31 w 95"/>
                <a:gd name="T47" fmla="*/ 78 h 93"/>
                <a:gd name="T48" fmla="*/ 37 w 95"/>
                <a:gd name="T49" fmla="*/ 81 h 93"/>
                <a:gd name="T50" fmla="*/ 42 w 95"/>
                <a:gd name="T51" fmla="*/ 93 h 93"/>
                <a:gd name="T52" fmla="*/ 53 w 95"/>
                <a:gd name="T53" fmla="*/ 93 h 93"/>
                <a:gd name="T54" fmla="*/ 58 w 95"/>
                <a:gd name="T55" fmla="*/ 81 h 93"/>
                <a:gd name="T56" fmla="*/ 64 w 95"/>
                <a:gd name="T57" fmla="*/ 78 h 93"/>
                <a:gd name="T58" fmla="*/ 77 w 95"/>
                <a:gd name="T59" fmla="*/ 83 h 93"/>
                <a:gd name="T60" fmla="*/ 85 w 95"/>
                <a:gd name="T61" fmla="*/ 76 h 93"/>
                <a:gd name="T62" fmla="*/ 79 w 95"/>
                <a:gd name="T63" fmla="*/ 63 h 93"/>
                <a:gd name="T64" fmla="*/ 82 w 95"/>
                <a:gd name="T65" fmla="*/ 58 h 93"/>
                <a:gd name="T66" fmla="*/ 47 w 95"/>
                <a:gd name="T67" fmla="*/ 62 h 93"/>
                <a:gd name="T68" fmla="*/ 32 w 95"/>
                <a:gd name="T69" fmla="*/ 47 h 93"/>
                <a:gd name="T70" fmla="*/ 47 w 95"/>
                <a:gd name="T71" fmla="*/ 32 h 93"/>
                <a:gd name="T72" fmla="*/ 63 w 95"/>
                <a:gd name="T73" fmla="*/ 47 h 93"/>
                <a:gd name="T74" fmla="*/ 47 w 95"/>
                <a:gd name="T75" fmla="*/ 62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5" h="93">
                  <a:moveTo>
                    <a:pt x="82" y="58"/>
                  </a:moveTo>
                  <a:cubicBezTo>
                    <a:pt x="82" y="58"/>
                    <a:pt x="95" y="53"/>
                    <a:pt x="95" y="52"/>
                  </a:cubicBezTo>
                  <a:cubicBezTo>
                    <a:pt x="95" y="42"/>
                    <a:pt x="95" y="42"/>
                    <a:pt x="95" y="42"/>
                  </a:cubicBezTo>
                  <a:cubicBezTo>
                    <a:pt x="95" y="41"/>
                    <a:pt x="82" y="36"/>
                    <a:pt x="82" y="36"/>
                  </a:cubicBezTo>
                  <a:cubicBezTo>
                    <a:pt x="79" y="31"/>
                    <a:pt x="79" y="31"/>
                    <a:pt x="79" y="31"/>
                  </a:cubicBezTo>
                  <a:cubicBezTo>
                    <a:pt x="79" y="31"/>
                    <a:pt x="85" y="18"/>
                    <a:pt x="84" y="18"/>
                  </a:cubicBezTo>
                  <a:cubicBezTo>
                    <a:pt x="77" y="10"/>
                    <a:pt x="77" y="10"/>
                    <a:pt x="77" y="10"/>
                  </a:cubicBezTo>
                  <a:cubicBezTo>
                    <a:pt x="77" y="10"/>
                    <a:pt x="64" y="16"/>
                    <a:pt x="64" y="16"/>
                  </a:cubicBezTo>
                  <a:cubicBezTo>
                    <a:pt x="58" y="13"/>
                    <a:pt x="58" y="13"/>
                    <a:pt x="58" y="13"/>
                  </a:cubicBezTo>
                  <a:cubicBezTo>
                    <a:pt x="58" y="13"/>
                    <a:pt x="53" y="0"/>
                    <a:pt x="52" y="0"/>
                  </a:cubicBezTo>
                  <a:cubicBezTo>
                    <a:pt x="42" y="0"/>
                    <a:pt x="42" y="0"/>
                    <a:pt x="42" y="0"/>
                  </a:cubicBezTo>
                  <a:cubicBezTo>
                    <a:pt x="41" y="0"/>
                    <a:pt x="36" y="13"/>
                    <a:pt x="36" y="13"/>
                  </a:cubicBezTo>
                  <a:cubicBezTo>
                    <a:pt x="31" y="16"/>
                    <a:pt x="31" y="16"/>
                    <a:pt x="31" y="16"/>
                  </a:cubicBezTo>
                  <a:cubicBezTo>
                    <a:pt x="31" y="16"/>
                    <a:pt x="18" y="10"/>
                    <a:pt x="17" y="11"/>
                  </a:cubicBezTo>
                  <a:cubicBezTo>
                    <a:pt x="10" y="18"/>
                    <a:pt x="10" y="18"/>
                    <a:pt x="10" y="18"/>
                  </a:cubicBezTo>
                  <a:cubicBezTo>
                    <a:pt x="9" y="18"/>
                    <a:pt x="15" y="31"/>
                    <a:pt x="15" y="31"/>
                  </a:cubicBezTo>
                  <a:cubicBezTo>
                    <a:pt x="13" y="36"/>
                    <a:pt x="13" y="36"/>
                    <a:pt x="13" y="36"/>
                  </a:cubicBezTo>
                  <a:cubicBezTo>
                    <a:pt x="13" y="36"/>
                    <a:pt x="0" y="41"/>
                    <a:pt x="0" y="42"/>
                  </a:cubicBezTo>
                  <a:cubicBezTo>
                    <a:pt x="0" y="52"/>
                    <a:pt x="0" y="52"/>
                    <a:pt x="0" y="52"/>
                  </a:cubicBezTo>
                  <a:cubicBezTo>
                    <a:pt x="0" y="53"/>
                    <a:pt x="13" y="58"/>
                    <a:pt x="13" y="58"/>
                  </a:cubicBezTo>
                  <a:cubicBezTo>
                    <a:pt x="15" y="63"/>
                    <a:pt x="15" y="63"/>
                    <a:pt x="15" y="63"/>
                  </a:cubicBezTo>
                  <a:cubicBezTo>
                    <a:pt x="15" y="63"/>
                    <a:pt x="10" y="76"/>
                    <a:pt x="10" y="76"/>
                  </a:cubicBezTo>
                  <a:cubicBezTo>
                    <a:pt x="18" y="84"/>
                    <a:pt x="18" y="84"/>
                    <a:pt x="18" y="84"/>
                  </a:cubicBezTo>
                  <a:cubicBezTo>
                    <a:pt x="18" y="84"/>
                    <a:pt x="31" y="78"/>
                    <a:pt x="31" y="78"/>
                  </a:cubicBezTo>
                  <a:cubicBezTo>
                    <a:pt x="37" y="81"/>
                    <a:pt x="37" y="81"/>
                    <a:pt x="37" y="81"/>
                  </a:cubicBezTo>
                  <a:cubicBezTo>
                    <a:pt x="37" y="81"/>
                    <a:pt x="42" y="93"/>
                    <a:pt x="42" y="93"/>
                  </a:cubicBezTo>
                  <a:cubicBezTo>
                    <a:pt x="53" y="93"/>
                    <a:pt x="53" y="93"/>
                    <a:pt x="53" y="93"/>
                  </a:cubicBezTo>
                  <a:cubicBezTo>
                    <a:pt x="53" y="93"/>
                    <a:pt x="58" y="81"/>
                    <a:pt x="58" y="81"/>
                  </a:cubicBezTo>
                  <a:cubicBezTo>
                    <a:pt x="64" y="78"/>
                    <a:pt x="64" y="78"/>
                    <a:pt x="64" y="78"/>
                  </a:cubicBezTo>
                  <a:cubicBezTo>
                    <a:pt x="64" y="78"/>
                    <a:pt x="77" y="84"/>
                    <a:pt x="77" y="83"/>
                  </a:cubicBezTo>
                  <a:cubicBezTo>
                    <a:pt x="85" y="76"/>
                    <a:pt x="85" y="76"/>
                    <a:pt x="85" y="76"/>
                  </a:cubicBezTo>
                  <a:cubicBezTo>
                    <a:pt x="85" y="76"/>
                    <a:pt x="79" y="63"/>
                    <a:pt x="79" y="63"/>
                  </a:cubicBezTo>
                  <a:lnTo>
                    <a:pt x="82" y="58"/>
                  </a:lnTo>
                  <a:close/>
                  <a:moveTo>
                    <a:pt x="47" y="62"/>
                  </a:moveTo>
                  <a:cubicBezTo>
                    <a:pt x="39" y="62"/>
                    <a:pt x="32" y="55"/>
                    <a:pt x="32" y="47"/>
                  </a:cubicBezTo>
                  <a:cubicBezTo>
                    <a:pt x="32" y="39"/>
                    <a:pt x="39" y="32"/>
                    <a:pt x="47" y="32"/>
                  </a:cubicBezTo>
                  <a:cubicBezTo>
                    <a:pt x="56" y="32"/>
                    <a:pt x="63" y="39"/>
                    <a:pt x="63" y="47"/>
                  </a:cubicBezTo>
                  <a:cubicBezTo>
                    <a:pt x="63" y="55"/>
                    <a:pt x="56" y="62"/>
                    <a:pt x="47"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3200">
                <a:latin typeface="微软雅黑" pitchFamily="34" charset="-122"/>
                <a:ea typeface="微软雅黑" pitchFamily="34" charset="-122"/>
              </a:endParaRPr>
            </a:p>
          </p:txBody>
        </p:sp>
        <p:sp>
          <p:nvSpPr>
            <p:cNvPr id="14" name="Oval 51"/>
            <p:cNvSpPr>
              <a:spLocks noChangeArrowheads="1"/>
            </p:cNvSpPr>
            <p:nvPr/>
          </p:nvSpPr>
          <p:spPr bwMode="auto">
            <a:xfrm>
              <a:off x="3005138" y="4102100"/>
              <a:ext cx="49213" cy="47625"/>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3200">
                <a:latin typeface="微软雅黑" pitchFamily="34" charset="-122"/>
                <a:ea typeface="微软雅黑" pitchFamily="34" charset="-122"/>
              </a:endParaRPr>
            </a:p>
          </p:txBody>
        </p:sp>
      </p:grpSp>
      <p:grpSp>
        <p:nvGrpSpPr>
          <p:cNvPr id="15" name="Group 15"/>
          <p:cNvGrpSpPr/>
          <p:nvPr/>
        </p:nvGrpSpPr>
        <p:grpSpPr>
          <a:xfrm>
            <a:off x="10599826" y="3078990"/>
            <a:ext cx="862640" cy="637088"/>
            <a:chOff x="3052763" y="2647950"/>
            <a:chExt cx="346075" cy="255588"/>
          </a:xfrm>
          <a:solidFill>
            <a:schemeClr val="tx1"/>
          </a:solidFill>
        </p:grpSpPr>
        <p:sp>
          <p:nvSpPr>
            <p:cNvPr id="16" name="Freeform 108"/>
            <p:cNvSpPr/>
            <p:nvPr/>
          </p:nvSpPr>
          <p:spPr bwMode="auto">
            <a:xfrm>
              <a:off x="3175000" y="2825750"/>
              <a:ext cx="100013" cy="77788"/>
            </a:xfrm>
            <a:custGeom>
              <a:avLst/>
              <a:gdLst>
                <a:gd name="T0" fmla="*/ 36 w 38"/>
                <a:gd name="T1" fmla="*/ 11 h 30"/>
                <a:gd name="T2" fmla="*/ 1 w 38"/>
                <a:gd name="T3" fmla="*/ 11 h 30"/>
                <a:gd name="T4" fmla="*/ 1 w 38"/>
                <a:gd name="T5" fmla="*/ 13 h 30"/>
                <a:gd name="T6" fmla="*/ 19 w 38"/>
                <a:gd name="T7" fmla="*/ 30 h 30"/>
                <a:gd name="T8" fmla="*/ 36 w 38"/>
                <a:gd name="T9" fmla="*/ 13 h 30"/>
                <a:gd name="T10" fmla="*/ 36 w 38"/>
                <a:gd name="T11" fmla="*/ 11 h 30"/>
              </a:gdLst>
              <a:ahLst/>
              <a:cxnLst>
                <a:cxn ang="0">
                  <a:pos x="T0" y="T1"/>
                </a:cxn>
                <a:cxn ang="0">
                  <a:pos x="T2" y="T3"/>
                </a:cxn>
                <a:cxn ang="0">
                  <a:pos x="T4" y="T5"/>
                </a:cxn>
                <a:cxn ang="0">
                  <a:pos x="T6" y="T7"/>
                </a:cxn>
                <a:cxn ang="0">
                  <a:pos x="T8" y="T9"/>
                </a:cxn>
                <a:cxn ang="0">
                  <a:pos x="T10" y="T11"/>
                </a:cxn>
              </a:cxnLst>
              <a:rect l="0" t="0" r="r" b="b"/>
              <a:pathLst>
                <a:path w="38" h="30">
                  <a:moveTo>
                    <a:pt x="36" y="11"/>
                  </a:moveTo>
                  <a:cubicBezTo>
                    <a:pt x="26" y="1"/>
                    <a:pt x="12" y="0"/>
                    <a:pt x="1" y="11"/>
                  </a:cubicBezTo>
                  <a:cubicBezTo>
                    <a:pt x="0" y="11"/>
                    <a:pt x="0" y="12"/>
                    <a:pt x="1" y="13"/>
                  </a:cubicBezTo>
                  <a:cubicBezTo>
                    <a:pt x="19" y="30"/>
                    <a:pt x="19" y="30"/>
                    <a:pt x="19" y="30"/>
                  </a:cubicBezTo>
                  <a:cubicBezTo>
                    <a:pt x="36" y="13"/>
                    <a:pt x="36" y="13"/>
                    <a:pt x="36" y="13"/>
                  </a:cubicBezTo>
                  <a:cubicBezTo>
                    <a:pt x="38" y="12"/>
                    <a:pt x="37" y="11"/>
                    <a:pt x="36"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3200">
                <a:latin typeface="微软雅黑" pitchFamily="34" charset="-122"/>
                <a:ea typeface="微软雅黑" pitchFamily="34" charset="-122"/>
              </a:endParaRPr>
            </a:p>
          </p:txBody>
        </p:sp>
        <p:sp>
          <p:nvSpPr>
            <p:cNvPr id="17" name="Freeform 109"/>
            <p:cNvSpPr/>
            <p:nvPr/>
          </p:nvSpPr>
          <p:spPr bwMode="auto">
            <a:xfrm>
              <a:off x="3109913" y="2736850"/>
              <a:ext cx="230188" cy="101600"/>
            </a:xfrm>
            <a:custGeom>
              <a:avLst/>
              <a:gdLst>
                <a:gd name="T0" fmla="*/ 87 w 88"/>
                <a:gd name="T1" fmla="*/ 24 h 39"/>
                <a:gd name="T2" fmla="*/ 0 w 88"/>
                <a:gd name="T3" fmla="*/ 24 h 39"/>
                <a:gd name="T4" fmla="*/ 0 w 88"/>
                <a:gd name="T5" fmla="*/ 26 h 39"/>
                <a:gd name="T6" fmla="*/ 13 w 88"/>
                <a:gd name="T7" fmla="*/ 38 h 39"/>
                <a:gd name="T8" fmla="*/ 15 w 88"/>
                <a:gd name="T9" fmla="*/ 38 h 39"/>
                <a:gd name="T10" fmla="*/ 73 w 88"/>
                <a:gd name="T11" fmla="*/ 38 h 39"/>
                <a:gd name="T12" fmla="*/ 75 w 88"/>
                <a:gd name="T13" fmla="*/ 38 h 39"/>
                <a:gd name="T14" fmla="*/ 87 w 88"/>
                <a:gd name="T15" fmla="*/ 26 h 39"/>
                <a:gd name="T16" fmla="*/ 87 w 88"/>
                <a:gd name="T17" fmla="*/ 26 h 39"/>
                <a:gd name="T18" fmla="*/ 87 w 88"/>
                <a:gd name="T19" fmla="*/ 24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39">
                  <a:moveTo>
                    <a:pt x="87" y="24"/>
                  </a:moveTo>
                  <a:cubicBezTo>
                    <a:pt x="63" y="0"/>
                    <a:pt x="24" y="0"/>
                    <a:pt x="0" y="24"/>
                  </a:cubicBezTo>
                  <a:cubicBezTo>
                    <a:pt x="0" y="24"/>
                    <a:pt x="0" y="25"/>
                    <a:pt x="0" y="26"/>
                  </a:cubicBezTo>
                  <a:cubicBezTo>
                    <a:pt x="13" y="38"/>
                    <a:pt x="13" y="38"/>
                    <a:pt x="13" y="38"/>
                  </a:cubicBezTo>
                  <a:cubicBezTo>
                    <a:pt x="13" y="39"/>
                    <a:pt x="14" y="39"/>
                    <a:pt x="15" y="38"/>
                  </a:cubicBezTo>
                  <a:cubicBezTo>
                    <a:pt x="31" y="22"/>
                    <a:pt x="57" y="22"/>
                    <a:pt x="73" y="38"/>
                  </a:cubicBezTo>
                  <a:cubicBezTo>
                    <a:pt x="73" y="39"/>
                    <a:pt x="74" y="39"/>
                    <a:pt x="75" y="38"/>
                  </a:cubicBezTo>
                  <a:cubicBezTo>
                    <a:pt x="87" y="26"/>
                    <a:pt x="87" y="26"/>
                    <a:pt x="87" y="26"/>
                  </a:cubicBezTo>
                  <a:cubicBezTo>
                    <a:pt x="87" y="26"/>
                    <a:pt x="87" y="26"/>
                    <a:pt x="87" y="26"/>
                  </a:cubicBezTo>
                  <a:cubicBezTo>
                    <a:pt x="88" y="25"/>
                    <a:pt x="88" y="24"/>
                    <a:pt x="87"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3200">
                <a:latin typeface="微软雅黑" pitchFamily="34" charset="-122"/>
                <a:ea typeface="微软雅黑" pitchFamily="34" charset="-122"/>
              </a:endParaRPr>
            </a:p>
          </p:txBody>
        </p:sp>
        <p:sp>
          <p:nvSpPr>
            <p:cNvPr id="18" name="Freeform 110"/>
            <p:cNvSpPr/>
            <p:nvPr/>
          </p:nvSpPr>
          <p:spPr bwMode="auto">
            <a:xfrm>
              <a:off x="3052763" y="2647950"/>
              <a:ext cx="346075" cy="134938"/>
            </a:xfrm>
            <a:custGeom>
              <a:avLst/>
              <a:gdLst>
                <a:gd name="T0" fmla="*/ 131 w 132"/>
                <a:gd name="T1" fmla="*/ 36 h 52"/>
                <a:gd name="T2" fmla="*/ 131 w 132"/>
                <a:gd name="T3" fmla="*/ 36 h 52"/>
                <a:gd name="T4" fmla="*/ 1 w 132"/>
                <a:gd name="T5" fmla="*/ 36 h 52"/>
                <a:gd name="T6" fmla="*/ 1 w 132"/>
                <a:gd name="T7" fmla="*/ 38 h 52"/>
                <a:gd name="T8" fmla="*/ 13 w 132"/>
                <a:gd name="T9" fmla="*/ 51 h 52"/>
                <a:gd name="T10" fmla="*/ 16 w 132"/>
                <a:gd name="T11" fmla="*/ 51 h 52"/>
                <a:gd name="T12" fmla="*/ 116 w 132"/>
                <a:gd name="T13" fmla="*/ 51 h 52"/>
                <a:gd name="T14" fmla="*/ 118 w 132"/>
                <a:gd name="T15" fmla="*/ 51 h 52"/>
                <a:gd name="T16" fmla="*/ 131 w 132"/>
                <a:gd name="T17" fmla="*/ 38 h 52"/>
                <a:gd name="T18" fmla="*/ 131 w 132"/>
                <a:gd name="T19" fmla="*/ 38 h 52"/>
                <a:gd name="T20" fmla="*/ 131 w 132"/>
                <a:gd name="T21" fmla="*/ 3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2" h="52">
                  <a:moveTo>
                    <a:pt x="131" y="36"/>
                  </a:moveTo>
                  <a:cubicBezTo>
                    <a:pt x="131" y="36"/>
                    <a:pt x="131" y="36"/>
                    <a:pt x="131" y="36"/>
                  </a:cubicBezTo>
                  <a:cubicBezTo>
                    <a:pt x="95" y="0"/>
                    <a:pt x="36" y="0"/>
                    <a:pt x="1" y="36"/>
                  </a:cubicBezTo>
                  <a:cubicBezTo>
                    <a:pt x="0" y="37"/>
                    <a:pt x="0" y="38"/>
                    <a:pt x="1" y="38"/>
                  </a:cubicBezTo>
                  <a:cubicBezTo>
                    <a:pt x="13" y="51"/>
                    <a:pt x="13" y="51"/>
                    <a:pt x="13" y="51"/>
                  </a:cubicBezTo>
                  <a:cubicBezTo>
                    <a:pt x="14" y="52"/>
                    <a:pt x="15" y="52"/>
                    <a:pt x="16" y="51"/>
                  </a:cubicBezTo>
                  <a:cubicBezTo>
                    <a:pt x="43" y="23"/>
                    <a:pt x="88" y="23"/>
                    <a:pt x="116" y="51"/>
                  </a:cubicBezTo>
                  <a:cubicBezTo>
                    <a:pt x="117" y="52"/>
                    <a:pt x="118" y="52"/>
                    <a:pt x="118" y="51"/>
                  </a:cubicBezTo>
                  <a:cubicBezTo>
                    <a:pt x="131" y="38"/>
                    <a:pt x="131" y="38"/>
                    <a:pt x="131" y="38"/>
                  </a:cubicBezTo>
                  <a:cubicBezTo>
                    <a:pt x="131" y="38"/>
                    <a:pt x="131" y="38"/>
                    <a:pt x="131" y="38"/>
                  </a:cubicBezTo>
                  <a:cubicBezTo>
                    <a:pt x="132" y="38"/>
                    <a:pt x="132" y="37"/>
                    <a:pt x="131"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3200">
                <a:latin typeface="微软雅黑" pitchFamily="34" charset="-122"/>
                <a:ea typeface="微软雅黑" pitchFamily="34" charset="-122"/>
              </a:endParaRPr>
            </a:p>
          </p:txBody>
        </p:sp>
      </p:grpSp>
      <p:sp>
        <p:nvSpPr>
          <p:cNvPr id="19" name="矩形 18"/>
          <p:cNvSpPr/>
          <p:nvPr/>
        </p:nvSpPr>
        <p:spPr>
          <a:xfrm>
            <a:off x="8432439" y="828703"/>
            <a:ext cx="1551767" cy="430879"/>
          </a:xfrm>
          <a:prstGeom prst="rect">
            <a:avLst/>
          </a:prstGeom>
        </p:spPr>
        <p:txBody>
          <a:bodyPr wrap="square" lIns="91431" tIns="45716" rIns="91431" bIns="45716">
            <a:spAutoFit/>
          </a:bodyPr>
          <a:lstStyle/>
          <a:p>
            <a:r>
              <a:rPr lang="zh-CN" altLang="en-US" sz="2200" b="1" dirty="0">
                <a:solidFill>
                  <a:srgbClr val="FCB00F"/>
                </a:solidFill>
                <a:latin typeface="微软雅黑" pitchFamily="34" charset="-122"/>
                <a:ea typeface="微软雅黑" pitchFamily="34" charset="-122"/>
              </a:rPr>
              <a:t>人</a:t>
            </a:r>
            <a:endParaRPr lang="en-US" altLang="zh-CN" sz="2200" b="1" dirty="0">
              <a:solidFill>
                <a:srgbClr val="FCB00F"/>
              </a:solidFill>
              <a:latin typeface="微软雅黑" pitchFamily="34" charset="-122"/>
              <a:ea typeface="微软雅黑" pitchFamily="34" charset="-122"/>
            </a:endParaRPr>
          </a:p>
        </p:txBody>
      </p:sp>
      <p:sp>
        <p:nvSpPr>
          <p:cNvPr id="20" name="矩形 47"/>
          <p:cNvSpPr>
            <a:spLocks noChangeArrowheads="1"/>
          </p:cNvSpPr>
          <p:nvPr/>
        </p:nvSpPr>
        <p:spPr bwMode="auto">
          <a:xfrm>
            <a:off x="8432439" y="1249087"/>
            <a:ext cx="3068293" cy="803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lnSpc>
                <a:spcPct val="110000"/>
              </a:lnSpc>
              <a:spcBef>
                <a:spcPct val="0"/>
              </a:spcBef>
              <a:buNone/>
            </a:pPr>
            <a:r>
              <a:rPr lang="zh-CN" altLang="en-US" sz="1400" b="1" dirty="0">
                <a:solidFill>
                  <a:schemeClr val="bg1"/>
                </a:solidFill>
                <a:sym typeface="微软雅黑" pitchFamily="34" charset="-122"/>
              </a:rPr>
              <a:t>有无经过相关工作技能和安全的培训？身体和心理状况是否符合该工作岗位需求？是否有违章操作？</a:t>
            </a:r>
          </a:p>
        </p:txBody>
      </p:sp>
      <p:sp>
        <p:nvSpPr>
          <p:cNvPr id="21" name="矩形 20"/>
          <p:cNvSpPr/>
          <p:nvPr/>
        </p:nvSpPr>
        <p:spPr>
          <a:xfrm>
            <a:off x="8384937" y="4869214"/>
            <a:ext cx="1839717" cy="430879"/>
          </a:xfrm>
          <a:prstGeom prst="rect">
            <a:avLst/>
          </a:prstGeom>
        </p:spPr>
        <p:txBody>
          <a:bodyPr wrap="square" lIns="91431" tIns="45716" rIns="91431" bIns="45716">
            <a:spAutoFit/>
          </a:bodyPr>
          <a:lstStyle/>
          <a:p>
            <a:r>
              <a:rPr lang="zh-CN" altLang="en-US" sz="2200" b="1" dirty="0">
                <a:solidFill>
                  <a:srgbClr val="FCB00F"/>
                </a:solidFill>
                <a:latin typeface="微软雅黑" pitchFamily="34" charset="-122"/>
                <a:ea typeface="微软雅黑" pitchFamily="34" charset="-122"/>
              </a:rPr>
              <a:t>工具与设备：</a:t>
            </a:r>
            <a:endParaRPr lang="en-US" altLang="zh-CN" sz="2200" b="1" dirty="0">
              <a:solidFill>
                <a:srgbClr val="FCB00F"/>
              </a:solidFill>
              <a:latin typeface="微软雅黑" pitchFamily="34" charset="-122"/>
              <a:ea typeface="微软雅黑" pitchFamily="34" charset="-122"/>
            </a:endParaRPr>
          </a:p>
        </p:txBody>
      </p:sp>
      <p:sp>
        <p:nvSpPr>
          <p:cNvPr id="22" name="矩形 47"/>
          <p:cNvSpPr>
            <a:spLocks noChangeArrowheads="1"/>
          </p:cNvSpPr>
          <p:nvPr/>
        </p:nvSpPr>
        <p:spPr bwMode="auto">
          <a:xfrm>
            <a:off x="8384937" y="5289598"/>
            <a:ext cx="3068293" cy="1040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marL="0" lvl="1" indent="0">
              <a:lnSpc>
                <a:spcPct val="110000"/>
              </a:lnSpc>
              <a:spcBef>
                <a:spcPct val="0"/>
              </a:spcBef>
              <a:buNone/>
            </a:pPr>
            <a:r>
              <a:rPr lang="zh-CN" altLang="en-US" sz="1400" b="1" dirty="0">
                <a:solidFill>
                  <a:schemeClr val="bg1"/>
                </a:solidFill>
                <a:sym typeface="微软雅黑" pitchFamily="34" charset="-122"/>
              </a:rPr>
              <a:t>确认工具是否适合这项工作？是否正确地被使用？是否处在安全状况下？设备是否有防护措施？设备是否有例行的保养、检验和测试？</a:t>
            </a:r>
          </a:p>
        </p:txBody>
      </p:sp>
      <p:sp>
        <p:nvSpPr>
          <p:cNvPr id="23" name="矩形 22"/>
          <p:cNvSpPr/>
          <p:nvPr/>
        </p:nvSpPr>
        <p:spPr>
          <a:xfrm>
            <a:off x="7341991" y="2938312"/>
            <a:ext cx="1551767" cy="430879"/>
          </a:xfrm>
          <a:prstGeom prst="rect">
            <a:avLst/>
          </a:prstGeom>
        </p:spPr>
        <p:txBody>
          <a:bodyPr wrap="square" lIns="91431" tIns="45716" rIns="91431" bIns="45716">
            <a:spAutoFit/>
          </a:bodyPr>
          <a:lstStyle/>
          <a:p>
            <a:r>
              <a:rPr lang="zh-CN" altLang="en-US" sz="2200" b="1" dirty="0">
                <a:solidFill>
                  <a:srgbClr val="202A36"/>
                </a:solidFill>
                <a:latin typeface="微软雅黑" pitchFamily="34" charset="-122"/>
                <a:ea typeface="微软雅黑" pitchFamily="34" charset="-122"/>
              </a:rPr>
              <a:t>环境</a:t>
            </a:r>
            <a:endParaRPr lang="en-US" altLang="zh-CN" sz="2200" b="1" dirty="0">
              <a:solidFill>
                <a:srgbClr val="202A36"/>
              </a:solidFill>
              <a:latin typeface="微软雅黑" pitchFamily="34" charset="-122"/>
              <a:ea typeface="微软雅黑" pitchFamily="34" charset="-122"/>
            </a:endParaRPr>
          </a:p>
        </p:txBody>
      </p:sp>
      <p:sp>
        <p:nvSpPr>
          <p:cNvPr id="24" name="矩形 47"/>
          <p:cNvSpPr>
            <a:spLocks noChangeArrowheads="1"/>
          </p:cNvSpPr>
          <p:nvPr/>
        </p:nvSpPr>
        <p:spPr bwMode="auto">
          <a:xfrm>
            <a:off x="7341991" y="3358696"/>
            <a:ext cx="3068293" cy="803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lnSpc>
                <a:spcPct val="110000"/>
              </a:lnSpc>
              <a:spcBef>
                <a:spcPct val="0"/>
              </a:spcBef>
              <a:buNone/>
            </a:pPr>
            <a:r>
              <a:rPr lang="zh-CN" altLang="en-US" sz="1400" b="1" dirty="0">
                <a:solidFill>
                  <a:schemeClr val="bg1"/>
                </a:solidFill>
                <a:sym typeface="微软雅黑" pitchFamily="34" charset="-122"/>
              </a:rPr>
              <a:t>环境是否整洁？物品摆放是否有序？工作区内光线、噪音等是否符合标准？过道是否畅通？</a:t>
            </a:r>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slide(fromBottom)">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slide(fromBottom)">
                                      <p:cBhvr>
                                        <p:cTn id="17" dur="500"/>
                                        <p:tgtEl>
                                          <p:spTgt spid="4">
                                            <p:txEl>
                                              <p:pRg st="0" end="0"/>
                                            </p:txEl>
                                          </p:spTgt>
                                        </p:tgtEl>
                                      </p:cBhvr>
                                    </p:animEffect>
                                  </p:childTnLst>
                                </p:cTn>
                              </p:par>
                            </p:childTnLst>
                          </p:cTn>
                        </p:par>
                        <p:par>
                          <p:cTn id="18" fill="hold">
                            <p:stCondLst>
                              <p:cond delay="500"/>
                            </p:stCondLst>
                            <p:childTnLst>
                              <p:par>
                                <p:cTn id="19" presetID="2" presetClass="entr" presetSubtype="8"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0-#ppt_w/2"/>
                                          </p:val>
                                        </p:tav>
                                        <p:tav tm="100000">
                                          <p:val>
                                            <p:strVal val="#ppt_x"/>
                                          </p:val>
                                        </p:tav>
                                      </p:tavLst>
                                    </p:anim>
                                    <p:anim calcmode="lin" valueType="num">
                                      <p:cBhvr additive="base">
                                        <p:cTn id="22" dur="500" fill="hold"/>
                                        <p:tgtEl>
                                          <p:spTgt spid="6"/>
                                        </p:tgtEl>
                                        <p:attrNameLst>
                                          <p:attrName>ppt_y</p:attrName>
                                        </p:attrNameLst>
                                      </p:cBhvr>
                                      <p:tavLst>
                                        <p:tav tm="0">
                                          <p:val>
                                            <p:strVal val="#ppt_y"/>
                                          </p:val>
                                        </p:tav>
                                        <p:tav tm="100000">
                                          <p:val>
                                            <p:strVal val="#ppt_y"/>
                                          </p:val>
                                        </p:tav>
                                      </p:tavLst>
                                    </p:anim>
                                  </p:childTnLst>
                                </p:cTn>
                              </p:par>
                              <p:par>
                                <p:cTn id="23" presetID="2" presetClass="entr" presetSubtype="2" fill="hold" grpId="0" nodeType="withEffect">
                                  <p:stCondLst>
                                    <p:cond delay="25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1+#ppt_w/2"/>
                                          </p:val>
                                        </p:tav>
                                        <p:tav tm="100000">
                                          <p:val>
                                            <p:strVal val="#ppt_x"/>
                                          </p:val>
                                        </p:tav>
                                      </p:tavLst>
                                    </p:anim>
                                    <p:anim calcmode="lin" valueType="num">
                                      <p:cBhvr additive="base">
                                        <p:cTn id="26" dur="500" fill="hold"/>
                                        <p:tgtEl>
                                          <p:spTgt spid="7"/>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50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0-#ppt_w/2"/>
                                          </p:val>
                                        </p:tav>
                                        <p:tav tm="100000">
                                          <p:val>
                                            <p:strVal val="#ppt_x"/>
                                          </p:val>
                                        </p:tav>
                                      </p:tavLst>
                                    </p:anim>
                                    <p:anim calcmode="lin" valueType="num">
                                      <p:cBhvr additive="base">
                                        <p:cTn id="30" dur="500" fill="hold"/>
                                        <p:tgtEl>
                                          <p:spTgt spid="8"/>
                                        </p:tgtEl>
                                        <p:attrNameLst>
                                          <p:attrName>ppt_y</p:attrName>
                                        </p:attrNameLst>
                                      </p:cBhvr>
                                      <p:tavLst>
                                        <p:tav tm="0">
                                          <p:val>
                                            <p:strVal val="#ppt_y"/>
                                          </p:val>
                                        </p:tav>
                                        <p:tav tm="100000">
                                          <p:val>
                                            <p:strVal val="#ppt_y"/>
                                          </p:val>
                                        </p:tav>
                                      </p:tavLst>
                                    </p:anim>
                                  </p:childTnLst>
                                </p:cTn>
                              </p:par>
                            </p:childTnLst>
                          </p:cTn>
                        </p:par>
                        <p:par>
                          <p:cTn id="31" fill="hold">
                            <p:stCondLst>
                              <p:cond delay="1000"/>
                            </p:stCondLst>
                            <p:childTnLst>
                              <p:par>
                                <p:cTn id="32" presetID="10" presetClass="entr" presetSubtype="0" fill="hold" nodeType="afterEffect">
                                  <p:stCondLst>
                                    <p:cond delay="0"/>
                                  </p:stCondLst>
                                  <p:childTnLst>
                                    <p:set>
                                      <p:cBhvr>
                                        <p:cTn id="33" dur="1" fill="hold">
                                          <p:stCondLst>
                                            <p:cond delay="0"/>
                                          </p:stCondLst>
                                        </p:cTn>
                                        <p:tgtEl>
                                          <p:spTgt spid="15"/>
                                        </p:tgtEl>
                                        <p:attrNameLst>
                                          <p:attrName>style.visibility</p:attrName>
                                        </p:attrNameLst>
                                      </p:cBhvr>
                                      <p:to>
                                        <p:strVal val="visible"/>
                                      </p:to>
                                    </p:set>
                                    <p:anim calcmode="lin" valueType="num">
                                      <p:cBhvr>
                                        <p:cTn id="34" dur="350" fill="hold"/>
                                        <p:tgtEl>
                                          <p:spTgt spid="15"/>
                                        </p:tgtEl>
                                        <p:attrNameLst>
                                          <p:attrName>ppt_w</p:attrName>
                                        </p:attrNameLst>
                                      </p:cBhvr>
                                      <p:tavLst>
                                        <p:tav tm="0">
                                          <p:val>
                                            <p:fltVal val="0"/>
                                          </p:val>
                                        </p:tav>
                                        <p:tav tm="100000">
                                          <p:val>
                                            <p:strVal val="#ppt_w"/>
                                          </p:val>
                                        </p:tav>
                                      </p:tavLst>
                                    </p:anim>
                                    <p:anim calcmode="lin" valueType="num">
                                      <p:cBhvr>
                                        <p:cTn id="35" dur="350" fill="hold"/>
                                        <p:tgtEl>
                                          <p:spTgt spid="15"/>
                                        </p:tgtEl>
                                        <p:attrNameLst>
                                          <p:attrName>ppt_h</p:attrName>
                                        </p:attrNameLst>
                                      </p:cBhvr>
                                      <p:tavLst>
                                        <p:tav tm="0">
                                          <p:val>
                                            <p:fltVal val="0"/>
                                          </p:val>
                                        </p:tav>
                                        <p:tav tm="100000">
                                          <p:val>
                                            <p:strVal val="#ppt_h"/>
                                          </p:val>
                                        </p:tav>
                                      </p:tavLst>
                                    </p:anim>
                                    <p:animEffect transition="in" filter="fade">
                                      <p:cBhvr>
                                        <p:cTn id="36" dur="350"/>
                                        <p:tgtEl>
                                          <p:spTgt spid="15"/>
                                        </p:tgtEl>
                                      </p:cBhvr>
                                    </p:animEffect>
                                  </p:childTnLst>
                                </p:cTn>
                              </p:par>
                            </p:childTnLst>
                          </p:cTn>
                        </p:par>
                        <p:par>
                          <p:cTn id="37" fill="hold">
                            <p:stCondLst>
                              <p:cond delay="1500"/>
                            </p:stCondLst>
                            <p:childTnLst>
                              <p:par>
                                <p:cTn id="38" presetID="26" presetClass="emph" presetSubtype="0" fill="hold" nodeType="afterEffect">
                                  <p:stCondLst>
                                    <p:cond delay="0"/>
                                  </p:stCondLst>
                                  <p:childTnLst>
                                    <p:animEffect transition="out" filter="fade">
                                      <p:cBhvr>
                                        <p:cTn id="39" dur="500" tmFilter="0, 0; .2, .5; .8, .5; 1, 0"/>
                                        <p:tgtEl>
                                          <p:spTgt spid="15"/>
                                        </p:tgtEl>
                                      </p:cBhvr>
                                    </p:animEffect>
                                    <p:animScale>
                                      <p:cBhvr>
                                        <p:cTn id="40" dur="250" autoRev="1" fill="hold"/>
                                        <p:tgtEl>
                                          <p:spTgt spid="15"/>
                                        </p:tgtEl>
                                      </p:cBhvr>
                                      <p:by x="105000" y="105000"/>
                                    </p:animScale>
                                  </p:childTnLst>
                                </p:cTn>
                              </p:par>
                              <p:par>
                                <p:cTn id="41" presetID="14" presetClass="entr" presetSubtype="10" fill="hold" grpId="0" nodeType="withEffect">
                                  <p:stCondLst>
                                    <p:cond delay="250"/>
                                  </p:stCondLst>
                                  <p:childTnLst>
                                    <p:set>
                                      <p:cBhvr>
                                        <p:cTn id="42" dur="1" fill="hold">
                                          <p:stCondLst>
                                            <p:cond delay="0"/>
                                          </p:stCondLst>
                                        </p:cTn>
                                        <p:tgtEl>
                                          <p:spTgt spid="19"/>
                                        </p:tgtEl>
                                        <p:attrNameLst>
                                          <p:attrName>style.visibility</p:attrName>
                                        </p:attrNameLst>
                                      </p:cBhvr>
                                      <p:to>
                                        <p:strVal val="visible"/>
                                      </p:to>
                                    </p:set>
                                    <p:animEffect transition="in" filter="randombar(horizontal)">
                                      <p:cBhvr>
                                        <p:cTn id="43" dur="400"/>
                                        <p:tgtEl>
                                          <p:spTgt spid="19"/>
                                        </p:tgtEl>
                                      </p:cBhvr>
                                    </p:animEffect>
                                  </p:childTnLst>
                                </p:cTn>
                              </p:par>
                              <p:par>
                                <p:cTn id="44" presetID="14" presetClass="entr" presetSubtype="10" fill="hold" grpId="0" nodeType="withEffect">
                                  <p:stCondLst>
                                    <p:cond delay="250"/>
                                  </p:stCondLst>
                                  <p:childTnLst>
                                    <p:set>
                                      <p:cBhvr>
                                        <p:cTn id="45" dur="1" fill="hold">
                                          <p:stCondLst>
                                            <p:cond delay="0"/>
                                          </p:stCondLst>
                                        </p:cTn>
                                        <p:tgtEl>
                                          <p:spTgt spid="20"/>
                                        </p:tgtEl>
                                        <p:attrNameLst>
                                          <p:attrName>style.visibility</p:attrName>
                                        </p:attrNameLst>
                                      </p:cBhvr>
                                      <p:to>
                                        <p:strVal val="visible"/>
                                      </p:to>
                                    </p:set>
                                    <p:animEffect transition="in" filter="randombar(horizontal)">
                                      <p:cBhvr>
                                        <p:cTn id="46" dur="400"/>
                                        <p:tgtEl>
                                          <p:spTgt spid="20"/>
                                        </p:tgtEl>
                                      </p:cBhvr>
                                    </p:animEffect>
                                  </p:childTnLst>
                                </p:cTn>
                              </p:par>
                            </p:childTnLst>
                          </p:cTn>
                        </p:par>
                        <p:par>
                          <p:cTn id="47" fill="hold">
                            <p:stCondLst>
                              <p:cond delay="2000"/>
                            </p:stCondLst>
                            <p:childTnLst>
                              <p:par>
                                <p:cTn id="48" presetID="10" presetClass="entr" presetSubtype="0" fill="hold" nodeType="afterEffect">
                                  <p:stCondLst>
                                    <p:cond delay="0"/>
                                  </p:stCondLst>
                                  <p:childTnLst>
                                    <p:set>
                                      <p:cBhvr>
                                        <p:cTn id="49" dur="1" fill="hold">
                                          <p:stCondLst>
                                            <p:cond delay="0"/>
                                          </p:stCondLst>
                                        </p:cTn>
                                        <p:tgtEl>
                                          <p:spTgt spid="9"/>
                                        </p:tgtEl>
                                        <p:attrNameLst>
                                          <p:attrName>style.visibility</p:attrName>
                                        </p:attrNameLst>
                                      </p:cBhvr>
                                      <p:to>
                                        <p:strVal val="visible"/>
                                      </p:to>
                                    </p:set>
                                    <p:anim calcmode="lin" valueType="num">
                                      <p:cBhvr>
                                        <p:cTn id="50" dur="350" fill="hold"/>
                                        <p:tgtEl>
                                          <p:spTgt spid="9"/>
                                        </p:tgtEl>
                                        <p:attrNameLst>
                                          <p:attrName>ppt_w</p:attrName>
                                        </p:attrNameLst>
                                      </p:cBhvr>
                                      <p:tavLst>
                                        <p:tav tm="0">
                                          <p:val>
                                            <p:fltVal val="0"/>
                                          </p:val>
                                        </p:tav>
                                        <p:tav tm="100000">
                                          <p:val>
                                            <p:strVal val="#ppt_w"/>
                                          </p:val>
                                        </p:tav>
                                      </p:tavLst>
                                    </p:anim>
                                    <p:anim calcmode="lin" valueType="num">
                                      <p:cBhvr>
                                        <p:cTn id="51" dur="350" fill="hold"/>
                                        <p:tgtEl>
                                          <p:spTgt spid="9"/>
                                        </p:tgtEl>
                                        <p:attrNameLst>
                                          <p:attrName>ppt_h</p:attrName>
                                        </p:attrNameLst>
                                      </p:cBhvr>
                                      <p:tavLst>
                                        <p:tav tm="0">
                                          <p:val>
                                            <p:fltVal val="0"/>
                                          </p:val>
                                        </p:tav>
                                        <p:tav tm="100000">
                                          <p:val>
                                            <p:strVal val="#ppt_h"/>
                                          </p:val>
                                        </p:tav>
                                      </p:tavLst>
                                    </p:anim>
                                    <p:animEffect transition="in" filter="fade">
                                      <p:cBhvr>
                                        <p:cTn id="52" dur="350"/>
                                        <p:tgtEl>
                                          <p:spTgt spid="9"/>
                                        </p:tgtEl>
                                      </p:cBhvr>
                                    </p:animEffect>
                                  </p:childTnLst>
                                </p:cTn>
                              </p:par>
                            </p:childTnLst>
                          </p:cTn>
                        </p:par>
                        <p:par>
                          <p:cTn id="53" fill="hold">
                            <p:stCondLst>
                              <p:cond delay="2500"/>
                            </p:stCondLst>
                            <p:childTnLst>
                              <p:par>
                                <p:cTn id="54" presetID="26" presetClass="emph" presetSubtype="0" fill="hold" nodeType="afterEffect">
                                  <p:stCondLst>
                                    <p:cond delay="0"/>
                                  </p:stCondLst>
                                  <p:childTnLst>
                                    <p:animEffect transition="out" filter="fade">
                                      <p:cBhvr>
                                        <p:cTn id="55" dur="500" tmFilter="0, 0; .2, .5; .8, .5; 1, 0"/>
                                        <p:tgtEl>
                                          <p:spTgt spid="9"/>
                                        </p:tgtEl>
                                      </p:cBhvr>
                                    </p:animEffect>
                                    <p:animScale>
                                      <p:cBhvr>
                                        <p:cTn id="56" dur="250" autoRev="1" fill="hold"/>
                                        <p:tgtEl>
                                          <p:spTgt spid="9"/>
                                        </p:tgtEl>
                                      </p:cBhvr>
                                      <p:by x="105000" y="105000"/>
                                    </p:animScale>
                                  </p:childTnLst>
                                </p:cTn>
                              </p:par>
                              <p:par>
                                <p:cTn id="57" presetID="14" presetClass="entr" presetSubtype="10" fill="hold" grpId="0" nodeType="withEffect">
                                  <p:stCondLst>
                                    <p:cond delay="250"/>
                                  </p:stCondLst>
                                  <p:childTnLst>
                                    <p:set>
                                      <p:cBhvr>
                                        <p:cTn id="58" dur="1" fill="hold">
                                          <p:stCondLst>
                                            <p:cond delay="0"/>
                                          </p:stCondLst>
                                        </p:cTn>
                                        <p:tgtEl>
                                          <p:spTgt spid="23"/>
                                        </p:tgtEl>
                                        <p:attrNameLst>
                                          <p:attrName>style.visibility</p:attrName>
                                        </p:attrNameLst>
                                      </p:cBhvr>
                                      <p:to>
                                        <p:strVal val="visible"/>
                                      </p:to>
                                    </p:set>
                                    <p:animEffect transition="in" filter="randombar(horizontal)">
                                      <p:cBhvr>
                                        <p:cTn id="59" dur="400"/>
                                        <p:tgtEl>
                                          <p:spTgt spid="23"/>
                                        </p:tgtEl>
                                      </p:cBhvr>
                                    </p:animEffect>
                                  </p:childTnLst>
                                </p:cTn>
                              </p:par>
                              <p:par>
                                <p:cTn id="60" presetID="14" presetClass="entr" presetSubtype="10" fill="hold" grpId="0" nodeType="withEffect">
                                  <p:stCondLst>
                                    <p:cond delay="250"/>
                                  </p:stCondLst>
                                  <p:childTnLst>
                                    <p:set>
                                      <p:cBhvr>
                                        <p:cTn id="61" dur="1" fill="hold">
                                          <p:stCondLst>
                                            <p:cond delay="0"/>
                                          </p:stCondLst>
                                        </p:cTn>
                                        <p:tgtEl>
                                          <p:spTgt spid="24"/>
                                        </p:tgtEl>
                                        <p:attrNameLst>
                                          <p:attrName>style.visibility</p:attrName>
                                        </p:attrNameLst>
                                      </p:cBhvr>
                                      <p:to>
                                        <p:strVal val="visible"/>
                                      </p:to>
                                    </p:set>
                                    <p:animEffect transition="in" filter="randombar(horizontal)">
                                      <p:cBhvr>
                                        <p:cTn id="62" dur="400"/>
                                        <p:tgtEl>
                                          <p:spTgt spid="24"/>
                                        </p:tgtEl>
                                      </p:cBhvr>
                                    </p:animEffect>
                                  </p:childTnLst>
                                </p:cTn>
                              </p:par>
                            </p:childTnLst>
                          </p:cTn>
                        </p:par>
                        <p:par>
                          <p:cTn id="63" fill="hold">
                            <p:stCondLst>
                              <p:cond delay="3000"/>
                            </p:stCondLst>
                            <p:childTnLst>
                              <p:par>
                                <p:cTn id="64" presetID="10" presetClass="entr" presetSubtype="0" fill="hold" nodeType="afterEffect">
                                  <p:stCondLst>
                                    <p:cond delay="0"/>
                                  </p:stCondLst>
                                  <p:childTnLst>
                                    <p:set>
                                      <p:cBhvr>
                                        <p:cTn id="65" dur="1" fill="hold">
                                          <p:stCondLst>
                                            <p:cond delay="0"/>
                                          </p:stCondLst>
                                        </p:cTn>
                                        <p:tgtEl>
                                          <p:spTgt spid="12"/>
                                        </p:tgtEl>
                                        <p:attrNameLst>
                                          <p:attrName>style.visibility</p:attrName>
                                        </p:attrNameLst>
                                      </p:cBhvr>
                                      <p:to>
                                        <p:strVal val="visible"/>
                                      </p:to>
                                    </p:set>
                                    <p:anim calcmode="lin" valueType="num">
                                      <p:cBhvr>
                                        <p:cTn id="66" dur="350" fill="hold"/>
                                        <p:tgtEl>
                                          <p:spTgt spid="12"/>
                                        </p:tgtEl>
                                        <p:attrNameLst>
                                          <p:attrName>ppt_w</p:attrName>
                                        </p:attrNameLst>
                                      </p:cBhvr>
                                      <p:tavLst>
                                        <p:tav tm="0">
                                          <p:val>
                                            <p:fltVal val="0"/>
                                          </p:val>
                                        </p:tav>
                                        <p:tav tm="100000">
                                          <p:val>
                                            <p:strVal val="#ppt_w"/>
                                          </p:val>
                                        </p:tav>
                                      </p:tavLst>
                                    </p:anim>
                                    <p:anim calcmode="lin" valueType="num">
                                      <p:cBhvr>
                                        <p:cTn id="67" dur="350" fill="hold"/>
                                        <p:tgtEl>
                                          <p:spTgt spid="12"/>
                                        </p:tgtEl>
                                        <p:attrNameLst>
                                          <p:attrName>ppt_h</p:attrName>
                                        </p:attrNameLst>
                                      </p:cBhvr>
                                      <p:tavLst>
                                        <p:tav tm="0">
                                          <p:val>
                                            <p:fltVal val="0"/>
                                          </p:val>
                                        </p:tav>
                                        <p:tav tm="100000">
                                          <p:val>
                                            <p:strVal val="#ppt_h"/>
                                          </p:val>
                                        </p:tav>
                                      </p:tavLst>
                                    </p:anim>
                                    <p:animEffect transition="in" filter="fade">
                                      <p:cBhvr>
                                        <p:cTn id="68" dur="350"/>
                                        <p:tgtEl>
                                          <p:spTgt spid="12"/>
                                        </p:tgtEl>
                                      </p:cBhvr>
                                    </p:animEffect>
                                  </p:childTnLst>
                                </p:cTn>
                              </p:par>
                            </p:childTnLst>
                          </p:cTn>
                        </p:par>
                        <p:par>
                          <p:cTn id="69" fill="hold">
                            <p:stCondLst>
                              <p:cond delay="3500"/>
                            </p:stCondLst>
                            <p:childTnLst>
                              <p:par>
                                <p:cTn id="70" presetID="26" presetClass="emph" presetSubtype="0" fill="hold" nodeType="afterEffect">
                                  <p:stCondLst>
                                    <p:cond delay="0"/>
                                  </p:stCondLst>
                                  <p:childTnLst>
                                    <p:animEffect transition="out" filter="fade">
                                      <p:cBhvr>
                                        <p:cTn id="71" dur="500" tmFilter="0, 0; .2, .5; .8, .5; 1, 0"/>
                                        <p:tgtEl>
                                          <p:spTgt spid="12"/>
                                        </p:tgtEl>
                                      </p:cBhvr>
                                    </p:animEffect>
                                    <p:animScale>
                                      <p:cBhvr>
                                        <p:cTn id="72" dur="250" autoRev="1" fill="hold"/>
                                        <p:tgtEl>
                                          <p:spTgt spid="12"/>
                                        </p:tgtEl>
                                      </p:cBhvr>
                                      <p:by x="105000" y="105000"/>
                                    </p:animScale>
                                  </p:childTnLst>
                                </p:cTn>
                              </p:par>
                              <p:par>
                                <p:cTn id="73" presetID="14" presetClass="entr" presetSubtype="10" fill="hold" grpId="0" nodeType="withEffect">
                                  <p:stCondLst>
                                    <p:cond delay="250"/>
                                  </p:stCondLst>
                                  <p:childTnLst>
                                    <p:set>
                                      <p:cBhvr>
                                        <p:cTn id="74" dur="1" fill="hold">
                                          <p:stCondLst>
                                            <p:cond delay="0"/>
                                          </p:stCondLst>
                                        </p:cTn>
                                        <p:tgtEl>
                                          <p:spTgt spid="21"/>
                                        </p:tgtEl>
                                        <p:attrNameLst>
                                          <p:attrName>style.visibility</p:attrName>
                                        </p:attrNameLst>
                                      </p:cBhvr>
                                      <p:to>
                                        <p:strVal val="visible"/>
                                      </p:to>
                                    </p:set>
                                    <p:animEffect transition="in" filter="randombar(horizontal)">
                                      <p:cBhvr>
                                        <p:cTn id="75" dur="400"/>
                                        <p:tgtEl>
                                          <p:spTgt spid="21"/>
                                        </p:tgtEl>
                                      </p:cBhvr>
                                    </p:animEffect>
                                  </p:childTnLst>
                                </p:cTn>
                              </p:par>
                              <p:par>
                                <p:cTn id="76" presetID="14" presetClass="entr" presetSubtype="10" fill="hold" grpId="0" nodeType="withEffect">
                                  <p:stCondLst>
                                    <p:cond delay="250"/>
                                  </p:stCondLst>
                                  <p:childTnLst>
                                    <p:set>
                                      <p:cBhvr>
                                        <p:cTn id="77" dur="1" fill="hold">
                                          <p:stCondLst>
                                            <p:cond delay="0"/>
                                          </p:stCondLst>
                                        </p:cTn>
                                        <p:tgtEl>
                                          <p:spTgt spid="22"/>
                                        </p:tgtEl>
                                        <p:attrNameLst>
                                          <p:attrName>style.visibility</p:attrName>
                                        </p:attrNameLst>
                                      </p:cBhvr>
                                      <p:to>
                                        <p:strVal val="visible"/>
                                      </p:to>
                                    </p:set>
                                    <p:animEffect transition="in" filter="randombar(horizontal)">
                                      <p:cBhvr>
                                        <p:cTn id="78" dur="4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utoUpdateAnimBg="0"/>
      <p:bldP spid="4" grpId="0" build="p" autoUpdateAnimBg="0"/>
      <p:bldP spid="6" grpId="0" animBg="1"/>
      <p:bldP spid="7" grpId="0" animBg="1"/>
      <p:bldP spid="8" grpId="0" animBg="1"/>
      <p:bldP spid="19" grpId="0"/>
      <p:bldP spid="20" grpId="0"/>
      <p:bldP spid="21" grpId="0"/>
      <p:bldP spid="22" grpId="0"/>
      <p:bldP spid="23" grpId="0"/>
      <p:bldP spid="2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44" name="Picture 4" descr="C:\Users\Administrator\Desktop\ppt\timg (9)-1.jpg"/>
          <p:cNvPicPr>
            <a:picLocks noChangeAspect="1" noChangeArrowheads="1"/>
          </p:cNvPicPr>
          <p:nvPr/>
        </p:nvPicPr>
        <p:blipFill>
          <a:blip r:embed="rId3" cstate="print"/>
          <a:srcRect/>
          <a:stretch>
            <a:fillRect/>
          </a:stretch>
        </p:blipFill>
        <p:spPr bwMode="auto">
          <a:xfrm>
            <a:off x="8908103" y="353621"/>
            <a:ext cx="3051683" cy="3683989"/>
          </a:xfrm>
          <a:prstGeom prst="rect">
            <a:avLst/>
          </a:prstGeom>
          <a:noFill/>
        </p:spPr>
      </p:pic>
      <p:grpSp>
        <p:nvGrpSpPr>
          <p:cNvPr id="10" name="组合 9"/>
          <p:cNvGrpSpPr/>
          <p:nvPr/>
        </p:nvGrpSpPr>
        <p:grpSpPr>
          <a:xfrm>
            <a:off x="9064529" y="4733827"/>
            <a:ext cx="2616833" cy="1269661"/>
            <a:chOff x="7069474" y="4888207"/>
            <a:chExt cx="2616833" cy="1269661"/>
          </a:xfrm>
        </p:grpSpPr>
        <p:sp>
          <p:nvSpPr>
            <p:cNvPr id="5" name="矩形 83"/>
            <p:cNvSpPr>
              <a:spLocks noChangeArrowheads="1"/>
            </p:cNvSpPr>
            <p:nvPr/>
          </p:nvSpPr>
          <p:spPr bwMode="auto">
            <a:xfrm>
              <a:off x="7178652" y="5008934"/>
              <a:ext cx="2392860" cy="1047482"/>
            </a:xfrm>
            <a:prstGeom prst="rect">
              <a:avLst/>
            </a:prstGeom>
            <a:solidFill>
              <a:srgbClr val="F2F2F2"/>
            </a:solidFill>
            <a:ln w="25400" cmpd="sng">
              <a:solidFill>
                <a:schemeClr val="tx1"/>
              </a:solidFill>
              <a:miter lim="800000"/>
            </a:ln>
          </p:spPr>
          <p:txBody>
            <a:bodyPr/>
            <a:lstStyle/>
            <a:p>
              <a:endParaRPr lang="zh-CN" altLang="en-US" sz="1490"/>
            </a:p>
          </p:txBody>
        </p:sp>
        <p:sp>
          <p:nvSpPr>
            <p:cNvPr id="6" name="TextBox 84"/>
            <p:cNvSpPr txBox="1">
              <a:spLocks noChangeArrowheads="1"/>
            </p:cNvSpPr>
            <p:nvPr/>
          </p:nvSpPr>
          <p:spPr bwMode="auto">
            <a:xfrm>
              <a:off x="7514736" y="5269879"/>
              <a:ext cx="18548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just"/>
              <a:r>
                <a:rPr lang="zh-CN" altLang="en-US" sz="1600" dirty="0">
                  <a:latin typeface="微软雅黑" pitchFamily="34" charset="-122"/>
                  <a:ea typeface="微软雅黑" pitchFamily="34" charset="-122"/>
                  <a:sym typeface="微软雅黑" pitchFamily="34" charset="-122"/>
                </a:rPr>
                <a:t>安全观察卡和观察</a:t>
              </a:r>
              <a:endParaRPr lang="en-US" altLang="zh-CN" sz="1600" dirty="0">
                <a:latin typeface="微软雅黑" pitchFamily="34" charset="-122"/>
                <a:ea typeface="微软雅黑" pitchFamily="34" charset="-122"/>
                <a:sym typeface="微软雅黑" pitchFamily="34" charset="-122"/>
              </a:endParaRPr>
            </a:p>
            <a:p>
              <a:pPr algn="just"/>
              <a:r>
                <a:rPr lang="zh-CN" altLang="en-US" sz="1600" dirty="0">
                  <a:latin typeface="微软雅黑" pitchFamily="34" charset="-122"/>
                  <a:ea typeface="微软雅黑" pitchFamily="34" charset="-122"/>
                  <a:sym typeface="微软雅黑" pitchFamily="34" charset="-122"/>
                </a:rPr>
                <a:t>报告的指导作用</a:t>
              </a:r>
            </a:p>
          </p:txBody>
        </p:sp>
        <p:sp>
          <p:nvSpPr>
            <p:cNvPr id="7" name="Freeform 12"/>
            <p:cNvSpPr/>
            <p:nvPr/>
          </p:nvSpPr>
          <p:spPr bwMode="auto">
            <a:xfrm>
              <a:off x="7069474" y="4888207"/>
              <a:ext cx="436976" cy="438288"/>
            </a:xfrm>
            <a:custGeom>
              <a:avLst/>
              <a:gdLst>
                <a:gd name="T0" fmla="*/ 0 w 1446"/>
                <a:gd name="T1" fmla="*/ 0 h 1446"/>
                <a:gd name="T2" fmla="*/ 1446 w 1446"/>
                <a:gd name="T3" fmla="*/ 0 h 1446"/>
                <a:gd name="T4" fmla="*/ 1446 w 1446"/>
                <a:gd name="T5" fmla="*/ 458 h 1446"/>
                <a:gd name="T6" fmla="*/ 438 w 1446"/>
                <a:gd name="T7" fmla="*/ 458 h 1446"/>
                <a:gd name="T8" fmla="*/ 438 w 1446"/>
                <a:gd name="T9" fmla="*/ 1446 h 1446"/>
                <a:gd name="T10" fmla="*/ 0 w 1446"/>
                <a:gd name="T11" fmla="*/ 1446 h 1446"/>
                <a:gd name="T12" fmla="*/ 0 w 1446"/>
                <a:gd name="T13" fmla="*/ 0 h 1446"/>
              </a:gdLst>
              <a:ahLst/>
              <a:cxnLst>
                <a:cxn ang="0">
                  <a:pos x="T0" y="T1"/>
                </a:cxn>
                <a:cxn ang="0">
                  <a:pos x="T2" y="T3"/>
                </a:cxn>
                <a:cxn ang="0">
                  <a:pos x="T4" y="T5"/>
                </a:cxn>
                <a:cxn ang="0">
                  <a:pos x="T6" y="T7"/>
                </a:cxn>
                <a:cxn ang="0">
                  <a:pos x="T8" y="T9"/>
                </a:cxn>
                <a:cxn ang="0">
                  <a:pos x="T10" y="T11"/>
                </a:cxn>
                <a:cxn ang="0">
                  <a:pos x="T12" y="T13"/>
                </a:cxn>
              </a:cxnLst>
              <a:rect l="0" t="0" r="r" b="b"/>
              <a:pathLst>
                <a:path w="1446" h="1446">
                  <a:moveTo>
                    <a:pt x="0" y="0"/>
                  </a:moveTo>
                  <a:lnTo>
                    <a:pt x="1446" y="0"/>
                  </a:lnTo>
                  <a:lnTo>
                    <a:pt x="1446" y="458"/>
                  </a:lnTo>
                  <a:lnTo>
                    <a:pt x="438" y="458"/>
                  </a:lnTo>
                  <a:lnTo>
                    <a:pt x="438" y="1446"/>
                  </a:lnTo>
                  <a:lnTo>
                    <a:pt x="0" y="1446"/>
                  </a:lnTo>
                  <a:lnTo>
                    <a:pt x="0" y="0"/>
                  </a:lnTo>
                  <a:close/>
                </a:path>
              </a:pathLst>
            </a:custGeom>
            <a:solidFill>
              <a:srgbClr val="FCB00F"/>
            </a:solidFill>
            <a:ln>
              <a:noFill/>
            </a:ln>
          </p:spPr>
          <p:txBody>
            <a:bodyPr/>
            <a:lstStyle/>
            <a:p>
              <a:endParaRPr lang="zh-CN" altLang="en-US" sz="1490">
                <a:solidFill>
                  <a:srgbClr val="2C3637"/>
                </a:solidFill>
              </a:endParaRPr>
            </a:p>
          </p:txBody>
        </p:sp>
        <p:sp>
          <p:nvSpPr>
            <p:cNvPr id="8" name="Freeform 12"/>
            <p:cNvSpPr/>
            <p:nvPr/>
          </p:nvSpPr>
          <p:spPr bwMode="auto">
            <a:xfrm flipH="1" flipV="1">
              <a:off x="9249331" y="5719580"/>
              <a:ext cx="436976" cy="438288"/>
            </a:xfrm>
            <a:custGeom>
              <a:avLst/>
              <a:gdLst>
                <a:gd name="T0" fmla="*/ 0 w 1446"/>
                <a:gd name="T1" fmla="*/ 0 h 1446"/>
                <a:gd name="T2" fmla="*/ 1446 w 1446"/>
                <a:gd name="T3" fmla="*/ 0 h 1446"/>
                <a:gd name="T4" fmla="*/ 1446 w 1446"/>
                <a:gd name="T5" fmla="*/ 458 h 1446"/>
                <a:gd name="T6" fmla="*/ 438 w 1446"/>
                <a:gd name="T7" fmla="*/ 458 h 1446"/>
                <a:gd name="T8" fmla="*/ 438 w 1446"/>
                <a:gd name="T9" fmla="*/ 1446 h 1446"/>
                <a:gd name="T10" fmla="*/ 0 w 1446"/>
                <a:gd name="T11" fmla="*/ 1446 h 1446"/>
                <a:gd name="T12" fmla="*/ 0 w 1446"/>
                <a:gd name="T13" fmla="*/ 0 h 1446"/>
              </a:gdLst>
              <a:ahLst/>
              <a:cxnLst>
                <a:cxn ang="0">
                  <a:pos x="T0" y="T1"/>
                </a:cxn>
                <a:cxn ang="0">
                  <a:pos x="T2" y="T3"/>
                </a:cxn>
                <a:cxn ang="0">
                  <a:pos x="T4" y="T5"/>
                </a:cxn>
                <a:cxn ang="0">
                  <a:pos x="T6" y="T7"/>
                </a:cxn>
                <a:cxn ang="0">
                  <a:pos x="T8" y="T9"/>
                </a:cxn>
                <a:cxn ang="0">
                  <a:pos x="T10" y="T11"/>
                </a:cxn>
                <a:cxn ang="0">
                  <a:pos x="T12" y="T13"/>
                </a:cxn>
              </a:cxnLst>
              <a:rect l="0" t="0" r="r" b="b"/>
              <a:pathLst>
                <a:path w="1446" h="1446">
                  <a:moveTo>
                    <a:pt x="0" y="0"/>
                  </a:moveTo>
                  <a:lnTo>
                    <a:pt x="1446" y="0"/>
                  </a:lnTo>
                  <a:lnTo>
                    <a:pt x="1446" y="458"/>
                  </a:lnTo>
                  <a:lnTo>
                    <a:pt x="438" y="458"/>
                  </a:lnTo>
                  <a:lnTo>
                    <a:pt x="438" y="1446"/>
                  </a:lnTo>
                  <a:lnTo>
                    <a:pt x="0" y="1446"/>
                  </a:lnTo>
                  <a:lnTo>
                    <a:pt x="0" y="0"/>
                  </a:lnTo>
                  <a:close/>
                </a:path>
              </a:pathLst>
            </a:custGeom>
            <a:solidFill>
              <a:srgbClr val="FCB00F"/>
            </a:solidFill>
            <a:ln>
              <a:noFill/>
            </a:ln>
          </p:spPr>
          <p:txBody>
            <a:bodyPr/>
            <a:lstStyle/>
            <a:p>
              <a:endParaRPr lang="zh-CN" altLang="en-US" sz="1490">
                <a:solidFill>
                  <a:srgbClr val="2C3637"/>
                </a:solidFill>
              </a:endParaRPr>
            </a:p>
          </p:txBody>
        </p:sp>
      </p:grpSp>
      <p:sp>
        <p:nvSpPr>
          <p:cNvPr id="13" name="椭圆 12"/>
          <p:cNvSpPr/>
          <p:nvPr/>
        </p:nvSpPr>
        <p:spPr>
          <a:xfrm>
            <a:off x="10025184" y="2043170"/>
            <a:ext cx="636530" cy="636530"/>
          </a:xfrm>
          <a:prstGeom prst="ellipse">
            <a:avLst/>
          </a:prstGeom>
          <a:solidFill>
            <a:schemeClr val="bg1">
              <a:alpha val="86000"/>
            </a:schemeClr>
          </a:solidFill>
          <a:ln>
            <a:noFill/>
          </a:ln>
          <a:effectLst>
            <a:softEdge rad="508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049" name="图片 2048"/>
          <p:cNvPicPr>
            <a:picLocks noChangeAspect="1"/>
          </p:cNvPicPr>
          <p:nvPr/>
        </p:nvPicPr>
        <p:blipFill>
          <a:blip r:embed="rId4"/>
          <a:stretch>
            <a:fillRect/>
          </a:stretch>
        </p:blipFill>
        <p:spPr>
          <a:xfrm>
            <a:off x="2222500" y="0"/>
            <a:ext cx="3251200" cy="6845300"/>
          </a:xfrm>
          <a:prstGeom prst="rect">
            <a:avLst/>
          </a:prstGeom>
          <a:noFill/>
          <a:ln w="9525">
            <a:noFill/>
          </a:ln>
        </p:spPr>
      </p:pic>
      <p:pic>
        <p:nvPicPr>
          <p:cNvPr id="2050" name="图片 2049"/>
          <p:cNvPicPr>
            <a:picLocks noChangeAspect="1"/>
          </p:cNvPicPr>
          <p:nvPr/>
        </p:nvPicPr>
        <p:blipFill>
          <a:blip r:embed="rId5"/>
          <a:stretch>
            <a:fillRect/>
          </a:stretch>
        </p:blipFill>
        <p:spPr>
          <a:xfrm>
            <a:off x="5461000" y="63500"/>
            <a:ext cx="3251200" cy="6769100"/>
          </a:xfrm>
          <a:prstGeom prst="rect">
            <a:avLst/>
          </a:prstGeom>
          <a:noFill/>
          <a:ln w="9525">
            <a:noFill/>
          </a:ln>
        </p:spPr>
      </p:pic>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a:spLocks noChangeArrowheads="1"/>
          </p:cNvSpPr>
          <p:nvPr/>
        </p:nvSpPr>
        <p:spPr bwMode="auto">
          <a:xfrm>
            <a:off x="2842038" y="703962"/>
            <a:ext cx="3416302" cy="52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spcBef>
                <a:spcPct val="0"/>
              </a:spcBef>
              <a:buNone/>
            </a:pPr>
            <a:r>
              <a:rPr lang="zh-CN" altLang="en-US" sz="2800" dirty="0">
                <a:solidFill>
                  <a:srgbClr val="202A36"/>
                </a:solidFill>
                <a:latin typeface="Arial" charset="0"/>
                <a:cs typeface="Arial" charset="0"/>
              </a:rPr>
              <a:t>判断评估观察的内容</a:t>
            </a:r>
          </a:p>
        </p:txBody>
      </p:sp>
      <p:sp>
        <p:nvSpPr>
          <p:cNvPr id="4" name="任意多边形 3"/>
          <p:cNvSpPr/>
          <p:nvPr/>
        </p:nvSpPr>
        <p:spPr>
          <a:xfrm rot="5400000">
            <a:off x="8090562" y="3440195"/>
            <a:ext cx="1503912" cy="723424"/>
          </a:xfrm>
          <a:custGeom>
            <a:avLst/>
            <a:gdLst>
              <a:gd name="connsiteX0" fmla="*/ 0 w 1503912"/>
              <a:gd name="connsiteY0" fmla="*/ 487471 h 723424"/>
              <a:gd name="connsiteX1" fmla="*/ 546441 w 1503912"/>
              <a:gd name="connsiteY1" fmla="*/ 194123 h 723424"/>
              <a:gd name="connsiteX2" fmla="*/ 622201 w 1503912"/>
              <a:gd name="connsiteY2" fmla="*/ 182561 h 723424"/>
              <a:gd name="connsiteX3" fmla="*/ 759473 w 1503912"/>
              <a:gd name="connsiteY3" fmla="*/ 0 h 723424"/>
              <a:gd name="connsiteX4" fmla="*/ 896982 w 1503912"/>
              <a:gd name="connsiteY4" fmla="*/ 182876 h 723424"/>
              <a:gd name="connsiteX5" fmla="*/ 951826 w 1503912"/>
              <a:gd name="connsiteY5" fmla="*/ 190149 h 723424"/>
              <a:gd name="connsiteX6" fmla="*/ 1503912 w 1503912"/>
              <a:gd name="connsiteY6" fmla="*/ 472727 h 723424"/>
              <a:gd name="connsiteX7" fmla="*/ 1272630 w 1503912"/>
              <a:gd name="connsiteY7" fmla="*/ 713261 h 723424"/>
              <a:gd name="connsiteX8" fmla="*/ 235953 w 1503912"/>
              <a:gd name="connsiteY8" fmla="*/ 723424 h 723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03912" h="723424">
                <a:moveTo>
                  <a:pt x="0" y="487471"/>
                </a:moveTo>
                <a:cubicBezTo>
                  <a:pt x="155116" y="332355"/>
                  <a:pt x="346085" y="234486"/>
                  <a:pt x="546441" y="194123"/>
                </a:cubicBezTo>
                <a:lnTo>
                  <a:pt x="622201" y="182561"/>
                </a:lnTo>
                <a:lnTo>
                  <a:pt x="759473" y="0"/>
                </a:lnTo>
                <a:lnTo>
                  <a:pt x="896982" y="182876"/>
                </a:lnTo>
                <a:lnTo>
                  <a:pt x="951826" y="190149"/>
                </a:lnTo>
                <a:cubicBezTo>
                  <a:pt x="1152934" y="226576"/>
                  <a:pt x="1345785" y="320682"/>
                  <a:pt x="1503912" y="472727"/>
                </a:cubicBezTo>
                <a:lnTo>
                  <a:pt x="1272630" y="713261"/>
                </a:lnTo>
                <a:cubicBezTo>
                  <a:pt x="981963" y="433774"/>
                  <a:pt x="521086" y="438291"/>
                  <a:pt x="235953" y="723424"/>
                </a:cubicBezTo>
                <a:close/>
              </a:path>
            </a:pathLst>
          </a:cu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tx1">
                  <a:lumMod val="75000"/>
                  <a:lumOff val="25000"/>
                </a:schemeClr>
              </a:solidFill>
            </a:endParaRPr>
          </a:p>
        </p:txBody>
      </p:sp>
      <p:sp>
        <p:nvSpPr>
          <p:cNvPr id="5" name="任意多边形 4"/>
          <p:cNvSpPr/>
          <p:nvPr/>
        </p:nvSpPr>
        <p:spPr>
          <a:xfrm rot="18900000">
            <a:off x="6551774" y="3259924"/>
            <a:ext cx="1059543" cy="1073851"/>
          </a:xfrm>
          <a:custGeom>
            <a:avLst/>
            <a:gdLst>
              <a:gd name="connsiteX0" fmla="*/ 1053001 w 1059543"/>
              <a:gd name="connsiteY0" fmla="*/ 0 h 1073851"/>
              <a:gd name="connsiteX1" fmla="*/ 1059543 w 1059543"/>
              <a:gd name="connsiteY1" fmla="*/ 333624 h 1073851"/>
              <a:gd name="connsiteX2" fmla="*/ 333688 w 1059543"/>
              <a:gd name="connsiteY2" fmla="*/ 1073851 h 1073851"/>
              <a:gd name="connsiteX3" fmla="*/ 0 w 1059543"/>
              <a:gd name="connsiteY3" fmla="*/ 1073851 h 1073851"/>
              <a:gd name="connsiteX4" fmla="*/ 178963 w 1059543"/>
              <a:gd name="connsiteY4" fmla="*/ 480031 h 1073851"/>
              <a:gd name="connsiteX5" fmla="*/ 224358 w 1059543"/>
              <a:gd name="connsiteY5" fmla="*/ 418287 h 1073851"/>
              <a:gd name="connsiteX6" fmla="*/ 192333 w 1059543"/>
              <a:gd name="connsiteY6" fmla="*/ 192129 h 1073851"/>
              <a:gd name="connsiteX7" fmla="*/ 418880 w 1059543"/>
              <a:gd name="connsiteY7" fmla="*/ 224209 h 1073851"/>
              <a:gd name="connsiteX8" fmla="*/ 462804 w 1059543"/>
              <a:gd name="connsiteY8" fmla="*/ 190570 h 1073851"/>
              <a:gd name="connsiteX9" fmla="*/ 1053001 w 1059543"/>
              <a:gd name="connsiteY9" fmla="*/ 0 h 1073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59543" h="1073851">
                <a:moveTo>
                  <a:pt x="1053001" y="0"/>
                </a:moveTo>
                <a:lnTo>
                  <a:pt x="1059543" y="333624"/>
                </a:lnTo>
                <a:cubicBezTo>
                  <a:pt x="656383" y="341529"/>
                  <a:pt x="333688" y="670613"/>
                  <a:pt x="333688" y="1073851"/>
                </a:cubicBezTo>
                <a:lnTo>
                  <a:pt x="0" y="1073851"/>
                </a:lnTo>
                <a:cubicBezTo>
                  <a:pt x="0" y="854484"/>
                  <a:pt x="65832" y="650244"/>
                  <a:pt x="178963" y="480031"/>
                </a:cubicBezTo>
                <a:lnTo>
                  <a:pt x="224358" y="418287"/>
                </a:lnTo>
                <a:lnTo>
                  <a:pt x="192333" y="192129"/>
                </a:lnTo>
                <a:lnTo>
                  <a:pt x="418880" y="224209"/>
                </a:lnTo>
                <a:lnTo>
                  <a:pt x="462804" y="190570"/>
                </a:lnTo>
                <a:cubicBezTo>
                  <a:pt x="630767" y="74123"/>
                  <a:pt x="833676" y="4301"/>
                  <a:pt x="1053001" y="0"/>
                </a:cubicBezTo>
                <a:close/>
              </a:path>
            </a:pathLst>
          </a:cu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tx1">
                  <a:lumMod val="75000"/>
                  <a:lumOff val="25000"/>
                </a:schemeClr>
              </a:solidFill>
            </a:endParaRPr>
          </a:p>
        </p:txBody>
      </p:sp>
      <p:sp>
        <p:nvSpPr>
          <p:cNvPr id="6" name="任意多边形 5"/>
          <p:cNvSpPr/>
          <p:nvPr/>
        </p:nvSpPr>
        <p:spPr>
          <a:xfrm rot="18900000" flipV="1">
            <a:off x="7378539" y="4085805"/>
            <a:ext cx="1059543" cy="1073851"/>
          </a:xfrm>
          <a:custGeom>
            <a:avLst/>
            <a:gdLst>
              <a:gd name="connsiteX0" fmla="*/ 333688 w 1059543"/>
              <a:gd name="connsiteY0" fmla="*/ 1073851 h 1073851"/>
              <a:gd name="connsiteX1" fmla="*/ 1059543 w 1059543"/>
              <a:gd name="connsiteY1" fmla="*/ 333624 h 1073851"/>
              <a:gd name="connsiteX2" fmla="*/ 1053001 w 1059543"/>
              <a:gd name="connsiteY2" fmla="*/ 0 h 1073851"/>
              <a:gd name="connsiteX3" fmla="*/ 462804 w 1059543"/>
              <a:gd name="connsiteY3" fmla="*/ 190570 h 1073851"/>
              <a:gd name="connsiteX4" fmla="*/ 418881 w 1059543"/>
              <a:gd name="connsiteY4" fmla="*/ 224208 h 1073851"/>
              <a:gd name="connsiteX5" fmla="*/ 192334 w 1059543"/>
              <a:gd name="connsiteY5" fmla="*/ 192128 h 1073851"/>
              <a:gd name="connsiteX6" fmla="*/ 224359 w 1059543"/>
              <a:gd name="connsiteY6" fmla="*/ 418285 h 1073851"/>
              <a:gd name="connsiteX7" fmla="*/ 178964 w 1059543"/>
              <a:gd name="connsiteY7" fmla="*/ 480031 h 1073851"/>
              <a:gd name="connsiteX8" fmla="*/ 0 w 1059543"/>
              <a:gd name="connsiteY8" fmla="*/ 1073851 h 1073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9543" h="1073851">
                <a:moveTo>
                  <a:pt x="333688" y="1073851"/>
                </a:moveTo>
                <a:cubicBezTo>
                  <a:pt x="333688" y="670613"/>
                  <a:pt x="656383" y="341529"/>
                  <a:pt x="1059543" y="333624"/>
                </a:cubicBezTo>
                <a:lnTo>
                  <a:pt x="1053001" y="0"/>
                </a:lnTo>
                <a:cubicBezTo>
                  <a:pt x="833676" y="4300"/>
                  <a:pt x="630767" y="74123"/>
                  <a:pt x="462804" y="190570"/>
                </a:cubicBezTo>
                <a:lnTo>
                  <a:pt x="418881" y="224208"/>
                </a:lnTo>
                <a:lnTo>
                  <a:pt x="192334" y="192128"/>
                </a:lnTo>
                <a:lnTo>
                  <a:pt x="224359" y="418285"/>
                </a:lnTo>
                <a:lnTo>
                  <a:pt x="178964" y="480031"/>
                </a:lnTo>
                <a:cubicBezTo>
                  <a:pt x="65832" y="650245"/>
                  <a:pt x="0" y="854484"/>
                  <a:pt x="0" y="1073851"/>
                </a:cubicBezTo>
                <a:close/>
              </a:path>
            </a:pathLst>
          </a:cu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tx1">
                  <a:lumMod val="75000"/>
                  <a:lumOff val="25000"/>
                </a:schemeClr>
              </a:solidFill>
            </a:endParaRPr>
          </a:p>
        </p:txBody>
      </p:sp>
      <p:sp>
        <p:nvSpPr>
          <p:cNvPr id="7" name="任意多边形 6"/>
          <p:cNvSpPr/>
          <p:nvPr/>
        </p:nvSpPr>
        <p:spPr>
          <a:xfrm rot="2700000">
            <a:off x="7359488" y="2430977"/>
            <a:ext cx="1059543" cy="1073851"/>
          </a:xfrm>
          <a:custGeom>
            <a:avLst/>
            <a:gdLst>
              <a:gd name="connsiteX0" fmla="*/ 219275 w 1059543"/>
              <a:gd name="connsiteY0" fmla="*/ 192128 h 1073851"/>
              <a:gd name="connsiteX1" fmla="*/ 423085 w 1059543"/>
              <a:gd name="connsiteY1" fmla="*/ 220989 h 1073851"/>
              <a:gd name="connsiteX2" fmla="*/ 462804 w 1059543"/>
              <a:gd name="connsiteY2" fmla="*/ 190570 h 1073851"/>
              <a:gd name="connsiteX3" fmla="*/ 1053001 w 1059543"/>
              <a:gd name="connsiteY3" fmla="*/ 0 h 1073851"/>
              <a:gd name="connsiteX4" fmla="*/ 1059543 w 1059543"/>
              <a:gd name="connsiteY4" fmla="*/ 333624 h 1073851"/>
              <a:gd name="connsiteX5" fmla="*/ 333688 w 1059543"/>
              <a:gd name="connsiteY5" fmla="*/ 1073851 h 1073851"/>
              <a:gd name="connsiteX6" fmla="*/ 0 w 1059543"/>
              <a:gd name="connsiteY6" fmla="*/ 1073851 h 1073851"/>
              <a:gd name="connsiteX7" fmla="*/ 239386 w 1059543"/>
              <a:gd name="connsiteY7" fmla="*/ 397847 h 1073851"/>
              <a:gd name="connsiteX8" fmla="*/ 247170 w 1059543"/>
              <a:gd name="connsiteY8" fmla="*/ 389121 h 1073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9543" h="1073851">
                <a:moveTo>
                  <a:pt x="219275" y="192128"/>
                </a:moveTo>
                <a:lnTo>
                  <a:pt x="423085" y="220989"/>
                </a:lnTo>
                <a:lnTo>
                  <a:pt x="462804" y="190570"/>
                </a:lnTo>
                <a:cubicBezTo>
                  <a:pt x="630767" y="74123"/>
                  <a:pt x="833676" y="4301"/>
                  <a:pt x="1053001" y="0"/>
                </a:cubicBezTo>
                <a:lnTo>
                  <a:pt x="1059543" y="333624"/>
                </a:lnTo>
                <a:cubicBezTo>
                  <a:pt x="656383" y="341529"/>
                  <a:pt x="333688" y="670613"/>
                  <a:pt x="333688" y="1073851"/>
                </a:cubicBezTo>
                <a:lnTo>
                  <a:pt x="0" y="1073851"/>
                </a:lnTo>
                <a:cubicBezTo>
                  <a:pt x="0" y="817923"/>
                  <a:pt x="89604" y="582585"/>
                  <a:pt x="239386" y="397847"/>
                </a:cubicBezTo>
                <a:lnTo>
                  <a:pt x="247170" y="389121"/>
                </a:lnTo>
                <a:close/>
              </a:path>
            </a:pathLst>
          </a:cu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tx1">
                  <a:lumMod val="75000"/>
                  <a:lumOff val="25000"/>
                </a:schemeClr>
              </a:solidFill>
            </a:endParaRPr>
          </a:p>
        </p:txBody>
      </p:sp>
      <p:sp>
        <p:nvSpPr>
          <p:cNvPr id="8" name="心形 7"/>
          <p:cNvSpPr/>
          <p:nvPr/>
        </p:nvSpPr>
        <p:spPr>
          <a:xfrm>
            <a:off x="7488287" y="1873462"/>
            <a:ext cx="351692" cy="293077"/>
          </a:xfrm>
          <a:prstGeom prst="heart">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grpSp>
        <p:nvGrpSpPr>
          <p:cNvPr id="9" name="组合 8"/>
          <p:cNvGrpSpPr/>
          <p:nvPr/>
        </p:nvGrpSpPr>
        <p:grpSpPr>
          <a:xfrm>
            <a:off x="9380255" y="3506619"/>
            <a:ext cx="224872" cy="564609"/>
            <a:chOff x="3114596" y="2996938"/>
            <a:chExt cx="224872" cy="564609"/>
          </a:xfrm>
          <a:solidFill>
            <a:srgbClr val="202A36"/>
          </a:solidFill>
        </p:grpSpPr>
        <p:sp>
          <p:nvSpPr>
            <p:cNvPr id="10" name="椭圆 9"/>
            <p:cNvSpPr/>
            <p:nvPr/>
          </p:nvSpPr>
          <p:spPr>
            <a:xfrm>
              <a:off x="3184508" y="2996938"/>
              <a:ext cx="90487" cy="904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sp>
          <p:nvSpPr>
            <p:cNvPr id="11" name="同侧圆角矩形 10"/>
            <p:cNvSpPr/>
            <p:nvPr/>
          </p:nvSpPr>
          <p:spPr>
            <a:xfrm>
              <a:off x="3114865" y="3096786"/>
              <a:ext cx="224603" cy="63149"/>
            </a:xfrm>
            <a:prstGeom prst="round2SameRect">
              <a:avLst>
                <a:gd name="adj1" fmla="val 50000"/>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sp>
          <p:nvSpPr>
            <p:cNvPr id="12" name="矩形 11"/>
            <p:cNvSpPr/>
            <p:nvPr/>
          </p:nvSpPr>
          <p:spPr>
            <a:xfrm>
              <a:off x="3170785" y="3159935"/>
              <a:ext cx="112763" cy="15460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sp>
          <p:nvSpPr>
            <p:cNvPr id="13" name="同侧圆角矩形 12"/>
            <p:cNvSpPr/>
            <p:nvPr/>
          </p:nvSpPr>
          <p:spPr>
            <a:xfrm rot="10800000">
              <a:off x="3170785" y="3304372"/>
              <a:ext cx="45719" cy="257175"/>
            </a:xfrm>
            <a:prstGeom prst="round2SameRect">
              <a:avLst>
                <a:gd name="adj1" fmla="val 50000"/>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sp>
          <p:nvSpPr>
            <p:cNvPr id="14" name="同侧圆角矩形 13"/>
            <p:cNvSpPr/>
            <p:nvPr/>
          </p:nvSpPr>
          <p:spPr>
            <a:xfrm rot="10800000">
              <a:off x="3237416" y="3304372"/>
              <a:ext cx="45719" cy="257175"/>
            </a:xfrm>
            <a:prstGeom prst="round2SameRect">
              <a:avLst>
                <a:gd name="adj1" fmla="val 50000"/>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sp>
          <p:nvSpPr>
            <p:cNvPr id="15" name="同侧圆角矩形 14"/>
            <p:cNvSpPr/>
            <p:nvPr/>
          </p:nvSpPr>
          <p:spPr>
            <a:xfrm rot="10800000">
              <a:off x="3114596" y="3144503"/>
              <a:ext cx="31089" cy="180000"/>
            </a:xfrm>
            <a:prstGeom prst="round2SameRect">
              <a:avLst>
                <a:gd name="adj1" fmla="val 50000"/>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sp>
          <p:nvSpPr>
            <p:cNvPr id="16" name="同侧圆角矩形 15"/>
            <p:cNvSpPr/>
            <p:nvPr/>
          </p:nvSpPr>
          <p:spPr>
            <a:xfrm rot="10800000">
              <a:off x="3307081" y="3144503"/>
              <a:ext cx="31089" cy="180000"/>
            </a:xfrm>
            <a:prstGeom prst="round2SameRect">
              <a:avLst>
                <a:gd name="adj1" fmla="val 50000"/>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grpSp>
      <p:grpSp>
        <p:nvGrpSpPr>
          <p:cNvPr id="17" name="组合 16"/>
          <p:cNvGrpSpPr/>
          <p:nvPr/>
        </p:nvGrpSpPr>
        <p:grpSpPr>
          <a:xfrm>
            <a:off x="5988657" y="3617972"/>
            <a:ext cx="439857" cy="311768"/>
            <a:chOff x="4979939" y="3638125"/>
            <a:chExt cx="439857" cy="311768"/>
          </a:xfrm>
          <a:solidFill>
            <a:srgbClr val="202A36"/>
          </a:solidFill>
        </p:grpSpPr>
        <p:grpSp>
          <p:nvGrpSpPr>
            <p:cNvPr id="18" name="组合 17"/>
            <p:cNvGrpSpPr/>
            <p:nvPr/>
          </p:nvGrpSpPr>
          <p:grpSpPr>
            <a:xfrm>
              <a:off x="4979939" y="3681386"/>
              <a:ext cx="439857" cy="268507"/>
              <a:chOff x="4975778" y="3669385"/>
              <a:chExt cx="439857" cy="268507"/>
            </a:xfrm>
            <a:grpFill/>
          </p:grpSpPr>
          <p:grpSp>
            <p:nvGrpSpPr>
              <p:cNvPr id="20" name="组合 19"/>
              <p:cNvGrpSpPr/>
              <p:nvPr/>
            </p:nvGrpSpPr>
            <p:grpSpPr>
              <a:xfrm>
                <a:off x="4975778" y="3689944"/>
                <a:ext cx="439857" cy="24689"/>
                <a:chOff x="4902784" y="3688900"/>
                <a:chExt cx="439857" cy="24689"/>
              </a:xfrm>
              <a:grpFill/>
            </p:grpSpPr>
            <p:sp>
              <p:nvSpPr>
                <p:cNvPr id="24" name="矩形 23"/>
                <p:cNvSpPr/>
                <p:nvPr/>
              </p:nvSpPr>
              <p:spPr>
                <a:xfrm rot="19380000">
                  <a:off x="4902784" y="3688900"/>
                  <a:ext cx="252000" cy="246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sp>
              <p:nvSpPr>
                <p:cNvPr id="25" name="矩形 24"/>
                <p:cNvSpPr/>
                <p:nvPr/>
              </p:nvSpPr>
              <p:spPr>
                <a:xfrm rot="2220000" flipH="1">
                  <a:off x="5090641" y="3688901"/>
                  <a:ext cx="252000" cy="246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grpSp>
          <p:sp>
            <p:nvSpPr>
              <p:cNvPr id="21" name="等腰三角形 20"/>
              <p:cNvSpPr/>
              <p:nvPr/>
            </p:nvSpPr>
            <p:spPr>
              <a:xfrm>
                <a:off x="5044333" y="3669385"/>
                <a:ext cx="302746" cy="12780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sp>
            <p:nvSpPr>
              <p:cNvPr id="22" name="矩形 21"/>
              <p:cNvSpPr/>
              <p:nvPr/>
            </p:nvSpPr>
            <p:spPr>
              <a:xfrm>
                <a:off x="5043860" y="3797191"/>
                <a:ext cx="106784" cy="14070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sp>
            <p:nvSpPr>
              <p:cNvPr id="23" name="矩形 22"/>
              <p:cNvSpPr/>
              <p:nvPr/>
            </p:nvSpPr>
            <p:spPr>
              <a:xfrm>
                <a:off x="5238624" y="3797191"/>
                <a:ext cx="106784" cy="14070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grpSp>
        <p:sp>
          <p:nvSpPr>
            <p:cNvPr id="19" name="剪去单角的矩形 18"/>
            <p:cNvSpPr/>
            <p:nvPr/>
          </p:nvSpPr>
          <p:spPr>
            <a:xfrm flipH="1" flipV="1">
              <a:off x="5266528" y="3638125"/>
              <a:ext cx="45719" cy="88107"/>
            </a:xfrm>
            <a:prstGeom prst="snip1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grpSp>
      <p:grpSp>
        <p:nvGrpSpPr>
          <p:cNvPr id="26" name="组合 25"/>
          <p:cNvGrpSpPr/>
          <p:nvPr/>
        </p:nvGrpSpPr>
        <p:grpSpPr>
          <a:xfrm>
            <a:off x="7430196" y="5239058"/>
            <a:ext cx="460390" cy="418456"/>
            <a:chOff x="2928203" y="5369694"/>
            <a:chExt cx="460390" cy="418456"/>
          </a:xfrm>
          <a:solidFill>
            <a:srgbClr val="FCB00F"/>
          </a:solidFill>
        </p:grpSpPr>
        <p:grpSp>
          <p:nvGrpSpPr>
            <p:cNvPr id="27" name="组合 26"/>
            <p:cNvGrpSpPr/>
            <p:nvPr/>
          </p:nvGrpSpPr>
          <p:grpSpPr>
            <a:xfrm>
              <a:off x="2928203" y="5369694"/>
              <a:ext cx="460390" cy="418456"/>
              <a:chOff x="10760386" y="4041158"/>
              <a:chExt cx="460390" cy="418456"/>
            </a:xfrm>
            <a:grpFill/>
          </p:grpSpPr>
          <p:sp>
            <p:nvSpPr>
              <p:cNvPr id="30" name="任意多边形 29"/>
              <p:cNvSpPr/>
              <p:nvPr/>
            </p:nvSpPr>
            <p:spPr>
              <a:xfrm>
                <a:off x="10813541" y="4041158"/>
                <a:ext cx="407235" cy="357637"/>
              </a:xfrm>
              <a:custGeom>
                <a:avLst/>
                <a:gdLst>
                  <a:gd name="connsiteX0" fmla="*/ 6665 w 406232"/>
                  <a:gd name="connsiteY0" fmla="*/ 305095 h 348959"/>
                  <a:gd name="connsiteX1" fmla="*/ 6665 w 406232"/>
                  <a:gd name="connsiteY1" fmla="*/ 226514 h 348959"/>
                  <a:gd name="connsiteX2" fmla="*/ 73340 w 406232"/>
                  <a:gd name="connsiteY2" fmla="*/ 128882 h 348959"/>
                  <a:gd name="connsiteX3" fmla="*/ 244790 w 406232"/>
                  <a:gd name="connsiteY3" fmla="*/ 43157 h 348959"/>
                  <a:gd name="connsiteX4" fmla="*/ 401952 w 406232"/>
                  <a:gd name="connsiteY4" fmla="*/ 295 h 348959"/>
                  <a:gd name="connsiteX5" fmla="*/ 359090 w 406232"/>
                  <a:gd name="connsiteY5" fmla="*/ 26489 h 348959"/>
                  <a:gd name="connsiteX6" fmla="*/ 330515 w 406232"/>
                  <a:gd name="connsiteY6" fmla="*/ 69351 h 348959"/>
                  <a:gd name="connsiteX7" fmla="*/ 304321 w 406232"/>
                  <a:gd name="connsiteY7" fmla="*/ 114595 h 348959"/>
                  <a:gd name="connsiteX8" fmla="*/ 278127 w 406232"/>
                  <a:gd name="connsiteY8" fmla="*/ 209845 h 348959"/>
                  <a:gd name="connsiteX9" fmla="*/ 211452 w 406232"/>
                  <a:gd name="connsiteY9" fmla="*/ 305095 h 348959"/>
                  <a:gd name="connsiteX10" fmla="*/ 128108 w 406232"/>
                  <a:gd name="connsiteY10" fmla="*/ 345576 h 348959"/>
                  <a:gd name="connsiteX11" fmla="*/ 44765 w 406232"/>
                  <a:gd name="connsiteY11" fmla="*/ 345576 h 348959"/>
                  <a:gd name="connsiteX12" fmla="*/ 6665 w 406232"/>
                  <a:gd name="connsiteY12" fmla="*/ 305095 h 348959"/>
                  <a:gd name="connsiteX0-1" fmla="*/ 6665 w 406232"/>
                  <a:gd name="connsiteY0-2" fmla="*/ 305095 h 348959"/>
                  <a:gd name="connsiteX1-3" fmla="*/ 6665 w 406232"/>
                  <a:gd name="connsiteY1-4" fmla="*/ 226514 h 348959"/>
                  <a:gd name="connsiteX2-5" fmla="*/ 73340 w 406232"/>
                  <a:gd name="connsiteY2-6" fmla="*/ 128882 h 348959"/>
                  <a:gd name="connsiteX3-7" fmla="*/ 244790 w 406232"/>
                  <a:gd name="connsiteY3-8" fmla="*/ 43157 h 348959"/>
                  <a:gd name="connsiteX4-9" fmla="*/ 401952 w 406232"/>
                  <a:gd name="connsiteY4-10" fmla="*/ 295 h 348959"/>
                  <a:gd name="connsiteX5-11" fmla="*/ 359090 w 406232"/>
                  <a:gd name="connsiteY5-12" fmla="*/ 26489 h 348959"/>
                  <a:gd name="connsiteX6-13" fmla="*/ 330515 w 406232"/>
                  <a:gd name="connsiteY6-14" fmla="*/ 69351 h 348959"/>
                  <a:gd name="connsiteX7-15" fmla="*/ 278127 w 406232"/>
                  <a:gd name="connsiteY7-16" fmla="*/ 209845 h 348959"/>
                  <a:gd name="connsiteX8-17" fmla="*/ 211452 w 406232"/>
                  <a:gd name="connsiteY8-18" fmla="*/ 305095 h 348959"/>
                  <a:gd name="connsiteX9-19" fmla="*/ 128108 w 406232"/>
                  <a:gd name="connsiteY9-20" fmla="*/ 345576 h 348959"/>
                  <a:gd name="connsiteX10-21" fmla="*/ 44765 w 406232"/>
                  <a:gd name="connsiteY10-22" fmla="*/ 345576 h 348959"/>
                  <a:gd name="connsiteX11-23" fmla="*/ 6665 w 406232"/>
                  <a:gd name="connsiteY11-24" fmla="*/ 305095 h 348959"/>
                  <a:gd name="connsiteX0-25" fmla="*/ 6665 w 406232"/>
                  <a:gd name="connsiteY0-26" fmla="*/ 305095 h 357637"/>
                  <a:gd name="connsiteX1-27" fmla="*/ 6665 w 406232"/>
                  <a:gd name="connsiteY1-28" fmla="*/ 226514 h 357637"/>
                  <a:gd name="connsiteX2-29" fmla="*/ 73340 w 406232"/>
                  <a:gd name="connsiteY2-30" fmla="*/ 128882 h 357637"/>
                  <a:gd name="connsiteX3-31" fmla="*/ 244790 w 406232"/>
                  <a:gd name="connsiteY3-32" fmla="*/ 43157 h 357637"/>
                  <a:gd name="connsiteX4-33" fmla="*/ 401952 w 406232"/>
                  <a:gd name="connsiteY4-34" fmla="*/ 295 h 357637"/>
                  <a:gd name="connsiteX5-35" fmla="*/ 359090 w 406232"/>
                  <a:gd name="connsiteY5-36" fmla="*/ 26489 h 357637"/>
                  <a:gd name="connsiteX6-37" fmla="*/ 330515 w 406232"/>
                  <a:gd name="connsiteY6-38" fmla="*/ 69351 h 357637"/>
                  <a:gd name="connsiteX7-39" fmla="*/ 278127 w 406232"/>
                  <a:gd name="connsiteY7-40" fmla="*/ 209845 h 357637"/>
                  <a:gd name="connsiteX8-41" fmla="*/ 211452 w 406232"/>
                  <a:gd name="connsiteY8-42" fmla="*/ 305095 h 357637"/>
                  <a:gd name="connsiteX9-43" fmla="*/ 120964 w 406232"/>
                  <a:gd name="connsiteY9-44" fmla="*/ 355101 h 357637"/>
                  <a:gd name="connsiteX10-45" fmla="*/ 44765 w 406232"/>
                  <a:gd name="connsiteY10-46" fmla="*/ 345576 h 357637"/>
                  <a:gd name="connsiteX11-47" fmla="*/ 6665 w 406232"/>
                  <a:gd name="connsiteY11-48" fmla="*/ 305095 h 357637"/>
                  <a:gd name="connsiteX0-49" fmla="*/ 6665 w 406232"/>
                  <a:gd name="connsiteY0-50" fmla="*/ 305095 h 357637"/>
                  <a:gd name="connsiteX1-51" fmla="*/ 6665 w 406232"/>
                  <a:gd name="connsiteY1-52" fmla="*/ 226514 h 357637"/>
                  <a:gd name="connsiteX2-53" fmla="*/ 73340 w 406232"/>
                  <a:gd name="connsiteY2-54" fmla="*/ 128882 h 357637"/>
                  <a:gd name="connsiteX3-55" fmla="*/ 244790 w 406232"/>
                  <a:gd name="connsiteY3-56" fmla="*/ 43157 h 357637"/>
                  <a:gd name="connsiteX4-57" fmla="*/ 401952 w 406232"/>
                  <a:gd name="connsiteY4-58" fmla="*/ 295 h 357637"/>
                  <a:gd name="connsiteX5-59" fmla="*/ 359090 w 406232"/>
                  <a:gd name="connsiteY5-60" fmla="*/ 26489 h 357637"/>
                  <a:gd name="connsiteX6-61" fmla="*/ 330515 w 406232"/>
                  <a:gd name="connsiteY6-62" fmla="*/ 69351 h 357637"/>
                  <a:gd name="connsiteX7-63" fmla="*/ 278127 w 406232"/>
                  <a:gd name="connsiteY7-64" fmla="*/ 209845 h 357637"/>
                  <a:gd name="connsiteX8-65" fmla="*/ 211452 w 406232"/>
                  <a:gd name="connsiteY8-66" fmla="*/ 305095 h 357637"/>
                  <a:gd name="connsiteX9-67" fmla="*/ 120964 w 406232"/>
                  <a:gd name="connsiteY9-68" fmla="*/ 355101 h 357637"/>
                  <a:gd name="connsiteX10-69" fmla="*/ 44765 w 406232"/>
                  <a:gd name="connsiteY10-70" fmla="*/ 345576 h 357637"/>
                  <a:gd name="connsiteX11-71" fmla="*/ 6665 w 406232"/>
                  <a:gd name="connsiteY11-72" fmla="*/ 305095 h 357637"/>
                  <a:gd name="connsiteX0-73" fmla="*/ 6665 w 406232"/>
                  <a:gd name="connsiteY0-74" fmla="*/ 305095 h 357637"/>
                  <a:gd name="connsiteX1-75" fmla="*/ 6665 w 406232"/>
                  <a:gd name="connsiteY1-76" fmla="*/ 226514 h 357637"/>
                  <a:gd name="connsiteX2-77" fmla="*/ 73340 w 406232"/>
                  <a:gd name="connsiteY2-78" fmla="*/ 128882 h 357637"/>
                  <a:gd name="connsiteX3-79" fmla="*/ 244790 w 406232"/>
                  <a:gd name="connsiteY3-80" fmla="*/ 43157 h 357637"/>
                  <a:gd name="connsiteX4-81" fmla="*/ 401952 w 406232"/>
                  <a:gd name="connsiteY4-82" fmla="*/ 295 h 357637"/>
                  <a:gd name="connsiteX5-83" fmla="*/ 359090 w 406232"/>
                  <a:gd name="connsiteY5-84" fmla="*/ 26489 h 357637"/>
                  <a:gd name="connsiteX6-85" fmla="*/ 330515 w 406232"/>
                  <a:gd name="connsiteY6-86" fmla="*/ 69351 h 357637"/>
                  <a:gd name="connsiteX7-87" fmla="*/ 278127 w 406232"/>
                  <a:gd name="connsiteY7-88" fmla="*/ 209845 h 357637"/>
                  <a:gd name="connsiteX8-89" fmla="*/ 211452 w 406232"/>
                  <a:gd name="connsiteY8-90" fmla="*/ 305095 h 357637"/>
                  <a:gd name="connsiteX9-91" fmla="*/ 120964 w 406232"/>
                  <a:gd name="connsiteY9-92" fmla="*/ 355101 h 357637"/>
                  <a:gd name="connsiteX10-93" fmla="*/ 44765 w 406232"/>
                  <a:gd name="connsiteY10-94" fmla="*/ 345576 h 357637"/>
                  <a:gd name="connsiteX11-95" fmla="*/ 6665 w 406232"/>
                  <a:gd name="connsiteY11-96" fmla="*/ 305095 h 357637"/>
                  <a:gd name="connsiteX0-97" fmla="*/ 6665 w 406232"/>
                  <a:gd name="connsiteY0-98" fmla="*/ 305095 h 357637"/>
                  <a:gd name="connsiteX1-99" fmla="*/ 6665 w 406232"/>
                  <a:gd name="connsiteY1-100" fmla="*/ 226514 h 357637"/>
                  <a:gd name="connsiteX2-101" fmla="*/ 73340 w 406232"/>
                  <a:gd name="connsiteY2-102" fmla="*/ 128882 h 357637"/>
                  <a:gd name="connsiteX3-103" fmla="*/ 244790 w 406232"/>
                  <a:gd name="connsiteY3-104" fmla="*/ 43157 h 357637"/>
                  <a:gd name="connsiteX4-105" fmla="*/ 401952 w 406232"/>
                  <a:gd name="connsiteY4-106" fmla="*/ 295 h 357637"/>
                  <a:gd name="connsiteX5-107" fmla="*/ 359090 w 406232"/>
                  <a:gd name="connsiteY5-108" fmla="*/ 26489 h 357637"/>
                  <a:gd name="connsiteX6-109" fmla="*/ 330515 w 406232"/>
                  <a:gd name="connsiteY6-110" fmla="*/ 69351 h 357637"/>
                  <a:gd name="connsiteX7-111" fmla="*/ 278127 w 406232"/>
                  <a:gd name="connsiteY7-112" fmla="*/ 209845 h 357637"/>
                  <a:gd name="connsiteX8-113" fmla="*/ 211452 w 406232"/>
                  <a:gd name="connsiteY8-114" fmla="*/ 305095 h 357637"/>
                  <a:gd name="connsiteX9-115" fmla="*/ 120964 w 406232"/>
                  <a:gd name="connsiteY9-116" fmla="*/ 355101 h 357637"/>
                  <a:gd name="connsiteX10-117" fmla="*/ 44765 w 406232"/>
                  <a:gd name="connsiteY10-118" fmla="*/ 345576 h 357637"/>
                  <a:gd name="connsiteX11-119" fmla="*/ 6665 w 406232"/>
                  <a:gd name="connsiteY11-120" fmla="*/ 305095 h 357637"/>
                  <a:gd name="connsiteX0-121" fmla="*/ 7668 w 407235"/>
                  <a:gd name="connsiteY0-122" fmla="*/ 305095 h 357637"/>
                  <a:gd name="connsiteX1-123" fmla="*/ 7668 w 407235"/>
                  <a:gd name="connsiteY1-124" fmla="*/ 226514 h 357637"/>
                  <a:gd name="connsiteX2-125" fmla="*/ 74343 w 407235"/>
                  <a:gd name="connsiteY2-126" fmla="*/ 128882 h 357637"/>
                  <a:gd name="connsiteX3-127" fmla="*/ 245793 w 407235"/>
                  <a:gd name="connsiteY3-128" fmla="*/ 43157 h 357637"/>
                  <a:gd name="connsiteX4-129" fmla="*/ 402955 w 407235"/>
                  <a:gd name="connsiteY4-130" fmla="*/ 295 h 357637"/>
                  <a:gd name="connsiteX5-131" fmla="*/ 360093 w 407235"/>
                  <a:gd name="connsiteY5-132" fmla="*/ 26489 h 357637"/>
                  <a:gd name="connsiteX6-133" fmla="*/ 331518 w 407235"/>
                  <a:gd name="connsiteY6-134" fmla="*/ 69351 h 357637"/>
                  <a:gd name="connsiteX7-135" fmla="*/ 279130 w 407235"/>
                  <a:gd name="connsiteY7-136" fmla="*/ 209845 h 357637"/>
                  <a:gd name="connsiteX8-137" fmla="*/ 212455 w 407235"/>
                  <a:gd name="connsiteY8-138" fmla="*/ 305095 h 357637"/>
                  <a:gd name="connsiteX9-139" fmla="*/ 121967 w 407235"/>
                  <a:gd name="connsiteY9-140" fmla="*/ 355101 h 357637"/>
                  <a:gd name="connsiteX10-141" fmla="*/ 45768 w 407235"/>
                  <a:gd name="connsiteY10-142" fmla="*/ 345576 h 357637"/>
                  <a:gd name="connsiteX11-143" fmla="*/ 7668 w 407235"/>
                  <a:gd name="connsiteY11-144" fmla="*/ 305095 h 35763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Lst>
                <a:rect l="l" t="t" r="r" b="b"/>
                <a:pathLst>
                  <a:path w="407235" h="357637">
                    <a:moveTo>
                      <a:pt x="7668" y="305095"/>
                    </a:moveTo>
                    <a:cubicBezTo>
                      <a:pt x="1318" y="285251"/>
                      <a:pt x="-5826" y="270170"/>
                      <a:pt x="7668" y="226514"/>
                    </a:cubicBezTo>
                    <a:cubicBezTo>
                      <a:pt x="21162" y="182858"/>
                      <a:pt x="48943" y="149916"/>
                      <a:pt x="74343" y="128882"/>
                    </a:cubicBezTo>
                    <a:cubicBezTo>
                      <a:pt x="99743" y="107848"/>
                      <a:pt x="191024" y="64588"/>
                      <a:pt x="245793" y="43157"/>
                    </a:cubicBezTo>
                    <a:cubicBezTo>
                      <a:pt x="300562" y="21726"/>
                      <a:pt x="383905" y="3073"/>
                      <a:pt x="402955" y="295"/>
                    </a:cubicBezTo>
                    <a:cubicBezTo>
                      <a:pt x="422005" y="-2483"/>
                      <a:pt x="371999" y="14980"/>
                      <a:pt x="360093" y="26489"/>
                    </a:cubicBezTo>
                    <a:cubicBezTo>
                      <a:pt x="348187" y="37998"/>
                      <a:pt x="345012" y="38792"/>
                      <a:pt x="331518" y="69351"/>
                    </a:cubicBezTo>
                    <a:cubicBezTo>
                      <a:pt x="318024" y="99910"/>
                      <a:pt x="298974" y="170554"/>
                      <a:pt x="279130" y="209845"/>
                    </a:cubicBezTo>
                    <a:cubicBezTo>
                      <a:pt x="259286" y="249136"/>
                      <a:pt x="238649" y="280886"/>
                      <a:pt x="212455" y="305095"/>
                    </a:cubicBezTo>
                    <a:cubicBezTo>
                      <a:pt x="186261" y="329304"/>
                      <a:pt x="149748" y="348354"/>
                      <a:pt x="121967" y="355101"/>
                    </a:cubicBezTo>
                    <a:cubicBezTo>
                      <a:pt x="94186" y="361848"/>
                      <a:pt x="64818" y="353910"/>
                      <a:pt x="45768" y="345576"/>
                    </a:cubicBezTo>
                    <a:cubicBezTo>
                      <a:pt x="26718" y="337242"/>
                      <a:pt x="14018" y="324939"/>
                      <a:pt x="7668" y="3050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sp>
            <p:nvSpPr>
              <p:cNvPr id="31" name="任意多边形 30"/>
              <p:cNvSpPr/>
              <p:nvPr/>
            </p:nvSpPr>
            <p:spPr>
              <a:xfrm>
                <a:off x="10760386" y="4337977"/>
                <a:ext cx="95196" cy="121637"/>
              </a:xfrm>
              <a:custGeom>
                <a:avLst/>
                <a:gdLst>
                  <a:gd name="connsiteX0" fmla="*/ 114303 w 114583"/>
                  <a:gd name="connsiteY0" fmla="*/ 621 h 110589"/>
                  <a:gd name="connsiteX1" fmla="*/ 66678 w 114583"/>
                  <a:gd name="connsiteY1" fmla="*/ 60153 h 110589"/>
                  <a:gd name="connsiteX2" fmla="*/ 40484 w 114583"/>
                  <a:gd name="connsiteY2" fmla="*/ 110159 h 110589"/>
                  <a:gd name="connsiteX3" fmla="*/ 3 w 114583"/>
                  <a:gd name="connsiteY3" fmla="*/ 81584 h 110589"/>
                  <a:gd name="connsiteX4" fmla="*/ 42865 w 114583"/>
                  <a:gd name="connsiteY4" fmla="*/ 33959 h 110589"/>
                  <a:gd name="connsiteX5" fmla="*/ 114303 w 114583"/>
                  <a:gd name="connsiteY5" fmla="*/ 621 h 110589"/>
                  <a:gd name="connsiteX0-1" fmla="*/ 114303 w 114766"/>
                  <a:gd name="connsiteY0-2" fmla="*/ 7143 h 117111"/>
                  <a:gd name="connsiteX1-3" fmla="*/ 66678 w 114766"/>
                  <a:gd name="connsiteY1-4" fmla="*/ 66675 h 117111"/>
                  <a:gd name="connsiteX2-5" fmla="*/ 40484 w 114766"/>
                  <a:gd name="connsiteY2-6" fmla="*/ 116681 h 117111"/>
                  <a:gd name="connsiteX3-7" fmla="*/ 3 w 114766"/>
                  <a:gd name="connsiteY3-8" fmla="*/ 88106 h 117111"/>
                  <a:gd name="connsiteX4-9" fmla="*/ 42865 w 114766"/>
                  <a:gd name="connsiteY4-10" fmla="*/ 40481 h 117111"/>
                  <a:gd name="connsiteX5-11" fmla="*/ 88109 w 114766"/>
                  <a:gd name="connsiteY5-12" fmla="*/ 4762 h 117111"/>
                  <a:gd name="connsiteX6" fmla="*/ 114303 w 114766"/>
                  <a:gd name="connsiteY6" fmla="*/ 7143 h 117111"/>
                  <a:gd name="connsiteX0-13" fmla="*/ 114306 w 114769"/>
                  <a:gd name="connsiteY0-14" fmla="*/ 7143 h 109586"/>
                  <a:gd name="connsiteX1-15" fmla="*/ 66681 w 114769"/>
                  <a:gd name="connsiteY1-16" fmla="*/ 66675 h 109586"/>
                  <a:gd name="connsiteX2-17" fmla="*/ 29099 w 114769"/>
                  <a:gd name="connsiteY2-18" fmla="*/ 108934 h 109586"/>
                  <a:gd name="connsiteX3-19" fmla="*/ 6 w 114769"/>
                  <a:gd name="connsiteY3-20" fmla="*/ 88106 h 109586"/>
                  <a:gd name="connsiteX4-21" fmla="*/ 42868 w 114769"/>
                  <a:gd name="connsiteY4-22" fmla="*/ 40481 h 109586"/>
                  <a:gd name="connsiteX5-23" fmla="*/ 88112 w 114769"/>
                  <a:gd name="connsiteY5-24" fmla="*/ 4762 h 109586"/>
                  <a:gd name="connsiteX6-25" fmla="*/ 114306 w 114769"/>
                  <a:gd name="connsiteY6-26" fmla="*/ 7143 h 109586"/>
                  <a:gd name="connsiteX0-27" fmla="*/ 148467 w 148642"/>
                  <a:gd name="connsiteY0-28" fmla="*/ 2864 h 123382"/>
                  <a:gd name="connsiteX1-29" fmla="*/ 66681 w 148642"/>
                  <a:gd name="connsiteY1-30" fmla="*/ 80472 h 123382"/>
                  <a:gd name="connsiteX2-31" fmla="*/ 29099 w 148642"/>
                  <a:gd name="connsiteY2-32" fmla="*/ 122731 h 123382"/>
                  <a:gd name="connsiteX3-33" fmla="*/ 6 w 148642"/>
                  <a:gd name="connsiteY3-34" fmla="*/ 101903 h 123382"/>
                  <a:gd name="connsiteX4-35" fmla="*/ 42868 w 148642"/>
                  <a:gd name="connsiteY4-36" fmla="*/ 54278 h 123382"/>
                  <a:gd name="connsiteX5-37" fmla="*/ 88112 w 148642"/>
                  <a:gd name="connsiteY5-38" fmla="*/ 18559 h 123382"/>
                  <a:gd name="connsiteX6-39" fmla="*/ 148467 w 148642"/>
                  <a:gd name="connsiteY6-40" fmla="*/ 2864 h 123382"/>
                  <a:gd name="connsiteX0-41" fmla="*/ 148467 w 151739"/>
                  <a:gd name="connsiteY0-42" fmla="*/ 11381 h 131899"/>
                  <a:gd name="connsiteX1-43" fmla="*/ 66681 w 151739"/>
                  <a:gd name="connsiteY1-44" fmla="*/ 88989 h 131899"/>
                  <a:gd name="connsiteX2-45" fmla="*/ 29099 w 151739"/>
                  <a:gd name="connsiteY2-46" fmla="*/ 131248 h 131899"/>
                  <a:gd name="connsiteX3-47" fmla="*/ 6 w 151739"/>
                  <a:gd name="connsiteY3-48" fmla="*/ 110420 h 131899"/>
                  <a:gd name="connsiteX4-49" fmla="*/ 42868 w 151739"/>
                  <a:gd name="connsiteY4-50" fmla="*/ 62795 h 131899"/>
                  <a:gd name="connsiteX5-51" fmla="*/ 129865 w 151739"/>
                  <a:gd name="connsiteY5-52" fmla="*/ 3837 h 131899"/>
                  <a:gd name="connsiteX6-53" fmla="*/ 148467 w 151739"/>
                  <a:gd name="connsiteY6-54" fmla="*/ 11381 h 13189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25" y="connsiteY6-26"/>
                  </a:cxn>
                </a:cxnLst>
                <a:rect l="l" t="t" r="r" b="b"/>
                <a:pathLst>
                  <a:path w="151739" h="131899">
                    <a:moveTo>
                      <a:pt x="148467" y="11381"/>
                    </a:moveTo>
                    <a:cubicBezTo>
                      <a:pt x="137936" y="25573"/>
                      <a:pt x="86576" y="69011"/>
                      <a:pt x="66681" y="88989"/>
                    </a:cubicBezTo>
                    <a:cubicBezTo>
                      <a:pt x="46786" y="108967"/>
                      <a:pt x="40211" y="127676"/>
                      <a:pt x="29099" y="131248"/>
                    </a:cubicBezTo>
                    <a:cubicBezTo>
                      <a:pt x="17987" y="134820"/>
                      <a:pt x="-391" y="123120"/>
                      <a:pt x="6" y="110420"/>
                    </a:cubicBezTo>
                    <a:cubicBezTo>
                      <a:pt x="403" y="97720"/>
                      <a:pt x="21225" y="80559"/>
                      <a:pt x="42868" y="62795"/>
                    </a:cubicBezTo>
                    <a:cubicBezTo>
                      <a:pt x="64511" y="45031"/>
                      <a:pt x="117959" y="9393"/>
                      <a:pt x="129865" y="3837"/>
                    </a:cubicBezTo>
                    <a:cubicBezTo>
                      <a:pt x="141771" y="-1719"/>
                      <a:pt x="158998" y="-2811"/>
                      <a:pt x="148467" y="1138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grpSp>
        <p:sp>
          <p:nvSpPr>
            <p:cNvPr id="29" name="任意多边形 28"/>
            <p:cNvSpPr/>
            <p:nvPr/>
          </p:nvSpPr>
          <p:spPr>
            <a:xfrm>
              <a:off x="2996123" y="5505148"/>
              <a:ext cx="181927" cy="183765"/>
            </a:xfrm>
            <a:custGeom>
              <a:avLst/>
              <a:gdLst>
                <a:gd name="connsiteX0" fmla="*/ 975 w 178496"/>
                <a:gd name="connsiteY0" fmla="*/ 166776 h 170879"/>
                <a:gd name="connsiteX1" fmla="*/ 91463 w 178496"/>
                <a:gd name="connsiteY1" fmla="*/ 64383 h 170879"/>
                <a:gd name="connsiteX2" fmla="*/ 177188 w 178496"/>
                <a:gd name="connsiteY2" fmla="*/ 89 h 170879"/>
                <a:gd name="connsiteX3" fmla="*/ 136706 w 178496"/>
                <a:gd name="connsiteY3" fmla="*/ 52476 h 170879"/>
                <a:gd name="connsiteX4" fmla="*/ 48600 w 178496"/>
                <a:gd name="connsiteY4" fmla="*/ 138201 h 170879"/>
                <a:gd name="connsiteX5" fmla="*/ 975 w 178496"/>
                <a:gd name="connsiteY5" fmla="*/ 166776 h 170879"/>
                <a:gd name="connsiteX0-1" fmla="*/ 3352 w 180873"/>
                <a:gd name="connsiteY0-2" fmla="*/ 166776 h 173137"/>
                <a:gd name="connsiteX1-3" fmla="*/ 93840 w 180873"/>
                <a:gd name="connsiteY1-4" fmla="*/ 64383 h 173137"/>
                <a:gd name="connsiteX2-5" fmla="*/ 179565 w 180873"/>
                <a:gd name="connsiteY2-6" fmla="*/ 89 h 173137"/>
                <a:gd name="connsiteX3-7" fmla="*/ 139083 w 180873"/>
                <a:gd name="connsiteY3-8" fmla="*/ 52476 h 173137"/>
                <a:gd name="connsiteX4-9" fmla="*/ 50977 w 180873"/>
                <a:gd name="connsiteY4-10" fmla="*/ 138201 h 173137"/>
                <a:gd name="connsiteX5-11" fmla="*/ 22402 w 180873"/>
                <a:gd name="connsiteY5-12" fmla="*/ 159633 h 173137"/>
                <a:gd name="connsiteX6" fmla="*/ 3352 w 180873"/>
                <a:gd name="connsiteY6" fmla="*/ 166776 h 173137"/>
                <a:gd name="connsiteX0-13" fmla="*/ 4789 w 182310"/>
                <a:gd name="connsiteY0-14" fmla="*/ 166776 h 185696"/>
                <a:gd name="connsiteX1-15" fmla="*/ 95277 w 182310"/>
                <a:gd name="connsiteY1-16" fmla="*/ 64383 h 185696"/>
                <a:gd name="connsiteX2-17" fmla="*/ 181002 w 182310"/>
                <a:gd name="connsiteY2-18" fmla="*/ 89 h 185696"/>
                <a:gd name="connsiteX3-19" fmla="*/ 140520 w 182310"/>
                <a:gd name="connsiteY3-20" fmla="*/ 52476 h 185696"/>
                <a:gd name="connsiteX4-21" fmla="*/ 52414 w 182310"/>
                <a:gd name="connsiteY4-22" fmla="*/ 138201 h 185696"/>
                <a:gd name="connsiteX5-23" fmla="*/ 16695 w 182310"/>
                <a:gd name="connsiteY5-24" fmla="*/ 183445 h 185696"/>
                <a:gd name="connsiteX6-25" fmla="*/ 4789 w 182310"/>
                <a:gd name="connsiteY6-26" fmla="*/ 166776 h 185696"/>
                <a:gd name="connsiteX0-27" fmla="*/ 4789 w 181809"/>
                <a:gd name="connsiteY0-28" fmla="*/ 166776 h 185696"/>
                <a:gd name="connsiteX1-29" fmla="*/ 95277 w 181809"/>
                <a:gd name="connsiteY1-30" fmla="*/ 64383 h 185696"/>
                <a:gd name="connsiteX2-31" fmla="*/ 181002 w 181809"/>
                <a:gd name="connsiteY2-32" fmla="*/ 89 h 185696"/>
                <a:gd name="connsiteX3-33" fmla="*/ 133376 w 181809"/>
                <a:gd name="connsiteY3-34" fmla="*/ 52476 h 185696"/>
                <a:gd name="connsiteX4-35" fmla="*/ 52414 w 181809"/>
                <a:gd name="connsiteY4-36" fmla="*/ 138201 h 185696"/>
                <a:gd name="connsiteX5-37" fmla="*/ 16695 w 181809"/>
                <a:gd name="connsiteY5-38" fmla="*/ 183445 h 185696"/>
                <a:gd name="connsiteX6-39" fmla="*/ 4789 w 181809"/>
                <a:gd name="connsiteY6-40" fmla="*/ 166776 h 185696"/>
                <a:gd name="connsiteX0-41" fmla="*/ 4789 w 181809"/>
                <a:gd name="connsiteY0-42" fmla="*/ 166776 h 185696"/>
                <a:gd name="connsiteX1-43" fmla="*/ 95277 w 181809"/>
                <a:gd name="connsiteY1-44" fmla="*/ 64383 h 185696"/>
                <a:gd name="connsiteX2-45" fmla="*/ 181002 w 181809"/>
                <a:gd name="connsiteY2-46" fmla="*/ 89 h 185696"/>
                <a:gd name="connsiteX3-47" fmla="*/ 133376 w 181809"/>
                <a:gd name="connsiteY3-48" fmla="*/ 52476 h 185696"/>
                <a:gd name="connsiteX4-49" fmla="*/ 52414 w 181809"/>
                <a:gd name="connsiteY4-50" fmla="*/ 133439 h 185696"/>
                <a:gd name="connsiteX5-51" fmla="*/ 16695 w 181809"/>
                <a:gd name="connsiteY5-52" fmla="*/ 183445 h 185696"/>
                <a:gd name="connsiteX6-53" fmla="*/ 4789 w 181809"/>
                <a:gd name="connsiteY6-54" fmla="*/ 166776 h 185696"/>
                <a:gd name="connsiteX0-55" fmla="*/ 6892 w 183912"/>
                <a:gd name="connsiteY0-56" fmla="*/ 166776 h 183799"/>
                <a:gd name="connsiteX1-57" fmla="*/ 97380 w 183912"/>
                <a:gd name="connsiteY1-58" fmla="*/ 64383 h 183799"/>
                <a:gd name="connsiteX2-59" fmla="*/ 183105 w 183912"/>
                <a:gd name="connsiteY2-60" fmla="*/ 89 h 183799"/>
                <a:gd name="connsiteX3-61" fmla="*/ 135479 w 183912"/>
                <a:gd name="connsiteY3-62" fmla="*/ 52476 h 183799"/>
                <a:gd name="connsiteX4-63" fmla="*/ 54517 w 183912"/>
                <a:gd name="connsiteY4-64" fmla="*/ 133439 h 183799"/>
                <a:gd name="connsiteX5-65" fmla="*/ 11655 w 183912"/>
                <a:gd name="connsiteY5-66" fmla="*/ 181064 h 183799"/>
                <a:gd name="connsiteX6-67" fmla="*/ 6892 w 183912"/>
                <a:gd name="connsiteY6-68" fmla="*/ 166776 h 183799"/>
                <a:gd name="connsiteX0-69" fmla="*/ 6892 w 183575"/>
                <a:gd name="connsiteY0-70" fmla="*/ 166823 h 183846"/>
                <a:gd name="connsiteX1-71" fmla="*/ 97380 w 183575"/>
                <a:gd name="connsiteY1-72" fmla="*/ 64430 h 183846"/>
                <a:gd name="connsiteX2-73" fmla="*/ 183105 w 183575"/>
                <a:gd name="connsiteY2-74" fmla="*/ 136 h 183846"/>
                <a:gd name="connsiteX3-75" fmla="*/ 128336 w 183575"/>
                <a:gd name="connsiteY3-76" fmla="*/ 50142 h 183846"/>
                <a:gd name="connsiteX4-77" fmla="*/ 54517 w 183575"/>
                <a:gd name="connsiteY4-78" fmla="*/ 133486 h 183846"/>
                <a:gd name="connsiteX5-79" fmla="*/ 11655 w 183575"/>
                <a:gd name="connsiteY5-80" fmla="*/ 181111 h 183846"/>
                <a:gd name="connsiteX6-81" fmla="*/ 6892 w 183575"/>
                <a:gd name="connsiteY6-82" fmla="*/ 166823 h 183846"/>
                <a:gd name="connsiteX0-83" fmla="*/ 6892 w 183417"/>
                <a:gd name="connsiteY0-84" fmla="*/ 166742 h 183765"/>
                <a:gd name="connsiteX1-85" fmla="*/ 97380 w 183417"/>
                <a:gd name="connsiteY1-86" fmla="*/ 64349 h 183765"/>
                <a:gd name="connsiteX2-87" fmla="*/ 183105 w 183417"/>
                <a:gd name="connsiteY2-88" fmla="*/ 55 h 183765"/>
                <a:gd name="connsiteX3-89" fmla="*/ 123574 w 183417"/>
                <a:gd name="connsiteY3-90" fmla="*/ 54824 h 183765"/>
                <a:gd name="connsiteX4-91" fmla="*/ 54517 w 183417"/>
                <a:gd name="connsiteY4-92" fmla="*/ 133405 h 183765"/>
                <a:gd name="connsiteX5-93" fmla="*/ 11655 w 183417"/>
                <a:gd name="connsiteY5-94" fmla="*/ 181030 h 183765"/>
                <a:gd name="connsiteX6-95" fmla="*/ 6892 w 183417"/>
                <a:gd name="connsiteY6-96" fmla="*/ 166742 h 183765"/>
                <a:gd name="connsiteX0-97" fmla="*/ 5402 w 181927"/>
                <a:gd name="connsiteY0-98" fmla="*/ 166742 h 183765"/>
                <a:gd name="connsiteX1-99" fmla="*/ 95890 w 181927"/>
                <a:gd name="connsiteY1-100" fmla="*/ 64349 h 183765"/>
                <a:gd name="connsiteX2-101" fmla="*/ 181615 w 181927"/>
                <a:gd name="connsiteY2-102" fmla="*/ 55 h 183765"/>
                <a:gd name="connsiteX3-103" fmla="*/ 122084 w 181927"/>
                <a:gd name="connsiteY3-104" fmla="*/ 54824 h 183765"/>
                <a:gd name="connsiteX4-105" fmla="*/ 53027 w 181927"/>
                <a:gd name="connsiteY4-106" fmla="*/ 133405 h 183765"/>
                <a:gd name="connsiteX5-107" fmla="*/ 14927 w 181927"/>
                <a:gd name="connsiteY5-108" fmla="*/ 181030 h 183765"/>
                <a:gd name="connsiteX6-109" fmla="*/ 5402 w 181927"/>
                <a:gd name="connsiteY6-110" fmla="*/ 166742 h 18376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25" y="connsiteY6-26"/>
                </a:cxn>
              </a:cxnLst>
              <a:rect l="l" t="t" r="r" b="b"/>
              <a:pathLst>
                <a:path w="181927" h="183765">
                  <a:moveTo>
                    <a:pt x="5402" y="166742"/>
                  </a:moveTo>
                  <a:cubicBezTo>
                    <a:pt x="18896" y="147295"/>
                    <a:pt x="66521" y="92130"/>
                    <a:pt x="95890" y="64349"/>
                  </a:cubicBezTo>
                  <a:cubicBezTo>
                    <a:pt x="125259" y="36568"/>
                    <a:pt x="177249" y="1642"/>
                    <a:pt x="181615" y="55"/>
                  </a:cubicBezTo>
                  <a:cubicBezTo>
                    <a:pt x="185981" y="-1532"/>
                    <a:pt x="143515" y="31805"/>
                    <a:pt x="122084" y="54824"/>
                  </a:cubicBezTo>
                  <a:cubicBezTo>
                    <a:pt x="100653" y="77843"/>
                    <a:pt x="70886" y="112371"/>
                    <a:pt x="53027" y="133405"/>
                  </a:cubicBezTo>
                  <a:cubicBezTo>
                    <a:pt x="35168" y="154439"/>
                    <a:pt x="22865" y="176268"/>
                    <a:pt x="14927" y="181030"/>
                  </a:cubicBezTo>
                  <a:cubicBezTo>
                    <a:pt x="6990" y="185793"/>
                    <a:pt x="-8092" y="186189"/>
                    <a:pt x="5402" y="1667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grpSp>
      <p:sp>
        <p:nvSpPr>
          <p:cNvPr id="33" name="矩形 47"/>
          <p:cNvSpPr>
            <a:spLocks noChangeArrowheads="1"/>
          </p:cNvSpPr>
          <p:nvPr/>
        </p:nvSpPr>
        <p:spPr bwMode="auto">
          <a:xfrm>
            <a:off x="7847122" y="1655943"/>
            <a:ext cx="1783765" cy="65247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txBody>
          <a:bodyPr wrap="squar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lnSpc>
                <a:spcPct val="130000"/>
              </a:lnSpc>
              <a:spcBef>
                <a:spcPct val="0"/>
              </a:spcBef>
              <a:buNone/>
            </a:pPr>
            <a:r>
              <a:rPr lang="zh-CN" altLang="en-US" sz="1400" dirty="0">
                <a:solidFill>
                  <a:srgbClr val="202A36"/>
                </a:solidFill>
                <a:sym typeface="微软雅黑" pitchFamily="34" charset="-122"/>
              </a:rPr>
              <a:t>个人注意力不集中疏</a:t>
            </a:r>
            <a:endParaRPr lang="en-US" altLang="zh-CN" sz="1400" dirty="0">
              <a:solidFill>
                <a:srgbClr val="202A36"/>
              </a:solidFill>
              <a:sym typeface="微软雅黑" pitchFamily="34" charset="-122"/>
            </a:endParaRPr>
          </a:p>
          <a:p>
            <a:pPr>
              <a:lnSpc>
                <a:spcPct val="130000"/>
              </a:lnSpc>
              <a:spcBef>
                <a:spcPct val="0"/>
              </a:spcBef>
              <a:buNone/>
            </a:pPr>
            <a:r>
              <a:rPr lang="zh-CN" altLang="en-US" sz="1400" dirty="0">
                <a:solidFill>
                  <a:srgbClr val="202A36"/>
                </a:solidFill>
                <a:sym typeface="微软雅黑" pitchFamily="34" charset="-122"/>
              </a:rPr>
              <a:t>忽安全操作细节等</a:t>
            </a:r>
          </a:p>
        </p:txBody>
      </p:sp>
      <p:sp>
        <p:nvSpPr>
          <p:cNvPr id="35" name="矩形 47"/>
          <p:cNvSpPr>
            <a:spLocks noChangeArrowheads="1"/>
          </p:cNvSpPr>
          <p:nvPr/>
        </p:nvSpPr>
        <p:spPr bwMode="auto">
          <a:xfrm>
            <a:off x="9696486" y="3449117"/>
            <a:ext cx="1976957" cy="65247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txBody>
          <a:bodyPr wrap="squar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lnSpc>
                <a:spcPct val="130000"/>
              </a:lnSpc>
              <a:spcBef>
                <a:spcPct val="0"/>
              </a:spcBef>
              <a:buNone/>
            </a:pPr>
            <a:r>
              <a:rPr lang="zh-CN" altLang="en-US" sz="1400" dirty="0"/>
              <a:t>员工未及时了解有关安全作业的更多信息等</a:t>
            </a:r>
            <a:endParaRPr lang="zh-CN" altLang="en-US" sz="1400" dirty="0">
              <a:solidFill>
                <a:srgbClr val="202A36"/>
              </a:solidFill>
              <a:sym typeface="微软雅黑" pitchFamily="34" charset="-122"/>
            </a:endParaRPr>
          </a:p>
        </p:txBody>
      </p:sp>
      <p:sp>
        <p:nvSpPr>
          <p:cNvPr id="37" name="矩形 47"/>
          <p:cNvSpPr>
            <a:spLocks noChangeArrowheads="1"/>
          </p:cNvSpPr>
          <p:nvPr/>
        </p:nvSpPr>
        <p:spPr bwMode="auto">
          <a:xfrm>
            <a:off x="4061361" y="3524974"/>
            <a:ext cx="1923803" cy="65247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txBody>
          <a:bodyPr wrap="squar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lnSpc>
                <a:spcPct val="130000"/>
              </a:lnSpc>
              <a:spcBef>
                <a:spcPct val="0"/>
              </a:spcBef>
              <a:buNone/>
            </a:pPr>
            <a:r>
              <a:rPr lang="zh-CN" altLang="en-US" sz="1400" dirty="0">
                <a:solidFill>
                  <a:srgbClr val="202A36"/>
                </a:solidFill>
                <a:sym typeface="微软雅黑" pitchFamily="34" charset="-122"/>
              </a:rPr>
              <a:t>员工偶然忽略作业环境中的安全隐患等</a:t>
            </a:r>
          </a:p>
        </p:txBody>
      </p:sp>
      <p:sp>
        <p:nvSpPr>
          <p:cNvPr id="39" name="矩形 47"/>
          <p:cNvSpPr>
            <a:spLocks noChangeArrowheads="1"/>
          </p:cNvSpPr>
          <p:nvPr/>
        </p:nvSpPr>
        <p:spPr bwMode="auto">
          <a:xfrm>
            <a:off x="7953748" y="5092517"/>
            <a:ext cx="1629639" cy="65247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txBody>
          <a:bodyPr wrap="squar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lnSpc>
                <a:spcPct val="130000"/>
              </a:lnSpc>
              <a:spcBef>
                <a:spcPct val="0"/>
              </a:spcBef>
              <a:buNone/>
            </a:pPr>
            <a:r>
              <a:rPr lang="zh-CN" altLang="en-US" sz="1400" dirty="0">
                <a:solidFill>
                  <a:srgbClr val="202A36"/>
                </a:solidFill>
                <a:sym typeface="微软雅黑" pitchFamily="34" charset="-122"/>
              </a:rPr>
              <a:t>员工尚未深入理解</a:t>
            </a:r>
            <a:endParaRPr lang="en-US" altLang="zh-CN" sz="1400" dirty="0">
              <a:solidFill>
                <a:srgbClr val="202A36"/>
              </a:solidFill>
              <a:sym typeface="微软雅黑" pitchFamily="34" charset="-122"/>
            </a:endParaRPr>
          </a:p>
          <a:p>
            <a:pPr>
              <a:lnSpc>
                <a:spcPct val="130000"/>
              </a:lnSpc>
              <a:spcBef>
                <a:spcPct val="0"/>
              </a:spcBef>
              <a:buNone/>
            </a:pPr>
            <a:r>
              <a:rPr lang="zh-CN" altLang="en-US" sz="1400" dirty="0">
                <a:solidFill>
                  <a:srgbClr val="202A36"/>
                </a:solidFill>
                <a:sym typeface="微软雅黑" pitchFamily="34" charset="-122"/>
              </a:rPr>
              <a:t>安全的重要性等</a:t>
            </a:r>
          </a:p>
        </p:txBody>
      </p:sp>
      <p:sp>
        <p:nvSpPr>
          <p:cNvPr id="40" name="椭圆 39"/>
          <p:cNvSpPr/>
          <p:nvPr/>
        </p:nvSpPr>
        <p:spPr>
          <a:xfrm>
            <a:off x="7328472" y="3216613"/>
            <a:ext cx="1162594" cy="1162594"/>
          </a:xfrm>
          <a:prstGeom prst="ellipse">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7200" b="1" dirty="0">
                <a:solidFill>
                  <a:srgbClr val="FCB00F"/>
                </a:solidFill>
                <a:latin typeface="04b_20" pitchFamily="2" charset="0"/>
              </a:rPr>
              <a:t>?</a:t>
            </a:r>
            <a:endParaRPr lang="zh-CN" altLang="en-US" sz="7200" b="1" dirty="0">
              <a:solidFill>
                <a:srgbClr val="FCB00F"/>
              </a:solidFill>
              <a:latin typeface="04b_20" pitchFamily="2" charset="0"/>
            </a:endParaRPr>
          </a:p>
        </p:txBody>
      </p:sp>
      <p:sp>
        <p:nvSpPr>
          <p:cNvPr id="41" name="Rectangle 3"/>
          <p:cNvSpPr txBox="1">
            <a:spLocks noRot="1" noChangeArrowheads="1"/>
          </p:cNvSpPr>
          <p:nvPr/>
        </p:nvSpPr>
        <p:spPr>
          <a:xfrm>
            <a:off x="2468274" y="1561276"/>
            <a:ext cx="4086905" cy="1431306"/>
          </a:xfrm>
          <a:prstGeom prst="rect">
            <a:avLst/>
          </a:prstGeom>
          <a:ln w="38100">
            <a:solidFill>
              <a:srgbClr val="FCB00F"/>
            </a:solidFill>
          </a:ln>
        </p:spPr>
        <p:txBody>
          <a:bodyPr/>
          <a:lstStyle/>
          <a:p>
            <a:pPr lvl="0">
              <a:lnSpc>
                <a:spcPct val="90000"/>
              </a:lnSpc>
              <a:spcBef>
                <a:spcPts val="1000"/>
              </a:spcBef>
            </a:pPr>
            <a:r>
              <a:rPr lang="zh-CN" altLang="en-US" dirty="0">
                <a:latin typeface="微软雅黑" pitchFamily="34" charset="-122"/>
                <a:ea typeface="微软雅黑" pitchFamily="34" charset="-122"/>
              </a:rPr>
              <a:t>几乎每天都会有人处在不安全状态中，他们也可能因为没有想到或忘了做某事而处于危险中。</a:t>
            </a:r>
            <a:endParaRPr lang="en-US" altLang="zh-CN" dirty="0">
              <a:latin typeface="微软雅黑" pitchFamily="34" charset="-122"/>
              <a:ea typeface="微软雅黑" pitchFamily="34" charset="-122"/>
            </a:endParaRPr>
          </a:p>
          <a:p>
            <a:pPr lvl="0">
              <a:lnSpc>
                <a:spcPct val="90000"/>
              </a:lnSpc>
              <a:spcBef>
                <a:spcPts val="1000"/>
              </a:spcBef>
            </a:pPr>
            <a:r>
              <a:rPr lang="zh-CN" altLang="en-US" dirty="0">
                <a:latin typeface="微软雅黑" pitchFamily="34" charset="-122"/>
                <a:ea typeface="微软雅黑" pitchFamily="34" charset="-122"/>
              </a:rPr>
              <a:t>切勿设想员工是有意不安全作业，应找出他们不遵循安全的工作方法的原因。</a:t>
            </a:r>
            <a:endParaRPr kumimoji="0" lang="zh-CN" b="0" i="0" u="none" strike="noStrike" kern="1200" cap="none" spc="0" normalizeH="0" baseline="0" noProof="0" dirty="0">
              <a:ln>
                <a:noFill/>
              </a:ln>
              <a:solidFill>
                <a:schemeClr val="tx1"/>
              </a:solidFill>
              <a:effectLst/>
              <a:uLnTx/>
              <a:uFillTx/>
              <a:latin typeface="微软雅黑" pitchFamily="34" charset="-122"/>
              <a:ea typeface="微软雅黑" pitchFamily="34" charset="-122"/>
            </a:endParaRPr>
          </a:p>
        </p:txBody>
      </p:sp>
      <p:sp>
        <p:nvSpPr>
          <p:cNvPr id="44" name="Freeform 12"/>
          <p:cNvSpPr>
            <a:spLocks noEditPoints="1"/>
          </p:cNvSpPr>
          <p:nvPr/>
        </p:nvSpPr>
        <p:spPr bwMode="auto">
          <a:xfrm>
            <a:off x="1812879" y="4928260"/>
            <a:ext cx="2141603" cy="1929740"/>
          </a:xfrm>
          <a:custGeom>
            <a:avLst/>
            <a:gdLst>
              <a:gd name="T0" fmla="*/ 127 w 358"/>
              <a:gd name="T1" fmla="*/ 292 h 382"/>
              <a:gd name="T2" fmla="*/ 322 w 358"/>
              <a:gd name="T3" fmla="*/ 63 h 382"/>
              <a:gd name="T4" fmla="*/ 333 w 358"/>
              <a:gd name="T5" fmla="*/ 113 h 382"/>
              <a:gd name="T6" fmla="*/ 336 w 358"/>
              <a:gd name="T7" fmla="*/ 178 h 382"/>
              <a:gd name="T8" fmla="*/ 338 w 358"/>
              <a:gd name="T9" fmla="*/ 245 h 382"/>
              <a:gd name="T10" fmla="*/ 321 w 358"/>
              <a:gd name="T11" fmla="*/ 314 h 382"/>
              <a:gd name="T12" fmla="*/ 271 w 358"/>
              <a:gd name="T13" fmla="*/ 382 h 382"/>
              <a:gd name="T14" fmla="*/ 172 w 358"/>
              <a:gd name="T15" fmla="*/ 226 h 382"/>
              <a:gd name="T16" fmla="*/ 123 w 358"/>
              <a:gd name="T17" fmla="*/ 197 h 382"/>
              <a:gd name="T18" fmla="*/ 125 w 358"/>
              <a:gd name="T19" fmla="*/ 208 h 382"/>
              <a:gd name="T20" fmla="*/ 174 w 358"/>
              <a:gd name="T21" fmla="*/ 236 h 382"/>
              <a:gd name="T22" fmla="*/ 172 w 358"/>
              <a:gd name="T23" fmla="*/ 226 h 382"/>
              <a:gd name="T24" fmla="*/ 288 w 358"/>
              <a:gd name="T25" fmla="*/ 136 h 382"/>
              <a:gd name="T26" fmla="*/ 263 w 358"/>
              <a:gd name="T27" fmla="*/ 125 h 382"/>
              <a:gd name="T28" fmla="*/ 171 w 358"/>
              <a:gd name="T29" fmla="*/ 70 h 382"/>
              <a:gd name="T30" fmla="*/ 148 w 358"/>
              <a:gd name="T31" fmla="*/ 54 h 382"/>
              <a:gd name="T32" fmla="*/ 171 w 358"/>
              <a:gd name="T33" fmla="*/ 70 h 382"/>
              <a:gd name="T34" fmla="*/ 204 w 358"/>
              <a:gd name="T35" fmla="*/ 39 h 382"/>
              <a:gd name="T36" fmla="*/ 193 w 358"/>
              <a:gd name="T37" fmla="*/ 64 h 382"/>
              <a:gd name="T38" fmla="*/ 258 w 358"/>
              <a:gd name="T39" fmla="*/ 103 h 382"/>
              <a:gd name="T40" fmla="*/ 274 w 358"/>
              <a:gd name="T41" fmla="*/ 80 h 382"/>
              <a:gd name="T42" fmla="*/ 258 w 358"/>
              <a:gd name="T43" fmla="*/ 103 h 382"/>
              <a:gd name="T44" fmla="*/ 249 w 358"/>
              <a:gd name="T45" fmla="*/ 55 h 382"/>
              <a:gd name="T46" fmla="*/ 226 w 358"/>
              <a:gd name="T47" fmla="*/ 71 h 382"/>
              <a:gd name="T48" fmla="*/ 182 w 358"/>
              <a:gd name="T49" fmla="*/ 209 h 382"/>
              <a:gd name="T50" fmla="*/ 133 w 358"/>
              <a:gd name="T51" fmla="*/ 180 h 382"/>
              <a:gd name="T52" fmla="*/ 135 w 358"/>
              <a:gd name="T53" fmla="*/ 190 h 382"/>
              <a:gd name="T54" fmla="*/ 184 w 358"/>
              <a:gd name="T55" fmla="*/ 219 h 382"/>
              <a:gd name="T56" fmla="*/ 182 w 358"/>
              <a:gd name="T57" fmla="*/ 209 h 382"/>
              <a:gd name="T58" fmla="*/ 157 w 358"/>
              <a:gd name="T59" fmla="*/ 104 h 382"/>
              <a:gd name="T60" fmla="*/ 186 w 358"/>
              <a:gd name="T61" fmla="*/ 195 h 382"/>
              <a:gd name="T62" fmla="*/ 222 w 358"/>
              <a:gd name="T63" fmla="*/ 90 h 382"/>
              <a:gd name="T64" fmla="*/ 136 w 358"/>
              <a:gd name="T65" fmla="*/ 238 h 382"/>
              <a:gd name="T66" fmla="*/ 129 w 358"/>
              <a:gd name="T67" fmla="*/ 216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8" h="382">
                <a:moveTo>
                  <a:pt x="131" y="382"/>
                </a:moveTo>
                <a:cubicBezTo>
                  <a:pt x="135" y="352"/>
                  <a:pt x="135" y="320"/>
                  <a:pt x="127" y="292"/>
                </a:cubicBezTo>
                <a:cubicBezTo>
                  <a:pt x="0" y="220"/>
                  <a:pt x="33" y="56"/>
                  <a:pt x="140" y="23"/>
                </a:cubicBezTo>
                <a:cubicBezTo>
                  <a:pt x="196" y="0"/>
                  <a:pt x="272" y="14"/>
                  <a:pt x="322" y="63"/>
                </a:cubicBezTo>
                <a:cubicBezTo>
                  <a:pt x="358" y="99"/>
                  <a:pt x="340" y="109"/>
                  <a:pt x="340" y="109"/>
                </a:cubicBezTo>
                <a:cubicBezTo>
                  <a:pt x="333" y="113"/>
                  <a:pt x="333" y="113"/>
                  <a:pt x="333" y="113"/>
                </a:cubicBezTo>
                <a:cubicBezTo>
                  <a:pt x="337" y="130"/>
                  <a:pt x="345" y="162"/>
                  <a:pt x="344" y="166"/>
                </a:cubicBezTo>
                <a:cubicBezTo>
                  <a:pt x="342" y="172"/>
                  <a:pt x="336" y="178"/>
                  <a:pt x="336" y="178"/>
                </a:cubicBezTo>
                <a:cubicBezTo>
                  <a:pt x="354" y="239"/>
                  <a:pt x="354" y="239"/>
                  <a:pt x="354" y="239"/>
                </a:cubicBezTo>
                <a:cubicBezTo>
                  <a:pt x="338" y="245"/>
                  <a:pt x="338" y="245"/>
                  <a:pt x="338" y="245"/>
                </a:cubicBezTo>
                <a:cubicBezTo>
                  <a:pt x="341" y="265"/>
                  <a:pt x="343" y="281"/>
                  <a:pt x="341" y="300"/>
                </a:cubicBezTo>
                <a:cubicBezTo>
                  <a:pt x="341" y="304"/>
                  <a:pt x="330" y="313"/>
                  <a:pt x="321" y="314"/>
                </a:cubicBezTo>
                <a:cubicBezTo>
                  <a:pt x="267" y="317"/>
                  <a:pt x="267" y="317"/>
                  <a:pt x="267" y="317"/>
                </a:cubicBezTo>
                <a:cubicBezTo>
                  <a:pt x="271" y="382"/>
                  <a:pt x="271" y="382"/>
                  <a:pt x="271" y="382"/>
                </a:cubicBezTo>
                <a:cubicBezTo>
                  <a:pt x="131" y="382"/>
                  <a:pt x="131" y="382"/>
                  <a:pt x="131" y="382"/>
                </a:cubicBezTo>
                <a:close/>
                <a:moveTo>
                  <a:pt x="172" y="226"/>
                </a:moveTo>
                <a:cubicBezTo>
                  <a:pt x="132" y="196"/>
                  <a:pt x="132" y="196"/>
                  <a:pt x="132" y="196"/>
                </a:cubicBezTo>
                <a:cubicBezTo>
                  <a:pt x="129" y="193"/>
                  <a:pt x="125" y="194"/>
                  <a:pt x="123" y="197"/>
                </a:cubicBezTo>
                <a:cubicBezTo>
                  <a:pt x="123" y="197"/>
                  <a:pt x="123" y="197"/>
                  <a:pt x="123" y="197"/>
                </a:cubicBezTo>
                <a:cubicBezTo>
                  <a:pt x="121" y="201"/>
                  <a:pt x="122" y="205"/>
                  <a:pt x="125" y="208"/>
                </a:cubicBezTo>
                <a:cubicBezTo>
                  <a:pt x="165" y="238"/>
                  <a:pt x="165" y="238"/>
                  <a:pt x="165" y="238"/>
                </a:cubicBezTo>
                <a:cubicBezTo>
                  <a:pt x="168" y="240"/>
                  <a:pt x="172" y="239"/>
                  <a:pt x="174" y="236"/>
                </a:cubicBezTo>
                <a:cubicBezTo>
                  <a:pt x="174" y="236"/>
                  <a:pt x="174" y="236"/>
                  <a:pt x="174" y="236"/>
                </a:cubicBezTo>
                <a:cubicBezTo>
                  <a:pt x="176" y="233"/>
                  <a:pt x="175" y="228"/>
                  <a:pt x="172" y="226"/>
                </a:cubicBezTo>
                <a:close/>
                <a:moveTo>
                  <a:pt x="263" y="136"/>
                </a:moveTo>
                <a:cubicBezTo>
                  <a:pt x="288" y="136"/>
                  <a:pt x="288" y="136"/>
                  <a:pt x="288" y="136"/>
                </a:cubicBezTo>
                <a:cubicBezTo>
                  <a:pt x="288" y="125"/>
                  <a:pt x="288" y="125"/>
                  <a:pt x="288" y="125"/>
                </a:cubicBezTo>
                <a:cubicBezTo>
                  <a:pt x="263" y="125"/>
                  <a:pt x="263" y="125"/>
                  <a:pt x="263" y="125"/>
                </a:cubicBezTo>
                <a:cubicBezTo>
                  <a:pt x="263" y="136"/>
                  <a:pt x="263" y="136"/>
                  <a:pt x="263" y="136"/>
                </a:cubicBezTo>
                <a:close/>
                <a:moveTo>
                  <a:pt x="171" y="70"/>
                </a:moveTo>
                <a:cubicBezTo>
                  <a:pt x="158" y="48"/>
                  <a:pt x="158" y="48"/>
                  <a:pt x="158" y="48"/>
                </a:cubicBezTo>
                <a:cubicBezTo>
                  <a:pt x="148" y="54"/>
                  <a:pt x="148" y="54"/>
                  <a:pt x="148" y="54"/>
                </a:cubicBezTo>
                <a:cubicBezTo>
                  <a:pt x="161" y="76"/>
                  <a:pt x="161" y="76"/>
                  <a:pt x="161" y="76"/>
                </a:cubicBezTo>
                <a:cubicBezTo>
                  <a:pt x="171" y="70"/>
                  <a:pt x="171" y="70"/>
                  <a:pt x="171" y="70"/>
                </a:cubicBezTo>
                <a:close/>
                <a:moveTo>
                  <a:pt x="204" y="64"/>
                </a:moveTo>
                <a:cubicBezTo>
                  <a:pt x="204" y="39"/>
                  <a:pt x="204" y="39"/>
                  <a:pt x="204" y="39"/>
                </a:cubicBezTo>
                <a:cubicBezTo>
                  <a:pt x="193" y="39"/>
                  <a:pt x="193" y="39"/>
                  <a:pt x="193" y="39"/>
                </a:cubicBezTo>
                <a:cubicBezTo>
                  <a:pt x="193" y="64"/>
                  <a:pt x="193" y="64"/>
                  <a:pt x="193" y="64"/>
                </a:cubicBezTo>
                <a:cubicBezTo>
                  <a:pt x="204" y="64"/>
                  <a:pt x="204" y="64"/>
                  <a:pt x="204" y="64"/>
                </a:cubicBezTo>
                <a:close/>
                <a:moveTo>
                  <a:pt x="258" y="103"/>
                </a:moveTo>
                <a:cubicBezTo>
                  <a:pt x="279" y="90"/>
                  <a:pt x="279" y="90"/>
                  <a:pt x="279" y="90"/>
                </a:cubicBezTo>
                <a:cubicBezTo>
                  <a:pt x="274" y="80"/>
                  <a:pt x="274" y="80"/>
                  <a:pt x="274" y="80"/>
                </a:cubicBezTo>
                <a:cubicBezTo>
                  <a:pt x="252" y="93"/>
                  <a:pt x="252" y="93"/>
                  <a:pt x="252" y="93"/>
                </a:cubicBezTo>
                <a:cubicBezTo>
                  <a:pt x="258" y="103"/>
                  <a:pt x="258" y="103"/>
                  <a:pt x="258" y="103"/>
                </a:cubicBezTo>
                <a:close/>
                <a:moveTo>
                  <a:pt x="236" y="76"/>
                </a:moveTo>
                <a:cubicBezTo>
                  <a:pt x="249" y="55"/>
                  <a:pt x="249" y="55"/>
                  <a:pt x="249" y="55"/>
                </a:cubicBezTo>
                <a:cubicBezTo>
                  <a:pt x="239" y="49"/>
                  <a:pt x="239" y="49"/>
                  <a:pt x="239" y="49"/>
                </a:cubicBezTo>
                <a:cubicBezTo>
                  <a:pt x="226" y="71"/>
                  <a:pt x="226" y="71"/>
                  <a:pt x="226" y="71"/>
                </a:cubicBezTo>
                <a:cubicBezTo>
                  <a:pt x="236" y="76"/>
                  <a:pt x="236" y="76"/>
                  <a:pt x="236" y="76"/>
                </a:cubicBezTo>
                <a:close/>
                <a:moveTo>
                  <a:pt x="182" y="209"/>
                </a:moveTo>
                <a:cubicBezTo>
                  <a:pt x="142" y="178"/>
                  <a:pt x="142" y="178"/>
                  <a:pt x="142" y="178"/>
                </a:cubicBezTo>
                <a:cubicBezTo>
                  <a:pt x="139" y="176"/>
                  <a:pt x="135" y="177"/>
                  <a:pt x="133" y="180"/>
                </a:cubicBezTo>
                <a:cubicBezTo>
                  <a:pt x="133" y="180"/>
                  <a:pt x="133" y="180"/>
                  <a:pt x="133" y="180"/>
                </a:cubicBezTo>
                <a:cubicBezTo>
                  <a:pt x="131" y="183"/>
                  <a:pt x="132" y="188"/>
                  <a:pt x="135" y="190"/>
                </a:cubicBezTo>
                <a:cubicBezTo>
                  <a:pt x="175" y="221"/>
                  <a:pt x="175" y="221"/>
                  <a:pt x="175" y="221"/>
                </a:cubicBezTo>
                <a:cubicBezTo>
                  <a:pt x="178" y="223"/>
                  <a:pt x="182" y="222"/>
                  <a:pt x="184" y="219"/>
                </a:cubicBezTo>
                <a:cubicBezTo>
                  <a:pt x="184" y="219"/>
                  <a:pt x="184" y="219"/>
                  <a:pt x="184" y="219"/>
                </a:cubicBezTo>
                <a:cubicBezTo>
                  <a:pt x="186" y="216"/>
                  <a:pt x="185" y="211"/>
                  <a:pt x="182" y="209"/>
                </a:cubicBezTo>
                <a:close/>
                <a:moveTo>
                  <a:pt x="222" y="90"/>
                </a:moveTo>
                <a:cubicBezTo>
                  <a:pt x="198" y="76"/>
                  <a:pt x="169" y="83"/>
                  <a:pt x="157" y="104"/>
                </a:cubicBezTo>
                <a:cubicBezTo>
                  <a:pt x="144" y="126"/>
                  <a:pt x="160" y="151"/>
                  <a:pt x="149" y="174"/>
                </a:cubicBezTo>
                <a:cubicBezTo>
                  <a:pt x="186" y="195"/>
                  <a:pt x="186" y="195"/>
                  <a:pt x="186" y="195"/>
                </a:cubicBezTo>
                <a:cubicBezTo>
                  <a:pt x="200" y="174"/>
                  <a:pt x="229" y="176"/>
                  <a:pt x="242" y="154"/>
                </a:cubicBezTo>
                <a:cubicBezTo>
                  <a:pt x="255" y="132"/>
                  <a:pt x="245" y="104"/>
                  <a:pt x="222" y="90"/>
                </a:cubicBezTo>
                <a:close/>
                <a:moveTo>
                  <a:pt x="129" y="216"/>
                </a:moveTo>
                <a:cubicBezTo>
                  <a:pt x="125" y="224"/>
                  <a:pt x="128" y="233"/>
                  <a:pt x="136" y="238"/>
                </a:cubicBezTo>
                <a:cubicBezTo>
                  <a:pt x="142" y="241"/>
                  <a:pt x="150" y="240"/>
                  <a:pt x="155" y="236"/>
                </a:cubicBezTo>
                <a:lnTo>
                  <a:pt x="129" y="216"/>
                </a:lnTo>
                <a:close/>
              </a:path>
            </a:pathLst>
          </a:custGeom>
          <a:solidFill>
            <a:srgbClr val="202A36"/>
          </a:solidFill>
          <a:ln>
            <a:noFill/>
          </a:ln>
        </p:spPr>
        <p:txBody>
          <a:bodyPr vert="horz" wrap="square" lIns="91440" tIns="45720" rIns="91440" bIns="45720" numCol="1" anchor="t" anchorCtr="0" compatLnSpc="1"/>
          <a:lstStyle/>
          <a:p>
            <a:endParaRPr lang="zh-CN" altLang="en-US"/>
          </a:p>
        </p:txBody>
      </p:sp>
      <p:sp>
        <p:nvSpPr>
          <p:cNvPr id="47" name="矩形 46"/>
          <p:cNvSpPr/>
          <p:nvPr/>
        </p:nvSpPr>
        <p:spPr>
          <a:xfrm>
            <a:off x="3954780" y="4553585"/>
            <a:ext cx="804545" cy="1861185"/>
          </a:xfrm>
          <a:prstGeom prst="rect">
            <a:avLst/>
          </a:prstGeom>
        </p:spPr>
        <p:txBody>
          <a:bodyPr wrap="square">
            <a:spAutoFit/>
          </a:bodyPr>
          <a:lstStyle/>
          <a:p>
            <a:pPr algn="ctr"/>
            <a:r>
              <a:rPr lang="en-US" altLang="zh-CN" sz="11500" b="1" dirty="0">
                <a:latin typeface="04b_20" pitchFamily="2" charset="0"/>
              </a:rPr>
              <a:t>?</a:t>
            </a:r>
            <a:endParaRPr lang="zh-CN" altLang="en-US" sz="11500" b="1" dirty="0">
              <a:latin typeface="04b_20" pitchFamily="2" charset="0"/>
            </a:endParaRPr>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animEffect transition="in" filter="fade">
                                      <p:cBhvr>
                                        <p:cTn id="23" dur="500"/>
                                        <p:tgtEl>
                                          <p:spTgt spid="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p:cTn id="26" dur="500" fill="hold"/>
                                        <p:tgtEl>
                                          <p:spTgt spid="6"/>
                                        </p:tgtEl>
                                        <p:attrNameLst>
                                          <p:attrName>ppt_w</p:attrName>
                                        </p:attrNameLst>
                                      </p:cBhvr>
                                      <p:tavLst>
                                        <p:tav tm="0">
                                          <p:val>
                                            <p:fltVal val="0"/>
                                          </p:val>
                                        </p:tav>
                                        <p:tav tm="100000">
                                          <p:val>
                                            <p:strVal val="#ppt_w"/>
                                          </p:val>
                                        </p:tav>
                                      </p:tavLst>
                                    </p:anim>
                                    <p:anim calcmode="lin" valueType="num">
                                      <p:cBhvr>
                                        <p:cTn id="27" dur="500" fill="hold"/>
                                        <p:tgtEl>
                                          <p:spTgt spid="6"/>
                                        </p:tgtEl>
                                        <p:attrNameLst>
                                          <p:attrName>ppt_h</p:attrName>
                                        </p:attrNameLst>
                                      </p:cBhvr>
                                      <p:tavLst>
                                        <p:tav tm="0">
                                          <p:val>
                                            <p:fltVal val="0"/>
                                          </p:val>
                                        </p:tav>
                                        <p:tav tm="100000">
                                          <p:val>
                                            <p:strVal val="#ppt_h"/>
                                          </p:val>
                                        </p:tav>
                                      </p:tavLst>
                                    </p:anim>
                                    <p:animEffect transition="in" filter="fade">
                                      <p:cBhvr>
                                        <p:cTn id="28" dur="500"/>
                                        <p:tgtEl>
                                          <p:spTgt spid="6"/>
                                        </p:tgtEl>
                                      </p:cBhvr>
                                    </p:animEffect>
                                  </p:childTnLst>
                                </p:cTn>
                              </p:par>
                            </p:childTnLst>
                          </p:cTn>
                        </p:par>
                        <p:par>
                          <p:cTn id="29" fill="hold">
                            <p:stCondLst>
                              <p:cond delay="1000"/>
                            </p:stCondLst>
                            <p:childTnLst>
                              <p:par>
                                <p:cTn id="30" presetID="10" presetClass="entr" presetSubtype="0" fill="hold" grpId="0" nodeType="after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p:cTn id="32" dur="500" fill="hold"/>
                                        <p:tgtEl>
                                          <p:spTgt spid="8"/>
                                        </p:tgtEl>
                                        <p:attrNameLst>
                                          <p:attrName>ppt_w</p:attrName>
                                        </p:attrNameLst>
                                      </p:cBhvr>
                                      <p:tavLst>
                                        <p:tav tm="0">
                                          <p:val>
                                            <p:fltVal val="0"/>
                                          </p:val>
                                        </p:tav>
                                        <p:tav tm="100000">
                                          <p:val>
                                            <p:strVal val="#ppt_w"/>
                                          </p:val>
                                        </p:tav>
                                      </p:tavLst>
                                    </p:anim>
                                    <p:anim calcmode="lin" valueType="num">
                                      <p:cBhvr>
                                        <p:cTn id="33" dur="500" fill="hold"/>
                                        <p:tgtEl>
                                          <p:spTgt spid="8"/>
                                        </p:tgtEl>
                                        <p:attrNameLst>
                                          <p:attrName>ppt_h</p:attrName>
                                        </p:attrNameLst>
                                      </p:cBhvr>
                                      <p:tavLst>
                                        <p:tav tm="0">
                                          <p:val>
                                            <p:fltVal val="0"/>
                                          </p:val>
                                        </p:tav>
                                        <p:tav tm="100000">
                                          <p:val>
                                            <p:strVal val="#ppt_h"/>
                                          </p:val>
                                        </p:tav>
                                      </p:tavLst>
                                    </p:anim>
                                    <p:animEffect transition="in" filter="fade">
                                      <p:cBhvr>
                                        <p:cTn id="34" dur="500"/>
                                        <p:tgtEl>
                                          <p:spTgt spid="8"/>
                                        </p:tgtEl>
                                      </p:cBhvr>
                                    </p:animEffect>
                                  </p:childTnLst>
                                </p:cTn>
                              </p:par>
                              <p:par>
                                <p:cTn id="35" presetID="10" presetClass="entr" presetSubtype="0" fill="hold" nodeType="with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p:cTn id="37" dur="500" fill="hold"/>
                                        <p:tgtEl>
                                          <p:spTgt spid="9"/>
                                        </p:tgtEl>
                                        <p:attrNameLst>
                                          <p:attrName>ppt_w</p:attrName>
                                        </p:attrNameLst>
                                      </p:cBhvr>
                                      <p:tavLst>
                                        <p:tav tm="0">
                                          <p:val>
                                            <p:fltVal val="0"/>
                                          </p:val>
                                        </p:tav>
                                        <p:tav tm="100000">
                                          <p:val>
                                            <p:strVal val="#ppt_w"/>
                                          </p:val>
                                        </p:tav>
                                      </p:tavLst>
                                    </p:anim>
                                    <p:anim calcmode="lin" valueType="num">
                                      <p:cBhvr>
                                        <p:cTn id="38" dur="500" fill="hold"/>
                                        <p:tgtEl>
                                          <p:spTgt spid="9"/>
                                        </p:tgtEl>
                                        <p:attrNameLst>
                                          <p:attrName>ppt_h</p:attrName>
                                        </p:attrNameLst>
                                      </p:cBhvr>
                                      <p:tavLst>
                                        <p:tav tm="0">
                                          <p:val>
                                            <p:fltVal val="0"/>
                                          </p:val>
                                        </p:tav>
                                        <p:tav tm="100000">
                                          <p:val>
                                            <p:strVal val="#ppt_h"/>
                                          </p:val>
                                        </p:tav>
                                      </p:tavLst>
                                    </p:anim>
                                    <p:animEffect transition="in" filter="fade">
                                      <p:cBhvr>
                                        <p:cTn id="39" dur="500"/>
                                        <p:tgtEl>
                                          <p:spTgt spid="9"/>
                                        </p:tgtEl>
                                      </p:cBhvr>
                                    </p:animEffect>
                                  </p:childTnLst>
                                </p:cTn>
                              </p:par>
                              <p:par>
                                <p:cTn id="40" presetID="10" presetClass="entr" presetSubtype="0" fill="hold" nodeType="with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500" fill="hold"/>
                                        <p:tgtEl>
                                          <p:spTgt spid="17"/>
                                        </p:tgtEl>
                                        <p:attrNameLst>
                                          <p:attrName>ppt_w</p:attrName>
                                        </p:attrNameLst>
                                      </p:cBhvr>
                                      <p:tavLst>
                                        <p:tav tm="0">
                                          <p:val>
                                            <p:fltVal val="0"/>
                                          </p:val>
                                        </p:tav>
                                        <p:tav tm="100000">
                                          <p:val>
                                            <p:strVal val="#ppt_w"/>
                                          </p:val>
                                        </p:tav>
                                      </p:tavLst>
                                    </p:anim>
                                    <p:anim calcmode="lin" valueType="num">
                                      <p:cBhvr>
                                        <p:cTn id="43" dur="500" fill="hold"/>
                                        <p:tgtEl>
                                          <p:spTgt spid="17"/>
                                        </p:tgtEl>
                                        <p:attrNameLst>
                                          <p:attrName>ppt_h</p:attrName>
                                        </p:attrNameLst>
                                      </p:cBhvr>
                                      <p:tavLst>
                                        <p:tav tm="0">
                                          <p:val>
                                            <p:fltVal val="0"/>
                                          </p:val>
                                        </p:tav>
                                        <p:tav tm="100000">
                                          <p:val>
                                            <p:strVal val="#ppt_h"/>
                                          </p:val>
                                        </p:tav>
                                      </p:tavLst>
                                    </p:anim>
                                    <p:animEffect transition="in" filter="fade">
                                      <p:cBhvr>
                                        <p:cTn id="44" dur="500"/>
                                        <p:tgtEl>
                                          <p:spTgt spid="17"/>
                                        </p:tgtEl>
                                      </p:cBhvr>
                                    </p:animEffect>
                                  </p:childTnLst>
                                </p:cTn>
                              </p:par>
                              <p:par>
                                <p:cTn id="45" presetID="10" presetClass="entr" presetSubtype="0" fill="hold" nodeType="withEffect">
                                  <p:stCondLst>
                                    <p:cond delay="0"/>
                                  </p:stCondLst>
                                  <p:childTnLst>
                                    <p:set>
                                      <p:cBhvr>
                                        <p:cTn id="46" dur="1" fill="hold">
                                          <p:stCondLst>
                                            <p:cond delay="0"/>
                                          </p:stCondLst>
                                        </p:cTn>
                                        <p:tgtEl>
                                          <p:spTgt spid="26"/>
                                        </p:tgtEl>
                                        <p:attrNameLst>
                                          <p:attrName>style.visibility</p:attrName>
                                        </p:attrNameLst>
                                      </p:cBhvr>
                                      <p:to>
                                        <p:strVal val="visible"/>
                                      </p:to>
                                    </p:set>
                                    <p:anim calcmode="lin" valueType="num">
                                      <p:cBhvr>
                                        <p:cTn id="47" dur="500" fill="hold"/>
                                        <p:tgtEl>
                                          <p:spTgt spid="26"/>
                                        </p:tgtEl>
                                        <p:attrNameLst>
                                          <p:attrName>ppt_w</p:attrName>
                                        </p:attrNameLst>
                                      </p:cBhvr>
                                      <p:tavLst>
                                        <p:tav tm="0">
                                          <p:val>
                                            <p:fltVal val="0"/>
                                          </p:val>
                                        </p:tav>
                                        <p:tav tm="100000">
                                          <p:val>
                                            <p:strVal val="#ppt_w"/>
                                          </p:val>
                                        </p:tav>
                                      </p:tavLst>
                                    </p:anim>
                                    <p:anim calcmode="lin" valueType="num">
                                      <p:cBhvr>
                                        <p:cTn id="48" dur="500" fill="hold"/>
                                        <p:tgtEl>
                                          <p:spTgt spid="26"/>
                                        </p:tgtEl>
                                        <p:attrNameLst>
                                          <p:attrName>ppt_h</p:attrName>
                                        </p:attrNameLst>
                                      </p:cBhvr>
                                      <p:tavLst>
                                        <p:tav tm="0">
                                          <p:val>
                                            <p:fltVal val="0"/>
                                          </p:val>
                                        </p:tav>
                                        <p:tav tm="100000">
                                          <p:val>
                                            <p:strVal val="#ppt_h"/>
                                          </p:val>
                                        </p:tav>
                                      </p:tavLst>
                                    </p:anim>
                                    <p:animEffect transition="in" filter="fade">
                                      <p:cBhvr>
                                        <p:cTn id="49" dur="500"/>
                                        <p:tgtEl>
                                          <p:spTgt spid="26"/>
                                        </p:tgtEl>
                                      </p:cBhvr>
                                    </p:animEffect>
                                  </p:childTnLst>
                                </p:cTn>
                              </p:par>
                              <p:par>
                                <p:cTn id="50" presetID="14" presetClass="entr" presetSubtype="10" fill="hold" grpId="0" nodeType="withEffect">
                                  <p:stCondLst>
                                    <p:cond delay="0"/>
                                  </p:stCondLst>
                                  <p:childTnLst>
                                    <p:set>
                                      <p:cBhvr>
                                        <p:cTn id="51" dur="1" fill="hold">
                                          <p:stCondLst>
                                            <p:cond delay="0"/>
                                          </p:stCondLst>
                                        </p:cTn>
                                        <p:tgtEl>
                                          <p:spTgt spid="33"/>
                                        </p:tgtEl>
                                        <p:attrNameLst>
                                          <p:attrName>style.visibility</p:attrName>
                                        </p:attrNameLst>
                                      </p:cBhvr>
                                      <p:to>
                                        <p:strVal val="visible"/>
                                      </p:to>
                                    </p:set>
                                    <p:animEffect transition="in" filter="randombar(horizontal)">
                                      <p:cBhvr>
                                        <p:cTn id="52" dur="400"/>
                                        <p:tgtEl>
                                          <p:spTgt spid="33"/>
                                        </p:tgtEl>
                                      </p:cBhvr>
                                    </p:animEffect>
                                  </p:childTnLst>
                                </p:cTn>
                              </p:par>
                              <p:par>
                                <p:cTn id="53" presetID="14" presetClass="entr" presetSubtype="10" fill="hold" grpId="0" nodeType="withEffect">
                                  <p:stCondLst>
                                    <p:cond delay="100"/>
                                  </p:stCondLst>
                                  <p:childTnLst>
                                    <p:set>
                                      <p:cBhvr>
                                        <p:cTn id="54" dur="1" fill="hold">
                                          <p:stCondLst>
                                            <p:cond delay="0"/>
                                          </p:stCondLst>
                                        </p:cTn>
                                        <p:tgtEl>
                                          <p:spTgt spid="35"/>
                                        </p:tgtEl>
                                        <p:attrNameLst>
                                          <p:attrName>style.visibility</p:attrName>
                                        </p:attrNameLst>
                                      </p:cBhvr>
                                      <p:to>
                                        <p:strVal val="visible"/>
                                      </p:to>
                                    </p:set>
                                    <p:animEffect transition="in" filter="randombar(horizontal)">
                                      <p:cBhvr>
                                        <p:cTn id="55" dur="400"/>
                                        <p:tgtEl>
                                          <p:spTgt spid="35"/>
                                        </p:tgtEl>
                                      </p:cBhvr>
                                    </p:animEffect>
                                  </p:childTnLst>
                                </p:cTn>
                              </p:par>
                              <p:par>
                                <p:cTn id="56" presetID="14" presetClass="entr" presetSubtype="10" fill="hold" grpId="0" nodeType="withEffect">
                                  <p:stCondLst>
                                    <p:cond delay="100"/>
                                  </p:stCondLst>
                                  <p:childTnLst>
                                    <p:set>
                                      <p:cBhvr>
                                        <p:cTn id="57" dur="1" fill="hold">
                                          <p:stCondLst>
                                            <p:cond delay="0"/>
                                          </p:stCondLst>
                                        </p:cTn>
                                        <p:tgtEl>
                                          <p:spTgt spid="37"/>
                                        </p:tgtEl>
                                        <p:attrNameLst>
                                          <p:attrName>style.visibility</p:attrName>
                                        </p:attrNameLst>
                                      </p:cBhvr>
                                      <p:to>
                                        <p:strVal val="visible"/>
                                      </p:to>
                                    </p:set>
                                    <p:animEffect transition="in" filter="randombar(horizontal)">
                                      <p:cBhvr>
                                        <p:cTn id="58" dur="400"/>
                                        <p:tgtEl>
                                          <p:spTgt spid="37"/>
                                        </p:tgtEl>
                                      </p:cBhvr>
                                    </p:animEffect>
                                  </p:childTnLst>
                                </p:cTn>
                              </p:par>
                              <p:par>
                                <p:cTn id="59" presetID="14" presetClass="entr" presetSubtype="10" fill="hold" grpId="0" nodeType="withEffect">
                                  <p:stCondLst>
                                    <p:cond delay="100"/>
                                  </p:stCondLst>
                                  <p:childTnLst>
                                    <p:set>
                                      <p:cBhvr>
                                        <p:cTn id="60" dur="1" fill="hold">
                                          <p:stCondLst>
                                            <p:cond delay="0"/>
                                          </p:stCondLst>
                                        </p:cTn>
                                        <p:tgtEl>
                                          <p:spTgt spid="39"/>
                                        </p:tgtEl>
                                        <p:attrNameLst>
                                          <p:attrName>style.visibility</p:attrName>
                                        </p:attrNameLst>
                                      </p:cBhvr>
                                      <p:to>
                                        <p:strVal val="visible"/>
                                      </p:to>
                                    </p:set>
                                    <p:animEffect transition="in" filter="randombar(horizontal)">
                                      <p:cBhvr>
                                        <p:cTn id="61" dur="400"/>
                                        <p:tgtEl>
                                          <p:spTgt spid="39"/>
                                        </p:tgtEl>
                                      </p:cBhvr>
                                    </p:animEffect>
                                  </p:childTnLst>
                                </p:cTn>
                              </p:par>
                            </p:childTnLst>
                          </p:cTn>
                        </p:par>
                        <p:par>
                          <p:cTn id="62" fill="hold">
                            <p:stCondLst>
                              <p:cond delay="1500"/>
                            </p:stCondLst>
                            <p:childTnLst>
                              <p:par>
                                <p:cTn id="63" presetID="12" presetClass="entr" presetSubtype="4" fill="hold" grpId="0" nodeType="afterEffect">
                                  <p:stCondLst>
                                    <p:cond delay="0"/>
                                  </p:stCondLst>
                                  <p:childTnLst>
                                    <p:set>
                                      <p:cBhvr>
                                        <p:cTn id="64" dur="1" fill="hold">
                                          <p:stCondLst>
                                            <p:cond delay="0"/>
                                          </p:stCondLst>
                                        </p:cTn>
                                        <p:tgtEl>
                                          <p:spTgt spid="41">
                                            <p:txEl>
                                              <p:pRg st="0" end="0"/>
                                            </p:txEl>
                                          </p:spTgt>
                                        </p:tgtEl>
                                        <p:attrNameLst>
                                          <p:attrName>style.visibility</p:attrName>
                                        </p:attrNameLst>
                                      </p:cBhvr>
                                      <p:to>
                                        <p:strVal val="visible"/>
                                      </p:to>
                                    </p:set>
                                    <p:animEffect transition="in" filter="slide(fromBottom)">
                                      <p:cBhvr>
                                        <p:cTn id="65" dur="500"/>
                                        <p:tgtEl>
                                          <p:spTgt spid="41">
                                            <p:txEl>
                                              <p:pRg st="0" end="0"/>
                                            </p:txEl>
                                          </p:spTgt>
                                        </p:tgtEl>
                                      </p:cBhvr>
                                    </p:animEffect>
                                  </p:childTnLst>
                                </p:cTn>
                              </p:par>
                            </p:childTnLst>
                          </p:cTn>
                        </p:par>
                        <p:par>
                          <p:cTn id="66" fill="hold">
                            <p:stCondLst>
                              <p:cond delay="2000"/>
                            </p:stCondLst>
                            <p:childTnLst>
                              <p:par>
                                <p:cTn id="67" presetID="12" presetClass="entr" presetSubtype="4" fill="hold" grpId="0" nodeType="afterEffect">
                                  <p:stCondLst>
                                    <p:cond delay="0"/>
                                  </p:stCondLst>
                                  <p:childTnLst>
                                    <p:set>
                                      <p:cBhvr>
                                        <p:cTn id="68" dur="1" fill="hold">
                                          <p:stCondLst>
                                            <p:cond delay="0"/>
                                          </p:stCondLst>
                                        </p:cTn>
                                        <p:tgtEl>
                                          <p:spTgt spid="41">
                                            <p:txEl>
                                              <p:pRg st="1" end="1"/>
                                            </p:txEl>
                                          </p:spTgt>
                                        </p:tgtEl>
                                        <p:attrNameLst>
                                          <p:attrName>style.visibility</p:attrName>
                                        </p:attrNameLst>
                                      </p:cBhvr>
                                      <p:to>
                                        <p:strVal val="visible"/>
                                      </p:to>
                                    </p:set>
                                    <p:animEffect transition="in" filter="slide(fromBottom)">
                                      <p:cBhvr>
                                        <p:cTn id="69" dur="500"/>
                                        <p:tgtEl>
                                          <p:spTgt spid="41">
                                            <p:txEl>
                                              <p:pRg st="1" end="1"/>
                                            </p:txEl>
                                          </p:spTgt>
                                        </p:tgtEl>
                                      </p:cBhvr>
                                    </p:animEffect>
                                  </p:childTnLst>
                                </p:cTn>
                              </p:par>
                            </p:childTnLst>
                          </p:cTn>
                        </p:par>
                        <p:par>
                          <p:cTn id="70" fill="hold">
                            <p:stCondLst>
                              <p:cond delay="2500"/>
                            </p:stCondLst>
                            <p:childTnLst>
                              <p:par>
                                <p:cTn id="71" presetID="21" presetClass="entr" presetSubtype="1" fill="hold" grpId="0" nodeType="afterEffect">
                                  <p:stCondLst>
                                    <p:cond delay="0"/>
                                  </p:stCondLst>
                                  <p:childTnLst>
                                    <p:set>
                                      <p:cBhvr>
                                        <p:cTn id="72" dur="1" fill="hold">
                                          <p:stCondLst>
                                            <p:cond delay="0"/>
                                          </p:stCondLst>
                                        </p:cTn>
                                        <p:tgtEl>
                                          <p:spTgt spid="44"/>
                                        </p:tgtEl>
                                        <p:attrNameLst>
                                          <p:attrName>style.visibility</p:attrName>
                                        </p:attrNameLst>
                                      </p:cBhvr>
                                      <p:to>
                                        <p:strVal val="visible"/>
                                      </p:to>
                                    </p:set>
                                    <p:animEffect transition="in" filter="wheel(1)">
                                      <p:cBhvr>
                                        <p:cTn id="73" dur="20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P spid="6" grpId="0" animBg="1"/>
      <p:bldP spid="7" grpId="0" animBg="1"/>
      <p:bldP spid="8" grpId="0" animBg="1"/>
      <p:bldP spid="33" grpId="0" animBg="1"/>
      <p:bldP spid="35" grpId="0" animBg="1"/>
      <p:bldP spid="37" grpId="0" animBg="1"/>
      <p:bldP spid="39" grpId="0" animBg="1"/>
      <p:bldP spid="41" grpId="0" build="p" autoUpdateAnimBg="0"/>
      <p:bldP spid="4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矩形 3"/>
          <p:cNvSpPr>
            <a:spLocks noChangeArrowheads="1"/>
          </p:cNvSpPr>
          <p:nvPr/>
        </p:nvSpPr>
        <p:spPr bwMode="auto">
          <a:xfrm>
            <a:off x="2842038" y="703962"/>
            <a:ext cx="2339084" cy="52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spcBef>
                <a:spcPct val="0"/>
              </a:spcBef>
              <a:buNone/>
            </a:pPr>
            <a:r>
              <a:rPr lang="zh-CN" altLang="en-US" sz="2800" dirty="0">
                <a:solidFill>
                  <a:srgbClr val="202A36"/>
                </a:solidFill>
                <a:latin typeface="Arial" charset="0"/>
                <a:cs typeface="Arial" charset="0"/>
              </a:rPr>
              <a:t>观察的后处理</a:t>
            </a:r>
          </a:p>
        </p:txBody>
      </p:sp>
      <p:grpSp>
        <p:nvGrpSpPr>
          <p:cNvPr id="30" name="组合 29"/>
          <p:cNvGrpSpPr/>
          <p:nvPr/>
        </p:nvGrpSpPr>
        <p:grpSpPr>
          <a:xfrm>
            <a:off x="4317167" y="2593298"/>
            <a:ext cx="1723869" cy="1753849"/>
            <a:chOff x="5305425" y="2638424"/>
            <a:chExt cx="1579563" cy="1577975"/>
          </a:xfrm>
          <a:solidFill>
            <a:srgbClr val="202A36"/>
          </a:solidFill>
        </p:grpSpPr>
        <p:sp>
          <p:nvSpPr>
            <p:cNvPr id="31" name="Freeform 6"/>
            <p:cNvSpPr>
              <a:spLocks noEditPoints="1"/>
            </p:cNvSpPr>
            <p:nvPr/>
          </p:nvSpPr>
          <p:spPr bwMode="auto">
            <a:xfrm>
              <a:off x="5305425" y="2638424"/>
              <a:ext cx="1579563" cy="1577975"/>
            </a:xfrm>
            <a:custGeom>
              <a:avLst/>
              <a:gdLst>
                <a:gd name="T0" fmla="*/ 421 w 421"/>
                <a:gd name="T1" fmla="*/ 229 h 421"/>
                <a:gd name="T2" fmla="*/ 398 w 421"/>
                <a:gd name="T3" fmla="*/ 188 h 421"/>
                <a:gd name="T4" fmla="*/ 367 w 421"/>
                <a:gd name="T5" fmla="*/ 146 h 421"/>
                <a:gd name="T6" fmla="*/ 402 w 421"/>
                <a:gd name="T7" fmla="*/ 122 h 421"/>
                <a:gd name="T8" fmla="*/ 361 w 421"/>
                <a:gd name="T9" fmla="*/ 97 h 421"/>
                <a:gd name="T10" fmla="*/ 314 w 421"/>
                <a:gd name="T11" fmla="*/ 77 h 421"/>
                <a:gd name="T12" fmla="*/ 332 w 421"/>
                <a:gd name="T13" fmla="*/ 38 h 421"/>
                <a:gd name="T14" fmla="*/ 285 w 421"/>
                <a:gd name="T15" fmla="*/ 37 h 421"/>
                <a:gd name="T16" fmla="*/ 233 w 421"/>
                <a:gd name="T17" fmla="*/ 43 h 421"/>
                <a:gd name="T18" fmla="*/ 229 w 421"/>
                <a:gd name="T19" fmla="*/ 0 h 421"/>
                <a:gd name="T20" fmla="*/ 188 w 421"/>
                <a:gd name="T21" fmla="*/ 23 h 421"/>
                <a:gd name="T22" fmla="*/ 146 w 421"/>
                <a:gd name="T23" fmla="*/ 54 h 421"/>
                <a:gd name="T24" fmla="*/ 122 w 421"/>
                <a:gd name="T25" fmla="*/ 19 h 421"/>
                <a:gd name="T26" fmla="*/ 98 w 421"/>
                <a:gd name="T27" fmla="*/ 60 h 421"/>
                <a:gd name="T28" fmla="*/ 77 w 421"/>
                <a:gd name="T29" fmla="*/ 107 h 421"/>
                <a:gd name="T30" fmla="*/ 38 w 421"/>
                <a:gd name="T31" fmla="*/ 89 h 421"/>
                <a:gd name="T32" fmla="*/ 37 w 421"/>
                <a:gd name="T33" fmla="*/ 136 h 421"/>
                <a:gd name="T34" fmla="*/ 43 w 421"/>
                <a:gd name="T35" fmla="*/ 188 h 421"/>
                <a:gd name="T36" fmla="*/ 0 w 421"/>
                <a:gd name="T37" fmla="*/ 192 h 421"/>
                <a:gd name="T38" fmla="*/ 24 w 421"/>
                <a:gd name="T39" fmla="*/ 233 h 421"/>
                <a:gd name="T40" fmla="*/ 54 w 421"/>
                <a:gd name="T41" fmla="*/ 274 h 421"/>
                <a:gd name="T42" fmla="*/ 19 w 421"/>
                <a:gd name="T43" fmla="*/ 299 h 421"/>
                <a:gd name="T44" fmla="*/ 60 w 421"/>
                <a:gd name="T45" fmla="*/ 323 h 421"/>
                <a:gd name="T46" fmla="*/ 107 w 421"/>
                <a:gd name="T47" fmla="*/ 344 h 421"/>
                <a:gd name="T48" fmla="*/ 89 w 421"/>
                <a:gd name="T49" fmla="*/ 383 h 421"/>
                <a:gd name="T50" fmla="*/ 137 w 421"/>
                <a:gd name="T51" fmla="*/ 384 h 421"/>
                <a:gd name="T52" fmla="*/ 188 w 421"/>
                <a:gd name="T53" fmla="*/ 378 h 421"/>
                <a:gd name="T54" fmla="*/ 192 w 421"/>
                <a:gd name="T55" fmla="*/ 421 h 421"/>
                <a:gd name="T56" fmla="*/ 233 w 421"/>
                <a:gd name="T57" fmla="*/ 397 h 421"/>
                <a:gd name="T58" fmla="*/ 275 w 421"/>
                <a:gd name="T59" fmla="*/ 367 h 421"/>
                <a:gd name="T60" fmla="*/ 299 w 421"/>
                <a:gd name="T61" fmla="*/ 402 h 421"/>
                <a:gd name="T62" fmla="*/ 324 w 421"/>
                <a:gd name="T63" fmla="*/ 361 h 421"/>
                <a:gd name="T64" fmla="*/ 344 w 421"/>
                <a:gd name="T65" fmla="*/ 314 h 421"/>
                <a:gd name="T66" fmla="*/ 383 w 421"/>
                <a:gd name="T67" fmla="*/ 332 h 421"/>
                <a:gd name="T68" fmla="*/ 384 w 421"/>
                <a:gd name="T69" fmla="*/ 284 h 421"/>
                <a:gd name="T70" fmla="*/ 378 w 421"/>
                <a:gd name="T71" fmla="*/ 233 h 421"/>
                <a:gd name="T72" fmla="*/ 211 w 421"/>
                <a:gd name="T73" fmla="*/ 236 h 421"/>
                <a:gd name="T74" fmla="*/ 211 w 421"/>
                <a:gd name="T75" fmla="*/ 185 h 421"/>
                <a:gd name="T76" fmla="*/ 211 w 421"/>
                <a:gd name="T77" fmla="*/ 236 h 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21" h="421">
                  <a:moveTo>
                    <a:pt x="398" y="233"/>
                  </a:moveTo>
                  <a:cubicBezTo>
                    <a:pt x="421" y="229"/>
                    <a:pt x="421" y="229"/>
                    <a:pt x="421" y="229"/>
                  </a:cubicBezTo>
                  <a:cubicBezTo>
                    <a:pt x="421" y="192"/>
                    <a:pt x="421" y="192"/>
                    <a:pt x="421" y="192"/>
                  </a:cubicBezTo>
                  <a:cubicBezTo>
                    <a:pt x="398" y="188"/>
                    <a:pt x="398" y="188"/>
                    <a:pt x="398" y="188"/>
                  </a:cubicBezTo>
                  <a:cubicBezTo>
                    <a:pt x="378" y="188"/>
                    <a:pt x="378" y="188"/>
                    <a:pt x="378" y="188"/>
                  </a:cubicBezTo>
                  <a:cubicBezTo>
                    <a:pt x="376" y="173"/>
                    <a:pt x="372" y="159"/>
                    <a:pt x="367" y="146"/>
                  </a:cubicBezTo>
                  <a:cubicBezTo>
                    <a:pt x="384" y="136"/>
                    <a:pt x="384" y="136"/>
                    <a:pt x="384" y="136"/>
                  </a:cubicBezTo>
                  <a:cubicBezTo>
                    <a:pt x="402" y="122"/>
                    <a:pt x="402" y="122"/>
                    <a:pt x="402" y="122"/>
                  </a:cubicBezTo>
                  <a:cubicBezTo>
                    <a:pt x="383" y="89"/>
                    <a:pt x="383" y="89"/>
                    <a:pt x="383" y="89"/>
                  </a:cubicBezTo>
                  <a:cubicBezTo>
                    <a:pt x="361" y="97"/>
                    <a:pt x="361" y="97"/>
                    <a:pt x="361" y="97"/>
                  </a:cubicBezTo>
                  <a:cubicBezTo>
                    <a:pt x="344" y="107"/>
                    <a:pt x="344" y="107"/>
                    <a:pt x="344" y="107"/>
                  </a:cubicBezTo>
                  <a:cubicBezTo>
                    <a:pt x="336" y="96"/>
                    <a:pt x="325" y="85"/>
                    <a:pt x="314" y="77"/>
                  </a:cubicBezTo>
                  <a:cubicBezTo>
                    <a:pt x="324" y="60"/>
                    <a:pt x="324" y="60"/>
                    <a:pt x="324" y="60"/>
                  </a:cubicBezTo>
                  <a:cubicBezTo>
                    <a:pt x="332" y="38"/>
                    <a:pt x="332" y="38"/>
                    <a:pt x="332" y="38"/>
                  </a:cubicBezTo>
                  <a:cubicBezTo>
                    <a:pt x="299" y="19"/>
                    <a:pt x="299" y="19"/>
                    <a:pt x="299" y="19"/>
                  </a:cubicBezTo>
                  <a:cubicBezTo>
                    <a:pt x="285" y="37"/>
                    <a:pt x="285" y="37"/>
                    <a:pt x="285" y="37"/>
                  </a:cubicBezTo>
                  <a:cubicBezTo>
                    <a:pt x="275" y="54"/>
                    <a:pt x="275" y="54"/>
                    <a:pt x="275" y="54"/>
                  </a:cubicBezTo>
                  <a:cubicBezTo>
                    <a:pt x="262" y="49"/>
                    <a:pt x="248" y="45"/>
                    <a:pt x="233" y="43"/>
                  </a:cubicBezTo>
                  <a:cubicBezTo>
                    <a:pt x="233" y="23"/>
                    <a:pt x="233" y="23"/>
                    <a:pt x="233" y="23"/>
                  </a:cubicBezTo>
                  <a:cubicBezTo>
                    <a:pt x="229" y="0"/>
                    <a:pt x="229" y="0"/>
                    <a:pt x="229" y="0"/>
                  </a:cubicBezTo>
                  <a:cubicBezTo>
                    <a:pt x="192" y="0"/>
                    <a:pt x="192" y="0"/>
                    <a:pt x="192" y="0"/>
                  </a:cubicBezTo>
                  <a:cubicBezTo>
                    <a:pt x="188" y="23"/>
                    <a:pt x="188" y="23"/>
                    <a:pt x="188" y="23"/>
                  </a:cubicBezTo>
                  <a:cubicBezTo>
                    <a:pt x="188" y="43"/>
                    <a:pt x="188" y="43"/>
                    <a:pt x="188" y="43"/>
                  </a:cubicBezTo>
                  <a:cubicBezTo>
                    <a:pt x="173" y="45"/>
                    <a:pt x="160" y="49"/>
                    <a:pt x="146" y="54"/>
                  </a:cubicBezTo>
                  <a:cubicBezTo>
                    <a:pt x="137" y="37"/>
                    <a:pt x="137" y="37"/>
                    <a:pt x="137" y="37"/>
                  </a:cubicBezTo>
                  <a:cubicBezTo>
                    <a:pt x="122" y="19"/>
                    <a:pt x="122" y="19"/>
                    <a:pt x="122" y="19"/>
                  </a:cubicBezTo>
                  <a:cubicBezTo>
                    <a:pt x="89" y="38"/>
                    <a:pt x="89" y="38"/>
                    <a:pt x="89" y="38"/>
                  </a:cubicBezTo>
                  <a:cubicBezTo>
                    <a:pt x="98" y="60"/>
                    <a:pt x="98" y="60"/>
                    <a:pt x="98" y="60"/>
                  </a:cubicBezTo>
                  <a:cubicBezTo>
                    <a:pt x="107" y="77"/>
                    <a:pt x="107" y="77"/>
                    <a:pt x="107" y="77"/>
                  </a:cubicBezTo>
                  <a:cubicBezTo>
                    <a:pt x="96" y="85"/>
                    <a:pt x="86" y="96"/>
                    <a:pt x="77" y="107"/>
                  </a:cubicBezTo>
                  <a:cubicBezTo>
                    <a:pt x="60" y="97"/>
                    <a:pt x="60" y="97"/>
                    <a:pt x="60" y="97"/>
                  </a:cubicBezTo>
                  <a:cubicBezTo>
                    <a:pt x="38" y="89"/>
                    <a:pt x="38" y="89"/>
                    <a:pt x="38" y="89"/>
                  </a:cubicBezTo>
                  <a:cubicBezTo>
                    <a:pt x="19" y="122"/>
                    <a:pt x="19" y="122"/>
                    <a:pt x="19" y="122"/>
                  </a:cubicBezTo>
                  <a:cubicBezTo>
                    <a:pt x="37" y="136"/>
                    <a:pt x="37" y="136"/>
                    <a:pt x="37" y="136"/>
                  </a:cubicBezTo>
                  <a:cubicBezTo>
                    <a:pt x="54" y="146"/>
                    <a:pt x="54" y="146"/>
                    <a:pt x="54" y="146"/>
                  </a:cubicBezTo>
                  <a:cubicBezTo>
                    <a:pt x="49" y="159"/>
                    <a:pt x="45" y="173"/>
                    <a:pt x="43" y="188"/>
                  </a:cubicBezTo>
                  <a:cubicBezTo>
                    <a:pt x="24" y="188"/>
                    <a:pt x="24" y="188"/>
                    <a:pt x="24" y="188"/>
                  </a:cubicBezTo>
                  <a:cubicBezTo>
                    <a:pt x="0" y="192"/>
                    <a:pt x="0" y="192"/>
                    <a:pt x="0" y="192"/>
                  </a:cubicBezTo>
                  <a:cubicBezTo>
                    <a:pt x="0" y="229"/>
                    <a:pt x="0" y="229"/>
                    <a:pt x="0" y="229"/>
                  </a:cubicBezTo>
                  <a:cubicBezTo>
                    <a:pt x="24" y="233"/>
                    <a:pt x="24" y="233"/>
                    <a:pt x="24" y="233"/>
                  </a:cubicBezTo>
                  <a:cubicBezTo>
                    <a:pt x="43" y="233"/>
                    <a:pt x="43" y="233"/>
                    <a:pt x="43" y="233"/>
                  </a:cubicBezTo>
                  <a:cubicBezTo>
                    <a:pt x="45" y="247"/>
                    <a:pt x="49" y="261"/>
                    <a:pt x="54" y="274"/>
                  </a:cubicBezTo>
                  <a:cubicBezTo>
                    <a:pt x="37" y="284"/>
                    <a:pt x="37" y="284"/>
                    <a:pt x="37" y="284"/>
                  </a:cubicBezTo>
                  <a:cubicBezTo>
                    <a:pt x="19" y="299"/>
                    <a:pt x="19" y="299"/>
                    <a:pt x="19" y="299"/>
                  </a:cubicBezTo>
                  <a:cubicBezTo>
                    <a:pt x="38" y="332"/>
                    <a:pt x="38" y="332"/>
                    <a:pt x="38" y="332"/>
                  </a:cubicBezTo>
                  <a:cubicBezTo>
                    <a:pt x="60" y="323"/>
                    <a:pt x="60" y="323"/>
                    <a:pt x="60" y="323"/>
                  </a:cubicBezTo>
                  <a:cubicBezTo>
                    <a:pt x="77" y="314"/>
                    <a:pt x="77" y="314"/>
                    <a:pt x="77" y="314"/>
                  </a:cubicBezTo>
                  <a:cubicBezTo>
                    <a:pt x="86" y="325"/>
                    <a:pt x="96" y="335"/>
                    <a:pt x="107" y="344"/>
                  </a:cubicBezTo>
                  <a:cubicBezTo>
                    <a:pt x="98" y="361"/>
                    <a:pt x="98" y="361"/>
                    <a:pt x="98" y="361"/>
                  </a:cubicBezTo>
                  <a:cubicBezTo>
                    <a:pt x="89" y="383"/>
                    <a:pt x="89" y="383"/>
                    <a:pt x="89" y="383"/>
                  </a:cubicBezTo>
                  <a:cubicBezTo>
                    <a:pt x="122" y="402"/>
                    <a:pt x="122" y="402"/>
                    <a:pt x="122" y="402"/>
                  </a:cubicBezTo>
                  <a:cubicBezTo>
                    <a:pt x="137" y="384"/>
                    <a:pt x="137" y="384"/>
                    <a:pt x="137" y="384"/>
                  </a:cubicBezTo>
                  <a:cubicBezTo>
                    <a:pt x="146" y="367"/>
                    <a:pt x="146" y="367"/>
                    <a:pt x="146" y="367"/>
                  </a:cubicBezTo>
                  <a:cubicBezTo>
                    <a:pt x="160" y="372"/>
                    <a:pt x="173" y="376"/>
                    <a:pt x="188" y="378"/>
                  </a:cubicBezTo>
                  <a:cubicBezTo>
                    <a:pt x="188" y="397"/>
                    <a:pt x="188" y="397"/>
                    <a:pt x="188" y="397"/>
                  </a:cubicBezTo>
                  <a:cubicBezTo>
                    <a:pt x="192" y="421"/>
                    <a:pt x="192" y="421"/>
                    <a:pt x="192" y="421"/>
                  </a:cubicBezTo>
                  <a:cubicBezTo>
                    <a:pt x="229" y="421"/>
                    <a:pt x="229" y="421"/>
                    <a:pt x="229" y="421"/>
                  </a:cubicBezTo>
                  <a:cubicBezTo>
                    <a:pt x="233" y="397"/>
                    <a:pt x="233" y="397"/>
                    <a:pt x="233" y="397"/>
                  </a:cubicBezTo>
                  <a:cubicBezTo>
                    <a:pt x="233" y="378"/>
                    <a:pt x="233" y="378"/>
                    <a:pt x="233" y="378"/>
                  </a:cubicBezTo>
                  <a:cubicBezTo>
                    <a:pt x="248" y="376"/>
                    <a:pt x="262" y="372"/>
                    <a:pt x="275" y="367"/>
                  </a:cubicBezTo>
                  <a:cubicBezTo>
                    <a:pt x="285" y="384"/>
                    <a:pt x="285" y="384"/>
                    <a:pt x="285" y="384"/>
                  </a:cubicBezTo>
                  <a:cubicBezTo>
                    <a:pt x="299" y="402"/>
                    <a:pt x="299" y="402"/>
                    <a:pt x="299" y="402"/>
                  </a:cubicBezTo>
                  <a:cubicBezTo>
                    <a:pt x="332" y="383"/>
                    <a:pt x="332" y="383"/>
                    <a:pt x="332" y="383"/>
                  </a:cubicBezTo>
                  <a:cubicBezTo>
                    <a:pt x="324" y="361"/>
                    <a:pt x="324" y="361"/>
                    <a:pt x="324" y="361"/>
                  </a:cubicBezTo>
                  <a:cubicBezTo>
                    <a:pt x="314" y="344"/>
                    <a:pt x="314" y="344"/>
                    <a:pt x="314" y="344"/>
                  </a:cubicBezTo>
                  <a:cubicBezTo>
                    <a:pt x="325" y="335"/>
                    <a:pt x="336" y="325"/>
                    <a:pt x="344" y="314"/>
                  </a:cubicBezTo>
                  <a:cubicBezTo>
                    <a:pt x="361" y="323"/>
                    <a:pt x="361" y="323"/>
                    <a:pt x="361" y="323"/>
                  </a:cubicBezTo>
                  <a:cubicBezTo>
                    <a:pt x="383" y="332"/>
                    <a:pt x="383" y="332"/>
                    <a:pt x="383" y="332"/>
                  </a:cubicBezTo>
                  <a:cubicBezTo>
                    <a:pt x="402" y="299"/>
                    <a:pt x="402" y="299"/>
                    <a:pt x="402" y="299"/>
                  </a:cubicBezTo>
                  <a:cubicBezTo>
                    <a:pt x="384" y="284"/>
                    <a:pt x="384" y="284"/>
                    <a:pt x="384" y="284"/>
                  </a:cubicBezTo>
                  <a:cubicBezTo>
                    <a:pt x="367" y="274"/>
                    <a:pt x="367" y="274"/>
                    <a:pt x="367" y="274"/>
                  </a:cubicBezTo>
                  <a:cubicBezTo>
                    <a:pt x="372" y="261"/>
                    <a:pt x="376" y="247"/>
                    <a:pt x="378" y="233"/>
                  </a:cubicBezTo>
                  <a:lnTo>
                    <a:pt x="398" y="233"/>
                  </a:lnTo>
                  <a:close/>
                  <a:moveTo>
                    <a:pt x="211" y="236"/>
                  </a:moveTo>
                  <a:cubicBezTo>
                    <a:pt x="197" y="236"/>
                    <a:pt x="185" y="224"/>
                    <a:pt x="185" y="210"/>
                  </a:cubicBezTo>
                  <a:cubicBezTo>
                    <a:pt x="185" y="196"/>
                    <a:pt x="197" y="185"/>
                    <a:pt x="211" y="185"/>
                  </a:cubicBezTo>
                  <a:cubicBezTo>
                    <a:pt x="225" y="185"/>
                    <a:pt x="236" y="196"/>
                    <a:pt x="236" y="210"/>
                  </a:cubicBezTo>
                  <a:cubicBezTo>
                    <a:pt x="236" y="224"/>
                    <a:pt x="225" y="236"/>
                    <a:pt x="211" y="236"/>
                  </a:cubicBezTo>
                  <a:close/>
                </a:path>
              </a:pathLst>
            </a:custGeom>
            <a:grpFill/>
            <a:ln w="9525">
              <a:noFill/>
              <a:round/>
            </a:ln>
            <a:effectLst/>
          </p:spPr>
          <p:txBody>
            <a:bodyPr vert="horz" wrap="square" lIns="91440" tIns="45720" rIns="91440" bIns="45720" numCol="1" anchor="t" anchorCtr="0" compatLnSpc="1"/>
            <a:lstStyle/>
            <a:p>
              <a:endParaRPr lang="zh-CN" altLang="en-US"/>
            </a:p>
          </p:txBody>
        </p:sp>
        <p:sp>
          <p:nvSpPr>
            <p:cNvPr id="32" name="Freeform 7"/>
            <p:cNvSpPr>
              <a:spLocks noEditPoints="1"/>
            </p:cNvSpPr>
            <p:nvPr/>
          </p:nvSpPr>
          <p:spPr bwMode="auto">
            <a:xfrm>
              <a:off x="5602288" y="2933700"/>
              <a:ext cx="985838" cy="985838"/>
            </a:xfrm>
            <a:custGeom>
              <a:avLst/>
              <a:gdLst>
                <a:gd name="T0" fmla="*/ 132 w 263"/>
                <a:gd name="T1" fmla="*/ 0 h 263"/>
                <a:gd name="T2" fmla="*/ 0 w 263"/>
                <a:gd name="T3" fmla="*/ 131 h 263"/>
                <a:gd name="T4" fmla="*/ 132 w 263"/>
                <a:gd name="T5" fmla="*/ 263 h 263"/>
                <a:gd name="T6" fmla="*/ 263 w 263"/>
                <a:gd name="T7" fmla="*/ 131 h 263"/>
                <a:gd name="T8" fmla="*/ 132 w 263"/>
                <a:gd name="T9" fmla="*/ 0 h 263"/>
                <a:gd name="T10" fmla="*/ 132 w 263"/>
                <a:gd name="T11" fmla="*/ 190 h 263"/>
                <a:gd name="T12" fmla="*/ 73 w 263"/>
                <a:gd name="T13" fmla="*/ 131 h 263"/>
                <a:gd name="T14" fmla="*/ 132 w 263"/>
                <a:gd name="T15" fmla="*/ 73 h 263"/>
                <a:gd name="T16" fmla="*/ 190 w 263"/>
                <a:gd name="T17" fmla="*/ 131 h 263"/>
                <a:gd name="T18" fmla="*/ 132 w 263"/>
                <a:gd name="T19" fmla="*/ 190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3" h="263">
                  <a:moveTo>
                    <a:pt x="132" y="0"/>
                  </a:moveTo>
                  <a:cubicBezTo>
                    <a:pt x="59" y="0"/>
                    <a:pt x="0" y="59"/>
                    <a:pt x="0" y="131"/>
                  </a:cubicBezTo>
                  <a:cubicBezTo>
                    <a:pt x="0" y="204"/>
                    <a:pt x="59" y="263"/>
                    <a:pt x="132" y="263"/>
                  </a:cubicBezTo>
                  <a:cubicBezTo>
                    <a:pt x="204" y="263"/>
                    <a:pt x="263" y="204"/>
                    <a:pt x="263" y="131"/>
                  </a:cubicBezTo>
                  <a:cubicBezTo>
                    <a:pt x="263" y="59"/>
                    <a:pt x="204" y="0"/>
                    <a:pt x="132" y="0"/>
                  </a:cubicBezTo>
                  <a:close/>
                  <a:moveTo>
                    <a:pt x="132" y="190"/>
                  </a:moveTo>
                  <a:cubicBezTo>
                    <a:pt x="99" y="190"/>
                    <a:pt x="73" y="164"/>
                    <a:pt x="73" y="131"/>
                  </a:cubicBezTo>
                  <a:cubicBezTo>
                    <a:pt x="73" y="99"/>
                    <a:pt x="99" y="73"/>
                    <a:pt x="132" y="73"/>
                  </a:cubicBezTo>
                  <a:cubicBezTo>
                    <a:pt x="164" y="73"/>
                    <a:pt x="190" y="99"/>
                    <a:pt x="190" y="131"/>
                  </a:cubicBezTo>
                  <a:cubicBezTo>
                    <a:pt x="190" y="164"/>
                    <a:pt x="164" y="190"/>
                    <a:pt x="132" y="190"/>
                  </a:cubicBezTo>
                  <a:close/>
                </a:path>
              </a:pathLst>
            </a:custGeom>
            <a:solidFill>
              <a:srgbClr val="FCB00F"/>
            </a:solidFill>
            <a:ln w="9525">
              <a:noFill/>
              <a:round/>
            </a:ln>
          </p:spPr>
          <p:txBody>
            <a:bodyPr vert="horz" wrap="square" lIns="91440" tIns="45720" rIns="91440" bIns="45720" numCol="1" anchor="t" anchorCtr="0" compatLnSpc="1"/>
            <a:lstStyle/>
            <a:p>
              <a:endParaRPr lang="zh-CN" altLang="en-US"/>
            </a:p>
          </p:txBody>
        </p:sp>
      </p:grpSp>
      <p:grpSp>
        <p:nvGrpSpPr>
          <p:cNvPr id="33" name="组合 32"/>
          <p:cNvGrpSpPr/>
          <p:nvPr/>
        </p:nvGrpSpPr>
        <p:grpSpPr>
          <a:xfrm>
            <a:off x="5401761" y="3727273"/>
            <a:ext cx="1943419" cy="1939011"/>
            <a:chOff x="5102225" y="2441575"/>
            <a:chExt cx="1982788" cy="1979613"/>
          </a:xfrm>
          <a:solidFill>
            <a:srgbClr val="202A36"/>
          </a:solidFill>
        </p:grpSpPr>
        <p:sp>
          <p:nvSpPr>
            <p:cNvPr id="34" name="Freeform 12"/>
            <p:cNvSpPr>
              <a:spLocks noEditPoints="1"/>
            </p:cNvSpPr>
            <p:nvPr/>
          </p:nvSpPr>
          <p:spPr bwMode="auto">
            <a:xfrm>
              <a:off x="5102225" y="2441575"/>
              <a:ext cx="1982788" cy="1979613"/>
            </a:xfrm>
            <a:custGeom>
              <a:avLst/>
              <a:gdLst>
                <a:gd name="T0" fmla="*/ 529 w 529"/>
                <a:gd name="T1" fmla="*/ 283 h 528"/>
                <a:gd name="T2" fmla="*/ 506 w 529"/>
                <a:gd name="T3" fmla="*/ 241 h 528"/>
                <a:gd name="T4" fmla="*/ 479 w 529"/>
                <a:gd name="T5" fmla="*/ 200 h 528"/>
                <a:gd name="T6" fmla="*/ 516 w 529"/>
                <a:gd name="T7" fmla="*/ 180 h 528"/>
                <a:gd name="T8" fmla="*/ 479 w 529"/>
                <a:gd name="T9" fmla="*/ 151 h 528"/>
                <a:gd name="T10" fmla="*/ 438 w 529"/>
                <a:gd name="T11" fmla="*/ 123 h 528"/>
                <a:gd name="T12" fmla="*/ 465 w 529"/>
                <a:gd name="T13" fmla="*/ 90 h 528"/>
                <a:gd name="T14" fmla="*/ 420 w 529"/>
                <a:gd name="T15" fmla="*/ 77 h 528"/>
                <a:gd name="T16" fmla="*/ 371 w 529"/>
                <a:gd name="T17" fmla="*/ 67 h 528"/>
                <a:gd name="T18" fmla="*/ 383 w 529"/>
                <a:gd name="T19" fmla="*/ 27 h 528"/>
                <a:gd name="T20" fmla="*/ 336 w 529"/>
                <a:gd name="T21" fmla="*/ 32 h 528"/>
                <a:gd name="T22" fmla="*/ 288 w 529"/>
                <a:gd name="T23" fmla="*/ 42 h 528"/>
                <a:gd name="T24" fmla="*/ 284 w 529"/>
                <a:gd name="T25" fmla="*/ 0 h 528"/>
                <a:gd name="T26" fmla="*/ 242 w 529"/>
                <a:gd name="T27" fmla="*/ 23 h 528"/>
                <a:gd name="T28" fmla="*/ 201 w 529"/>
                <a:gd name="T29" fmla="*/ 50 h 528"/>
                <a:gd name="T30" fmla="*/ 181 w 529"/>
                <a:gd name="T31" fmla="*/ 13 h 528"/>
                <a:gd name="T32" fmla="*/ 152 w 529"/>
                <a:gd name="T33" fmla="*/ 50 h 528"/>
                <a:gd name="T34" fmla="*/ 124 w 529"/>
                <a:gd name="T35" fmla="*/ 91 h 528"/>
                <a:gd name="T36" fmla="*/ 91 w 529"/>
                <a:gd name="T37" fmla="*/ 64 h 528"/>
                <a:gd name="T38" fmla="*/ 78 w 529"/>
                <a:gd name="T39" fmla="*/ 109 h 528"/>
                <a:gd name="T40" fmla="*/ 68 w 529"/>
                <a:gd name="T41" fmla="*/ 158 h 528"/>
                <a:gd name="T42" fmla="*/ 28 w 529"/>
                <a:gd name="T43" fmla="*/ 145 h 528"/>
                <a:gd name="T44" fmla="*/ 33 w 529"/>
                <a:gd name="T45" fmla="*/ 193 h 528"/>
                <a:gd name="T46" fmla="*/ 42 w 529"/>
                <a:gd name="T47" fmla="*/ 241 h 528"/>
                <a:gd name="T48" fmla="*/ 0 w 529"/>
                <a:gd name="T49" fmla="*/ 245 h 528"/>
                <a:gd name="T50" fmla="*/ 24 w 529"/>
                <a:gd name="T51" fmla="*/ 287 h 528"/>
                <a:gd name="T52" fmla="*/ 51 w 529"/>
                <a:gd name="T53" fmla="*/ 328 h 528"/>
                <a:gd name="T54" fmla="*/ 13 w 529"/>
                <a:gd name="T55" fmla="*/ 348 h 528"/>
                <a:gd name="T56" fmla="*/ 51 w 529"/>
                <a:gd name="T57" fmla="*/ 377 h 528"/>
                <a:gd name="T58" fmla="*/ 92 w 529"/>
                <a:gd name="T59" fmla="*/ 405 h 528"/>
                <a:gd name="T60" fmla="*/ 65 w 529"/>
                <a:gd name="T61" fmla="*/ 438 h 528"/>
                <a:gd name="T62" fmla="*/ 110 w 529"/>
                <a:gd name="T63" fmla="*/ 451 h 528"/>
                <a:gd name="T64" fmla="*/ 159 w 529"/>
                <a:gd name="T65" fmla="*/ 461 h 528"/>
                <a:gd name="T66" fmla="*/ 146 w 529"/>
                <a:gd name="T67" fmla="*/ 501 h 528"/>
                <a:gd name="T68" fmla="*/ 193 w 529"/>
                <a:gd name="T69" fmla="*/ 496 h 528"/>
                <a:gd name="T70" fmla="*/ 242 w 529"/>
                <a:gd name="T71" fmla="*/ 486 h 528"/>
                <a:gd name="T72" fmla="*/ 246 w 529"/>
                <a:gd name="T73" fmla="*/ 528 h 528"/>
                <a:gd name="T74" fmla="*/ 288 w 529"/>
                <a:gd name="T75" fmla="*/ 505 h 528"/>
                <a:gd name="T76" fmla="*/ 329 w 529"/>
                <a:gd name="T77" fmla="*/ 478 h 528"/>
                <a:gd name="T78" fmla="*/ 349 w 529"/>
                <a:gd name="T79" fmla="*/ 516 h 528"/>
                <a:gd name="T80" fmla="*/ 378 w 529"/>
                <a:gd name="T81" fmla="*/ 478 h 528"/>
                <a:gd name="T82" fmla="*/ 406 w 529"/>
                <a:gd name="T83" fmla="*/ 437 h 528"/>
                <a:gd name="T84" fmla="*/ 439 w 529"/>
                <a:gd name="T85" fmla="*/ 464 h 528"/>
                <a:gd name="T86" fmla="*/ 452 w 529"/>
                <a:gd name="T87" fmla="*/ 419 h 528"/>
                <a:gd name="T88" fmla="*/ 462 w 529"/>
                <a:gd name="T89" fmla="*/ 370 h 528"/>
                <a:gd name="T90" fmla="*/ 502 w 529"/>
                <a:gd name="T91" fmla="*/ 383 h 528"/>
                <a:gd name="T92" fmla="*/ 496 w 529"/>
                <a:gd name="T93" fmla="*/ 335 h 528"/>
                <a:gd name="T94" fmla="*/ 487 w 529"/>
                <a:gd name="T95" fmla="*/ 287 h 528"/>
                <a:gd name="T96" fmla="*/ 265 w 529"/>
                <a:gd name="T97" fmla="*/ 290 h 528"/>
                <a:gd name="T98" fmla="*/ 265 w 529"/>
                <a:gd name="T99" fmla="*/ 238 h 528"/>
                <a:gd name="T100" fmla="*/ 265 w 529"/>
                <a:gd name="T101" fmla="*/ 290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29" h="528">
                  <a:moveTo>
                    <a:pt x="506" y="287"/>
                  </a:moveTo>
                  <a:cubicBezTo>
                    <a:pt x="529" y="283"/>
                    <a:pt x="529" y="283"/>
                    <a:pt x="529" y="283"/>
                  </a:cubicBezTo>
                  <a:cubicBezTo>
                    <a:pt x="529" y="245"/>
                    <a:pt x="529" y="245"/>
                    <a:pt x="529" y="245"/>
                  </a:cubicBezTo>
                  <a:cubicBezTo>
                    <a:pt x="506" y="241"/>
                    <a:pt x="506" y="241"/>
                    <a:pt x="506" y="241"/>
                  </a:cubicBezTo>
                  <a:cubicBezTo>
                    <a:pt x="487" y="241"/>
                    <a:pt x="487" y="241"/>
                    <a:pt x="487" y="241"/>
                  </a:cubicBezTo>
                  <a:cubicBezTo>
                    <a:pt x="486" y="227"/>
                    <a:pt x="483" y="213"/>
                    <a:pt x="479" y="200"/>
                  </a:cubicBezTo>
                  <a:cubicBezTo>
                    <a:pt x="496" y="193"/>
                    <a:pt x="496" y="193"/>
                    <a:pt x="496" y="193"/>
                  </a:cubicBezTo>
                  <a:cubicBezTo>
                    <a:pt x="516" y="180"/>
                    <a:pt x="516" y="180"/>
                    <a:pt x="516" y="180"/>
                  </a:cubicBezTo>
                  <a:cubicBezTo>
                    <a:pt x="502" y="145"/>
                    <a:pt x="502" y="145"/>
                    <a:pt x="502" y="145"/>
                  </a:cubicBezTo>
                  <a:cubicBezTo>
                    <a:pt x="479" y="151"/>
                    <a:pt x="479" y="151"/>
                    <a:pt x="479" y="151"/>
                  </a:cubicBezTo>
                  <a:cubicBezTo>
                    <a:pt x="462" y="158"/>
                    <a:pt x="462" y="158"/>
                    <a:pt x="462" y="158"/>
                  </a:cubicBezTo>
                  <a:cubicBezTo>
                    <a:pt x="455" y="145"/>
                    <a:pt x="447" y="134"/>
                    <a:pt x="438" y="123"/>
                  </a:cubicBezTo>
                  <a:cubicBezTo>
                    <a:pt x="452" y="109"/>
                    <a:pt x="452" y="109"/>
                    <a:pt x="452" y="109"/>
                  </a:cubicBezTo>
                  <a:cubicBezTo>
                    <a:pt x="465" y="90"/>
                    <a:pt x="465" y="90"/>
                    <a:pt x="465" y="90"/>
                  </a:cubicBezTo>
                  <a:cubicBezTo>
                    <a:pt x="439" y="64"/>
                    <a:pt x="439" y="64"/>
                    <a:pt x="439" y="64"/>
                  </a:cubicBezTo>
                  <a:cubicBezTo>
                    <a:pt x="420" y="77"/>
                    <a:pt x="420" y="77"/>
                    <a:pt x="420" y="77"/>
                  </a:cubicBezTo>
                  <a:cubicBezTo>
                    <a:pt x="406" y="91"/>
                    <a:pt x="406" y="91"/>
                    <a:pt x="406" y="91"/>
                  </a:cubicBezTo>
                  <a:cubicBezTo>
                    <a:pt x="395" y="82"/>
                    <a:pt x="383" y="74"/>
                    <a:pt x="371" y="67"/>
                  </a:cubicBezTo>
                  <a:cubicBezTo>
                    <a:pt x="378" y="50"/>
                    <a:pt x="378" y="50"/>
                    <a:pt x="378" y="50"/>
                  </a:cubicBezTo>
                  <a:cubicBezTo>
                    <a:pt x="383" y="27"/>
                    <a:pt x="383" y="27"/>
                    <a:pt x="383" y="27"/>
                  </a:cubicBezTo>
                  <a:cubicBezTo>
                    <a:pt x="349" y="13"/>
                    <a:pt x="349" y="13"/>
                    <a:pt x="349" y="13"/>
                  </a:cubicBezTo>
                  <a:cubicBezTo>
                    <a:pt x="336" y="32"/>
                    <a:pt x="336" y="32"/>
                    <a:pt x="336" y="32"/>
                  </a:cubicBezTo>
                  <a:cubicBezTo>
                    <a:pt x="329" y="50"/>
                    <a:pt x="329" y="50"/>
                    <a:pt x="329" y="50"/>
                  </a:cubicBezTo>
                  <a:cubicBezTo>
                    <a:pt x="316" y="46"/>
                    <a:pt x="302" y="43"/>
                    <a:pt x="288" y="42"/>
                  </a:cubicBezTo>
                  <a:cubicBezTo>
                    <a:pt x="288" y="23"/>
                    <a:pt x="288" y="23"/>
                    <a:pt x="288" y="23"/>
                  </a:cubicBezTo>
                  <a:cubicBezTo>
                    <a:pt x="284" y="0"/>
                    <a:pt x="284" y="0"/>
                    <a:pt x="284" y="0"/>
                  </a:cubicBezTo>
                  <a:cubicBezTo>
                    <a:pt x="246" y="0"/>
                    <a:pt x="246" y="0"/>
                    <a:pt x="246" y="0"/>
                  </a:cubicBezTo>
                  <a:cubicBezTo>
                    <a:pt x="242" y="23"/>
                    <a:pt x="242" y="23"/>
                    <a:pt x="242" y="23"/>
                  </a:cubicBezTo>
                  <a:cubicBezTo>
                    <a:pt x="242" y="42"/>
                    <a:pt x="242" y="42"/>
                    <a:pt x="242" y="42"/>
                  </a:cubicBezTo>
                  <a:cubicBezTo>
                    <a:pt x="228" y="43"/>
                    <a:pt x="214" y="46"/>
                    <a:pt x="201" y="50"/>
                  </a:cubicBezTo>
                  <a:cubicBezTo>
                    <a:pt x="193" y="32"/>
                    <a:pt x="193" y="32"/>
                    <a:pt x="193" y="32"/>
                  </a:cubicBezTo>
                  <a:cubicBezTo>
                    <a:pt x="181" y="13"/>
                    <a:pt x="181" y="13"/>
                    <a:pt x="181" y="13"/>
                  </a:cubicBezTo>
                  <a:cubicBezTo>
                    <a:pt x="146" y="27"/>
                    <a:pt x="146" y="27"/>
                    <a:pt x="146" y="27"/>
                  </a:cubicBezTo>
                  <a:cubicBezTo>
                    <a:pt x="152" y="50"/>
                    <a:pt x="152" y="50"/>
                    <a:pt x="152" y="50"/>
                  </a:cubicBezTo>
                  <a:cubicBezTo>
                    <a:pt x="159" y="67"/>
                    <a:pt x="159" y="67"/>
                    <a:pt x="159" y="67"/>
                  </a:cubicBezTo>
                  <a:cubicBezTo>
                    <a:pt x="146" y="74"/>
                    <a:pt x="135" y="82"/>
                    <a:pt x="124" y="91"/>
                  </a:cubicBezTo>
                  <a:cubicBezTo>
                    <a:pt x="110" y="77"/>
                    <a:pt x="110" y="77"/>
                    <a:pt x="110" y="77"/>
                  </a:cubicBezTo>
                  <a:cubicBezTo>
                    <a:pt x="91" y="64"/>
                    <a:pt x="91" y="64"/>
                    <a:pt x="91" y="64"/>
                  </a:cubicBezTo>
                  <a:cubicBezTo>
                    <a:pt x="65" y="90"/>
                    <a:pt x="65" y="90"/>
                    <a:pt x="65" y="90"/>
                  </a:cubicBezTo>
                  <a:cubicBezTo>
                    <a:pt x="78" y="109"/>
                    <a:pt x="78" y="109"/>
                    <a:pt x="78" y="109"/>
                  </a:cubicBezTo>
                  <a:cubicBezTo>
                    <a:pt x="92" y="123"/>
                    <a:pt x="92" y="123"/>
                    <a:pt x="92" y="123"/>
                  </a:cubicBezTo>
                  <a:cubicBezTo>
                    <a:pt x="83" y="134"/>
                    <a:pt x="75" y="145"/>
                    <a:pt x="68" y="158"/>
                  </a:cubicBezTo>
                  <a:cubicBezTo>
                    <a:pt x="51" y="151"/>
                    <a:pt x="51" y="151"/>
                    <a:pt x="51" y="151"/>
                  </a:cubicBezTo>
                  <a:cubicBezTo>
                    <a:pt x="28" y="145"/>
                    <a:pt x="28" y="145"/>
                    <a:pt x="28" y="145"/>
                  </a:cubicBezTo>
                  <a:cubicBezTo>
                    <a:pt x="13" y="180"/>
                    <a:pt x="13" y="180"/>
                    <a:pt x="13" y="180"/>
                  </a:cubicBezTo>
                  <a:cubicBezTo>
                    <a:pt x="33" y="193"/>
                    <a:pt x="33" y="193"/>
                    <a:pt x="33" y="193"/>
                  </a:cubicBezTo>
                  <a:cubicBezTo>
                    <a:pt x="51" y="200"/>
                    <a:pt x="51" y="200"/>
                    <a:pt x="51" y="200"/>
                  </a:cubicBezTo>
                  <a:cubicBezTo>
                    <a:pt x="47" y="213"/>
                    <a:pt x="44" y="227"/>
                    <a:pt x="42" y="241"/>
                  </a:cubicBezTo>
                  <a:cubicBezTo>
                    <a:pt x="24" y="241"/>
                    <a:pt x="24" y="241"/>
                    <a:pt x="24" y="241"/>
                  </a:cubicBezTo>
                  <a:cubicBezTo>
                    <a:pt x="0" y="245"/>
                    <a:pt x="0" y="245"/>
                    <a:pt x="0" y="245"/>
                  </a:cubicBezTo>
                  <a:cubicBezTo>
                    <a:pt x="0" y="283"/>
                    <a:pt x="0" y="283"/>
                    <a:pt x="0" y="283"/>
                  </a:cubicBezTo>
                  <a:cubicBezTo>
                    <a:pt x="24" y="287"/>
                    <a:pt x="24" y="287"/>
                    <a:pt x="24" y="287"/>
                  </a:cubicBezTo>
                  <a:cubicBezTo>
                    <a:pt x="42" y="287"/>
                    <a:pt x="42" y="287"/>
                    <a:pt x="42" y="287"/>
                  </a:cubicBezTo>
                  <a:cubicBezTo>
                    <a:pt x="44" y="301"/>
                    <a:pt x="47" y="315"/>
                    <a:pt x="51" y="328"/>
                  </a:cubicBezTo>
                  <a:cubicBezTo>
                    <a:pt x="33" y="335"/>
                    <a:pt x="33" y="335"/>
                    <a:pt x="33" y="335"/>
                  </a:cubicBezTo>
                  <a:cubicBezTo>
                    <a:pt x="13" y="348"/>
                    <a:pt x="13" y="348"/>
                    <a:pt x="13" y="348"/>
                  </a:cubicBezTo>
                  <a:cubicBezTo>
                    <a:pt x="28" y="383"/>
                    <a:pt x="28" y="383"/>
                    <a:pt x="28" y="383"/>
                  </a:cubicBezTo>
                  <a:cubicBezTo>
                    <a:pt x="51" y="377"/>
                    <a:pt x="51" y="377"/>
                    <a:pt x="51" y="377"/>
                  </a:cubicBezTo>
                  <a:cubicBezTo>
                    <a:pt x="68" y="370"/>
                    <a:pt x="68" y="370"/>
                    <a:pt x="68" y="370"/>
                  </a:cubicBezTo>
                  <a:cubicBezTo>
                    <a:pt x="75" y="383"/>
                    <a:pt x="83" y="394"/>
                    <a:pt x="92" y="405"/>
                  </a:cubicBezTo>
                  <a:cubicBezTo>
                    <a:pt x="78" y="419"/>
                    <a:pt x="78" y="419"/>
                    <a:pt x="78" y="419"/>
                  </a:cubicBezTo>
                  <a:cubicBezTo>
                    <a:pt x="65" y="438"/>
                    <a:pt x="65" y="438"/>
                    <a:pt x="65" y="438"/>
                  </a:cubicBezTo>
                  <a:cubicBezTo>
                    <a:pt x="91" y="464"/>
                    <a:pt x="91" y="464"/>
                    <a:pt x="91" y="464"/>
                  </a:cubicBezTo>
                  <a:cubicBezTo>
                    <a:pt x="110" y="451"/>
                    <a:pt x="110" y="451"/>
                    <a:pt x="110" y="451"/>
                  </a:cubicBezTo>
                  <a:cubicBezTo>
                    <a:pt x="124" y="437"/>
                    <a:pt x="124" y="437"/>
                    <a:pt x="124" y="437"/>
                  </a:cubicBezTo>
                  <a:cubicBezTo>
                    <a:pt x="135" y="446"/>
                    <a:pt x="146" y="454"/>
                    <a:pt x="159" y="461"/>
                  </a:cubicBezTo>
                  <a:cubicBezTo>
                    <a:pt x="152" y="478"/>
                    <a:pt x="152" y="478"/>
                    <a:pt x="152" y="478"/>
                  </a:cubicBezTo>
                  <a:cubicBezTo>
                    <a:pt x="146" y="501"/>
                    <a:pt x="146" y="501"/>
                    <a:pt x="146" y="501"/>
                  </a:cubicBezTo>
                  <a:cubicBezTo>
                    <a:pt x="181" y="516"/>
                    <a:pt x="181" y="516"/>
                    <a:pt x="181" y="516"/>
                  </a:cubicBezTo>
                  <a:cubicBezTo>
                    <a:pt x="193" y="496"/>
                    <a:pt x="193" y="496"/>
                    <a:pt x="193" y="496"/>
                  </a:cubicBezTo>
                  <a:cubicBezTo>
                    <a:pt x="201" y="478"/>
                    <a:pt x="201" y="478"/>
                    <a:pt x="201" y="478"/>
                  </a:cubicBezTo>
                  <a:cubicBezTo>
                    <a:pt x="214" y="482"/>
                    <a:pt x="228" y="485"/>
                    <a:pt x="242" y="486"/>
                  </a:cubicBezTo>
                  <a:cubicBezTo>
                    <a:pt x="242" y="505"/>
                    <a:pt x="242" y="505"/>
                    <a:pt x="242" y="505"/>
                  </a:cubicBezTo>
                  <a:cubicBezTo>
                    <a:pt x="246" y="528"/>
                    <a:pt x="246" y="528"/>
                    <a:pt x="246" y="528"/>
                  </a:cubicBezTo>
                  <a:cubicBezTo>
                    <a:pt x="284" y="528"/>
                    <a:pt x="284" y="528"/>
                    <a:pt x="284" y="528"/>
                  </a:cubicBezTo>
                  <a:cubicBezTo>
                    <a:pt x="288" y="505"/>
                    <a:pt x="288" y="505"/>
                    <a:pt x="288" y="505"/>
                  </a:cubicBezTo>
                  <a:cubicBezTo>
                    <a:pt x="288" y="486"/>
                    <a:pt x="288" y="486"/>
                    <a:pt x="288" y="486"/>
                  </a:cubicBezTo>
                  <a:cubicBezTo>
                    <a:pt x="302" y="485"/>
                    <a:pt x="316" y="482"/>
                    <a:pt x="329" y="478"/>
                  </a:cubicBezTo>
                  <a:cubicBezTo>
                    <a:pt x="336" y="496"/>
                    <a:pt x="336" y="496"/>
                    <a:pt x="336" y="496"/>
                  </a:cubicBezTo>
                  <a:cubicBezTo>
                    <a:pt x="349" y="516"/>
                    <a:pt x="349" y="516"/>
                    <a:pt x="349" y="516"/>
                  </a:cubicBezTo>
                  <a:cubicBezTo>
                    <a:pt x="383" y="501"/>
                    <a:pt x="383" y="501"/>
                    <a:pt x="383" y="501"/>
                  </a:cubicBezTo>
                  <a:cubicBezTo>
                    <a:pt x="378" y="478"/>
                    <a:pt x="378" y="478"/>
                    <a:pt x="378" y="478"/>
                  </a:cubicBezTo>
                  <a:cubicBezTo>
                    <a:pt x="371" y="461"/>
                    <a:pt x="371" y="461"/>
                    <a:pt x="371" y="461"/>
                  </a:cubicBezTo>
                  <a:cubicBezTo>
                    <a:pt x="383" y="454"/>
                    <a:pt x="395" y="446"/>
                    <a:pt x="406" y="437"/>
                  </a:cubicBezTo>
                  <a:cubicBezTo>
                    <a:pt x="420" y="451"/>
                    <a:pt x="420" y="451"/>
                    <a:pt x="420" y="451"/>
                  </a:cubicBezTo>
                  <a:cubicBezTo>
                    <a:pt x="439" y="464"/>
                    <a:pt x="439" y="464"/>
                    <a:pt x="439" y="464"/>
                  </a:cubicBezTo>
                  <a:cubicBezTo>
                    <a:pt x="465" y="438"/>
                    <a:pt x="465" y="438"/>
                    <a:pt x="465" y="438"/>
                  </a:cubicBezTo>
                  <a:cubicBezTo>
                    <a:pt x="452" y="419"/>
                    <a:pt x="452" y="419"/>
                    <a:pt x="452" y="419"/>
                  </a:cubicBezTo>
                  <a:cubicBezTo>
                    <a:pt x="438" y="405"/>
                    <a:pt x="438" y="405"/>
                    <a:pt x="438" y="405"/>
                  </a:cubicBezTo>
                  <a:cubicBezTo>
                    <a:pt x="447" y="394"/>
                    <a:pt x="455" y="383"/>
                    <a:pt x="462" y="370"/>
                  </a:cubicBezTo>
                  <a:cubicBezTo>
                    <a:pt x="479" y="377"/>
                    <a:pt x="479" y="377"/>
                    <a:pt x="479" y="377"/>
                  </a:cubicBezTo>
                  <a:cubicBezTo>
                    <a:pt x="502" y="383"/>
                    <a:pt x="502" y="383"/>
                    <a:pt x="502" y="383"/>
                  </a:cubicBezTo>
                  <a:cubicBezTo>
                    <a:pt x="516" y="348"/>
                    <a:pt x="516" y="348"/>
                    <a:pt x="516" y="348"/>
                  </a:cubicBezTo>
                  <a:cubicBezTo>
                    <a:pt x="496" y="335"/>
                    <a:pt x="496" y="335"/>
                    <a:pt x="496" y="335"/>
                  </a:cubicBezTo>
                  <a:cubicBezTo>
                    <a:pt x="479" y="328"/>
                    <a:pt x="479" y="328"/>
                    <a:pt x="479" y="328"/>
                  </a:cubicBezTo>
                  <a:cubicBezTo>
                    <a:pt x="483" y="315"/>
                    <a:pt x="486" y="301"/>
                    <a:pt x="487" y="287"/>
                  </a:cubicBezTo>
                  <a:lnTo>
                    <a:pt x="506" y="287"/>
                  </a:lnTo>
                  <a:close/>
                  <a:moveTo>
                    <a:pt x="265" y="290"/>
                  </a:moveTo>
                  <a:cubicBezTo>
                    <a:pt x="251" y="290"/>
                    <a:pt x="239" y="278"/>
                    <a:pt x="239" y="264"/>
                  </a:cubicBezTo>
                  <a:cubicBezTo>
                    <a:pt x="239" y="250"/>
                    <a:pt x="251" y="238"/>
                    <a:pt x="265" y="238"/>
                  </a:cubicBezTo>
                  <a:cubicBezTo>
                    <a:pt x="279" y="238"/>
                    <a:pt x="291" y="250"/>
                    <a:pt x="291" y="264"/>
                  </a:cubicBezTo>
                  <a:cubicBezTo>
                    <a:pt x="291" y="278"/>
                    <a:pt x="279" y="290"/>
                    <a:pt x="265" y="290"/>
                  </a:cubicBezTo>
                  <a:close/>
                </a:path>
              </a:pathLst>
            </a:custGeom>
            <a:grpFill/>
            <a:ln w="9525">
              <a:noFill/>
              <a:round/>
            </a:ln>
            <a:effectLst/>
          </p:spPr>
          <p:txBody>
            <a:bodyPr vert="horz" wrap="square" lIns="91440" tIns="45720" rIns="91440" bIns="45720" numCol="1" anchor="t" anchorCtr="0" compatLnSpc="1"/>
            <a:lstStyle/>
            <a:p>
              <a:endParaRPr lang="zh-CN" altLang="en-US"/>
            </a:p>
          </p:txBody>
        </p:sp>
        <p:sp>
          <p:nvSpPr>
            <p:cNvPr id="35" name="Freeform 13"/>
            <p:cNvSpPr>
              <a:spLocks noEditPoints="1"/>
            </p:cNvSpPr>
            <p:nvPr/>
          </p:nvSpPr>
          <p:spPr bwMode="auto">
            <a:xfrm>
              <a:off x="5405438" y="2741613"/>
              <a:ext cx="1376363" cy="1381125"/>
            </a:xfrm>
            <a:custGeom>
              <a:avLst/>
              <a:gdLst>
                <a:gd name="T0" fmla="*/ 184 w 367"/>
                <a:gd name="T1" fmla="*/ 0 h 368"/>
                <a:gd name="T2" fmla="*/ 0 w 367"/>
                <a:gd name="T3" fmla="*/ 184 h 368"/>
                <a:gd name="T4" fmla="*/ 184 w 367"/>
                <a:gd name="T5" fmla="*/ 368 h 368"/>
                <a:gd name="T6" fmla="*/ 367 w 367"/>
                <a:gd name="T7" fmla="*/ 184 h 368"/>
                <a:gd name="T8" fmla="*/ 184 w 367"/>
                <a:gd name="T9" fmla="*/ 0 h 368"/>
                <a:gd name="T10" fmla="*/ 184 w 367"/>
                <a:gd name="T11" fmla="*/ 250 h 368"/>
                <a:gd name="T12" fmla="*/ 118 w 367"/>
                <a:gd name="T13" fmla="*/ 184 h 368"/>
                <a:gd name="T14" fmla="*/ 184 w 367"/>
                <a:gd name="T15" fmla="*/ 118 h 368"/>
                <a:gd name="T16" fmla="*/ 250 w 367"/>
                <a:gd name="T17" fmla="*/ 184 h 368"/>
                <a:gd name="T18" fmla="*/ 184 w 367"/>
                <a:gd name="T19" fmla="*/ 250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7" h="368">
                  <a:moveTo>
                    <a:pt x="184" y="0"/>
                  </a:moveTo>
                  <a:cubicBezTo>
                    <a:pt x="83" y="0"/>
                    <a:pt x="0" y="83"/>
                    <a:pt x="0" y="184"/>
                  </a:cubicBezTo>
                  <a:cubicBezTo>
                    <a:pt x="0" y="285"/>
                    <a:pt x="83" y="368"/>
                    <a:pt x="184" y="368"/>
                  </a:cubicBezTo>
                  <a:cubicBezTo>
                    <a:pt x="285" y="368"/>
                    <a:pt x="367" y="285"/>
                    <a:pt x="367" y="184"/>
                  </a:cubicBezTo>
                  <a:cubicBezTo>
                    <a:pt x="367" y="83"/>
                    <a:pt x="285" y="0"/>
                    <a:pt x="184" y="0"/>
                  </a:cubicBezTo>
                  <a:close/>
                  <a:moveTo>
                    <a:pt x="184" y="250"/>
                  </a:moveTo>
                  <a:cubicBezTo>
                    <a:pt x="148" y="250"/>
                    <a:pt x="118" y="220"/>
                    <a:pt x="118" y="184"/>
                  </a:cubicBezTo>
                  <a:cubicBezTo>
                    <a:pt x="118" y="148"/>
                    <a:pt x="148" y="118"/>
                    <a:pt x="184" y="118"/>
                  </a:cubicBezTo>
                  <a:cubicBezTo>
                    <a:pt x="220" y="118"/>
                    <a:pt x="250" y="148"/>
                    <a:pt x="250" y="184"/>
                  </a:cubicBezTo>
                  <a:cubicBezTo>
                    <a:pt x="250" y="220"/>
                    <a:pt x="220" y="250"/>
                    <a:pt x="184" y="250"/>
                  </a:cubicBezTo>
                  <a:close/>
                </a:path>
              </a:pathLst>
            </a:custGeom>
            <a:solidFill>
              <a:srgbClr val="FCB00F"/>
            </a:solidFill>
            <a:ln w="9525">
              <a:noFill/>
              <a:round/>
            </a:ln>
          </p:spPr>
          <p:txBody>
            <a:bodyPr vert="horz" wrap="square" lIns="91440" tIns="45720" rIns="91440" bIns="45720" numCol="1" anchor="t" anchorCtr="0" compatLnSpc="1"/>
            <a:lstStyle/>
            <a:p>
              <a:endParaRPr lang="zh-CN" altLang="en-US"/>
            </a:p>
          </p:txBody>
        </p:sp>
      </p:grpSp>
      <p:grpSp>
        <p:nvGrpSpPr>
          <p:cNvPr id="36" name="组合 35"/>
          <p:cNvGrpSpPr/>
          <p:nvPr/>
        </p:nvGrpSpPr>
        <p:grpSpPr>
          <a:xfrm>
            <a:off x="6813275" y="2863802"/>
            <a:ext cx="1538068" cy="1560603"/>
            <a:chOff x="5803900" y="2852738"/>
            <a:chExt cx="1300163" cy="1319212"/>
          </a:xfrm>
          <a:solidFill>
            <a:srgbClr val="202A36"/>
          </a:solidFill>
        </p:grpSpPr>
        <p:sp>
          <p:nvSpPr>
            <p:cNvPr id="37" name="Freeform 18"/>
            <p:cNvSpPr>
              <a:spLocks noEditPoints="1"/>
            </p:cNvSpPr>
            <p:nvPr/>
          </p:nvSpPr>
          <p:spPr bwMode="auto">
            <a:xfrm>
              <a:off x="5803900" y="2852738"/>
              <a:ext cx="1300163" cy="1319212"/>
            </a:xfrm>
            <a:custGeom>
              <a:avLst/>
              <a:gdLst>
                <a:gd name="T0" fmla="*/ 309 w 347"/>
                <a:gd name="T1" fmla="*/ 176 h 352"/>
                <a:gd name="T2" fmla="*/ 326 w 347"/>
                <a:gd name="T3" fmla="*/ 150 h 352"/>
                <a:gd name="T4" fmla="*/ 335 w 347"/>
                <a:gd name="T5" fmla="*/ 103 h 352"/>
                <a:gd name="T6" fmla="*/ 294 w 347"/>
                <a:gd name="T7" fmla="*/ 113 h 352"/>
                <a:gd name="T8" fmla="*/ 282 w 347"/>
                <a:gd name="T9" fmla="*/ 65 h 352"/>
                <a:gd name="T10" fmla="*/ 262 w 347"/>
                <a:gd name="T11" fmla="*/ 22 h 352"/>
                <a:gd name="T12" fmla="*/ 234 w 347"/>
                <a:gd name="T13" fmla="*/ 54 h 352"/>
                <a:gd name="T14" fmla="*/ 196 w 347"/>
                <a:gd name="T15" fmla="*/ 23 h 352"/>
                <a:gd name="T16" fmla="*/ 155 w 347"/>
                <a:gd name="T17" fmla="*/ 0 h 352"/>
                <a:gd name="T18" fmla="*/ 151 w 347"/>
                <a:gd name="T19" fmla="*/ 42 h 352"/>
                <a:gd name="T20" fmla="*/ 102 w 347"/>
                <a:gd name="T21" fmla="*/ 39 h 352"/>
                <a:gd name="T22" fmla="*/ 55 w 347"/>
                <a:gd name="T23" fmla="*/ 44 h 352"/>
                <a:gd name="T24" fmla="*/ 77 w 347"/>
                <a:gd name="T25" fmla="*/ 81 h 352"/>
                <a:gd name="T26" fmla="*/ 35 w 347"/>
                <a:gd name="T27" fmla="*/ 107 h 352"/>
                <a:gd name="T28" fmla="*/ 0 w 347"/>
                <a:gd name="T29" fmla="*/ 139 h 352"/>
                <a:gd name="T30" fmla="*/ 39 w 347"/>
                <a:gd name="T31" fmla="*/ 156 h 352"/>
                <a:gd name="T32" fmla="*/ 39 w 347"/>
                <a:gd name="T33" fmla="*/ 195 h 352"/>
                <a:gd name="T34" fmla="*/ 0 w 347"/>
                <a:gd name="T35" fmla="*/ 212 h 352"/>
                <a:gd name="T36" fmla="*/ 35 w 347"/>
                <a:gd name="T37" fmla="*/ 244 h 352"/>
                <a:gd name="T38" fmla="*/ 77 w 347"/>
                <a:gd name="T39" fmla="*/ 271 h 352"/>
                <a:gd name="T40" fmla="*/ 55 w 347"/>
                <a:gd name="T41" fmla="*/ 307 h 352"/>
                <a:gd name="T42" fmla="*/ 102 w 347"/>
                <a:gd name="T43" fmla="*/ 313 h 352"/>
                <a:gd name="T44" fmla="*/ 151 w 347"/>
                <a:gd name="T45" fmla="*/ 309 h 352"/>
                <a:gd name="T46" fmla="*/ 155 w 347"/>
                <a:gd name="T47" fmla="*/ 352 h 352"/>
                <a:gd name="T48" fmla="*/ 196 w 347"/>
                <a:gd name="T49" fmla="*/ 329 h 352"/>
                <a:gd name="T50" fmla="*/ 234 w 347"/>
                <a:gd name="T51" fmla="*/ 297 h 352"/>
                <a:gd name="T52" fmla="*/ 262 w 347"/>
                <a:gd name="T53" fmla="*/ 329 h 352"/>
                <a:gd name="T54" fmla="*/ 282 w 347"/>
                <a:gd name="T55" fmla="*/ 286 h 352"/>
                <a:gd name="T56" fmla="*/ 294 w 347"/>
                <a:gd name="T57" fmla="*/ 239 h 352"/>
                <a:gd name="T58" fmla="*/ 335 w 347"/>
                <a:gd name="T59" fmla="*/ 248 h 352"/>
                <a:gd name="T60" fmla="*/ 326 w 347"/>
                <a:gd name="T61" fmla="*/ 201 h 352"/>
                <a:gd name="T62" fmla="*/ 174 w 347"/>
                <a:gd name="T63" fmla="*/ 201 h 352"/>
                <a:gd name="T64" fmla="*/ 174 w 347"/>
                <a:gd name="T65" fmla="*/ 150 h 352"/>
                <a:gd name="T66" fmla="*/ 174 w 347"/>
                <a:gd name="T67" fmla="*/ 201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7" h="352">
                  <a:moveTo>
                    <a:pt x="308" y="195"/>
                  </a:moveTo>
                  <a:cubicBezTo>
                    <a:pt x="309" y="189"/>
                    <a:pt x="309" y="182"/>
                    <a:pt x="309" y="176"/>
                  </a:cubicBezTo>
                  <a:cubicBezTo>
                    <a:pt x="309" y="169"/>
                    <a:pt x="309" y="162"/>
                    <a:pt x="308" y="156"/>
                  </a:cubicBezTo>
                  <a:cubicBezTo>
                    <a:pt x="326" y="150"/>
                    <a:pt x="326" y="150"/>
                    <a:pt x="326" y="150"/>
                  </a:cubicBezTo>
                  <a:cubicBezTo>
                    <a:pt x="347" y="139"/>
                    <a:pt x="347" y="139"/>
                    <a:pt x="347" y="139"/>
                  </a:cubicBezTo>
                  <a:cubicBezTo>
                    <a:pt x="335" y="103"/>
                    <a:pt x="335" y="103"/>
                    <a:pt x="335" y="103"/>
                  </a:cubicBezTo>
                  <a:cubicBezTo>
                    <a:pt x="312" y="107"/>
                    <a:pt x="312" y="107"/>
                    <a:pt x="312" y="107"/>
                  </a:cubicBezTo>
                  <a:cubicBezTo>
                    <a:pt x="294" y="113"/>
                    <a:pt x="294" y="113"/>
                    <a:pt x="294" y="113"/>
                  </a:cubicBezTo>
                  <a:cubicBezTo>
                    <a:pt x="288" y="101"/>
                    <a:pt x="280" y="90"/>
                    <a:pt x="271" y="81"/>
                  </a:cubicBezTo>
                  <a:cubicBezTo>
                    <a:pt x="282" y="65"/>
                    <a:pt x="282" y="65"/>
                    <a:pt x="282" y="65"/>
                  </a:cubicBezTo>
                  <a:cubicBezTo>
                    <a:pt x="292" y="44"/>
                    <a:pt x="292" y="44"/>
                    <a:pt x="292" y="44"/>
                  </a:cubicBezTo>
                  <a:cubicBezTo>
                    <a:pt x="262" y="22"/>
                    <a:pt x="262" y="22"/>
                    <a:pt x="262" y="22"/>
                  </a:cubicBezTo>
                  <a:cubicBezTo>
                    <a:pt x="245" y="39"/>
                    <a:pt x="245" y="39"/>
                    <a:pt x="245" y="39"/>
                  </a:cubicBezTo>
                  <a:cubicBezTo>
                    <a:pt x="234" y="54"/>
                    <a:pt x="234" y="54"/>
                    <a:pt x="234" y="54"/>
                  </a:cubicBezTo>
                  <a:cubicBezTo>
                    <a:pt x="222" y="48"/>
                    <a:pt x="210" y="44"/>
                    <a:pt x="196" y="42"/>
                  </a:cubicBezTo>
                  <a:cubicBezTo>
                    <a:pt x="196" y="23"/>
                    <a:pt x="196" y="23"/>
                    <a:pt x="196" y="23"/>
                  </a:cubicBezTo>
                  <a:cubicBezTo>
                    <a:pt x="192" y="0"/>
                    <a:pt x="192" y="0"/>
                    <a:pt x="192" y="0"/>
                  </a:cubicBezTo>
                  <a:cubicBezTo>
                    <a:pt x="155" y="0"/>
                    <a:pt x="155" y="0"/>
                    <a:pt x="155" y="0"/>
                  </a:cubicBezTo>
                  <a:cubicBezTo>
                    <a:pt x="151" y="23"/>
                    <a:pt x="151" y="23"/>
                    <a:pt x="151" y="23"/>
                  </a:cubicBezTo>
                  <a:cubicBezTo>
                    <a:pt x="151" y="42"/>
                    <a:pt x="151" y="42"/>
                    <a:pt x="151" y="42"/>
                  </a:cubicBezTo>
                  <a:cubicBezTo>
                    <a:pt x="138" y="44"/>
                    <a:pt x="125" y="48"/>
                    <a:pt x="113" y="54"/>
                  </a:cubicBezTo>
                  <a:cubicBezTo>
                    <a:pt x="102" y="39"/>
                    <a:pt x="102" y="39"/>
                    <a:pt x="102" y="39"/>
                  </a:cubicBezTo>
                  <a:cubicBezTo>
                    <a:pt x="85" y="22"/>
                    <a:pt x="85" y="22"/>
                    <a:pt x="85" y="22"/>
                  </a:cubicBezTo>
                  <a:cubicBezTo>
                    <a:pt x="55" y="44"/>
                    <a:pt x="55" y="44"/>
                    <a:pt x="55" y="44"/>
                  </a:cubicBezTo>
                  <a:cubicBezTo>
                    <a:pt x="65" y="65"/>
                    <a:pt x="65" y="65"/>
                    <a:pt x="65" y="65"/>
                  </a:cubicBezTo>
                  <a:cubicBezTo>
                    <a:pt x="77" y="81"/>
                    <a:pt x="77" y="81"/>
                    <a:pt x="77" y="81"/>
                  </a:cubicBezTo>
                  <a:cubicBezTo>
                    <a:pt x="67" y="90"/>
                    <a:pt x="60" y="101"/>
                    <a:pt x="53" y="113"/>
                  </a:cubicBezTo>
                  <a:cubicBezTo>
                    <a:pt x="35" y="107"/>
                    <a:pt x="35" y="107"/>
                    <a:pt x="35" y="107"/>
                  </a:cubicBezTo>
                  <a:cubicBezTo>
                    <a:pt x="12" y="103"/>
                    <a:pt x="12" y="103"/>
                    <a:pt x="12" y="103"/>
                  </a:cubicBezTo>
                  <a:cubicBezTo>
                    <a:pt x="0" y="139"/>
                    <a:pt x="0" y="139"/>
                    <a:pt x="0" y="139"/>
                  </a:cubicBezTo>
                  <a:cubicBezTo>
                    <a:pt x="21" y="150"/>
                    <a:pt x="21" y="150"/>
                    <a:pt x="21" y="150"/>
                  </a:cubicBezTo>
                  <a:cubicBezTo>
                    <a:pt x="39" y="156"/>
                    <a:pt x="39" y="156"/>
                    <a:pt x="39" y="156"/>
                  </a:cubicBezTo>
                  <a:cubicBezTo>
                    <a:pt x="38" y="162"/>
                    <a:pt x="38" y="169"/>
                    <a:pt x="38" y="176"/>
                  </a:cubicBezTo>
                  <a:cubicBezTo>
                    <a:pt x="38" y="182"/>
                    <a:pt x="38" y="189"/>
                    <a:pt x="39" y="195"/>
                  </a:cubicBezTo>
                  <a:cubicBezTo>
                    <a:pt x="21" y="201"/>
                    <a:pt x="21" y="201"/>
                    <a:pt x="21" y="201"/>
                  </a:cubicBezTo>
                  <a:cubicBezTo>
                    <a:pt x="0" y="212"/>
                    <a:pt x="0" y="212"/>
                    <a:pt x="0" y="212"/>
                  </a:cubicBezTo>
                  <a:cubicBezTo>
                    <a:pt x="12" y="248"/>
                    <a:pt x="12" y="248"/>
                    <a:pt x="12" y="248"/>
                  </a:cubicBezTo>
                  <a:cubicBezTo>
                    <a:pt x="35" y="244"/>
                    <a:pt x="35" y="244"/>
                    <a:pt x="35" y="244"/>
                  </a:cubicBezTo>
                  <a:cubicBezTo>
                    <a:pt x="53" y="239"/>
                    <a:pt x="53" y="239"/>
                    <a:pt x="53" y="239"/>
                  </a:cubicBezTo>
                  <a:cubicBezTo>
                    <a:pt x="60" y="250"/>
                    <a:pt x="67" y="261"/>
                    <a:pt x="77" y="271"/>
                  </a:cubicBezTo>
                  <a:cubicBezTo>
                    <a:pt x="65" y="286"/>
                    <a:pt x="65" y="286"/>
                    <a:pt x="65" y="286"/>
                  </a:cubicBezTo>
                  <a:cubicBezTo>
                    <a:pt x="55" y="307"/>
                    <a:pt x="55" y="307"/>
                    <a:pt x="55" y="307"/>
                  </a:cubicBezTo>
                  <a:cubicBezTo>
                    <a:pt x="85" y="329"/>
                    <a:pt x="85" y="329"/>
                    <a:pt x="85" y="329"/>
                  </a:cubicBezTo>
                  <a:cubicBezTo>
                    <a:pt x="102" y="313"/>
                    <a:pt x="102" y="313"/>
                    <a:pt x="102" y="313"/>
                  </a:cubicBezTo>
                  <a:cubicBezTo>
                    <a:pt x="113" y="297"/>
                    <a:pt x="113" y="297"/>
                    <a:pt x="113" y="297"/>
                  </a:cubicBezTo>
                  <a:cubicBezTo>
                    <a:pt x="125" y="303"/>
                    <a:pt x="138" y="307"/>
                    <a:pt x="151" y="309"/>
                  </a:cubicBezTo>
                  <a:cubicBezTo>
                    <a:pt x="151" y="329"/>
                    <a:pt x="151" y="329"/>
                    <a:pt x="151" y="329"/>
                  </a:cubicBezTo>
                  <a:cubicBezTo>
                    <a:pt x="155" y="352"/>
                    <a:pt x="155" y="352"/>
                    <a:pt x="155" y="352"/>
                  </a:cubicBezTo>
                  <a:cubicBezTo>
                    <a:pt x="192" y="352"/>
                    <a:pt x="192" y="352"/>
                    <a:pt x="192" y="352"/>
                  </a:cubicBezTo>
                  <a:cubicBezTo>
                    <a:pt x="196" y="329"/>
                    <a:pt x="196" y="329"/>
                    <a:pt x="196" y="329"/>
                  </a:cubicBezTo>
                  <a:cubicBezTo>
                    <a:pt x="196" y="309"/>
                    <a:pt x="196" y="309"/>
                    <a:pt x="196" y="309"/>
                  </a:cubicBezTo>
                  <a:cubicBezTo>
                    <a:pt x="210" y="307"/>
                    <a:pt x="222" y="303"/>
                    <a:pt x="234" y="297"/>
                  </a:cubicBezTo>
                  <a:cubicBezTo>
                    <a:pt x="245" y="313"/>
                    <a:pt x="245" y="313"/>
                    <a:pt x="245" y="313"/>
                  </a:cubicBezTo>
                  <a:cubicBezTo>
                    <a:pt x="262" y="329"/>
                    <a:pt x="262" y="329"/>
                    <a:pt x="262" y="329"/>
                  </a:cubicBezTo>
                  <a:cubicBezTo>
                    <a:pt x="292" y="307"/>
                    <a:pt x="292" y="307"/>
                    <a:pt x="292" y="307"/>
                  </a:cubicBezTo>
                  <a:cubicBezTo>
                    <a:pt x="282" y="286"/>
                    <a:pt x="282" y="286"/>
                    <a:pt x="282" y="286"/>
                  </a:cubicBezTo>
                  <a:cubicBezTo>
                    <a:pt x="271" y="271"/>
                    <a:pt x="271" y="271"/>
                    <a:pt x="271" y="271"/>
                  </a:cubicBezTo>
                  <a:cubicBezTo>
                    <a:pt x="280" y="261"/>
                    <a:pt x="288" y="250"/>
                    <a:pt x="294" y="239"/>
                  </a:cubicBezTo>
                  <a:cubicBezTo>
                    <a:pt x="312" y="244"/>
                    <a:pt x="312" y="244"/>
                    <a:pt x="312" y="244"/>
                  </a:cubicBezTo>
                  <a:cubicBezTo>
                    <a:pt x="335" y="248"/>
                    <a:pt x="335" y="248"/>
                    <a:pt x="335" y="248"/>
                  </a:cubicBezTo>
                  <a:cubicBezTo>
                    <a:pt x="347" y="212"/>
                    <a:pt x="347" y="212"/>
                    <a:pt x="347" y="212"/>
                  </a:cubicBezTo>
                  <a:cubicBezTo>
                    <a:pt x="326" y="201"/>
                    <a:pt x="326" y="201"/>
                    <a:pt x="326" y="201"/>
                  </a:cubicBezTo>
                  <a:lnTo>
                    <a:pt x="308" y="195"/>
                  </a:lnTo>
                  <a:close/>
                  <a:moveTo>
                    <a:pt x="174" y="201"/>
                  </a:moveTo>
                  <a:cubicBezTo>
                    <a:pt x="159" y="201"/>
                    <a:pt x="148" y="190"/>
                    <a:pt x="148" y="176"/>
                  </a:cubicBezTo>
                  <a:cubicBezTo>
                    <a:pt x="148" y="162"/>
                    <a:pt x="159" y="150"/>
                    <a:pt x="174" y="150"/>
                  </a:cubicBezTo>
                  <a:cubicBezTo>
                    <a:pt x="188" y="150"/>
                    <a:pt x="199" y="162"/>
                    <a:pt x="199" y="176"/>
                  </a:cubicBezTo>
                  <a:cubicBezTo>
                    <a:pt x="199" y="190"/>
                    <a:pt x="188" y="201"/>
                    <a:pt x="174" y="201"/>
                  </a:cubicBezTo>
                  <a:close/>
                </a:path>
              </a:pathLst>
            </a:custGeom>
            <a:grpFill/>
            <a:ln w="9525">
              <a:noFill/>
              <a:round/>
            </a:ln>
            <a:effectLst/>
          </p:spPr>
          <p:txBody>
            <a:bodyPr vert="horz" wrap="square" lIns="91440" tIns="45720" rIns="91440" bIns="45720" numCol="1" anchor="t" anchorCtr="0" compatLnSpc="1"/>
            <a:lstStyle/>
            <a:p>
              <a:endParaRPr lang="zh-CN" altLang="en-US"/>
            </a:p>
          </p:txBody>
        </p:sp>
        <p:sp>
          <p:nvSpPr>
            <p:cNvPr id="38" name="Freeform 19"/>
            <p:cNvSpPr>
              <a:spLocks noEditPoints="1"/>
            </p:cNvSpPr>
            <p:nvPr/>
          </p:nvSpPr>
          <p:spPr bwMode="auto">
            <a:xfrm>
              <a:off x="6080125" y="3136900"/>
              <a:ext cx="747713" cy="746125"/>
            </a:xfrm>
            <a:custGeom>
              <a:avLst/>
              <a:gdLst>
                <a:gd name="T0" fmla="*/ 100 w 199"/>
                <a:gd name="T1" fmla="*/ 0 h 199"/>
                <a:gd name="T2" fmla="*/ 0 w 199"/>
                <a:gd name="T3" fmla="*/ 100 h 199"/>
                <a:gd name="T4" fmla="*/ 100 w 199"/>
                <a:gd name="T5" fmla="*/ 199 h 199"/>
                <a:gd name="T6" fmla="*/ 199 w 199"/>
                <a:gd name="T7" fmla="*/ 100 h 199"/>
                <a:gd name="T8" fmla="*/ 100 w 199"/>
                <a:gd name="T9" fmla="*/ 0 h 199"/>
                <a:gd name="T10" fmla="*/ 100 w 199"/>
                <a:gd name="T11" fmla="*/ 150 h 199"/>
                <a:gd name="T12" fmla="*/ 49 w 199"/>
                <a:gd name="T13" fmla="*/ 100 h 199"/>
                <a:gd name="T14" fmla="*/ 100 w 199"/>
                <a:gd name="T15" fmla="*/ 49 h 199"/>
                <a:gd name="T16" fmla="*/ 150 w 199"/>
                <a:gd name="T17" fmla="*/ 100 h 199"/>
                <a:gd name="T18" fmla="*/ 100 w 199"/>
                <a:gd name="T19" fmla="*/ 15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9" h="199">
                  <a:moveTo>
                    <a:pt x="100" y="0"/>
                  </a:moveTo>
                  <a:cubicBezTo>
                    <a:pt x="45" y="0"/>
                    <a:pt x="0" y="45"/>
                    <a:pt x="0" y="100"/>
                  </a:cubicBezTo>
                  <a:cubicBezTo>
                    <a:pt x="0" y="155"/>
                    <a:pt x="45" y="199"/>
                    <a:pt x="100" y="199"/>
                  </a:cubicBezTo>
                  <a:cubicBezTo>
                    <a:pt x="155" y="199"/>
                    <a:pt x="199" y="155"/>
                    <a:pt x="199" y="100"/>
                  </a:cubicBezTo>
                  <a:cubicBezTo>
                    <a:pt x="199" y="45"/>
                    <a:pt x="155" y="0"/>
                    <a:pt x="100" y="0"/>
                  </a:cubicBezTo>
                  <a:close/>
                  <a:moveTo>
                    <a:pt x="100" y="150"/>
                  </a:moveTo>
                  <a:cubicBezTo>
                    <a:pt x="72" y="150"/>
                    <a:pt x="49" y="128"/>
                    <a:pt x="49" y="100"/>
                  </a:cubicBezTo>
                  <a:cubicBezTo>
                    <a:pt x="49" y="72"/>
                    <a:pt x="72" y="49"/>
                    <a:pt x="100" y="49"/>
                  </a:cubicBezTo>
                  <a:cubicBezTo>
                    <a:pt x="127" y="49"/>
                    <a:pt x="150" y="72"/>
                    <a:pt x="150" y="100"/>
                  </a:cubicBezTo>
                  <a:cubicBezTo>
                    <a:pt x="150" y="128"/>
                    <a:pt x="127" y="150"/>
                    <a:pt x="100" y="150"/>
                  </a:cubicBezTo>
                  <a:close/>
                </a:path>
              </a:pathLst>
            </a:custGeom>
            <a:solidFill>
              <a:srgbClr val="FCB00F"/>
            </a:solidFill>
            <a:ln w="9525">
              <a:noFill/>
              <a:round/>
            </a:ln>
          </p:spPr>
          <p:txBody>
            <a:bodyPr vert="horz" wrap="square" lIns="91440" tIns="45720" rIns="91440" bIns="45720" numCol="1" anchor="t" anchorCtr="0" compatLnSpc="1"/>
            <a:lstStyle/>
            <a:p>
              <a:endParaRPr lang="zh-CN" altLang="en-US"/>
            </a:p>
          </p:txBody>
        </p:sp>
      </p:grpSp>
      <p:grpSp>
        <p:nvGrpSpPr>
          <p:cNvPr id="39" name="组合 38"/>
          <p:cNvGrpSpPr/>
          <p:nvPr/>
        </p:nvGrpSpPr>
        <p:grpSpPr>
          <a:xfrm>
            <a:off x="8128381" y="3155504"/>
            <a:ext cx="1868593" cy="1866715"/>
            <a:chOff x="5305425" y="2638425"/>
            <a:chExt cx="1579563" cy="1577975"/>
          </a:xfrm>
          <a:solidFill>
            <a:srgbClr val="202A36"/>
          </a:solidFill>
        </p:grpSpPr>
        <p:sp>
          <p:nvSpPr>
            <p:cNvPr id="40" name="Freeform 6"/>
            <p:cNvSpPr>
              <a:spLocks noEditPoints="1"/>
            </p:cNvSpPr>
            <p:nvPr/>
          </p:nvSpPr>
          <p:spPr bwMode="auto">
            <a:xfrm>
              <a:off x="5305425" y="2638425"/>
              <a:ext cx="1579563" cy="1577975"/>
            </a:xfrm>
            <a:custGeom>
              <a:avLst/>
              <a:gdLst>
                <a:gd name="T0" fmla="*/ 421 w 421"/>
                <a:gd name="T1" fmla="*/ 229 h 421"/>
                <a:gd name="T2" fmla="*/ 398 w 421"/>
                <a:gd name="T3" fmla="*/ 188 h 421"/>
                <a:gd name="T4" fmla="*/ 367 w 421"/>
                <a:gd name="T5" fmla="*/ 146 h 421"/>
                <a:gd name="T6" fmla="*/ 402 w 421"/>
                <a:gd name="T7" fmla="*/ 122 h 421"/>
                <a:gd name="T8" fmla="*/ 361 w 421"/>
                <a:gd name="T9" fmla="*/ 97 h 421"/>
                <a:gd name="T10" fmla="*/ 314 w 421"/>
                <a:gd name="T11" fmla="*/ 77 h 421"/>
                <a:gd name="T12" fmla="*/ 332 w 421"/>
                <a:gd name="T13" fmla="*/ 38 h 421"/>
                <a:gd name="T14" fmla="*/ 285 w 421"/>
                <a:gd name="T15" fmla="*/ 37 h 421"/>
                <a:gd name="T16" fmla="*/ 233 w 421"/>
                <a:gd name="T17" fmla="*/ 43 h 421"/>
                <a:gd name="T18" fmla="*/ 229 w 421"/>
                <a:gd name="T19" fmla="*/ 0 h 421"/>
                <a:gd name="T20" fmla="*/ 188 w 421"/>
                <a:gd name="T21" fmla="*/ 23 h 421"/>
                <a:gd name="T22" fmla="*/ 146 w 421"/>
                <a:gd name="T23" fmla="*/ 54 h 421"/>
                <a:gd name="T24" fmla="*/ 122 w 421"/>
                <a:gd name="T25" fmla="*/ 19 h 421"/>
                <a:gd name="T26" fmla="*/ 98 w 421"/>
                <a:gd name="T27" fmla="*/ 60 h 421"/>
                <a:gd name="T28" fmla="*/ 77 w 421"/>
                <a:gd name="T29" fmla="*/ 107 h 421"/>
                <a:gd name="T30" fmla="*/ 38 w 421"/>
                <a:gd name="T31" fmla="*/ 89 h 421"/>
                <a:gd name="T32" fmla="*/ 37 w 421"/>
                <a:gd name="T33" fmla="*/ 136 h 421"/>
                <a:gd name="T34" fmla="*/ 43 w 421"/>
                <a:gd name="T35" fmla="*/ 188 h 421"/>
                <a:gd name="T36" fmla="*/ 0 w 421"/>
                <a:gd name="T37" fmla="*/ 192 h 421"/>
                <a:gd name="T38" fmla="*/ 24 w 421"/>
                <a:gd name="T39" fmla="*/ 233 h 421"/>
                <a:gd name="T40" fmla="*/ 54 w 421"/>
                <a:gd name="T41" fmla="*/ 274 h 421"/>
                <a:gd name="T42" fmla="*/ 19 w 421"/>
                <a:gd name="T43" fmla="*/ 299 h 421"/>
                <a:gd name="T44" fmla="*/ 60 w 421"/>
                <a:gd name="T45" fmla="*/ 323 h 421"/>
                <a:gd name="T46" fmla="*/ 107 w 421"/>
                <a:gd name="T47" fmla="*/ 344 h 421"/>
                <a:gd name="T48" fmla="*/ 89 w 421"/>
                <a:gd name="T49" fmla="*/ 383 h 421"/>
                <a:gd name="T50" fmla="*/ 137 w 421"/>
                <a:gd name="T51" fmla="*/ 384 h 421"/>
                <a:gd name="T52" fmla="*/ 188 w 421"/>
                <a:gd name="T53" fmla="*/ 378 h 421"/>
                <a:gd name="T54" fmla="*/ 192 w 421"/>
                <a:gd name="T55" fmla="*/ 421 h 421"/>
                <a:gd name="T56" fmla="*/ 233 w 421"/>
                <a:gd name="T57" fmla="*/ 397 h 421"/>
                <a:gd name="T58" fmla="*/ 275 w 421"/>
                <a:gd name="T59" fmla="*/ 367 h 421"/>
                <a:gd name="T60" fmla="*/ 299 w 421"/>
                <a:gd name="T61" fmla="*/ 402 h 421"/>
                <a:gd name="T62" fmla="*/ 324 w 421"/>
                <a:gd name="T63" fmla="*/ 361 h 421"/>
                <a:gd name="T64" fmla="*/ 344 w 421"/>
                <a:gd name="T65" fmla="*/ 314 h 421"/>
                <a:gd name="T66" fmla="*/ 383 w 421"/>
                <a:gd name="T67" fmla="*/ 332 h 421"/>
                <a:gd name="T68" fmla="*/ 384 w 421"/>
                <a:gd name="T69" fmla="*/ 284 h 421"/>
                <a:gd name="T70" fmla="*/ 378 w 421"/>
                <a:gd name="T71" fmla="*/ 233 h 421"/>
                <a:gd name="T72" fmla="*/ 211 w 421"/>
                <a:gd name="T73" fmla="*/ 236 h 421"/>
                <a:gd name="T74" fmla="*/ 211 w 421"/>
                <a:gd name="T75" fmla="*/ 185 h 421"/>
                <a:gd name="T76" fmla="*/ 211 w 421"/>
                <a:gd name="T77" fmla="*/ 236 h 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21" h="421">
                  <a:moveTo>
                    <a:pt x="398" y="233"/>
                  </a:moveTo>
                  <a:cubicBezTo>
                    <a:pt x="421" y="229"/>
                    <a:pt x="421" y="229"/>
                    <a:pt x="421" y="229"/>
                  </a:cubicBezTo>
                  <a:cubicBezTo>
                    <a:pt x="421" y="192"/>
                    <a:pt x="421" y="192"/>
                    <a:pt x="421" y="192"/>
                  </a:cubicBezTo>
                  <a:cubicBezTo>
                    <a:pt x="398" y="188"/>
                    <a:pt x="398" y="188"/>
                    <a:pt x="398" y="188"/>
                  </a:cubicBezTo>
                  <a:cubicBezTo>
                    <a:pt x="378" y="188"/>
                    <a:pt x="378" y="188"/>
                    <a:pt x="378" y="188"/>
                  </a:cubicBezTo>
                  <a:cubicBezTo>
                    <a:pt x="376" y="173"/>
                    <a:pt x="372" y="159"/>
                    <a:pt x="367" y="146"/>
                  </a:cubicBezTo>
                  <a:cubicBezTo>
                    <a:pt x="384" y="136"/>
                    <a:pt x="384" y="136"/>
                    <a:pt x="384" y="136"/>
                  </a:cubicBezTo>
                  <a:cubicBezTo>
                    <a:pt x="402" y="122"/>
                    <a:pt x="402" y="122"/>
                    <a:pt x="402" y="122"/>
                  </a:cubicBezTo>
                  <a:cubicBezTo>
                    <a:pt x="383" y="89"/>
                    <a:pt x="383" y="89"/>
                    <a:pt x="383" y="89"/>
                  </a:cubicBezTo>
                  <a:cubicBezTo>
                    <a:pt x="361" y="97"/>
                    <a:pt x="361" y="97"/>
                    <a:pt x="361" y="97"/>
                  </a:cubicBezTo>
                  <a:cubicBezTo>
                    <a:pt x="344" y="107"/>
                    <a:pt x="344" y="107"/>
                    <a:pt x="344" y="107"/>
                  </a:cubicBezTo>
                  <a:cubicBezTo>
                    <a:pt x="336" y="96"/>
                    <a:pt x="325" y="85"/>
                    <a:pt x="314" y="77"/>
                  </a:cubicBezTo>
                  <a:cubicBezTo>
                    <a:pt x="324" y="60"/>
                    <a:pt x="324" y="60"/>
                    <a:pt x="324" y="60"/>
                  </a:cubicBezTo>
                  <a:cubicBezTo>
                    <a:pt x="332" y="38"/>
                    <a:pt x="332" y="38"/>
                    <a:pt x="332" y="38"/>
                  </a:cubicBezTo>
                  <a:cubicBezTo>
                    <a:pt x="299" y="19"/>
                    <a:pt x="299" y="19"/>
                    <a:pt x="299" y="19"/>
                  </a:cubicBezTo>
                  <a:cubicBezTo>
                    <a:pt x="285" y="37"/>
                    <a:pt x="285" y="37"/>
                    <a:pt x="285" y="37"/>
                  </a:cubicBezTo>
                  <a:cubicBezTo>
                    <a:pt x="275" y="54"/>
                    <a:pt x="275" y="54"/>
                    <a:pt x="275" y="54"/>
                  </a:cubicBezTo>
                  <a:cubicBezTo>
                    <a:pt x="262" y="49"/>
                    <a:pt x="248" y="45"/>
                    <a:pt x="233" y="43"/>
                  </a:cubicBezTo>
                  <a:cubicBezTo>
                    <a:pt x="233" y="23"/>
                    <a:pt x="233" y="23"/>
                    <a:pt x="233" y="23"/>
                  </a:cubicBezTo>
                  <a:cubicBezTo>
                    <a:pt x="229" y="0"/>
                    <a:pt x="229" y="0"/>
                    <a:pt x="229" y="0"/>
                  </a:cubicBezTo>
                  <a:cubicBezTo>
                    <a:pt x="192" y="0"/>
                    <a:pt x="192" y="0"/>
                    <a:pt x="192" y="0"/>
                  </a:cubicBezTo>
                  <a:cubicBezTo>
                    <a:pt x="188" y="23"/>
                    <a:pt x="188" y="23"/>
                    <a:pt x="188" y="23"/>
                  </a:cubicBezTo>
                  <a:cubicBezTo>
                    <a:pt x="188" y="43"/>
                    <a:pt x="188" y="43"/>
                    <a:pt x="188" y="43"/>
                  </a:cubicBezTo>
                  <a:cubicBezTo>
                    <a:pt x="173" y="45"/>
                    <a:pt x="160" y="49"/>
                    <a:pt x="146" y="54"/>
                  </a:cubicBezTo>
                  <a:cubicBezTo>
                    <a:pt x="137" y="37"/>
                    <a:pt x="137" y="37"/>
                    <a:pt x="137" y="37"/>
                  </a:cubicBezTo>
                  <a:cubicBezTo>
                    <a:pt x="122" y="19"/>
                    <a:pt x="122" y="19"/>
                    <a:pt x="122" y="19"/>
                  </a:cubicBezTo>
                  <a:cubicBezTo>
                    <a:pt x="89" y="38"/>
                    <a:pt x="89" y="38"/>
                    <a:pt x="89" y="38"/>
                  </a:cubicBezTo>
                  <a:cubicBezTo>
                    <a:pt x="98" y="60"/>
                    <a:pt x="98" y="60"/>
                    <a:pt x="98" y="60"/>
                  </a:cubicBezTo>
                  <a:cubicBezTo>
                    <a:pt x="107" y="77"/>
                    <a:pt x="107" y="77"/>
                    <a:pt x="107" y="77"/>
                  </a:cubicBezTo>
                  <a:cubicBezTo>
                    <a:pt x="96" y="85"/>
                    <a:pt x="86" y="96"/>
                    <a:pt x="77" y="107"/>
                  </a:cubicBezTo>
                  <a:cubicBezTo>
                    <a:pt x="60" y="97"/>
                    <a:pt x="60" y="97"/>
                    <a:pt x="60" y="97"/>
                  </a:cubicBezTo>
                  <a:cubicBezTo>
                    <a:pt x="38" y="89"/>
                    <a:pt x="38" y="89"/>
                    <a:pt x="38" y="89"/>
                  </a:cubicBezTo>
                  <a:cubicBezTo>
                    <a:pt x="19" y="122"/>
                    <a:pt x="19" y="122"/>
                    <a:pt x="19" y="122"/>
                  </a:cubicBezTo>
                  <a:cubicBezTo>
                    <a:pt x="37" y="136"/>
                    <a:pt x="37" y="136"/>
                    <a:pt x="37" y="136"/>
                  </a:cubicBezTo>
                  <a:cubicBezTo>
                    <a:pt x="54" y="146"/>
                    <a:pt x="54" y="146"/>
                    <a:pt x="54" y="146"/>
                  </a:cubicBezTo>
                  <a:cubicBezTo>
                    <a:pt x="49" y="159"/>
                    <a:pt x="45" y="173"/>
                    <a:pt x="43" y="188"/>
                  </a:cubicBezTo>
                  <a:cubicBezTo>
                    <a:pt x="24" y="188"/>
                    <a:pt x="24" y="188"/>
                    <a:pt x="24" y="188"/>
                  </a:cubicBezTo>
                  <a:cubicBezTo>
                    <a:pt x="0" y="192"/>
                    <a:pt x="0" y="192"/>
                    <a:pt x="0" y="192"/>
                  </a:cubicBezTo>
                  <a:cubicBezTo>
                    <a:pt x="0" y="229"/>
                    <a:pt x="0" y="229"/>
                    <a:pt x="0" y="229"/>
                  </a:cubicBezTo>
                  <a:cubicBezTo>
                    <a:pt x="24" y="233"/>
                    <a:pt x="24" y="233"/>
                    <a:pt x="24" y="233"/>
                  </a:cubicBezTo>
                  <a:cubicBezTo>
                    <a:pt x="43" y="233"/>
                    <a:pt x="43" y="233"/>
                    <a:pt x="43" y="233"/>
                  </a:cubicBezTo>
                  <a:cubicBezTo>
                    <a:pt x="45" y="247"/>
                    <a:pt x="49" y="261"/>
                    <a:pt x="54" y="274"/>
                  </a:cubicBezTo>
                  <a:cubicBezTo>
                    <a:pt x="37" y="284"/>
                    <a:pt x="37" y="284"/>
                    <a:pt x="37" y="284"/>
                  </a:cubicBezTo>
                  <a:cubicBezTo>
                    <a:pt x="19" y="299"/>
                    <a:pt x="19" y="299"/>
                    <a:pt x="19" y="299"/>
                  </a:cubicBezTo>
                  <a:cubicBezTo>
                    <a:pt x="38" y="332"/>
                    <a:pt x="38" y="332"/>
                    <a:pt x="38" y="332"/>
                  </a:cubicBezTo>
                  <a:cubicBezTo>
                    <a:pt x="60" y="323"/>
                    <a:pt x="60" y="323"/>
                    <a:pt x="60" y="323"/>
                  </a:cubicBezTo>
                  <a:cubicBezTo>
                    <a:pt x="77" y="314"/>
                    <a:pt x="77" y="314"/>
                    <a:pt x="77" y="314"/>
                  </a:cubicBezTo>
                  <a:cubicBezTo>
                    <a:pt x="86" y="325"/>
                    <a:pt x="96" y="335"/>
                    <a:pt x="107" y="344"/>
                  </a:cubicBezTo>
                  <a:cubicBezTo>
                    <a:pt x="98" y="361"/>
                    <a:pt x="98" y="361"/>
                    <a:pt x="98" y="361"/>
                  </a:cubicBezTo>
                  <a:cubicBezTo>
                    <a:pt x="89" y="383"/>
                    <a:pt x="89" y="383"/>
                    <a:pt x="89" y="383"/>
                  </a:cubicBezTo>
                  <a:cubicBezTo>
                    <a:pt x="122" y="402"/>
                    <a:pt x="122" y="402"/>
                    <a:pt x="122" y="402"/>
                  </a:cubicBezTo>
                  <a:cubicBezTo>
                    <a:pt x="137" y="384"/>
                    <a:pt x="137" y="384"/>
                    <a:pt x="137" y="384"/>
                  </a:cubicBezTo>
                  <a:cubicBezTo>
                    <a:pt x="146" y="367"/>
                    <a:pt x="146" y="367"/>
                    <a:pt x="146" y="367"/>
                  </a:cubicBezTo>
                  <a:cubicBezTo>
                    <a:pt x="160" y="372"/>
                    <a:pt x="173" y="376"/>
                    <a:pt x="188" y="378"/>
                  </a:cubicBezTo>
                  <a:cubicBezTo>
                    <a:pt x="188" y="397"/>
                    <a:pt x="188" y="397"/>
                    <a:pt x="188" y="397"/>
                  </a:cubicBezTo>
                  <a:cubicBezTo>
                    <a:pt x="192" y="421"/>
                    <a:pt x="192" y="421"/>
                    <a:pt x="192" y="421"/>
                  </a:cubicBezTo>
                  <a:cubicBezTo>
                    <a:pt x="229" y="421"/>
                    <a:pt x="229" y="421"/>
                    <a:pt x="229" y="421"/>
                  </a:cubicBezTo>
                  <a:cubicBezTo>
                    <a:pt x="233" y="397"/>
                    <a:pt x="233" y="397"/>
                    <a:pt x="233" y="397"/>
                  </a:cubicBezTo>
                  <a:cubicBezTo>
                    <a:pt x="233" y="378"/>
                    <a:pt x="233" y="378"/>
                    <a:pt x="233" y="378"/>
                  </a:cubicBezTo>
                  <a:cubicBezTo>
                    <a:pt x="248" y="376"/>
                    <a:pt x="262" y="372"/>
                    <a:pt x="275" y="367"/>
                  </a:cubicBezTo>
                  <a:cubicBezTo>
                    <a:pt x="285" y="384"/>
                    <a:pt x="285" y="384"/>
                    <a:pt x="285" y="384"/>
                  </a:cubicBezTo>
                  <a:cubicBezTo>
                    <a:pt x="299" y="402"/>
                    <a:pt x="299" y="402"/>
                    <a:pt x="299" y="402"/>
                  </a:cubicBezTo>
                  <a:cubicBezTo>
                    <a:pt x="332" y="383"/>
                    <a:pt x="332" y="383"/>
                    <a:pt x="332" y="383"/>
                  </a:cubicBezTo>
                  <a:cubicBezTo>
                    <a:pt x="324" y="361"/>
                    <a:pt x="324" y="361"/>
                    <a:pt x="324" y="361"/>
                  </a:cubicBezTo>
                  <a:cubicBezTo>
                    <a:pt x="314" y="344"/>
                    <a:pt x="314" y="344"/>
                    <a:pt x="314" y="344"/>
                  </a:cubicBezTo>
                  <a:cubicBezTo>
                    <a:pt x="325" y="335"/>
                    <a:pt x="336" y="325"/>
                    <a:pt x="344" y="314"/>
                  </a:cubicBezTo>
                  <a:cubicBezTo>
                    <a:pt x="361" y="323"/>
                    <a:pt x="361" y="323"/>
                    <a:pt x="361" y="323"/>
                  </a:cubicBezTo>
                  <a:cubicBezTo>
                    <a:pt x="383" y="332"/>
                    <a:pt x="383" y="332"/>
                    <a:pt x="383" y="332"/>
                  </a:cubicBezTo>
                  <a:cubicBezTo>
                    <a:pt x="402" y="299"/>
                    <a:pt x="402" y="299"/>
                    <a:pt x="402" y="299"/>
                  </a:cubicBezTo>
                  <a:cubicBezTo>
                    <a:pt x="384" y="284"/>
                    <a:pt x="384" y="284"/>
                    <a:pt x="384" y="284"/>
                  </a:cubicBezTo>
                  <a:cubicBezTo>
                    <a:pt x="367" y="274"/>
                    <a:pt x="367" y="274"/>
                    <a:pt x="367" y="274"/>
                  </a:cubicBezTo>
                  <a:cubicBezTo>
                    <a:pt x="372" y="261"/>
                    <a:pt x="376" y="247"/>
                    <a:pt x="378" y="233"/>
                  </a:cubicBezTo>
                  <a:lnTo>
                    <a:pt x="398" y="233"/>
                  </a:lnTo>
                  <a:close/>
                  <a:moveTo>
                    <a:pt x="211" y="236"/>
                  </a:moveTo>
                  <a:cubicBezTo>
                    <a:pt x="197" y="236"/>
                    <a:pt x="185" y="224"/>
                    <a:pt x="185" y="210"/>
                  </a:cubicBezTo>
                  <a:cubicBezTo>
                    <a:pt x="185" y="196"/>
                    <a:pt x="197" y="185"/>
                    <a:pt x="211" y="185"/>
                  </a:cubicBezTo>
                  <a:cubicBezTo>
                    <a:pt x="225" y="185"/>
                    <a:pt x="236" y="196"/>
                    <a:pt x="236" y="210"/>
                  </a:cubicBezTo>
                  <a:cubicBezTo>
                    <a:pt x="236" y="224"/>
                    <a:pt x="225" y="236"/>
                    <a:pt x="211" y="236"/>
                  </a:cubicBezTo>
                  <a:close/>
                </a:path>
              </a:pathLst>
            </a:custGeom>
            <a:grpFill/>
            <a:ln w="9525">
              <a:noFill/>
              <a:round/>
            </a:ln>
            <a:effectLst/>
          </p:spPr>
          <p:txBody>
            <a:bodyPr vert="horz" wrap="square" lIns="91440" tIns="45720" rIns="91440" bIns="45720" numCol="1" anchor="t" anchorCtr="0" compatLnSpc="1"/>
            <a:lstStyle/>
            <a:p>
              <a:endParaRPr lang="zh-CN" altLang="en-US"/>
            </a:p>
          </p:txBody>
        </p:sp>
        <p:sp>
          <p:nvSpPr>
            <p:cNvPr id="41" name="Freeform 7"/>
            <p:cNvSpPr>
              <a:spLocks noEditPoints="1"/>
            </p:cNvSpPr>
            <p:nvPr/>
          </p:nvSpPr>
          <p:spPr bwMode="auto">
            <a:xfrm>
              <a:off x="5602288" y="2933700"/>
              <a:ext cx="985838" cy="985838"/>
            </a:xfrm>
            <a:custGeom>
              <a:avLst/>
              <a:gdLst>
                <a:gd name="T0" fmla="*/ 132 w 263"/>
                <a:gd name="T1" fmla="*/ 0 h 263"/>
                <a:gd name="T2" fmla="*/ 0 w 263"/>
                <a:gd name="T3" fmla="*/ 131 h 263"/>
                <a:gd name="T4" fmla="*/ 132 w 263"/>
                <a:gd name="T5" fmla="*/ 263 h 263"/>
                <a:gd name="T6" fmla="*/ 263 w 263"/>
                <a:gd name="T7" fmla="*/ 131 h 263"/>
                <a:gd name="T8" fmla="*/ 132 w 263"/>
                <a:gd name="T9" fmla="*/ 0 h 263"/>
                <a:gd name="T10" fmla="*/ 132 w 263"/>
                <a:gd name="T11" fmla="*/ 190 h 263"/>
                <a:gd name="T12" fmla="*/ 73 w 263"/>
                <a:gd name="T13" fmla="*/ 131 h 263"/>
                <a:gd name="T14" fmla="*/ 132 w 263"/>
                <a:gd name="T15" fmla="*/ 73 h 263"/>
                <a:gd name="T16" fmla="*/ 190 w 263"/>
                <a:gd name="T17" fmla="*/ 131 h 263"/>
                <a:gd name="T18" fmla="*/ 132 w 263"/>
                <a:gd name="T19" fmla="*/ 190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3" h="263">
                  <a:moveTo>
                    <a:pt x="132" y="0"/>
                  </a:moveTo>
                  <a:cubicBezTo>
                    <a:pt x="59" y="0"/>
                    <a:pt x="0" y="59"/>
                    <a:pt x="0" y="131"/>
                  </a:cubicBezTo>
                  <a:cubicBezTo>
                    <a:pt x="0" y="204"/>
                    <a:pt x="59" y="263"/>
                    <a:pt x="132" y="263"/>
                  </a:cubicBezTo>
                  <a:cubicBezTo>
                    <a:pt x="204" y="263"/>
                    <a:pt x="263" y="204"/>
                    <a:pt x="263" y="131"/>
                  </a:cubicBezTo>
                  <a:cubicBezTo>
                    <a:pt x="263" y="59"/>
                    <a:pt x="204" y="0"/>
                    <a:pt x="132" y="0"/>
                  </a:cubicBezTo>
                  <a:close/>
                  <a:moveTo>
                    <a:pt x="132" y="190"/>
                  </a:moveTo>
                  <a:cubicBezTo>
                    <a:pt x="99" y="190"/>
                    <a:pt x="73" y="164"/>
                    <a:pt x="73" y="131"/>
                  </a:cubicBezTo>
                  <a:cubicBezTo>
                    <a:pt x="73" y="99"/>
                    <a:pt x="99" y="73"/>
                    <a:pt x="132" y="73"/>
                  </a:cubicBezTo>
                  <a:cubicBezTo>
                    <a:pt x="164" y="73"/>
                    <a:pt x="190" y="99"/>
                    <a:pt x="190" y="131"/>
                  </a:cubicBezTo>
                  <a:cubicBezTo>
                    <a:pt x="190" y="164"/>
                    <a:pt x="164" y="190"/>
                    <a:pt x="132" y="190"/>
                  </a:cubicBezTo>
                  <a:close/>
                </a:path>
              </a:pathLst>
            </a:custGeom>
            <a:solidFill>
              <a:srgbClr val="FCB00F"/>
            </a:solidFill>
            <a:ln w="9525">
              <a:noFill/>
              <a:round/>
            </a:ln>
          </p:spPr>
          <p:txBody>
            <a:bodyPr vert="horz" wrap="square" lIns="91440" tIns="45720" rIns="91440" bIns="45720" numCol="1" anchor="t" anchorCtr="0" compatLnSpc="1"/>
            <a:lstStyle/>
            <a:p>
              <a:endParaRPr lang="zh-CN" altLang="en-US"/>
            </a:p>
          </p:txBody>
        </p:sp>
      </p:grpSp>
      <p:sp>
        <p:nvSpPr>
          <p:cNvPr id="42" name="TextBox 51"/>
          <p:cNvSpPr txBox="1"/>
          <p:nvPr/>
        </p:nvSpPr>
        <p:spPr>
          <a:xfrm>
            <a:off x="2023672" y="3223391"/>
            <a:ext cx="2008682" cy="757130"/>
          </a:xfrm>
          <a:prstGeom prst="rect">
            <a:avLst/>
          </a:prstGeom>
          <a:noFill/>
        </p:spPr>
        <p:txBody>
          <a:bodyPr wrap="square" rtlCol="0" anchor="ctr">
            <a:spAutoFit/>
          </a:bodyPr>
          <a:lstStyle/>
          <a:p>
            <a:pPr>
              <a:lnSpc>
                <a:spcPct val="120000"/>
              </a:lnSpc>
              <a:spcBef>
                <a:spcPct val="0"/>
              </a:spcBef>
              <a:buNone/>
            </a:pPr>
            <a:r>
              <a:rPr lang="zh-CN" altLang="en-US" dirty="0">
                <a:latin typeface="微软雅黑" pitchFamily="34" charset="-122"/>
                <a:ea typeface="微软雅黑" pitchFamily="34" charset="-122"/>
              </a:rPr>
              <a:t>通过自己纠正问题来消除危险</a:t>
            </a:r>
            <a:endParaRPr lang="zh-CN" altLang="en-US" dirty="0">
              <a:latin typeface="微软雅黑" pitchFamily="34" charset="-122"/>
              <a:ea typeface="微软雅黑" pitchFamily="34" charset="-122"/>
              <a:sym typeface="微软雅黑" pitchFamily="34" charset="-122"/>
            </a:endParaRPr>
          </a:p>
        </p:txBody>
      </p:sp>
      <p:sp>
        <p:nvSpPr>
          <p:cNvPr id="43" name="矩形 42"/>
          <p:cNvSpPr/>
          <p:nvPr/>
        </p:nvSpPr>
        <p:spPr>
          <a:xfrm>
            <a:off x="2077123" y="2679338"/>
            <a:ext cx="1598895" cy="430887"/>
          </a:xfrm>
          <a:prstGeom prst="rect">
            <a:avLst/>
          </a:prstGeom>
        </p:spPr>
        <p:txBody>
          <a:bodyPr wrap="square">
            <a:spAutoFit/>
          </a:bodyPr>
          <a:lstStyle/>
          <a:p>
            <a:pPr algn="ctr"/>
            <a:r>
              <a:rPr lang="en-US" altLang="zh-CN" sz="2200" b="1" dirty="0">
                <a:solidFill>
                  <a:srgbClr val="202A36"/>
                </a:solidFill>
                <a:latin typeface="微软雅黑" pitchFamily="34" charset="-122"/>
                <a:ea typeface="微软雅黑" pitchFamily="34" charset="-122"/>
                <a:cs typeface="华文黑体" pitchFamily="2" charset="-122"/>
              </a:rPr>
              <a:t>1.</a:t>
            </a:r>
            <a:r>
              <a:rPr lang="zh-CN" altLang="en-US" sz="2200" b="1" dirty="0">
                <a:solidFill>
                  <a:srgbClr val="202A36"/>
                </a:solidFill>
                <a:latin typeface="微软雅黑" pitchFamily="34" charset="-122"/>
                <a:ea typeface="微软雅黑" pitchFamily="34" charset="-122"/>
                <a:cs typeface="华文黑体" pitchFamily="2" charset="-122"/>
              </a:rPr>
              <a:t>纠正行为</a:t>
            </a:r>
            <a:endParaRPr lang="en-US" altLang="zh-CN" sz="2200" b="1" dirty="0">
              <a:solidFill>
                <a:srgbClr val="202A36"/>
              </a:solidFill>
              <a:latin typeface="微软雅黑" pitchFamily="34" charset="-122"/>
              <a:ea typeface="微软雅黑" pitchFamily="34" charset="-122"/>
              <a:cs typeface="华文黑体" pitchFamily="2" charset="-122"/>
            </a:endParaRPr>
          </a:p>
        </p:txBody>
      </p:sp>
      <p:sp>
        <p:nvSpPr>
          <p:cNvPr id="44" name="TextBox 53"/>
          <p:cNvSpPr txBox="1"/>
          <p:nvPr/>
        </p:nvSpPr>
        <p:spPr>
          <a:xfrm>
            <a:off x="3147934" y="5243751"/>
            <a:ext cx="2143594" cy="1089529"/>
          </a:xfrm>
          <a:prstGeom prst="rect">
            <a:avLst/>
          </a:prstGeom>
          <a:noFill/>
        </p:spPr>
        <p:txBody>
          <a:bodyPr wrap="square" rtlCol="0" anchor="ctr">
            <a:spAutoFit/>
          </a:bodyPr>
          <a:lstStyle>
            <a:defPPr>
              <a:defRPr lang="zh-CN"/>
            </a:defPPr>
            <a:lvl1pPr>
              <a:lnSpc>
                <a:spcPct val="120000"/>
              </a:lnSpc>
              <a:spcBef>
                <a:spcPct val="0"/>
              </a:spcBef>
              <a:buNone/>
              <a:defRPr sz="1400">
                <a:solidFill>
                  <a:schemeClr val="tx1">
                    <a:lumMod val="75000"/>
                    <a:lumOff val="25000"/>
                  </a:schemeClr>
                </a:solidFill>
                <a:latin typeface="微软雅黑" pitchFamily="34" charset="-122"/>
                <a:ea typeface="微软雅黑" pitchFamily="34" charset="-122"/>
              </a:defRPr>
            </a:lvl1pPr>
          </a:lstStyle>
          <a:p>
            <a:r>
              <a:rPr lang="zh-CN" altLang="en-US" sz="1800" dirty="0">
                <a:solidFill>
                  <a:schemeClr val="tx1"/>
                </a:solidFill>
              </a:rPr>
              <a:t>告诉负责该区域的人有关问题，做出相应整改</a:t>
            </a:r>
            <a:endParaRPr lang="zh-CN" altLang="en-US" sz="1800" dirty="0">
              <a:solidFill>
                <a:schemeClr val="tx1"/>
              </a:solidFill>
              <a:sym typeface="微软雅黑" pitchFamily="34" charset="-122"/>
            </a:endParaRPr>
          </a:p>
        </p:txBody>
      </p:sp>
      <p:sp>
        <p:nvSpPr>
          <p:cNvPr id="45" name="矩形 44"/>
          <p:cNvSpPr/>
          <p:nvPr/>
        </p:nvSpPr>
        <p:spPr>
          <a:xfrm>
            <a:off x="2895950" y="4702375"/>
            <a:ext cx="1598895" cy="430887"/>
          </a:xfrm>
          <a:prstGeom prst="rect">
            <a:avLst/>
          </a:prstGeom>
        </p:spPr>
        <p:txBody>
          <a:bodyPr wrap="square">
            <a:spAutoFit/>
          </a:bodyPr>
          <a:lstStyle/>
          <a:p>
            <a:pPr algn="ctr"/>
            <a:r>
              <a:rPr lang="en-US" altLang="zh-CN" sz="2200" b="1" dirty="0">
                <a:solidFill>
                  <a:srgbClr val="202A36"/>
                </a:solidFill>
                <a:latin typeface="微软雅黑" pitchFamily="34" charset="-122"/>
                <a:ea typeface="微软雅黑" pitchFamily="34" charset="-122"/>
                <a:cs typeface="华文黑体" pitchFamily="2" charset="-122"/>
              </a:rPr>
              <a:t>2.</a:t>
            </a:r>
            <a:r>
              <a:rPr lang="zh-CN" altLang="en-US" sz="2200" b="1" dirty="0">
                <a:solidFill>
                  <a:srgbClr val="202A36"/>
                </a:solidFill>
                <a:latin typeface="微软雅黑" pitchFamily="34" charset="-122"/>
                <a:ea typeface="微软雅黑" pitchFamily="34" charset="-122"/>
                <a:cs typeface="华文黑体" pitchFamily="2" charset="-122"/>
              </a:rPr>
              <a:t>整改措施</a:t>
            </a:r>
            <a:endParaRPr lang="en-US" altLang="zh-CN" sz="2200" b="1" dirty="0">
              <a:solidFill>
                <a:srgbClr val="202A36"/>
              </a:solidFill>
              <a:latin typeface="微软雅黑" pitchFamily="34" charset="-122"/>
              <a:ea typeface="微软雅黑" pitchFamily="34" charset="-122"/>
              <a:cs typeface="华文黑体" pitchFamily="2" charset="-122"/>
            </a:endParaRPr>
          </a:p>
        </p:txBody>
      </p:sp>
      <p:sp>
        <p:nvSpPr>
          <p:cNvPr id="46" name="TextBox 55"/>
          <p:cNvSpPr txBox="1"/>
          <p:nvPr/>
        </p:nvSpPr>
        <p:spPr>
          <a:xfrm>
            <a:off x="8980698" y="1319511"/>
            <a:ext cx="2351866" cy="1754326"/>
          </a:xfrm>
          <a:prstGeom prst="rect">
            <a:avLst/>
          </a:prstGeom>
          <a:noFill/>
        </p:spPr>
        <p:txBody>
          <a:bodyPr wrap="square" rtlCol="0" anchor="ctr">
            <a:spAutoFit/>
          </a:bodyPr>
          <a:lstStyle>
            <a:defPPr>
              <a:defRPr lang="zh-CN"/>
            </a:defPPr>
            <a:lvl1pPr>
              <a:lnSpc>
                <a:spcPct val="120000"/>
              </a:lnSpc>
              <a:spcBef>
                <a:spcPct val="0"/>
              </a:spcBef>
              <a:buNone/>
              <a:defRPr sz="1400">
                <a:solidFill>
                  <a:schemeClr val="tx1">
                    <a:lumMod val="75000"/>
                    <a:lumOff val="25000"/>
                  </a:schemeClr>
                </a:solidFill>
                <a:latin typeface="微软雅黑" pitchFamily="34" charset="-122"/>
                <a:ea typeface="微软雅黑" pitchFamily="34" charset="-122"/>
              </a:defRPr>
            </a:lvl1pPr>
          </a:lstStyle>
          <a:p>
            <a:r>
              <a:rPr lang="zh-CN" altLang="en-US" sz="1800" dirty="0">
                <a:solidFill>
                  <a:schemeClr val="tx1"/>
                </a:solidFill>
              </a:rPr>
              <a:t>设计一个程序以预防不安全的状况再度发生，这包括采用行政控制，以检视一般性检查是否完成</a:t>
            </a:r>
            <a:endParaRPr lang="zh-CN" altLang="en-US" sz="1800" dirty="0">
              <a:solidFill>
                <a:schemeClr val="tx1"/>
              </a:solidFill>
              <a:sym typeface="微软雅黑" pitchFamily="34" charset="-122"/>
            </a:endParaRPr>
          </a:p>
        </p:txBody>
      </p:sp>
      <p:sp>
        <p:nvSpPr>
          <p:cNvPr id="47" name="矩形 46"/>
          <p:cNvSpPr/>
          <p:nvPr/>
        </p:nvSpPr>
        <p:spPr>
          <a:xfrm>
            <a:off x="7150347" y="1990359"/>
            <a:ext cx="1598895" cy="430887"/>
          </a:xfrm>
          <a:prstGeom prst="rect">
            <a:avLst/>
          </a:prstGeom>
        </p:spPr>
        <p:txBody>
          <a:bodyPr wrap="square">
            <a:spAutoFit/>
          </a:bodyPr>
          <a:lstStyle/>
          <a:p>
            <a:pPr algn="ctr"/>
            <a:r>
              <a:rPr lang="en-US" altLang="zh-CN" sz="2200" b="1" dirty="0">
                <a:solidFill>
                  <a:srgbClr val="202A36"/>
                </a:solidFill>
                <a:latin typeface="微软雅黑" pitchFamily="34" charset="-122"/>
                <a:ea typeface="微软雅黑" pitchFamily="34" charset="-122"/>
                <a:cs typeface="华文黑体" pitchFamily="2" charset="-122"/>
              </a:rPr>
              <a:t>3.</a:t>
            </a:r>
            <a:r>
              <a:rPr lang="zh-CN" altLang="en-US" sz="2200" b="1" dirty="0">
                <a:solidFill>
                  <a:srgbClr val="202A36"/>
                </a:solidFill>
                <a:latin typeface="微软雅黑" pitchFamily="34" charset="-122"/>
                <a:ea typeface="微软雅黑" pitchFamily="34" charset="-122"/>
                <a:cs typeface="华文黑体" pitchFamily="2" charset="-122"/>
              </a:rPr>
              <a:t>预防手段</a:t>
            </a:r>
            <a:endParaRPr lang="en-US" altLang="zh-CN" sz="2200" b="1" dirty="0">
              <a:solidFill>
                <a:srgbClr val="202A36"/>
              </a:solidFill>
              <a:latin typeface="微软雅黑" pitchFamily="34" charset="-122"/>
              <a:ea typeface="微软雅黑" pitchFamily="34" charset="-122"/>
              <a:cs typeface="华文黑体" pitchFamily="2" charset="-122"/>
            </a:endParaRPr>
          </a:p>
        </p:txBody>
      </p:sp>
      <p:sp>
        <p:nvSpPr>
          <p:cNvPr id="48" name="TextBox 57"/>
          <p:cNvSpPr txBox="1"/>
          <p:nvPr/>
        </p:nvSpPr>
        <p:spPr>
          <a:xfrm>
            <a:off x="10083299" y="4504243"/>
            <a:ext cx="1619797" cy="1421928"/>
          </a:xfrm>
          <a:prstGeom prst="rect">
            <a:avLst/>
          </a:prstGeom>
          <a:noFill/>
        </p:spPr>
        <p:txBody>
          <a:bodyPr wrap="square" rtlCol="0" anchor="ctr">
            <a:spAutoFit/>
          </a:bodyPr>
          <a:lstStyle/>
          <a:p>
            <a:pPr>
              <a:lnSpc>
                <a:spcPct val="120000"/>
              </a:lnSpc>
              <a:spcBef>
                <a:spcPct val="0"/>
              </a:spcBef>
              <a:buNone/>
            </a:pPr>
            <a:r>
              <a:rPr lang="zh-CN" altLang="en-US" dirty="0">
                <a:latin typeface="微软雅黑" pitchFamily="34" charset="-122"/>
                <a:ea typeface="微软雅黑" pitchFamily="34" charset="-122"/>
              </a:rPr>
              <a:t>训练其他人如何有效且安全地处理此类状况的步骤</a:t>
            </a:r>
            <a:endParaRPr lang="zh-CN" altLang="en-US" dirty="0">
              <a:latin typeface="微软雅黑" pitchFamily="34" charset="-122"/>
              <a:ea typeface="微软雅黑" pitchFamily="34" charset="-122"/>
              <a:sym typeface="微软雅黑" pitchFamily="34" charset="-122"/>
            </a:endParaRPr>
          </a:p>
        </p:txBody>
      </p:sp>
      <p:sp>
        <p:nvSpPr>
          <p:cNvPr id="49" name="矩形 48"/>
          <p:cNvSpPr/>
          <p:nvPr/>
        </p:nvSpPr>
        <p:spPr>
          <a:xfrm>
            <a:off x="8232477" y="5284178"/>
            <a:ext cx="1598895" cy="430887"/>
          </a:xfrm>
          <a:prstGeom prst="rect">
            <a:avLst/>
          </a:prstGeom>
        </p:spPr>
        <p:txBody>
          <a:bodyPr wrap="square">
            <a:spAutoFit/>
          </a:bodyPr>
          <a:lstStyle/>
          <a:p>
            <a:pPr algn="ctr"/>
            <a:r>
              <a:rPr lang="en-US" altLang="zh-CN" sz="2200" b="1" dirty="0">
                <a:solidFill>
                  <a:srgbClr val="202A36"/>
                </a:solidFill>
                <a:latin typeface="微软雅黑" pitchFamily="34" charset="-122"/>
                <a:ea typeface="微软雅黑" pitchFamily="34" charset="-122"/>
                <a:cs typeface="华文黑体" pitchFamily="2" charset="-122"/>
              </a:rPr>
              <a:t>4.</a:t>
            </a:r>
            <a:r>
              <a:rPr lang="zh-CN" altLang="en-US" sz="2200" b="1" dirty="0">
                <a:solidFill>
                  <a:srgbClr val="202A36"/>
                </a:solidFill>
                <a:latin typeface="微软雅黑" pitchFamily="34" charset="-122"/>
                <a:ea typeface="微软雅黑" pitchFamily="34" charset="-122"/>
                <a:cs typeface="华文黑体" pitchFamily="2" charset="-122"/>
              </a:rPr>
              <a:t>教育强化</a:t>
            </a:r>
            <a:endParaRPr lang="en-US" altLang="zh-CN" sz="2200" b="1" dirty="0">
              <a:solidFill>
                <a:srgbClr val="202A36"/>
              </a:solidFill>
              <a:latin typeface="微软雅黑" pitchFamily="34" charset="-122"/>
              <a:ea typeface="微软雅黑" pitchFamily="34" charset="-122"/>
              <a:cs typeface="华文黑体" pitchFamily="2" charset="-122"/>
            </a:endParaRPr>
          </a:p>
        </p:txBody>
      </p:sp>
      <p:cxnSp>
        <p:nvCxnSpPr>
          <p:cNvPr id="50" name="肘形连接符 49"/>
          <p:cNvCxnSpPr/>
          <p:nvPr/>
        </p:nvCxnSpPr>
        <p:spPr>
          <a:xfrm rot="10800000" flipV="1">
            <a:off x="3053350" y="3321169"/>
            <a:ext cx="1333311" cy="798977"/>
          </a:xfrm>
          <a:prstGeom prst="bentConnector3">
            <a:avLst>
              <a:gd name="adj1" fmla="val 25936"/>
            </a:avLst>
          </a:prstGeom>
          <a:ln>
            <a:solidFill>
              <a:srgbClr val="202A36"/>
            </a:solidFill>
            <a:prstDash val="sysDash"/>
          </a:ln>
        </p:spPr>
        <p:style>
          <a:lnRef idx="1">
            <a:schemeClr val="accent1"/>
          </a:lnRef>
          <a:fillRef idx="0">
            <a:schemeClr val="accent1"/>
          </a:fillRef>
          <a:effectRef idx="0">
            <a:schemeClr val="accent1"/>
          </a:effectRef>
          <a:fontRef idx="minor">
            <a:schemeClr val="tx1"/>
          </a:fontRef>
        </p:style>
      </p:cxnSp>
      <p:cxnSp>
        <p:nvCxnSpPr>
          <p:cNvPr id="51" name="肘形连接符 50"/>
          <p:cNvCxnSpPr/>
          <p:nvPr/>
        </p:nvCxnSpPr>
        <p:spPr>
          <a:xfrm rot="10800000">
            <a:off x="3760804" y="5203837"/>
            <a:ext cx="2281997" cy="501116"/>
          </a:xfrm>
          <a:prstGeom prst="bentConnector3">
            <a:avLst>
              <a:gd name="adj1" fmla="val 30622"/>
            </a:avLst>
          </a:prstGeom>
          <a:ln>
            <a:solidFill>
              <a:srgbClr val="202A36"/>
            </a:solidFill>
            <a:prstDash val="sysDash"/>
          </a:ln>
        </p:spPr>
        <p:style>
          <a:lnRef idx="1">
            <a:schemeClr val="accent1"/>
          </a:lnRef>
          <a:fillRef idx="0">
            <a:schemeClr val="accent1"/>
          </a:fillRef>
          <a:effectRef idx="0">
            <a:schemeClr val="accent1"/>
          </a:effectRef>
          <a:fontRef idx="minor">
            <a:schemeClr val="tx1"/>
          </a:fontRef>
        </p:style>
      </p:cxnSp>
      <p:cxnSp>
        <p:nvCxnSpPr>
          <p:cNvPr id="52" name="肘形连接符 51"/>
          <p:cNvCxnSpPr/>
          <p:nvPr/>
        </p:nvCxnSpPr>
        <p:spPr>
          <a:xfrm rot="10800000" flipV="1">
            <a:off x="9355899" y="4443210"/>
            <a:ext cx="2080541" cy="723609"/>
          </a:xfrm>
          <a:prstGeom prst="bentConnector3">
            <a:avLst>
              <a:gd name="adj1" fmla="val 66713"/>
            </a:avLst>
          </a:prstGeom>
          <a:ln>
            <a:solidFill>
              <a:srgbClr val="202A36"/>
            </a:solidFill>
            <a:prstDash val="sysDash"/>
          </a:ln>
        </p:spPr>
        <p:style>
          <a:lnRef idx="1">
            <a:schemeClr val="accent1"/>
          </a:lnRef>
          <a:fillRef idx="0">
            <a:schemeClr val="accent1"/>
          </a:fillRef>
          <a:effectRef idx="0">
            <a:schemeClr val="accent1"/>
          </a:effectRef>
          <a:fontRef idx="minor">
            <a:schemeClr val="tx1"/>
          </a:fontRef>
        </p:style>
      </p:cxnSp>
      <p:cxnSp>
        <p:nvCxnSpPr>
          <p:cNvPr id="53" name="肘形连接符 52"/>
          <p:cNvCxnSpPr/>
          <p:nvPr/>
        </p:nvCxnSpPr>
        <p:spPr>
          <a:xfrm rot="10800000" flipV="1">
            <a:off x="7360171" y="1280488"/>
            <a:ext cx="3170883" cy="1417741"/>
          </a:xfrm>
          <a:prstGeom prst="bentConnector3">
            <a:avLst>
              <a:gd name="adj1" fmla="val 50000"/>
            </a:avLst>
          </a:prstGeom>
          <a:ln>
            <a:solidFill>
              <a:srgbClr val="202A36"/>
            </a:solidFill>
            <a:prstDash val="sysDash"/>
          </a:ln>
        </p:spPr>
        <p:style>
          <a:lnRef idx="1">
            <a:schemeClr val="accent1"/>
          </a:lnRef>
          <a:fillRef idx="0">
            <a:schemeClr val="accent1"/>
          </a:fillRef>
          <a:effectRef idx="0">
            <a:schemeClr val="accent1"/>
          </a:effectRef>
          <a:fontRef idx="minor">
            <a:schemeClr val="tx1"/>
          </a:fontRef>
        </p:style>
      </p:cxnSp>
      <p:sp>
        <p:nvSpPr>
          <p:cNvPr id="29" name="Rectangle 3"/>
          <p:cNvSpPr txBox="1">
            <a:spLocks noRot="1" noChangeArrowheads="1"/>
          </p:cNvSpPr>
          <p:nvPr/>
        </p:nvSpPr>
        <p:spPr>
          <a:xfrm>
            <a:off x="3029692" y="1672015"/>
            <a:ext cx="2786492" cy="351658"/>
          </a:xfrm>
          <a:prstGeom prst="rect">
            <a:avLst/>
          </a:prstGeom>
          <a:solidFill>
            <a:srgbClr val="FFCC00"/>
          </a:solidFill>
          <a:ln w="25400">
            <a:solidFill>
              <a:schemeClr val="tx1"/>
            </a:solidFill>
          </a:ln>
        </p:spPr>
        <p:txBody>
          <a:bodyPr/>
          <a:lstStyle/>
          <a:p>
            <a:pPr lvl="0" algn="ctr">
              <a:lnSpc>
                <a:spcPct val="90000"/>
              </a:lnSpc>
              <a:spcBef>
                <a:spcPts val="1000"/>
              </a:spcBef>
            </a:pPr>
            <a:r>
              <a:rPr kumimoji="0" lang="zh-CN" altLang="en-US" sz="2000" b="0" i="0" u="none" strike="noStrike" kern="1200" cap="none" spc="0" normalizeH="0" baseline="0" noProof="0" dirty="0">
                <a:ln>
                  <a:noFill/>
                </a:ln>
                <a:solidFill>
                  <a:schemeClr val="tx1"/>
                </a:solidFill>
                <a:effectLst/>
                <a:uLnTx/>
                <a:uFillTx/>
                <a:latin typeface="微软雅黑" pitchFamily="34" charset="-122"/>
                <a:ea typeface="微软雅黑" pitchFamily="34" charset="-122"/>
              </a:rPr>
              <a:t>安全</a:t>
            </a:r>
            <a:r>
              <a:rPr lang="zh-CN" altLang="en-US" sz="2000" baseline="0" dirty="0">
                <a:latin typeface="微软雅黑" pitchFamily="34" charset="-122"/>
                <a:ea typeface="微软雅黑" pitchFamily="34" charset="-122"/>
              </a:rPr>
              <a:t>的思维去看待隐患</a:t>
            </a:r>
            <a:endParaRPr kumimoji="0" lang="zh-CN" sz="2000" b="0" i="0" u="none" strike="noStrike" kern="1200" cap="none" spc="0" normalizeH="0" baseline="0" noProof="0" dirty="0">
              <a:ln>
                <a:noFill/>
              </a:ln>
              <a:solidFill>
                <a:schemeClr val="tx1"/>
              </a:solidFill>
              <a:effectLst/>
              <a:uLnTx/>
              <a:uFillTx/>
              <a:latin typeface="微软雅黑" pitchFamily="34" charset="-122"/>
              <a:ea typeface="微软雅黑"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par>
                          <p:cTn id="8" fill="hold">
                            <p:stCondLst>
                              <p:cond delay="500"/>
                            </p:stCondLst>
                            <p:childTnLst>
                              <p:par>
                                <p:cTn id="9" presetID="2" presetClass="entr" presetSubtype="1" decel="100000" fill="hold" nodeType="afterEffect">
                                  <p:stCondLst>
                                    <p:cond delay="0"/>
                                  </p:stCondLst>
                                  <p:childTnLst>
                                    <p:set>
                                      <p:cBhvr>
                                        <p:cTn id="10" dur="1" fill="hold">
                                          <p:stCondLst>
                                            <p:cond delay="0"/>
                                          </p:stCondLst>
                                        </p:cTn>
                                        <p:tgtEl>
                                          <p:spTgt spid="30"/>
                                        </p:tgtEl>
                                        <p:attrNameLst>
                                          <p:attrName>style.visibility</p:attrName>
                                        </p:attrNameLst>
                                      </p:cBhvr>
                                      <p:to>
                                        <p:strVal val="visible"/>
                                      </p:to>
                                    </p:set>
                                    <p:anim calcmode="lin" valueType="num">
                                      <p:cBhvr additive="base">
                                        <p:cTn id="11" dur="500" fill="hold"/>
                                        <p:tgtEl>
                                          <p:spTgt spid="30"/>
                                        </p:tgtEl>
                                        <p:attrNameLst>
                                          <p:attrName>ppt_x</p:attrName>
                                        </p:attrNameLst>
                                      </p:cBhvr>
                                      <p:tavLst>
                                        <p:tav tm="0">
                                          <p:val>
                                            <p:strVal val="#ppt_x"/>
                                          </p:val>
                                        </p:tav>
                                        <p:tav tm="100000">
                                          <p:val>
                                            <p:strVal val="#ppt_x"/>
                                          </p:val>
                                        </p:tav>
                                      </p:tavLst>
                                    </p:anim>
                                    <p:anim calcmode="lin" valueType="num">
                                      <p:cBhvr additive="base">
                                        <p:cTn id="12" dur="500" fill="hold"/>
                                        <p:tgtEl>
                                          <p:spTgt spid="30"/>
                                        </p:tgtEl>
                                        <p:attrNameLst>
                                          <p:attrName>ppt_y</p:attrName>
                                        </p:attrNameLst>
                                      </p:cBhvr>
                                      <p:tavLst>
                                        <p:tav tm="0">
                                          <p:val>
                                            <p:strVal val="0-#ppt_h/2"/>
                                          </p:val>
                                        </p:tav>
                                        <p:tav tm="100000">
                                          <p:val>
                                            <p:strVal val="#ppt_y"/>
                                          </p:val>
                                        </p:tav>
                                      </p:tavLst>
                                    </p:anim>
                                  </p:childTnLst>
                                </p:cTn>
                              </p:par>
                              <p:par>
                                <p:cTn id="13" presetID="8" presetClass="emph" presetSubtype="0" repeatCount="indefinite" fill="hold" nodeType="withEffect">
                                  <p:stCondLst>
                                    <p:cond delay="0"/>
                                  </p:stCondLst>
                                  <p:childTnLst>
                                    <p:animRot by="-86400000">
                                      <p:cBhvr>
                                        <p:cTn id="14" dur="8000" fill="hold"/>
                                        <p:tgtEl>
                                          <p:spTgt spid="30"/>
                                        </p:tgtEl>
                                        <p:attrNameLst>
                                          <p:attrName>r</p:attrName>
                                        </p:attrNameLst>
                                      </p:cBhvr>
                                    </p:animRot>
                                  </p:childTnLst>
                                </p:cTn>
                              </p:par>
                              <p:par>
                                <p:cTn id="15" presetID="22" presetClass="entr" presetSubtype="2" fill="hold" nodeType="withEffect">
                                  <p:stCondLst>
                                    <p:cond delay="500"/>
                                  </p:stCondLst>
                                  <p:childTnLst>
                                    <p:set>
                                      <p:cBhvr>
                                        <p:cTn id="16" dur="1" fill="hold">
                                          <p:stCondLst>
                                            <p:cond delay="0"/>
                                          </p:stCondLst>
                                        </p:cTn>
                                        <p:tgtEl>
                                          <p:spTgt spid="50"/>
                                        </p:tgtEl>
                                        <p:attrNameLst>
                                          <p:attrName>style.visibility</p:attrName>
                                        </p:attrNameLst>
                                      </p:cBhvr>
                                      <p:to>
                                        <p:strVal val="visible"/>
                                      </p:to>
                                    </p:set>
                                    <p:animEffect transition="in" filter="wipe(right)">
                                      <p:cBhvr>
                                        <p:cTn id="17" dur="500"/>
                                        <p:tgtEl>
                                          <p:spTgt spid="50"/>
                                        </p:tgtEl>
                                      </p:cBhvr>
                                    </p:animEffect>
                                  </p:childTnLst>
                                </p:cTn>
                              </p:par>
                              <p:par>
                                <p:cTn id="18" presetID="10" presetClass="entr" presetSubtype="0" fill="hold" grpId="0" nodeType="withEffect">
                                  <p:stCondLst>
                                    <p:cond delay="500"/>
                                  </p:stCondLst>
                                  <p:childTnLst>
                                    <p:set>
                                      <p:cBhvr>
                                        <p:cTn id="19" dur="1" fill="hold">
                                          <p:stCondLst>
                                            <p:cond delay="0"/>
                                          </p:stCondLst>
                                        </p:cTn>
                                        <p:tgtEl>
                                          <p:spTgt spid="42"/>
                                        </p:tgtEl>
                                        <p:attrNameLst>
                                          <p:attrName>style.visibility</p:attrName>
                                        </p:attrNameLst>
                                      </p:cBhvr>
                                      <p:to>
                                        <p:strVal val="visible"/>
                                      </p:to>
                                    </p:set>
                                    <p:anim calcmode="lin" valueType="num">
                                      <p:cBhvr>
                                        <p:cTn id="20" dur="500" fill="hold"/>
                                        <p:tgtEl>
                                          <p:spTgt spid="42"/>
                                        </p:tgtEl>
                                        <p:attrNameLst>
                                          <p:attrName>ppt_w</p:attrName>
                                        </p:attrNameLst>
                                      </p:cBhvr>
                                      <p:tavLst>
                                        <p:tav tm="0">
                                          <p:val>
                                            <p:fltVal val="0"/>
                                          </p:val>
                                        </p:tav>
                                        <p:tav tm="100000">
                                          <p:val>
                                            <p:strVal val="#ppt_w"/>
                                          </p:val>
                                        </p:tav>
                                      </p:tavLst>
                                    </p:anim>
                                    <p:anim calcmode="lin" valueType="num">
                                      <p:cBhvr>
                                        <p:cTn id="21" dur="500" fill="hold"/>
                                        <p:tgtEl>
                                          <p:spTgt spid="42"/>
                                        </p:tgtEl>
                                        <p:attrNameLst>
                                          <p:attrName>ppt_h</p:attrName>
                                        </p:attrNameLst>
                                      </p:cBhvr>
                                      <p:tavLst>
                                        <p:tav tm="0">
                                          <p:val>
                                            <p:fltVal val="0"/>
                                          </p:val>
                                        </p:tav>
                                        <p:tav tm="100000">
                                          <p:val>
                                            <p:strVal val="#ppt_h"/>
                                          </p:val>
                                        </p:tav>
                                      </p:tavLst>
                                    </p:anim>
                                    <p:animEffect transition="in" filter="fade">
                                      <p:cBhvr>
                                        <p:cTn id="22" dur="500"/>
                                        <p:tgtEl>
                                          <p:spTgt spid="42"/>
                                        </p:tgtEl>
                                      </p:cBhvr>
                                    </p:animEffect>
                                  </p:childTnLst>
                                </p:cTn>
                              </p:par>
                              <p:par>
                                <p:cTn id="23" presetID="10" presetClass="entr" presetSubtype="0" fill="hold" grpId="0" nodeType="withEffect">
                                  <p:stCondLst>
                                    <p:cond delay="500"/>
                                  </p:stCondLst>
                                  <p:childTnLst>
                                    <p:set>
                                      <p:cBhvr>
                                        <p:cTn id="24" dur="1" fill="hold">
                                          <p:stCondLst>
                                            <p:cond delay="0"/>
                                          </p:stCondLst>
                                        </p:cTn>
                                        <p:tgtEl>
                                          <p:spTgt spid="43"/>
                                        </p:tgtEl>
                                        <p:attrNameLst>
                                          <p:attrName>style.visibility</p:attrName>
                                        </p:attrNameLst>
                                      </p:cBhvr>
                                      <p:to>
                                        <p:strVal val="visible"/>
                                      </p:to>
                                    </p:set>
                                    <p:animEffect transition="in" filter="fade">
                                      <p:cBhvr>
                                        <p:cTn id="25" dur="500"/>
                                        <p:tgtEl>
                                          <p:spTgt spid="43"/>
                                        </p:tgtEl>
                                      </p:cBhvr>
                                    </p:animEffect>
                                  </p:childTnLst>
                                </p:cTn>
                              </p:par>
                              <p:par>
                                <p:cTn id="26" presetID="2" presetClass="entr" presetSubtype="1" decel="100000" fill="hold" nodeType="withEffect">
                                  <p:stCondLst>
                                    <p:cond delay="500"/>
                                  </p:stCondLst>
                                  <p:childTnLst>
                                    <p:set>
                                      <p:cBhvr>
                                        <p:cTn id="27" dur="1" fill="hold">
                                          <p:stCondLst>
                                            <p:cond delay="0"/>
                                          </p:stCondLst>
                                        </p:cTn>
                                        <p:tgtEl>
                                          <p:spTgt spid="33"/>
                                        </p:tgtEl>
                                        <p:attrNameLst>
                                          <p:attrName>style.visibility</p:attrName>
                                        </p:attrNameLst>
                                      </p:cBhvr>
                                      <p:to>
                                        <p:strVal val="visible"/>
                                      </p:to>
                                    </p:set>
                                    <p:anim calcmode="lin" valueType="num">
                                      <p:cBhvr additive="base">
                                        <p:cTn id="28" dur="500" fill="hold"/>
                                        <p:tgtEl>
                                          <p:spTgt spid="33"/>
                                        </p:tgtEl>
                                        <p:attrNameLst>
                                          <p:attrName>ppt_x</p:attrName>
                                        </p:attrNameLst>
                                      </p:cBhvr>
                                      <p:tavLst>
                                        <p:tav tm="0">
                                          <p:val>
                                            <p:strVal val="#ppt_x"/>
                                          </p:val>
                                        </p:tav>
                                        <p:tav tm="100000">
                                          <p:val>
                                            <p:strVal val="#ppt_x"/>
                                          </p:val>
                                        </p:tav>
                                      </p:tavLst>
                                    </p:anim>
                                    <p:anim calcmode="lin" valueType="num">
                                      <p:cBhvr additive="base">
                                        <p:cTn id="29" dur="500" fill="hold"/>
                                        <p:tgtEl>
                                          <p:spTgt spid="33"/>
                                        </p:tgtEl>
                                        <p:attrNameLst>
                                          <p:attrName>ppt_y</p:attrName>
                                        </p:attrNameLst>
                                      </p:cBhvr>
                                      <p:tavLst>
                                        <p:tav tm="0">
                                          <p:val>
                                            <p:strVal val="0-#ppt_h/2"/>
                                          </p:val>
                                        </p:tav>
                                        <p:tav tm="100000">
                                          <p:val>
                                            <p:strVal val="#ppt_y"/>
                                          </p:val>
                                        </p:tav>
                                      </p:tavLst>
                                    </p:anim>
                                  </p:childTnLst>
                                </p:cTn>
                              </p:par>
                              <p:par>
                                <p:cTn id="30" presetID="8" presetClass="emph" presetSubtype="0" repeatCount="indefinite" fill="hold" nodeType="withEffect">
                                  <p:stCondLst>
                                    <p:cond delay="500"/>
                                  </p:stCondLst>
                                  <p:childTnLst>
                                    <p:animRot by="76680000">
                                      <p:cBhvr>
                                        <p:cTn id="31" dur="7500" fill="hold"/>
                                        <p:tgtEl>
                                          <p:spTgt spid="33"/>
                                        </p:tgtEl>
                                        <p:attrNameLst>
                                          <p:attrName>r</p:attrName>
                                        </p:attrNameLst>
                                      </p:cBhvr>
                                    </p:animRot>
                                  </p:childTnLst>
                                </p:cTn>
                              </p:par>
                              <p:par>
                                <p:cTn id="32" presetID="22" presetClass="entr" presetSubtype="2" fill="hold" nodeType="withEffect">
                                  <p:stCondLst>
                                    <p:cond delay="1000"/>
                                  </p:stCondLst>
                                  <p:childTnLst>
                                    <p:set>
                                      <p:cBhvr>
                                        <p:cTn id="33" dur="1" fill="hold">
                                          <p:stCondLst>
                                            <p:cond delay="0"/>
                                          </p:stCondLst>
                                        </p:cTn>
                                        <p:tgtEl>
                                          <p:spTgt spid="51"/>
                                        </p:tgtEl>
                                        <p:attrNameLst>
                                          <p:attrName>style.visibility</p:attrName>
                                        </p:attrNameLst>
                                      </p:cBhvr>
                                      <p:to>
                                        <p:strVal val="visible"/>
                                      </p:to>
                                    </p:set>
                                    <p:animEffect transition="in" filter="wipe(right)">
                                      <p:cBhvr>
                                        <p:cTn id="34" dur="500"/>
                                        <p:tgtEl>
                                          <p:spTgt spid="51"/>
                                        </p:tgtEl>
                                      </p:cBhvr>
                                    </p:animEffect>
                                  </p:childTnLst>
                                </p:cTn>
                              </p:par>
                              <p:par>
                                <p:cTn id="35" presetID="10" presetClass="entr" presetSubtype="0" fill="hold" grpId="0" nodeType="withEffect">
                                  <p:stCondLst>
                                    <p:cond delay="1000"/>
                                  </p:stCondLst>
                                  <p:childTnLst>
                                    <p:set>
                                      <p:cBhvr>
                                        <p:cTn id="36" dur="1" fill="hold">
                                          <p:stCondLst>
                                            <p:cond delay="0"/>
                                          </p:stCondLst>
                                        </p:cTn>
                                        <p:tgtEl>
                                          <p:spTgt spid="44"/>
                                        </p:tgtEl>
                                        <p:attrNameLst>
                                          <p:attrName>style.visibility</p:attrName>
                                        </p:attrNameLst>
                                      </p:cBhvr>
                                      <p:to>
                                        <p:strVal val="visible"/>
                                      </p:to>
                                    </p:set>
                                    <p:anim calcmode="lin" valueType="num">
                                      <p:cBhvr>
                                        <p:cTn id="37" dur="500" fill="hold"/>
                                        <p:tgtEl>
                                          <p:spTgt spid="44"/>
                                        </p:tgtEl>
                                        <p:attrNameLst>
                                          <p:attrName>ppt_w</p:attrName>
                                        </p:attrNameLst>
                                      </p:cBhvr>
                                      <p:tavLst>
                                        <p:tav tm="0">
                                          <p:val>
                                            <p:fltVal val="0"/>
                                          </p:val>
                                        </p:tav>
                                        <p:tav tm="100000">
                                          <p:val>
                                            <p:strVal val="#ppt_w"/>
                                          </p:val>
                                        </p:tav>
                                      </p:tavLst>
                                    </p:anim>
                                    <p:anim calcmode="lin" valueType="num">
                                      <p:cBhvr>
                                        <p:cTn id="38" dur="500" fill="hold"/>
                                        <p:tgtEl>
                                          <p:spTgt spid="44"/>
                                        </p:tgtEl>
                                        <p:attrNameLst>
                                          <p:attrName>ppt_h</p:attrName>
                                        </p:attrNameLst>
                                      </p:cBhvr>
                                      <p:tavLst>
                                        <p:tav tm="0">
                                          <p:val>
                                            <p:fltVal val="0"/>
                                          </p:val>
                                        </p:tav>
                                        <p:tav tm="100000">
                                          <p:val>
                                            <p:strVal val="#ppt_h"/>
                                          </p:val>
                                        </p:tav>
                                      </p:tavLst>
                                    </p:anim>
                                    <p:animEffect transition="in" filter="fade">
                                      <p:cBhvr>
                                        <p:cTn id="39" dur="500"/>
                                        <p:tgtEl>
                                          <p:spTgt spid="44"/>
                                        </p:tgtEl>
                                      </p:cBhvr>
                                    </p:animEffect>
                                  </p:childTnLst>
                                </p:cTn>
                              </p:par>
                              <p:par>
                                <p:cTn id="40" presetID="10" presetClass="entr" presetSubtype="0" fill="hold" grpId="0" nodeType="withEffect">
                                  <p:stCondLst>
                                    <p:cond delay="500"/>
                                  </p:stCondLst>
                                  <p:childTnLst>
                                    <p:set>
                                      <p:cBhvr>
                                        <p:cTn id="41" dur="1" fill="hold">
                                          <p:stCondLst>
                                            <p:cond delay="0"/>
                                          </p:stCondLst>
                                        </p:cTn>
                                        <p:tgtEl>
                                          <p:spTgt spid="45"/>
                                        </p:tgtEl>
                                        <p:attrNameLst>
                                          <p:attrName>style.visibility</p:attrName>
                                        </p:attrNameLst>
                                      </p:cBhvr>
                                      <p:to>
                                        <p:strVal val="visible"/>
                                      </p:to>
                                    </p:set>
                                    <p:animEffect transition="in" filter="fade">
                                      <p:cBhvr>
                                        <p:cTn id="42" dur="500"/>
                                        <p:tgtEl>
                                          <p:spTgt spid="45"/>
                                        </p:tgtEl>
                                      </p:cBhvr>
                                    </p:animEffect>
                                  </p:childTnLst>
                                </p:cTn>
                              </p:par>
                              <p:par>
                                <p:cTn id="43" presetID="2" presetClass="entr" presetSubtype="1" decel="100000" fill="hold" nodeType="withEffect">
                                  <p:stCondLst>
                                    <p:cond delay="1000"/>
                                  </p:stCondLst>
                                  <p:childTnLst>
                                    <p:set>
                                      <p:cBhvr>
                                        <p:cTn id="44" dur="1" fill="hold">
                                          <p:stCondLst>
                                            <p:cond delay="0"/>
                                          </p:stCondLst>
                                        </p:cTn>
                                        <p:tgtEl>
                                          <p:spTgt spid="36"/>
                                        </p:tgtEl>
                                        <p:attrNameLst>
                                          <p:attrName>style.visibility</p:attrName>
                                        </p:attrNameLst>
                                      </p:cBhvr>
                                      <p:to>
                                        <p:strVal val="visible"/>
                                      </p:to>
                                    </p:set>
                                    <p:anim calcmode="lin" valueType="num">
                                      <p:cBhvr additive="base">
                                        <p:cTn id="45" dur="500" fill="hold"/>
                                        <p:tgtEl>
                                          <p:spTgt spid="36"/>
                                        </p:tgtEl>
                                        <p:attrNameLst>
                                          <p:attrName>ppt_x</p:attrName>
                                        </p:attrNameLst>
                                      </p:cBhvr>
                                      <p:tavLst>
                                        <p:tav tm="0">
                                          <p:val>
                                            <p:strVal val="#ppt_x"/>
                                          </p:val>
                                        </p:tav>
                                        <p:tav tm="100000">
                                          <p:val>
                                            <p:strVal val="#ppt_x"/>
                                          </p:val>
                                        </p:tav>
                                      </p:tavLst>
                                    </p:anim>
                                    <p:anim calcmode="lin" valueType="num">
                                      <p:cBhvr additive="base">
                                        <p:cTn id="46" dur="500" fill="hold"/>
                                        <p:tgtEl>
                                          <p:spTgt spid="36"/>
                                        </p:tgtEl>
                                        <p:attrNameLst>
                                          <p:attrName>ppt_y</p:attrName>
                                        </p:attrNameLst>
                                      </p:cBhvr>
                                      <p:tavLst>
                                        <p:tav tm="0">
                                          <p:val>
                                            <p:strVal val="0-#ppt_h/2"/>
                                          </p:val>
                                        </p:tav>
                                        <p:tav tm="100000">
                                          <p:val>
                                            <p:strVal val="#ppt_y"/>
                                          </p:val>
                                        </p:tav>
                                      </p:tavLst>
                                    </p:anim>
                                  </p:childTnLst>
                                </p:cTn>
                              </p:par>
                              <p:par>
                                <p:cTn id="47" presetID="8" presetClass="emph" presetSubtype="0" repeatCount="indefinite" fill="hold" nodeType="withEffect">
                                  <p:stCondLst>
                                    <p:cond delay="1000"/>
                                  </p:stCondLst>
                                  <p:childTnLst>
                                    <p:animRot by="-108000000">
                                      <p:cBhvr>
                                        <p:cTn id="48" dur="7000" fill="hold"/>
                                        <p:tgtEl>
                                          <p:spTgt spid="36"/>
                                        </p:tgtEl>
                                        <p:attrNameLst>
                                          <p:attrName>r</p:attrName>
                                        </p:attrNameLst>
                                      </p:cBhvr>
                                    </p:animRot>
                                  </p:childTnLst>
                                </p:cTn>
                              </p:par>
                              <p:par>
                                <p:cTn id="49" presetID="22" presetClass="entr" presetSubtype="8" fill="hold" nodeType="withEffect">
                                  <p:stCondLst>
                                    <p:cond delay="1500"/>
                                  </p:stCondLst>
                                  <p:childTnLst>
                                    <p:set>
                                      <p:cBhvr>
                                        <p:cTn id="50" dur="1" fill="hold">
                                          <p:stCondLst>
                                            <p:cond delay="0"/>
                                          </p:stCondLst>
                                        </p:cTn>
                                        <p:tgtEl>
                                          <p:spTgt spid="53"/>
                                        </p:tgtEl>
                                        <p:attrNameLst>
                                          <p:attrName>style.visibility</p:attrName>
                                        </p:attrNameLst>
                                      </p:cBhvr>
                                      <p:to>
                                        <p:strVal val="visible"/>
                                      </p:to>
                                    </p:set>
                                    <p:animEffect transition="in" filter="wipe(left)">
                                      <p:cBhvr>
                                        <p:cTn id="51" dur="500"/>
                                        <p:tgtEl>
                                          <p:spTgt spid="53"/>
                                        </p:tgtEl>
                                      </p:cBhvr>
                                    </p:animEffect>
                                  </p:childTnLst>
                                </p:cTn>
                              </p:par>
                              <p:par>
                                <p:cTn id="52" presetID="10" presetClass="entr" presetSubtype="0" fill="hold" grpId="0" nodeType="withEffect">
                                  <p:stCondLst>
                                    <p:cond delay="1500"/>
                                  </p:stCondLst>
                                  <p:childTnLst>
                                    <p:set>
                                      <p:cBhvr>
                                        <p:cTn id="53" dur="1" fill="hold">
                                          <p:stCondLst>
                                            <p:cond delay="0"/>
                                          </p:stCondLst>
                                        </p:cTn>
                                        <p:tgtEl>
                                          <p:spTgt spid="46"/>
                                        </p:tgtEl>
                                        <p:attrNameLst>
                                          <p:attrName>style.visibility</p:attrName>
                                        </p:attrNameLst>
                                      </p:cBhvr>
                                      <p:to>
                                        <p:strVal val="visible"/>
                                      </p:to>
                                    </p:set>
                                    <p:anim calcmode="lin" valueType="num">
                                      <p:cBhvr>
                                        <p:cTn id="54" dur="500" fill="hold"/>
                                        <p:tgtEl>
                                          <p:spTgt spid="46"/>
                                        </p:tgtEl>
                                        <p:attrNameLst>
                                          <p:attrName>ppt_w</p:attrName>
                                        </p:attrNameLst>
                                      </p:cBhvr>
                                      <p:tavLst>
                                        <p:tav tm="0">
                                          <p:val>
                                            <p:fltVal val="0"/>
                                          </p:val>
                                        </p:tav>
                                        <p:tav tm="100000">
                                          <p:val>
                                            <p:strVal val="#ppt_w"/>
                                          </p:val>
                                        </p:tav>
                                      </p:tavLst>
                                    </p:anim>
                                    <p:anim calcmode="lin" valueType="num">
                                      <p:cBhvr>
                                        <p:cTn id="55" dur="500" fill="hold"/>
                                        <p:tgtEl>
                                          <p:spTgt spid="46"/>
                                        </p:tgtEl>
                                        <p:attrNameLst>
                                          <p:attrName>ppt_h</p:attrName>
                                        </p:attrNameLst>
                                      </p:cBhvr>
                                      <p:tavLst>
                                        <p:tav tm="0">
                                          <p:val>
                                            <p:fltVal val="0"/>
                                          </p:val>
                                        </p:tav>
                                        <p:tav tm="100000">
                                          <p:val>
                                            <p:strVal val="#ppt_h"/>
                                          </p:val>
                                        </p:tav>
                                      </p:tavLst>
                                    </p:anim>
                                    <p:animEffect transition="in" filter="fade">
                                      <p:cBhvr>
                                        <p:cTn id="56" dur="500"/>
                                        <p:tgtEl>
                                          <p:spTgt spid="46"/>
                                        </p:tgtEl>
                                      </p:cBhvr>
                                    </p:animEffect>
                                  </p:childTnLst>
                                </p:cTn>
                              </p:par>
                              <p:par>
                                <p:cTn id="57" presetID="10" presetClass="entr" presetSubtype="0" fill="hold" grpId="0" nodeType="withEffect">
                                  <p:stCondLst>
                                    <p:cond delay="1000"/>
                                  </p:stCondLst>
                                  <p:childTnLst>
                                    <p:set>
                                      <p:cBhvr>
                                        <p:cTn id="58" dur="1" fill="hold">
                                          <p:stCondLst>
                                            <p:cond delay="0"/>
                                          </p:stCondLst>
                                        </p:cTn>
                                        <p:tgtEl>
                                          <p:spTgt spid="47"/>
                                        </p:tgtEl>
                                        <p:attrNameLst>
                                          <p:attrName>style.visibility</p:attrName>
                                        </p:attrNameLst>
                                      </p:cBhvr>
                                      <p:to>
                                        <p:strVal val="visible"/>
                                      </p:to>
                                    </p:set>
                                    <p:animEffect transition="in" filter="fade">
                                      <p:cBhvr>
                                        <p:cTn id="59" dur="500"/>
                                        <p:tgtEl>
                                          <p:spTgt spid="47"/>
                                        </p:tgtEl>
                                      </p:cBhvr>
                                    </p:animEffect>
                                  </p:childTnLst>
                                </p:cTn>
                              </p:par>
                              <p:par>
                                <p:cTn id="60" presetID="2" presetClass="entr" presetSubtype="1" decel="100000" fill="hold" nodeType="withEffect">
                                  <p:stCondLst>
                                    <p:cond delay="1500"/>
                                  </p:stCondLst>
                                  <p:childTnLst>
                                    <p:set>
                                      <p:cBhvr>
                                        <p:cTn id="61" dur="1" fill="hold">
                                          <p:stCondLst>
                                            <p:cond delay="0"/>
                                          </p:stCondLst>
                                        </p:cTn>
                                        <p:tgtEl>
                                          <p:spTgt spid="39"/>
                                        </p:tgtEl>
                                        <p:attrNameLst>
                                          <p:attrName>style.visibility</p:attrName>
                                        </p:attrNameLst>
                                      </p:cBhvr>
                                      <p:to>
                                        <p:strVal val="visible"/>
                                      </p:to>
                                    </p:set>
                                    <p:anim calcmode="lin" valueType="num">
                                      <p:cBhvr additive="base">
                                        <p:cTn id="62" dur="500" fill="hold"/>
                                        <p:tgtEl>
                                          <p:spTgt spid="39"/>
                                        </p:tgtEl>
                                        <p:attrNameLst>
                                          <p:attrName>ppt_x</p:attrName>
                                        </p:attrNameLst>
                                      </p:cBhvr>
                                      <p:tavLst>
                                        <p:tav tm="0">
                                          <p:val>
                                            <p:strVal val="#ppt_x"/>
                                          </p:val>
                                        </p:tav>
                                        <p:tav tm="100000">
                                          <p:val>
                                            <p:strVal val="#ppt_x"/>
                                          </p:val>
                                        </p:tav>
                                      </p:tavLst>
                                    </p:anim>
                                    <p:anim calcmode="lin" valueType="num">
                                      <p:cBhvr additive="base">
                                        <p:cTn id="63" dur="500" fill="hold"/>
                                        <p:tgtEl>
                                          <p:spTgt spid="39"/>
                                        </p:tgtEl>
                                        <p:attrNameLst>
                                          <p:attrName>ppt_y</p:attrName>
                                        </p:attrNameLst>
                                      </p:cBhvr>
                                      <p:tavLst>
                                        <p:tav tm="0">
                                          <p:val>
                                            <p:strVal val="0-#ppt_h/2"/>
                                          </p:val>
                                        </p:tav>
                                        <p:tav tm="100000">
                                          <p:val>
                                            <p:strVal val="#ppt_y"/>
                                          </p:val>
                                        </p:tav>
                                      </p:tavLst>
                                    </p:anim>
                                  </p:childTnLst>
                                </p:cTn>
                              </p:par>
                              <p:par>
                                <p:cTn id="64" presetID="8" presetClass="emph" presetSubtype="0" repeatCount="indefinite" fill="hold" nodeType="withEffect">
                                  <p:stCondLst>
                                    <p:cond delay="1500"/>
                                  </p:stCondLst>
                                  <p:childTnLst>
                                    <p:animRot by="86400000">
                                      <p:cBhvr>
                                        <p:cTn id="65" dur="6500" fill="hold"/>
                                        <p:tgtEl>
                                          <p:spTgt spid="39"/>
                                        </p:tgtEl>
                                        <p:attrNameLst>
                                          <p:attrName>r</p:attrName>
                                        </p:attrNameLst>
                                      </p:cBhvr>
                                    </p:animRot>
                                  </p:childTnLst>
                                </p:cTn>
                              </p:par>
                              <p:par>
                                <p:cTn id="66" presetID="22" presetClass="entr" presetSubtype="8" fill="hold" nodeType="withEffect">
                                  <p:stCondLst>
                                    <p:cond delay="2000"/>
                                  </p:stCondLst>
                                  <p:childTnLst>
                                    <p:set>
                                      <p:cBhvr>
                                        <p:cTn id="67" dur="1" fill="hold">
                                          <p:stCondLst>
                                            <p:cond delay="0"/>
                                          </p:stCondLst>
                                        </p:cTn>
                                        <p:tgtEl>
                                          <p:spTgt spid="52"/>
                                        </p:tgtEl>
                                        <p:attrNameLst>
                                          <p:attrName>style.visibility</p:attrName>
                                        </p:attrNameLst>
                                      </p:cBhvr>
                                      <p:to>
                                        <p:strVal val="visible"/>
                                      </p:to>
                                    </p:set>
                                    <p:animEffect transition="in" filter="wipe(left)">
                                      <p:cBhvr>
                                        <p:cTn id="68" dur="500"/>
                                        <p:tgtEl>
                                          <p:spTgt spid="52"/>
                                        </p:tgtEl>
                                      </p:cBhvr>
                                    </p:animEffect>
                                  </p:childTnLst>
                                </p:cTn>
                              </p:par>
                              <p:par>
                                <p:cTn id="69" presetID="10" presetClass="entr" presetSubtype="0" fill="hold" grpId="0" nodeType="withEffect">
                                  <p:stCondLst>
                                    <p:cond delay="2000"/>
                                  </p:stCondLst>
                                  <p:childTnLst>
                                    <p:set>
                                      <p:cBhvr>
                                        <p:cTn id="70" dur="1" fill="hold">
                                          <p:stCondLst>
                                            <p:cond delay="0"/>
                                          </p:stCondLst>
                                        </p:cTn>
                                        <p:tgtEl>
                                          <p:spTgt spid="48"/>
                                        </p:tgtEl>
                                        <p:attrNameLst>
                                          <p:attrName>style.visibility</p:attrName>
                                        </p:attrNameLst>
                                      </p:cBhvr>
                                      <p:to>
                                        <p:strVal val="visible"/>
                                      </p:to>
                                    </p:set>
                                    <p:anim calcmode="lin" valueType="num">
                                      <p:cBhvr>
                                        <p:cTn id="71" dur="500" fill="hold"/>
                                        <p:tgtEl>
                                          <p:spTgt spid="48"/>
                                        </p:tgtEl>
                                        <p:attrNameLst>
                                          <p:attrName>ppt_w</p:attrName>
                                        </p:attrNameLst>
                                      </p:cBhvr>
                                      <p:tavLst>
                                        <p:tav tm="0">
                                          <p:val>
                                            <p:fltVal val="0"/>
                                          </p:val>
                                        </p:tav>
                                        <p:tav tm="100000">
                                          <p:val>
                                            <p:strVal val="#ppt_w"/>
                                          </p:val>
                                        </p:tav>
                                      </p:tavLst>
                                    </p:anim>
                                    <p:anim calcmode="lin" valueType="num">
                                      <p:cBhvr>
                                        <p:cTn id="72" dur="500" fill="hold"/>
                                        <p:tgtEl>
                                          <p:spTgt spid="48"/>
                                        </p:tgtEl>
                                        <p:attrNameLst>
                                          <p:attrName>ppt_h</p:attrName>
                                        </p:attrNameLst>
                                      </p:cBhvr>
                                      <p:tavLst>
                                        <p:tav tm="0">
                                          <p:val>
                                            <p:fltVal val="0"/>
                                          </p:val>
                                        </p:tav>
                                        <p:tav tm="100000">
                                          <p:val>
                                            <p:strVal val="#ppt_h"/>
                                          </p:val>
                                        </p:tav>
                                      </p:tavLst>
                                    </p:anim>
                                    <p:animEffect transition="in" filter="fade">
                                      <p:cBhvr>
                                        <p:cTn id="73" dur="500"/>
                                        <p:tgtEl>
                                          <p:spTgt spid="48"/>
                                        </p:tgtEl>
                                      </p:cBhvr>
                                    </p:animEffect>
                                  </p:childTnLst>
                                </p:cTn>
                              </p:par>
                              <p:par>
                                <p:cTn id="74" presetID="10" presetClass="entr" presetSubtype="0" fill="hold" grpId="0" nodeType="withEffect">
                                  <p:stCondLst>
                                    <p:cond delay="1500"/>
                                  </p:stCondLst>
                                  <p:childTnLst>
                                    <p:set>
                                      <p:cBhvr>
                                        <p:cTn id="75" dur="1" fill="hold">
                                          <p:stCondLst>
                                            <p:cond delay="0"/>
                                          </p:stCondLst>
                                        </p:cTn>
                                        <p:tgtEl>
                                          <p:spTgt spid="49"/>
                                        </p:tgtEl>
                                        <p:attrNameLst>
                                          <p:attrName>style.visibility</p:attrName>
                                        </p:attrNameLst>
                                      </p:cBhvr>
                                      <p:to>
                                        <p:strVal val="visible"/>
                                      </p:to>
                                    </p:set>
                                    <p:animEffect transition="in" filter="fade">
                                      <p:cBhvr>
                                        <p:cTn id="76" dur="500"/>
                                        <p:tgtEl>
                                          <p:spTgt spid="49"/>
                                        </p:tgtEl>
                                      </p:cBhvr>
                                    </p:animEffect>
                                  </p:childTnLst>
                                </p:cTn>
                              </p:par>
                            </p:childTnLst>
                          </p:cTn>
                        </p:par>
                      </p:childTnLst>
                    </p:cTn>
                  </p:par>
                  <p:par>
                    <p:cTn id="77" fill="hold">
                      <p:stCondLst>
                        <p:cond delay="indefinite"/>
                      </p:stCondLst>
                      <p:childTnLst>
                        <p:par>
                          <p:cTn id="78" fill="hold">
                            <p:stCondLst>
                              <p:cond delay="0"/>
                            </p:stCondLst>
                            <p:childTnLst>
                              <p:par>
                                <p:cTn id="79" presetID="12" presetClass="entr" presetSubtype="4" fill="hold" grpId="0" nodeType="clickEffect">
                                  <p:stCondLst>
                                    <p:cond delay="0"/>
                                  </p:stCondLst>
                                  <p:childTnLst>
                                    <p:set>
                                      <p:cBhvr>
                                        <p:cTn id="80" dur="1" fill="hold">
                                          <p:stCondLst>
                                            <p:cond delay="0"/>
                                          </p:stCondLst>
                                        </p:cTn>
                                        <p:tgtEl>
                                          <p:spTgt spid="29">
                                            <p:txEl>
                                              <p:pRg st="0" end="0"/>
                                            </p:txEl>
                                          </p:spTgt>
                                        </p:tgtEl>
                                        <p:attrNameLst>
                                          <p:attrName>style.visibility</p:attrName>
                                        </p:attrNameLst>
                                      </p:cBhvr>
                                      <p:to>
                                        <p:strVal val="visible"/>
                                      </p:to>
                                    </p:set>
                                    <p:animEffect transition="in" filter="slide(fromBottom)">
                                      <p:cBhvr>
                                        <p:cTn id="81"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42" grpId="0"/>
      <p:bldP spid="43" grpId="0"/>
      <p:bldP spid="44" grpId="0"/>
      <p:bldP spid="45" grpId="0"/>
      <p:bldP spid="46" grpId="0"/>
      <p:bldP spid="47" grpId="0"/>
      <p:bldP spid="48" grpId="0"/>
      <p:bldP spid="49" grpId="0"/>
      <p:bldP spid="29"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矩形 3"/>
          <p:cNvSpPr>
            <a:spLocks noChangeArrowheads="1"/>
          </p:cNvSpPr>
          <p:nvPr/>
        </p:nvSpPr>
        <p:spPr bwMode="auto">
          <a:xfrm>
            <a:off x="2706001" y="515424"/>
            <a:ext cx="3467598" cy="584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spcBef>
                <a:spcPct val="0"/>
              </a:spcBef>
              <a:buNone/>
            </a:pPr>
            <a:r>
              <a:rPr lang="zh-CN" altLang="en-US" b="1" dirty="0">
                <a:solidFill>
                  <a:srgbClr val="202A36"/>
                </a:solidFill>
                <a:cs typeface="Arial" charset="0"/>
                <a:sym typeface="Impact" pitchFamily="34" charset="0"/>
              </a:rPr>
              <a:t>（一）安全的定义</a:t>
            </a:r>
            <a:endParaRPr lang="zh-CN" altLang="en-US" b="1" dirty="0">
              <a:solidFill>
                <a:srgbClr val="202A36"/>
              </a:solidFill>
              <a:cs typeface="Arial" charset="0"/>
            </a:endParaRPr>
          </a:p>
        </p:txBody>
      </p:sp>
      <p:sp>
        <p:nvSpPr>
          <p:cNvPr id="66" name="矩形 47"/>
          <p:cNvSpPr>
            <a:spLocks noChangeArrowheads="1"/>
          </p:cNvSpPr>
          <p:nvPr/>
        </p:nvSpPr>
        <p:spPr bwMode="auto">
          <a:xfrm>
            <a:off x="6885940" y="2652395"/>
            <a:ext cx="4885055" cy="2867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3" tIns="34287" rIns="68573" bIns="34287">
            <a:spAutoFit/>
          </a:bodyPr>
          <a:lstStyle/>
          <a:p>
            <a:pPr>
              <a:lnSpc>
                <a:spcPct val="130000"/>
              </a:lnSpc>
              <a:spcBef>
                <a:spcPct val="0"/>
              </a:spcBef>
            </a:pPr>
            <a:r>
              <a:rPr lang="zh-CN" altLang="en-US" sz="2000" b="1" dirty="0">
                <a:solidFill>
                  <a:schemeClr val="tx1">
                    <a:lumMod val="75000"/>
                    <a:lumOff val="25000"/>
                  </a:schemeClr>
                </a:solidFill>
                <a:latin typeface="微软雅黑" pitchFamily="34" charset="-122"/>
                <a:ea typeface="微软雅黑" pitchFamily="34" charset="-122"/>
              </a:rPr>
              <a:t>安全是指没有受到威胁、没有危险、危害、损失。人类的整体与生存环境资源的和谐相处，互相不伤害，不存在危险、危害的隐患</a:t>
            </a:r>
            <a:r>
              <a:rPr lang="en-US" altLang="zh-CN" sz="2000" b="1" dirty="0">
                <a:solidFill>
                  <a:schemeClr val="tx1">
                    <a:lumMod val="75000"/>
                    <a:lumOff val="25000"/>
                  </a:schemeClr>
                </a:solidFill>
                <a:latin typeface="微软雅黑" pitchFamily="34" charset="-122"/>
                <a:ea typeface="微软雅黑" pitchFamily="34" charset="-122"/>
              </a:rPr>
              <a:t>, </a:t>
            </a:r>
            <a:r>
              <a:rPr lang="zh-CN" altLang="en-US" sz="2000" b="1" dirty="0">
                <a:solidFill>
                  <a:schemeClr val="tx1">
                    <a:lumMod val="75000"/>
                    <a:lumOff val="25000"/>
                  </a:schemeClr>
                </a:solidFill>
                <a:latin typeface="微软雅黑" pitchFamily="34" charset="-122"/>
                <a:ea typeface="微软雅黑" pitchFamily="34" charset="-122"/>
              </a:rPr>
              <a:t>是免除了不可接受的损害风险的状态。</a:t>
            </a:r>
          </a:p>
          <a:p>
            <a:pPr>
              <a:lnSpc>
                <a:spcPct val="130000"/>
              </a:lnSpc>
              <a:spcBef>
                <a:spcPct val="0"/>
              </a:spcBef>
            </a:pPr>
            <a:r>
              <a:rPr lang="zh-CN" altLang="en-US" sz="2000" b="1" dirty="0">
                <a:solidFill>
                  <a:schemeClr val="tx1">
                    <a:lumMod val="75000"/>
                    <a:lumOff val="25000"/>
                  </a:schemeClr>
                </a:solidFill>
                <a:latin typeface="微软雅黑" pitchFamily="34" charset="-122"/>
                <a:ea typeface="微软雅黑" pitchFamily="34" charset="-122"/>
              </a:rPr>
              <a:t>安全是在人类生产过程中，将系统的运行状态对人类的生命、财产、环境可能产生的损害控制在人类能接受水平以下的状态。</a:t>
            </a:r>
            <a:endParaRPr lang="zh-CN" altLang="en-US" sz="2000" b="1" dirty="0">
              <a:solidFill>
                <a:schemeClr val="tx1">
                  <a:lumMod val="75000"/>
                  <a:lumOff val="25000"/>
                </a:schemeClr>
              </a:solidFill>
              <a:latin typeface="微软雅黑" pitchFamily="34" charset="-122"/>
              <a:ea typeface="微软雅黑" pitchFamily="34" charset="-122"/>
              <a:sym typeface="微软雅黑" pitchFamily="34" charset="-122"/>
            </a:endParaRPr>
          </a:p>
        </p:txBody>
      </p:sp>
      <p:sp>
        <p:nvSpPr>
          <p:cNvPr id="67" name="矩形 3"/>
          <p:cNvSpPr>
            <a:spLocks noChangeArrowheads="1"/>
          </p:cNvSpPr>
          <p:nvPr/>
        </p:nvSpPr>
        <p:spPr bwMode="auto">
          <a:xfrm>
            <a:off x="6902496" y="2100915"/>
            <a:ext cx="1420888" cy="377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3" tIns="34287" rIns="68573" bIns="34287">
            <a:spAutoFit/>
          </a:bodyPr>
          <a:lstStyle/>
          <a:p>
            <a:pPr>
              <a:spcBef>
                <a:spcPct val="0"/>
              </a:spcBef>
              <a:buFont typeface="Arial" charset="0"/>
              <a:buNone/>
            </a:pPr>
            <a:r>
              <a:rPr lang="zh-CN" altLang="en-US" sz="2000" b="1" dirty="0">
                <a:solidFill>
                  <a:srgbClr val="202A36"/>
                </a:solidFill>
                <a:latin typeface="Arial" charset="0"/>
                <a:ea typeface="微软雅黑" pitchFamily="34" charset="-122"/>
                <a:cs typeface="Arial" charset="0"/>
              </a:rPr>
              <a:t>安全的定义</a:t>
            </a:r>
          </a:p>
        </p:txBody>
      </p:sp>
      <p:sp>
        <p:nvSpPr>
          <p:cNvPr id="68" name="矩形 67"/>
          <p:cNvSpPr/>
          <p:nvPr/>
        </p:nvSpPr>
        <p:spPr>
          <a:xfrm>
            <a:off x="6961619" y="2561866"/>
            <a:ext cx="599800" cy="40500"/>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7" rIns="68576" bIns="34287" rtlCol="0" anchor="ctr"/>
          <a:lstStyle/>
          <a:p>
            <a:pPr algn="ctr"/>
            <a:endParaRPr lang="zh-CN" altLang="en-US">
              <a:solidFill>
                <a:schemeClr val="bg1"/>
              </a:solidFill>
            </a:endParaRPr>
          </a:p>
        </p:txBody>
      </p:sp>
      <p:sp>
        <p:nvSpPr>
          <p:cNvPr id="69" name="矩形 68"/>
          <p:cNvSpPr/>
          <p:nvPr/>
        </p:nvSpPr>
        <p:spPr>
          <a:xfrm>
            <a:off x="7576469" y="2561866"/>
            <a:ext cx="1215000" cy="40500"/>
          </a:xfrm>
          <a:prstGeom prst="rect">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7" rIns="68576" bIns="34287" rtlCol="0" anchor="ctr"/>
          <a:lstStyle/>
          <a:p>
            <a:pPr algn="ctr"/>
            <a:endParaRPr lang="zh-CN" altLang="en-US">
              <a:solidFill>
                <a:schemeClr val="bg1"/>
              </a:solidFill>
            </a:endParaRPr>
          </a:p>
        </p:txBody>
      </p:sp>
      <p:sp>
        <p:nvSpPr>
          <p:cNvPr id="13" name="Freeform 12"/>
          <p:cNvSpPr/>
          <p:nvPr/>
        </p:nvSpPr>
        <p:spPr bwMode="auto">
          <a:xfrm>
            <a:off x="2168591" y="1961827"/>
            <a:ext cx="528638" cy="530225"/>
          </a:xfrm>
          <a:custGeom>
            <a:avLst/>
            <a:gdLst>
              <a:gd name="T0" fmla="*/ 0 w 1446"/>
              <a:gd name="T1" fmla="*/ 0 h 1446"/>
              <a:gd name="T2" fmla="*/ 1446 w 1446"/>
              <a:gd name="T3" fmla="*/ 0 h 1446"/>
              <a:gd name="T4" fmla="*/ 1446 w 1446"/>
              <a:gd name="T5" fmla="*/ 458 h 1446"/>
              <a:gd name="T6" fmla="*/ 438 w 1446"/>
              <a:gd name="T7" fmla="*/ 458 h 1446"/>
              <a:gd name="T8" fmla="*/ 438 w 1446"/>
              <a:gd name="T9" fmla="*/ 1446 h 1446"/>
              <a:gd name="T10" fmla="*/ 0 w 1446"/>
              <a:gd name="T11" fmla="*/ 1446 h 1446"/>
              <a:gd name="T12" fmla="*/ 0 w 1446"/>
              <a:gd name="T13" fmla="*/ 0 h 1446"/>
            </a:gdLst>
            <a:ahLst/>
            <a:cxnLst>
              <a:cxn ang="0">
                <a:pos x="T0" y="T1"/>
              </a:cxn>
              <a:cxn ang="0">
                <a:pos x="T2" y="T3"/>
              </a:cxn>
              <a:cxn ang="0">
                <a:pos x="T4" y="T5"/>
              </a:cxn>
              <a:cxn ang="0">
                <a:pos x="T6" y="T7"/>
              </a:cxn>
              <a:cxn ang="0">
                <a:pos x="T8" y="T9"/>
              </a:cxn>
              <a:cxn ang="0">
                <a:pos x="T10" y="T11"/>
              </a:cxn>
              <a:cxn ang="0">
                <a:pos x="T12" y="T13"/>
              </a:cxn>
            </a:cxnLst>
            <a:rect l="0" t="0" r="r" b="b"/>
            <a:pathLst>
              <a:path w="1446" h="1446">
                <a:moveTo>
                  <a:pt x="0" y="0"/>
                </a:moveTo>
                <a:lnTo>
                  <a:pt x="1446" y="0"/>
                </a:lnTo>
                <a:lnTo>
                  <a:pt x="1446" y="458"/>
                </a:lnTo>
                <a:lnTo>
                  <a:pt x="438" y="458"/>
                </a:lnTo>
                <a:lnTo>
                  <a:pt x="438" y="1446"/>
                </a:lnTo>
                <a:lnTo>
                  <a:pt x="0" y="1446"/>
                </a:lnTo>
                <a:lnTo>
                  <a:pt x="0" y="0"/>
                </a:lnTo>
                <a:close/>
              </a:path>
            </a:pathLst>
          </a:custGeom>
          <a:solidFill>
            <a:srgbClr val="FCB00F"/>
          </a:solidFill>
          <a:ln>
            <a:noFill/>
          </a:ln>
        </p:spPr>
        <p:txBody>
          <a:bodyPr/>
          <a:lstStyle/>
          <a:p>
            <a:endParaRPr lang="zh-CN" altLang="en-US"/>
          </a:p>
        </p:txBody>
      </p:sp>
      <p:sp>
        <p:nvSpPr>
          <p:cNvPr id="14" name="Freeform 12"/>
          <p:cNvSpPr/>
          <p:nvPr/>
        </p:nvSpPr>
        <p:spPr bwMode="auto">
          <a:xfrm flipH="1" flipV="1">
            <a:off x="6119998" y="5152609"/>
            <a:ext cx="528638" cy="530225"/>
          </a:xfrm>
          <a:custGeom>
            <a:avLst/>
            <a:gdLst>
              <a:gd name="T0" fmla="*/ 0 w 1446"/>
              <a:gd name="T1" fmla="*/ 0 h 1446"/>
              <a:gd name="T2" fmla="*/ 1446 w 1446"/>
              <a:gd name="T3" fmla="*/ 0 h 1446"/>
              <a:gd name="T4" fmla="*/ 1446 w 1446"/>
              <a:gd name="T5" fmla="*/ 458 h 1446"/>
              <a:gd name="T6" fmla="*/ 438 w 1446"/>
              <a:gd name="T7" fmla="*/ 458 h 1446"/>
              <a:gd name="T8" fmla="*/ 438 w 1446"/>
              <a:gd name="T9" fmla="*/ 1446 h 1446"/>
              <a:gd name="T10" fmla="*/ 0 w 1446"/>
              <a:gd name="T11" fmla="*/ 1446 h 1446"/>
              <a:gd name="T12" fmla="*/ 0 w 1446"/>
              <a:gd name="T13" fmla="*/ 0 h 1446"/>
            </a:gdLst>
            <a:ahLst/>
            <a:cxnLst>
              <a:cxn ang="0">
                <a:pos x="T0" y="T1"/>
              </a:cxn>
              <a:cxn ang="0">
                <a:pos x="T2" y="T3"/>
              </a:cxn>
              <a:cxn ang="0">
                <a:pos x="T4" y="T5"/>
              </a:cxn>
              <a:cxn ang="0">
                <a:pos x="T6" y="T7"/>
              </a:cxn>
              <a:cxn ang="0">
                <a:pos x="T8" y="T9"/>
              </a:cxn>
              <a:cxn ang="0">
                <a:pos x="T10" y="T11"/>
              </a:cxn>
              <a:cxn ang="0">
                <a:pos x="T12" y="T13"/>
              </a:cxn>
            </a:cxnLst>
            <a:rect l="0" t="0" r="r" b="b"/>
            <a:pathLst>
              <a:path w="1446" h="1446">
                <a:moveTo>
                  <a:pt x="0" y="0"/>
                </a:moveTo>
                <a:lnTo>
                  <a:pt x="1446" y="0"/>
                </a:lnTo>
                <a:lnTo>
                  <a:pt x="1446" y="458"/>
                </a:lnTo>
                <a:lnTo>
                  <a:pt x="438" y="458"/>
                </a:lnTo>
                <a:lnTo>
                  <a:pt x="438" y="1446"/>
                </a:lnTo>
                <a:lnTo>
                  <a:pt x="0" y="1446"/>
                </a:lnTo>
                <a:lnTo>
                  <a:pt x="0" y="0"/>
                </a:lnTo>
                <a:close/>
              </a:path>
            </a:pathLst>
          </a:custGeom>
          <a:solidFill>
            <a:srgbClr val="FCB00F"/>
          </a:solidFill>
          <a:ln>
            <a:noFill/>
          </a:ln>
        </p:spPr>
        <p:txBody>
          <a:bodyPr/>
          <a:lstStyle/>
          <a:p>
            <a:endParaRPr lang="zh-CN" altLang="en-US"/>
          </a:p>
        </p:txBody>
      </p:sp>
      <p:pic>
        <p:nvPicPr>
          <p:cNvPr id="81923" name="Picture 3" descr="D:\用户目录\我的文档\美图图库\145825311_副本.jpg"/>
          <p:cNvPicPr>
            <a:picLocks noChangeAspect="1" noChangeArrowheads="1"/>
          </p:cNvPicPr>
          <p:nvPr/>
        </p:nvPicPr>
        <p:blipFill>
          <a:blip r:embed="rId3" cstate="print"/>
          <a:stretch>
            <a:fillRect/>
          </a:stretch>
        </p:blipFill>
        <p:spPr bwMode="auto">
          <a:xfrm>
            <a:off x="2360696" y="2168442"/>
            <a:ext cx="4088818" cy="3325979"/>
          </a:xfrm>
          <a:prstGeom prst="rect">
            <a:avLst/>
          </a:prstGeom>
          <a:noFill/>
          <a:ln w="31750">
            <a:solidFill>
              <a:schemeClr val="tx2"/>
            </a:solidFill>
          </a:ln>
        </p:spPr>
      </p:pic>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left)">
                                      <p:cBhvr>
                                        <p:cTn id="7" dur="500"/>
                                        <p:tgtEl>
                                          <p:spTgt spid="42"/>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35" presetClass="path" presetSubtype="0" accel="50000" decel="50000" fill="hold" grpId="1" nodeType="withEffect">
                                  <p:stCondLst>
                                    <p:cond delay="0"/>
                                  </p:stCondLst>
                                  <p:childTnLst>
                                    <p:animMotion origin="layout" path="M 2.17538E-6 -2.95097E-6 L 0.16536 0.28539 " pathEditMode="relative" rAng="0" ptsTypes="AA">
                                      <p:cBhvr>
                                        <p:cTn id="12" dur="500" spd="-99900" fill="hold"/>
                                        <p:tgtEl>
                                          <p:spTgt spid="13"/>
                                        </p:tgtEl>
                                        <p:attrNameLst>
                                          <p:attrName>ppt_x</p:attrName>
                                          <p:attrName>ppt_y</p:attrName>
                                        </p:attrNameLst>
                                      </p:cBhvr>
                                      <p:rCtr x="8262" y="14269"/>
                                    </p:animMotion>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35" presetClass="path" presetSubtype="0" accel="50000" decel="50000" fill="hold" grpId="1" nodeType="withEffect">
                                  <p:stCondLst>
                                    <p:cond delay="0"/>
                                  </p:stCondLst>
                                  <p:childTnLst>
                                    <p:animMotion origin="layout" path="M 3.64299E-7 3.02498E-6 L -0.15392 -0.26827 " pathEditMode="relative" rAng="0" ptsTypes="AA">
                                      <p:cBhvr>
                                        <p:cTn id="16" dur="500" spd="-99900" fill="hold"/>
                                        <p:tgtEl>
                                          <p:spTgt spid="14"/>
                                        </p:tgtEl>
                                        <p:attrNameLst>
                                          <p:attrName>ppt_x</p:attrName>
                                          <p:attrName>ppt_y</p:attrName>
                                        </p:attrNameLst>
                                      </p:cBhvr>
                                      <p:rCtr x="-7702" y="-13414"/>
                                    </p:animMotion>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67"/>
                                        </p:tgtEl>
                                        <p:attrNameLst>
                                          <p:attrName>style.visibility</p:attrName>
                                        </p:attrNameLst>
                                      </p:cBhvr>
                                      <p:to>
                                        <p:strVal val="visible"/>
                                      </p:to>
                                    </p:set>
                                    <p:animEffect transition="in" filter="wipe(left)">
                                      <p:cBhvr>
                                        <p:cTn id="20" dur="500"/>
                                        <p:tgtEl>
                                          <p:spTgt spid="67"/>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68"/>
                                        </p:tgtEl>
                                        <p:attrNameLst>
                                          <p:attrName>style.visibility</p:attrName>
                                        </p:attrNameLst>
                                      </p:cBhvr>
                                      <p:to>
                                        <p:strVal val="visible"/>
                                      </p:to>
                                    </p:set>
                                    <p:animEffect transition="in" filter="wipe(left)">
                                      <p:cBhvr>
                                        <p:cTn id="24" dur="500"/>
                                        <p:tgtEl>
                                          <p:spTgt spid="68"/>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69"/>
                                        </p:tgtEl>
                                        <p:attrNameLst>
                                          <p:attrName>style.visibility</p:attrName>
                                        </p:attrNameLst>
                                      </p:cBhvr>
                                      <p:to>
                                        <p:strVal val="visible"/>
                                      </p:to>
                                    </p:set>
                                    <p:animEffect transition="in" filter="wipe(left)">
                                      <p:cBhvr>
                                        <p:cTn id="28" dur="750"/>
                                        <p:tgtEl>
                                          <p:spTgt spid="69"/>
                                        </p:tgtEl>
                                      </p:cBhvr>
                                    </p:animEffect>
                                  </p:childTnLst>
                                </p:cTn>
                              </p:par>
                            </p:childTnLst>
                          </p:cTn>
                        </p:par>
                        <p:par>
                          <p:cTn id="29" fill="hold">
                            <p:stCondLst>
                              <p:cond delay="2500"/>
                            </p:stCondLst>
                            <p:childTnLst>
                              <p:par>
                                <p:cTn id="30" presetID="14" presetClass="entr" presetSubtype="10" fill="hold" grpId="0" nodeType="afterEffect">
                                  <p:stCondLst>
                                    <p:cond delay="0"/>
                                  </p:stCondLst>
                                  <p:childTnLst>
                                    <p:set>
                                      <p:cBhvr>
                                        <p:cTn id="31" dur="1" fill="hold">
                                          <p:stCondLst>
                                            <p:cond delay="0"/>
                                          </p:stCondLst>
                                        </p:cTn>
                                        <p:tgtEl>
                                          <p:spTgt spid="66"/>
                                        </p:tgtEl>
                                        <p:attrNameLst>
                                          <p:attrName>style.visibility</p:attrName>
                                        </p:attrNameLst>
                                      </p:cBhvr>
                                      <p:to>
                                        <p:strVal val="visible"/>
                                      </p:to>
                                    </p:set>
                                    <p:animEffect transition="in" filter="randombar(horizontal)">
                                      <p:cBhvr>
                                        <p:cTn id="32" dur="75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66" grpId="0"/>
      <p:bldP spid="67" grpId="0"/>
      <p:bldP spid="68" grpId="0" animBg="1"/>
      <p:bldP spid="69" grpId="0" animBg="1"/>
      <p:bldP spid="13" grpId="0" animBg="1"/>
      <p:bldP spid="13" grpId="1" animBg="1"/>
      <p:bldP spid="14" grpId="0" animBg="1"/>
      <p:bldP spid="14" grpId="1"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Rot="1" noChangeArrowheads="1"/>
          </p:cNvSpPr>
          <p:nvPr/>
        </p:nvSpPr>
        <p:spPr>
          <a:xfrm>
            <a:off x="2817669" y="682235"/>
            <a:ext cx="3440628" cy="505298"/>
          </a:xfrm>
          <a:prstGeom prst="rect">
            <a:avLst/>
          </a:prstGeom>
        </p:spPr>
        <p:txBody>
          <a:bodyPr/>
          <a:lstStyle/>
          <a:p>
            <a:pPr marL="0" marR="0" lvl="0" indent="0" algn="l" defTabSz="914400" rtl="0" eaLnBrk="1" fontAlgn="auto" latinLnBrk="0" hangingPunct="1">
              <a:lnSpc>
                <a:spcPct val="90000"/>
              </a:lnSpc>
              <a:spcBef>
                <a:spcPct val="0"/>
              </a:spcBef>
              <a:spcAft>
                <a:spcPts val="0"/>
              </a:spcAft>
              <a:buClrTx/>
              <a:buSzTx/>
              <a:buFontTx/>
              <a:buNone/>
              <a:defRPr/>
            </a:pPr>
            <a:r>
              <a:rPr kumimoji="0" lang="zh-CN" altLang="en-US" sz="3200" b="1" i="0" u="none" strike="noStrike" kern="1200" cap="none" spc="0" normalizeH="0" baseline="0" noProof="0" dirty="0">
                <a:ln>
                  <a:noFill/>
                </a:ln>
                <a:effectLst/>
                <a:uLnTx/>
                <a:uFillTx/>
                <a:latin typeface="微软雅黑" pitchFamily="34" charset="-122"/>
                <a:ea typeface="微软雅黑" pitchFamily="34" charset="-122"/>
                <a:cs typeface="+mj-cs"/>
              </a:rPr>
              <a:t>（二）激励</a:t>
            </a:r>
            <a:endParaRPr kumimoji="0" lang="zh-CN" sz="3200" b="1" i="0" u="none" strike="noStrike" kern="1200" cap="none" spc="0" normalizeH="0" baseline="0" noProof="0" dirty="0">
              <a:ln>
                <a:noFill/>
              </a:ln>
              <a:effectLst/>
              <a:uLnTx/>
              <a:uFillTx/>
              <a:latin typeface="微软雅黑" pitchFamily="34" charset="-122"/>
              <a:ea typeface="微软雅黑" pitchFamily="34" charset="-122"/>
              <a:cs typeface="+mj-cs"/>
            </a:endParaRPr>
          </a:p>
        </p:txBody>
      </p:sp>
      <p:sp>
        <p:nvSpPr>
          <p:cNvPr id="3" name="矩形 2"/>
          <p:cNvSpPr/>
          <p:nvPr/>
        </p:nvSpPr>
        <p:spPr>
          <a:xfrm>
            <a:off x="2879615" y="1275055"/>
            <a:ext cx="599800" cy="40500"/>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7" rIns="68576" bIns="34287" rtlCol="0" anchor="ctr"/>
          <a:lstStyle/>
          <a:p>
            <a:pPr algn="ctr"/>
            <a:endParaRPr lang="zh-CN" altLang="en-US">
              <a:solidFill>
                <a:schemeClr val="bg1"/>
              </a:solidFill>
            </a:endParaRPr>
          </a:p>
        </p:txBody>
      </p:sp>
      <p:sp>
        <p:nvSpPr>
          <p:cNvPr id="4" name="矩形 3"/>
          <p:cNvSpPr/>
          <p:nvPr/>
        </p:nvSpPr>
        <p:spPr>
          <a:xfrm>
            <a:off x="3494465" y="1275055"/>
            <a:ext cx="1215000" cy="40500"/>
          </a:xfrm>
          <a:prstGeom prst="rect">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7" rIns="68576" bIns="34287" rtlCol="0" anchor="ctr"/>
          <a:lstStyle/>
          <a:p>
            <a:pPr algn="ctr"/>
            <a:endParaRPr lang="zh-CN" altLang="en-US">
              <a:solidFill>
                <a:schemeClr val="bg1"/>
              </a:solidFill>
            </a:endParaRPr>
          </a:p>
        </p:txBody>
      </p:sp>
      <p:sp>
        <p:nvSpPr>
          <p:cNvPr id="5" name="Rectangle 3"/>
          <p:cNvSpPr txBox="1">
            <a:spLocks noRot="1" noChangeArrowheads="1"/>
          </p:cNvSpPr>
          <p:nvPr/>
        </p:nvSpPr>
        <p:spPr>
          <a:xfrm>
            <a:off x="2490046" y="1986807"/>
            <a:ext cx="3625746" cy="1338284"/>
          </a:xfrm>
          <a:prstGeom prst="rect">
            <a:avLst/>
          </a:prstGeom>
          <a:solidFill>
            <a:srgbClr val="FFCC00"/>
          </a:solidFill>
          <a:ln w="25400">
            <a:solidFill>
              <a:schemeClr val="tx1"/>
            </a:solidFill>
          </a:ln>
        </p:spPr>
        <p:txBody>
          <a:bodyPr/>
          <a:lstStyle/>
          <a:p>
            <a:pPr lvl="0">
              <a:lnSpc>
                <a:spcPct val="90000"/>
              </a:lnSpc>
              <a:spcBef>
                <a:spcPts val="1000"/>
              </a:spcBef>
            </a:pPr>
            <a:r>
              <a:rPr lang="en-US" altLang="zh-CN" sz="2000" dirty="0">
                <a:latin typeface="微软雅黑" pitchFamily="34" charset="-122"/>
                <a:ea typeface="微软雅黑" pitchFamily="34" charset="-122"/>
              </a:rPr>
              <a:t>       </a:t>
            </a:r>
            <a:r>
              <a:rPr lang="zh-CN" altLang="en-US" sz="2000" dirty="0">
                <a:latin typeface="微软雅黑" pitchFamily="34" charset="-122"/>
                <a:ea typeface="微软雅黑" pitchFamily="34" charset="-122"/>
              </a:rPr>
              <a:t>表扬：肯定该员工作业中安全的部分。</a:t>
            </a:r>
            <a:endParaRPr lang="en-US" altLang="zh-CN" sz="2000" dirty="0">
              <a:latin typeface="微软雅黑" pitchFamily="34" charset="-122"/>
              <a:ea typeface="微软雅黑" pitchFamily="34" charset="-122"/>
            </a:endParaRPr>
          </a:p>
          <a:p>
            <a:pPr lvl="0">
              <a:lnSpc>
                <a:spcPct val="90000"/>
              </a:lnSpc>
              <a:spcBef>
                <a:spcPts val="1000"/>
              </a:spcBef>
            </a:pPr>
            <a:r>
              <a:rPr lang="zh-CN" altLang="en-US" sz="2000" dirty="0">
                <a:latin typeface="微软雅黑" pitchFamily="34" charset="-122"/>
                <a:ea typeface="微软雅黑" pitchFamily="34" charset="-122"/>
              </a:rPr>
              <a:t>       加强安全行为和指出不安全行为一样重要。</a:t>
            </a:r>
            <a:endParaRPr kumimoji="0" lang="zh-CN" sz="2000" b="0" i="0" u="none" strike="noStrike" kern="1200" cap="none" spc="0" normalizeH="0" baseline="0" noProof="0" dirty="0">
              <a:ln>
                <a:noFill/>
              </a:ln>
              <a:solidFill>
                <a:schemeClr val="tx1"/>
              </a:solidFill>
              <a:effectLst/>
              <a:uLnTx/>
              <a:uFillTx/>
              <a:latin typeface="微软雅黑" pitchFamily="34" charset="-122"/>
              <a:ea typeface="微软雅黑" pitchFamily="34" charset="-122"/>
            </a:endParaRPr>
          </a:p>
        </p:txBody>
      </p:sp>
      <p:pic>
        <p:nvPicPr>
          <p:cNvPr id="167938" name="Picture 2" descr="C:\Users\Administrator\Desktop\ppt\u=3919794892,3378914198&amp;fm=27&amp;gp=0.jpg"/>
          <p:cNvPicPr>
            <a:picLocks noChangeAspect="1" noChangeArrowheads="1"/>
          </p:cNvPicPr>
          <p:nvPr/>
        </p:nvPicPr>
        <p:blipFill>
          <a:blip r:embed="rId3" cstate="print"/>
          <a:srcRect/>
          <a:stretch>
            <a:fillRect/>
          </a:stretch>
        </p:blipFill>
        <p:spPr bwMode="auto">
          <a:xfrm>
            <a:off x="6726443" y="1307399"/>
            <a:ext cx="4676775" cy="4171950"/>
          </a:xfrm>
          <a:prstGeom prst="rect">
            <a:avLst/>
          </a:prstGeom>
          <a:noFill/>
        </p:spPr>
      </p:pic>
      <p:sp>
        <p:nvSpPr>
          <p:cNvPr id="7" name="Rectangle 3"/>
          <p:cNvSpPr txBox="1">
            <a:spLocks noRot="1" noChangeArrowheads="1"/>
          </p:cNvSpPr>
          <p:nvPr/>
        </p:nvSpPr>
        <p:spPr>
          <a:xfrm>
            <a:off x="2432648" y="4161972"/>
            <a:ext cx="3671270" cy="1941946"/>
          </a:xfrm>
          <a:prstGeom prst="rect">
            <a:avLst/>
          </a:prstGeom>
        </p:spPr>
        <p:txBody>
          <a:bodyPr/>
          <a:lstStyle/>
          <a:p>
            <a:pPr lvl="0">
              <a:lnSpc>
                <a:spcPct val="90000"/>
              </a:lnSpc>
              <a:spcBef>
                <a:spcPts val="1000"/>
              </a:spcBef>
            </a:pPr>
            <a:r>
              <a:rPr lang="zh-CN" altLang="en-US" u="wavyHeavy" dirty="0">
                <a:uFill>
                  <a:solidFill>
                    <a:srgbClr val="FCB00F"/>
                  </a:solidFill>
                </a:uFill>
                <a:latin typeface="微软雅黑" pitchFamily="34" charset="-122"/>
                <a:ea typeface="微软雅黑" pitchFamily="34" charset="-122"/>
              </a:rPr>
              <a:t>首先</a:t>
            </a:r>
            <a:r>
              <a:rPr lang="zh-CN" altLang="en-US" dirty="0">
                <a:latin typeface="微软雅黑" pitchFamily="34" charset="-122"/>
                <a:ea typeface="微软雅黑" pitchFamily="34" charset="-122"/>
              </a:rPr>
              <a:t>，安全激励帮助员工向“零事故”目标迈进，减少事故风险。（安全奖励方案）</a:t>
            </a:r>
            <a:endParaRPr lang="en-US" altLang="zh-CN" dirty="0">
              <a:latin typeface="微软雅黑" pitchFamily="34" charset="-122"/>
              <a:ea typeface="微软雅黑" pitchFamily="34" charset="-122"/>
            </a:endParaRPr>
          </a:p>
          <a:p>
            <a:pPr lvl="0">
              <a:lnSpc>
                <a:spcPct val="90000"/>
              </a:lnSpc>
              <a:spcBef>
                <a:spcPts val="1000"/>
              </a:spcBef>
            </a:pPr>
            <a:r>
              <a:rPr lang="zh-CN" altLang="en-US" u="wavyHeavy" dirty="0">
                <a:uFill>
                  <a:solidFill>
                    <a:srgbClr val="FCB00F"/>
                  </a:solidFill>
                </a:uFill>
                <a:latin typeface="微软雅黑" pitchFamily="34" charset="-122"/>
                <a:ea typeface="微软雅黑" pitchFamily="34" charset="-122"/>
              </a:rPr>
              <a:t>其次</a:t>
            </a:r>
            <a:r>
              <a:rPr lang="zh-CN" altLang="en-US" dirty="0">
                <a:latin typeface="微软雅黑" pitchFamily="34" charset="-122"/>
                <a:ea typeface="微软雅黑" pitchFamily="34" charset="-122"/>
              </a:rPr>
              <a:t>，安全激励使公司的安全记录得到员工、公众的承认和赏识。（“公司是安全的”声誉）</a:t>
            </a:r>
            <a:endParaRPr kumimoji="0" lang="zh-CN" b="0" i="0" u="none" strike="noStrike" kern="1200" cap="none" spc="0" normalizeH="0" baseline="0" noProof="0" dirty="0">
              <a:ln>
                <a:noFill/>
              </a:ln>
              <a:solidFill>
                <a:schemeClr val="tx1"/>
              </a:solidFill>
              <a:effectLst/>
              <a:uLnTx/>
              <a:uFillTx/>
              <a:latin typeface="微软雅黑" pitchFamily="34" charset="-122"/>
              <a:ea typeface="微软雅黑"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75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2" presetClass="entr" presetSubtype="4" fill="hold" grpId="0" nodeType="clickEffect">
                                  <p:stCondLst>
                                    <p:cond delay="0"/>
                                  </p:stCondLst>
                                  <p:childTnLst>
                                    <p:set>
                                      <p:cBhvr>
                                        <p:cTn id="15" dur="1" fill="hold">
                                          <p:stCondLst>
                                            <p:cond delay="0"/>
                                          </p:stCondLst>
                                        </p:cTn>
                                        <p:tgtEl>
                                          <p:spTgt spid="5">
                                            <p:txEl>
                                              <p:pRg st="0" end="0"/>
                                            </p:txEl>
                                          </p:spTgt>
                                        </p:tgtEl>
                                        <p:attrNameLst>
                                          <p:attrName>style.visibility</p:attrName>
                                        </p:attrNameLst>
                                      </p:cBhvr>
                                      <p:to>
                                        <p:strVal val="visible"/>
                                      </p:to>
                                    </p:set>
                                    <p:animEffect transition="in" filter="slide(fromBottom)">
                                      <p:cBhvr>
                                        <p:cTn id="16" dur="500"/>
                                        <p:tgtEl>
                                          <p:spTgt spid="5">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4" fill="hold" grpId="0" nodeType="click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slide(fromBottom)">
                                      <p:cBhvr>
                                        <p:cTn id="21" dur="500"/>
                                        <p:tgtEl>
                                          <p:spTgt spid="5">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2" presetClass="entr" presetSubtype="4" fill="hold" grpId="0" nodeType="clickEffect">
                                  <p:stCondLst>
                                    <p:cond delay="0"/>
                                  </p:stCondLst>
                                  <p:childTnLst>
                                    <p:set>
                                      <p:cBhvr>
                                        <p:cTn id="25" dur="1" fill="hold">
                                          <p:stCondLst>
                                            <p:cond delay="0"/>
                                          </p:stCondLst>
                                        </p:cTn>
                                        <p:tgtEl>
                                          <p:spTgt spid="7">
                                            <p:txEl>
                                              <p:pRg st="0" end="0"/>
                                            </p:txEl>
                                          </p:spTgt>
                                        </p:tgtEl>
                                        <p:attrNameLst>
                                          <p:attrName>style.visibility</p:attrName>
                                        </p:attrNameLst>
                                      </p:cBhvr>
                                      <p:to>
                                        <p:strVal val="visible"/>
                                      </p:to>
                                    </p:set>
                                    <p:animEffect transition="in" filter="slide(fromBottom)">
                                      <p:cBhvr>
                                        <p:cTn id="26" dur="500"/>
                                        <p:tgtEl>
                                          <p:spTgt spid="7">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grpId="0" nodeType="clickEffect">
                                  <p:stCondLst>
                                    <p:cond delay="0"/>
                                  </p:stCondLst>
                                  <p:childTnLst>
                                    <p:set>
                                      <p:cBhvr>
                                        <p:cTn id="30" dur="1" fill="hold">
                                          <p:stCondLst>
                                            <p:cond delay="0"/>
                                          </p:stCondLst>
                                        </p:cTn>
                                        <p:tgtEl>
                                          <p:spTgt spid="7">
                                            <p:txEl>
                                              <p:pRg st="1" end="1"/>
                                            </p:txEl>
                                          </p:spTgt>
                                        </p:tgtEl>
                                        <p:attrNameLst>
                                          <p:attrName>style.visibility</p:attrName>
                                        </p:attrNameLst>
                                      </p:cBhvr>
                                      <p:to>
                                        <p:strVal val="visible"/>
                                      </p:to>
                                    </p:set>
                                    <p:animEffect transition="in" filter="slide(fromBottom)">
                                      <p:cBhvr>
                                        <p:cTn id="31"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build="p" autoUpdateAnimBg="0"/>
      <p:bldP spid="7" grpId="0" build="p"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矩形 25"/>
          <p:cNvSpPr/>
          <p:nvPr/>
        </p:nvSpPr>
        <p:spPr>
          <a:xfrm>
            <a:off x="2939356" y="1381358"/>
            <a:ext cx="1488640" cy="1314341"/>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lIns="75520" tIns="37760" rIns="75520" bIns="37760" rtlCol="0" anchor="ctr"/>
          <a:lstStyle/>
          <a:p>
            <a:pPr algn="ctr"/>
            <a:endParaRPr lang="zh-CN" altLang="en-US"/>
          </a:p>
        </p:txBody>
      </p:sp>
      <p:sp>
        <p:nvSpPr>
          <p:cNvPr id="27" name="矩形 26"/>
          <p:cNvSpPr/>
          <p:nvPr/>
        </p:nvSpPr>
        <p:spPr>
          <a:xfrm>
            <a:off x="2939356" y="2671948"/>
            <a:ext cx="1488640" cy="2291939"/>
          </a:xfrm>
          <a:prstGeom prst="rect">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lIns="75520" tIns="37760" rIns="75520" bIns="37760" rtlCol="0" anchor="ctr"/>
          <a:lstStyle/>
          <a:p>
            <a:pPr algn="ctr"/>
            <a:r>
              <a:rPr lang="zh-CN" altLang="en-US" sz="1600" b="1" dirty="0">
                <a:solidFill>
                  <a:schemeClr val="tx1"/>
                </a:solidFill>
                <a:latin typeface="微软雅黑" pitchFamily="34" charset="-122"/>
                <a:ea typeface="微软雅黑" pitchFamily="34" charset="-122"/>
                <a:cs typeface="华文黑体" pitchFamily="2" charset="-122"/>
              </a:rPr>
              <a:t>心理学家认为强化安全行为较惩罚不安全行为更有效，人们对积极强化的效果更好</a:t>
            </a:r>
          </a:p>
          <a:p>
            <a:pPr algn="ctr"/>
            <a:endParaRPr lang="zh-CN" altLang="en-US" sz="1600" b="1" dirty="0">
              <a:solidFill>
                <a:schemeClr val="tx1"/>
              </a:solidFill>
              <a:latin typeface="微软雅黑" pitchFamily="34" charset="-122"/>
              <a:ea typeface="微软雅黑" pitchFamily="34" charset="-122"/>
              <a:cs typeface="华文黑体" pitchFamily="2" charset="-122"/>
            </a:endParaRPr>
          </a:p>
        </p:txBody>
      </p:sp>
      <p:sp>
        <p:nvSpPr>
          <p:cNvPr id="28" name="矩形 27"/>
          <p:cNvSpPr/>
          <p:nvPr/>
        </p:nvSpPr>
        <p:spPr>
          <a:xfrm>
            <a:off x="4621519" y="1381358"/>
            <a:ext cx="1488640" cy="1314341"/>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lIns="75520" tIns="37760" rIns="75520" bIns="37760" rtlCol="0" anchor="ctr"/>
          <a:lstStyle/>
          <a:p>
            <a:pPr algn="ctr"/>
            <a:endParaRPr lang="zh-CN" altLang="en-US"/>
          </a:p>
        </p:txBody>
      </p:sp>
      <p:sp>
        <p:nvSpPr>
          <p:cNvPr id="29" name="矩形 28"/>
          <p:cNvSpPr/>
          <p:nvPr/>
        </p:nvSpPr>
        <p:spPr>
          <a:xfrm>
            <a:off x="4621519" y="2671948"/>
            <a:ext cx="1488640" cy="2291939"/>
          </a:xfrm>
          <a:prstGeom prst="rect">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lIns="75520" tIns="37760" rIns="75520" bIns="37760" rtlCol="0" anchor="ctr"/>
          <a:lstStyle/>
          <a:p>
            <a:pPr algn="ctr"/>
            <a:r>
              <a:rPr lang="zh-CN" altLang="en-US" sz="1600" b="1" dirty="0">
                <a:solidFill>
                  <a:schemeClr val="tx1"/>
                </a:solidFill>
                <a:latin typeface="微软雅黑" pitchFamily="34" charset="-122"/>
                <a:ea typeface="微软雅黑" pitchFamily="34" charset="-122"/>
                <a:cs typeface="华文黑体" pitchFamily="2" charset="-122"/>
              </a:rPr>
              <a:t>只要让人们知道你注意到他们正在安全工作，便有助于强化他们的安全行为和习惯。</a:t>
            </a:r>
          </a:p>
          <a:p>
            <a:pPr algn="ctr"/>
            <a:endParaRPr lang="zh-CN" altLang="en-US" sz="1600" b="1" dirty="0">
              <a:solidFill>
                <a:schemeClr val="tx1"/>
              </a:solidFill>
              <a:latin typeface="微软雅黑" pitchFamily="34" charset="-122"/>
              <a:ea typeface="微软雅黑" pitchFamily="34" charset="-122"/>
              <a:cs typeface="华文黑体" pitchFamily="2" charset="-122"/>
            </a:endParaRPr>
          </a:p>
        </p:txBody>
      </p:sp>
      <p:sp>
        <p:nvSpPr>
          <p:cNvPr id="30" name="矩形 29"/>
          <p:cNvSpPr/>
          <p:nvPr/>
        </p:nvSpPr>
        <p:spPr>
          <a:xfrm>
            <a:off x="6303683" y="1381358"/>
            <a:ext cx="1488640" cy="1314341"/>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lIns="75520" tIns="37760" rIns="75520" bIns="37760" rtlCol="0" anchor="ctr"/>
          <a:lstStyle/>
          <a:p>
            <a:pPr algn="ctr"/>
            <a:endParaRPr lang="zh-CN" altLang="en-US"/>
          </a:p>
        </p:txBody>
      </p:sp>
      <p:sp>
        <p:nvSpPr>
          <p:cNvPr id="31" name="矩形 30"/>
          <p:cNvSpPr/>
          <p:nvPr/>
        </p:nvSpPr>
        <p:spPr>
          <a:xfrm>
            <a:off x="6303683" y="2671948"/>
            <a:ext cx="1488640" cy="2291939"/>
          </a:xfrm>
          <a:prstGeom prst="rect">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lIns="75520" tIns="37760" rIns="75520" bIns="37760" rtlCol="0" anchor="ctr"/>
          <a:lstStyle/>
          <a:p>
            <a:pPr algn="ctr"/>
            <a:r>
              <a:rPr lang="zh-CN" altLang="en-US" sz="1600" b="1" dirty="0">
                <a:solidFill>
                  <a:schemeClr val="tx1"/>
                </a:solidFill>
                <a:latin typeface="微软雅黑" pitchFamily="34" charset="-122"/>
                <a:ea typeface="微软雅黑" pitchFamily="34" charset="-122"/>
                <a:cs typeface="华文黑体" pitchFamily="2" charset="-122"/>
              </a:rPr>
              <a:t>不被注意到的行为可能会停止，若你不强化安全工作，人们的安全行为可能会停止。</a:t>
            </a:r>
          </a:p>
          <a:p>
            <a:pPr algn="ctr"/>
            <a:endParaRPr lang="zh-CN" altLang="en-US" sz="1600" b="1" dirty="0">
              <a:solidFill>
                <a:schemeClr val="tx1"/>
              </a:solidFill>
              <a:latin typeface="微软雅黑" pitchFamily="34" charset="-122"/>
              <a:ea typeface="微软雅黑" pitchFamily="34" charset="-122"/>
              <a:cs typeface="华文黑体" pitchFamily="2" charset="-122"/>
            </a:endParaRPr>
          </a:p>
        </p:txBody>
      </p:sp>
      <p:grpSp>
        <p:nvGrpSpPr>
          <p:cNvPr id="36" name="组合 35"/>
          <p:cNvGrpSpPr/>
          <p:nvPr/>
        </p:nvGrpSpPr>
        <p:grpSpPr>
          <a:xfrm>
            <a:off x="3415939" y="1654430"/>
            <a:ext cx="535474" cy="686136"/>
            <a:chOff x="3095876" y="2479873"/>
            <a:chExt cx="366231" cy="470769"/>
          </a:xfrm>
          <a:solidFill>
            <a:srgbClr val="FCB00F"/>
          </a:solidFill>
        </p:grpSpPr>
        <p:sp>
          <p:nvSpPr>
            <p:cNvPr id="37" name="Freeform 108"/>
            <p:cNvSpPr/>
            <p:nvPr/>
          </p:nvSpPr>
          <p:spPr bwMode="auto">
            <a:xfrm flipH="1">
              <a:off x="3095876" y="2898027"/>
              <a:ext cx="51923" cy="52615"/>
            </a:xfrm>
            <a:custGeom>
              <a:avLst/>
              <a:gdLst>
                <a:gd name="T0" fmla="*/ 0 w 32"/>
                <a:gd name="T1" fmla="*/ 32 h 32"/>
                <a:gd name="T2" fmla="*/ 16 w 32"/>
                <a:gd name="T3" fmla="*/ 32 h 32"/>
                <a:gd name="T4" fmla="*/ 32 w 32"/>
                <a:gd name="T5" fmla="*/ 16 h 32"/>
                <a:gd name="T6" fmla="*/ 32 w 32"/>
                <a:gd name="T7" fmla="*/ 0 h 32"/>
                <a:gd name="T8" fmla="*/ 0 w 32"/>
                <a:gd name="T9" fmla="*/ 0 h 32"/>
                <a:gd name="T10" fmla="*/ 0 w 32"/>
                <a:gd name="T11" fmla="*/ 32 h 32"/>
              </a:gdLst>
              <a:ahLst/>
              <a:cxnLst>
                <a:cxn ang="0">
                  <a:pos x="T0" y="T1"/>
                </a:cxn>
                <a:cxn ang="0">
                  <a:pos x="T2" y="T3"/>
                </a:cxn>
                <a:cxn ang="0">
                  <a:pos x="T4" y="T5"/>
                </a:cxn>
                <a:cxn ang="0">
                  <a:pos x="T6" y="T7"/>
                </a:cxn>
                <a:cxn ang="0">
                  <a:pos x="T8" y="T9"/>
                </a:cxn>
                <a:cxn ang="0">
                  <a:pos x="T10" y="T11"/>
                </a:cxn>
              </a:cxnLst>
              <a:rect l="0" t="0" r="r" b="b"/>
              <a:pathLst>
                <a:path w="32" h="32">
                  <a:moveTo>
                    <a:pt x="0" y="32"/>
                  </a:moveTo>
                  <a:cubicBezTo>
                    <a:pt x="16" y="32"/>
                    <a:pt x="16" y="32"/>
                    <a:pt x="16" y="32"/>
                  </a:cubicBezTo>
                  <a:cubicBezTo>
                    <a:pt x="25" y="32"/>
                    <a:pt x="32" y="25"/>
                    <a:pt x="32" y="16"/>
                  </a:cubicBezTo>
                  <a:cubicBezTo>
                    <a:pt x="32" y="0"/>
                    <a:pt x="32" y="0"/>
                    <a:pt x="32" y="0"/>
                  </a:cubicBezTo>
                  <a:cubicBezTo>
                    <a:pt x="0" y="0"/>
                    <a:pt x="0" y="0"/>
                    <a:pt x="0" y="0"/>
                  </a:cubicBezTo>
                  <a:lnTo>
                    <a:pt x="0" y="3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755015">
                <a:defRPr/>
              </a:pPr>
              <a:endParaRPr lang="zh-CN" altLang="en-US" sz="1500">
                <a:solidFill>
                  <a:sysClr val="windowText" lastClr="000000"/>
                </a:solidFill>
                <a:latin typeface="Calibri"/>
                <a:ea typeface="宋体" charset="-122"/>
              </a:endParaRPr>
            </a:p>
          </p:txBody>
        </p:sp>
        <p:sp>
          <p:nvSpPr>
            <p:cNvPr id="38" name="Freeform 109"/>
            <p:cNvSpPr>
              <a:spLocks noEditPoints="1"/>
            </p:cNvSpPr>
            <p:nvPr/>
          </p:nvSpPr>
          <p:spPr bwMode="auto">
            <a:xfrm flipH="1">
              <a:off x="3095876" y="2479873"/>
              <a:ext cx="366231" cy="470769"/>
            </a:xfrm>
            <a:custGeom>
              <a:avLst/>
              <a:gdLst>
                <a:gd name="T0" fmla="*/ 208 w 224"/>
                <a:gd name="T1" fmla="*/ 0 h 288"/>
                <a:gd name="T2" fmla="*/ 16 w 224"/>
                <a:gd name="T3" fmla="*/ 0 h 288"/>
                <a:gd name="T4" fmla="*/ 0 w 224"/>
                <a:gd name="T5" fmla="*/ 16 h 288"/>
                <a:gd name="T6" fmla="*/ 0 w 224"/>
                <a:gd name="T7" fmla="*/ 272 h 288"/>
                <a:gd name="T8" fmla="*/ 16 w 224"/>
                <a:gd name="T9" fmla="*/ 288 h 288"/>
                <a:gd name="T10" fmla="*/ 176 w 224"/>
                <a:gd name="T11" fmla="*/ 288 h 288"/>
                <a:gd name="T12" fmla="*/ 176 w 224"/>
                <a:gd name="T13" fmla="*/ 144 h 288"/>
                <a:gd name="T14" fmla="*/ 224 w 224"/>
                <a:gd name="T15" fmla="*/ 144 h 288"/>
                <a:gd name="T16" fmla="*/ 224 w 224"/>
                <a:gd name="T17" fmla="*/ 16 h 288"/>
                <a:gd name="T18" fmla="*/ 208 w 224"/>
                <a:gd name="T19" fmla="*/ 0 h 288"/>
                <a:gd name="T20" fmla="*/ 168 w 224"/>
                <a:gd name="T21" fmla="*/ 104 h 288"/>
                <a:gd name="T22" fmla="*/ 56 w 224"/>
                <a:gd name="T23" fmla="*/ 104 h 288"/>
                <a:gd name="T24" fmla="*/ 56 w 224"/>
                <a:gd name="T25" fmla="*/ 88 h 288"/>
                <a:gd name="T26" fmla="*/ 168 w 224"/>
                <a:gd name="T27" fmla="*/ 88 h 288"/>
                <a:gd name="T28" fmla="*/ 168 w 224"/>
                <a:gd name="T29" fmla="*/ 104 h 288"/>
                <a:gd name="T30" fmla="*/ 168 w 224"/>
                <a:gd name="T31" fmla="*/ 72 h 288"/>
                <a:gd name="T32" fmla="*/ 56 w 224"/>
                <a:gd name="T33" fmla="*/ 72 h 288"/>
                <a:gd name="T34" fmla="*/ 56 w 224"/>
                <a:gd name="T35" fmla="*/ 56 h 288"/>
                <a:gd name="T36" fmla="*/ 168 w 224"/>
                <a:gd name="T37" fmla="*/ 56 h 288"/>
                <a:gd name="T38" fmla="*/ 168 w 224"/>
                <a:gd name="T39" fmla="*/ 7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4" h="288">
                  <a:moveTo>
                    <a:pt x="208" y="0"/>
                  </a:moveTo>
                  <a:cubicBezTo>
                    <a:pt x="16" y="0"/>
                    <a:pt x="16" y="0"/>
                    <a:pt x="16" y="0"/>
                  </a:cubicBezTo>
                  <a:cubicBezTo>
                    <a:pt x="7" y="0"/>
                    <a:pt x="0" y="7"/>
                    <a:pt x="0" y="16"/>
                  </a:cubicBezTo>
                  <a:cubicBezTo>
                    <a:pt x="0" y="272"/>
                    <a:pt x="0" y="272"/>
                    <a:pt x="0" y="272"/>
                  </a:cubicBezTo>
                  <a:cubicBezTo>
                    <a:pt x="0" y="281"/>
                    <a:pt x="7" y="288"/>
                    <a:pt x="16" y="288"/>
                  </a:cubicBezTo>
                  <a:cubicBezTo>
                    <a:pt x="176" y="288"/>
                    <a:pt x="176" y="288"/>
                    <a:pt x="176" y="288"/>
                  </a:cubicBezTo>
                  <a:cubicBezTo>
                    <a:pt x="176" y="144"/>
                    <a:pt x="176" y="144"/>
                    <a:pt x="176" y="144"/>
                  </a:cubicBezTo>
                  <a:cubicBezTo>
                    <a:pt x="224" y="144"/>
                    <a:pt x="224" y="144"/>
                    <a:pt x="224" y="144"/>
                  </a:cubicBezTo>
                  <a:cubicBezTo>
                    <a:pt x="224" y="16"/>
                    <a:pt x="224" y="16"/>
                    <a:pt x="224" y="16"/>
                  </a:cubicBezTo>
                  <a:cubicBezTo>
                    <a:pt x="224" y="7"/>
                    <a:pt x="217" y="0"/>
                    <a:pt x="208" y="0"/>
                  </a:cubicBezTo>
                  <a:close/>
                  <a:moveTo>
                    <a:pt x="168" y="104"/>
                  </a:moveTo>
                  <a:cubicBezTo>
                    <a:pt x="56" y="104"/>
                    <a:pt x="56" y="104"/>
                    <a:pt x="56" y="104"/>
                  </a:cubicBezTo>
                  <a:cubicBezTo>
                    <a:pt x="56" y="88"/>
                    <a:pt x="56" y="88"/>
                    <a:pt x="56" y="88"/>
                  </a:cubicBezTo>
                  <a:cubicBezTo>
                    <a:pt x="168" y="88"/>
                    <a:pt x="168" y="88"/>
                    <a:pt x="168" y="88"/>
                  </a:cubicBezTo>
                  <a:lnTo>
                    <a:pt x="168" y="104"/>
                  </a:lnTo>
                  <a:close/>
                  <a:moveTo>
                    <a:pt x="168" y="72"/>
                  </a:moveTo>
                  <a:cubicBezTo>
                    <a:pt x="56" y="72"/>
                    <a:pt x="56" y="72"/>
                    <a:pt x="56" y="72"/>
                  </a:cubicBezTo>
                  <a:cubicBezTo>
                    <a:pt x="56" y="56"/>
                    <a:pt x="56" y="56"/>
                    <a:pt x="56" y="56"/>
                  </a:cubicBezTo>
                  <a:cubicBezTo>
                    <a:pt x="168" y="56"/>
                    <a:pt x="168" y="56"/>
                    <a:pt x="168" y="56"/>
                  </a:cubicBezTo>
                  <a:lnTo>
                    <a:pt x="168" y="7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755015">
                <a:defRPr/>
              </a:pPr>
              <a:endParaRPr lang="zh-CN" altLang="en-US" sz="1500">
                <a:solidFill>
                  <a:sysClr val="windowText" lastClr="000000"/>
                </a:solidFill>
                <a:latin typeface="Calibri"/>
                <a:ea typeface="宋体" charset="-122"/>
              </a:endParaRPr>
            </a:p>
          </p:txBody>
        </p:sp>
        <p:sp>
          <p:nvSpPr>
            <p:cNvPr id="39" name="Rectangle 110"/>
            <p:cNvSpPr>
              <a:spLocks noChangeArrowheads="1"/>
            </p:cNvSpPr>
            <p:nvPr/>
          </p:nvSpPr>
          <p:spPr bwMode="auto">
            <a:xfrm flipH="1">
              <a:off x="3095876" y="2741565"/>
              <a:ext cx="51923" cy="5192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755015">
                <a:defRPr/>
              </a:pPr>
              <a:endParaRPr lang="zh-CN" altLang="en-US" sz="1500">
                <a:solidFill>
                  <a:sysClr val="windowText" lastClr="000000"/>
                </a:solidFill>
                <a:latin typeface="Calibri"/>
                <a:ea typeface="宋体" charset="-122"/>
              </a:endParaRPr>
            </a:p>
          </p:txBody>
        </p:sp>
        <p:sp>
          <p:nvSpPr>
            <p:cNvPr id="40" name="Rectangle 111"/>
            <p:cNvSpPr>
              <a:spLocks noChangeArrowheads="1"/>
            </p:cNvSpPr>
            <p:nvPr/>
          </p:nvSpPr>
          <p:spPr bwMode="auto">
            <a:xfrm flipH="1">
              <a:off x="3095876" y="2819796"/>
              <a:ext cx="51923" cy="5261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755015">
                <a:defRPr/>
              </a:pPr>
              <a:endParaRPr lang="zh-CN" altLang="en-US" sz="1500">
                <a:solidFill>
                  <a:sysClr val="windowText" lastClr="000000"/>
                </a:solidFill>
                <a:latin typeface="Calibri"/>
                <a:ea typeface="宋体" charset="-122"/>
              </a:endParaRPr>
            </a:p>
          </p:txBody>
        </p:sp>
      </p:grpSp>
      <p:sp>
        <p:nvSpPr>
          <p:cNvPr id="41" name="Freeform 64"/>
          <p:cNvSpPr>
            <a:spLocks noEditPoints="1"/>
          </p:cNvSpPr>
          <p:nvPr/>
        </p:nvSpPr>
        <p:spPr bwMode="auto">
          <a:xfrm flipH="1">
            <a:off x="4997265" y="1692908"/>
            <a:ext cx="737149" cy="609178"/>
          </a:xfrm>
          <a:custGeom>
            <a:avLst/>
            <a:gdLst>
              <a:gd name="T0" fmla="*/ 188 w 308"/>
              <a:gd name="T1" fmla="*/ 19 h 256"/>
              <a:gd name="T2" fmla="*/ 154 w 308"/>
              <a:gd name="T3" fmla="*/ 0 h 256"/>
              <a:gd name="T4" fmla="*/ 120 w 308"/>
              <a:gd name="T5" fmla="*/ 19 h 256"/>
              <a:gd name="T6" fmla="*/ 8 w 308"/>
              <a:gd name="T7" fmla="*/ 195 h 256"/>
              <a:gd name="T8" fmla="*/ 7 w 308"/>
              <a:gd name="T9" fmla="*/ 235 h 256"/>
              <a:gd name="T10" fmla="*/ 42 w 308"/>
              <a:gd name="T11" fmla="*/ 256 h 256"/>
              <a:gd name="T12" fmla="*/ 266 w 308"/>
              <a:gd name="T13" fmla="*/ 256 h 256"/>
              <a:gd name="T14" fmla="*/ 301 w 308"/>
              <a:gd name="T15" fmla="*/ 235 h 256"/>
              <a:gd name="T16" fmla="*/ 300 w 308"/>
              <a:gd name="T17" fmla="*/ 195 h 256"/>
              <a:gd name="T18" fmla="*/ 188 w 308"/>
              <a:gd name="T19" fmla="*/ 19 h 256"/>
              <a:gd name="T20" fmla="*/ 154 w 308"/>
              <a:gd name="T21" fmla="*/ 216 h 256"/>
              <a:gd name="T22" fmla="*/ 138 w 308"/>
              <a:gd name="T23" fmla="*/ 200 h 256"/>
              <a:gd name="T24" fmla="*/ 154 w 308"/>
              <a:gd name="T25" fmla="*/ 184 h 256"/>
              <a:gd name="T26" fmla="*/ 170 w 308"/>
              <a:gd name="T27" fmla="*/ 200 h 256"/>
              <a:gd name="T28" fmla="*/ 154 w 308"/>
              <a:gd name="T29" fmla="*/ 216 h 256"/>
              <a:gd name="T30" fmla="*/ 170 w 308"/>
              <a:gd name="T31" fmla="*/ 152 h 256"/>
              <a:gd name="T32" fmla="*/ 154 w 308"/>
              <a:gd name="T33" fmla="*/ 168 h 256"/>
              <a:gd name="T34" fmla="*/ 138 w 308"/>
              <a:gd name="T35" fmla="*/ 152 h 256"/>
              <a:gd name="T36" fmla="*/ 138 w 308"/>
              <a:gd name="T37" fmla="*/ 96 h 256"/>
              <a:gd name="T38" fmla="*/ 154 w 308"/>
              <a:gd name="T39" fmla="*/ 80 h 256"/>
              <a:gd name="T40" fmla="*/ 170 w 308"/>
              <a:gd name="T41" fmla="*/ 96 h 256"/>
              <a:gd name="T42" fmla="*/ 170 w 308"/>
              <a:gd name="T43" fmla="*/ 152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08" h="256">
                <a:moveTo>
                  <a:pt x="188" y="19"/>
                </a:moveTo>
                <a:cubicBezTo>
                  <a:pt x="180" y="7"/>
                  <a:pt x="168" y="0"/>
                  <a:pt x="154" y="0"/>
                </a:cubicBezTo>
                <a:cubicBezTo>
                  <a:pt x="140" y="0"/>
                  <a:pt x="128" y="7"/>
                  <a:pt x="120" y="19"/>
                </a:cubicBezTo>
                <a:cubicBezTo>
                  <a:pt x="8" y="195"/>
                  <a:pt x="8" y="195"/>
                  <a:pt x="8" y="195"/>
                </a:cubicBezTo>
                <a:cubicBezTo>
                  <a:pt x="0" y="207"/>
                  <a:pt x="0" y="222"/>
                  <a:pt x="7" y="235"/>
                </a:cubicBezTo>
                <a:cubicBezTo>
                  <a:pt x="14" y="248"/>
                  <a:pt x="27" y="256"/>
                  <a:pt x="42" y="256"/>
                </a:cubicBezTo>
                <a:cubicBezTo>
                  <a:pt x="266" y="256"/>
                  <a:pt x="266" y="256"/>
                  <a:pt x="266" y="256"/>
                </a:cubicBezTo>
                <a:cubicBezTo>
                  <a:pt x="281" y="256"/>
                  <a:pt x="294" y="248"/>
                  <a:pt x="301" y="235"/>
                </a:cubicBezTo>
                <a:cubicBezTo>
                  <a:pt x="308" y="222"/>
                  <a:pt x="308" y="207"/>
                  <a:pt x="300" y="195"/>
                </a:cubicBezTo>
                <a:lnTo>
                  <a:pt x="188" y="19"/>
                </a:lnTo>
                <a:close/>
                <a:moveTo>
                  <a:pt x="154" y="216"/>
                </a:moveTo>
                <a:cubicBezTo>
                  <a:pt x="145" y="216"/>
                  <a:pt x="138" y="209"/>
                  <a:pt x="138" y="200"/>
                </a:cubicBezTo>
                <a:cubicBezTo>
                  <a:pt x="138" y="191"/>
                  <a:pt x="145" y="184"/>
                  <a:pt x="154" y="184"/>
                </a:cubicBezTo>
                <a:cubicBezTo>
                  <a:pt x="163" y="184"/>
                  <a:pt x="170" y="191"/>
                  <a:pt x="170" y="200"/>
                </a:cubicBezTo>
                <a:cubicBezTo>
                  <a:pt x="170" y="209"/>
                  <a:pt x="163" y="216"/>
                  <a:pt x="154" y="216"/>
                </a:cubicBezTo>
                <a:close/>
                <a:moveTo>
                  <a:pt x="170" y="152"/>
                </a:moveTo>
                <a:cubicBezTo>
                  <a:pt x="170" y="161"/>
                  <a:pt x="163" y="168"/>
                  <a:pt x="154" y="168"/>
                </a:cubicBezTo>
                <a:cubicBezTo>
                  <a:pt x="145" y="168"/>
                  <a:pt x="138" y="161"/>
                  <a:pt x="138" y="152"/>
                </a:cubicBezTo>
                <a:cubicBezTo>
                  <a:pt x="138" y="96"/>
                  <a:pt x="138" y="96"/>
                  <a:pt x="138" y="96"/>
                </a:cubicBezTo>
                <a:cubicBezTo>
                  <a:pt x="138" y="87"/>
                  <a:pt x="145" y="80"/>
                  <a:pt x="154" y="80"/>
                </a:cubicBezTo>
                <a:cubicBezTo>
                  <a:pt x="163" y="80"/>
                  <a:pt x="170" y="87"/>
                  <a:pt x="170" y="96"/>
                </a:cubicBezTo>
                <a:lnTo>
                  <a:pt x="170" y="152"/>
                </a:lnTo>
                <a:close/>
              </a:path>
            </a:pathLst>
          </a:custGeom>
          <a:solidFill>
            <a:srgbClr val="FCB00F"/>
          </a:solidFill>
          <a:ln>
            <a:noFill/>
          </a:ln>
        </p:spPr>
        <p:txBody>
          <a:bodyPr vert="horz" wrap="square" lIns="75520" tIns="37760" rIns="75520" bIns="377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755015">
              <a:defRPr/>
            </a:pPr>
            <a:endParaRPr lang="zh-CN" altLang="en-US" sz="1500">
              <a:solidFill>
                <a:sysClr val="windowText" lastClr="000000"/>
              </a:solidFill>
              <a:latin typeface="Calibri"/>
              <a:ea typeface="宋体" charset="-122"/>
            </a:endParaRPr>
          </a:p>
        </p:txBody>
      </p:sp>
      <p:grpSp>
        <p:nvGrpSpPr>
          <p:cNvPr id="42" name="组合 41"/>
          <p:cNvGrpSpPr/>
          <p:nvPr/>
        </p:nvGrpSpPr>
        <p:grpSpPr>
          <a:xfrm>
            <a:off x="6817917" y="1663692"/>
            <a:ext cx="460172" cy="667613"/>
            <a:chOff x="5690315" y="3674507"/>
            <a:chExt cx="314729" cy="458061"/>
          </a:xfrm>
          <a:solidFill>
            <a:srgbClr val="FCB00F"/>
          </a:solidFill>
        </p:grpSpPr>
        <p:sp>
          <p:nvSpPr>
            <p:cNvPr id="43" name="Freeform 36"/>
            <p:cNvSpPr/>
            <p:nvPr/>
          </p:nvSpPr>
          <p:spPr bwMode="auto">
            <a:xfrm flipH="1">
              <a:off x="5782528" y="4054387"/>
              <a:ext cx="130302" cy="78181"/>
            </a:xfrm>
            <a:custGeom>
              <a:avLst/>
              <a:gdLst>
                <a:gd name="T0" fmla="*/ 73 w 80"/>
                <a:gd name="T1" fmla="*/ 2 h 48"/>
                <a:gd name="T2" fmla="*/ 44 w 80"/>
                <a:gd name="T3" fmla="*/ 8 h 48"/>
                <a:gd name="T4" fmla="*/ 40 w 80"/>
                <a:gd name="T5" fmla="*/ 8 h 48"/>
                <a:gd name="T6" fmla="*/ 36 w 80"/>
                <a:gd name="T7" fmla="*/ 8 h 48"/>
                <a:gd name="T8" fmla="*/ 7 w 80"/>
                <a:gd name="T9" fmla="*/ 2 h 48"/>
                <a:gd name="T10" fmla="*/ 0 w 80"/>
                <a:gd name="T11" fmla="*/ 0 h 48"/>
                <a:gd name="T12" fmla="*/ 0 w 80"/>
                <a:gd name="T13" fmla="*/ 0 h 48"/>
                <a:gd name="T14" fmla="*/ 40 w 80"/>
                <a:gd name="T15" fmla="*/ 48 h 48"/>
                <a:gd name="T16" fmla="*/ 80 w 80"/>
                <a:gd name="T17" fmla="*/ 0 h 48"/>
                <a:gd name="T18" fmla="*/ 80 w 80"/>
                <a:gd name="T19" fmla="*/ 0 h 48"/>
                <a:gd name="T20" fmla="*/ 73 w 80"/>
                <a:gd name="T21" fmla="*/ 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48">
                  <a:moveTo>
                    <a:pt x="73" y="2"/>
                  </a:moveTo>
                  <a:cubicBezTo>
                    <a:pt x="65" y="5"/>
                    <a:pt x="55" y="7"/>
                    <a:pt x="44" y="8"/>
                  </a:cubicBezTo>
                  <a:cubicBezTo>
                    <a:pt x="42" y="8"/>
                    <a:pt x="41" y="8"/>
                    <a:pt x="40" y="8"/>
                  </a:cubicBezTo>
                  <a:cubicBezTo>
                    <a:pt x="39" y="8"/>
                    <a:pt x="38" y="8"/>
                    <a:pt x="36" y="8"/>
                  </a:cubicBezTo>
                  <a:cubicBezTo>
                    <a:pt x="25" y="7"/>
                    <a:pt x="15" y="5"/>
                    <a:pt x="7" y="2"/>
                  </a:cubicBezTo>
                  <a:cubicBezTo>
                    <a:pt x="3" y="1"/>
                    <a:pt x="0" y="0"/>
                    <a:pt x="0" y="0"/>
                  </a:cubicBezTo>
                  <a:cubicBezTo>
                    <a:pt x="0" y="0"/>
                    <a:pt x="0" y="0"/>
                    <a:pt x="0" y="0"/>
                  </a:cubicBezTo>
                  <a:cubicBezTo>
                    <a:pt x="0" y="27"/>
                    <a:pt x="13" y="48"/>
                    <a:pt x="40" y="48"/>
                  </a:cubicBezTo>
                  <a:cubicBezTo>
                    <a:pt x="67" y="48"/>
                    <a:pt x="80" y="27"/>
                    <a:pt x="80" y="0"/>
                  </a:cubicBezTo>
                  <a:cubicBezTo>
                    <a:pt x="80" y="0"/>
                    <a:pt x="80" y="0"/>
                    <a:pt x="80" y="0"/>
                  </a:cubicBezTo>
                  <a:cubicBezTo>
                    <a:pt x="80" y="0"/>
                    <a:pt x="77" y="1"/>
                    <a:pt x="7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755015">
                <a:defRPr/>
              </a:pPr>
              <a:endParaRPr lang="zh-CN" altLang="en-US" sz="1500">
                <a:solidFill>
                  <a:sysClr val="windowText" lastClr="000000"/>
                </a:solidFill>
                <a:latin typeface="Calibri"/>
                <a:ea typeface="宋体" charset="-122"/>
              </a:endParaRPr>
            </a:p>
          </p:txBody>
        </p:sp>
        <p:sp>
          <p:nvSpPr>
            <p:cNvPr id="44" name="Freeform 37"/>
            <p:cNvSpPr>
              <a:spLocks noEditPoints="1"/>
            </p:cNvSpPr>
            <p:nvPr/>
          </p:nvSpPr>
          <p:spPr bwMode="auto">
            <a:xfrm flipH="1">
              <a:off x="5690315" y="3674507"/>
              <a:ext cx="314729" cy="366849"/>
            </a:xfrm>
            <a:custGeom>
              <a:avLst/>
              <a:gdLst>
                <a:gd name="T0" fmla="*/ 96 w 192"/>
                <a:gd name="T1" fmla="*/ 0 h 224"/>
                <a:gd name="T2" fmla="*/ 0 w 192"/>
                <a:gd name="T3" fmla="*/ 96 h 224"/>
                <a:gd name="T4" fmla="*/ 48 w 192"/>
                <a:gd name="T5" fmla="*/ 200 h 224"/>
                <a:gd name="T6" fmla="*/ 67 w 192"/>
                <a:gd name="T7" fmla="*/ 219 h 224"/>
                <a:gd name="T8" fmla="*/ 90 w 192"/>
                <a:gd name="T9" fmla="*/ 224 h 224"/>
                <a:gd name="T10" fmla="*/ 96 w 192"/>
                <a:gd name="T11" fmla="*/ 224 h 224"/>
                <a:gd name="T12" fmla="*/ 125 w 192"/>
                <a:gd name="T13" fmla="*/ 218 h 224"/>
                <a:gd name="T14" fmla="*/ 144 w 192"/>
                <a:gd name="T15" fmla="*/ 200 h 224"/>
                <a:gd name="T16" fmla="*/ 192 w 192"/>
                <a:gd name="T17" fmla="*/ 96 h 224"/>
                <a:gd name="T18" fmla="*/ 96 w 192"/>
                <a:gd name="T19" fmla="*/ 0 h 224"/>
                <a:gd name="T20" fmla="*/ 113 w 192"/>
                <a:gd name="T21" fmla="*/ 40 h 224"/>
                <a:gd name="T22" fmla="*/ 31 w 192"/>
                <a:gd name="T23" fmla="*/ 121 h 224"/>
                <a:gd name="T24" fmla="*/ 31 w 192"/>
                <a:gd name="T25" fmla="*/ 128 h 224"/>
                <a:gd name="T26" fmla="*/ 24 w 192"/>
                <a:gd name="T27" fmla="*/ 98 h 224"/>
                <a:gd name="T28" fmla="*/ 99 w 192"/>
                <a:gd name="T29" fmla="*/ 24 h 224"/>
                <a:gd name="T30" fmla="*/ 160 w 192"/>
                <a:gd name="T31" fmla="*/ 54 h 224"/>
                <a:gd name="T32" fmla="*/ 113 w 192"/>
                <a:gd name="T33" fmla="*/ 4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2" h="224">
                  <a:moveTo>
                    <a:pt x="96" y="0"/>
                  </a:moveTo>
                  <a:cubicBezTo>
                    <a:pt x="43" y="0"/>
                    <a:pt x="0" y="43"/>
                    <a:pt x="0" y="96"/>
                  </a:cubicBezTo>
                  <a:cubicBezTo>
                    <a:pt x="0" y="144"/>
                    <a:pt x="48" y="184"/>
                    <a:pt x="48" y="200"/>
                  </a:cubicBezTo>
                  <a:cubicBezTo>
                    <a:pt x="48" y="205"/>
                    <a:pt x="54" y="213"/>
                    <a:pt x="67" y="219"/>
                  </a:cubicBezTo>
                  <a:cubicBezTo>
                    <a:pt x="73" y="220"/>
                    <a:pt x="82" y="223"/>
                    <a:pt x="90" y="224"/>
                  </a:cubicBezTo>
                  <a:cubicBezTo>
                    <a:pt x="92" y="224"/>
                    <a:pt x="94" y="224"/>
                    <a:pt x="96" y="224"/>
                  </a:cubicBezTo>
                  <a:cubicBezTo>
                    <a:pt x="103" y="224"/>
                    <a:pt x="113" y="222"/>
                    <a:pt x="125" y="218"/>
                  </a:cubicBezTo>
                  <a:cubicBezTo>
                    <a:pt x="138" y="213"/>
                    <a:pt x="144" y="205"/>
                    <a:pt x="144" y="200"/>
                  </a:cubicBezTo>
                  <a:cubicBezTo>
                    <a:pt x="144" y="184"/>
                    <a:pt x="192" y="144"/>
                    <a:pt x="192" y="96"/>
                  </a:cubicBezTo>
                  <a:cubicBezTo>
                    <a:pt x="192" y="43"/>
                    <a:pt x="149" y="0"/>
                    <a:pt x="96" y="0"/>
                  </a:cubicBezTo>
                  <a:close/>
                  <a:moveTo>
                    <a:pt x="113" y="40"/>
                  </a:moveTo>
                  <a:cubicBezTo>
                    <a:pt x="68" y="40"/>
                    <a:pt x="31" y="76"/>
                    <a:pt x="31" y="121"/>
                  </a:cubicBezTo>
                  <a:cubicBezTo>
                    <a:pt x="31" y="123"/>
                    <a:pt x="31" y="126"/>
                    <a:pt x="31" y="128"/>
                  </a:cubicBezTo>
                  <a:cubicBezTo>
                    <a:pt x="27" y="119"/>
                    <a:pt x="24" y="109"/>
                    <a:pt x="24" y="98"/>
                  </a:cubicBezTo>
                  <a:cubicBezTo>
                    <a:pt x="24" y="57"/>
                    <a:pt x="58" y="24"/>
                    <a:pt x="99" y="24"/>
                  </a:cubicBezTo>
                  <a:cubicBezTo>
                    <a:pt x="124" y="24"/>
                    <a:pt x="146" y="36"/>
                    <a:pt x="160" y="54"/>
                  </a:cubicBezTo>
                  <a:cubicBezTo>
                    <a:pt x="147" y="45"/>
                    <a:pt x="131" y="40"/>
                    <a:pt x="113" y="4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755015">
                <a:defRPr/>
              </a:pPr>
              <a:endParaRPr lang="zh-CN" altLang="en-US" sz="1500">
                <a:solidFill>
                  <a:sysClr val="windowText" lastClr="000000"/>
                </a:solidFill>
                <a:latin typeface="Calibri"/>
                <a:ea typeface="宋体" charset="-122"/>
              </a:endParaRPr>
            </a:p>
          </p:txBody>
        </p:sp>
      </p:grpSp>
      <p:sp>
        <p:nvSpPr>
          <p:cNvPr id="70" name="矩形 69"/>
          <p:cNvSpPr/>
          <p:nvPr/>
        </p:nvSpPr>
        <p:spPr>
          <a:xfrm>
            <a:off x="2974984" y="5251673"/>
            <a:ext cx="4886481" cy="48568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75520" tIns="37760" rIns="75520" bIns="37760" rtlCol="0" anchor="ctr"/>
          <a:lstStyle/>
          <a:p>
            <a:pPr algn="ctr"/>
            <a:r>
              <a:rPr lang="zh-CN" altLang="en-US" sz="2400" dirty="0">
                <a:solidFill>
                  <a:srgbClr val="FCB00F"/>
                </a:solidFill>
                <a:latin typeface="微软雅黑" pitchFamily="34" charset="-122"/>
                <a:ea typeface="微软雅黑" pitchFamily="34" charset="-122"/>
              </a:rPr>
              <a:t>关注并鼓励安全行为有多重要？</a:t>
            </a:r>
          </a:p>
        </p:txBody>
      </p:sp>
      <p:sp>
        <p:nvSpPr>
          <p:cNvPr id="71" name="矩形 3"/>
          <p:cNvSpPr>
            <a:spLocks noChangeArrowheads="1"/>
          </p:cNvSpPr>
          <p:nvPr/>
        </p:nvSpPr>
        <p:spPr bwMode="auto">
          <a:xfrm>
            <a:off x="2778969" y="695306"/>
            <a:ext cx="1980011" cy="52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spcBef>
                <a:spcPct val="0"/>
              </a:spcBef>
              <a:buNone/>
            </a:pPr>
            <a:r>
              <a:rPr lang="zh-CN" altLang="en-US" sz="2800" dirty="0">
                <a:latin typeface="Arial" charset="0"/>
                <a:cs typeface="Arial" charset="0"/>
              </a:rPr>
              <a:t>激励的效果</a:t>
            </a:r>
          </a:p>
        </p:txBody>
      </p:sp>
      <p:sp>
        <p:nvSpPr>
          <p:cNvPr id="74" name="TextBox 73"/>
          <p:cNvSpPr txBox="1"/>
          <p:nvPr/>
        </p:nvSpPr>
        <p:spPr>
          <a:xfrm>
            <a:off x="8158348" y="1578049"/>
            <a:ext cx="3611880" cy="4246245"/>
          </a:xfrm>
          <a:prstGeom prst="rect">
            <a:avLst/>
          </a:prstGeom>
          <a:noFill/>
        </p:spPr>
        <p:txBody>
          <a:bodyPr wrap="none" rtlCol="0">
            <a:spAutoFit/>
          </a:bodyPr>
          <a:lstStyle/>
          <a:p>
            <a:pPr fontAlgn="auto">
              <a:lnSpc>
                <a:spcPct val="150000"/>
              </a:lnSpc>
            </a:pPr>
            <a:r>
              <a:rPr lang="zh-CN" altLang="en-US" dirty="0">
                <a:latin typeface="微软雅黑" pitchFamily="34" charset="-122"/>
                <a:ea typeface="微软雅黑" pitchFamily="34" charset="-122"/>
              </a:rPr>
              <a:t>       安全状态还是事故状态，对</a:t>
            </a:r>
            <a:endParaRPr lang="en-US" altLang="zh-CN" dirty="0">
              <a:latin typeface="微软雅黑" pitchFamily="34" charset="-122"/>
              <a:ea typeface="微软雅黑" pitchFamily="34" charset="-122"/>
            </a:endParaRPr>
          </a:p>
          <a:p>
            <a:pPr fontAlgn="auto">
              <a:lnSpc>
                <a:spcPct val="150000"/>
              </a:lnSpc>
            </a:pPr>
            <a:r>
              <a:rPr lang="zh-CN" altLang="en-US" dirty="0">
                <a:latin typeface="微软雅黑" pitchFamily="34" charset="-122"/>
                <a:ea typeface="微软雅黑" pitchFamily="34" charset="-122"/>
              </a:rPr>
              <a:t>企业而言意义截然不同</a:t>
            </a:r>
            <a:endParaRPr lang="en-US" altLang="zh-CN" dirty="0">
              <a:latin typeface="微软雅黑" pitchFamily="34" charset="-122"/>
              <a:ea typeface="微软雅黑" pitchFamily="34" charset="-122"/>
            </a:endParaRPr>
          </a:p>
          <a:p>
            <a:pPr fontAlgn="auto">
              <a:lnSpc>
                <a:spcPct val="150000"/>
              </a:lnSpc>
            </a:pPr>
            <a:endParaRPr lang="en-US" altLang="zh-CN" dirty="0">
              <a:latin typeface="微软雅黑" pitchFamily="34" charset="-122"/>
              <a:ea typeface="微软雅黑" pitchFamily="34" charset="-122"/>
            </a:endParaRPr>
          </a:p>
          <a:p>
            <a:pPr fontAlgn="auto">
              <a:lnSpc>
                <a:spcPct val="150000"/>
              </a:lnSpc>
            </a:pPr>
            <a:r>
              <a:rPr lang="zh-CN" altLang="en-US" dirty="0">
                <a:latin typeface="微软雅黑" pitchFamily="34" charset="-122"/>
                <a:ea typeface="微软雅黑" pitchFamily="34" charset="-122"/>
              </a:rPr>
              <a:t>       采用科学的、适用的安全技</a:t>
            </a:r>
            <a:endParaRPr lang="en-US" altLang="zh-CN" dirty="0">
              <a:latin typeface="微软雅黑" pitchFamily="34" charset="-122"/>
              <a:ea typeface="微软雅黑" pitchFamily="34" charset="-122"/>
            </a:endParaRPr>
          </a:p>
          <a:p>
            <a:pPr fontAlgn="auto">
              <a:lnSpc>
                <a:spcPct val="150000"/>
              </a:lnSpc>
            </a:pPr>
            <a:r>
              <a:rPr lang="zh-CN" altLang="en-US" dirty="0">
                <a:latin typeface="微软雅黑" pitchFamily="34" charset="-122"/>
                <a:ea typeface="微软雅黑" pitchFamily="34" charset="-122"/>
              </a:rPr>
              <a:t>术前提下，对员工设计一种合理</a:t>
            </a:r>
            <a:endParaRPr lang="en-US" altLang="zh-CN" dirty="0">
              <a:latin typeface="微软雅黑" pitchFamily="34" charset="-122"/>
              <a:ea typeface="微软雅黑" pitchFamily="34" charset="-122"/>
            </a:endParaRPr>
          </a:p>
          <a:p>
            <a:pPr fontAlgn="auto">
              <a:lnSpc>
                <a:spcPct val="150000"/>
              </a:lnSpc>
            </a:pPr>
            <a:r>
              <a:rPr lang="zh-CN" altLang="en-US" dirty="0">
                <a:latin typeface="微软雅黑" pitchFamily="34" charset="-122"/>
                <a:ea typeface="微软雅黑" pitchFamily="34" charset="-122"/>
              </a:rPr>
              <a:t>的激励机制，促使员工自觉、自</a:t>
            </a:r>
            <a:endParaRPr lang="en-US" altLang="zh-CN" dirty="0">
              <a:latin typeface="微软雅黑" pitchFamily="34" charset="-122"/>
              <a:ea typeface="微软雅黑" pitchFamily="34" charset="-122"/>
            </a:endParaRPr>
          </a:p>
          <a:p>
            <a:pPr fontAlgn="auto">
              <a:lnSpc>
                <a:spcPct val="150000"/>
              </a:lnSpc>
            </a:pPr>
            <a:r>
              <a:rPr lang="zh-CN" altLang="en-US" dirty="0">
                <a:latin typeface="微软雅黑" pitchFamily="34" charset="-122"/>
                <a:ea typeface="微软雅黑" pitchFamily="34" charset="-122"/>
              </a:rPr>
              <a:t>愿维护、保障安全，对于事故损</a:t>
            </a:r>
            <a:endParaRPr lang="en-US" altLang="zh-CN" dirty="0">
              <a:latin typeface="微软雅黑" pitchFamily="34" charset="-122"/>
              <a:ea typeface="微软雅黑" pitchFamily="34" charset="-122"/>
            </a:endParaRPr>
          </a:p>
          <a:p>
            <a:pPr fontAlgn="auto">
              <a:lnSpc>
                <a:spcPct val="150000"/>
              </a:lnSpc>
            </a:pPr>
            <a:r>
              <a:rPr lang="zh-CN" altLang="en-US" dirty="0">
                <a:latin typeface="微软雅黑" pitchFamily="34" charset="-122"/>
                <a:ea typeface="微软雅黑" pitchFamily="34" charset="-122"/>
              </a:rPr>
              <a:t>失费用的降低、经济效益的提高、</a:t>
            </a:r>
            <a:endParaRPr lang="en-US" altLang="zh-CN" dirty="0">
              <a:latin typeface="微软雅黑" pitchFamily="34" charset="-122"/>
              <a:ea typeface="微软雅黑" pitchFamily="34" charset="-122"/>
            </a:endParaRPr>
          </a:p>
          <a:p>
            <a:pPr fontAlgn="auto">
              <a:lnSpc>
                <a:spcPct val="150000"/>
              </a:lnSpc>
            </a:pPr>
            <a:r>
              <a:rPr lang="zh-CN" altLang="en-US" dirty="0">
                <a:latin typeface="微软雅黑" pitchFamily="34" charset="-122"/>
                <a:ea typeface="微软雅黑" pitchFamily="34" charset="-122"/>
              </a:rPr>
              <a:t>企业的声誉的提升及企业的长远</a:t>
            </a:r>
            <a:endParaRPr lang="en-US" altLang="zh-CN" dirty="0">
              <a:latin typeface="微软雅黑" pitchFamily="34" charset="-122"/>
              <a:ea typeface="微软雅黑" pitchFamily="34" charset="-122"/>
            </a:endParaRPr>
          </a:p>
          <a:p>
            <a:pPr fontAlgn="auto">
              <a:lnSpc>
                <a:spcPct val="150000"/>
              </a:lnSpc>
            </a:pPr>
            <a:r>
              <a:rPr lang="zh-CN" altLang="en-US" dirty="0">
                <a:latin typeface="微软雅黑" pitchFamily="34" charset="-122"/>
                <a:ea typeface="微软雅黑" pitchFamily="34" charset="-122"/>
              </a:rPr>
              <a:t>发展都是非常有益的</a:t>
            </a:r>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1"/>
                                        </p:tgtEl>
                                        <p:attrNameLst>
                                          <p:attrName>style.visibility</p:attrName>
                                        </p:attrNameLst>
                                      </p:cBhvr>
                                      <p:to>
                                        <p:strVal val="visible"/>
                                      </p:to>
                                    </p:set>
                                    <p:animEffect transition="in" filter="wipe(left)">
                                      <p:cBhvr>
                                        <p:cTn id="7" dur="500"/>
                                        <p:tgtEl>
                                          <p:spTgt spid="71"/>
                                        </p:tgtEl>
                                      </p:cBhvr>
                                    </p:animEffect>
                                  </p:childTnLst>
                                </p:cTn>
                              </p:par>
                            </p:childTnLst>
                          </p:cTn>
                        </p:par>
                        <p:par>
                          <p:cTn id="8" fill="hold">
                            <p:stCondLst>
                              <p:cond delay="500"/>
                            </p:stCondLst>
                            <p:childTnLst>
                              <p:par>
                                <p:cTn id="9" presetID="2" presetClass="entr" presetSubtype="4" fill="hold" grpId="0" nodeType="after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500" fill="hold"/>
                                        <p:tgtEl>
                                          <p:spTgt spid="26"/>
                                        </p:tgtEl>
                                        <p:attrNameLst>
                                          <p:attrName>ppt_x</p:attrName>
                                        </p:attrNameLst>
                                      </p:cBhvr>
                                      <p:tavLst>
                                        <p:tav tm="0">
                                          <p:val>
                                            <p:strVal val="#ppt_x"/>
                                          </p:val>
                                        </p:tav>
                                        <p:tav tm="100000">
                                          <p:val>
                                            <p:strVal val="#ppt_x"/>
                                          </p:val>
                                        </p:tav>
                                      </p:tavLst>
                                    </p:anim>
                                    <p:anim calcmode="lin" valueType="num">
                                      <p:cBhvr additive="base">
                                        <p:cTn id="12" dur="500" fill="hold"/>
                                        <p:tgtEl>
                                          <p:spTgt spid="26"/>
                                        </p:tgtEl>
                                        <p:attrNameLst>
                                          <p:attrName>ppt_y</p:attrName>
                                        </p:attrNameLst>
                                      </p:cBhvr>
                                      <p:tavLst>
                                        <p:tav tm="0">
                                          <p:val>
                                            <p:strVal val="1+#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anim calcmode="lin" valueType="num">
                                      <p:cBhvr additive="base">
                                        <p:cTn id="15" dur="500" fill="hold"/>
                                        <p:tgtEl>
                                          <p:spTgt spid="27"/>
                                        </p:tgtEl>
                                        <p:attrNameLst>
                                          <p:attrName>ppt_x</p:attrName>
                                        </p:attrNameLst>
                                      </p:cBhvr>
                                      <p:tavLst>
                                        <p:tav tm="0">
                                          <p:val>
                                            <p:strVal val="#ppt_x"/>
                                          </p:val>
                                        </p:tav>
                                        <p:tav tm="100000">
                                          <p:val>
                                            <p:strVal val="#ppt_x"/>
                                          </p:val>
                                        </p:tav>
                                      </p:tavLst>
                                    </p:anim>
                                    <p:anim calcmode="lin" valueType="num">
                                      <p:cBhvr additive="base">
                                        <p:cTn id="16" dur="500" fill="hold"/>
                                        <p:tgtEl>
                                          <p:spTgt spid="27"/>
                                        </p:tgtEl>
                                        <p:attrNameLst>
                                          <p:attrName>ppt_y</p:attrName>
                                        </p:attrNameLst>
                                      </p:cBhvr>
                                      <p:tavLst>
                                        <p:tav tm="0">
                                          <p:val>
                                            <p:strVal val="0-#ppt_h/2"/>
                                          </p:val>
                                        </p:tav>
                                        <p:tav tm="100000">
                                          <p:val>
                                            <p:strVal val="#ppt_y"/>
                                          </p:val>
                                        </p:tav>
                                      </p:tavLst>
                                    </p:anim>
                                  </p:childTnLst>
                                </p:cTn>
                              </p:par>
                              <p:par>
                                <p:cTn id="17" presetID="2" presetClass="entr" presetSubtype="4" fill="hold" grpId="0" nodeType="withEffect">
                                  <p:stCondLst>
                                    <p:cond delay="500"/>
                                  </p:stCondLst>
                                  <p:childTnLst>
                                    <p:set>
                                      <p:cBhvr>
                                        <p:cTn id="18" dur="1" fill="hold">
                                          <p:stCondLst>
                                            <p:cond delay="0"/>
                                          </p:stCondLst>
                                        </p:cTn>
                                        <p:tgtEl>
                                          <p:spTgt spid="28"/>
                                        </p:tgtEl>
                                        <p:attrNameLst>
                                          <p:attrName>style.visibility</p:attrName>
                                        </p:attrNameLst>
                                      </p:cBhvr>
                                      <p:to>
                                        <p:strVal val="visible"/>
                                      </p:to>
                                    </p:set>
                                    <p:anim calcmode="lin" valueType="num">
                                      <p:cBhvr additive="base">
                                        <p:cTn id="19" dur="500" fill="hold"/>
                                        <p:tgtEl>
                                          <p:spTgt spid="28"/>
                                        </p:tgtEl>
                                        <p:attrNameLst>
                                          <p:attrName>ppt_x</p:attrName>
                                        </p:attrNameLst>
                                      </p:cBhvr>
                                      <p:tavLst>
                                        <p:tav tm="0">
                                          <p:val>
                                            <p:strVal val="#ppt_x"/>
                                          </p:val>
                                        </p:tav>
                                        <p:tav tm="100000">
                                          <p:val>
                                            <p:strVal val="#ppt_x"/>
                                          </p:val>
                                        </p:tav>
                                      </p:tavLst>
                                    </p:anim>
                                    <p:anim calcmode="lin" valueType="num">
                                      <p:cBhvr additive="base">
                                        <p:cTn id="20" dur="500" fill="hold"/>
                                        <p:tgtEl>
                                          <p:spTgt spid="28"/>
                                        </p:tgtEl>
                                        <p:attrNameLst>
                                          <p:attrName>ppt_y</p:attrName>
                                        </p:attrNameLst>
                                      </p:cBhvr>
                                      <p:tavLst>
                                        <p:tav tm="0">
                                          <p:val>
                                            <p:strVal val="1+#ppt_h/2"/>
                                          </p:val>
                                        </p:tav>
                                        <p:tav tm="100000">
                                          <p:val>
                                            <p:strVal val="#ppt_y"/>
                                          </p:val>
                                        </p:tav>
                                      </p:tavLst>
                                    </p:anim>
                                  </p:childTnLst>
                                </p:cTn>
                              </p:par>
                              <p:par>
                                <p:cTn id="21" presetID="2" presetClass="entr" presetSubtype="1" fill="hold" grpId="0" nodeType="withEffect">
                                  <p:stCondLst>
                                    <p:cond delay="500"/>
                                  </p:stCondLst>
                                  <p:childTnLst>
                                    <p:set>
                                      <p:cBhvr>
                                        <p:cTn id="22" dur="1" fill="hold">
                                          <p:stCondLst>
                                            <p:cond delay="0"/>
                                          </p:stCondLst>
                                        </p:cTn>
                                        <p:tgtEl>
                                          <p:spTgt spid="29"/>
                                        </p:tgtEl>
                                        <p:attrNameLst>
                                          <p:attrName>style.visibility</p:attrName>
                                        </p:attrNameLst>
                                      </p:cBhvr>
                                      <p:to>
                                        <p:strVal val="visible"/>
                                      </p:to>
                                    </p:set>
                                    <p:anim calcmode="lin" valueType="num">
                                      <p:cBhvr additive="base">
                                        <p:cTn id="23" dur="500" fill="hold"/>
                                        <p:tgtEl>
                                          <p:spTgt spid="29"/>
                                        </p:tgtEl>
                                        <p:attrNameLst>
                                          <p:attrName>ppt_x</p:attrName>
                                        </p:attrNameLst>
                                      </p:cBhvr>
                                      <p:tavLst>
                                        <p:tav tm="0">
                                          <p:val>
                                            <p:strVal val="#ppt_x"/>
                                          </p:val>
                                        </p:tav>
                                        <p:tav tm="100000">
                                          <p:val>
                                            <p:strVal val="#ppt_x"/>
                                          </p:val>
                                        </p:tav>
                                      </p:tavLst>
                                    </p:anim>
                                    <p:anim calcmode="lin" valueType="num">
                                      <p:cBhvr additive="base">
                                        <p:cTn id="24" dur="500" fill="hold"/>
                                        <p:tgtEl>
                                          <p:spTgt spid="29"/>
                                        </p:tgtEl>
                                        <p:attrNameLst>
                                          <p:attrName>ppt_y</p:attrName>
                                        </p:attrNameLst>
                                      </p:cBhvr>
                                      <p:tavLst>
                                        <p:tav tm="0">
                                          <p:val>
                                            <p:strVal val="0-#ppt_h/2"/>
                                          </p:val>
                                        </p:tav>
                                        <p:tav tm="100000">
                                          <p:val>
                                            <p:strVal val="#ppt_y"/>
                                          </p:val>
                                        </p:tav>
                                      </p:tavLst>
                                    </p:anim>
                                  </p:childTnLst>
                                </p:cTn>
                              </p:par>
                              <p:par>
                                <p:cTn id="25" presetID="2" presetClass="entr" presetSubtype="4" fill="hold" grpId="0" nodeType="withEffect">
                                  <p:stCondLst>
                                    <p:cond delay="1000"/>
                                  </p:stCondLst>
                                  <p:childTnLst>
                                    <p:set>
                                      <p:cBhvr>
                                        <p:cTn id="26" dur="1" fill="hold">
                                          <p:stCondLst>
                                            <p:cond delay="0"/>
                                          </p:stCondLst>
                                        </p:cTn>
                                        <p:tgtEl>
                                          <p:spTgt spid="30"/>
                                        </p:tgtEl>
                                        <p:attrNameLst>
                                          <p:attrName>style.visibility</p:attrName>
                                        </p:attrNameLst>
                                      </p:cBhvr>
                                      <p:to>
                                        <p:strVal val="visible"/>
                                      </p:to>
                                    </p:set>
                                    <p:anim calcmode="lin" valueType="num">
                                      <p:cBhvr additive="base">
                                        <p:cTn id="27" dur="500" fill="hold"/>
                                        <p:tgtEl>
                                          <p:spTgt spid="30"/>
                                        </p:tgtEl>
                                        <p:attrNameLst>
                                          <p:attrName>ppt_x</p:attrName>
                                        </p:attrNameLst>
                                      </p:cBhvr>
                                      <p:tavLst>
                                        <p:tav tm="0">
                                          <p:val>
                                            <p:strVal val="#ppt_x"/>
                                          </p:val>
                                        </p:tav>
                                        <p:tav tm="100000">
                                          <p:val>
                                            <p:strVal val="#ppt_x"/>
                                          </p:val>
                                        </p:tav>
                                      </p:tavLst>
                                    </p:anim>
                                    <p:anim calcmode="lin" valueType="num">
                                      <p:cBhvr additive="base">
                                        <p:cTn id="28" dur="500" fill="hold"/>
                                        <p:tgtEl>
                                          <p:spTgt spid="30"/>
                                        </p:tgtEl>
                                        <p:attrNameLst>
                                          <p:attrName>ppt_y</p:attrName>
                                        </p:attrNameLst>
                                      </p:cBhvr>
                                      <p:tavLst>
                                        <p:tav tm="0">
                                          <p:val>
                                            <p:strVal val="1+#ppt_h/2"/>
                                          </p:val>
                                        </p:tav>
                                        <p:tav tm="100000">
                                          <p:val>
                                            <p:strVal val="#ppt_y"/>
                                          </p:val>
                                        </p:tav>
                                      </p:tavLst>
                                    </p:anim>
                                  </p:childTnLst>
                                </p:cTn>
                              </p:par>
                              <p:par>
                                <p:cTn id="29" presetID="2" presetClass="entr" presetSubtype="1" fill="hold" grpId="0" nodeType="withEffect">
                                  <p:stCondLst>
                                    <p:cond delay="1000"/>
                                  </p:stCondLst>
                                  <p:childTnLst>
                                    <p:set>
                                      <p:cBhvr>
                                        <p:cTn id="30" dur="1" fill="hold">
                                          <p:stCondLst>
                                            <p:cond delay="0"/>
                                          </p:stCondLst>
                                        </p:cTn>
                                        <p:tgtEl>
                                          <p:spTgt spid="31"/>
                                        </p:tgtEl>
                                        <p:attrNameLst>
                                          <p:attrName>style.visibility</p:attrName>
                                        </p:attrNameLst>
                                      </p:cBhvr>
                                      <p:to>
                                        <p:strVal val="visible"/>
                                      </p:to>
                                    </p:set>
                                    <p:anim calcmode="lin" valueType="num">
                                      <p:cBhvr additive="base">
                                        <p:cTn id="31" dur="500" fill="hold"/>
                                        <p:tgtEl>
                                          <p:spTgt spid="31"/>
                                        </p:tgtEl>
                                        <p:attrNameLst>
                                          <p:attrName>ppt_x</p:attrName>
                                        </p:attrNameLst>
                                      </p:cBhvr>
                                      <p:tavLst>
                                        <p:tav tm="0">
                                          <p:val>
                                            <p:strVal val="#ppt_x"/>
                                          </p:val>
                                        </p:tav>
                                        <p:tav tm="100000">
                                          <p:val>
                                            <p:strVal val="#ppt_x"/>
                                          </p:val>
                                        </p:tav>
                                      </p:tavLst>
                                    </p:anim>
                                    <p:anim calcmode="lin" valueType="num">
                                      <p:cBhvr additive="base">
                                        <p:cTn id="32" dur="500" fill="hold"/>
                                        <p:tgtEl>
                                          <p:spTgt spid="31"/>
                                        </p:tgtEl>
                                        <p:attrNameLst>
                                          <p:attrName>ppt_y</p:attrName>
                                        </p:attrNameLst>
                                      </p:cBhvr>
                                      <p:tavLst>
                                        <p:tav tm="0">
                                          <p:val>
                                            <p:strVal val="0-#ppt_h/2"/>
                                          </p:val>
                                        </p:tav>
                                        <p:tav tm="100000">
                                          <p:val>
                                            <p:strVal val="#ppt_y"/>
                                          </p:val>
                                        </p:tav>
                                      </p:tavLst>
                                    </p:anim>
                                  </p:childTnLst>
                                </p:cTn>
                              </p:par>
                              <p:par>
                                <p:cTn id="33" presetID="42" presetClass="entr" presetSubtype="0" fill="hold" nodeType="withEffect">
                                  <p:stCondLst>
                                    <p:cond delay="2500"/>
                                  </p:stCondLst>
                                  <p:childTnLst>
                                    <p:set>
                                      <p:cBhvr>
                                        <p:cTn id="34" dur="1" fill="hold">
                                          <p:stCondLst>
                                            <p:cond delay="0"/>
                                          </p:stCondLst>
                                        </p:cTn>
                                        <p:tgtEl>
                                          <p:spTgt spid="36"/>
                                        </p:tgtEl>
                                        <p:attrNameLst>
                                          <p:attrName>style.visibility</p:attrName>
                                        </p:attrNameLst>
                                      </p:cBhvr>
                                      <p:to>
                                        <p:strVal val="visible"/>
                                      </p:to>
                                    </p:set>
                                    <p:animEffect transition="in" filter="fade">
                                      <p:cBhvr>
                                        <p:cTn id="35" dur="1000"/>
                                        <p:tgtEl>
                                          <p:spTgt spid="36"/>
                                        </p:tgtEl>
                                      </p:cBhvr>
                                    </p:animEffect>
                                    <p:anim calcmode="lin" valueType="num">
                                      <p:cBhvr>
                                        <p:cTn id="36" dur="1000" fill="hold"/>
                                        <p:tgtEl>
                                          <p:spTgt spid="36"/>
                                        </p:tgtEl>
                                        <p:attrNameLst>
                                          <p:attrName>ppt_x</p:attrName>
                                        </p:attrNameLst>
                                      </p:cBhvr>
                                      <p:tavLst>
                                        <p:tav tm="0">
                                          <p:val>
                                            <p:strVal val="#ppt_x"/>
                                          </p:val>
                                        </p:tav>
                                        <p:tav tm="100000">
                                          <p:val>
                                            <p:strVal val="#ppt_x"/>
                                          </p:val>
                                        </p:tav>
                                      </p:tavLst>
                                    </p:anim>
                                    <p:anim calcmode="lin" valueType="num">
                                      <p:cBhvr>
                                        <p:cTn id="37" dur="1000" fill="hold"/>
                                        <p:tgtEl>
                                          <p:spTgt spid="36"/>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2500"/>
                                  </p:stCondLst>
                                  <p:childTnLst>
                                    <p:set>
                                      <p:cBhvr>
                                        <p:cTn id="39" dur="1" fill="hold">
                                          <p:stCondLst>
                                            <p:cond delay="0"/>
                                          </p:stCondLst>
                                        </p:cTn>
                                        <p:tgtEl>
                                          <p:spTgt spid="41"/>
                                        </p:tgtEl>
                                        <p:attrNameLst>
                                          <p:attrName>style.visibility</p:attrName>
                                        </p:attrNameLst>
                                      </p:cBhvr>
                                      <p:to>
                                        <p:strVal val="visible"/>
                                      </p:to>
                                    </p:set>
                                    <p:animEffect transition="in" filter="fade">
                                      <p:cBhvr>
                                        <p:cTn id="40" dur="1000"/>
                                        <p:tgtEl>
                                          <p:spTgt spid="41"/>
                                        </p:tgtEl>
                                      </p:cBhvr>
                                    </p:animEffect>
                                    <p:anim calcmode="lin" valueType="num">
                                      <p:cBhvr>
                                        <p:cTn id="41" dur="1000" fill="hold"/>
                                        <p:tgtEl>
                                          <p:spTgt spid="41"/>
                                        </p:tgtEl>
                                        <p:attrNameLst>
                                          <p:attrName>ppt_x</p:attrName>
                                        </p:attrNameLst>
                                      </p:cBhvr>
                                      <p:tavLst>
                                        <p:tav tm="0">
                                          <p:val>
                                            <p:strVal val="#ppt_x"/>
                                          </p:val>
                                        </p:tav>
                                        <p:tav tm="100000">
                                          <p:val>
                                            <p:strVal val="#ppt_x"/>
                                          </p:val>
                                        </p:tav>
                                      </p:tavLst>
                                    </p:anim>
                                    <p:anim calcmode="lin" valueType="num">
                                      <p:cBhvr>
                                        <p:cTn id="42" dur="1000" fill="hold"/>
                                        <p:tgtEl>
                                          <p:spTgt spid="41"/>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2500"/>
                                  </p:stCondLst>
                                  <p:childTnLst>
                                    <p:set>
                                      <p:cBhvr>
                                        <p:cTn id="44" dur="1" fill="hold">
                                          <p:stCondLst>
                                            <p:cond delay="0"/>
                                          </p:stCondLst>
                                        </p:cTn>
                                        <p:tgtEl>
                                          <p:spTgt spid="42"/>
                                        </p:tgtEl>
                                        <p:attrNameLst>
                                          <p:attrName>style.visibility</p:attrName>
                                        </p:attrNameLst>
                                      </p:cBhvr>
                                      <p:to>
                                        <p:strVal val="visible"/>
                                      </p:to>
                                    </p:set>
                                    <p:animEffect transition="in" filter="fade">
                                      <p:cBhvr>
                                        <p:cTn id="45" dur="1000"/>
                                        <p:tgtEl>
                                          <p:spTgt spid="42"/>
                                        </p:tgtEl>
                                      </p:cBhvr>
                                    </p:animEffect>
                                    <p:anim calcmode="lin" valueType="num">
                                      <p:cBhvr>
                                        <p:cTn id="46" dur="1000" fill="hold"/>
                                        <p:tgtEl>
                                          <p:spTgt spid="42"/>
                                        </p:tgtEl>
                                        <p:attrNameLst>
                                          <p:attrName>ppt_x</p:attrName>
                                        </p:attrNameLst>
                                      </p:cBhvr>
                                      <p:tavLst>
                                        <p:tav tm="0">
                                          <p:val>
                                            <p:strVal val="#ppt_x"/>
                                          </p:val>
                                        </p:tav>
                                        <p:tav tm="100000">
                                          <p:val>
                                            <p:strVal val="#ppt_x"/>
                                          </p:val>
                                        </p:tav>
                                      </p:tavLst>
                                    </p:anim>
                                    <p:anim calcmode="lin" valueType="num">
                                      <p:cBhvr>
                                        <p:cTn id="47" dur="1000" fill="hold"/>
                                        <p:tgtEl>
                                          <p:spTgt spid="42"/>
                                        </p:tgtEl>
                                        <p:attrNameLst>
                                          <p:attrName>ppt_y</p:attrName>
                                        </p:attrNameLst>
                                      </p:cBhvr>
                                      <p:tavLst>
                                        <p:tav tm="0">
                                          <p:val>
                                            <p:strVal val="#ppt_y+.1"/>
                                          </p:val>
                                        </p:tav>
                                        <p:tav tm="100000">
                                          <p:val>
                                            <p:strVal val="#ppt_y"/>
                                          </p:val>
                                        </p:tav>
                                      </p:tavLst>
                                    </p:anim>
                                  </p:childTnLst>
                                </p:cTn>
                              </p:par>
                            </p:childTnLst>
                          </p:cTn>
                        </p:par>
                        <p:par>
                          <p:cTn id="48" fill="hold">
                            <p:stCondLst>
                              <p:cond delay="1000"/>
                            </p:stCondLst>
                            <p:childTnLst>
                              <p:par>
                                <p:cTn id="49" presetID="42" presetClass="entr" presetSubtype="0" fill="hold" grpId="0" nodeType="afterEffect">
                                  <p:stCondLst>
                                    <p:cond delay="0"/>
                                  </p:stCondLst>
                                  <p:childTnLst>
                                    <p:set>
                                      <p:cBhvr>
                                        <p:cTn id="50" dur="1" fill="hold">
                                          <p:stCondLst>
                                            <p:cond delay="0"/>
                                          </p:stCondLst>
                                        </p:cTn>
                                        <p:tgtEl>
                                          <p:spTgt spid="70"/>
                                        </p:tgtEl>
                                        <p:attrNameLst>
                                          <p:attrName>style.visibility</p:attrName>
                                        </p:attrNameLst>
                                      </p:cBhvr>
                                      <p:to>
                                        <p:strVal val="visible"/>
                                      </p:to>
                                    </p:set>
                                    <p:animEffect transition="in" filter="fade">
                                      <p:cBhvr>
                                        <p:cTn id="51" dur="1000"/>
                                        <p:tgtEl>
                                          <p:spTgt spid="70"/>
                                        </p:tgtEl>
                                      </p:cBhvr>
                                    </p:animEffect>
                                    <p:anim calcmode="lin" valueType="num">
                                      <p:cBhvr>
                                        <p:cTn id="52" dur="1000" fill="hold"/>
                                        <p:tgtEl>
                                          <p:spTgt spid="70"/>
                                        </p:tgtEl>
                                        <p:attrNameLst>
                                          <p:attrName>ppt_x</p:attrName>
                                        </p:attrNameLst>
                                      </p:cBhvr>
                                      <p:tavLst>
                                        <p:tav tm="0">
                                          <p:val>
                                            <p:strVal val="#ppt_x"/>
                                          </p:val>
                                        </p:tav>
                                        <p:tav tm="100000">
                                          <p:val>
                                            <p:strVal val="#ppt_x"/>
                                          </p:val>
                                        </p:tav>
                                      </p:tavLst>
                                    </p:anim>
                                    <p:anim calcmode="lin" valueType="num">
                                      <p:cBhvr>
                                        <p:cTn id="53" dur="1000" fill="hold"/>
                                        <p:tgtEl>
                                          <p:spTgt spid="70"/>
                                        </p:tgtEl>
                                        <p:attrNameLst>
                                          <p:attrName>ppt_y</p:attrName>
                                        </p:attrNameLst>
                                      </p:cBhvr>
                                      <p:tavLst>
                                        <p:tav tm="0">
                                          <p:val>
                                            <p:strVal val="#ppt_y+.1"/>
                                          </p:val>
                                        </p:tav>
                                        <p:tav tm="100000">
                                          <p:val>
                                            <p:strVal val="#ppt_y"/>
                                          </p:val>
                                        </p:tav>
                                      </p:tavLst>
                                    </p:anim>
                                  </p:childTnLst>
                                </p:cTn>
                              </p:par>
                            </p:childTnLst>
                          </p:cTn>
                        </p:par>
                        <p:par>
                          <p:cTn id="54" fill="hold">
                            <p:stCondLst>
                              <p:cond delay="2000"/>
                            </p:stCondLst>
                            <p:childTnLst>
                              <p:par>
                                <p:cTn id="55" presetID="22" presetClass="entr" presetSubtype="4" fill="hold" grpId="0" nodeType="afterEffect">
                                  <p:stCondLst>
                                    <p:cond delay="0"/>
                                  </p:stCondLst>
                                  <p:childTnLst>
                                    <p:set>
                                      <p:cBhvr>
                                        <p:cTn id="56" dur="1" fill="hold">
                                          <p:stCondLst>
                                            <p:cond delay="0"/>
                                          </p:stCondLst>
                                        </p:cTn>
                                        <p:tgtEl>
                                          <p:spTgt spid="74"/>
                                        </p:tgtEl>
                                        <p:attrNameLst>
                                          <p:attrName>style.visibility</p:attrName>
                                        </p:attrNameLst>
                                      </p:cBhvr>
                                      <p:to>
                                        <p:strVal val="visible"/>
                                      </p:to>
                                    </p:set>
                                    <p:animEffect transition="in" filter="wipe(down)">
                                      <p:cBhvr>
                                        <p:cTn id="57"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animBg="1"/>
      <p:bldP spid="29" grpId="0" animBg="1"/>
      <p:bldP spid="30" grpId="0" animBg="1"/>
      <p:bldP spid="31" grpId="0" animBg="1"/>
      <p:bldP spid="41" grpId="0" animBg="1"/>
      <p:bldP spid="70" grpId="0" animBg="1"/>
      <p:bldP spid="71" grpId="0"/>
      <p:bldP spid="7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Rot="1" noChangeArrowheads="1"/>
          </p:cNvSpPr>
          <p:nvPr/>
        </p:nvSpPr>
        <p:spPr>
          <a:xfrm>
            <a:off x="2497035" y="4465122"/>
            <a:ext cx="8520113" cy="1721922"/>
          </a:xfrm>
          <a:prstGeom prst="rect">
            <a:avLst/>
          </a:prstGeom>
        </p:spPr>
        <p:txBody>
          <a:bodyPr/>
          <a:lstStyle/>
          <a:p>
            <a:pPr marL="228600" marR="0" lvl="0" indent="-228600" algn="l" defTabSz="914400" rtl="0" eaLnBrk="1" fontAlgn="auto" latinLnBrk="0" hangingPunct="1">
              <a:lnSpc>
                <a:spcPct val="100000"/>
              </a:lnSpc>
              <a:spcBef>
                <a:spcPts val="2000"/>
              </a:spcBef>
              <a:spcAft>
                <a:spcPts val="0"/>
              </a:spcAft>
              <a:buClrTx/>
              <a:buSzTx/>
              <a:buFont typeface="Arial" charset="0"/>
              <a:buChar char="•"/>
              <a:defRPr/>
            </a:pPr>
            <a:r>
              <a:rPr kumimoji="0" lang="zh-CN" altLang="en-US" sz="2000" i="0" u="none" strike="noStrike" kern="1200" cap="none" spc="0" normalizeH="0" baseline="0" noProof="0" dirty="0">
                <a:ln>
                  <a:noFill/>
                </a:ln>
                <a:solidFill>
                  <a:schemeClr val="tx1"/>
                </a:solidFill>
                <a:effectLst/>
                <a:uLnTx/>
                <a:uFillTx/>
                <a:latin typeface="微软雅黑" pitchFamily="34" charset="-122"/>
                <a:ea typeface="微软雅黑" pitchFamily="34" charset="-122"/>
              </a:rPr>
              <a:t>惩罚制度着眼于对严重违纪行为实施处罚，而安全观察则是帮助你和你员工建立安全敏感性的一套培训课程。</a:t>
            </a:r>
            <a:endParaRPr kumimoji="0" lang="en-US" altLang="zh-CN" sz="2000" i="0" u="none" strike="noStrike" kern="1200" cap="none" spc="0" normalizeH="0" baseline="0" noProof="0" dirty="0">
              <a:ln>
                <a:noFill/>
              </a:ln>
              <a:solidFill>
                <a:schemeClr val="tx1"/>
              </a:solidFill>
              <a:effectLst/>
              <a:uLnTx/>
              <a:uFillTx/>
              <a:latin typeface="微软雅黑" pitchFamily="34" charset="-122"/>
              <a:ea typeface="微软雅黑" pitchFamily="34" charset="-122"/>
            </a:endParaRPr>
          </a:p>
          <a:p>
            <a:pPr marL="228600" marR="0" lvl="0" indent="-228600" algn="l" defTabSz="914400" rtl="0" eaLnBrk="1" fontAlgn="auto" latinLnBrk="0" hangingPunct="1">
              <a:lnSpc>
                <a:spcPct val="100000"/>
              </a:lnSpc>
              <a:spcBef>
                <a:spcPts val="2000"/>
              </a:spcBef>
              <a:spcAft>
                <a:spcPts val="0"/>
              </a:spcAft>
              <a:buClrTx/>
              <a:buSzTx/>
              <a:buFont typeface="Arial" charset="0"/>
              <a:buChar char="•"/>
              <a:defRPr/>
            </a:pPr>
            <a:r>
              <a:rPr kumimoji="0" lang="zh-CN" altLang="en-US" sz="2000" i="0" u="none" strike="noStrike" kern="1200" cap="none" spc="0" normalizeH="0" baseline="0" noProof="0" dirty="0">
                <a:ln>
                  <a:noFill/>
                </a:ln>
                <a:solidFill>
                  <a:schemeClr val="tx1"/>
                </a:solidFill>
                <a:effectLst/>
                <a:uLnTx/>
                <a:uFillTx/>
                <a:latin typeface="微软雅黑" pitchFamily="34" charset="-122"/>
                <a:ea typeface="微软雅黑" pitchFamily="34" charset="-122"/>
              </a:rPr>
              <a:t>安全观察不是设计用来处罚那些未安全工作的人，而是以一种积极的方式来培养安全敏感性。</a:t>
            </a:r>
          </a:p>
        </p:txBody>
      </p:sp>
      <p:sp>
        <p:nvSpPr>
          <p:cNvPr id="3" name="TextBox 2"/>
          <p:cNvSpPr txBox="1"/>
          <p:nvPr/>
        </p:nvSpPr>
        <p:spPr>
          <a:xfrm>
            <a:off x="2493819" y="748146"/>
            <a:ext cx="4493538" cy="523220"/>
          </a:xfrm>
          <a:prstGeom prst="rect">
            <a:avLst/>
          </a:prstGeom>
          <a:noFill/>
        </p:spPr>
        <p:txBody>
          <a:bodyPr wrap="none" rtlCol="0">
            <a:spAutoFit/>
          </a:bodyPr>
          <a:lstStyle/>
          <a:p>
            <a:pPr lvl="0"/>
            <a:r>
              <a:rPr lang="zh-CN" altLang="en-US" sz="2800" dirty="0">
                <a:latin typeface="微软雅黑" pitchFamily="34" charset="-122"/>
                <a:ea typeface="微软雅黑" pitchFamily="34" charset="-122"/>
              </a:rPr>
              <a:t>将安全观察与惩罚制度分开</a:t>
            </a:r>
          </a:p>
        </p:txBody>
      </p:sp>
      <p:pic>
        <p:nvPicPr>
          <p:cNvPr id="168962" name="Picture 2" descr="C:\Users\Administrator\Desktop\ppt\timg (11).jpg"/>
          <p:cNvPicPr>
            <a:picLocks noChangeAspect="1" noChangeArrowheads="1"/>
          </p:cNvPicPr>
          <p:nvPr/>
        </p:nvPicPr>
        <p:blipFill>
          <a:blip r:embed="rId3" cstate="print"/>
          <a:srcRect/>
          <a:stretch>
            <a:fillRect/>
          </a:stretch>
        </p:blipFill>
        <p:spPr bwMode="auto">
          <a:xfrm>
            <a:off x="8638564" y="1514332"/>
            <a:ext cx="2923032" cy="2599944"/>
          </a:xfrm>
          <a:prstGeom prst="rect">
            <a:avLst/>
          </a:prstGeom>
          <a:noFill/>
        </p:spPr>
      </p:pic>
      <p:sp>
        <p:nvSpPr>
          <p:cNvPr id="5" name="TextBox 4"/>
          <p:cNvSpPr txBox="1"/>
          <p:nvPr/>
        </p:nvSpPr>
        <p:spPr>
          <a:xfrm>
            <a:off x="2695699" y="2268186"/>
            <a:ext cx="4775666" cy="1323439"/>
          </a:xfrm>
          <a:prstGeom prst="rect">
            <a:avLst/>
          </a:prstGeom>
          <a:solidFill>
            <a:srgbClr val="FCB00F"/>
          </a:solidFill>
          <a:ln w="25400">
            <a:solidFill>
              <a:schemeClr val="tx1"/>
            </a:solidFill>
          </a:ln>
        </p:spPr>
        <p:txBody>
          <a:bodyPr wrap="none" rtlCol="0">
            <a:spAutoFit/>
          </a:bodyPr>
          <a:lstStyle/>
          <a:p>
            <a:pPr marL="228600" lvl="0">
              <a:defRPr/>
            </a:pPr>
            <a:r>
              <a:rPr lang="zh-CN" altLang="en-US" sz="2000" dirty="0">
                <a:latin typeface="微软雅黑" pitchFamily="34" charset="-122"/>
                <a:ea typeface="微软雅黑" pitchFamily="34" charset="-122"/>
              </a:rPr>
              <a:t>安全观察是一种关注安全并与员工讨论</a:t>
            </a:r>
            <a:endParaRPr lang="en-US" altLang="zh-CN" sz="2000" dirty="0">
              <a:latin typeface="微软雅黑" pitchFamily="34" charset="-122"/>
              <a:ea typeface="微软雅黑" pitchFamily="34" charset="-122"/>
            </a:endParaRPr>
          </a:p>
          <a:p>
            <a:pPr marL="228600" lvl="0">
              <a:defRPr/>
            </a:pPr>
            <a:r>
              <a:rPr lang="zh-CN" altLang="en-US" sz="2000" dirty="0">
                <a:latin typeface="微软雅黑" pitchFamily="34" charset="-122"/>
                <a:ea typeface="微软雅黑" pitchFamily="34" charset="-122"/>
              </a:rPr>
              <a:t>以帮助他们安全工作的一种方式，它不</a:t>
            </a:r>
            <a:endParaRPr lang="en-US" altLang="zh-CN" sz="2000" dirty="0">
              <a:latin typeface="微软雅黑" pitchFamily="34" charset="-122"/>
              <a:ea typeface="微软雅黑" pitchFamily="34" charset="-122"/>
            </a:endParaRPr>
          </a:p>
          <a:p>
            <a:pPr marL="228600" lvl="0">
              <a:defRPr/>
            </a:pPr>
            <a:r>
              <a:rPr lang="zh-CN" altLang="en-US" sz="2000" dirty="0">
                <a:latin typeface="微软雅黑" pitchFamily="34" charset="-122"/>
                <a:ea typeface="微软雅黑" pitchFamily="34" charset="-122"/>
              </a:rPr>
              <a:t>带有惩罚性，且不应与你组织的惩罚制</a:t>
            </a:r>
            <a:endParaRPr lang="en-US" altLang="zh-CN" sz="2000" dirty="0">
              <a:latin typeface="微软雅黑" pitchFamily="34" charset="-122"/>
              <a:ea typeface="微软雅黑" pitchFamily="34" charset="-122"/>
            </a:endParaRPr>
          </a:p>
          <a:p>
            <a:pPr marL="228600" lvl="0">
              <a:defRPr/>
            </a:pPr>
            <a:r>
              <a:rPr lang="zh-CN" altLang="en-US" sz="2000" dirty="0">
                <a:latin typeface="微软雅黑" pitchFamily="34" charset="-122"/>
                <a:ea typeface="微软雅黑" pitchFamily="34" charset="-122"/>
              </a:rPr>
              <a:t>度相联系。</a:t>
            </a:r>
            <a:endParaRPr lang="en-US" altLang="zh-CN" sz="2000" dirty="0">
              <a:latin typeface="微软雅黑" pitchFamily="34" charset="-122"/>
              <a:ea typeface="微软雅黑" pitchFamily="34" charset="-122"/>
            </a:endParaRPr>
          </a:p>
        </p:txBody>
      </p:sp>
      <p:sp>
        <p:nvSpPr>
          <p:cNvPr id="8" name="椭圆 7"/>
          <p:cNvSpPr/>
          <p:nvPr/>
        </p:nvSpPr>
        <p:spPr>
          <a:xfrm>
            <a:off x="9779681" y="2268186"/>
            <a:ext cx="442686" cy="442686"/>
          </a:xfrm>
          <a:prstGeom prst="ellipse">
            <a:avLst/>
          </a:prstGeom>
          <a:solidFill>
            <a:schemeClr val="bg1">
              <a:alpha val="86000"/>
            </a:schemeClr>
          </a:solidFill>
          <a:ln>
            <a:noFill/>
          </a:ln>
          <a:effectLst>
            <a:softEdge rad="508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slide(fromBottom)">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slide(fromBottom)">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Rot="1" noChangeArrowheads="1"/>
          </p:cNvSpPr>
          <p:nvPr/>
        </p:nvSpPr>
        <p:spPr>
          <a:xfrm>
            <a:off x="2817669" y="682235"/>
            <a:ext cx="3440628" cy="505298"/>
          </a:xfrm>
          <a:prstGeom prst="rect">
            <a:avLst/>
          </a:prstGeom>
        </p:spPr>
        <p:txBody>
          <a:bodyPr/>
          <a:lstStyle/>
          <a:p>
            <a:pPr marL="0" marR="0" lvl="0" indent="0" algn="l" defTabSz="914400" rtl="0" eaLnBrk="1" fontAlgn="auto" latinLnBrk="0" hangingPunct="1">
              <a:lnSpc>
                <a:spcPct val="90000"/>
              </a:lnSpc>
              <a:spcBef>
                <a:spcPct val="0"/>
              </a:spcBef>
              <a:spcAft>
                <a:spcPts val="0"/>
              </a:spcAft>
              <a:buClrTx/>
              <a:buSzTx/>
              <a:buFontTx/>
              <a:buNone/>
              <a:defRPr/>
            </a:pPr>
            <a:r>
              <a:rPr kumimoji="0" lang="zh-CN" altLang="en-US" sz="3200" b="1" i="0" u="none" strike="noStrike" kern="1200" cap="none" spc="0" normalizeH="0" baseline="0" noProof="0" dirty="0">
                <a:ln>
                  <a:noFill/>
                </a:ln>
                <a:effectLst/>
                <a:uLnTx/>
                <a:uFillTx/>
                <a:latin typeface="微软雅黑" pitchFamily="34" charset="-122"/>
                <a:ea typeface="微软雅黑" pitchFamily="34" charset="-122"/>
                <a:cs typeface="+mj-cs"/>
              </a:rPr>
              <a:t>（三）沟通</a:t>
            </a:r>
            <a:endParaRPr kumimoji="0" lang="zh-CN" sz="3200" b="1" i="0" u="none" strike="noStrike" kern="1200" cap="none" spc="0" normalizeH="0" baseline="0" noProof="0" dirty="0">
              <a:ln>
                <a:noFill/>
              </a:ln>
              <a:effectLst/>
              <a:uLnTx/>
              <a:uFillTx/>
              <a:latin typeface="微软雅黑" pitchFamily="34" charset="-122"/>
              <a:ea typeface="微软雅黑" pitchFamily="34" charset="-122"/>
              <a:cs typeface="+mj-cs"/>
            </a:endParaRPr>
          </a:p>
        </p:txBody>
      </p:sp>
      <p:sp>
        <p:nvSpPr>
          <p:cNvPr id="3" name="Rectangle 2"/>
          <p:cNvSpPr txBox="1">
            <a:spLocks noRot="1" noChangeArrowheads="1"/>
          </p:cNvSpPr>
          <p:nvPr/>
        </p:nvSpPr>
        <p:spPr>
          <a:xfrm>
            <a:off x="2848109" y="1738134"/>
            <a:ext cx="8458200" cy="485775"/>
          </a:xfrm>
          <a:prstGeom prst="rect">
            <a:avLst/>
          </a:prstGeom>
        </p:spPr>
        <p:txBody>
          <a:bodyPr/>
          <a:lstStyle/>
          <a:p>
            <a:pPr marL="0" marR="0" lvl="0" indent="0" algn="l" defTabSz="914400" rtl="0" eaLnBrk="1" fontAlgn="auto" latinLnBrk="0" hangingPunct="1">
              <a:lnSpc>
                <a:spcPct val="90000"/>
              </a:lnSpc>
              <a:spcBef>
                <a:spcPct val="0"/>
              </a:spcBef>
              <a:spcAft>
                <a:spcPts val="0"/>
              </a:spcAft>
              <a:buClrTx/>
              <a:buSzTx/>
              <a:buFontTx/>
              <a:buNone/>
              <a:defRPr/>
            </a:pPr>
            <a:endParaRPr kumimoji="0" lang="zh-CN" sz="2800" b="0" i="0" u="none" strike="noStrike" kern="1200" cap="none" spc="0" normalizeH="0" baseline="0" noProof="0" dirty="0">
              <a:ln>
                <a:noFill/>
              </a:ln>
              <a:solidFill>
                <a:schemeClr val="tx1"/>
              </a:solidFill>
              <a:effectLst/>
              <a:uLnTx/>
              <a:uFillTx/>
              <a:latin typeface="+mj-lt"/>
              <a:ea typeface="+mj-ea"/>
              <a:cs typeface="+mj-cs"/>
            </a:endParaRPr>
          </a:p>
        </p:txBody>
      </p:sp>
      <p:sp>
        <p:nvSpPr>
          <p:cNvPr id="4" name="Rectangle 3"/>
          <p:cNvSpPr txBox="1">
            <a:spLocks noRot="1" noChangeArrowheads="1"/>
          </p:cNvSpPr>
          <p:nvPr/>
        </p:nvSpPr>
        <p:spPr>
          <a:xfrm>
            <a:off x="6967220" y="2117090"/>
            <a:ext cx="4696460" cy="3698875"/>
          </a:xfrm>
          <a:prstGeom prst="rect">
            <a:avLst/>
          </a:prstGeom>
        </p:spPr>
        <p:txBody>
          <a:bodyPr/>
          <a:lstStyle/>
          <a:p>
            <a:pPr marL="228600" lvl="0" indent="-228600" fontAlgn="auto">
              <a:lnSpc>
                <a:spcPts val="2460"/>
              </a:lnSpc>
              <a:spcBef>
                <a:spcPts val="1000"/>
              </a:spcBef>
              <a:buFont typeface="Arial" charset="0"/>
              <a:buChar char="•"/>
            </a:pPr>
            <a:r>
              <a:rPr kumimoji="0" lang="zh-CN" altLang="en-US" b="0" i="0" u="none" strike="noStrike" kern="1200" cap="none" spc="0" normalizeH="0" baseline="0" noProof="0" dirty="0">
                <a:ln>
                  <a:noFill/>
                </a:ln>
                <a:solidFill>
                  <a:schemeClr val="tx1"/>
                </a:solidFill>
                <a:effectLst/>
                <a:uLnTx/>
                <a:uFillTx/>
                <a:latin typeface="微软雅黑" pitchFamily="34" charset="-122"/>
                <a:ea typeface="微软雅黑" pitchFamily="34" charset="-122"/>
              </a:rPr>
              <a:t>如何通过观察工作中的员工来关注安全是不够的，同时需要与员工交谈鼓励其安全地工作，或强调不安全的状况。纠正不安全的状况是重要的，但在激励员工持续安全的工作</a:t>
            </a:r>
            <a:r>
              <a:rPr lang="zh-CN" altLang="en-US" dirty="0">
                <a:latin typeface="微软雅黑" pitchFamily="34" charset="-122"/>
                <a:ea typeface="微软雅黑" pitchFamily="34" charset="-122"/>
              </a:rPr>
              <a:t>方面，随时尽可能地以鼓励安全工作为重点，强化</a:t>
            </a:r>
            <a:r>
              <a:rPr kumimoji="0" lang="zh-CN" altLang="en-US" b="0" i="0" u="none" strike="noStrike" kern="1200" cap="none" spc="0" normalizeH="0" baseline="0" noProof="0" dirty="0">
                <a:ln>
                  <a:noFill/>
                </a:ln>
                <a:solidFill>
                  <a:schemeClr val="tx1"/>
                </a:solidFill>
                <a:effectLst/>
                <a:uLnTx/>
                <a:uFillTx/>
                <a:latin typeface="微软雅黑" pitchFamily="34" charset="-122"/>
                <a:ea typeface="微软雅黑" pitchFamily="34" charset="-122"/>
              </a:rPr>
              <a:t>或鼓励安全地工作行为更为重要。</a:t>
            </a:r>
          </a:p>
          <a:p>
            <a:pPr marL="228600" marR="0" lvl="0" indent="-228600" algn="l" defTabSz="914400" rtl="0" fontAlgn="auto">
              <a:lnSpc>
                <a:spcPts val="2460"/>
              </a:lnSpc>
              <a:spcBef>
                <a:spcPts val="1000"/>
              </a:spcBef>
              <a:spcAft>
                <a:spcPts val="0"/>
              </a:spcAft>
              <a:buClrTx/>
              <a:buSzTx/>
              <a:buFont typeface="Arial" charset="0"/>
              <a:buChar char="•"/>
              <a:defRPr/>
            </a:pPr>
            <a:r>
              <a:rPr kumimoji="0" lang="zh-CN" altLang="en-US" b="0" i="0" u="none" strike="noStrike" kern="1200" cap="none" spc="0" normalizeH="0" baseline="0" noProof="0" dirty="0">
                <a:ln>
                  <a:noFill/>
                </a:ln>
                <a:solidFill>
                  <a:schemeClr val="tx1"/>
                </a:solidFill>
                <a:effectLst/>
                <a:uLnTx/>
                <a:uFillTx/>
                <a:latin typeface="微软雅黑" pitchFamily="34" charset="-122"/>
                <a:ea typeface="微软雅黑" pitchFamily="34" charset="-122"/>
              </a:rPr>
              <a:t>如何强化安全的工作行为？通过让员工知道你在注意并感谢他们安全地工作。你可以说一些话表明你知道他们在安全工作，并他们安全的方式工作予以肯定和赞扬。</a:t>
            </a:r>
          </a:p>
        </p:txBody>
      </p:sp>
      <p:sp>
        <p:nvSpPr>
          <p:cNvPr id="5" name="TextBox 4"/>
          <p:cNvSpPr txBox="1"/>
          <p:nvPr/>
        </p:nvSpPr>
        <p:spPr>
          <a:xfrm>
            <a:off x="2850245" y="1456817"/>
            <a:ext cx="5570756" cy="369332"/>
          </a:xfrm>
          <a:prstGeom prst="rect">
            <a:avLst/>
          </a:prstGeom>
          <a:solidFill>
            <a:srgbClr val="FCB00F"/>
          </a:solidFill>
          <a:ln w="25400">
            <a:solidFill>
              <a:schemeClr val="tx1"/>
            </a:solidFill>
          </a:ln>
        </p:spPr>
        <p:txBody>
          <a:bodyPr wrap="none" rtlCol="0">
            <a:spAutoFit/>
          </a:bodyPr>
          <a:lstStyle/>
          <a:p>
            <a:pPr lvl="0">
              <a:lnSpc>
                <a:spcPct val="90000"/>
              </a:lnSpc>
              <a:spcBef>
                <a:spcPct val="0"/>
              </a:spcBef>
              <a:defRPr/>
            </a:pPr>
            <a:r>
              <a:rPr lang="zh-CN" altLang="en-US" sz="2000" dirty="0">
                <a:latin typeface="微软雅黑" pitchFamily="34" charset="-122"/>
                <a:ea typeface="微软雅黑" pitchFamily="34" charset="-122"/>
              </a:rPr>
              <a:t>观察与沟通：沟通才是安全观察目标实现的关键</a:t>
            </a:r>
          </a:p>
        </p:txBody>
      </p:sp>
      <p:pic>
        <p:nvPicPr>
          <p:cNvPr id="86018" name="Picture 2" descr="G:\PPT\t01076abc4a894a5c3c.jpg"/>
          <p:cNvPicPr>
            <a:picLocks noChangeAspect="1" noChangeArrowheads="1"/>
          </p:cNvPicPr>
          <p:nvPr/>
        </p:nvPicPr>
        <p:blipFill>
          <a:blip r:embed="rId2" cstate="print"/>
          <a:srcRect/>
          <a:stretch>
            <a:fillRect/>
          </a:stretch>
        </p:blipFill>
        <p:spPr bwMode="auto">
          <a:xfrm>
            <a:off x="2623013" y="2621768"/>
            <a:ext cx="4250013" cy="2838874"/>
          </a:xfrm>
          <a:prstGeom prst="rect">
            <a:avLst/>
          </a:prstGeom>
          <a:noFill/>
        </p:spPr>
      </p:pic>
      <p:sp>
        <p:nvSpPr>
          <p:cNvPr id="7" name="TextBox 6"/>
          <p:cNvSpPr txBox="1"/>
          <p:nvPr/>
        </p:nvSpPr>
        <p:spPr>
          <a:xfrm>
            <a:off x="2477119" y="5952267"/>
            <a:ext cx="7837714" cy="368300"/>
          </a:xfrm>
          <a:prstGeom prst="rect">
            <a:avLst/>
          </a:prstGeom>
          <a:noFill/>
        </p:spPr>
        <p:txBody>
          <a:bodyPr wrap="square" rtlCol="0">
            <a:spAutoFit/>
          </a:bodyPr>
          <a:lstStyle/>
          <a:p>
            <a:r>
              <a:rPr lang="zh-CN" altLang="en-US" b="1" dirty="0">
                <a:latin typeface="微软雅黑" pitchFamily="34" charset="-122"/>
                <a:ea typeface="微软雅黑" pitchFamily="34" charset="-122"/>
              </a:rPr>
              <a:t>对员工的配合表示感谢，形成双向交流的习惯，建立理解和信任</a:t>
            </a:r>
            <a:endParaRPr lang="zh-CN" altLang="en-US" b="1" dirty="0"/>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slide(fromBottom)">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slide(fromBottom)">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Rot="1" noChangeArrowheads="1"/>
          </p:cNvSpPr>
          <p:nvPr/>
        </p:nvSpPr>
        <p:spPr>
          <a:xfrm>
            <a:off x="2211070" y="1701165"/>
            <a:ext cx="4562475" cy="2713990"/>
          </a:xfrm>
          <a:prstGeom prst="rect">
            <a:avLst/>
          </a:prstGeom>
          <a:noFill/>
          <a:ln w="25400">
            <a:noFill/>
          </a:ln>
        </p:spPr>
        <p:txBody>
          <a:bodyPr/>
          <a:lstStyle/>
          <a:p>
            <a:pPr marL="685800" marR="0" lvl="1" indent="-228600" algn="l" defTabSz="914400" rtl="0" fontAlgn="auto">
              <a:lnSpc>
                <a:spcPts val="2840"/>
              </a:lnSpc>
              <a:spcBef>
                <a:spcPts val="1000"/>
              </a:spcBef>
              <a:spcAft>
                <a:spcPts val="0"/>
              </a:spcAft>
              <a:buClrTx/>
              <a:buSzTx/>
              <a:buFont typeface="Arial" charset="0"/>
              <a:buChar char="•"/>
              <a:defRPr/>
            </a:pPr>
            <a:r>
              <a:rPr kumimoji="0" lang="zh-CN" sz="2200" b="0" i="0" u="none" strike="noStrike" kern="1200" cap="none" spc="0" normalizeH="0" baseline="0" noProof="0" dirty="0">
                <a:ln>
                  <a:noFill/>
                </a:ln>
                <a:solidFill>
                  <a:schemeClr val="tx1"/>
                </a:solidFill>
                <a:effectLst/>
                <a:uLnTx/>
                <a:uFillTx/>
                <a:latin typeface="+mn-lt"/>
                <a:ea typeface="宋体" charset="-122"/>
                <a:cs typeface="+mn-cs"/>
              </a:rPr>
              <a:t>与员工适当沟通，使他们了解为何他们的行为是不安全的，以及他们应如何安全作业</a:t>
            </a:r>
            <a:endParaRPr kumimoji="0" lang="en-US" altLang="zh-CN" sz="2200" b="0" i="0" u="none" strike="noStrike" kern="1200" cap="none" spc="0" normalizeH="0" baseline="0" noProof="0" dirty="0">
              <a:ln>
                <a:noFill/>
              </a:ln>
              <a:solidFill>
                <a:schemeClr val="tx1"/>
              </a:solidFill>
              <a:effectLst/>
              <a:uLnTx/>
              <a:uFillTx/>
              <a:latin typeface="+mn-lt"/>
              <a:ea typeface="宋体" charset="-122"/>
              <a:cs typeface="+mn-cs"/>
            </a:endParaRPr>
          </a:p>
          <a:p>
            <a:pPr marL="685800" marR="0" lvl="1" indent="-228600" algn="l" defTabSz="914400" rtl="0" fontAlgn="auto">
              <a:lnSpc>
                <a:spcPts val="2840"/>
              </a:lnSpc>
              <a:spcBef>
                <a:spcPts val="1000"/>
              </a:spcBef>
              <a:spcAft>
                <a:spcPts val="0"/>
              </a:spcAft>
              <a:buClrTx/>
              <a:buSzTx/>
              <a:buFont typeface="Arial" charset="0"/>
              <a:buChar char="•"/>
              <a:defRPr/>
            </a:pPr>
            <a:r>
              <a:rPr lang="zh-CN" sz="2200" noProof="0" dirty="0">
                <a:ln>
                  <a:noFill/>
                </a:ln>
                <a:effectLst/>
                <a:uLnTx/>
                <a:uFillTx/>
                <a:ea typeface="宋体" charset="-122"/>
                <a:sym typeface="+mn-ea"/>
              </a:rPr>
              <a:t>帮助员工了解到避免不安全的行为是基于他们自已的利益，他们将会更自觉的安全作业，即使不在监督之下</a:t>
            </a:r>
            <a:endParaRPr kumimoji="0" lang="zh-CN" sz="2200" b="0" i="0" u="none" strike="noStrike" kern="1200" cap="none" spc="0" normalizeH="0" baseline="0" noProof="0" dirty="0">
              <a:ln>
                <a:noFill/>
              </a:ln>
              <a:solidFill>
                <a:schemeClr val="tx1"/>
              </a:solidFill>
              <a:effectLst/>
              <a:uLnTx/>
              <a:uFillTx/>
              <a:latin typeface="+mn-lt"/>
              <a:ea typeface="宋体" charset="-122"/>
              <a:cs typeface="+mn-cs"/>
            </a:endParaRPr>
          </a:p>
        </p:txBody>
      </p:sp>
      <p:sp>
        <p:nvSpPr>
          <p:cNvPr id="4" name="TextBox 3"/>
          <p:cNvSpPr txBox="1"/>
          <p:nvPr/>
        </p:nvSpPr>
        <p:spPr>
          <a:xfrm>
            <a:off x="2795170" y="737120"/>
            <a:ext cx="4453247" cy="460375"/>
          </a:xfrm>
          <a:prstGeom prst="rect">
            <a:avLst/>
          </a:prstGeom>
          <a:noFill/>
        </p:spPr>
        <p:txBody>
          <a:bodyPr wrap="square" rtlCol="0">
            <a:spAutoFit/>
          </a:bodyPr>
          <a:lstStyle/>
          <a:p>
            <a:pPr lvl="0"/>
            <a:r>
              <a:rPr lang="zh-CN" altLang="en-US" sz="2400" dirty="0">
                <a:latin typeface="微软雅黑" pitchFamily="34" charset="-122"/>
                <a:ea typeface="微软雅黑" pitchFamily="34" charset="-122"/>
              </a:rPr>
              <a:t>避免不安全行为的重复发生</a:t>
            </a:r>
          </a:p>
        </p:txBody>
      </p:sp>
      <p:pic>
        <p:nvPicPr>
          <p:cNvPr id="6" name="图片 5" descr="下载"/>
          <p:cNvPicPr>
            <a:picLocks noChangeAspect="1"/>
          </p:cNvPicPr>
          <p:nvPr/>
        </p:nvPicPr>
        <p:blipFill>
          <a:blip r:embed="rId2" cstate="print">
            <a:clrChange>
              <a:clrFrom>
                <a:srgbClr val="FFFFFF">
                  <a:alpha val="100000"/>
                </a:srgbClr>
              </a:clrFrom>
              <a:clrTo>
                <a:srgbClr val="FFFFFF">
                  <a:alpha val="100000"/>
                  <a:alpha val="0"/>
                </a:srgbClr>
              </a:clrTo>
            </a:clrChange>
          </a:blip>
          <a:stretch>
            <a:fillRect/>
          </a:stretch>
        </p:blipFill>
        <p:spPr>
          <a:xfrm>
            <a:off x="7042150" y="1324610"/>
            <a:ext cx="4946015" cy="3297555"/>
          </a:xfrm>
          <a:prstGeom prst="rect">
            <a:avLst/>
          </a:prstGeom>
        </p:spPr>
      </p:pic>
      <p:sp>
        <p:nvSpPr>
          <p:cNvPr id="7" name="Rectangle 2"/>
          <p:cNvSpPr txBox="1">
            <a:spLocks noRot="1" noChangeArrowheads="1"/>
          </p:cNvSpPr>
          <p:nvPr/>
        </p:nvSpPr>
        <p:spPr>
          <a:xfrm>
            <a:off x="2495550" y="4919345"/>
            <a:ext cx="8789035" cy="1470660"/>
          </a:xfrm>
          <a:prstGeom prst="rect">
            <a:avLst/>
          </a:prstGeom>
          <a:solidFill>
            <a:srgbClr val="FCB00F"/>
          </a:solidFill>
          <a:ln w="25400">
            <a:solidFill>
              <a:schemeClr val="tx1"/>
            </a:solidFill>
          </a:ln>
        </p:spPr>
        <p:txBody>
          <a:bodyPr/>
          <a:lstStyle/>
          <a:p>
            <a:pPr marR="0" lvl="1" indent="0" algn="l" defTabSz="914400" rtl="0" eaLnBrk="1" fontAlgn="auto" latinLnBrk="0" hangingPunct="1">
              <a:lnSpc>
                <a:spcPct val="90000"/>
              </a:lnSpc>
              <a:spcBef>
                <a:spcPts val="1000"/>
              </a:spcBef>
              <a:spcAft>
                <a:spcPts val="0"/>
              </a:spcAft>
              <a:buClrTx/>
              <a:buSzTx/>
              <a:buFont typeface="Arial" charset="0"/>
              <a:buNone/>
              <a:defRPr/>
            </a:pPr>
            <a:r>
              <a:rPr kumimoji="0" lang="zh-CN" sz="2200" b="0" i="0" u="none" strike="noStrike" kern="1200" cap="none" spc="0" normalizeH="0" baseline="0" noProof="0" dirty="0">
                <a:ln>
                  <a:noFill/>
                </a:ln>
                <a:solidFill>
                  <a:schemeClr val="tx1"/>
                </a:solidFill>
                <a:effectLst/>
                <a:uLnTx/>
                <a:uFillTx/>
                <a:latin typeface="+mn-lt"/>
                <a:ea typeface="宋体" charset="-122"/>
                <a:cs typeface="+mn-cs"/>
              </a:rPr>
              <a:t>确保了解安全作业背后的原因，需要熟悉作业环境、工具和设备的风险，以帮助他们做出安全作业的决定和行动并加以强化。</a:t>
            </a:r>
            <a:endParaRPr kumimoji="0" lang="en-US" altLang="zh-CN" sz="2200" b="0" i="0" u="none" strike="noStrike" kern="1200" cap="none" spc="0" normalizeH="0" baseline="0" noProof="0" dirty="0">
              <a:ln>
                <a:noFill/>
              </a:ln>
              <a:solidFill>
                <a:schemeClr val="tx1"/>
              </a:solidFill>
              <a:effectLst/>
              <a:uLnTx/>
              <a:uFillTx/>
              <a:latin typeface="+mn-lt"/>
              <a:ea typeface="宋体" charset="-122"/>
              <a:cs typeface="+mn-cs"/>
            </a:endParaRPr>
          </a:p>
          <a:p>
            <a:pPr marR="0" lvl="1" indent="0" algn="l" defTabSz="914400" rtl="0" eaLnBrk="1" fontAlgn="auto" latinLnBrk="0" hangingPunct="1">
              <a:lnSpc>
                <a:spcPct val="90000"/>
              </a:lnSpc>
              <a:spcBef>
                <a:spcPts val="1000"/>
              </a:spcBef>
              <a:spcAft>
                <a:spcPts val="0"/>
              </a:spcAft>
              <a:buClrTx/>
              <a:buSzTx/>
              <a:buFont typeface="Arial" charset="0"/>
              <a:buNone/>
              <a:defRPr/>
            </a:pPr>
            <a:r>
              <a:rPr kumimoji="0" lang="zh-CN" sz="2200" b="0" i="0" u="none" strike="noStrike" kern="1200" cap="none" spc="0" normalizeH="0" baseline="0" noProof="0" dirty="0">
                <a:ln>
                  <a:noFill/>
                </a:ln>
                <a:solidFill>
                  <a:schemeClr val="tx1"/>
                </a:solidFill>
                <a:effectLst/>
                <a:uLnTx/>
                <a:uFillTx/>
                <a:latin typeface="+mn-lt"/>
                <a:ea typeface="宋体" charset="-122"/>
                <a:cs typeface="+mn-cs"/>
              </a:rPr>
              <a:t>找出并分析造成不安全行为的根本原因，</a:t>
            </a:r>
            <a:r>
              <a:rPr lang="zh-CN" sz="2200" noProof="0" dirty="0">
                <a:ln>
                  <a:noFill/>
                </a:ln>
                <a:effectLst/>
                <a:uLnTx/>
                <a:uFillTx/>
                <a:ea typeface="宋体" charset="-122"/>
                <a:sym typeface="+mn-ea"/>
              </a:rPr>
              <a:t>需要详细了解到员工的信息，包括生理和心理的方面，</a:t>
            </a:r>
            <a:r>
              <a:rPr kumimoji="0" lang="zh-CN" sz="2200" b="0" i="0" u="none" strike="noStrike" kern="1200" cap="none" spc="0" normalizeH="0" baseline="0" noProof="0" dirty="0">
                <a:ln>
                  <a:noFill/>
                </a:ln>
                <a:solidFill>
                  <a:schemeClr val="tx1"/>
                </a:solidFill>
                <a:effectLst/>
                <a:uLnTx/>
                <a:uFillTx/>
                <a:latin typeface="+mn-lt"/>
                <a:ea typeface="宋体" charset="-122"/>
                <a:cs typeface="+mn-cs"/>
              </a:rPr>
              <a:t>有针对性的沟通和引导。</a:t>
            </a:r>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Rot="1" noChangeArrowheads="1"/>
          </p:cNvSpPr>
          <p:nvPr>
            <p:ph type="body" idx="4294967295"/>
          </p:nvPr>
        </p:nvSpPr>
        <p:spPr>
          <a:xfrm>
            <a:off x="6883400" y="1908810"/>
            <a:ext cx="4650740" cy="3975100"/>
          </a:xfrm>
          <a:prstGeom prst="rect">
            <a:avLst/>
          </a:prstGeom>
          <a:noFill/>
          <a:ln w="76200" cap="flat">
            <a:solidFill>
              <a:srgbClr val="FCB00F"/>
            </a:solidFill>
          </a:ln>
        </p:spPr>
        <p:txBody>
          <a:bodyPr/>
          <a:lstStyle/>
          <a:p>
            <a:pPr indent="0" algn="ctr" fontAlgn="auto">
              <a:lnSpc>
                <a:spcPts val="2600"/>
              </a:lnSpc>
              <a:spcBef>
                <a:spcPts val="0"/>
              </a:spcBef>
              <a:buFont typeface="Wingdings" charset="2"/>
              <a:buNone/>
            </a:pPr>
            <a:endParaRPr lang="zh-CN" sz="2000">
              <a:latin typeface="微软雅黑" pitchFamily="34" charset="-122"/>
              <a:ea typeface="微软雅黑" pitchFamily="34" charset="-122"/>
            </a:endParaRPr>
          </a:p>
          <a:p>
            <a:pPr indent="0" fontAlgn="auto">
              <a:lnSpc>
                <a:spcPts val="2600"/>
              </a:lnSpc>
              <a:spcBef>
                <a:spcPts val="0"/>
              </a:spcBef>
              <a:buNone/>
            </a:pPr>
            <a:r>
              <a:rPr lang="zh-CN" sz="2000">
                <a:latin typeface="微软雅黑" pitchFamily="34" charset="-122"/>
                <a:ea typeface="微软雅黑" pitchFamily="34" charset="-122"/>
              </a:rPr>
              <a:t>缺乏安全知识或安全培训</a:t>
            </a:r>
          </a:p>
          <a:p>
            <a:pPr indent="0" fontAlgn="auto">
              <a:lnSpc>
                <a:spcPts val="2600"/>
              </a:lnSpc>
              <a:spcBef>
                <a:spcPts val="0"/>
              </a:spcBef>
              <a:buNone/>
            </a:pPr>
            <a:r>
              <a:rPr lang="zh-CN" sz="2000">
                <a:latin typeface="微软雅黑" pitchFamily="34" charset="-122"/>
                <a:ea typeface="微软雅黑" pitchFamily="34" charset="-122"/>
              </a:rPr>
              <a:t>侥幸心理，认为“这不可能发生在我</a:t>
            </a:r>
          </a:p>
          <a:p>
            <a:pPr marL="0" indent="0" fontAlgn="auto">
              <a:lnSpc>
                <a:spcPts val="2600"/>
              </a:lnSpc>
              <a:spcBef>
                <a:spcPts val="0"/>
              </a:spcBef>
              <a:buNone/>
            </a:pPr>
            <a:r>
              <a:rPr lang="zh-CN" sz="2000">
                <a:latin typeface="微软雅黑" pitchFamily="34" charset="-122"/>
                <a:ea typeface="微软雅黑" pitchFamily="34" charset="-122"/>
              </a:rPr>
              <a:t>    身上”或“这次不会发生”</a:t>
            </a:r>
          </a:p>
          <a:p>
            <a:pPr indent="0" fontAlgn="auto">
              <a:lnSpc>
                <a:spcPts val="2600"/>
              </a:lnSpc>
              <a:spcBef>
                <a:spcPts val="0"/>
              </a:spcBef>
              <a:buNone/>
            </a:pPr>
            <a:r>
              <a:rPr lang="zh-CN" sz="2000">
                <a:latin typeface="微软雅黑" pitchFamily="34" charset="-122"/>
                <a:ea typeface="微软雅黑" pitchFamily="34" charset="-122"/>
              </a:rPr>
              <a:t>不良的习惯</a:t>
            </a:r>
          </a:p>
          <a:p>
            <a:pPr indent="0" fontAlgn="auto">
              <a:lnSpc>
                <a:spcPts val="2600"/>
              </a:lnSpc>
              <a:spcBef>
                <a:spcPts val="0"/>
              </a:spcBef>
              <a:buNone/>
            </a:pPr>
            <a:r>
              <a:rPr lang="zh-CN" sz="2000">
                <a:latin typeface="微软雅黑" pitchFamily="34" charset="-122"/>
                <a:ea typeface="微软雅黑" pitchFamily="34" charset="-122"/>
              </a:rPr>
              <a:t>未正确使用个人防护装备</a:t>
            </a:r>
          </a:p>
          <a:p>
            <a:pPr indent="0" fontAlgn="auto">
              <a:lnSpc>
                <a:spcPts val="2600"/>
              </a:lnSpc>
              <a:spcBef>
                <a:spcPts val="0"/>
              </a:spcBef>
              <a:buNone/>
            </a:pPr>
            <a:r>
              <a:rPr lang="zh-CN" sz="2000">
                <a:latin typeface="微软雅黑" pitchFamily="34" charset="-122"/>
                <a:ea typeface="微软雅黑" pitchFamily="34" charset="-122"/>
              </a:rPr>
              <a:t>不知道自己的行为是不安全的</a:t>
            </a:r>
          </a:p>
          <a:p>
            <a:pPr indent="0" fontAlgn="auto">
              <a:lnSpc>
                <a:spcPts val="2600"/>
              </a:lnSpc>
              <a:spcBef>
                <a:spcPts val="0"/>
              </a:spcBef>
              <a:buNone/>
            </a:pPr>
            <a:r>
              <a:rPr lang="zh-CN" sz="2000">
                <a:latin typeface="微软雅黑" pitchFamily="34" charset="-122"/>
                <a:ea typeface="微软雅黑" pitchFamily="34" charset="-122"/>
              </a:rPr>
              <a:t>企图吸引别人的注意</a:t>
            </a:r>
          </a:p>
          <a:p>
            <a:pPr indent="0" fontAlgn="auto">
              <a:lnSpc>
                <a:spcPts val="2600"/>
              </a:lnSpc>
              <a:spcBef>
                <a:spcPts val="0"/>
              </a:spcBef>
              <a:buNone/>
            </a:pPr>
            <a:r>
              <a:rPr lang="zh-CN" sz="2000">
                <a:latin typeface="微软雅黑" pitchFamily="34" charset="-122"/>
                <a:ea typeface="微软雅黑" pitchFamily="34" charset="-122"/>
              </a:rPr>
              <a:t>盲目蛮干</a:t>
            </a:r>
          </a:p>
          <a:p>
            <a:pPr indent="0" fontAlgn="auto">
              <a:lnSpc>
                <a:spcPts val="2600"/>
              </a:lnSpc>
              <a:spcBef>
                <a:spcPts val="0"/>
              </a:spcBef>
              <a:buNone/>
            </a:pPr>
            <a:r>
              <a:rPr lang="zh-CN" sz="2000">
                <a:latin typeface="微软雅黑" pitchFamily="34" charset="-122"/>
                <a:ea typeface="微软雅黑" pitchFamily="34" charset="-122"/>
              </a:rPr>
              <a:t>将舒适、生产置于安全之上</a:t>
            </a:r>
          </a:p>
          <a:p>
            <a:pPr indent="0" fontAlgn="auto">
              <a:lnSpc>
                <a:spcPts val="2600"/>
              </a:lnSpc>
              <a:spcBef>
                <a:spcPts val="0"/>
              </a:spcBef>
              <a:buNone/>
            </a:pPr>
            <a:r>
              <a:rPr lang="zh-CN" sz="2000">
                <a:latin typeface="微软雅黑" pitchFamily="34" charset="-122"/>
                <a:ea typeface="微软雅黑" pitchFamily="34" charset="-122"/>
              </a:rPr>
              <a:t>上班或下班时所反映出的士气问题</a:t>
            </a:r>
          </a:p>
        </p:txBody>
      </p:sp>
      <p:sp>
        <p:nvSpPr>
          <p:cNvPr id="4" name="TextBox 3"/>
          <p:cNvSpPr txBox="1"/>
          <p:nvPr/>
        </p:nvSpPr>
        <p:spPr>
          <a:xfrm>
            <a:off x="2795170" y="737120"/>
            <a:ext cx="4453247" cy="460375"/>
          </a:xfrm>
          <a:prstGeom prst="rect">
            <a:avLst/>
          </a:prstGeom>
          <a:noFill/>
        </p:spPr>
        <p:txBody>
          <a:bodyPr wrap="square" rtlCol="0">
            <a:spAutoFit/>
          </a:bodyPr>
          <a:lstStyle/>
          <a:p>
            <a:pPr lvl="0"/>
            <a:r>
              <a:rPr lang="zh-CN" sz="2400">
                <a:latin typeface="微软雅黑" pitchFamily="34" charset="-122"/>
                <a:ea typeface="微软雅黑" pitchFamily="34" charset="-122"/>
                <a:sym typeface="+mn-ea"/>
              </a:rPr>
              <a:t>某些不安全行为的潜在原因</a:t>
            </a:r>
            <a:endParaRPr lang="zh-CN" altLang="en-US" sz="2400" dirty="0">
              <a:latin typeface="微软雅黑" pitchFamily="34" charset="-122"/>
              <a:ea typeface="微软雅黑" pitchFamily="34" charset="-122"/>
              <a:sym typeface="+mn-ea"/>
            </a:endParaRPr>
          </a:p>
        </p:txBody>
      </p:sp>
      <p:pic>
        <p:nvPicPr>
          <p:cNvPr id="2" name="图片 1" descr="timg (1)"/>
          <p:cNvPicPr>
            <a:picLocks noChangeAspect="1"/>
          </p:cNvPicPr>
          <p:nvPr/>
        </p:nvPicPr>
        <p:blipFill>
          <a:blip r:embed="rId2" cstate="print">
            <a:clrChange>
              <a:clrFrom>
                <a:srgbClr val="FFFFFF">
                  <a:alpha val="100000"/>
                </a:srgbClr>
              </a:clrFrom>
              <a:clrTo>
                <a:srgbClr val="FFFFFF">
                  <a:alpha val="100000"/>
                  <a:alpha val="0"/>
                </a:srgbClr>
              </a:clrTo>
            </a:clrChange>
          </a:blip>
          <a:stretch>
            <a:fillRect/>
          </a:stretch>
        </p:blipFill>
        <p:spPr>
          <a:xfrm>
            <a:off x="2493010" y="1908810"/>
            <a:ext cx="3413125" cy="395414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18434">
                                            <p:txEl>
                                              <p:pRg st="1" end="1"/>
                                            </p:txEl>
                                          </p:spTgt>
                                        </p:tgtEl>
                                        <p:attrNameLst>
                                          <p:attrName>style.visibility</p:attrName>
                                        </p:attrNameLst>
                                      </p:cBhvr>
                                      <p:to>
                                        <p:strVal val="visible"/>
                                      </p:to>
                                    </p:set>
                                    <p:animEffect transition="in" filter="slide(fromBottom)">
                                      <p:cBhvr>
                                        <p:cTn id="7" dur="500"/>
                                        <p:tgtEl>
                                          <p:spTgt spid="1843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18434">
                                            <p:txEl>
                                              <p:pRg st="2" end="2"/>
                                            </p:txEl>
                                          </p:spTgt>
                                        </p:tgtEl>
                                        <p:attrNameLst>
                                          <p:attrName>style.visibility</p:attrName>
                                        </p:attrNameLst>
                                      </p:cBhvr>
                                      <p:to>
                                        <p:strVal val="visible"/>
                                      </p:to>
                                    </p:set>
                                    <p:animEffect transition="in" filter="slide(fromBottom)">
                                      <p:cBhvr>
                                        <p:cTn id="12" dur="500"/>
                                        <p:tgtEl>
                                          <p:spTgt spid="1843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18434">
                                            <p:txEl>
                                              <p:pRg st="3" end="3"/>
                                            </p:txEl>
                                          </p:spTgt>
                                        </p:tgtEl>
                                        <p:attrNameLst>
                                          <p:attrName>style.visibility</p:attrName>
                                        </p:attrNameLst>
                                      </p:cBhvr>
                                      <p:to>
                                        <p:strVal val="visible"/>
                                      </p:to>
                                    </p:set>
                                    <p:animEffect transition="in" filter="slide(fromBottom)">
                                      <p:cBhvr>
                                        <p:cTn id="17" dur="500"/>
                                        <p:tgtEl>
                                          <p:spTgt spid="1843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18434">
                                            <p:txEl>
                                              <p:pRg st="4" end="4"/>
                                            </p:txEl>
                                          </p:spTgt>
                                        </p:tgtEl>
                                        <p:attrNameLst>
                                          <p:attrName>style.visibility</p:attrName>
                                        </p:attrNameLst>
                                      </p:cBhvr>
                                      <p:to>
                                        <p:strVal val="visible"/>
                                      </p:to>
                                    </p:set>
                                    <p:animEffect transition="in" filter="slide(fromBottom)">
                                      <p:cBhvr>
                                        <p:cTn id="22" dur="500"/>
                                        <p:tgtEl>
                                          <p:spTgt spid="1843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18434">
                                            <p:txEl>
                                              <p:pRg st="5" end="5"/>
                                            </p:txEl>
                                          </p:spTgt>
                                        </p:tgtEl>
                                        <p:attrNameLst>
                                          <p:attrName>style.visibility</p:attrName>
                                        </p:attrNameLst>
                                      </p:cBhvr>
                                      <p:to>
                                        <p:strVal val="visible"/>
                                      </p:to>
                                    </p:set>
                                    <p:animEffect transition="in" filter="slide(fromBottom)">
                                      <p:cBhvr>
                                        <p:cTn id="27" dur="500"/>
                                        <p:tgtEl>
                                          <p:spTgt spid="18434">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18434">
                                            <p:txEl>
                                              <p:pRg st="6" end="6"/>
                                            </p:txEl>
                                          </p:spTgt>
                                        </p:tgtEl>
                                        <p:attrNameLst>
                                          <p:attrName>style.visibility</p:attrName>
                                        </p:attrNameLst>
                                      </p:cBhvr>
                                      <p:to>
                                        <p:strVal val="visible"/>
                                      </p:to>
                                    </p:set>
                                    <p:animEffect transition="in" filter="slide(fromBottom)">
                                      <p:cBhvr>
                                        <p:cTn id="32" dur="500"/>
                                        <p:tgtEl>
                                          <p:spTgt spid="18434">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18434">
                                            <p:txEl>
                                              <p:pRg st="7" end="7"/>
                                            </p:txEl>
                                          </p:spTgt>
                                        </p:tgtEl>
                                        <p:attrNameLst>
                                          <p:attrName>style.visibility</p:attrName>
                                        </p:attrNameLst>
                                      </p:cBhvr>
                                      <p:to>
                                        <p:strVal val="visible"/>
                                      </p:to>
                                    </p:set>
                                    <p:animEffect transition="in" filter="slide(fromBottom)">
                                      <p:cBhvr>
                                        <p:cTn id="37" dur="500"/>
                                        <p:tgtEl>
                                          <p:spTgt spid="18434">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2" presetClass="entr" presetSubtype="4" fill="hold" grpId="0" nodeType="clickEffect">
                                  <p:stCondLst>
                                    <p:cond delay="0"/>
                                  </p:stCondLst>
                                  <p:childTnLst>
                                    <p:set>
                                      <p:cBhvr>
                                        <p:cTn id="41" dur="1" fill="hold">
                                          <p:stCondLst>
                                            <p:cond delay="0"/>
                                          </p:stCondLst>
                                        </p:cTn>
                                        <p:tgtEl>
                                          <p:spTgt spid="18434">
                                            <p:txEl>
                                              <p:pRg st="8" end="8"/>
                                            </p:txEl>
                                          </p:spTgt>
                                        </p:tgtEl>
                                        <p:attrNameLst>
                                          <p:attrName>style.visibility</p:attrName>
                                        </p:attrNameLst>
                                      </p:cBhvr>
                                      <p:to>
                                        <p:strVal val="visible"/>
                                      </p:to>
                                    </p:set>
                                    <p:animEffect transition="in" filter="slide(fromBottom)">
                                      <p:cBhvr>
                                        <p:cTn id="42" dur="500"/>
                                        <p:tgtEl>
                                          <p:spTgt spid="18434">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2" presetClass="entr" presetSubtype="4" fill="hold" grpId="0" nodeType="clickEffect">
                                  <p:stCondLst>
                                    <p:cond delay="0"/>
                                  </p:stCondLst>
                                  <p:childTnLst>
                                    <p:set>
                                      <p:cBhvr>
                                        <p:cTn id="46" dur="1" fill="hold">
                                          <p:stCondLst>
                                            <p:cond delay="0"/>
                                          </p:stCondLst>
                                        </p:cTn>
                                        <p:tgtEl>
                                          <p:spTgt spid="18434">
                                            <p:txEl>
                                              <p:pRg st="9" end="9"/>
                                            </p:txEl>
                                          </p:spTgt>
                                        </p:tgtEl>
                                        <p:attrNameLst>
                                          <p:attrName>style.visibility</p:attrName>
                                        </p:attrNameLst>
                                      </p:cBhvr>
                                      <p:to>
                                        <p:strVal val="visible"/>
                                      </p:to>
                                    </p:set>
                                    <p:animEffect transition="in" filter="slide(fromBottom)">
                                      <p:cBhvr>
                                        <p:cTn id="47" dur="500"/>
                                        <p:tgtEl>
                                          <p:spTgt spid="18434">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2" presetClass="entr" presetSubtype="4" fill="hold" grpId="0" nodeType="clickEffect">
                                  <p:stCondLst>
                                    <p:cond delay="0"/>
                                  </p:stCondLst>
                                  <p:childTnLst>
                                    <p:set>
                                      <p:cBhvr>
                                        <p:cTn id="51" dur="1" fill="hold">
                                          <p:stCondLst>
                                            <p:cond delay="0"/>
                                          </p:stCondLst>
                                        </p:cTn>
                                        <p:tgtEl>
                                          <p:spTgt spid="18434">
                                            <p:txEl>
                                              <p:pRg st="10" end="10"/>
                                            </p:txEl>
                                          </p:spTgt>
                                        </p:tgtEl>
                                        <p:attrNameLst>
                                          <p:attrName>style.visibility</p:attrName>
                                        </p:attrNameLst>
                                      </p:cBhvr>
                                      <p:to>
                                        <p:strVal val="visible"/>
                                      </p:to>
                                    </p:set>
                                    <p:animEffect transition="in" filter="slide(fromBottom)">
                                      <p:cBhvr>
                                        <p:cTn id="52" dur="500"/>
                                        <p:tgtEl>
                                          <p:spTgt spid="1843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build="p"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2"/>
          <p:cNvSpPr/>
          <p:nvPr/>
        </p:nvSpPr>
        <p:spPr bwMode="auto">
          <a:xfrm>
            <a:off x="3389039" y="1604455"/>
            <a:ext cx="7285039" cy="3284113"/>
          </a:xfrm>
          <a:prstGeom prst="rect">
            <a:avLst/>
          </a:prstGeom>
          <a:solidFill>
            <a:srgbClr val="FCB00F">
              <a:alpha val="62000"/>
            </a:srgbClr>
          </a:solidFill>
          <a:ln w="38100" cmpd="sng">
            <a:solidFill>
              <a:schemeClr val="tx1"/>
            </a:solidFill>
            <a:miter lim="800000"/>
          </a:ln>
        </p:spPr>
        <p:txBody>
          <a:bodyPr/>
          <a:lstStyle/>
          <a:p>
            <a:pPr>
              <a:lnSpc>
                <a:spcPts val="2500"/>
              </a:lnSpc>
              <a:buFont typeface="Wingdings" charset="2"/>
              <a:buNone/>
            </a:pPr>
            <a:r>
              <a:rPr lang="zh-CN" altLang="en-US" sz="2000" dirty="0">
                <a:latin typeface="微软雅黑" pitchFamily="34" charset="-122"/>
                <a:ea typeface="微软雅黑" pitchFamily="34" charset="-122"/>
              </a:rPr>
              <a:t>     1、初来乍到的新工人                11、冒冒失失的莽撞人</a:t>
            </a:r>
          </a:p>
          <a:p>
            <a:pPr>
              <a:lnSpc>
                <a:spcPts val="2500"/>
              </a:lnSpc>
              <a:buFont typeface="Wingdings" charset="2"/>
              <a:buNone/>
            </a:pPr>
            <a:r>
              <a:rPr lang="zh-CN" altLang="en-US" sz="2000" dirty="0">
                <a:latin typeface="微软雅黑" pitchFamily="34" charset="-122"/>
                <a:ea typeface="微软雅黑" pitchFamily="34" charset="-122"/>
              </a:rPr>
              <a:t>     2、好奇爱动的青年人                12、遇到难事的忧愁人</a:t>
            </a:r>
          </a:p>
          <a:p>
            <a:pPr>
              <a:lnSpc>
                <a:spcPts val="2500"/>
              </a:lnSpc>
              <a:buFont typeface="Wingdings" charset="2"/>
              <a:buNone/>
            </a:pPr>
            <a:r>
              <a:rPr lang="zh-CN" altLang="en-US" sz="2000" dirty="0">
                <a:latin typeface="微软雅黑" pitchFamily="34" charset="-122"/>
                <a:ea typeface="微软雅黑" pitchFamily="34" charset="-122"/>
              </a:rPr>
              <a:t>     3、变换工种的改行人                13、吊儿郎当的马虎人</a:t>
            </a:r>
          </a:p>
          <a:p>
            <a:pPr>
              <a:lnSpc>
                <a:spcPts val="2500"/>
              </a:lnSpc>
              <a:buFont typeface="Wingdings" charset="2"/>
              <a:buNone/>
            </a:pPr>
            <a:r>
              <a:rPr lang="zh-CN" altLang="en-US" sz="2000" dirty="0">
                <a:latin typeface="微软雅黑" pitchFamily="34" charset="-122"/>
                <a:ea typeface="微软雅黑" pitchFamily="34" charset="-122"/>
              </a:rPr>
              <a:t>     4、休息不好的疲倦人                14、受了委屈的气愤人</a:t>
            </a:r>
          </a:p>
          <a:p>
            <a:pPr>
              <a:lnSpc>
                <a:spcPts val="2500"/>
              </a:lnSpc>
              <a:buFont typeface="Wingdings" charset="2"/>
              <a:buNone/>
            </a:pPr>
            <a:r>
              <a:rPr lang="zh-CN" altLang="en-US" sz="2000" dirty="0">
                <a:latin typeface="微软雅黑" pitchFamily="34" charset="-122"/>
                <a:ea typeface="微软雅黑" pitchFamily="34" charset="-122"/>
              </a:rPr>
              <a:t>     5、急于求成的糊涂人                15、冒险蛮干的危险人</a:t>
            </a:r>
          </a:p>
          <a:p>
            <a:pPr>
              <a:lnSpc>
                <a:spcPts val="2500"/>
              </a:lnSpc>
              <a:buFont typeface="Wingdings" charset="2"/>
              <a:buNone/>
            </a:pPr>
            <a:r>
              <a:rPr lang="zh-CN" altLang="en-US" sz="2000" dirty="0">
                <a:latin typeface="微软雅黑" pitchFamily="34" charset="-122"/>
                <a:ea typeface="微软雅黑" pitchFamily="34" charset="-122"/>
              </a:rPr>
              <a:t>     6、习惯违章的固执人                16、情绪波动的心烦人 </a:t>
            </a:r>
          </a:p>
          <a:p>
            <a:pPr>
              <a:lnSpc>
                <a:spcPts val="2500"/>
              </a:lnSpc>
              <a:buFont typeface="Wingdings" charset="2"/>
              <a:buNone/>
            </a:pPr>
            <a:r>
              <a:rPr lang="zh-CN" altLang="en-US" sz="2000" dirty="0">
                <a:latin typeface="微软雅黑" pitchFamily="34" charset="-122"/>
                <a:ea typeface="微软雅黑" pitchFamily="34" charset="-122"/>
              </a:rPr>
              <a:t>     7、手忙脚乱的急性人                17、满不在乎的粗心人</a:t>
            </a:r>
          </a:p>
          <a:p>
            <a:pPr>
              <a:lnSpc>
                <a:spcPts val="2500"/>
              </a:lnSpc>
              <a:buFont typeface="Wingdings" charset="2"/>
              <a:buNone/>
            </a:pPr>
            <a:r>
              <a:rPr lang="zh-CN" altLang="en-US" sz="2000" dirty="0">
                <a:latin typeface="微软雅黑" pitchFamily="34" charset="-122"/>
                <a:ea typeface="微软雅黑" pitchFamily="34" charset="-122"/>
              </a:rPr>
              <a:t>     8、心存侥幸的麻痹人                18、大喜大悲的异常人</a:t>
            </a:r>
          </a:p>
          <a:p>
            <a:pPr>
              <a:lnSpc>
                <a:spcPts val="2500"/>
              </a:lnSpc>
              <a:buFont typeface="Wingdings" charset="2"/>
              <a:buNone/>
            </a:pPr>
            <a:r>
              <a:rPr lang="zh-CN" altLang="en-US" sz="2000" dirty="0">
                <a:latin typeface="微软雅黑" pitchFamily="34" charset="-122"/>
                <a:ea typeface="微软雅黑" pitchFamily="34" charset="-122"/>
              </a:rPr>
              <a:t>     9、不懂规程的“聪明人”         19、投机省事的“大能人”</a:t>
            </a:r>
          </a:p>
          <a:p>
            <a:pPr>
              <a:lnSpc>
                <a:spcPts val="2500"/>
              </a:lnSpc>
              <a:buFont typeface="Wingdings" charset="2"/>
              <a:buNone/>
            </a:pPr>
            <a:r>
              <a:rPr lang="zh-CN" altLang="en-US" sz="2000" dirty="0">
                <a:latin typeface="微软雅黑" pitchFamily="34" charset="-122"/>
                <a:ea typeface="微软雅黑" pitchFamily="34" charset="-122"/>
              </a:rPr>
              <a:t>     10、凑凑合合的“懒惰人”       20、带病工作的“坚强人”</a:t>
            </a:r>
          </a:p>
        </p:txBody>
      </p:sp>
      <p:sp>
        <p:nvSpPr>
          <p:cNvPr id="3" name="矩形 2"/>
          <p:cNvSpPr/>
          <p:nvPr/>
        </p:nvSpPr>
        <p:spPr>
          <a:xfrm>
            <a:off x="2709989" y="522091"/>
            <a:ext cx="3110230" cy="539750"/>
          </a:xfrm>
          <a:prstGeom prst="rect">
            <a:avLst/>
          </a:prstGeom>
        </p:spPr>
        <p:txBody>
          <a:bodyPr wrap="none">
            <a:spAutoFit/>
          </a:bodyPr>
          <a:lstStyle/>
          <a:p>
            <a:pPr algn="ctr">
              <a:lnSpc>
                <a:spcPts val="3500"/>
              </a:lnSpc>
              <a:buFont typeface="Wingdings" charset="2"/>
              <a:buNone/>
            </a:pPr>
            <a:r>
              <a:rPr lang="zh-CN" altLang="en-US" sz="2800" b="1" dirty="0">
                <a:latin typeface="微软雅黑" pitchFamily="34" charset="-122"/>
                <a:ea typeface="微软雅黑" pitchFamily="34" charset="-122"/>
              </a:rPr>
              <a:t>最易违章的20种人</a:t>
            </a:r>
          </a:p>
        </p:txBody>
      </p:sp>
      <p:sp>
        <p:nvSpPr>
          <p:cNvPr id="4" name="TextBox 3"/>
          <p:cNvSpPr txBox="1"/>
          <p:nvPr/>
        </p:nvSpPr>
        <p:spPr>
          <a:xfrm>
            <a:off x="3865021" y="5195166"/>
            <a:ext cx="6583680" cy="368300"/>
          </a:xfrm>
          <a:prstGeom prst="rect">
            <a:avLst/>
          </a:prstGeom>
          <a:noFill/>
        </p:spPr>
        <p:txBody>
          <a:bodyPr wrap="none" rtlCol="0">
            <a:spAutoFit/>
          </a:bodyPr>
          <a:lstStyle/>
          <a:p>
            <a:r>
              <a:rPr lang="zh-CN" altLang="en-US" b="1" dirty="0">
                <a:latin typeface="微软雅黑" pitchFamily="34" charset="-122"/>
                <a:ea typeface="微软雅黑" pitchFamily="34" charset="-122"/>
              </a:rPr>
              <a:t>通过观察，及时发现不安全行为；通过沟通，尽早化解安全隐患</a:t>
            </a:r>
            <a:endParaRPr lang="en-US" altLang="zh-CN" b="1" dirty="0">
              <a:latin typeface="微软雅黑" pitchFamily="34" charset="-122"/>
              <a:ea typeface="微软雅黑"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9" name="Picture 3" descr="C:\Users\Administrator\Desktop\ppt\小人\timg (15).jpg"/>
          <p:cNvPicPr>
            <a:picLocks noChangeAspect="1" noChangeArrowheads="1"/>
          </p:cNvPicPr>
          <p:nvPr/>
        </p:nvPicPr>
        <p:blipFill>
          <a:blip r:embed="rId3" cstate="print">
            <a:clrChange>
              <a:clrFrom>
                <a:srgbClr val="FFFFFF">
                  <a:alpha val="100000"/>
                </a:srgbClr>
              </a:clrFrom>
              <a:clrTo>
                <a:srgbClr val="FFFFFF">
                  <a:alpha val="100000"/>
                  <a:alpha val="0"/>
                </a:srgbClr>
              </a:clrTo>
            </a:clrChange>
          </a:blip>
          <a:srcRect/>
          <a:stretch>
            <a:fillRect/>
          </a:stretch>
        </p:blipFill>
        <p:spPr bwMode="auto">
          <a:xfrm>
            <a:off x="2122170" y="2019300"/>
            <a:ext cx="4845050" cy="3573780"/>
          </a:xfrm>
          <a:prstGeom prst="rect">
            <a:avLst/>
          </a:prstGeom>
          <a:noFill/>
        </p:spPr>
      </p:pic>
      <p:sp>
        <p:nvSpPr>
          <p:cNvPr id="2" name="矩形 1"/>
          <p:cNvSpPr/>
          <p:nvPr/>
        </p:nvSpPr>
        <p:spPr>
          <a:xfrm>
            <a:off x="2793809" y="635756"/>
            <a:ext cx="1960880" cy="539750"/>
          </a:xfrm>
          <a:prstGeom prst="rect">
            <a:avLst/>
          </a:prstGeom>
        </p:spPr>
        <p:txBody>
          <a:bodyPr wrap="none">
            <a:spAutoFit/>
          </a:bodyPr>
          <a:lstStyle/>
          <a:p>
            <a:pPr algn="ctr">
              <a:lnSpc>
                <a:spcPts val="3500"/>
              </a:lnSpc>
              <a:buFont typeface="Wingdings" charset="2"/>
              <a:buNone/>
            </a:pPr>
            <a:r>
              <a:rPr lang="zh-CN" altLang="en-US" sz="2800" b="1" dirty="0">
                <a:latin typeface="微软雅黑" pitchFamily="34" charset="-122"/>
                <a:ea typeface="微软雅黑" pitchFamily="34" charset="-122"/>
              </a:rPr>
              <a:t>合适的沟通</a:t>
            </a:r>
          </a:p>
        </p:txBody>
      </p:sp>
      <p:sp>
        <p:nvSpPr>
          <p:cNvPr id="5" name="Rectangle 3"/>
          <p:cNvSpPr txBox="1">
            <a:spLocks noRot="1" noChangeArrowheads="1"/>
          </p:cNvSpPr>
          <p:nvPr/>
        </p:nvSpPr>
        <p:spPr>
          <a:xfrm>
            <a:off x="6967220" y="2005330"/>
            <a:ext cx="4696460" cy="3769995"/>
          </a:xfrm>
          <a:prstGeom prst="rect">
            <a:avLst/>
          </a:prstGeom>
        </p:spPr>
        <p:txBody>
          <a:bodyPr/>
          <a:lstStyle/>
          <a:p>
            <a:pPr marL="228600" lvl="0" indent="-228600" fontAlgn="auto">
              <a:lnSpc>
                <a:spcPts val="2600"/>
              </a:lnSpc>
              <a:spcBef>
                <a:spcPts val="1000"/>
              </a:spcBef>
              <a:buFont typeface="Arial" charset="0"/>
              <a:buChar char="•"/>
            </a:pPr>
            <a:r>
              <a:rPr kumimoji="0" lang="zh-CN" altLang="en-US" sz="2000" b="0" i="0" u="none" strike="noStrike" kern="1200" cap="none" spc="0" normalizeH="0" baseline="0" noProof="0" dirty="0">
                <a:ln>
                  <a:noFill/>
                </a:ln>
                <a:solidFill>
                  <a:schemeClr val="tx1"/>
                </a:solidFill>
                <a:effectLst/>
                <a:uLnTx/>
                <a:uFillTx/>
                <a:latin typeface="微软雅黑" pitchFamily="34" charset="-122"/>
                <a:ea typeface="微软雅黑" pitchFamily="34" charset="-122"/>
              </a:rPr>
              <a:t>在安全观察中，目的并非为了责备违章的员工，而是鼓励每个人共同合作创造安全的工作场所。如果员工因为安全的问题互相责备则适得其反</a:t>
            </a:r>
          </a:p>
          <a:p>
            <a:pPr marL="228600" lvl="0" indent="-228600">
              <a:spcBef>
                <a:spcPts val="1000"/>
              </a:spcBef>
              <a:buFont typeface="Arial" charset="0"/>
              <a:buChar char="•"/>
            </a:pPr>
            <a:endParaRPr kumimoji="0" lang="zh-CN" altLang="en-US" sz="2000" b="0" i="0" u="none" strike="noStrike" kern="1200" cap="none" spc="0" normalizeH="0" baseline="0" noProof="0" dirty="0">
              <a:ln>
                <a:noFill/>
              </a:ln>
              <a:solidFill>
                <a:schemeClr val="tx1"/>
              </a:solidFill>
              <a:effectLst/>
              <a:uLnTx/>
              <a:uFillTx/>
              <a:latin typeface="微软雅黑" pitchFamily="34" charset="-122"/>
              <a:ea typeface="微软雅黑" pitchFamily="34" charset="-122"/>
            </a:endParaRPr>
          </a:p>
          <a:p>
            <a:pPr marL="228600" marR="0" lvl="0" indent="-228600" algn="l" defTabSz="914400" rtl="0" fontAlgn="auto">
              <a:lnSpc>
                <a:spcPts val="2600"/>
              </a:lnSpc>
              <a:spcBef>
                <a:spcPts val="1000"/>
              </a:spcBef>
              <a:spcAft>
                <a:spcPts val="0"/>
              </a:spcAft>
              <a:buClrTx/>
              <a:buSzTx/>
              <a:buFont typeface="Arial" charset="0"/>
              <a:buChar char="•"/>
              <a:defRPr/>
            </a:pPr>
            <a:r>
              <a:rPr lang="zh-CN" altLang="en-US" sz="2000" dirty="0">
                <a:latin typeface="微软雅黑" pitchFamily="34" charset="-122"/>
                <a:ea typeface="微软雅黑" pitchFamily="34" charset="-122"/>
                <a:sym typeface="+mn-ea"/>
              </a:rPr>
              <a:t>人的活动会产生安全及不安全的状况，而人们以组织认同的方式去工作。若组织允许不安全的状况存在，人们会以为无需在乎安全；若组织随时鼓励安全地工作，则人们会意识到安全受到重视</a:t>
            </a:r>
          </a:p>
          <a:p>
            <a:pPr marL="228600" marR="0" lvl="0" indent="-228600" algn="l" defTabSz="914400" rtl="0" eaLnBrk="1" fontAlgn="auto" latinLnBrk="0" hangingPunct="1">
              <a:lnSpc>
                <a:spcPct val="100000"/>
              </a:lnSpc>
              <a:spcBef>
                <a:spcPts val="1000"/>
              </a:spcBef>
              <a:spcAft>
                <a:spcPts val="0"/>
              </a:spcAft>
              <a:buClrTx/>
              <a:buSzTx/>
              <a:buFont typeface="Arial" charset="0"/>
              <a:buChar char="•"/>
              <a:defRPr/>
            </a:pPr>
            <a:endParaRPr kumimoji="0" lang="zh-CN" altLang="en-US" sz="2000" b="0" i="0" u="none" strike="noStrike" kern="1200" cap="none" spc="0" normalizeH="0" baseline="0" noProof="0" dirty="0">
              <a:ln>
                <a:noFill/>
              </a:ln>
              <a:solidFill>
                <a:schemeClr val="tx1"/>
              </a:solidFill>
              <a:effectLst/>
              <a:uLnTx/>
              <a:uFillTx/>
              <a:latin typeface="微软雅黑" pitchFamily="34" charset="-122"/>
              <a:ea typeface="微软雅黑" pitchFamily="34" charset="-122"/>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slide(fromBottom)">
                                      <p:cBhvr>
                                        <p:cTn id="7" dur="500"/>
                                        <p:tgtEl>
                                          <p:spTgt spid="5">
                                            <p:txEl>
                                              <p:pRg st="0" end="0"/>
                                            </p:txEl>
                                          </p:spTgt>
                                        </p:tgtEl>
                                      </p:cBhvr>
                                    </p:animEffect>
                                  </p:childTnLst>
                                </p:cTn>
                              </p:par>
                            </p:childTnLst>
                          </p:cTn>
                        </p:par>
                        <p:par>
                          <p:cTn id="8" fill="hold">
                            <p:stCondLst>
                              <p:cond delay="500"/>
                            </p:stCondLst>
                            <p:childTnLst>
                              <p:par>
                                <p:cTn id="9" presetID="12" presetClass="entr" presetSubtype="4" fill="hold" grpId="0" nodeType="after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animEffect transition="in" filter="slide(fromBottom)">
                                      <p:cBhvr>
                                        <p:cTn id="11"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9" name="组合 98"/>
          <p:cNvGrpSpPr/>
          <p:nvPr/>
        </p:nvGrpSpPr>
        <p:grpSpPr>
          <a:xfrm>
            <a:off x="3333685" y="3963522"/>
            <a:ext cx="2195017" cy="1893932"/>
            <a:chOff x="3474720" y="4038600"/>
            <a:chExt cx="2331720" cy="1752600"/>
          </a:xfrm>
        </p:grpSpPr>
        <p:sp>
          <p:nvSpPr>
            <p:cNvPr id="103" name="矩形 102"/>
            <p:cNvSpPr/>
            <p:nvPr/>
          </p:nvSpPr>
          <p:spPr>
            <a:xfrm>
              <a:off x="3474720" y="4038600"/>
              <a:ext cx="2331720" cy="1752600"/>
            </a:xfrm>
            <a:prstGeom prst="rect">
              <a:avLst/>
            </a:prstGeom>
            <a:solidFill>
              <a:srgbClr val="202A36"/>
            </a:solidFill>
            <a:ln w="1270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000" b="1">
                <a:solidFill>
                  <a:schemeClr val="bg1"/>
                </a:solidFill>
                <a:latin typeface="微软雅黑" pitchFamily="34" charset="-122"/>
                <a:ea typeface="微软雅黑" pitchFamily="34" charset="-122"/>
                <a:cs typeface="Arial" charset="0"/>
              </a:endParaRPr>
            </a:p>
          </p:txBody>
        </p:sp>
        <p:sp>
          <p:nvSpPr>
            <p:cNvPr id="102" name="文本框 101"/>
            <p:cNvSpPr txBox="1"/>
            <p:nvPr/>
          </p:nvSpPr>
          <p:spPr>
            <a:xfrm>
              <a:off x="3609195" y="4612974"/>
              <a:ext cx="2088001" cy="655061"/>
            </a:xfrm>
            <a:prstGeom prst="rect">
              <a:avLst/>
            </a:prstGeom>
            <a:noFill/>
          </p:spPr>
          <p:txBody>
            <a:bodyPr wrap="square" rtlCol="0">
              <a:spAutoFit/>
            </a:bodyPr>
            <a:lstStyle/>
            <a:p>
              <a:pPr algn="ctr"/>
              <a:r>
                <a:rPr lang="zh-CN" altLang="en-US" sz="2000" b="1" dirty="0">
                  <a:solidFill>
                    <a:schemeClr val="bg1"/>
                  </a:solidFill>
                  <a:latin typeface="微软雅黑" pitchFamily="34" charset="-122"/>
                  <a:ea typeface="微软雅黑" pitchFamily="34" charset="-122"/>
                </a:rPr>
                <a:t>与员工讨论不安全行为及后果</a:t>
              </a:r>
              <a:endParaRPr lang="zh-CN" altLang="en-US" sz="2000" b="1" baseline="-3000" dirty="0">
                <a:solidFill>
                  <a:schemeClr val="bg1"/>
                </a:solidFill>
                <a:latin typeface="微软雅黑" pitchFamily="34" charset="-122"/>
                <a:ea typeface="微软雅黑" pitchFamily="34" charset="-122"/>
                <a:cs typeface="Arial" charset="0"/>
              </a:endParaRPr>
            </a:p>
          </p:txBody>
        </p:sp>
      </p:grpSp>
      <p:grpSp>
        <p:nvGrpSpPr>
          <p:cNvPr id="106" name="组合 105"/>
          <p:cNvGrpSpPr/>
          <p:nvPr/>
        </p:nvGrpSpPr>
        <p:grpSpPr>
          <a:xfrm>
            <a:off x="5784617" y="3963522"/>
            <a:ext cx="2195017" cy="1893932"/>
            <a:chOff x="3474720" y="4038600"/>
            <a:chExt cx="2331720" cy="1752600"/>
          </a:xfrm>
        </p:grpSpPr>
        <p:sp>
          <p:nvSpPr>
            <p:cNvPr id="110" name="矩形 109"/>
            <p:cNvSpPr/>
            <p:nvPr/>
          </p:nvSpPr>
          <p:spPr>
            <a:xfrm>
              <a:off x="3474720" y="4038600"/>
              <a:ext cx="2331720" cy="1752600"/>
            </a:xfrm>
            <a:prstGeom prst="rect">
              <a:avLst/>
            </a:prstGeom>
            <a:solidFill>
              <a:srgbClr val="FCB00F"/>
            </a:solidFill>
            <a:ln w="1270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000" b="1">
                <a:solidFill>
                  <a:schemeClr val="bg1"/>
                </a:solidFill>
                <a:latin typeface="微软雅黑" pitchFamily="34" charset="-122"/>
                <a:ea typeface="微软雅黑" pitchFamily="34" charset="-122"/>
                <a:cs typeface="Arial" charset="0"/>
              </a:endParaRPr>
            </a:p>
          </p:txBody>
        </p:sp>
        <p:sp>
          <p:nvSpPr>
            <p:cNvPr id="109" name="文本框 108"/>
            <p:cNvSpPr txBox="1"/>
            <p:nvPr/>
          </p:nvSpPr>
          <p:spPr>
            <a:xfrm>
              <a:off x="3596580" y="4645940"/>
              <a:ext cx="2088001" cy="655061"/>
            </a:xfrm>
            <a:prstGeom prst="rect">
              <a:avLst/>
            </a:prstGeom>
            <a:noFill/>
          </p:spPr>
          <p:txBody>
            <a:bodyPr wrap="square" rtlCol="0">
              <a:spAutoFit/>
            </a:bodyPr>
            <a:lstStyle/>
            <a:p>
              <a:pPr algn="ctr"/>
              <a:r>
                <a:rPr lang="zh-CN" altLang="en-US" sz="2000" b="1" dirty="0">
                  <a:solidFill>
                    <a:schemeClr val="bg1"/>
                  </a:solidFill>
                  <a:latin typeface="微软雅黑" pitchFamily="34" charset="-122"/>
                  <a:ea typeface="微软雅黑" pitchFamily="34" charset="-122"/>
                </a:rPr>
                <a:t>提出你的意见，表明的你的关心</a:t>
              </a:r>
              <a:endParaRPr lang="zh-CN" altLang="en-US" sz="2000" b="1" baseline="-3000" dirty="0">
                <a:solidFill>
                  <a:schemeClr val="bg1"/>
                </a:solidFill>
                <a:latin typeface="微软雅黑" pitchFamily="34" charset="-122"/>
                <a:ea typeface="微软雅黑" pitchFamily="34" charset="-122"/>
                <a:cs typeface="Arial" charset="0"/>
              </a:endParaRPr>
            </a:p>
          </p:txBody>
        </p:sp>
      </p:grpSp>
      <p:grpSp>
        <p:nvGrpSpPr>
          <p:cNvPr id="113" name="组合 112"/>
          <p:cNvGrpSpPr/>
          <p:nvPr/>
        </p:nvGrpSpPr>
        <p:grpSpPr>
          <a:xfrm>
            <a:off x="8192866" y="3963522"/>
            <a:ext cx="2195017" cy="1893932"/>
            <a:chOff x="3474720" y="4038600"/>
            <a:chExt cx="2331720" cy="1752600"/>
          </a:xfrm>
        </p:grpSpPr>
        <p:sp>
          <p:nvSpPr>
            <p:cNvPr id="117" name="矩形 116"/>
            <p:cNvSpPr/>
            <p:nvPr/>
          </p:nvSpPr>
          <p:spPr>
            <a:xfrm>
              <a:off x="3474720" y="4038600"/>
              <a:ext cx="2331720" cy="1752600"/>
            </a:xfrm>
            <a:prstGeom prst="rect">
              <a:avLst/>
            </a:prstGeom>
            <a:solidFill>
              <a:srgbClr val="202A36"/>
            </a:solidFill>
            <a:ln w="1270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000" b="1">
                <a:solidFill>
                  <a:schemeClr val="bg1"/>
                </a:solidFill>
                <a:latin typeface="微软雅黑" pitchFamily="34" charset="-122"/>
                <a:ea typeface="微软雅黑" pitchFamily="34" charset="-122"/>
                <a:cs typeface="Arial" charset="0"/>
              </a:endParaRPr>
            </a:p>
          </p:txBody>
        </p:sp>
        <p:sp>
          <p:nvSpPr>
            <p:cNvPr id="116" name="文本框 115"/>
            <p:cNvSpPr txBox="1"/>
            <p:nvPr/>
          </p:nvSpPr>
          <p:spPr>
            <a:xfrm>
              <a:off x="3634425" y="4634951"/>
              <a:ext cx="2088001" cy="655061"/>
            </a:xfrm>
            <a:prstGeom prst="rect">
              <a:avLst/>
            </a:prstGeom>
            <a:noFill/>
          </p:spPr>
          <p:txBody>
            <a:bodyPr wrap="square" rtlCol="0">
              <a:spAutoFit/>
            </a:bodyPr>
            <a:lstStyle/>
            <a:p>
              <a:pPr algn="ctr"/>
              <a:r>
                <a:rPr lang="zh-CN" altLang="en-US" sz="2000" b="1" dirty="0">
                  <a:solidFill>
                    <a:schemeClr val="bg1"/>
                  </a:solidFill>
                  <a:latin typeface="微软雅黑" pitchFamily="34" charset="-122"/>
                  <a:ea typeface="微软雅黑" pitchFamily="34" charset="-122"/>
                </a:rPr>
                <a:t>共同探究安全作业的方法</a:t>
              </a:r>
              <a:endParaRPr lang="zh-CN" altLang="en-US" sz="2000" b="1" baseline="-3000" dirty="0">
                <a:solidFill>
                  <a:schemeClr val="bg1"/>
                </a:solidFill>
                <a:latin typeface="微软雅黑" pitchFamily="34" charset="-122"/>
                <a:ea typeface="微软雅黑" pitchFamily="34" charset="-122"/>
                <a:cs typeface="Arial" charset="0"/>
              </a:endParaRPr>
            </a:p>
          </p:txBody>
        </p:sp>
      </p:grpSp>
      <p:grpSp>
        <p:nvGrpSpPr>
          <p:cNvPr id="120" name="组合 119"/>
          <p:cNvGrpSpPr/>
          <p:nvPr/>
        </p:nvGrpSpPr>
        <p:grpSpPr>
          <a:xfrm>
            <a:off x="3333685" y="1889114"/>
            <a:ext cx="2195017" cy="2075091"/>
            <a:chOff x="3569970" y="1908810"/>
            <a:chExt cx="2331720" cy="1920240"/>
          </a:xfrm>
          <a:solidFill>
            <a:srgbClr val="5ECCF3">
              <a:alpha val="20000"/>
            </a:srgbClr>
          </a:solidFill>
        </p:grpSpPr>
        <p:sp>
          <p:nvSpPr>
            <p:cNvPr id="121" name="矩形 120"/>
            <p:cNvSpPr/>
            <p:nvPr/>
          </p:nvSpPr>
          <p:spPr>
            <a:xfrm>
              <a:off x="3569970" y="1908810"/>
              <a:ext cx="2331720" cy="1920240"/>
            </a:xfrm>
            <a:prstGeom prst="rect">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b="1">
                <a:solidFill>
                  <a:schemeClr val="tx1">
                    <a:lumMod val="75000"/>
                    <a:lumOff val="25000"/>
                  </a:schemeClr>
                </a:solidFill>
                <a:latin typeface="微软雅黑" pitchFamily="34" charset="-122"/>
                <a:ea typeface="微软雅黑" pitchFamily="34" charset="-122"/>
                <a:cs typeface="Arial" charset="0"/>
              </a:endParaRPr>
            </a:p>
          </p:txBody>
        </p:sp>
        <p:sp>
          <p:nvSpPr>
            <p:cNvPr id="122" name="Freeform 151"/>
            <p:cNvSpPr>
              <a:spLocks noEditPoints="1"/>
            </p:cNvSpPr>
            <p:nvPr/>
          </p:nvSpPr>
          <p:spPr bwMode="auto">
            <a:xfrm>
              <a:off x="4226741" y="2245834"/>
              <a:ext cx="984095" cy="863594"/>
            </a:xfrm>
            <a:custGeom>
              <a:avLst/>
              <a:gdLst>
                <a:gd name="T0" fmla="*/ 93 w 123"/>
                <a:gd name="T1" fmla="*/ 129 h 129"/>
                <a:gd name="T2" fmla="*/ 62 w 123"/>
                <a:gd name="T3" fmla="*/ 111 h 129"/>
                <a:gd name="T4" fmla="*/ 89 w 123"/>
                <a:gd name="T5" fmla="*/ 84 h 129"/>
                <a:gd name="T6" fmla="*/ 91 w 123"/>
                <a:gd name="T7" fmla="*/ 98 h 129"/>
                <a:gd name="T8" fmla="*/ 111 w 123"/>
                <a:gd name="T9" fmla="*/ 70 h 129"/>
                <a:gd name="T10" fmla="*/ 109 w 123"/>
                <a:gd name="T11" fmla="*/ 62 h 129"/>
                <a:gd name="T12" fmla="*/ 114 w 123"/>
                <a:gd name="T13" fmla="*/ 59 h 129"/>
                <a:gd name="T14" fmla="*/ 122 w 123"/>
                <a:gd name="T15" fmla="*/ 79 h 129"/>
                <a:gd name="T16" fmla="*/ 92 w 123"/>
                <a:gd name="T17" fmla="*/ 118 h 129"/>
                <a:gd name="T18" fmla="*/ 93 w 123"/>
                <a:gd name="T19" fmla="*/ 129 h 129"/>
                <a:gd name="T20" fmla="*/ 0 w 123"/>
                <a:gd name="T21" fmla="*/ 58 h 129"/>
                <a:gd name="T22" fmla="*/ 30 w 123"/>
                <a:gd name="T23" fmla="*/ 38 h 129"/>
                <a:gd name="T24" fmla="*/ 42 w 123"/>
                <a:gd name="T25" fmla="*/ 74 h 129"/>
                <a:gd name="T26" fmla="*/ 29 w 123"/>
                <a:gd name="T27" fmla="*/ 69 h 129"/>
                <a:gd name="T28" fmla="*/ 45 w 123"/>
                <a:gd name="T29" fmla="*/ 99 h 129"/>
                <a:gd name="T30" fmla="*/ 53 w 123"/>
                <a:gd name="T31" fmla="*/ 101 h 129"/>
                <a:gd name="T32" fmla="*/ 53 w 123"/>
                <a:gd name="T33" fmla="*/ 107 h 129"/>
                <a:gd name="T34" fmla="*/ 33 w 123"/>
                <a:gd name="T35" fmla="*/ 105 h 129"/>
                <a:gd name="T36" fmla="*/ 11 w 123"/>
                <a:gd name="T37" fmla="*/ 62 h 129"/>
                <a:gd name="T38" fmla="*/ 0 w 123"/>
                <a:gd name="T39" fmla="*/ 58 h 129"/>
                <a:gd name="T40" fmla="*/ 111 w 123"/>
                <a:gd name="T41" fmla="*/ 9 h 129"/>
                <a:gd name="T42" fmla="*/ 102 w 123"/>
                <a:gd name="T43" fmla="*/ 16 h 129"/>
                <a:gd name="T44" fmla="*/ 54 w 123"/>
                <a:gd name="T45" fmla="*/ 12 h 129"/>
                <a:gd name="T46" fmla="*/ 41 w 123"/>
                <a:gd name="T47" fmla="*/ 28 h 129"/>
                <a:gd name="T48" fmla="*/ 46 w 123"/>
                <a:gd name="T49" fmla="*/ 32 h 129"/>
                <a:gd name="T50" fmla="*/ 52 w 123"/>
                <a:gd name="T51" fmla="*/ 26 h 129"/>
                <a:gd name="T52" fmla="*/ 86 w 123"/>
                <a:gd name="T53" fmla="*/ 28 h 129"/>
                <a:gd name="T54" fmla="*/ 75 w 123"/>
                <a:gd name="T55" fmla="*/ 37 h 129"/>
                <a:gd name="T56" fmla="*/ 112 w 123"/>
                <a:gd name="T57" fmla="*/ 46 h 129"/>
                <a:gd name="T58" fmla="*/ 111 w 123"/>
                <a:gd name="T59" fmla="*/ 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3" h="129">
                  <a:moveTo>
                    <a:pt x="93" y="129"/>
                  </a:moveTo>
                  <a:cubicBezTo>
                    <a:pt x="62" y="111"/>
                    <a:pt x="62" y="111"/>
                    <a:pt x="62" y="111"/>
                  </a:cubicBezTo>
                  <a:cubicBezTo>
                    <a:pt x="89" y="84"/>
                    <a:pt x="89" y="84"/>
                    <a:pt x="89" y="84"/>
                  </a:cubicBezTo>
                  <a:cubicBezTo>
                    <a:pt x="91" y="98"/>
                    <a:pt x="91" y="98"/>
                    <a:pt x="91" y="98"/>
                  </a:cubicBezTo>
                  <a:cubicBezTo>
                    <a:pt x="103" y="95"/>
                    <a:pt x="112" y="83"/>
                    <a:pt x="111" y="70"/>
                  </a:cubicBezTo>
                  <a:cubicBezTo>
                    <a:pt x="110" y="67"/>
                    <a:pt x="110" y="64"/>
                    <a:pt x="109" y="62"/>
                  </a:cubicBezTo>
                  <a:cubicBezTo>
                    <a:pt x="114" y="59"/>
                    <a:pt x="114" y="59"/>
                    <a:pt x="114" y="59"/>
                  </a:cubicBezTo>
                  <a:cubicBezTo>
                    <a:pt x="118" y="65"/>
                    <a:pt x="121" y="71"/>
                    <a:pt x="122" y="79"/>
                  </a:cubicBezTo>
                  <a:cubicBezTo>
                    <a:pt x="123" y="98"/>
                    <a:pt x="111" y="114"/>
                    <a:pt x="92" y="118"/>
                  </a:cubicBezTo>
                  <a:cubicBezTo>
                    <a:pt x="93" y="129"/>
                    <a:pt x="93" y="129"/>
                    <a:pt x="93" y="129"/>
                  </a:cubicBezTo>
                  <a:close/>
                  <a:moveTo>
                    <a:pt x="0" y="58"/>
                  </a:moveTo>
                  <a:cubicBezTo>
                    <a:pt x="30" y="38"/>
                    <a:pt x="30" y="38"/>
                    <a:pt x="30" y="38"/>
                  </a:cubicBezTo>
                  <a:cubicBezTo>
                    <a:pt x="42" y="74"/>
                    <a:pt x="42" y="74"/>
                    <a:pt x="42" y="74"/>
                  </a:cubicBezTo>
                  <a:cubicBezTo>
                    <a:pt x="29" y="69"/>
                    <a:pt x="29" y="69"/>
                    <a:pt x="29" y="69"/>
                  </a:cubicBezTo>
                  <a:cubicBezTo>
                    <a:pt x="26" y="82"/>
                    <a:pt x="33" y="95"/>
                    <a:pt x="45" y="99"/>
                  </a:cubicBezTo>
                  <a:cubicBezTo>
                    <a:pt x="48" y="100"/>
                    <a:pt x="51" y="101"/>
                    <a:pt x="53" y="101"/>
                  </a:cubicBezTo>
                  <a:cubicBezTo>
                    <a:pt x="53" y="107"/>
                    <a:pt x="53" y="107"/>
                    <a:pt x="53" y="107"/>
                  </a:cubicBezTo>
                  <a:cubicBezTo>
                    <a:pt x="47" y="108"/>
                    <a:pt x="39" y="108"/>
                    <a:pt x="33" y="105"/>
                  </a:cubicBezTo>
                  <a:cubicBezTo>
                    <a:pt x="15" y="99"/>
                    <a:pt x="6" y="80"/>
                    <a:pt x="11" y="62"/>
                  </a:cubicBezTo>
                  <a:cubicBezTo>
                    <a:pt x="0" y="58"/>
                    <a:pt x="0" y="58"/>
                    <a:pt x="0" y="58"/>
                  </a:cubicBezTo>
                  <a:close/>
                  <a:moveTo>
                    <a:pt x="111" y="9"/>
                  </a:moveTo>
                  <a:cubicBezTo>
                    <a:pt x="102" y="16"/>
                    <a:pt x="102" y="16"/>
                    <a:pt x="102" y="16"/>
                  </a:cubicBezTo>
                  <a:cubicBezTo>
                    <a:pt x="90" y="3"/>
                    <a:pt x="69" y="0"/>
                    <a:pt x="54" y="12"/>
                  </a:cubicBezTo>
                  <a:cubicBezTo>
                    <a:pt x="48" y="16"/>
                    <a:pt x="44" y="22"/>
                    <a:pt x="41" y="28"/>
                  </a:cubicBezTo>
                  <a:cubicBezTo>
                    <a:pt x="46" y="32"/>
                    <a:pt x="46" y="32"/>
                    <a:pt x="46" y="32"/>
                  </a:cubicBezTo>
                  <a:cubicBezTo>
                    <a:pt x="48" y="29"/>
                    <a:pt x="49" y="27"/>
                    <a:pt x="52" y="26"/>
                  </a:cubicBezTo>
                  <a:cubicBezTo>
                    <a:pt x="62" y="18"/>
                    <a:pt x="77" y="19"/>
                    <a:pt x="86" y="28"/>
                  </a:cubicBezTo>
                  <a:cubicBezTo>
                    <a:pt x="75" y="37"/>
                    <a:pt x="75" y="37"/>
                    <a:pt x="75" y="37"/>
                  </a:cubicBezTo>
                  <a:cubicBezTo>
                    <a:pt x="112" y="46"/>
                    <a:pt x="112" y="46"/>
                    <a:pt x="112" y="46"/>
                  </a:cubicBezTo>
                  <a:lnTo>
                    <a:pt x="111" y="9"/>
                  </a:lnTo>
                  <a:close/>
                </a:path>
              </a:pathLst>
            </a:custGeom>
            <a:solidFill>
              <a:srgbClr val="202A36"/>
            </a:solidFill>
            <a:ln>
              <a:noFill/>
            </a:ln>
          </p:spPr>
          <p:txBody>
            <a:bodyPr vert="horz" wrap="square" lIns="121920" tIns="60960" rIns="121920" bIns="60960" numCol="1" anchor="t" anchorCtr="0" compatLnSpc="1"/>
            <a:lstStyle/>
            <a:p>
              <a:endParaRPr lang="zh-CN" altLang="en-US" sz="2000" b="1">
                <a:solidFill>
                  <a:schemeClr val="tx1">
                    <a:lumMod val="75000"/>
                    <a:lumOff val="25000"/>
                  </a:schemeClr>
                </a:solidFill>
                <a:latin typeface="微软雅黑" pitchFamily="34" charset="-122"/>
                <a:ea typeface="微软雅黑" pitchFamily="34" charset="-122"/>
                <a:cs typeface="Arial" charset="0"/>
              </a:endParaRPr>
            </a:p>
          </p:txBody>
        </p:sp>
      </p:grpSp>
      <p:grpSp>
        <p:nvGrpSpPr>
          <p:cNvPr id="124" name="组合 123"/>
          <p:cNvGrpSpPr/>
          <p:nvPr/>
        </p:nvGrpSpPr>
        <p:grpSpPr>
          <a:xfrm>
            <a:off x="5799858" y="1889115"/>
            <a:ext cx="2195017" cy="2075091"/>
            <a:chOff x="6252210" y="1908810"/>
            <a:chExt cx="2331720" cy="1920240"/>
          </a:xfrm>
          <a:solidFill>
            <a:srgbClr val="5ECCF3">
              <a:alpha val="20000"/>
            </a:srgbClr>
          </a:solidFill>
        </p:grpSpPr>
        <p:sp>
          <p:nvSpPr>
            <p:cNvPr id="125" name="矩形 124"/>
            <p:cNvSpPr/>
            <p:nvPr/>
          </p:nvSpPr>
          <p:spPr>
            <a:xfrm>
              <a:off x="6252210" y="1908810"/>
              <a:ext cx="2331720" cy="1920240"/>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b="1">
                <a:latin typeface="微软雅黑" pitchFamily="34" charset="-122"/>
                <a:ea typeface="微软雅黑" pitchFamily="34" charset="-122"/>
                <a:cs typeface="Arial" charset="0"/>
              </a:endParaRPr>
            </a:p>
          </p:txBody>
        </p:sp>
        <p:sp>
          <p:nvSpPr>
            <p:cNvPr id="126" name="文本框 125"/>
            <p:cNvSpPr txBox="1"/>
            <p:nvPr/>
          </p:nvSpPr>
          <p:spPr>
            <a:xfrm>
              <a:off x="6358830" y="3351636"/>
              <a:ext cx="2088001" cy="370252"/>
            </a:xfrm>
            <a:prstGeom prst="rect">
              <a:avLst/>
            </a:prstGeom>
            <a:grpFill/>
          </p:spPr>
          <p:txBody>
            <a:bodyPr wrap="square" rtlCol="0">
              <a:spAutoFit/>
            </a:bodyPr>
            <a:lstStyle>
              <a:defPPr>
                <a:defRPr lang="zh-CN"/>
              </a:defPPr>
              <a:lvl1pPr algn="ctr">
                <a:defRPr sz="1600">
                  <a:solidFill>
                    <a:srgbClr val="E7E7E7"/>
                  </a:solidFill>
                  <a:latin typeface="TeXGyreAdventor" pitchFamily="50" charset="0"/>
                </a:defRPr>
              </a:lvl1pPr>
            </a:lstStyle>
            <a:p>
              <a:r>
                <a:rPr lang="zh-CN" altLang="en-US" sz="2000" b="1" dirty="0">
                  <a:solidFill>
                    <a:schemeClr val="bg1">
                      <a:lumMod val="95000"/>
                    </a:schemeClr>
                  </a:solidFill>
                  <a:latin typeface="微软雅黑" pitchFamily="34" charset="-122"/>
                  <a:ea typeface="微软雅黑" pitchFamily="34" charset="-122"/>
                  <a:cs typeface="Arial" charset="0"/>
                </a:rPr>
                <a:t>建议</a:t>
              </a:r>
            </a:p>
          </p:txBody>
        </p:sp>
      </p:grpSp>
      <p:grpSp>
        <p:nvGrpSpPr>
          <p:cNvPr id="127" name="组合 126"/>
          <p:cNvGrpSpPr/>
          <p:nvPr/>
        </p:nvGrpSpPr>
        <p:grpSpPr>
          <a:xfrm>
            <a:off x="8200488" y="1889115"/>
            <a:ext cx="2195017" cy="2075091"/>
            <a:chOff x="9025890" y="1908810"/>
            <a:chExt cx="2331720" cy="1920240"/>
          </a:xfrm>
          <a:solidFill>
            <a:srgbClr val="5ECCF3">
              <a:alpha val="20000"/>
            </a:srgbClr>
          </a:solidFill>
        </p:grpSpPr>
        <p:sp>
          <p:nvSpPr>
            <p:cNvPr id="128" name="矩形 127"/>
            <p:cNvSpPr/>
            <p:nvPr/>
          </p:nvSpPr>
          <p:spPr>
            <a:xfrm>
              <a:off x="9025890" y="1908810"/>
              <a:ext cx="2331720" cy="1920240"/>
            </a:xfrm>
            <a:prstGeom prst="rect">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b="1">
                <a:solidFill>
                  <a:schemeClr val="tx1">
                    <a:lumMod val="75000"/>
                    <a:lumOff val="25000"/>
                  </a:schemeClr>
                </a:solidFill>
                <a:latin typeface="微软雅黑" pitchFamily="34" charset="-122"/>
                <a:ea typeface="微软雅黑" pitchFamily="34" charset="-122"/>
                <a:cs typeface="Arial" charset="0"/>
              </a:endParaRPr>
            </a:p>
          </p:txBody>
        </p:sp>
        <p:sp>
          <p:nvSpPr>
            <p:cNvPr id="129" name="Freeform 145"/>
            <p:cNvSpPr>
              <a:spLocks noEditPoints="1"/>
            </p:cNvSpPr>
            <p:nvPr/>
          </p:nvSpPr>
          <p:spPr bwMode="auto">
            <a:xfrm>
              <a:off x="9712449" y="2282643"/>
              <a:ext cx="958600" cy="826785"/>
            </a:xfrm>
            <a:custGeom>
              <a:avLst/>
              <a:gdLst>
                <a:gd name="T0" fmla="*/ 95 w 111"/>
                <a:gd name="T1" fmla="*/ 16 h 111"/>
                <a:gd name="T2" fmla="*/ 95 w 111"/>
                <a:gd name="T3" fmla="*/ 94 h 111"/>
                <a:gd name="T4" fmla="*/ 16 w 111"/>
                <a:gd name="T5" fmla="*/ 94 h 111"/>
                <a:gd name="T6" fmla="*/ 16 w 111"/>
                <a:gd name="T7" fmla="*/ 16 h 111"/>
                <a:gd name="T8" fmla="*/ 51 w 111"/>
                <a:gd name="T9" fmla="*/ 100 h 111"/>
                <a:gd name="T10" fmla="*/ 38 w 111"/>
                <a:gd name="T11" fmla="*/ 85 h 111"/>
                <a:gd name="T12" fmla="*/ 51 w 111"/>
                <a:gd name="T13" fmla="*/ 100 h 111"/>
                <a:gd name="T14" fmla="*/ 51 w 111"/>
                <a:gd name="T15" fmla="*/ 60 h 111"/>
                <a:gd name="T16" fmla="*/ 35 w 111"/>
                <a:gd name="T17" fmla="*/ 75 h 111"/>
                <a:gd name="T18" fmla="*/ 51 w 111"/>
                <a:gd name="T19" fmla="*/ 50 h 111"/>
                <a:gd name="T20" fmla="*/ 35 w 111"/>
                <a:gd name="T21" fmla="*/ 36 h 111"/>
                <a:gd name="T22" fmla="*/ 51 w 111"/>
                <a:gd name="T23" fmla="*/ 50 h 111"/>
                <a:gd name="T24" fmla="*/ 51 w 111"/>
                <a:gd name="T25" fmla="*/ 10 h 111"/>
                <a:gd name="T26" fmla="*/ 38 w 111"/>
                <a:gd name="T27" fmla="*/ 25 h 111"/>
                <a:gd name="T28" fmla="*/ 61 w 111"/>
                <a:gd name="T29" fmla="*/ 10 h 111"/>
                <a:gd name="T30" fmla="*/ 73 w 111"/>
                <a:gd name="T31" fmla="*/ 25 h 111"/>
                <a:gd name="T32" fmla="*/ 61 w 111"/>
                <a:gd name="T33" fmla="*/ 10 h 111"/>
                <a:gd name="T34" fmla="*/ 61 w 111"/>
                <a:gd name="T35" fmla="*/ 50 h 111"/>
                <a:gd name="T36" fmla="*/ 77 w 111"/>
                <a:gd name="T37" fmla="*/ 36 h 111"/>
                <a:gd name="T38" fmla="*/ 61 w 111"/>
                <a:gd name="T39" fmla="*/ 60 h 111"/>
                <a:gd name="T40" fmla="*/ 77 w 111"/>
                <a:gd name="T41" fmla="*/ 75 h 111"/>
                <a:gd name="T42" fmla="*/ 61 w 111"/>
                <a:gd name="T43" fmla="*/ 60 h 111"/>
                <a:gd name="T44" fmla="*/ 61 w 111"/>
                <a:gd name="T45" fmla="*/ 100 h 111"/>
                <a:gd name="T46" fmla="*/ 73 w 111"/>
                <a:gd name="T47" fmla="*/ 85 h 111"/>
                <a:gd name="T48" fmla="*/ 11 w 111"/>
                <a:gd name="T49" fmla="*/ 50 h 111"/>
                <a:gd name="T50" fmla="*/ 24 w 111"/>
                <a:gd name="T51" fmla="*/ 39 h 111"/>
                <a:gd name="T52" fmla="*/ 11 w 111"/>
                <a:gd name="T53" fmla="*/ 50 h 111"/>
                <a:gd name="T54" fmla="*/ 100 w 111"/>
                <a:gd name="T55" fmla="*/ 50 h 111"/>
                <a:gd name="T56" fmla="*/ 87 w 111"/>
                <a:gd name="T57" fmla="*/ 39 h 111"/>
                <a:gd name="T58" fmla="*/ 100 w 111"/>
                <a:gd name="T59" fmla="*/ 60 h 111"/>
                <a:gd name="T60" fmla="*/ 87 w 111"/>
                <a:gd name="T61" fmla="*/ 71 h 111"/>
                <a:gd name="T62" fmla="*/ 100 w 111"/>
                <a:gd name="T63" fmla="*/ 60 h 111"/>
                <a:gd name="T64" fmla="*/ 11 w 111"/>
                <a:gd name="T65" fmla="*/ 60 h 111"/>
                <a:gd name="T66" fmla="*/ 24 w 111"/>
                <a:gd name="T67" fmla="*/ 71 h 111"/>
                <a:gd name="T68" fmla="*/ 96 w 111"/>
                <a:gd name="T69" fmla="*/ 77 h 111"/>
                <a:gd name="T70" fmla="*/ 84 w 111"/>
                <a:gd name="T71" fmla="*/ 82 h 111"/>
                <a:gd name="T72" fmla="*/ 79 w 111"/>
                <a:gd name="T73" fmla="*/ 95 h 111"/>
                <a:gd name="T74" fmla="*/ 96 w 111"/>
                <a:gd name="T75" fmla="*/ 77 h 111"/>
                <a:gd name="T76" fmla="*/ 18 w 111"/>
                <a:gd name="T77" fmla="*/ 78 h 111"/>
                <a:gd name="T78" fmla="*/ 23 w 111"/>
                <a:gd name="T79" fmla="*/ 88 h 111"/>
                <a:gd name="T80" fmla="*/ 32 w 111"/>
                <a:gd name="T81" fmla="*/ 93 h 111"/>
                <a:gd name="T82" fmla="*/ 15 w 111"/>
                <a:gd name="T83" fmla="*/ 33 h 111"/>
                <a:gd name="T84" fmla="*/ 27 w 111"/>
                <a:gd name="T85" fmla="*/ 28 h 111"/>
                <a:gd name="T86" fmla="*/ 33 w 111"/>
                <a:gd name="T87" fmla="*/ 16 h 111"/>
                <a:gd name="T88" fmla="*/ 15 w 111"/>
                <a:gd name="T89" fmla="*/ 33 h 111"/>
                <a:gd name="T90" fmla="*/ 94 w 111"/>
                <a:gd name="T91" fmla="*/ 32 h 111"/>
                <a:gd name="T92" fmla="*/ 88 w 111"/>
                <a:gd name="T93" fmla="*/ 23 h 111"/>
                <a:gd name="T94" fmla="*/ 80 w 111"/>
                <a:gd name="T95" fmla="*/ 17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11" h="111">
                  <a:moveTo>
                    <a:pt x="56" y="0"/>
                  </a:moveTo>
                  <a:cubicBezTo>
                    <a:pt x="71" y="0"/>
                    <a:pt x="85" y="6"/>
                    <a:pt x="95" y="16"/>
                  </a:cubicBezTo>
                  <a:cubicBezTo>
                    <a:pt x="105" y="26"/>
                    <a:pt x="111" y="40"/>
                    <a:pt x="111" y="55"/>
                  </a:cubicBezTo>
                  <a:cubicBezTo>
                    <a:pt x="111" y="71"/>
                    <a:pt x="105" y="84"/>
                    <a:pt x="95" y="94"/>
                  </a:cubicBezTo>
                  <a:cubicBezTo>
                    <a:pt x="85" y="104"/>
                    <a:pt x="71" y="111"/>
                    <a:pt x="56" y="111"/>
                  </a:cubicBezTo>
                  <a:cubicBezTo>
                    <a:pt x="40" y="111"/>
                    <a:pt x="27" y="104"/>
                    <a:pt x="16" y="94"/>
                  </a:cubicBezTo>
                  <a:cubicBezTo>
                    <a:pt x="6" y="84"/>
                    <a:pt x="0" y="71"/>
                    <a:pt x="0" y="55"/>
                  </a:cubicBezTo>
                  <a:cubicBezTo>
                    <a:pt x="0" y="40"/>
                    <a:pt x="6" y="26"/>
                    <a:pt x="16" y="16"/>
                  </a:cubicBezTo>
                  <a:cubicBezTo>
                    <a:pt x="27" y="6"/>
                    <a:pt x="40" y="0"/>
                    <a:pt x="56" y="0"/>
                  </a:cubicBezTo>
                  <a:close/>
                  <a:moveTo>
                    <a:pt x="51" y="100"/>
                  </a:moveTo>
                  <a:cubicBezTo>
                    <a:pt x="51" y="87"/>
                    <a:pt x="51" y="87"/>
                    <a:pt x="51" y="87"/>
                  </a:cubicBezTo>
                  <a:cubicBezTo>
                    <a:pt x="47" y="87"/>
                    <a:pt x="42" y="86"/>
                    <a:pt x="38" y="85"/>
                  </a:cubicBezTo>
                  <a:cubicBezTo>
                    <a:pt x="39" y="87"/>
                    <a:pt x="40" y="88"/>
                    <a:pt x="40" y="89"/>
                  </a:cubicBezTo>
                  <a:cubicBezTo>
                    <a:pt x="43" y="94"/>
                    <a:pt x="47" y="98"/>
                    <a:pt x="51" y="100"/>
                  </a:cubicBezTo>
                  <a:close/>
                  <a:moveTo>
                    <a:pt x="51" y="77"/>
                  </a:moveTo>
                  <a:cubicBezTo>
                    <a:pt x="51" y="60"/>
                    <a:pt x="51" y="60"/>
                    <a:pt x="51" y="60"/>
                  </a:cubicBezTo>
                  <a:cubicBezTo>
                    <a:pt x="33" y="60"/>
                    <a:pt x="33" y="60"/>
                    <a:pt x="33" y="60"/>
                  </a:cubicBezTo>
                  <a:cubicBezTo>
                    <a:pt x="33" y="65"/>
                    <a:pt x="34" y="70"/>
                    <a:pt x="35" y="75"/>
                  </a:cubicBezTo>
                  <a:cubicBezTo>
                    <a:pt x="40" y="76"/>
                    <a:pt x="45" y="77"/>
                    <a:pt x="51" y="77"/>
                  </a:cubicBezTo>
                  <a:close/>
                  <a:moveTo>
                    <a:pt x="51" y="50"/>
                  </a:moveTo>
                  <a:cubicBezTo>
                    <a:pt x="51" y="33"/>
                    <a:pt x="51" y="33"/>
                    <a:pt x="51" y="33"/>
                  </a:cubicBezTo>
                  <a:cubicBezTo>
                    <a:pt x="45" y="34"/>
                    <a:pt x="40" y="34"/>
                    <a:pt x="35" y="36"/>
                  </a:cubicBezTo>
                  <a:cubicBezTo>
                    <a:pt x="34" y="40"/>
                    <a:pt x="33" y="45"/>
                    <a:pt x="33" y="50"/>
                  </a:cubicBezTo>
                  <a:cubicBezTo>
                    <a:pt x="51" y="50"/>
                    <a:pt x="51" y="50"/>
                    <a:pt x="51" y="50"/>
                  </a:cubicBezTo>
                  <a:close/>
                  <a:moveTo>
                    <a:pt x="51" y="24"/>
                  </a:moveTo>
                  <a:cubicBezTo>
                    <a:pt x="51" y="10"/>
                    <a:pt x="51" y="10"/>
                    <a:pt x="51" y="10"/>
                  </a:cubicBezTo>
                  <a:cubicBezTo>
                    <a:pt x="47" y="12"/>
                    <a:pt x="43" y="16"/>
                    <a:pt x="40" y="22"/>
                  </a:cubicBezTo>
                  <a:cubicBezTo>
                    <a:pt x="40" y="23"/>
                    <a:pt x="39" y="24"/>
                    <a:pt x="38" y="25"/>
                  </a:cubicBezTo>
                  <a:cubicBezTo>
                    <a:pt x="42" y="24"/>
                    <a:pt x="47" y="24"/>
                    <a:pt x="51" y="24"/>
                  </a:cubicBezTo>
                  <a:close/>
                  <a:moveTo>
                    <a:pt x="61" y="10"/>
                  </a:moveTo>
                  <a:cubicBezTo>
                    <a:pt x="61" y="24"/>
                    <a:pt x="61" y="24"/>
                    <a:pt x="61" y="24"/>
                  </a:cubicBezTo>
                  <a:cubicBezTo>
                    <a:pt x="65" y="24"/>
                    <a:pt x="69" y="24"/>
                    <a:pt x="73" y="25"/>
                  </a:cubicBezTo>
                  <a:cubicBezTo>
                    <a:pt x="72" y="24"/>
                    <a:pt x="72" y="23"/>
                    <a:pt x="71" y="22"/>
                  </a:cubicBezTo>
                  <a:cubicBezTo>
                    <a:pt x="68" y="16"/>
                    <a:pt x="65" y="12"/>
                    <a:pt x="61" y="10"/>
                  </a:cubicBezTo>
                  <a:close/>
                  <a:moveTo>
                    <a:pt x="61" y="33"/>
                  </a:moveTo>
                  <a:cubicBezTo>
                    <a:pt x="61" y="50"/>
                    <a:pt x="61" y="50"/>
                    <a:pt x="61" y="50"/>
                  </a:cubicBezTo>
                  <a:cubicBezTo>
                    <a:pt x="79" y="50"/>
                    <a:pt x="79" y="50"/>
                    <a:pt x="79" y="50"/>
                  </a:cubicBezTo>
                  <a:cubicBezTo>
                    <a:pt x="78" y="45"/>
                    <a:pt x="78" y="40"/>
                    <a:pt x="77" y="36"/>
                  </a:cubicBezTo>
                  <a:cubicBezTo>
                    <a:pt x="72" y="34"/>
                    <a:pt x="66" y="34"/>
                    <a:pt x="61" y="33"/>
                  </a:cubicBezTo>
                  <a:close/>
                  <a:moveTo>
                    <a:pt x="61" y="60"/>
                  </a:moveTo>
                  <a:cubicBezTo>
                    <a:pt x="61" y="77"/>
                    <a:pt x="61" y="77"/>
                    <a:pt x="61" y="77"/>
                  </a:cubicBezTo>
                  <a:cubicBezTo>
                    <a:pt x="66" y="77"/>
                    <a:pt x="72" y="76"/>
                    <a:pt x="77" y="75"/>
                  </a:cubicBezTo>
                  <a:cubicBezTo>
                    <a:pt x="78" y="70"/>
                    <a:pt x="78" y="65"/>
                    <a:pt x="79" y="60"/>
                  </a:cubicBezTo>
                  <a:cubicBezTo>
                    <a:pt x="61" y="60"/>
                    <a:pt x="61" y="60"/>
                    <a:pt x="61" y="60"/>
                  </a:cubicBezTo>
                  <a:close/>
                  <a:moveTo>
                    <a:pt x="61" y="87"/>
                  </a:moveTo>
                  <a:cubicBezTo>
                    <a:pt x="61" y="100"/>
                    <a:pt x="61" y="100"/>
                    <a:pt x="61" y="100"/>
                  </a:cubicBezTo>
                  <a:cubicBezTo>
                    <a:pt x="65" y="98"/>
                    <a:pt x="68" y="94"/>
                    <a:pt x="71" y="89"/>
                  </a:cubicBezTo>
                  <a:cubicBezTo>
                    <a:pt x="72" y="88"/>
                    <a:pt x="72" y="87"/>
                    <a:pt x="73" y="85"/>
                  </a:cubicBezTo>
                  <a:cubicBezTo>
                    <a:pt x="69" y="86"/>
                    <a:pt x="65" y="87"/>
                    <a:pt x="61" y="87"/>
                  </a:cubicBezTo>
                  <a:close/>
                  <a:moveTo>
                    <a:pt x="11" y="50"/>
                  </a:moveTo>
                  <a:cubicBezTo>
                    <a:pt x="23" y="50"/>
                    <a:pt x="23" y="50"/>
                    <a:pt x="23" y="50"/>
                  </a:cubicBezTo>
                  <a:cubicBezTo>
                    <a:pt x="23" y="47"/>
                    <a:pt x="24" y="43"/>
                    <a:pt x="24" y="39"/>
                  </a:cubicBezTo>
                  <a:cubicBezTo>
                    <a:pt x="24" y="40"/>
                    <a:pt x="23" y="40"/>
                    <a:pt x="22" y="40"/>
                  </a:cubicBezTo>
                  <a:cubicBezTo>
                    <a:pt x="17" y="43"/>
                    <a:pt x="13" y="47"/>
                    <a:pt x="11" y="50"/>
                  </a:cubicBezTo>
                  <a:close/>
                  <a:moveTo>
                    <a:pt x="88" y="50"/>
                  </a:moveTo>
                  <a:cubicBezTo>
                    <a:pt x="100" y="50"/>
                    <a:pt x="100" y="50"/>
                    <a:pt x="100" y="50"/>
                  </a:cubicBezTo>
                  <a:cubicBezTo>
                    <a:pt x="99" y="47"/>
                    <a:pt x="95" y="43"/>
                    <a:pt x="89" y="40"/>
                  </a:cubicBezTo>
                  <a:cubicBezTo>
                    <a:pt x="89" y="40"/>
                    <a:pt x="88" y="40"/>
                    <a:pt x="87" y="39"/>
                  </a:cubicBezTo>
                  <a:cubicBezTo>
                    <a:pt x="88" y="43"/>
                    <a:pt x="88" y="47"/>
                    <a:pt x="88" y="50"/>
                  </a:cubicBezTo>
                  <a:close/>
                  <a:moveTo>
                    <a:pt x="100" y="60"/>
                  </a:moveTo>
                  <a:cubicBezTo>
                    <a:pt x="88" y="60"/>
                    <a:pt x="88" y="60"/>
                    <a:pt x="88" y="60"/>
                  </a:cubicBezTo>
                  <a:cubicBezTo>
                    <a:pt x="88" y="64"/>
                    <a:pt x="88" y="67"/>
                    <a:pt x="87" y="71"/>
                  </a:cubicBezTo>
                  <a:cubicBezTo>
                    <a:pt x="88" y="71"/>
                    <a:pt x="89" y="70"/>
                    <a:pt x="89" y="70"/>
                  </a:cubicBezTo>
                  <a:cubicBezTo>
                    <a:pt x="95" y="67"/>
                    <a:pt x="99" y="64"/>
                    <a:pt x="100" y="60"/>
                  </a:cubicBezTo>
                  <a:close/>
                  <a:moveTo>
                    <a:pt x="23" y="60"/>
                  </a:moveTo>
                  <a:cubicBezTo>
                    <a:pt x="11" y="60"/>
                    <a:pt x="11" y="60"/>
                    <a:pt x="11" y="60"/>
                  </a:cubicBezTo>
                  <a:cubicBezTo>
                    <a:pt x="13" y="64"/>
                    <a:pt x="17" y="67"/>
                    <a:pt x="22" y="70"/>
                  </a:cubicBezTo>
                  <a:cubicBezTo>
                    <a:pt x="23" y="70"/>
                    <a:pt x="24" y="71"/>
                    <a:pt x="24" y="71"/>
                  </a:cubicBezTo>
                  <a:cubicBezTo>
                    <a:pt x="24" y="67"/>
                    <a:pt x="23" y="64"/>
                    <a:pt x="23" y="60"/>
                  </a:cubicBezTo>
                  <a:close/>
                  <a:moveTo>
                    <a:pt x="96" y="77"/>
                  </a:moveTo>
                  <a:cubicBezTo>
                    <a:pt x="95" y="78"/>
                    <a:pt x="95" y="78"/>
                    <a:pt x="94" y="78"/>
                  </a:cubicBezTo>
                  <a:cubicBezTo>
                    <a:pt x="91" y="80"/>
                    <a:pt x="88" y="81"/>
                    <a:pt x="84" y="82"/>
                  </a:cubicBezTo>
                  <a:cubicBezTo>
                    <a:pt x="83" y="86"/>
                    <a:pt x="81" y="90"/>
                    <a:pt x="80" y="93"/>
                  </a:cubicBezTo>
                  <a:cubicBezTo>
                    <a:pt x="79" y="94"/>
                    <a:pt x="79" y="94"/>
                    <a:pt x="79" y="95"/>
                  </a:cubicBezTo>
                  <a:cubicBezTo>
                    <a:pt x="82" y="93"/>
                    <a:pt x="85" y="90"/>
                    <a:pt x="88" y="88"/>
                  </a:cubicBezTo>
                  <a:cubicBezTo>
                    <a:pt x="91" y="85"/>
                    <a:pt x="94" y="81"/>
                    <a:pt x="96" y="77"/>
                  </a:cubicBezTo>
                  <a:close/>
                  <a:moveTo>
                    <a:pt x="27" y="82"/>
                  </a:moveTo>
                  <a:cubicBezTo>
                    <a:pt x="24" y="81"/>
                    <a:pt x="20" y="80"/>
                    <a:pt x="18" y="78"/>
                  </a:cubicBezTo>
                  <a:cubicBezTo>
                    <a:pt x="17" y="78"/>
                    <a:pt x="16" y="78"/>
                    <a:pt x="15" y="77"/>
                  </a:cubicBezTo>
                  <a:cubicBezTo>
                    <a:pt x="18" y="81"/>
                    <a:pt x="20" y="85"/>
                    <a:pt x="23" y="88"/>
                  </a:cubicBezTo>
                  <a:cubicBezTo>
                    <a:pt x="26" y="90"/>
                    <a:pt x="29" y="93"/>
                    <a:pt x="33" y="95"/>
                  </a:cubicBezTo>
                  <a:cubicBezTo>
                    <a:pt x="32" y="94"/>
                    <a:pt x="32" y="94"/>
                    <a:pt x="32" y="93"/>
                  </a:cubicBezTo>
                  <a:cubicBezTo>
                    <a:pt x="30" y="90"/>
                    <a:pt x="28" y="86"/>
                    <a:pt x="27" y="82"/>
                  </a:cubicBezTo>
                  <a:close/>
                  <a:moveTo>
                    <a:pt x="15" y="33"/>
                  </a:moveTo>
                  <a:cubicBezTo>
                    <a:pt x="16" y="33"/>
                    <a:pt x="17" y="32"/>
                    <a:pt x="18" y="32"/>
                  </a:cubicBezTo>
                  <a:cubicBezTo>
                    <a:pt x="20" y="30"/>
                    <a:pt x="24" y="29"/>
                    <a:pt x="27" y="28"/>
                  </a:cubicBezTo>
                  <a:cubicBezTo>
                    <a:pt x="28" y="24"/>
                    <a:pt x="30" y="20"/>
                    <a:pt x="32" y="17"/>
                  </a:cubicBezTo>
                  <a:cubicBezTo>
                    <a:pt x="32" y="17"/>
                    <a:pt x="32" y="16"/>
                    <a:pt x="33" y="16"/>
                  </a:cubicBezTo>
                  <a:cubicBezTo>
                    <a:pt x="29" y="18"/>
                    <a:pt x="26" y="20"/>
                    <a:pt x="23" y="23"/>
                  </a:cubicBezTo>
                  <a:cubicBezTo>
                    <a:pt x="20" y="26"/>
                    <a:pt x="18" y="29"/>
                    <a:pt x="15" y="33"/>
                  </a:cubicBezTo>
                  <a:close/>
                  <a:moveTo>
                    <a:pt x="84" y="28"/>
                  </a:moveTo>
                  <a:cubicBezTo>
                    <a:pt x="88" y="29"/>
                    <a:pt x="91" y="30"/>
                    <a:pt x="94" y="32"/>
                  </a:cubicBezTo>
                  <a:cubicBezTo>
                    <a:pt x="95" y="32"/>
                    <a:pt x="95" y="33"/>
                    <a:pt x="96" y="33"/>
                  </a:cubicBezTo>
                  <a:cubicBezTo>
                    <a:pt x="94" y="29"/>
                    <a:pt x="91" y="26"/>
                    <a:pt x="88" y="23"/>
                  </a:cubicBezTo>
                  <a:cubicBezTo>
                    <a:pt x="85" y="20"/>
                    <a:pt x="82" y="18"/>
                    <a:pt x="79" y="16"/>
                  </a:cubicBezTo>
                  <a:cubicBezTo>
                    <a:pt x="79" y="16"/>
                    <a:pt x="79" y="17"/>
                    <a:pt x="80" y="17"/>
                  </a:cubicBezTo>
                  <a:cubicBezTo>
                    <a:pt x="81" y="20"/>
                    <a:pt x="83" y="24"/>
                    <a:pt x="84" y="28"/>
                  </a:cubicBezTo>
                  <a:close/>
                </a:path>
              </a:pathLst>
            </a:custGeom>
            <a:solidFill>
              <a:srgbClr val="202A36"/>
            </a:solidFill>
            <a:ln>
              <a:noFill/>
            </a:ln>
          </p:spPr>
          <p:txBody>
            <a:bodyPr vert="horz" wrap="square" lIns="121920" tIns="60960" rIns="121920" bIns="60960" numCol="1" anchor="t" anchorCtr="0" compatLnSpc="1"/>
            <a:lstStyle/>
            <a:p>
              <a:endParaRPr lang="zh-CN" altLang="en-US" sz="2000" b="1">
                <a:solidFill>
                  <a:schemeClr val="tx1">
                    <a:lumMod val="75000"/>
                    <a:lumOff val="25000"/>
                  </a:schemeClr>
                </a:solidFill>
                <a:latin typeface="微软雅黑" pitchFamily="34" charset="-122"/>
                <a:ea typeface="微软雅黑" pitchFamily="34" charset="-122"/>
                <a:cs typeface="Arial" charset="0"/>
              </a:endParaRPr>
            </a:p>
          </p:txBody>
        </p:sp>
        <p:sp>
          <p:nvSpPr>
            <p:cNvPr id="130" name="文本框 129"/>
            <p:cNvSpPr txBox="1"/>
            <p:nvPr/>
          </p:nvSpPr>
          <p:spPr>
            <a:xfrm>
              <a:off x="9140130" y="3351636"/>
              <a:ext cx="2088001" cy="370252"/>
            </a:xfrm>
            <a:prstGeom prst="rect">
              <a:avLst/>
            </a:prstGeom>
            <a:solidFill>
              <a:srgbClr val="202A36"/>
            </a:solidFill>
          </p:spPr>
          <p:txBody>
            <a:bodyPr wrap="square" rtlCol="0">
              <a:spAutoFit/>
            </a:bodyPr>
            <a:lstStyle>
              <a:defPPr>
                <a:defRPr lang="zh-CN"/>
              </a:defPPr>
              <a:lvl1pPr algn="ctr">
                <a:defRPr sz="1600">
                  <a:solidFill>
                    <a:srgbClr val="9DA8B1"/>
                  </a:solidFill>
                  <a:latin typeface="TeXGyreAdventor" pitchFamily="50" charset="0"/>
                </a:defRPr>
              </a:lvl1pPr>
            </a:lstStyle>
            <a:p>
              <a:r>
                <a:rPr lang="zh-CN" altLang="en-US" sz="2000" b="1" dirty="0">
                  <a:solidFill>
                    <a:schemeClr val="bg1">
                      <a:lumMod val="95000"/>
                    </a:schemeClr>
                  </a:solidFill>
                  <a:latin typeface="微软雅黑" pitchFamily="34" charset="-122"/>
                  <a:ea typeface="微软雅黑" pitchFamily="34" charset="-122"/>
                  <a:cs typeface="Arial" charset="0"/>
                </a:rPr>
                <a:t>探究</a:t>
              </a:r>
            </a:p>
          </p:txBody>
        </p:sp>
      </p:grpSp>
      <p:sp>
        <p:nvSpPr>
          <p:cNvPr id="131" name="Freeform 123"/>
          <p:cNvSpPr>
            <a:spLocks noEditPoints="1"/>
          </p:cNvSpPr>
          <p:nvPr/>
        </p:nvSpPr>
        <p:spPr bwMode="auto">
          <a:xfrm>
            <a:off x="6494164" y="2472219"/>
            <a:ext cx="806400" cy="570138"/>
          </a:xfrm>
          <a:custGeom>
            <a:avLst/>
            <a:gdLst>
              <a:gd name="T0" fmla="*/ 0 w 61"/>
              <a:gd name="T1" fmla="*/ 5 h 40"/>
              <a:gd name="T2" fmla="*/ 0 w 61"/>
              <a:gd name="T3" fmla="*/ 5 h 40"/>
              <a:gd name="T4" fmla="*/ 0 w 61"/>
              <a:gd name="T5" fmla="*/ 35 h 40"/>
              <a:gd name="T6" fmla="*/ 0 w 61"/>
              <a:gd name="T7" fmla="*/ 35 h 40"/>
              <a:gd name="T8" fmla="*/ 16 w 61"/>
              <a:gd name="T9" fmla="*/ 20 h 40"/>
              <a:gd name="T10" fmla="*/ 0 w 61"/>
              <a:gd name="T11" fmla="*/ 5 h 40"/>
              <a:gd name="T12" fmla="*/ 19 w 61"/>
              <a:gd name="T13" fmla="*/ 17 h 40"/>
              <a:gd name="T14" fmla="*/ 22 w 61"/>
              <a:gd name="T15" fmla="*/ 20 h 40"/>
              <a:gd name="T16" fmla="*/ 26 w 61"/>
              <a:gd name="T17" fmla="*/ 23 h 40"/>
              <a:gd name="T18" fmla="*/ 31 w 61"/>
              <a:gd name="T19" fmla="*/ 25 h 40"/>
              <a:gd name="T20" fmla="*/ 36 w 61"/>
              <a:gd name="T21" fmla="*/ 23 h 40"/>
              <a:gd name="T22" fmla="*/ 38 w 61"/>
              <a:gd name="T23" fmla="*/ 21 h 40"/>
              <a:gd name="T24" fmla="*/ 42 w 61"/>
              <a:gd name="T25" fmla="*/ 17 h 40"/>
              <a:gd name="T26" fmla="*/ 58 w 61"/>
              <a:gd name="T27" fmla="*/ 2 h 40"/>
              <a:gd name="T28" fmla="*/ 59 w 61"/>
              <a:gd name="T29" fmla="*/ 0 h 40"/>
              <a:gd name="T30" fmla="*/ 2 w 61"/>
              <a:gd name="T31" fmla="*/ 0 h 40"/>
              <a:gd name="T32" fmla="*/ 3 w 61"/>
              <a:gd name="T33" fmla="*/ 1 h 40"/>
              <a:gd name="T34" fmla="*/ 19 w 61"/>
              <a:gd name="T35" fmla="*/ 17 h 40"/>
              <a:gd name="T36" fmla="*/ 42 w 61"/>
              <a:gd name="T37" fmla="*/ 24 h 40"/>
              <a:gd name="T38" fmla="*/ 38 w 61"/>
              <a:gd name="T39" fmla="*/ 27 h 40"/>
              <a:gd name="T40" fmla="*/ 31 w 61"/>
              <a:gd name="T41" fmla="*/ 30 h 40"/>
              <a:gd name="T42" fmla="*/ 23 w 61"/>
              <a:gd name="T43" fmla="*/ 27 h 40"/>
              <a:gd name="T44" fmla="*/ 19 w 61"/>
              <a:gd name="T45" fmla="*/ 23 h 40"/>
              <a:gd name="T46" fmla="*/ 3 w 61"/>
              <a:gd name="T47" fmla="*/ 39 h 40"/>
              <a:gd name="T48" fmla="*/ 2 w 61"/>
              <a:gd name="T49" fmla="*/ 40 h 40"/>
              <a:gd name="T50" fmla="*/ 59 w 61"/>
              <a:gd name="T51" fmla="*/ 40 h 40"/>
              <a:gd name="T52" fmla="*/ 58 w 61"/>
              <a:gd name="T53" fmla="*/ 39 h 40"/>
              <a:gd name="T54" fmla="*/ 42 w 61"/>
              <a:gd name="T55" fmla="*/ 24 h 40"/>
              <a:gd name="T56" fmla="*/ 60 w 61"/>
              <a:gd name="T57" fmla="*/ 6 h 40"/>
              <a:gd name="T58" fmla="*/ 45 w 61"/>
              <a:gd name="T59" fmla="*/ 21 h 40"/>
              <a:gd name="T60" fmla="*/ 60 w 61"/>
              <a:gd name="T61" fmla="*/ 36 h 40"/>
              <a:gd name="T62" fmla="*/ 61 w 61"/>
              <a:gd name="T63" fmla="*/ 36 h 40"/>
              <a:gd name="T64" fmla="*/ 61 w 61"/>
              <a:gd name="T65" fmla="*/ 5 h 40"/>
              <a:gd name="T66" fmla="*/ 60 w 61"/>
              <a:gd name="T6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1" h="40">
                <a:moveTo>
                  <a:pt x="0" y="5"/>
                </a:moveTo>
                <a:cubicBezTo>
                  <a:pt x="0" y="5"/>
                  <a:pt x="0" y="5"/>
                  <a:pt x="0" y="5"/>
                </a:cubicBezTo>
                <a:cubicBezTo>
                  <a:pt x="0" y="35"/>
                  <a:pt x="0" y="35"/>
                  <a:pt x="0" y="35"/>
                </a:cubicBezTo>
                <a:cubicBezTo>
                  <a:pt x="0" y="35"/>
                  <a:pt x="0" y="35"/>
                  <a:pt x="0" y="35"/>
                </a:cubicBezTo>
                <a:cubicBezTo>
                  <a:pt x="16" y="20"/>
                  <a:pt x="16" y="20"/>
                  <a:pt x="16" y="20"/>
                </a:cubicBezTo>
                <a:lnTo>
                  <a:pt x="0" y="5"/>
                </a:lnTo>
                <a:close/>
                <a:moveTo>
                  <a:pt x="19" y="17"/>
                </a:moveTo>
                <a:cubicBezTo>
                  <a:pt x="22" y="20"/>
                  <a:pt x="22" y="20"/>
                  <a:pt x="22" y="20"/>
                </a:cubicBezTo>
                <a:cubicBezTo>
                  <a:pt x="26" y="23"/>
                  <a:pt x="26" y="23"/>
                  <a:pt x="26" y="23"/>
                </a:cubicBezTo>
                <a:cubicBezTo>
                  <a:pt x="27" y="24"/>
                  <a:pt x="29" y="25"/>
                  <a:pt x="31" y="25"/>
                </a:cubicBezTo>
                <a:cubicBezTo>
                  <a:pt x="32" y="25"/>
                  <a:pt x="34" y="24"/>
                  <a:pt x="36" y="23"/>
                </a:cubicBezTo>
                <a:cubicBezTo>
                  <a:pt x="38" y="21"/>
                  <a:pt x="38" y="21"/>
                  <a:pt x="38" y="21"/>
                </a:cubicBezTo>
                <a:cubicBezTo>
                  <a:pt x="42" y="17"/>
                  <a:pt x="42" y="17"/>
                  <a:pt x="42" y="17"/>
                </a:cubicBezTo>
                <a:cubicBezTo>
                  <a:pt x="58" y="2"/>
                  <a:pt x="58" y="2"/>
                  <a:pt x="58" y="2"/>
                </a:cubicBezTo>
                <a:cubicBezTo>
                  <a:pt x="58" y="1"/>
                  <a:pt x="59" y="1"/>
                  <a:pt x="59" y="0"/>
                </a:cubicBezTo>
                <a:cubicBezTo>
                  <a:pt x="2" y="0"/>
                  <a:pt x="2" y="0"/>
                  <a:pt x="2" y="0"/>
                </a:cubicBezTo>
                <a:cubicBezTo>
                  <a:pt x="2" y="1"/>
                  <a:pt x="3" y="1"/>
                  <a:pt x="3" y="1"/>
                </a:cubicBezTo>
                <a:lnTo>
                  <a:pt x="19" y="17"/>
                </a:lnTo>
                <a:close/>
                <a:moveTo>
                  <a:pt x="42" y="24"/>
                </a:moveTo>
                <a:cubicBezTo>
                  <a:pt x="38" y="27"/>
                  <a:pt x="38" y="27"/>
                  <a:pt x="38" y="27"/>
                </a:cubicBezTo>
                <a:cubicBezTo>
                  <a:pt x="36" y="29"/>
                  <a:pt x="33" y="30"/>
                  <a:pt x="31" y="30"/>
                </a:cubicBezTo>
                <a:cubicBezTo>
                  <a:pt x="28" y="30"/>
                  <a:pt x="25" y="29"/>
                  <a:pt x="23" y="27"/>
                </a:cubicBezTo>
                <a:cubicBezTo>
                  <a:pt x="19" y="23"/>
                  <a:pt x="19" y="23"/>
                  <a:pt x="19" y="23"/>
                </a:cubicBezTo>
                <a:cubicBezTo>
                  <a:pt x="3" y="39"/>
                  <a:pt x="3" y="39"/>
                  <a:pt x="3" y="39"/>
                </a:cubicBezTo>
                <a:cubicBezTo>
                  <a:pt x="2" y="39"/>
                  <a:pt x="2" y="40"/>
                  <a:pt x="2" y="40"/>
                </a:cubicBezTo>
                <a:cubicBezTo>
                  <a:pt x="59" y="40"/>
                  <a:pt x="59" y="40"/>
                  <a:pt x="59" y="40"/>
                </a:cubicBezTo>
                <a:cubicBezTo>
                  <a:pt x="58" y="40"/>
                  <a:pt x="58" y="40"/>
                  <a:pt x="58" y="39"/>
                </a:cubicBezTo>
                <a:lnTo>
                  <a:pt x="42" y="24"/>
                </a:lnTo>
                <a:close/>
                <a:moveTo>
                  <a:pt x="60" y="6"/>
                </a:moveTo>
                <a:cubicBezTo>
                  <a:pt x="45" y="21"/>
                  <a:pt x="45" y="21"/>
                  <a:pt x="45" y="21"/>
                </a:cubicBezTo>
                <a:cubicBezTo>
                  <a:pt x="60" y="36"/>
                  <a:pt x="60" y="36"/>
                  <a:pt x="60" y="36"/>
                </a:cubicBezTo>
                <a:cubicBezTo>
                  <a:pt x="60" y="36"/>
                  <a:pt x="60" y="36"/>
                  <a:pt x="61" y="36"/>
                </a:cubicBezTo>
                <a:cubicBezTo>
                  <a:pt x="61" y="5"/>
                  <a:pt x="61" y="5"/>
                  <a:pt x="61" y="5"/>
                </a:cubicBezTo>
                <a:cubicBezTo>
                  <a:pt x="60" y="5"/>
                  <a:pt x="60" y="5"/>
                  <a:pt x="60" y="6"/>
                </a:cubicBezTo>
                <a:close/>
              </a:path>
            </a:pathLst>
          </a:custGeom>
          <a:solidFill>
            <a:srgbClr val="FCB00F"/>
          </a:solidFill>
          <a:ln>
            <a:noFill/>
          </a:ln>
        </p:spPr>
        <p:txBody>
          <a:bodyPr vert="horz" wrap="square" lIns="91431" tIns="45716" rIns="91431" bIns="45716" numCol="1" anchor="t" anchorCtr="0" compatLnSpc="1"/>
          <a:lstStyle/>
          <a:p>
            <a:endParaRPr lang="zh-CN" altLang="en-US" sz="2490" b="1"/>
          </a:p>
        </p:txBody>
      </p:sp>
      <p:sp>
        <p:nvSpPr>
          <p:cNvPr id="36" name="Rectangle 2"/>
          <p:cNvSpPr txBox="1">
            <a:spLocks noRot="1" noChangeArrowheads="1"/>
          </p:cNvSpPr>
          <p:nvPr/>
        </p:nvSpPr>
        <p:spPr>
          <a:xfrm>
            <a:off x="2817669" y="682235"/>
            <a:ext cx="3440628" cy="505298"/>
          </a:xfrm>
          <a:prstGeom prst="rect">
            <a:avLst/>
          </a:prstGeom>
        </p:spPr>
        <p:txBody>
          <a:bodyPr/>
          <a:lstStyle/>
          <a:p>
            <a:pPr marL="0" marR="0" lvl="0" indent="0" algn="l" defTabSz="914400" rtl="0" eaLnBrk="1" fontAlgn="auto" latinLnBrk="0" hangingPunct="1">
              <a:lnSpc>
                <a:spcPct val="90000"/>
              </a:lnSpc>
              <a:spcBef>
                <a:spcPct val="0"/>
              </a:spcBef>
              <a:spcAft>
                <a:spcPts val="0"/>
              </a:spcAft>
              <a:buClrTx/>
              <a:buSzTx/>
              <a:buFontTx/>
              <a:buNone/>
              <a:defRPr/>
            </a:pPr>
            <a:r>
              <a:rPr kumimoji="0" lang="zh-CN" altLang="en-US" sz="3200" b="1" i="0" u="none" strike="noStrike" kern="1200" cap="none" spc="0" normalizeH="0" baseline="0" noProof="0" dirty="0">
                <a:ln>
                  <a:noFill/>
                </a:ln>
                <a:effectLst/>
                <a:uLnTx/>
                <a:uFillTx/>
                <a:latin typeface="微软雅黑" pitchFamily="34" charset="-122"/>
                <a:ea typeface="微软雅黑" pitchFamily="34" charset="-122"/>
                <a:cs typeface="+mj-cs"/>
              </a:rPr>
              <a:t>（四）讨论</a:t>
            </a:r>
            <a:endParaRPr kumimoji="0" lang="zh-CN" sz="3200" b="1" i="0" u="none" strike="noStrike" kern="1200" cap="none" spc="0" normalizeH="0" baseline="0" noProof="0" dirty="0">
              <a:ln>
                <a:noFill/>
              </a:ln>
              <a:effectLst/>
              <a:uLnTx/>
              <a:uFillTx/>
              <a:latin typeface="微软雅黑" pitchFamily="34" charset="-122"/>
              <a:ea typeface="微软雅黑" pitchFamily="34" charset="-122"/>
              <a:cs typeface="+mj-cs"/>
            </a:endParaRPr>
          </a:p>
        </p:txBody>
      </p:sp>
      <p:sp>
        <p:nvSpPr>
          <p:cNvPr id="38" name="文本框 129"/>
          <p:cNvSpPr txBox="1"/>
          <p:nvPr/>
        </p:nvSpPr>
        <p:spPr>
          <a:xfrm>
            <a:off x="3472793" y="3446314"/>
            <a:ext cx="1965587" cy="400110"/>
          </a:xfrm>
          <a:prstGeom prst="rect">
            <a:avLst/>
          </a:prstGeom>
          <a:solidFill>
            <a:srgbClr val="202A36"/>
          </a:solidFill>
        </p:spPr>
        <p:txBody>
          <a:bodyPr wrap="square" rtlCol="0">
            <a:spAutoFit/>
          </a:bodyPr>
          <a:lstStyle>
            <a:defPPr>
              <a:defRPr lang="zh-CN"/>
            </a:defPPr>
            <a:lvl1pPr algn="ctr">
              <a:defRPr sz="1600">
                <a:solidFill>
                  <a:srgbClr val="9DA8B1"/>
                </a:solidFill>
                <a:latin typeface="TeXGyreAdventor" pitchFamily="50" charset="0"/>
              </a:defRPr>
            </a:lvl1pPr>
          </a:lstStyle>
          <a:p>
            <a:r>
              <a:rPr lang="zh-CN" altLang="en-US" sz="2000" b="1" dirty="0">
                <a:solidFill>
                  <a:schemeClr val="bg1">
                    <a:lumMod val="95000"/>
                  </a:schemeClr>
                </a:solidFill>
                <a:latin typeface="微软雅黑" pitchFamily="34" charset="-122"/>
                <a:ea typeface="微软雅黑" pitchFamily="34" charset="-122"/>
                <a:cs typeface="Arial" charset="0"/>
              </a:rPr>
              <a:t>讨论</a:t>
            </a:r>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250"/>
                                  </p:stCondLst>
                                  <p:childTnLst>
                                    <p:set>
                                      <p:cBhvr>
                                        <p:cTn id="6" dur="1" fill="hold">
                                          <p:stCondLst>
                                            <p:cond delay="0"/>
                                          </p:stCondLst>
                                        </p:cTn>
                                        <p:tgtEl>
                                          <p:spTgt spid="127"/>
                                        </p:tgtEl>
                                        <p:attrNameLst>
                                          <p:attrName>style.visibility</p:attrName>
                                        </p:attrNameLst>
                                      </p:cBhvr>
                                      <p:to>
                                        <p:strVal val="visible"/>
                                      </p:to>
                                    </p:set>
                                    <p:animEffect transition="in" filter="barn(inVertical)">
                                      <p:cBhvr>
                                        <p:cTn id="7" dur="500"/>
                                        <p:tgtEl>
                                          <p:spTgt spid="127"/>
                                        </p:tgtEl>
                                      </p:cBhvr>
                                    </p:animEffect>
                                  </p:childTnLst>
                                </p:cTn>
                              </p:par>
                              <p:par>
                                <p:cTn id="8" presetID="16" presetClass="entr" presetSubtype="21" fill="hold" nodeType="withEffect">
                                  <p:stCondLst>
                                    <p:cond delay="250"/>
                                  </p:stCondLst>
                                  <p:childTnLst>
                                    <p:set>
                                      <p:cBhvr>
                                        <p:cTn id="9" dur="1" fill="hold">
                                          <p:stCondLst>
                                            <p:cond delay="0"/>
                                          </p:stCondLst>
                                        </p:cTn>
                                        <p:tgtEl>
                                          <p:spTgt spid="113"/>
                                        </p:tgtEl>
                                        <p:attrNameLst>
                                          <p:attrName>style.visibility</p:attrName>
                                        </p:attrNameLst>
                                      </p:cBhvr>
                                      <p:to>
                                        <p:strVal val="visible"/>
                                      </p:to>
                                    </p:set>
                                    <p:animEffect transition="in" filter="barn(inVertical)">
                                      <p:cBhvr>
                                        <p:cTn id="10" dur="500"/>
                                        <p:tgtEl>
                                          <p:spTgt spid="113"/>
                                        </p:tgtEl>
                                      </p:cBhvr>
                                    </p:animEffect>
                                  </p:childTnLst>
                                </p:cTn>
                              </p:par>
                              <p:par>
                                <p:cTn id="11" presetID="16" presetClass="entr" presetSubtype="21" fill="hold" nodeType="withEffect">
                                  <p:stCondLst>
                                    <p:cond delay="1250"/>
                                  </p:stCondLst>
                                  <p:childTnLst>
                                    <p:set>
                                      <p:cBhvr>
                                        <p:cTn id="12" dur="1" fill="hold">
                                          <p:stCondLst>
                                            <p:cond delay="0"/>
                                          </p:stCondLst>
                                        </p:cTn>
                                        <p:tgtEl>
                                          <p:spTgt spid="124"/>
                                        </p:tgtEl>
                                        <p:attrNameLst>
                                          <p:attrName>style.visibility</p:attrName>
                                        </p:attrNameLst>
                                      </p:cBhvr>
                                      <p:to>
                                        <p:strVal val="visible"/>
                                      </p:to>
                                    </p:set>
                                    <p:animEffect transition="in" filter="barn(inVertical)">
                                      <p:cBhvr>
                                        <p:cTn id="13" dur="500"/>
                                        <p:tgtEl>
                                          <p:spTgt spid="124"/>
                                        </p:tgtEl>
                                      </p:cBhvr>
                                    </p:animEffect>
                                  </p:childTnLst>
                                </p:cTn>
                              </p:par>
                              <p:par>
                                <p:cTn id="14" presetID="16" presetClass="entr" presetSubtype="21" fill="hold" grpId="0" nodeType="withEffect">
                                  <p:stCondLst>
                                    <p:cond delay="1500"/>
                                  </p:stCondLst>
                                  <p:childTnLst>
                                    <p:set>
                                      <p:cBhvr>
                                        <p:cTn id="15" dur="1" fill="hold">
                                          <p:stCondLst>
                                            <p:cond delay="0"/>
                                          </p:stCondLst>
                                        </p:cTn>
                                        <p:tgtEl>
                                          <p:spTgt spid="131"/>
                                        </p:tgtEl>
                                        <p:attrNameLst>
                                          <p:attrName>style.visibility</p:attrName>
                                        </p:attrNameLst>
                                      </p:cBhvr>
                                      <p:to>
                                        <p:strVal val="visible"/>
                                      </p:to>
                                    </p:set>
                                    <p:animEffect transition="in" filter="barn(inVertical)">
                                      <p:cBhvr>
                                        <p:cTn id="16" dur="250"/>
                                        <p:tgtEl>
                                          <p:spTgt spid="131"/>
                                        </p:tgtEl>
                                      </p:cBhvr>
                                    </p:animEffect>
                                  </p:childTnLst>
                                </p:cTn>
                              </p:par>
                              <p:par>
                                <p:cTn id="17" presetID="16" presetClass="entr" presetSubtype="21" fill="hold" nodeType="withEffect">
                                  <p:stCondLst>
                                    <p:cond delay="1250"/>
                                  </p:stCondLst>
                                  <p:childTnLst>
                                    <p:set>
                                      <p:cBhvr>
                                        <p:cTn id="18" dur="1" fill="hold">
                                          <p:stCondLst>
                                            <p:cond delay="0"/>
                                          </p:stCondLst>
                                        </p:cTn>
                                        <p:tgtEl>
                                          <p:spTgt spid="106"/>
                                        </p:tgtEl>
                                        <p:attrNameLst>
                                          <p:attrName>style.visibility</p:attrName>
                                        </p:attrNameLst>
                                      </p:cBhvr>
                                      <p:to>
                                        <p:strVal val="visible"/>
                                      </p:to>
                                    </p:set>
                                    <p:animEffect transition="in" filter="barn(inVertical)">
                                      <p:cBhvr>
                                        <p:cTn id="19" dur="500"/>
                                        <p:tgtEl>
                                          <p:spTgt spid="106"/>
                                        </p:tgtEl>
                                      </p:cBhvr>
                                    </p:animEffect>
                                  </p:childTnLst>
                                </p:cTn>
                              </p:par>
                              <p:par>
                                <p:cTn id="20" presetID="16" presetClass="entr" presetSubtype="21" fill="hold" nodeType="withEffect">
                                  <p:stCondLst>
                                    <p:cond delay="2250"/>
                                  </p:stCondLst>
                                  <p:childTnLst>
                                    <p:set>
                                      <p:cBhvr>
                                        <p:cTn id="21" dur="1" fill="hold">
                                          <p:stCondLst>
                                            <p:cond delay="0"/>
                                          </p:stCondLst>
                                        </p:cTn>
                                        <p:tgtEl>
                                          <p:spTgt spid="120"/>
                                        </p:tgtEl>
                                        <p:attrNameLst>
                                          <p:attrName>style.visibility</p:attrName>
                                        </p:attrNameLst>
                                      </p:cBhvr>
                                      <p:to>
                                        <p:strVal val="visible"/>
                                      </p:to>
                                    </p:set>
                                    <p:animEffect transition="in" filter="barn(inVertical)">
                                      <p:cBhvr>
                                        <p:cTn id="22" dur="500"/>
                                        <p:tgtEl>
                                          <p:spTgt spid="120"/>
                                        </p:tgtEl>
                                      </p:cBhvr>
                                    </p:animEffect>
                                  </p:childTnLst>
                                </p:cTn>
                              </p:par>
                              <p:par>
                                <p:cTn id="23" presetID="16" presetClass="entr" presetSubtype="21" fill="hold" nodeType="withEffect">
                                  <p:stCondLst>
                                    <p:cond delay="2250"/>
                                  </p:stCondLst>
                                  <p:childTnLst>
                                    <p:set>
                                      <p:cBhvr>
                                        <p:cTn id="24" dur="1" fill="hold">
                                          <p:stCondLst>
                                            <p:cond delay="0"/>
                                          </p:stCondLst>
                                        </p:cTn>
                                        <p:tgtEl>
                                          <p:spTgt spid="99"/>
                                        </p:tgtEl>
                                        <p:attrNameLst>
                                          <p:attrName>style.visibility</p:attrName>
                                        </p:attrNameLst>
                                      </p:cBhvr>
                                      <p:to>
                                        <p:strVal val="visible"/>
                                      </p:to>
                                    </p:set>
                                    <p:animEffect transition="in" filter="barn(inVertical)">
                                      <p:cBhvr>
                                        <p:cTn id="25" dur="500"/>
                                        <p:tgtEl>
                                          <p:spTgt spid="99"/>
                                        </p:tgtEl>
                                      </p:cBhvr>
                                    </p:animEffect>
                                  </p:childTnLst>
                                </p:cTn>
                              </p:par>
                            </p:childTnLst>
                          </p:cTn>
                        </p:par>
                        <p:par>
                          <p:cTn id="26" fill="hold">
                            <p:stCondLst>
                              <p:cond delay="750"/>
                            </p:stCondLst>
                            <p:childTnLst>
                              <p:par>
                                <p:cTn id="27" presetID="10" presetClass="entr" presetSubtype="0" fill="hold" grpId="0" nodeType="afterEffect">
                                  <p:stCondLst>
                                    <p:cond delay="0"/>
                                  </p:stCondLst>
                                  <p:childTnLst>
                                    <p:set>
                                      <p:cBhvr>
                                        <p:cTn id="28" dur="1" fill="hold">
                                          <p:stCondLst>
                                            <p:cond delay="0"/>
                                          </p:stCondLst>
                                        </p:cTn>
                                        <p:tgtEl>
                                          <p:spTgt spid="38"/>
                                        </p:tgtEl>
                                        <p:attrNameLst>
                                          <p:attrName>style.visibility</p:attrName>
                                        </p:attrNameLst>
                                      </p:cBhvr>
                                      <p:to>
                                        <p:strVal val="visible"/>
                                      </p:to>
                                    </p:set>
                                    <p:anim calcmode="lin" valueType="num">
                                      <p:cBhvr>
                                        <p:cTn id="29" dur="500" fill="hold"/>
                                        <p:tgtEl>
                                          <p:spTgt spid="38"/>
                                        </p:tgtEl>
                                        <p:attrNameLst>
                                          <p:attrName>ppt_w</p:attrName>
                                        </p:attrNameLst>
                                      </p:cBhvr>
                                      <p:tavLst>
                                        <p:tav tm="0">
                                          <p:val>
                                            <p:fltVal val="0"/>
                                          </p:val>
                                        </p:tav>
                                        <p:tav tm="100000">
                                          <p:val>
                                            <p:strVal val="#ppt_w"/>
                                          </p:val>
                                        </p:tav>
                                      </p:tavLst>
                                    </p:anim>
                                    <p:anim calcmode="lin" valueType="num">
                                      <p:cBhvr>
                                        <p:cTn id="30" dur="500" fill="hold"/>
                                        <p:tgtEl>
                                          <p:spTgt spid="38"/>
                                        </p:tgtEl>
                                        <p:attrNameLst>
                                          <p:attrName>ppt_h</p:attrName>
                                        </p:attrNameLst>
                                      </p:cBhvr>
                                      <p:tavLst>
                                        <p:tav tm="0">
                                          <p:val>
                                            <p:fltVal val="0"/>
                                          </p:val>
                                        </p:tav>
                                        <p:tav tm="100000">
                                          <p:val>
                                            <p:strVal val="#ppt_h"/>
                                          </p:val>
                                        </p:tav>
                                      </p:tavLst>
                                    </p:anim>
                                    <p:animEffect transition="in" filter="fade">
                                      <p:cBhvr>
                                        <p:cTn id="31"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 grpId="0" animBg="1"/>
      <p:bldP spid="38"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a:spLocks noChangeArrowheads="1"/>
          </p:cNvSpPr>
          <p:nvPr/>
        </p:nvSpPr>
        <p:spPr bwMode="auto">
          <a:xfrm>
            <a:off x="2820714" y="682849"/>
            <a:ext cx="1620938" cy="52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spcBef>
                <a:spcPct val="0"/>
              </a:spcBef>
              <a:buNone/>
            </a:pPr>
            <a:r>
              <a:rPr lang="zh-CN" altLang="en-US" sz="2800" dirty="0">
                <a:solidFill>
                  <a:srgbClr val="202A36"/>
                </a:solidFill>
                <a:latin typeface="Arial" charset="0"/>
                <a:cs typeface="Arial" charset="0"/>
              </a:rPr>
              <a:t>研究目标</a:t>
            </a:r>
          </a:p>
        </p:txBody>
      </p:sp>
      <p:grpSp>
        <p:nvGrpSpPr>
          <p:cNvPr id="4" name="组合 3"/>
          <p:cNvGrpSpPr/>
          <p:nvPr/>
        </p:nvGrpSpPr>
        <p:grpSpPr>
          <a:xfrm>
            <a:off x="9797143" y="1407439"/>
            <a:ext cx="1202336" cy="955751"/>
            <a:chOff x="6054436" y="2405136"/>
            <a:chExt cx="849821" cy="635481"/>
          </a:xfrm>
          <a:effectLst>
            <a:outerShdw blurRad="50800" dist="38100" dir="5400000" algn="t" rotWithShape="0">
              <a:prstClr val="black">
                <a:alpha val="40000"/>
              </a:prstClr>
            </a:outerShdw>
          </a:effectLst>
        </p:grpSpPr>
        <p:sp>
          <p:nvSpPr>
            <p:cNvPr id="5" name="Freeform 133"/>
            <p:cNvSpPr/>
            <p:nvPr/>
          </p:nvSpPr>
          <p:spPr bwMode="auto">
            <a:xfrm rot="2700000" flipH="1">
              <a:off x="6116557" y="2789035"/>
              <a:ext cx="189461" cy="313703"/>
            </a:xfrm>
            <a:custGeom>
              <a:avLst/>
              <a:gdLst>
                <a:gd name="T0" fmla="*/ 7566 w 397"/>
                <a:gd name="T1" fmla="*/ 1009717 h 659"/>
                <a:gd name="T2" fmla="*/ 0 w 397"/>
                <a:gd name="T3" fmla="*/ 1009717 h 659"/>
                <a:gd name="T4" fmla="*/ 0 w 397"/>
                <a:gd name="T5" fmla="*/ 1009717 h 659"/>
                <a:gd name="T6" fmla="*/ 11348 w 397"/>
                <a:gd name="T7" fmla="*/ 1021020 h 659"/>
                <a:gd name="T8" fmla="*/ 15131 w 397"/>
                <a:gd name="T9" fmla="*/ 1062464 h 659"/>
                <a:gd name="T10" fmla="*/ 18914 w 397"/>
                <a:gd name="T11" fmla="*/ 1069999 h 659"/>
                <a:gd name="T12" fmla="*/ 181575 w 397"/>
                <a:gd name="T13" fmla="*/ 1574858 h 659"/>
                <a:gd name="T14" fmla="*/ 348019 w 397"/>
                <a:gd name="T15" fmla="*/ 1092605 h 659"/>
                <a:gd name="T16" fmla="*/ 650644 w 397"/>
                <a:gd name="T17" fmla="*/ 1661513 h 659"/>
                <a:gd name="T18" fmla="*/ 548508 w 397"/>
                <a:gd name="T19" fmla="*/ 2124928 h 659"/>
                <a:gd name="T20" fmla="*/ 760345 w 397"/>
                <a:gd name="T21" fmla="*/ 2482850 h 659"/>
                <a:gd name="T22" fmla="*/ 650644 w 397"/>
                <a:gd name="T23" fmla="*/ 2275632 h 659"/>
                <a:gd name="T24" fmla="*/ 688472 w 397"/>
                <a:gd name="T25" fmla="*/ 1989294 h 659"/>
                <a:gd name="T26" fmla="*/ 866264 w 397"/>
                <a:gd name="T27" fmla="*/ 1740632 h 659"/>
                <a:gd name="T28" fmla="*/ 1028925 w 397"/>
                <a:gd name="T29" fmla="*/ 1454295 h 659"/>
                <a:gd name="T30" fmla="*/ 1059187 w 397"/>
                <a:gd name="T31" fmla="*/ 1363872 h 659"/>
                <a:gd name="T32" fmla="*/ 1161323 w 397"/>
                <a:gd name="T33" fmla="*/ 1823520 h 659"/>
                <a:gd name="T34" fmla="*/ 1229414 w 397"/>
                <a:gd name="T35" fmla="*/ 1529647 h 659"/>
                <a:gd name="T36" fmla="*/ 1399640 w 397"/>
                <a:gd name="T37" fmla="*/ 745985 h 659"/>
                <a:gd name="T38" fmla="*/ 714951 w 397"/>
                <a:gd name="T39" fmla="*/ 0 h 659"/>
                <a:gd name="T40" fmla="*/ 11348 w 397"/>
                <a:gd name="T41" fmla="*/ 956971 h 659"/>
                <a:gd name="T42" fmla="*/ 7566 w 397"/>
                <a:gd name="T43" fmla="*/ 1009717 h 6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97" h="659">
                  <a:moveTo>
                    <a:pt x="2" y="268"/>
                  </a:moveTo>
                  <a:cubicBezTo>
                    <a:pt x="2" y="267"/>
                    <a:pt x="0" y="264"/>
                    <a:pt x="0" y="268"/>
                  </a:cubicBezTo>
                  <a:cubicBezTo>
                    <a:pt x="0" y="268"/>
                    <a:pt x="0" y="268"/>
                    <a:pt x="0" y="268"/>
                  </a:cubicBezTo>
                  <a:cubicBezTo>
                    <a:pt x="0" y="269"/>
                    <a:pt x="2" y="270"/>
                    <a:pt x="3" y="271"/>
                  </a:cubicBezTo>
                  <a:cubicBezTo>
                    <a:pt x="3" y="275"/>
                    <a:pt x="4" y="278"/>
                    <a:pt x="4" y="282"/>
                  </a:cubicBezTo>
                  <a:cubicBezTo>
                    <a:pt x="5" y="283"/>
                    <a:pt x="5" y="283"/>
                    <a:pt x="5" y="284"/>
                  </a:cubicBezTo>
                  <a:cubicBezTo>
                    <a:pt x="10" y="335"/>
                    <a:pt x="25" y="381"/>
                    <a:pt x="48" y="418"/>
                  </a:cubicBezTo>
                  <a:cubicBezTo>
                    <a:pt x="23" y="377"/>
                    <a:pt x="37" y="299"/>
                    <a:pt x="92" y="290"/>
                  </a:cubicBezTo>
                  <a:cubicBezTo>
                    <a:pt x="158" y="280"/>
                    <a:pt x="169" y="399"/>
                    <a:pt x="172" y="441"/>
                  </a:cubicBezTo>
                  <a:cubicBezTo>
                    <a:pt x="174" y="484"/>
                    <a:pt x="145" y="521"/>
                    <a:pt x="145" y="564"/>
                  </a:cubicBezTo>
                  <a:cubicBezTo>
                    <a:pt x="145" y="613"/>
                    <a:pt x="170" y="653"/>
                    <a:pt x="201" y="659"/>
                  </a:cubicBezTo>
                  <a:cubicBezTo>
                    <a:pt x="187" y="656"/>
                    <a:pt x="174" y="616"/>
                    <a:pt x="172" y="604"/>
                  </a:cubicBezTo>
                  <a:cubicBezTo>
                    <a:pt x="168" y="580"/>
                    <a:pt x="175" y="551"/>
                    <a:pt x="182" y="528"/>
                  </a:cubicBezTo>
                  <a:cubicBezTo>
                    <a:pt x="190" y="501"/>
                    <a:pt x="211" y="483"/>
                    <a:pt x="229" y="462"/>
                  </a:cubicBezTo>
                  <a:cubicBezTo>
                    <a:pt x="247" y="440"/>
                    <a:pt x="262" y="414"/>
                    <a:pt x="272" y="386"/>
                  </a:cubicBezTo>
                  <a:cubicBezTo>
                    <a:pt x="275" y="378"/>
                    <a:pt x="278" y="370"/>
                    <a:pt x="280" y="362"/>
                  </a:cubicBezTo>
                  <a:cubicBezTo>
                    <a:pt x="284" y="420"/>
                    <a:pt x="307" y="484"/>
                    <a:pt x="307" y="484"/>
                  </a:cubicBezTo>
                  <a:cubicBezTo>
                    <a:pt x="299" y="437"/>
                    <a:pt x="325" y="406"/>
                    <a:pt x="325" y="406"/>
                  </a:cubicBezTo>
                  <a:cubicBezTo>
                    <a:pt x="397" y="291"/>
                    <a:pt x="370" y="198"/>
                    <a:pt x="370" y="198"/>
                  </a:cubicBezTo>
                  <a:cubicBezTo>
                    <a:pt x="351" y="85"/>
                    <a:pt x="277" y="0"/>
                    <a:pt x="189" y="0"/>
                  </a:cubicBezTo>
                  <a:cubicBezTo>
                    <a:pt x="87" y="0"/>
                    <a:pt x="3" y="114"/>
                    <a:pt x="3" y="254"/>
                  </a:cubicBezTo>
                  <a:cubicBezTo>
                    <a:pt x="3" y="258"/>
                    <a:pt x="2" y="263"/>
                    <a:pt x="2" y="268"/>
                  </a:cubicBezTo>
                  <a:close/>
                </a:path>
              </a:pathLst>
            </a:custGeom>
            <a:solidFill>
              <a:srgbClr val="F15A24"/>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dirty="0">
                <a:latin typeface="+mj-ea"/>
                <a:ea typeface="+mj-ea"/>
              </a:endParaRPr>
            </a:p>
          </p:txBody>
        </p:sp>
        <p:sp>
          <p:nvSpPr>
            <p:cNvPr id="6" name="Freeform 134"/>
            <p:cNvSpPr/>
            <p:nvPr/>
          </p:nvSpPr>
          <p:spPr bwMode="auto">
            <a:xfrm rot="2700000" flipH="1">
              <a:off x="6176406" y="2803550"/>
              <a:ext cx="154413" cy="197568"/>
            </a:xfrm>
            <a:custGeom>
              <a:avLst/>
              <a:gdLst>
                <a:gd name="T0" fmla="*/ 581760 w 324"/>
                <a:gd name="T1" fmla="*/ 0 h 415"/>
                <a:gd name="T2" fmla="*/ 1148410 w 324"/>
                <a:gd name="T3" fmla="*/ 648083 h 415"/>
                <a:gd name="T4" fmla="*/ 1152187 w 324"/>
                <a:gd name="T5" fmla="*/ 655619 h 415"/>
                <a:gd name="T6" fmla="*/ 1152187 w 324"/>
                <a:gd name="T7" fmla="*/ 663154 h 415"/>
                <a:gd name="T8" fmla="*/ 1042635 w 324"/>
                <a:gd name="T9" fmla="*/ 1273558 h 415"/>
                <a:gd name="T10" fmla="*/ 963304 w 324"/>
                <a:gd name="T11" fmla="*/ 983428 h 415"/>
                <a:gd name="T12" fmla="*/ 868863 w 324"/>
                <a:gd name="T13" fmla="*/ 1137913 h 415"/>
                <a:gd name="T14" fmla="*/ 642203 w 324"/>
                <a:gd name="T15" fmla="*/ 1552384 h 415"/>
                <a:gd name="T16" fmla="*/ 630870 w 324"/>
                <a:gd name="T17" fmla="*/ 1563688 h 415"/>
                <a:gd name="T18" fmla="*/ 630870 w 324"/>
                <a:gd name="T19" fmla="*/ 1541080 h 415"/>
                <a:gd name="T20" fmla="*/ 245548 w 324"/>
                <a:gd name="T21" fmla="*/ 859086 h 415"/>
                <a:gd name="T22" fmla="*/ 196439 w 324"/>
                <a:gd name="T23" fmla="*/ 862854 h 415"/>
                <a:gd name="T24" fmla="*/ 7555 w 324"/>
                <a:gd name="T25" fmla="*/ 964588 h 415"/>
                <a:gd name="T26" fmla="*/ 3778 w 324"/>
                <a:gd name="T27" fmla="*/ 945749 h 415"/>
                <a:gd name="T28" fmla="*/ 3778 w 324"/>
                <a:gd name="T29" fmla="*/ 938213 h 415"/>
                <a:gd name="T30" fmla="*/ 0 w 324"/>
                <a:gd name="T31" fmla="*/ 900534 h 415"/>
                <a:gd name="T32" fmla="*/ 0 w 324"/>
                <a:gd name="T33" fmla="*/ 889230 h 415"/>
                <a:gd name="T34" fmla="*/ 0 w 324"/>
                <a:gd name="T35" fmla="*/ 840247 h 415"/>
                <a:gd name="T36" fmla="*/ 581760 w 324"/>
                <a:gd name="T37" fmla="*/ 0 h 41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24" h="415">
                  <a:moveTo>
                    <a:pt x="154" y="0"/>
                  </a:moveTo>
                  <a:cubicBezTo>
                    <a:pt x="225" y="0"/>
                    <a:pt x="288" y="73"/>
                    <a:pt x="304" y="172"/>
                  </a:cubicBezTo>
                  <a:cubicBezTo>
                    <a:pt x="305" y="174"/>
                    <a:pt x="305" y="174"/>
                    <a:pt x="305" y="174"/>
                  </a:cubicBezTo>
                  <a:cubicBezTo>
                    <a:pt x="305" y="176"/>
                    <a:pt x="305" y="176"/>
                    <a:pt x="305" y="176"/>
                  </a:cubicBezTo>
                  <a:cubicBezTo>
                    <a:pt x="306" y="179"/>
                    <a:pt x="324" y="248"/>
                    <a:pt x="276" y="338"/>
                  </a:cubicBezTo>
                  <a:cubicBezTo>
                    <a:pt x="276" y="335"/>
                    <a:pt x="256" y="263"/>
                    <a:pt x="255" y="261"/>
                  </a:cubicBezTo>
                  <a:cubicBezTo>
                    <a:pt x="256" y="270"/>
                    <a:pt x="235" y="292"/>
                    <a:pt x="230" y="302"/>
                  </a:cubicBezTo>
                  <a:cubicBezTo>
                    <a:pt x="209" y="338"/>
                    <a:pt x="198" y="379"/>
                    <a:pt x="170" y="412"/>
                  </a:cubicBezTo>
                  <a:cubicBezTo>
                    <a:pt x="169" y="413"/>
                    <a:pt x="168" y="414"/>
                    <a:pt x="167" y="415"/>
                  </a:cubicBezTo>
                  <a:cubicBezTo>
                    <a:pt x="167" y="413"/>
                    <a:pt x="167" y="411"/>
                    <a:pt x="167" y="409"/>
                  </a:cubicBezTo>
                  <a:cubicBezTo>
                    <a:pt x="159" y="260"/>
                    <a:pt x="107" y="228"/>
                    <a:pt x="65" y="228"/>
                  </a:cubicBezTo>
                  <a:cubicBezTo>
                    <a:pt x="61" y="228"/>
                    <a:pt x="57" y="229"/>
                    <a:pt x="52" y="229"/>
                  </a:cubicBezTo>
                  <a:cubicBezTo>
                    <a:pt x="33" y="232"/>
                    <a:pt x="15" y="242"/>
                    <a:pt x="2" y="256"/>
                  </a:cubicBezTo>
                  <a:cubicBezTo>
                    <a:pt x="2" y="254"/>
                    <a:pt x="1" y="253"/>
                    <a:pt x="1" y="251"/>
                  </a:cubicBezTo>
                  <a:cubicBezTo>
                    <a:pt x="1" y="249"/>
                    <a:pt x="1" y="249"/>
                    <a:pt x="1" y="249"/>
                  </a:cubicBezTo>
                  <a:cubicBezTo>
                    <a:pt x="1" y="246"/>
                    <a:pt x="1" y="242"/>
                    <a:pt x="0" y="239"/>
                  </a:cubicBezTo>
                  <a:cubicBezTo>
                    <a:pt x="0" y="239"/>
                    <a:pt x="0" y="236"/>
                    <a:pt x="0" y="236"/>
                  </a:cubicBezTo>
                  <a:cubicBezTo>
                    <a:pt x="0" y="231"/>
                    <a:pt x="0" y="227"/>
                    <a:pt x="0" y="223"/>
                  </a:cubicBezTo>
                  <a:cubicBezTo>
                    <a:pt x="0" y="100"/>
                    <a:pt x="69" y="0"/>
                    <a:pt x="154" y="0"/>
                  </a:cubicBezTo>
                  <a:close/>
                </a:path>
              </a:pathLst>
            </a:custGeom>
            <a:solidFill>
              <a:srgbClr val="F7931E"/>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dirty="0">
                <a:latin typeface="+mj-ea"/>
                <a:ea typeface="+mj-ea"/>
              </a:endParaRPr>
            </a:p>
          </p:txBody>
        </p:sp>
        <p:sp>
          <p:nvSpPr>
            <p:cNvPr id="7" name="Freeform 135"/>
            <p:cNvSpPr/>
            <p:nvPr/>
          </p:nvSpPr>
          <p:spPr bwMode="auto">
            <a:xfrm rot="2700000" flipH="1">
              <a:off x="6216128" y="2815389"/>
              <a:ext cx="101140" cy="142811"/>
            </a:xfrm>
            <a:custGeom>
              <a:avLst/>
              <a:gdLst>
                <a:gd name="T0" fmla="*/ 162607 w 212"/>
                <a:gd name="T1" fmla="*/ 535009 h 300"/>
                <a:gd name="T2" fmla="*/ 128573 w 212"/>
                <a:gd name="T3" fmla="*/ 535009 h 300"/>
                <a:gd name="T4" fmla="*/ 3782 w 212"/>
                <a:gd name="T5" fmla="*/ 599059 h 300"/>
                <a:gd name="T6" fmla="*/ 3782 w 212"/>
                <a:gd name="T7" fmla="*/ 587756 h 300"/>
                <a:gd name="T8" fmla="*/ 3782 w 212"/>
                <a:gd name="T9" fmla="*/ 583988 h 300"/>
                <a:gd name="T10" fmla="*/ 0 w 212"/>
                <a:gd name="T11" fmla="*/ 557615 h 300"/>
                <a:gd name="T12" fmla="*/ 0 w 212"/>
                <a:gd name="T13" fmla="*/ 550079 h 300"/>
                <a:gd name="T14" fmla="*/ 0 w 212"/>
                <a:gd name="T15" fmla="*/ 523706 h 300"/>
                <a:gd name="T16" fmla="*/ 381936 w 212"/>
                <a:gd name="T17" fmla="*/ 0 h 300"/>
                <a:gd name="T18" fmla="*/ 752528 w 212"/>
                <a:gd name="T19" fmla="*/ 403140 h 300"/>
                <a:gd name="T20" fmla="*/ 756309 w 212"/>
                <a:gd name="T21" fmla="*/ 406908 h 300"/>
                <a:gd name="T22" fmla="*/ 756309 w 212"/>
                <a:gd name="T23" fmla="*/ 410676 h 300"/>
                <a:gd name="T24" fmla="*/ 684460 w 212"/>
                <a:gd name="T25" fmla="*/ 791210 h 300"/>
                <a:gd name="T26" fmla="*/ 631518 w 212"/>
                <a:gd name="T27" fmla="*/ 610362 h 300"/>
                <a:gd name="T28" fmla="*/ 567232 w 212"/>
                <a:gd name="T29" fmla="*/ 704554 h 300"/>
                <a:gd name="T30" fmla="*/ 457567 w 212"/>
                <a:gd name="T31" fmla="*/ 1130300 h 300"/>
                <a:gd name="T32" fmla="*/ 162607 w 212"/>
                <a:gd name="T33" fmla="*/ 535009 h 3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12" h="300">
                  <a:moveTo>
                    <a:pt x="43" y="142"/>
                  </a:moveTo>
                  <a:cubicBezTo>
                    <a:pt x="40" y="142"/>
                    <a:pt x="37" y="142"/>
                    <a:pt x="34" y="142"/>
                  </a:cubicBezTo>
                  <a:cubicBezTo>
                    <a:pt x="21" y="144"/>
                    <a:pt x="10" y="150"/>
                    <a:pt x="1" y="159"/>
                  </a:cubicBezTo>
                  <a:cubicBezTo>
                    <a:pt x="1" y="158"/>
                    <a:pt x="1" y="157"/>
                    <a:pt x="1" y="156"/>
                  </a:cubicBezTo>
                  <a:cubicBezTo>
                    <a:pt x="1" y="155"/>
                    <a:pt x="1" y="155"/>
                    <a:pt x="1" y="155"/>
                  </a:cubicBezTo>
                  <a:cubicBezTo>
                    <a:pt x="0" y="152"/>
                    <a:pt x="0" y="150"/>
                    <a:pt x="0" y="148"/>
                  </a:cubicBezTo>
                  <a:cubicBezTo>
                    <a:pt x="0" y="146"/>
                    <a:pt x="0" y="146"/>
                    <a:pt x="0" y="146"/>
                  </a:cubicBezTo>
                  <a:cubicBezTo>
                    <a:pt x="0" y="143"/>
                    <a:pt x="0" y="141"/>
                    <a:pt x="0" y="139"/>
                  </a:cubicBezTo>
                  <a:cubicBezTo>
                    <a:pt x="0" y="62"/>
                    <a:pt x="45" y="0"/>
                    <a:pt x="101" y="0"/>
                  </a:cubicBezTo>
                  <a:cubicBezTo>
                    <a:pt x="147" y="0"/>
                    <a:pt x="189" y="45"/>
                    <a:pt x="199" y="107"/>
                  </a:cubicBezTo>
                  <a:cubicBezTo>
                    <a:pt x="200" y="108"/>
                    <a:pt x="200" y="108"/>
                    <a:pt x="200" y="108"/>
                  </a:cubicBezTo>
                  <a:cubicBezTo>
                    <a:pt x="200" y="109"/>
                    <a:pt x="200" y="109"/>
                    <a:pt x="200" y="109"/>
                  </a:cubicBezTo>
                  <a:cubicBezTo>
                    <a:pt x="201" y="111"/>
                    <a:pt x="212" y="154"/>
                    <a:pt x="181" y="210"/>
                  </a:cubicBezTo>
                  <a:cubicBezTo>
                    <a:pt x="181" y="208"/>
                    <a:pt x="167" y="164"/>
                    <a:pt x="167" y="162"/>
                  </a:cubicBezTo>
                  <a:cubicBezTo>
                    <a:pt x="168" y="168"/>
                    <a:pt x="154" y="181"/>
                    <a:pt x="150" y="187"/>
                  </a:cubicBezTo>
                  <a:cubicBezTo>
                    <a:pt x="137" y="210"/>
                    <a:pt x="126" y="275"/>
                    <a:pt x="121" y="300"/>
                  </a:cubicBezTo>
                  <a:cubicBezTo>
                    <a:pt x="121" y="300"/>
                    <a:pt x="94" y="134"/>
                    <a:pt x="43" y="142"/>
                  </a:cubicBezTo>
                  <a:close/>
                </a:path>
              </a:pathLst>
            </a:custGeom>
            <a:solidFill>
              <a:srgbClr val="FBB03B"/>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dirty="0">
                <a:latin typeface="+mj-ea"/>
                <a:ea typeface="+mj-ea"/>
              </a:endParaRPr>
            </a:p>
          </p:txBody>
        </p:sp>
        <p:sp>
          <p:nvSpPr>
            <p:cNvPr id="8" name="Freeform 107"/>
            <p:cNvSpPr/>
            <p:nvPr/>
          </p:nvSpPr>
          <p:spPr bwMode="auto">
            <a:xfrm rot="2700000" flipH="1">
              <a:off x="6219230" y="2554544"/>
              <a:ext cx="183510" cy="293579"/>
            </a:xfrm>
            <a:custGeom>
              <a:avLst/>
              <a:gdLst>
                <a:gd name="T0" fmla="*/ 587375 w 312"/>
                <a:gd name="T1" fmla="*/ 0 h 495"/>
                <a:gd name="T2" fmla="*/ 1174750 w 312"/>
                <a:gd name="T3" fmla="*/ 597631 h 495"/>
                <a:gd name="T4" fmla="*/ 1174750 w 312"/>
                <a:gd name="T5" fmla="*/ 612666 h 495"/>
                <a:gd name="T6" fmla="*/ 1174750 w 312"/>
                <a:gd name="T7" fmla="*/ 612666 h 495"/>
                <a:gd name="T8" fmla="*/ 798228 w 312"/>
                <a:gd name="T9" fmla="*/ 1804170 h 495"/>
                <a:gd name="T10" fmla="*/ 779401 w 312"/>
                <a:gd name="T11" fmla="*/ 1826722 h 495"/>
                <a:gd name="T12" fmla="*/ 779401 w 312"/>
                <a:gd name="T13" fmla="*/ 1826722 h 495"/>
                <a:gd name="T14" fmla="*/ 779401 w 312"/>
                <a:gd name="T15" fmla="*/ 1826722 h 495"/>
                <a:gd name="T16" fmla="*/ 692801 w 312"/>
                <a:gd name="T17" fmla="*/ 1860550 h 495"/>
                <a:gd name="T18" fmla="*/ 579845 w 312"/>
                <a:gd name="T19" fmla="*/ 1762824 h 495"/>
                <a:gd name="T20" fmla="*/ 587375 w 312"/>
                <a:gd name="T21" fmla="*/ 1740272 h 495"/>
                <a:gd name="T22" fmla="*/ 587375 w 312"/>
                <a:gd name="T23" fmla="*/ 1740272 h 495"/>
                <a:gd name="T24" fmla="*/ 621262 w 312"/>
                <a:gd name="T25" fmla="*/ 1559855 h 495"/>
                <a:gd name="T26" fmla="*/ 459357 w 312"/>
                <a:gd name="T27" fmla="*/ 1168952 h 495"/>
                <a:gd name="T28" fmla="*/ 459357 w 312"/>
                <a:gd name="T29" fmla="*/ 1165193 h 495"/>
                <a:gd name="T30" fmla="*/ 158139 w 312"/>
                <a:gd name="T31" fmla="*/ 992293 h 495"/>
                <a:gd name="T32" fmla="*/ 0 w 312"/>
                <a:gd name="T33" fmla="*/ 590114 h 495"/>
                <a:gd name="T34" fmla="*/ 587375 w 312"/>
                <a:gd name="T35" fmla="*/ 0 h 49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connsiteX0" fmla="*/ 5000 w 10000"/>
                <a:gd name="connsiteY0" fmla="*/ 0 h 10000"/>
                <a:gd name="connsiteX1" fmla="*/ 10000 w 10000"/>
                <a:gd name="connsiteY1" fmla="*/ 3212 h 10000"/>
                <a:gd name="connsiteX2" fmla="*/ 10000 w 10000"/>
                <a:gd name="connsiteY2" fmla="*/ 3293 h 10000"/>
                <a:gd name="connsiteX3" fmla="*/ 10000 w 10000"/>
                <a:gd name="connsiteY3" fmla="*/ 3293 h 10000"/>
                <a:gd name="connsiteX4" fmla="*/ 6795 w 10000"/>
                <a:gd name="connsiteY4" fmla="*/ 9697 h 10000"/>
                <a:gd name="connsiteX5" fmla="*/ 6635 w 10000"/>
                <a:gd name="connsiteY5" fmla="*/ 9818 h 10000"/>
                <a:gd name="connsiteX6" fmla="*/ 6635 w 10000"/>
                <a:gd name="connsiteY6" fmla="*/ 9818 h 10000"/>
                <a:gd name="connsiteX7" fmla="*/ 6635 w 10000"/>
                <a:gd name="connsiteY7" fmla="*/ 9818 h 10000"/>
                <a:gd name="connsiteX8" fmla="*/ 5897 w 10000"/>
                <a:gd name="connsiteY8" fmla="*/ 10000 h 10000"/>
                <a:gd name="connsiteX9" fmla="*/ 4936 w 10000"/>
                <a:gd name="connsiteY9" fmla="*/ 9475 h 10000"/>
                <a:gd name="connsiteX10" fmla="*/ 5000 w 10000"/>
                <a:gd name="connsiteY10" fmla="*/ 9354 h 10000"/>
                <a:gd name="connsiteX11" fmla="*/ 5288 w 10000"/>
                <a:gd name="connsiteY11" fmla="*/ 8384 h 10000"/>
                <a:gd name="connsiteX12" fmla="*/ 3910 w 10000"/>
                <a:gd name="connsiteY12" fmla="*/ 6283 h 10000"/>
                <a:gd name="connsiteX13" fmla="*/ 3910 w 10000"/>
                <a:gd name="connsiteY13" fmla="*/ 6263 h 10000"/>
                <a:gd name="connsiteX14" fmla="*/ 1346 w 10000"/>
                <a:gd name="connsiteY14" fmla="*/ 5333 h 10000"/>
                <a:gd name="connsiteX15" fmla="*/ 0 w 10000"/>
                <a:gd name="connsiteY15" fmla="*/ 3172 h 10000"/>
                <a:gd name="connsiteX16" fmla="*/ 5000 w 10000"/>
                <a:gd name="connsiteY16" fmla="*/ 0 h 10000"/>
                <a:gd name="connsiteX0-1" fmla="*/ 5000 w 10000"/>
                <a:gd name="connsiteY0-2" fmla="*/ 0 h 10000"/>
                <a:gd name="connsiteX1-3" fmla="*/ 10000 w 10000"/>
                <a:gd name="connsiteY1-4" fmla="*/ 3212 h 10000"/>
                <a:gd name="connsiteX2-5" fmla="*/ 10000 w 10000"/>
                <a:gd name="connsiteY2-6" fmla="*/ 3293 h 10000"/>
                <a:gd name="connsiteX3-7" fmla="*/ 10000 w 10000"/>
                <a:gd name="connsiteY3-8" fmla="*/ 3293 h 10000"/>
                <a:gd name="connsiteX4-9" fmla="*/ 6795 w 10000"/>
                <a:gd name="connsiteY4-10" fmla="*/ 9697 h 10000"/>
                <a:gd name="connsiteX5-11" fmla="*/ 6635 w 10000"/>
                <a:gd name="connsiteY5-12" fmla="*/ 9818 h 10000"/>
                <a:gd name="connsiteX6-13" fmla="*/ 6635 w 10000"/>
                <a:gd name="connsiteY6-14" fmla="*/ 9818 h 10000"/>
                <a:gd name="connsiteX7-15" fmla="*/ 6635 w 10000"/>
                <a:gd name="connsiteY7-16" fmla="*/ 9818 h 10000"/>
                <a:gd name="connsiteX8-17" fmla="*/ 5897 w 10000"/>
                <a:gd name="connsiteY8-18" fmla="*/ 10000 h 10000"/>
                <a:gd name="connsiteX9-19" fmla="*/ 4936 w 10000"/>
                <a:gd name="connsiteY9-20" fmla="*/ 9475 h 10000"/>
                <a:gd name="connsiteX10-21" fmla="*/ 5288 w 10000"/>
                <a:gd name="connsiteY10-22" fmla="*/ 8384 h 10000"/>
                <a:gd name="connsiteX11-23" fmla="*/ 3910 w 10000"/>
                <a:gd name="connsiteY11-24" fmla="*/ 6283 h 10000"/>
                <a:gd name="connsiteX12-25" fmla="*/ 3910 w 10000"/>
                <a:gd name="connsiteY12-26" fmla="*/ 6263 h 10000"/>
                <a:gd name="connsiteX13-27" fmla="*/ 1346 w 10000"/>
                <a:gd name="connsiteY13-28" fmla="*/ 5333 h 10000"/>
                <a:gd name="connsiteX14-29" fmla="*/ 0 w 10000"/>
                <a:gd name="connsiteY14-30" fmla="*/ 3172 h 10000"/>
                <a:gd name="connsiteX15-31" fmla="*/ 5000 w 10000"/>
                <a:gd name="connsiteY15-32" fmla="*/ 0 h 10000"/>
                <a:gd name="connsiteX0-33" fmla="*/ 5000 w 10000"/>
                <a:gd name="connsiteY0-34" fmla="*/ 0 h 10086"/>
                <a:gd name="connsiteX1-35" fmla="*/ 10000 w 10000"/>
                <a:gd name="connsiteY1-36" fmla="*/ 3212 h 10086"/>
                <a:gd name="connsiteX2-37" fmla="*/ 10000 w 10000"/>
                <a:gd name="connsiteY2-38" fmla="*/ 3293 h 10086"/>
                <a:gd name="connsiteX3-39" fmla="*/ 10000 w 10000"/>
                <a:gd name="connsiteY3-40" fmla="*/ 3293 h 10086"/>
                <a:gd name="connsiteX4-41" fmla="*/ 6795 w 10000"/>
                <a:gd name="connsiteY4-42" fmla="*/ 9697 h 10086"/>
                <a:gd name="connsiteX5-43" fmla="*/ 6635 w 10000"/>
                <a:gd name="connsiteY5-44" fmla="*/ 9818 h 10086"/>
                <a:gd name="connsiteX6-45" fmla="*/ 6635 w 10000"/>
                <a:gd name="connsiteY6-46" fmla="*/ 9818 h 10086"/>
                <a:gd name="connsiteX7-47" fmla="*/ 6635 w 10000"/>
                <a:gd name="connsiteY7-48" fmla="*/ 9818 h 10086"/>
                <a:gd name="connsiteX8-49" fmla="*/ 5897 w 10000"/>
                <a:gd name="connsiteY8-50" fmla="*/ 10000 h 10086"/>
                <a:gd name="connsiteX9-51" fmla="*/ 5288 w 10000"/>
                <a:gd name="connsiteY9-52" fmla="*/ 8384 h 10086"/>
                <a:gd name="connsiteX10-53" fmla="*/ 3910 w 10000"/>
                <a:gd name="connsiteY10-54" fmla="*/ 6283 h 10086"/>
                <a:gd name="connsiteX11-55" fmla="*/ 3910 w 10000"/>
                <a:gd name="connsiteY11-56" fmla="*/ 6263 h 10086"/>
                <a:gd name="connsiteX12-57" fmla="*/ 1346 w 10000"/>
                <a:gd name="connsiteY12-58" fmla="*/ 5333 h 10086"/>
                <a:gd name="connsiteX13-59" fmla="*/ 0 w 10000"/>
                <a:gd name="connsiteY13-60" fmla="*/ 3172 h 10086"/>
                <a:gd name="connsiteX14-61" fmla="*/ 5000 w 10000"/>
                <a:gd name="connsiteY14-62" fmla="*/ 0 h 1008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Lst>
              <a:rect l="l" t="t" r="r" b="b"/>
              <a:pathLst>
                <a:path w="10000" h="10086">
                  <a:moveTo>
                    <a:pt x="5000" y="0"/>
                  </a:moveTo>
                  <a:cubicBezTo>
                    <a:pt x="7756" y="0"/>
                    <a:pt x="10000" y="1455"/>
                    <a:pt x="10000" y="3212"/>
                  </a:cubicBezTo>
                  <a:lnTo>
                    <a:pt x="10000" y="3293"/>
                  </a:lnTo>
                  <a:lnTo>
                    <a:pt x="10000" y="3293"/>
                  </a:lnTo>
                  <a:cubicBezTo>
                    <a:pt x="10000" y="5717"/>
                    <a:pt x="8814" y="7859"/>
                    <a:pt x="6795" y="9697"/>
                  </a:cubicBezTo>
                  <a:cubicBezTo>
                    <a:pt x="6731" y="9737"/>
                    <a:pt x="6699" y="9778"/>
                    <a:pt x="6635" y="9818"/>
                  </a:cubicBezTo>
                  <a:lnTo>
                    <a:pt x="6635" y="9818"/>
                  </a:lnTo>
                  <a:lnTo>
                    <a:pt x="6635" y="9818"/>
                  </a:lnTo>
                  <a:cubicBezTo>
                    <a:pt x="6442" y="9919"/>
                    <a:pt x="6121" y="10239"/>
                    <a:pt x="5897" y="10000"/>
                  </a:cubicBezTo>
                  <a:cubicBezTo>
                    <a:pt x="5673" y="9761"/>
                    <a:pt x="5619" y="9003"/>
                    <a:pt x="5288" y="8384"/>
                  </a:cubicBezTo>
                  <a:cubicBezTo>
                    <a:pt x="5064" y="7556"/>
                    <a:pt x="4744" y="6848"/>
                    <a:pt x="3910" y="6283"/>
                  </a:cubicBezTo>
                  <a:lnTo>
                    <a:pt x="3910" y="6263"/>
                  </a:lnTo>
                  <a:cubicBezTo>
                    <a:pt x="3237" y="5818"/>
                    <a:pt x="2340" y="5475"/>
                    <a:pt x="1346" y="5333"/>
                  </a:cubicBezTo>
                  <a:cubicBezTo>
                    <a:pt x="513" y="4768"/>
                    <a:pt x="0" y="4000"/>
                    <a:pt x="0" y="3172"/>
                  </a:cubicBezTo>
                  <a:cubicBezTo>
                    <a:pt x="0" y="1414"/>
                    <a:pt x="2244" y="0"/>
                    <a:pt x="5000" y="0"/>
                  </a:cubicBezTo>
                  <a:close/>
                </a:path>
              </a:pathLst>
            </a:custGeom>
            <a:solidFill>
              <a:srgbClr val="202A36">
                <a:alpha val="73000"/>
              </a:srgbClr>
            </a:solidFill>
            <a:ln>
              <a:noFill/>
            </a:ln>
          </p:spPr>
          <p:txBody>
            <a:bodyPr/>
            <a:lstStyle/>
            <a:p>
              <a:endParaRPr lang="en-US" dirty="0">
                <a:latin typeface="+mj-ea"/>
                <a:ea typeface="+mj-ea"/>
              </a:endParaRPr>
            </a:p>
          </p:txBody>
        </p:sp>
        <p:sp>
          <p:nvSpPr>
            <p:cNvPr id="9" name="Freeform 107"/>
            <p:cNvSpPr/>
            <p:nvPr/>
          </p:nvSpPr>
          <p:spPr bwMode="auto">
            <a:xfrm rot="2700000">
              <a:off x="6369742" y="2705056"/>
              <a:ext cx="183510" cy="293579"/>
            </a:xfrm>
            <a:custGeom>
              <a:avLst/>
              <a:gdLst>
                <a:gd name="T0" fmla="*/ 587375 w 312"/>
                <a:gd name="T1" fmla="*/ 0 h 495"/>
                <a:gd name="T2" fmla="*/ 1174750 w 312"/>
                <a:gd name="T3" fmla="*/ 597631 h 495"/>
                <a:gd name="T4" fmla="*/ 1174750 w 312"/>
                <a:gd name="T5" fmla="*/ 612666 h 495"/>
                <a:gd name="T6" fmla="*/ 1174750 w 312"/>
                <a:gd name="T7" fmla="*/ 612666 h 495"/>
                <a:gd name="T8" fmla="*/ 798228 w 312"/>
                <a:gd name="T9" fmla="*/ 1804170 h 495"/>
                <a:gd name="T10" fmla="*/ 779401 w 312"/>
                <a:gd name="T11" fmla="*/ 1826722 h 495"/>
                <a:gd name="T12" fmla="*/ 779401 w 312"/>
                <a:gd name="T13" fmla="*/ 1826722 h 495"/>
                <a:gd name="T14" fmla="*/ 779401 w 312"/>
                <a:gd name="T15" fmla="*/ 1826722 h 495"/>
                <a:gd name="T16" fmla="*/ 692801 w 312"/>
                <a:gd name="T17" fmla="*/ 1860550 h 495"/>
                <a:gd name="T18" fmla="*/ 579845 w 312"/>
                <a:gd name="T19" fmla="*/ 1762824 h 495"/>
                <a:gd name="T20" fmla="*/ 587375 w 312"/>
                <a:gd name="T21" fmla="*/ 1740272 h 495"/>
                <a:gd name="T22" fmla="*/ 587375 w 312"/>
                <a:gd name="T23" fmla="*/ 1740272 h 495"/>
                <a:gd name="T24" fmla="*/ 621262 w 312"/>
                <a:gd name="T25" fmla="*/ 1559855 h 495"/>
                <a:gd name="T26" fmla="*/ 459357 w 312"/>
                <a:gd name="T27" fmla="*/ 1168952 h 495"/>
                <a:gd name="T28" fmla="*/ 459357 w 312"/>
                <a:gd name="T29" fmla="*/ 1165193 h 495"/>
                <a:gd name="T30" fmla="*/ 158139 w 312"/>
                <a:gd name="T31" fmla="*/ 992293 h 495"/>
                <a:gd name="T32" fmla="*/ 0 w 312"/>
                <a:gd name="T33" fmla="*/ 590114 h 495"/>
                <a:gd name="T34" fmla="*/ 587375 w 312"/>
                <a:gd name="T35" fmla="*/ 0 h 49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connsiteX0" fmla="*/ 5000 w 10000"/>
                <a:gd name="connsiteY0" fmla="*/ 0 h 10000"/>
                <a:gd name="connsiteX1" fmla="*/ 10000 w 10000"/>
                <a:gd name="connsiteY1" fmla="*/ 3212 h 10000"/>
                <a:gd name="connsiteX2" fmla="*/ 10000 w 10000"/>
                <a:gd name="connsiteY2" fmla="*/ 3293 h 10000"/>
                <a:gd name="connsiteX3" fmla="*/ 10000 w 10000"/>
                <a:gd name="connsiteY3" fmla="*/ 3293 h 10000"/>
                <a:gd name="connsiteX4" fmla="*/ 6795 w 10000"/>
                <a:gd name="connsiteY4" fmla="*/ 9697 h 10000"/>
                <a:gd name="connsiteX5" fmla="*/ 6635 w 10000"/>
                <a:gd name="connsiteY5" fmla="*/ 9818 h 10000"/>
                <a:gd name="connsiteX6" fmla="*/ 6635 w 10000"/>
                <a:gd name="connsiteY6" fmla="*/ 9818 h 10000"/>
                <a:gd name="connsiteX7" fmla="*/ 6635 w 10000"/>
                <a:gd name="connsiteY7" fmla="*/ 9818 h 10000"/>
                <a:gd name="connsiteX8" fmla="*/ 5897 w 10000"/>
                <a:gd name="connsiteY8" fmla="*/ 10000 h 10000"/>
                <a:gd name="connsiteX9" fmla="*/ 4936 w 10000"/>
                <a:gd name="connsiteY9" fmla="*/ 9475 h 10000"/>
                <a:gd name="connsiteX10" fmla="*/ 5000 w 10000"/>
                <a:gd name="connsiteY10" fmla="*/ 9354 h 10000"/>
                <a:gd name="connsiteX11" fmla="*/ 5288 w 10000"/>
                <a:gd name="connsiteY11" fmla="*/ 8384 h 10000"/>
                <a:gd name="connsiteX12" fmla="*/ 3910 w 10000"/>
                <a:gd name="connsiteY12" fmla="*/ 6283 h 10000"/>
                <a:gd name="connsiteX13" fmla="*/ 3910 w 10000"/>
                <a:gd name="connsiteY13" fmla="*/ 6263 h 10000"/>
                <a:gd name="connsiteX14" fmla="*/ 1346 w 10000"/>
                <a:gd name="connsiteY14" fmla="*/ 5333 h 10000"/>
                <a:gd name="connsiteX15" fmla="*/ 0 w 10000"/>
                <a:gd name="connsiteY15" fmla="*/ 3172 h 10000"/>
                <a:gd name="connsiteX16" fmla="*/ 5000 w 10000"/>
                <a:gd name="connsiteY16" fmla="*/ 0 h 10000"/>
                <a:gd name="connsiteX0-1" fmla="*/ 5000 w 10000"/>
                <a:gd name="connsiteY0-2" fmla="*/ 0 h 10000"/>
                <a:gd name="connsiteX1-3" fmla="*/ 10000 w 10000"/>
                <a:gd name="connsiteY1-4" fmla="*/ 3212 h 10000"/>
                <a:gd name="connsiteX2-5" fmla="*/ 10000 w 10000"/>
                <a:gd name="connsiteY2-6" fmla="*/ 3293 h 10000"/>
                <a:gd name="connsiteX3-7" fmla="*/ 10000 w 10000"/>
                <a:gd name="connsiteY3-8" fmla="*/ 3293 h 10000"/>
                <a:gd name="connsiteX4-9" fmla="*/ 6795 w 10000"/>
                <a:gd name="connsiteY4-10" fmla="*/ 9697 h 10000"/>
                <a:gd name="connsiteX5-11" fmla="*/ 6635 w 10000"/>
                <a:gd name="connsiteY5-12" fmla="*/ 9818 h 10000"/>
                <a:gd name="connsiteX6-13" fmla="*/ 6635 w 10000"/>
                <a:gd name="connsiteY6-14" fmla="*/ 9818 h 10000"/>
                <a:gd name="connsiteX7-15" fmla="*/ 6635 w 10000"/>
                <a:gd name="connsiteY7-16" fmla="*/ 9818 h 10000"/>
                <a:gd name="connsiteX8-17" fmla="*/ 5897 w 10000"/>
                <a:gd name="connsiteY8-18" fmla="*/ 10000 h 10000"/>
                <a:gd name="connsiteX9-19" fmla="*/ 4936 w 10000"/>
                <a:gd name="connsiteY9-20" fmla="*/ 9475 h 10000"/>
                <a:gd name="connsiteX10-21" fmla="*/ 5288 w 10000"/>
                <a:gd name="connsiteY10-22" fmla="*/ 8384 h 10000"/>
                <a:gd name="connsiteX11-23" fmla="*/ 3910 w 10000"/>
                <a:gd name="connsiteY11-24" fmla="*/ 6283 h 10000"/>
                <a:gd name="connsiteX12-25" fmla="*/ 3910 w 10000"/>
                <a:gd name="connsiteY12-26" fmla="*/ 6263 h 10000"/>
                <a:gd name="connsiteX13-27" fmla="*/ 1346 w 10000"/>
                <a:gd name="connsiteY13-28" fmla="*/ 5333 h 10000"/>
                <a:gd name="connsiteX14-29" fmla="*/ 0 w 10000"/>
                <a:gd name="connsiteY14-30" fmla="*/ 3172 h 10000"/>
                <a:gd name="connsiteX15-31" fmla="*/ 5000 w 10000"/>
                <a:gd name="connsiteY15-32" fmla="*/ 0 h 10000"/>
                <a:gd name="connsiteX0-33" fmla="*/ 5000 w 10000"/>
                <a:gd name="connsiteY0-34" fmla="*/ 0 h 10086"/>
                <a:gd name="connsiteX1-35" fmla="*/ 10000 w 10000"/>
                <a:gd name="connsiteY1-36" fmla="*/ 3212 h 10086"/>
                <a:gd name="connsiteX2-37" fmla="*/ 10000 w 10000"/>
                <a:gd name="connsiteY2-38" fmla="*/ 3293 h 10086"/>
                <a:gd name="connsiteX3-39" fmla="*/ 10000 w 10000"/>
                <a:gd name="connsiteY3-40" fmla="*/ 3293 h 10086"/>
                <a:gd name="connsiteX4-41" fmla="*/ 6795 w 10000"/>
                <a:gd name="connsiteY4-42" fmla="*/ 9697 h 10086"/>
                <a:gd name="connsiteX5-43" fmla="*/ 6635 w 10000"/>
                <a:gd name="connsiteY5-44" fmla="*/ 9818 h 10086"/>
                <a:gd name="connsiteX6-45" fmla="*/ 6635 w 10000"/>
                <a:gd name="connsiteY6-46" fmla="*/ 9818 h 10086"/>
                <a:gd name="connsiteX7-47" fmla="*/ 6635 w 10000"/>
                <a:gd name="connsiteY7-48" fmla="*/ 9818 h 10086"/>
                <a:gd name="connsiteX8-49" fmla="*/ 5897 w 10000"/>
                <a:gd name="connsiteY8-50" fmla="*/ 10000 h 10086"/>
                <a:gd name="connsiteX9-51" fmla="*/ 5288 w 10000"/>
                <a:gd name="connsiteY9-52" fmla="*/ 8384 h 10086"/>
                <a:gd name="connsiteX10-53" fmla="*/ 3910 w 10000"/>
                <a:gd name="connsiteY10-54" fmla="*/ 6283 h 10086"/>
                <a:gd name="connsiteX11-55" fmla="*/ 3910 w 10000"/>
                <a:gd name="connsiteY11-56" fmla="*/ 6263 h 10086"/>
                <a:gd name="connsiteX12-57" fmla="*/ 1346 w 10000"/>
                <a:gd name="connsiteY12-58" fmla="*/ 5333 h 10086"/>
                <a:gd name="connsiteX13-59" fmla="*/ 0 w 10000"/>
                <a:gd name="connsiteY13-60" fmla="*/ 3172 h 10086"/>
                <a:gd name="connsiteX14-61" fmla="*/ 5000 w 10000"/>
                <a:gd name="connsiteY14-62" fmla="*/ 0 h 1008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Lst>
              <a:rect l="l" t="t" r="r" b="b"/>
              <a:pathLst>
                <a:path w="10000" h="10086">
                  <a:moveTo>
                    <a:pt x="5000" y="0"/>
                  </a:moveTo>
                  <a:cubicBezTo>
                    <a:pt x="7756" y="0"/>
                    <a:pt x="10000" y="1455"/>
                    <a:pt x="10000" y="3212"/>
                  </a:cubicBezTo>
                  <a:lnTo>
                    <a:pt x="10000" y="3293"/>
                  </a:lnTo>
                  <a:lnTo>
                    <a:pt x="10000" y="3293"/>
                  </a:lnTo>
                  <a:cubicBezTo>
                    <a:pt x="10000" y="5717"/>
                    <a:pt x="8814" y="7859"/>
                    <a:pt x="6795" y="9697"/>
                  </a:cubicBezTo>
                  <a:cubicBezTo>
                    <a:pt x="6731" y="9737"/>
                    <a:pt x="6699" y="9778"/>
                    <a:pt x="6635" y="9818"/>
                  </a:cubicBezTo>
                  <a:lnTo>
                    <a:pt x="6635" y="9818"/>
                  </a:lnTo>
                  <a:lnTo>
                    <a:pt x="6635" y="9818"/>
                  </a:lnTo>
                  <a:cubicBezTo>
                    <a:pt x="6442" y="9919"/>
                    <a:pt x="6121" y="10239"/>
                    <a:pt x="5897" y="10000"/>
                  </a:cubicBezTo>
                  <a:cubicBezTo>
                    <a:pt x="5673" y="9761"/>
                    <a:pt x="5619" y="9003"/>
                    <a:pt x="5288" y="8384"/>
                  </a:cubicBezTo>
                  <a:cubicBezTo>
                    <a:pt x="5064" y="7556"/>
                    <a:pt x="4744" y="6848"/>
                    <a:pt x="3910" y="6283"/>
                  </a:cubicBezTo>
                  <a:lnTo>
                    <a:pt x="3910" y="6263"/>
                  </a:lnTo>
                  <a:cubicBezTo>
                    <a:pt x="3237" y="5818"/>
                    <a:pt x="2340" y="5475"/>
                    <a:pt x="1346" y="5333"/>
                  </a:cubicBezTo>
                  <a:cubicBezTo>
                    <a:pt x="513" y="4768"/>
                    <a:pt x="0" y="4000"/>
                    <a:pt x="0" y="3172"/>
                  </a:cubicBezTo>
                  <a:cubicBezTo>
                    <a:pt x="0" y="1414"/>
                    <a:pt x="2244" y="0"/>
                    <a:pt x="5000" y="0"/>
                  </a:cubicBezTo>
                  <a:close/>
                </a:path>
              </a:pathLst>
            </a:custGeom>
            <a:solidFill>
              <a:srgbClr val="202A36">
                <a:alpha val="73000"/>
              </a:srgbClr>
            </a:solidFill>
            <a:ln>
              <a:noFill/>
            </a:ln>
          </p:spPr>
          <p:txBody>
            <a:bodyPr/>
            <a:lstStyle/>
            <a:p>
              <a:endParaRPr lang="en-US" dirty="0">
                <a:latin typeface="+mj-ea"/>
                <a:ea typeface="+mj-ea"/>
              </a:endParaRPr>
            </a:p>
          </p:txBody>
        </p:sp>
        <p:sp>
          <p:nvSpPr>
            <p:cNvPr id="10" name="Freeform 108"/>
            <p:cNvSpPr/>
            <p:nvPr/>
          </p:nvSpPr>
          <p:spPr bwMode="auto">
            <a:xfrm rot="2700000">
              <a:off x="6407803" y="2259335"/>
              <a:ext cx="350653" cy="642255"/>
            </a:xfrm>
            <a:custGeom>
              <a:avLst/>
              <a:gdLst>
                <a:gd name="T0" fmla="*/ 1122363 w 596"/>
                <a:gd name="T1" fmla="*/ 4105275 h 1092"/>
                <a:gd name="T2" fmla="*/ 598844 w 596"/>
                <a:gd name="T3" fmla="*/ 4105275 h 1092"/>
                <a:gd name="T4" fmla="*/ 79093 w 596"/>
                <a:gd name="T5" fmla="*/ 1928577 h 1092"/>
                <a:gd name="T6" fmla="*/ 1122363 w 596"/>
                <a:gd name="T7" fmla="*/ 0 h 1092"/>
                <a:gd name="T8" fmla="*/ 1126129 w 596"/>
                <a:gd name="T9" fmla="*/ 0 h 1092"/>
                <a:gd name="T10" fmla="*/ 2165632 w 596"/>
                <a:gd name="T11" fmla="*/ 1928577 h 1092"/>
                <a:gd name="T12" fmla="*/ 1645881 w 596"/>
                <a:gd name="T13" fmla="*/ 4105275 h 1092"/>
                <a:gd name="T14" fmla="*/ 1122363 w 596"/>
                <a:gd name="T15" fmla="*/ 4105275 h 10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96" h="1092">
                  <a:moveTo>
                    <a:pt x="298" y="1092"/>
                  </a:moveTo>
                  <a:cubicBezTo>
                    <a:pt x="159" y="1092"/>
                    <a:pt x="159" y="1092"/>
                    <a:pt x="159" y="1092"/>
                  </a:cubicBezTo>
                  <a:cubicBezTo>
                    <a:pt x="31" y="824"/>
                    <a:pt x="21" y="513"/>
                    <a:pt x="21" y="513"/>
                  </a:cubicBezTo>
                  <a:cubicBezTo>
                    <a:pt x="0" y="212"/>
                    <a:pt x="298" y="0"/>
                    <a:pt x="298" y="0"/>
                  </a:cubicBezTo>
                  <a:cubicBezTo>
                    <a:pt x="299" y="0"/>
                    <a:pt x="299" y="0"/>
                    <a:pt x="299" y="0"/>
                  </a:cubicBezTo>
                  <a:cubicBezTo>
                    <a:pt x="299" y="0"/>
                    <a:pt x="596" y="212"/>
                    <a:pt x="575" y="513"/>
                  </a:cubicBezTo>
                  <a:cubicBezTo>
                    <a:pt x="575" y="513"/>
                    <a:pt x="566" y="824"/>
                    <a:pt x="437" y="1092"/>
                  </a:cubicBezTo>
                  <a:lnTo>
                    <a:pt x="298" y="1092"/>
                  </a:lnTo>
                  <a:close/>
                </a:path>
              </a:pathLst>
            </a:custGeom>
            <a:solidFill>
              <a:schemeClr val="bg1">
                <a:lumMod val="75000"/>
              </a:schemeClr>
            </a:solidFill>
            <a:ln w="12700">
              <a:solidFill>
                <a:schemeClr val="tx1"/>
              </a:solidFill>
            </a:ln>
          </p:spPr>
          <p:txBody>
            <a:bodyPr/>
            <a:lstStyle/>
            <a:p>
              <a:endParaRPr lang="en-US" dirty="0">
                <a:latin typeface="+mj-ea"/>
                <a:ea typeface="+mj-ea"/>
              </a:endParaRPr>
            </a:p>
          </p:txBody>
        </p:sp>
        <p:sp>
          <p:nvSpPr>
            <p:cNvPr id="11" name="Oval 113"/>
            <p:cNvSpPr>
              <a:spLocks noChangeArrowheads="1"/>
            </p:cNvSpPr>
            <p:nvPr/>
          </p:nvSpPr>
          <p:spPr bwMode="auto">
            <a:xfrm rot="2700000">
              <a:off x="6568043" y="2481147"/>
              <a:ext cx="117123" cy="114085"/>
            </a:xfrm>
            <a:prstGeom prst="ellipse">
              <a:avLst/>
            </a:prstGeom>
            <a:solidFill>
              <a:schemeClr val="bg1">
                <a:alpha val="77000"/>
              </a:schemeClr>
            </a:solidFill>
            <a:ln>
              <a:noFill/>
            </a:ln>
          </p:spPr>
          <p:txBody>
            <a:bodyPr/>
            <a:lstStyle/>
            <a:p>
              <a:pPr eaLnBrk="1" hangingPunct="1"/>
              <a:endParaRPr lang="en-US" dirty="0">
                <a:latin typeface="+mj-ea"/>
                <a:ea typeface="+mj-ea"/>
              </a:endParaRPr>
            </a:p>
          </p:txBody>
        </p:sp>
        <p:sp>
          <p:nvSpPr>
            <p:cNvPr id="12" name="Oval 116"/>
            <p:cNvSpPr>
              <a:spLocks noChangeArrowheads="1"/>
            </p:cNvSpPr>
            <p:nvPr/>
          </p:nvSpPr>
          <p:spPr bwMode="auto">
            <a:xfrm rot="2700000">
              <a:off x="6500229" y="2593093"/>
              <a:ext cx="70303" cy="72640"/>
            </a:xfrm>
            <a:prstGeom prst="ellipse">
              <a:avLst/>
            </a:prstGeom>
            <a:solidFill>
              <a:schemeClr val="bg1">
                <a:alpha val="77000"/>
              </a:schemeClr>
            </a:solidFill>
            <a:ln>
              <a:noFill/>
            </a:ln>
          </p:spPr>
          <p:txBody>
            <a:bodyPr/>
            <a:lstStyle/>
            <a:p>
              <a:pPr eaLnBrk="1" hangingPunct="1"/>
              <a:endParaRPr lang="en-US" dirty="0">
                <a:latin typeface="+mj-ea"/>
                <a:ea typeface="+mj-ea"/>
              </a:endParaRPr>
            </a:p>
          </p:txBody>
        </p:sp>
        <p:sp>
          <p:nvSpPr>
            <p:cNvPr id="13" name="Oval 119"/>
            <p:cNvSpPr>
              <a:spLocks noChangeArrowheads="1"/>
            </p:cNvSpPr>
            <p:nvPr/>
          </p:nvSpPr>
          <p:spPr bwMode="auto">
            <a:xfrm rot="2700000">
              <a:off x="6447912" y="2674106"/>
              <a:ext cx="43239" cy="42313"/>
            </a:xfrm>
            <a:prstGeom prst="ellipse">
              <a:avLst/>
            </a:prstGeom>
            <a:solidFill>
              <a:schemeClr val="bg1">
                <a:alpha val="77000"/>
              </a:schemeClr>
            </a:solidFill>
            <a:ln>
              <a:noFill/>
            </a:ln>
          </p:spPr>
          <p:txBody>
            <a:bodyPr/>
            <a:lstStyle/>
            <a:p>
              <a:pPr eaLnBrk="1" hangingPunct="1"/>
              <a:endParaRPr lang="en-US" dirty="0">
                <a:latin typeface="+mj-ea"/>
                <a:ea typeface="+mj-ea"/>
              </a:endParaRPr>
            </a:p>
          </p:txBody>
        </p:sp>
        <p:sp>
          <p:nvSpPr>
            <p:cNvPr id="14" name="Rectangle 27"/>
            <p:cNvSpPr/>
            <p:nvPr/>
          </p:nvSpPr>
          <p:spPr>
            <a:xfrm rot="2700000">
              <a:off x="6301683" y="2797997"/>
              <a:ext cx="71523" cy="43830"/>
            </a:xfrm>
            <a:prstGeom prst="rect">
              <a:avLst/>
            </a:prstGeom>
            <a:solidFill>
              <a:srgbClr val="EB6949">
                <a:alpha val="73000"/>
              </a:srgb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latin typeface="+mj-ea"/>
                <a:ea typeface="+mj-ea"/>
              </a:endParaRPr>
            </a:p>
          </p:txBody>
        </p:sp>
      </p:grpSp>
      <p:sp>
        <p:nvSpPr>
          <p:cNvPr id="27" name="TextBox 26"/>
          <p:cNvSpPr txBox="1"/>
          <p:nvPr/>
        </p:nvSpPr>
        <p:spPr>
          <a:xfrm>
            <a:off x="2402003" y="5253666"/>
            <a:ext cx="1611857" cy="755866"/>
          </a:xfrm>
          <a:prstGeom prst="rect">
            <a:avLst/>
          </a:prstGeom>
          <a:noFill/>
        </p:spPr>
        <p:txBody>
          <a:bodyPr wrap="square" lIns="68598" tIns="34299" rIns="68598" bIns="34299" rtlCol="0">
            <a:spAutoFit/>
          </a:bodyPr>
          <a:lstStyle/>
          <a:p>
            <a:pPr lvl="0" algn="ctr">
              <a:lnSpc>
                <a:spcPct val="130000"/>
              </a:lnSpc>
              <a:defRPr/>
            </a:pPr>
            <a:r>
              <a:rPr kumimoji="0" lang="zh-CN" altLang="en-US" b="0" i="0" u="none" strike="noStrike" kern="0" cap="none" spc="0" normalizeH="0" baseline="0" noProof="0" dirty="0">
                <a:ln>
                  <a:noFill/>
                </a:ln>
                <a:solidFill>
                  <a:srgbClr val="202A36"/>
                </a:solidFill>
                <a:effectLst/>
                <a:uLnTx/>
                <a:uFillTx/>
                <a:latin typeface="微软雅黑" pitchFamily="34" charset="-122"/>
                <a:ea typeface="微软雅黑" pitchFamily="34" charset="-122"/>
              </a:rPr>
              <a:t>工程技术</a:t>
            </a:r>
            <a:r>
              <a:rPr lang="zh-CN" altLang="en-US" kern="0" dirty="0">
                <a:solidFill>
                  <a:srgbClr val="202A36"/>
                </a:solidFill>
                <a:latin typeface="微软雅黑" pitchFamily="34" charset="-122"/>
                <a:ea typeface="微软雅黑" pitchFamily="34" charset="-122"/>
              </a:rPr>
              <a:t>对策</a:t>
            </a:r>
            <a:r>
              <a:rPr kumimoji="0" lang="en-US" altLang="zh-CN" b="0" i="0" u="none" strike="noStrike" kern="0" cap="none" spc="0" normalizeH="0" baseline="0" noProof="0" dirty="0">
                <a:ln>
                  <a:noFill/>
                </a:ln>
                <a:solidFill>
                  <a:srgbClr val="202A36"/>
                </a:solidFill>
                <a:effectLst/>
                <a:uLnTx/>
                <a:uFillTx/>
                <a:latin typeface="微软雅黑" pitchFamily="34" charset="-122"/>
                <a:ea typeface="微软雅黑" pitchFamily="34" charset="-122"/>
              </a:rPr>
              <a:t>,</a:t>
            </a:r>
            <a:r>
              <a:rPr lang="zh-CN" altLang="en-US" dirty="0">
                <a:ea typeface="宋体" charset="-122"/>
                <a:sym typeface="Arial" charset="0"/>
              </a:rPr>
              <a:t> （Engineering）</a:t>
            </a:r>
            <a:endParaRPr kumimoji="0" lang="zh-CN" altLang="en-US" b="0" i="0" u="none" strike="noStrike" kern="0" cap="none" spc="0" normalizeH="0" baseline="0" noProof="0" dirty="0">
              <a:ln>
                <a:noFill/>
              </a:ln>
              <a:solidFill>
                <a:srgbClr val="202A36"/>
              </a:solidFill>
              <a:effectLst/>
              <a:uLnTx/>
              <a:uFillTx/>
              <a:latin typeface="微软雅黑" pitchFamily="34" charset="-122"/>
              <a:ea typeface="微软雅黑" pitchFamily="34" charset="-122"/>
            </a:endParaRPr>
          </a:p>
        </p:txBody>
      </p:sp>
      <p:sp>
        <p:nvSpPr>
          <p:cNvPr id="28" name="TextBox 27"/>
          <p:cNvSpPr txBox="1"/>
          <p:nvPr/>
        </p:nvSpPr>
        <p:spPr>
          <a:xfrm>
            <a:off x="3954484" y="1583465"/>
            <a:ext cx="1448789" cy="629421"/>
          </a:xfrm>
          <a:prstGeom prst="rect">
            <a:avLst/>
          </a:prstGeom>
          <a:noFill/>
        </p:spPr>
        <p:txBody>
          <a:bodyPr wrap="square" lIns="68598" tIns="34299" rIns="68598" bIns="34299" rtlCol="0">
            <a:spAutoFit/>
          </a:bodyPr>
          <a:lstStyle/>
          <a:p>
            <a:pPr marL="0" marR="0" lvl="0" indent="0" defTabSz="914400" eaLnBrk="1" fontAlgn="auto" latinLnBrk="0" hangingPunct="1">
              <a:lnSpc>
                <a:spcPct val="130000"/>
              </a:lnSpc>
              <a:spcBef>
                <a:spcPts val="0"/>
              </a:spcBef>
              <a:spcAft>
                <a:spcPts val="0"/>
              </a:spcAft>
              <a:buClrTx/>
              <a:buSzTx/>
              <a:buFontTx/>
              <a:buNone/>
              <a:defRPr/>
            </a:pPr>
            <a:r>
              <a:rPr kumimoji="0" lang="en-US" altLang="zh-CN" sz="2800" b="0" i="0" u="none" strike="noStrike" kern="0" cap="none" spc="0" normalizeH="0" baseline="0" noProof="0" dirty="0">
                <a:ln>
                  <a:noFill/>
                </a:ln>
                <a:solidFill>
                  <a:srgbClr val="202A36"/>
                </a:solidFill>
                <a:effectLst/>
                <a:uLnTx/>
                <a:uFillTx/>
                <a:latin typeface="微软雅黑" pitchFamily="34" charset="-122"/>
                <a:ea typeface="微软雅黑" pitchFamily="34" charset="-122"/>
              </a:rPr>
              <a:t>3E</a:t>
            </a:r>
            <a:r>
              <a:rPr kumimoji="0" lang="zh-CN" altLang="en-US" sz="2800" b="0" i="0" u="none" strike="noStrike" kern="0" cap="none" spc="0" normalizeH="0" baseline="0" noProof="0" dirty="0">
                <a:ln>
                  <a:noFill/>
                </a:ln>
                <a:solidFill>
                  <a:srgbClr val="202A36"/>
                </a:solidFill>
                <a:effectLst/>
                <a:uLnTx/>
                <a:uFillTx/>
                <a:latin typeface="微软雅黑" pitchFamily="34" charset="-122"/>
                <a:ea typeface="微软雅黑" pitchFamily="34" charset="-122"/>
              </a:rPr>
              <a:t>原则</a:t>
            </a:r>
          </a:p>
        </p:txBody>
      </p:sp>
      <p:sp>
        <p:nvSpPr>
          <p:cNvPr id="29" name="TextBox 28"/>
          <p:cNvSpPr txBox="1"/>
          <p:nvPr/>
        </p:nvSpPr>
        <p:spPr>
          <a:xfrm>
            <a:off x="6039555" y="5772486"/>
            <a:ext cx="1477526" cy="755866"/>
          </a:xfrm>
          <a:prstGeom prst="rect">
            <a:avLst/>
          </a:prstGeom>
          <a:noFill/>
        </p:spPr>
        <p:txBody>
          <a:bodyPr wrap="square" lIns="68598" tIns="34299" rIns="68598" bIns="34299" rtlCol="0">
            <a:spAutoFit/>
          </a:bodyPr>
          <a:lstStyle/>
          <a:p>
            <a:pPr lvl="0" algn="ctr">
              <a:lnSpc>
                <a:spcPct val="130000"/>
              </a:lnSpc>
              <a:defRPr/>
            </a:pPr>
            <a:r>
              <a:rPr kumimoji="0" lang="zh-CN" altLang="en-US" b="0" i="0" u="none" strike="noStrike" kern="0" cap="none" spc="0" normalizeH="0" baseline="0" noProof="0" dirty="0">
                <a:ln>
                  <a:noFill/>
                </a:ln>
                <a:solidFill>
                  <a:srgbClr val="202A36"/>
                </a:solidFill>
                <a:effectLst/>
                <a:uLnTx/>
                <a:uFillTx/>
                <a:latin typeface="微软雅黑" pitchFamily="34" charset="-122"/>
                <a:ea typeface="微软雅黑" pitchFamily="34" charset="-122"/>
              </a:rPr>
              <a:t>教育对策，</a:t>
            </a:r>
            <a:r>
              <a:rPr lang="zh-CN" altLang="en-US" dirty="0">
                <a:ea typeface="宋体" charset="-122"/>
                <a:sym typeface="Arial" charset="0"/>
              </a:rPr>
              <a:t>（Education）</a:t>
            </a:r>
            <a:endParaRPr kumimoji="0" lang="zh-CN" altLang="en-US" b="0" i="0" u="none" strike="noStrike" kern="0" cap="none" spc="0" normalizeH="0" baseline="0" noProof="0" dirty="0">
              <a:ln>
                <a:noFill/>
              </a:ln>
              <a:solidFill>
                <a:srgbClr val="202A36"/>
              </a:solidFill>
              <a:effectLst/>
              <a:uLnTx/>
              <a:uFillTx/>
              <a:latin typeface="微软雅黑" pitchFamily="34" charset="-122"/>
              <a:ea typeface="微软雅黑" pitchFamily="34" charset="-122"/>
            </a:endParaRPr>
          </a:p>
        </p:txBody>
      </p:sp>
      <p:sp>
        <p:nvSpPr>
          <p:cNvPr id="30" name="TextBox 29"/>
          <p:cNvSpPr txBox="1"/>
          <p:nvPr/>
        </p:nvSpPr>
        <p:spPr>
          <a:xfrm>
            <a:off x="9543203" y="5157490"/>
            <a:ext cx="1750231" cy="1149564"/>
          </a:xfrm>
          <a:prstGeom prst="rect">
            <a:avLst/>
          </a:prstGeom>
          <a:noFill/>
        </p:spPr>
        <p:txBody>
          <a:bodyPr wrap="square" lIns="68598" tIns="34299" rIns="68598" bIns="34299" rtlCol="0">
            <a:spAutoFit/>
          </a:bodyPr>
          <a:lstStyle/>
          <a:p>
            <a:pPr lvl="0" algn="ctr">
              <a:lnSpc>
                <a:spcPct val="130000"/>
              </a:lnSpc>
              <a:defRPr/>
            </a:pPr>
            <a:r>
              <a:rPr kumimoji="0" lang="zh-CN" altLang="en-US" b="0" i="0" u="none" strike="noStrike" kern="0" cap="none" spc="0" normalizeH="0" baseline="0" noProof="0" dirty="0">
                <a:ln>
                  <a:noFill/>
                </a:ln>
                <a:solidFill>
                  <a:srgbClr val="202A36"/>
                </a:solidFill>
                <a:effectLst/>
                <a:uLnTx/>
                <a:uFillTx/>
                <a:latin typeface="微软雅黑" pitchFamily="34" charset="-122"/>
                <a:ea typeface="微软雅黑" pitchFamily="34" charset="-122"/>
              </a:rPr>
              <a:t>强制管理对策，</a:t>
            </a:r>
            <a:r>
              <a:rPr lang="zh-CN" altLang="en-US" dirty="0">
                <a:ea typeface="宋体" charset="-122"/>
                <a:sym typeface="Arial" charset="0"/>
              </a:rPr>
              <a:t>（Enforcement）</a:t>
            </a:r>
            <a:endParaRPr lang="en-US" altLang="zh-CN" dirty="0">
              <a:ea typeface="宋体" charset="-122"/>
              <a:sym typeface="Arial" charset="0"/>
            </a:endParaRPr>
          </a:p>
          <a:p>
            <a:pPr lvl="0" algn="ctr">
              <a:lnSpc>
                <a:spcPct val="130000"/>
              </a:lnSpc>
              <a:defRPr/>
            </a:pPr>
            <a:r>
              <a:rPr kumimoji="0" lang="zh-CN" altLang="en-US" b="0" i="0" u="none" strike="noStrike" kern="0" cap="none" spc="0" normalizeH="0" baseline="0" noProof="0" dirty="0">
                <a:ln>
                  <a:noFill/>
                </a:ln>
                <a:solidFill>
                  <a:srgbClr val="202A36"/>
                </a:solidFill>
                <a:effectLst/>
                <a:uLnTx/>
                <a:uFillTx/>
                <a:latin typeface="宋体" charset="-122"/>
                <a:ea typeface="宋体" charset="-122"/>
                <a:sym typeface="Arial" charset="0"/>
              </a:rPr>
              <a:t>也可叫法制对策</a:t>
            </a:r>
            <a:endParaRPr kumimoji="0" lang="zh-CN" altLang="en-US" b="0" i="0" u="none" strike="noStrike" kern="0" cap="none" spc="0" normalizeH="0" baseline="0" noProof="0" dirty="0">
              <a:ln>
                <a:noFill/>
              </a:ln>
              <a:solidFill>
                <a:srgbClr val="202A36"/>
              </a:solidFill>
              <a:effectLst/>
              <a:uLnTx/>
              <a:uFillTx/>
              <a:latin typeface="微软雅黑" pitchFamily="34" charset="-122"/>
              <a:ea typeface="微软雅黑" pitchFamily="34" charset="-122"/>
            </a:endParaRPr>
          </a:p>
        </p:txBody>
      </p:sp>
      <p:grpSp>
        <p:nvGrpSpPr>
          <p:cNvPr id="35" name="组合 34"/>
          <p:cNvGrpSpPr/>
          <p:nvPr/>
        </p:nvGrpSpPr>
        <p:grpSpPr>
          <a:xfrm>
            <a:off x="6119583" y="1114026"/>
            <a:ext cx="1369994" cy="1589193"/>
            <a:chOff x="6737100" y="781517"/>
            <a:chExt cx="1369994" cy="1589193"/>
          </a:xfrm>
        </p:grpSpPr>
        <p:sp>
          <p:nvSpPr>
            <p:cNvPr id="39" name="六边形 38"/>
            <p:cNvSpPr/>
            <p:nvPr/>
          </p:nvSpPr>
          <p:spPr>
            <a:xfrm rot="5400000">
              <a:off x="6627500" y="891117"/>
              <a:ext cx="1589193" cy="1369994"/>
            </a:xfrm>
            <a:prstGeom prst="hexagon">
              <a:avLst/>
            </a:prstGeom>
            <a:solidFill>
              <a:srgbClr val="FCB00F"/>
            </a:solid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矩形 37"/>
            <p:cNvSpPr/>
            <p:nvPr/>
          </p:nvSpPr>
          <p:spPr>
            <a:xfrm>
              <a:off x="6869655" y="1394507"/>
              <a:ext cx="1089477" cy="401659"/>
            </a:xfrm>
            <a:prstGeom prst="rect">
              <a:avLst/>
            </a:prstGeom>
            <a:ln w="31750">
              <a:solidFill>
                <a:schemeClr val="tx1"/>
              </a:solidFill>
            </a:ln>
          </p:spPr>
          <p:txBody>
            <a:bodyPr wrap="square" lIns="68589" tIns="34295" rIns="68589" bIns="34295">
              <a:spAutoFit/>
            </a:bodyPr>
            <a:lstStyle/>
            <a:p>
              <a:pPr>
                <a:lnSpc>
                  <a:spcPct val="120000"/>
                </a:lnSpc>
              </a:pPr>
              <a:r>
                <a:rPr lang="zh-CN" altLang="en-US" b="1" dirty="0">
                  <a:latin typeface="微软雅黑" pitchFamily="34" charset="-122"/>
                  <a:ea typeface="微软雅黑" pitchFamily="34" charset="-122"/>
                </a:rPr>
                <a:t>预防事故</a:t>
              </a:r>
            </a:p>
          </p:txBody>
        </p:sp>
      </p:grpSp>
      <p:grpSp>
        <p:nvGrpSpPr>
          <p:cNvPr id="49" name="组合 48"/>
          <p:cNvGrpSpPr/>
          <p:nvPr/>
        </p:nvGrpSpPr>
        <p:grpSpPr>
          <a:xfrm>
            <a:off x="9538398" y="3291116"/>
            <a:ext cx="1719410" cy="1637144"/>
            <a:chOff x="9538398" y="3291116"/>
            <a:chExt cx="1719410" cy="1637144"/>
          </a:xfrm>
        </p:grpSpPr>
        <p:grpSp>
          <p:nvGrpSpPr>
            <p:cNvPr id="46" name="组合 45"/>
            <p:cNvGrpSpPr/>
            <p:nvPr/>
          </p:nvGrpSpPr>
          <p:grpSpPr>
            <a:xfrm>
              <a:off x="9538398" y="3291116"/>
              <a:ext cx="1719410" cy="1637144"/>
              <a:chOff x="4747940" y="685998"/>
              <a:chExt cx="2418310" cy="2425303"/>
            </a:xfrm>
            <a:solidFill>
              <a:srgbClr val="202A36"/>
            </a:solidFill>
          </p:grpSpPr>
          <p:sp>
            <p:nvSpPr>
              <p:cNvPr id="47" name="Oval 5"/>
              <p:cNvSpPr>
                <a:spLocks noChangeArrowheads="1"/>
              </p:cNvSpPr>
              <p:nvPr/>
            </p:nvSpPr>
            <p:spPr bwMode="auto">
              <a:xfrm>
                <a:off x="4837113" y="774700"/>
                <a:ext cx="2238375" cy="2246313"/>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tLang="zh-CN" dirty="0"/>
              </a:p>
              <a:p>
                <a:r>
                  <a:rPr lang="en-US" altLang="zh-CN" dirty="0"/>
                  <a:t>            </a:t>
                </a:r>
                <a:r>
                  <a:rPr lang="en-US" altLang="zh-CN" sz="3200" b="1" dirty="0">
                    <a:solidFill>
                      <a:srgbClr val="FCB00F"/>
                    </a:solidFill>
                    <a:latin typeface="微软雅黑" pitchFamily="34" charset="-122"/>
                    <a:ea typeface="微软雅黑" pitchFamily="34" charset="-122"/>
                  </a:rPr>
                  <a:t>E</a:t>
                </a:r>
              </a:p>
            </p:txBody>
          </p:sp>
          <p:sp>
            <p:nvSpPr>
              <p:cNvPr id="48" name="Freeform 6"/>
              <p:cNvSpPr>
                <a:spLocks noEditPoints="1"/>
              </p:cNvSpPr>
              <p:nvPr/>
            </p:nvSpPr>
            <p:spPr bwMode="auto">
              <a:xfrm>
                <a:off x="4747940" y="685998"/>
                <a:ext cx="2418310" cy="2425303"/>
              </a:xfrm>
              <a:custGeom>
                <a:avLst/>
                <a:gdLst>
                  <a:gd name="T0" fmla="*/ 592 w 1184"/>
                  <a:gd name="T1" fmla="*/ 0 h 1184"/>
                  <a:gd name="T2" fmla="*/ 0 w 1184"/>
                  <a:gd name="T3" fmla="*/ 592 h 1184"/>
                  <a:gd name="T4" fmla="*/ 592 w 1184"/>
                  <a:gd name="T5" fmla="*/ 1184 h 1184"/>
                  <a:gd name="T6" fmla="*/ 1184 w 1184"/>
                  <a:gd name="T7" fmla="*/ 592 h 1184"/>
                  <a:gd name="T8" fmla="*/ 592 w 1184"/>
                  <a:gd name="T9" fmla="*/ 0 h 1184"/>
                  <a:gd name="T10" fmla="*/ 941 w 1184"/>
                  <a:gd name="T11" fmla="*/ 941 h 1184"/>
                  <a:gd name="T12" fmla="*/ 784 w 1184"/>
                  <a:gd name="T13" fmla="*/ 1047 h 1184"/>
                  <a:gd name="T14" fmla="*/ 592 w 1184"/>
                  <a:gd name="T15" fmla="*/ 1085 h 1184"/>
                  <a:gd name="T16" fmla="*/ 400 w 1184"/>
                  <a:gd name="T17" fmla="*/ 1047 h 1184"/>
                  <a:gd name="T18" fmla="*/ 243 w 1184"/>
                  <a:gd name="T19" fmla="*/ 941 h 1184"/>
                  <a:gd name="T20" fmla="*/ 137 w 1184"/>
                  <a:gd name="T21" fmla="*/ 784 h 1184"/>
                  <a:gd name="T22" fmla="*/ 99 w 1184"/>
                  <a:gd name="T23" fmla="*/ 592 h 1184"/>
                  <a:gd name="T24" fmla="*/ 137 w 1184"/>
                  <a:gd name="T25" fmla="*/ 400 h 1184"/>
                  <a:gd name="T26" fmla="*/ 243 w 1184"/>
                  <a:gd name="T27" fmla="*/ 243 h 1184"/>
                  <a:gd name="T28" fmla="*/ 400 w 1184"/>
                  <a:gd name="T29" fmla="*/ 137 h 1184"/>
                  <a:gd name="T30" fmla="*/ 592 w 1184"/>
                  <a:gd name="T31" fmla="*/ 99 h 1184"/>
                  <a:gd name="T32" fmla="*/ 784 w 1184"/>
                  <a:gd name="T33" fmla="*/ 137 h 1184"/>
                  <a:gd name="T34" fmla="*/ 941 w 1184"/>
                  <a:gd name="T35" fmla="*/ 243 h 1184"/>
                  <a:gd name="T36" fmla="*/ 1047 w 1184"/>
                  <a:gd name="T37" fmla="*/ 400 h 1184"/>
                  <a:gd name="T38" fmla="*/ 1085 w 1184"/>
                  <a:gd name="T39" fmla="*/ 592 h 1184"/>
                  <a:gd name="T40" fmla="*/ 1047 w 1184"/>
                  <a:gd name="T41" fmla="*/ 784 h 1184"/>
                  <a:gd name="T42" fmla="*/ 941 w 1184"/>
                  <a:gd name="T43" fmla="*/ 941 h 1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84" h="1184">
                    <a:moveTo>
                      <a:pt x="592" y="0"/>
                    </a:moveTo>
                    <a:cubicBezTo>
                      <a:pt x="265" y="0"/>
                      <a:pt x="0" y="265"/>
                      <a:pt x="0" y="592"/>
                    </a:cubicBezTo>
                    <a:cubicBezTo>
                      <a:pt x="0" y="919"/>
                      <a:pt x="265" y="1184"/>
                      <a:pt x="592" y="1184"/>
                    </a:cubicBezTo>
                    <a:cubicBezTo>
                      <a:pt x="919" y="1184"/>
                      <a:pt x="1184" y="919"/>
                      <a:pt x="1184" y="592"/>
                    </a:cubicBezTo>
                    <a:cubicBezTo>
                      <a:pt x="1184" y="265"/>
                      <a:pt x="919" y="0"/>
                      <a:pt x="592" y="0"/>
                    </a:cubicBezTo>
                    <a:close/>
                    <a:moveTo>
                      <a:pt x="941" y="941"/>
                    </a:moveTo>
                    <a:cubicBezTo>
                      <a:pt x="896" y="986"/>
                      <a:pt x="843" y="1022"/>
                      <a:pt x="784" y="1047"/>
                    </a:cubicBezTo>
                    <a:cubicBezTo>
                      <a:pt x="723" y="1072"/>
                      <a:pt x="659" y="1085"/>
                      <a:pt x="592" y="1085"/>
                    </a:cubicBezTo>
                    <a:cubicBezTo>
                      <a:pt x="525" y="1085"/>
                      <a:pt x="461" y="1072"/>
                      <a:pt x="400" y="1047"/>
                    </a:cubicBezTo>
                    <a:cubicBezTo>
                      <a:pt x="341" y="1022"/>
                      <a:pt x="288" y="986"/>
                      <a:pt x="243" y="941"/>
                    </a:cubicBezTo>
                    <a:cubicBezTo>
                      <a:pt x="198" y="896"/>
                      <a:pt x="162" y="843"/>
                      <a:pt x="137" y="784"/>
                    </a:cubicBezTo>
                    <a:cubicBezTo>
                      <a:pt x="112" y="723"/>
                      <a:pt x="99" y="659"/>
                      <a:pt x="99" y="592"/>
                    </a:cubicBezTo>
                    <a:cubicBezTo>
                      <a:pt x="99" y="525"/>
                      <a:pt x="112" y="461"/>
                      <a:pt x="137" y="400"/>
                    </a:cubicBezTo>
                    <a:cubicBezTo>
                      <a:pt x="162" y="341"/>
                      <a:pt x="198" y="288"/>
                      <a:pt x="243" y="243"/>
                    </a:cubicBezTo>
                    <a:cubicBezTo>
                      <a:pt x="288" y="198"/>
                      <a:pt x="341" y="162"/>
                      <a:pt x="400" y="137"/>
                    </a:cubicBezTo>
                    <a:cubicBezTo>
                      <a:pt x="461" y="112"/>
                      <a:pt x="525" y="99"/>
                      <a:pt x="592" y="99"/>
                    </a:cubicBezTo>
                    <a:cubicBezTo>
                      <a:pt x="659" y="99"/>
                      <a:pt x="723" y="112"/>
                      <a:pt x="784" y="137"/>
                    </a:cubicBezTo>
                    <a:cubicBezTo>
                      <a:pt x="843" y="162"/>
                      <a:pt x="896" y="198"/>
                      <a:pt x="941" y="243"/>
                    </a:cubicBezTo>
                    <a:cubicBezTo>
                      <a:pt x="986" y="288"/>
                      <a:pt x="1022" y="341"/>
                      <a:pt x="1047" y="400"/>
                    </a:cubicBezTo>
                    <a:cubicBezTo>
                      <a:pt x="1072" y="461"/>
                      <a:pt x="1085" y="525"/>
                      <a:pt x="1085" y="592"/>
                    </a:cubicBezTo>
                    <a:cubicBezTo>
                      <a:pt x="1085" y="659"/>
                      <a:pt x="1072" y="723"/>
                      <a:pt x="1047" y="784"/>
                    </a:cubicBezTo>
                    <a:cubicBezTo>
                      <a:pt x="1022" y="843"/>
                      <a:pt x="986" y="896"/>
                      <a:pt x="941" y="94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18" name="Group 30"/>
            <p:cNvGrpSpPr/>
            <p:nvPr/>
          </p:nvGrpSpPr>
          <p:grpSpPr>
            <a:xfrm>
              <a:off x="9797211" y="3917248"/>
              <a:ext cx="544209" cy="443276"/>
              <a:chOff x="3175" y="-1587"/>
              <a:chExt cx="490538" cy="430212"/>
            </a:xfrm>
            <a:solidFill>
              <a:srgbClr val="FCB00F"/>
            </a:solidFill>
          </p:grpSpPr>
          <p:sp>
            <p:nvSpPr>
              <p:cNvPr id="19" name="Freeform 175"/>
              <p:cNvSpPr>
                <a:spLocks noEditPoints="1"/>
              </p:cNvSpPr>
              <p:nvPr/>
            </p:nvSpPr>
            <p:spPr bwMode="auto">
              <a:xfrm>
                <a:off x="3175" y="-1587"/>
                <a:ext cx="490538" cy="430212"/>
              </a:xfrm>
              <a:custGeom>
                <a:avLst/>
                <a:gdLst>
                  <a:gd name="T0" fmla="*/ 128 w 128"/>
                  <a:gd name="T1" fmla="*/ 66 h 112"/>
                  <a:gd name="T2" fmla="*/ 112 w 128"/>
                  <a:gd name="T3" fmla="*/ 6 h 112"/>
                  <a:gd name="T4" fmla="*/ 104 w 128"/>
                  <a:gd name="T5" fmla="*/ 0 h 112"/>
                  <a:gd name="T6" fmla="*/ 64 w 128"/>
                  <a:gd name="T7" fmla="*/ 0 h 112"/>
                  <a:gd name="T8" fmla="*/ 24 w 128"/>
                  <a:gd name="T9" fmla="*/ 0 h 112"/>
                  <a:gd name="T10" fmla="*/ 16 w 128"/>
                  <a:gd name="T11" fmla="*/ 6 h 112"/>
                  <a:gd name="T12" fmla="*/ 0 w 128"/>
                  <a:gd name="T13" fmla="*/ 66 h 112"/>
                  <a:gd name="T14" fmla="*/ 0 w 128"/>
                  <a:gd name="T15" fmla="*/ 68 h 112"/>
                  <a:gd name="T16" fmla="*/ 0 w 128"/>
                  <a:gd name="T17" fmla="*/ 96 h 112"/>
                  <a:gd name="T18" fmla="*/ 16 w 128"/>
                  <a:gd name="T19" fmla="*/ 112 h 112"/>
                  <a:gd name="T20" fmla="*/ 112 w 128"/>
                  <a:gd name="T21" fmla="*/ 112 h 112"/>
                  <a:gd name="T22" fmla="*/ 128 w 128"/>
                  <a:gd name="T23" fmla="*/ 96 h 112"/>
                  <a:gd name="T24" fmla="*/ 128 w 128"/>
                  <a:gd name="T25" fmla="*/ 68 h 112"/>
                  <a:gd name="T26" fmla="*/ 128 w 128"/>
                  <a:gd name="T27" fmla="*/ 66 h 112"/>
                  <a:gd name="T28" fmla="*/ 120 w 128"/>
                  <a:gd name="T29" fmla="*/ 96 h 112"/>
                  <a:gd name="T30" fmla="*/ 112 w 128"/>
                  <a:gd name="T31" fmla="*/ 104 h 112"/>
                  <a:gd name="T32" fmla="*/ 16 w 128"/>
                  <a:gd name="T33" fmla="*/ 104 h 112"/>
                  <a:gd name="T34" fmla="*/ 8 w 128"/>
                  <a:gd name="T35" fmla="*/ 96 h 112"/>
                  <a:gd name="T36" fmla="*/ 8 w 128"/>
                  <a:gd name="T37" fmla="*/ 68 h 112"/>
                  <a:gd name="T38" fmla="*/ 24 w 128"/>
                  <a:gd name="T39" fmla="*/ 8 h 112"/>
                  <a:gd name="T40" fmla="*/ 104 w 128"/>
                  <a:gd name="T41" fmla="*/ 8 h 112"/>
                  <a:gd name="T42" fmla="*/ 120 w 128"/>
                  <a:gd name="T43" fmla="*/ 68 h 112"/>
                  <a:gd name="T44" fmla="*/ 120 w 128"/>
                  <a:gd name="T45" fmla="*/ 9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8" h="112">
                    <a:moveTo>
                      <a:pt x="128" y="66"/>
                    </a:moveTo>
                    <a:cubicBezTo>
                      <a:pt x="112" y="6"/>
                      <a:pt x="112" y="6"/>
                      <a:pt x="112" y="6"/>
                    </a:cubicBezTo>
                    <a:cubicBezTo>
                      <a:pt x="111" y="2"/>
                      <a:pt x="108" y="0"/>
                      <a:pt x="104" y="0"/>
                    </a:cubicBezTo>
                    <a:cubicBezTo>
                      <a:pt x="64" y="0"/>
                      <a:pt x="64" y="0"/>
                      <a:pt x="64" y="0"/>
                    </a:cubicBezTo>
                    <a:cubicBezTo>
                      <a:pt x="24" y="0"/>
                      <a:pt x="24" y="0"/>
                      <a:pt x="24" y="0"/>
                    </a:cubicBezTo>
                    <a:cubicBezTo>
                      <a:pt x="20" y="0"/>
                      <a:pt x="17" y="2"/>
                      <a:pt x="16" y="6"/>
                    </a:cubicBezTo>
                    <a:cubicBezTo>
                      <a:pt x="0" y="66"/>
                      <a:pt x="0" y="66"/>
                      <a:pt x="0" y="66"/>
                    </a:cubicBezTo>
                    <a:cubicBezTo>
                      <a:pt x="0" y="67"/>
                      <a:pt x="0" y="67"/>
                      <a:pt x="0" y="68"/>
                    </a:cubicBezTo>
                    <a:cubicBezTo>
                      <a:pt x="0" y="96"/>
                      <a:pt x="0" y="96"/>
                      <a:pt x="0" y="96"/>
                    </a:cubicBezTo>
                    <a:cubicBezTo>
                      <a:pt x="0" y="105"/>
                      <a:pt x="7" y="112"/>
                      <a:pt x="16" y="112"/>
                    </a:cubicBezTo>
                    <a:cubicBezTo>
                      <a:pt x="112" y="112"/>
                      <a:pt x="112" y="112"/>
                      <a:pt x="112" y="112"/>
                    </a:cubicBezTo>
                    <a:cubicBezTo>
                      <a:pt x="121" y="112"/>
                      <a:pt x="128" y="105"/>
                      <a:pt x="128" y="96"/>
                    </a:cubicBezTo>
                    <a:cubicBezTo>
                      <a:pt x="128" y="68"/>
                      <a:pt x="128" y="68"/>
                      <a:pt x="128" y="68"/>
                    </a:cubicBezTo>
                    <a:cubicBezTo>
                      <a:pt x="128" y="67"/>
                      <a:pt x="128" y="67"/>
                      <a:pt x="128" y="66"/>
                    </a:cubicBezTo>
                    <a:close/>
                    <a:moveTo>
                      <a:pt x="120" y="96"/>
                    </a:moveTo>
                    <a:cubicBezTo>
                      <a:pt x="120" y="100"/>
                      <a:pt x="116" y="104"/>
                      <a:pt x="112" y="104"/>
                    </a:cubicBezTo>
                    <a:cubicBezTo>
                      <a:pt x="16" y="104"/>
                      <a:pt x="16" y="104"/>
                      <a:pt x="16" y="104"/>
                    </a:cubicBezTo>
                    <a:cubicBezTo>
                      <a:pt x="12" y="104"/>
                      <a:pt x="8" y="100"/>
                      <a:pt x="8" y="96"/>
                    </a:cubicBezTo>
                    <a:cubicBezTo>
                      <a:pt x="8" y="68"/>
                      <a:pt x="8" y="68"/>
                      <a:pt x="8" y="68"/>
                    </a:cubicBezTo>
                    <a:cubicBezTo>
                      <a:pt x="24" y="8"/>
                      <a:pt x="24" y="8"/>
                      <a:pt x="24" y="8"/>
                    </a:cubicBezTo>
                    <a:cubicBezTo>
                      <a:pt x="104" y="8"/>
                      <a:pt x="104" y="8"/>
                      <a:pt x="104" y="8"/>
                    </a:cubicBezTo>
                    <a:cubicBezTo>
                      <a:pt x="120" y="68"/>
                      <a:pt x="120" y="68"/>
                      <a:pt x="120" y="68"/>
                    </a:cubicBezTo>
                    <a:lnTo>
                      <a:pt x="120" y="9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defRPr/>
                </a:pPr>
                <a:endParaRPr lang="id-ID">
                  <a:latin typeface="+mj-ea"/>
                  <a:ea typeface="+mj-ea"/>
                </a:endParaRPr>
              </a:p>
            </p:txBody>
          </p:sp>
          <p:sp>
            <p:nvSpPr>
              <p:cNvPr id="20" name="Freeform 176"/>
              <p:cNvSpPr>
                <a:spLocks noEditPoints="1"/>
              </p:cNvSpPr>
              <p:nvPr/>
            </p:nvSpPr>
            <p:spPr bwMode="auto">
              <a:xfrm>
                <a:off x="60325" y="58738"/>
                <a:ext cx="374650" cy="277812"/>
              </a:xfrm>
              <a:custGeom>
                <a:avLst/>
                <a:gdLst>
                  <a:gd name="T0" fmla="*/ 80 w 98"/>
                  <a:gd name="T1" fmla="*/ 0 h 72"/>
                  <a:gd name="T2" fmla="*/ 18 w 98"/>
                  <a:gd name="T3" fmla="*/ 0 h 72"/>
                  <a:gd name="T4" fmla="*/ 14 w 98"/>
                  <a:gd name="T5" fmla="*/ 3 h 72"/>
                  <a:gd name="T6" fmla="*/ 0 w 98"/>
                  <a:gd name="T7" fmla="*/ 51 h 72"/>
                  <a:gd name="T8" fmla="*/ 1 w 98"/>
                  <a:gd name="T9" fmla="*/ 54 h 72"/>
                  <a:gd name="T10" fmla="*/ 4 w 98"/>
                  <a:gd name="T11" fmla="*/ 56 h 72"/>
                  <a:gd name="T12" fmla="*/ 16 w 98"/>
                  <a:gd name="T13" fmla="*/ 56 h 72"/>
                  <a:gd name="T14" fmla="*/ 20 w 98"/>
                  <a:gd name="T15" fmla="*/ 56 h 72"/>
                  <a:gd name="T16" fmla="*/ 23 w 98"/>
                  <a:gd name="T17" fmla="*/ 56 h 72"/>
                  <a:gd name="T18" fmla="*/ 28 w 98"/>
                  <a:gd name="T19" fmla="*/ 68 h 72"/>
                  <a:gd name="T20" fmla="*/ 35 w 98"/>
                  <a:gd name="T21" fmla="*/ 72 h 72"/>
                  <a:gd name="T22" fmla="*/ 63 w 98"/>
                  <a:gd name="T23" fmla="*/ 72 h 72"/>
                  <a:gd name="T24" fmla="*/ 70 w 98"/>
                  <a:gd name="T25" fmla="*/ 68 h 72"/>
                  <a:gd name="T26" fmla="*/ 75 w 98"/>
                  <a:gd name="T27" fmla="*/ 56 h 72"/>
                  <a:gd name="T28" fmla="*/ 78 w 98"/>
                  <a:gd name="T29" fmla="*/ 56 h 72"/>
                  <a:gd name="T30" fmla="*/ 82 w 98"/>
                  <a:gd name="T31" fmla="*/ 56 h 72"/>
                  <a:gd name="T32" fmla="*/ 94 w 98"/>
                  <a:gd name="T33" fmla="*/ 56 h 72"/>
                  <a:gd name="T34" fmla="*/ 97 w 98"/>
                  <a:gd name="T35" fmla="*/ 54 h 72"/>
                  <a:gd name="T36" fmla="*/ 98 w 98"/>
                  <a:gd name="T37" fmla="*/ 51 h 72"/>
                  <a:gd name="T38" fmla="*/ 84 w 98"/>
                  <a:gd name="T39" fmla="*/ 3 h 72"/>
                  <a:gd name="T40" fmla="*/ 80 w 98"/>
                  <a:gd name="T41" fmla="*/ 0 h 72"/>
                  <a:gd name="T42" fmla="*/ 82 w 98"/>
                  <a:gd name="T43" fmla="*/ 48 h 72"/>
                  <a:gd name="T44" fmla="*/ 75 w 98"/>
                  <a:gd name="T45" fmla="*/ 48 h 72"/>
                  <a:gd name="T46" fmla="*/ 68 w 98"/>
                  <a:gd name="T47" fmla="*/ 52 h 72"/>
                  <a:gd name="T48" fmla="*/ 63 w 98"/>
                  <a:gd name="T49" fmla="*/ 64 h 72"/>
                  <a:gd name="T50" fmla="*/ 35 w 98"/>
                  <a:gd name="T51" fmla="*/ 64 h 72"/>
                  <a:gd name="T52" fmla="*/ 30 w 98"/>
                  <a:gd name="T53" fmla="*/ 52 h 72"/>
                  <a:gd name="T54" fmla="*/ 23 w 98"/>
                  <a:gd name="T55" fmla="*/ 48 h 72"/>
                  <a:gd name="T56" fmla="*/ 16 w 98"/>
                  <a:gd name="T57" fmla="*/ 48 h 72"/>
                  <a:gd name="T58" fmla="*/ 6 w 98"/>
                  <a:gd name="T59" fmla="*/ 48 h 72"/>
                  <a:gd name="T60" fmla="*/ 18 w 98"/>
                  <a:gd name="T61" fmla="*/ 4 h 72"/>
                  <a:gd name="T62" fmla="*/ 80 w 98"/>
                  <a:gd name="T63" fmla="*/ 4 h 72"/>
                  <a:gd name="T64" fmla="*/ 92 w 98"/>
                  <a:gd name="T65" fmla="*/ 48 h 72"/>
                  <a:gd name="T66" fmla="*/ 82 w 98"/>
                  <a:gd name="T67" fmla="*/ 48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8" h="72">
                    <a:moveTo>
                      <a:pt x="80" y="0"/>
                    </a:moveTo>
                    <a:cubicBezTo>
                      <a:pt x="18" y="0"/>
                      <a:pt x="18" y="0"/>
                      <a:pt x="18" y="0"/>
                    </a:cubicBezTo>
                    <a:cubicBezTo>
                      <a:pt x="16" y="0"/>
                      <a:pt x="15" y="1"/>
                      <a:pt x="14" y="3"/>
                    </a:cubicBezTo>
                    <a:cubicBezTo>
                      <a:pt x="0" y="51"/>
                      <a:pt x="0" y="51"/>
                      <a:pt x="0" y="51"/>
                    </a:cubicBezTo>
                    <a:cubicBezTo>
                      <a:pt x="0" y="52"/>
                      <a:pt x="0" y="53"/>
                      <a:pt x="1" y="54"/>
                    </a:cubicBezTo>
                    <a:cubicBezTo>
                      <a:pt x="2" y="55"/>
                      <a:pt x="3" y="56"/>
                      <a:pt x="4" y="56"/>
                    </a:cubicBezTo>
                    <a:cubicBezTo>
                      <a:pt x="16" y="56"/>
                      <a:pt x="16" y="56"/>
                      <a:pt x="16" y="56"/>
                    </a:cubicBezTo>
                    <a:cubicBezTo>
                      <a:pt x="20" y="56"/>
                      <a:pt x="20" y="56"/>
                      <a:pt x="20" y="56"/>
                    </a:cubicBezTo>
                    <a:cubicBezTo>
                      <a:pt x="23" y="56"/>
                      <a:pt x="23" y="56"/>
                      <a:pt x="23" y="56"/>
                    </a:cubicBezTo>
                    <a:cubicBezTo>
                      <a:pt x="28" y="68"/>
                      <a:pt x="28" y="68"/>
                      <a:pt x="28" y="68"/>
                    </a:cubicBezTo>
                    <a:cubicBezTo>
                      <a:pt x="30" y="70"/>
                      <a:pt x="32" y="72"/>
                      <a:pt x="35" y="72"/>
                    </a:cubicBezTo>
                    <a:cubicBezTo>
                      <a:pt x="63" y="72"/>
                      <a:pt x="63" y="72"/>
                      <a:pt x="63" y="72"/>
                    </a:cubicBezTo>
                    <a:cubicBezTo>
                      <a:pt x="66" y="72"/>
                      <a:pt x="68" y="70"/>
                      <a:pt x="70" y="68"/>
                    </a:cubicBezTo>
                    <a:cubicBezTo>
                      <a:pt x="75" y="56"/>
                      <a:pt x="75" y="56"/>
                      <a:pt x="75" y="56"/>
                    </a:cubicBezTo>
                    <a:cubicBezTo>
                      <a:pt x="78" y="56"/>
                      <a:pt x="78" y="56"/>
                      <a:pt x="78" y="56"/>
                    </a:cubicBezTo>
                    <a:cubicBezTo>
                      <a:pt x="82" y="56"/>
                      <a:pt x="82" y="56"/>
                      <a:pt x="82" y="56"/>
                    </a:cubicBezTo>
                    <a:cubicBezTo>
                      <a:pt x="94" y="56"/>
                      <a:pt x="94" y="56"/>
                      <a:pt x="94" y="56"/>
                    </a:cubicBezTo>
                    <a:cubicBezTo>
                      <a:pt x="95" y="56"/>
                      <a:pt x="96" y="55"/>
                      <a:pt x="97" y="54"/>
                    </a:cubicBezTo>
                    <a:cubicBezTo>
                      <a:pt x="98" y="53"/>
                      <a:pt x="98" y="52"/>
                      <a:pt x="98" y="51"/>
                    </a:cubicBezTo>
                    <a:cubicBezTo>
                      <a:pt x="84" y="3"/>
                      <a:pt x="84" y="3"/>
                      <a:pt x="84" y="3"/>
                    </a:cubicBezTo>
                    <a:cubicBezTo>
                      <a:pt x="83" y="1"/>
                      <a:pt x="82" y="0"/>
                      <a:pt x="80" y="0"/>
                    </a:cubicBezTo>
                    <a:close/>
                    <a:moveTo>
                      <a:pt x="82" y="48"/>
                    </a:moveTo>
                    <a:cubicBezTo>
                      <a:pt x="75" y="48"/>
                      <a:pt x="75" y="48"/>
                      <a:pt x="75" y="48"/>
                    </a:cubicBezTo>
                    <a:cubicBezTo>
                      <a:pt x="72" y="48"/>
                      <a:pt x="70" y="50"/>
                      <a:pt x="68" y="52"/>
                    </a:cubicBezTo>
                    <a:cubicBezTo>
                      <a:pt x="63" y="64"/>
                      <a:pt x="63" y="64"/>
                      <a:pt x="63" y="64"/>
                    </a:cubicBezTo>
                    <a:cubicBezTo>
                      <a:pt x="35" y="64"/>
                      <a:pt x="35" y="64"/>
                      <a:pt x="35" y="64"/>
                    </a:cubicBezTo>
                    <a:cubicBezTo>
                      <a:pt x="30" y="52"/>
                      <a:pt x="30" y="52"/>
                      <a:pt x="30" y="52"/>
                    </a:cubicBezTo>
                    <a:cubicBezTo>
                      <a:pt x="28" y="50"/>
                      <a:pt x="26" y="48"/>
                      <a:pt x="23" y="48"/>
                    </a:cubicBezTo>
                    <a:cubicBezTo>
                      <a:pt x="16" y="48"/>
                      <a:pt x="16" y="48"/>
                      <a:pt x="16" y="48"/>
                    </a:cubicBezTo>
                    <a:cubicBezTo>
                      <a:pt x="6" y="48"/>
                      <a:pt x="6" y="48"/>
                      <a:pt x="6" y="48"/>
                    </a:cubicBezTo>
                    <a:cubicBezTo>
                      <a:pt x="18" y="4"/>
                      <a:pt x="18" y="4"/>
                      <a:pt x="18" y="4"/>
                    </a:cubicBezTo>
                    <a:cubicBezTo>
                      <a:pt x="80" y="4"/>
                      <a:pt x="80" y="4"/>
                      <a:pt x="80" y="4"/>
                    </a:cubicBezTo>
                    <a:cubicBezTo>
                      <a:pt x="92" y="48"/>
                      <a:pt x="92" y="48"/>
                      <a:pt x="92" y="48"/>
                    </a:cubicBezTo>
                    <a:lnTo>
                      <a:pt x="82" y="4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defRPr/>
                </a:pPr>
                <a:endParaRPr lang="id-ID">
                  <a:latin typeface="+mj-ea"/>
                  <a:ea typeface="+mj-ea"/>
                </a:endParaRPr>
              </a:p>
            </p:txBody>
          </p:sp>
        </p:grpSp>
      </p:grpSp>
      <p:grpSp>
        <p:nvGrpSpPr>
          <p:cNvPr id="37" name="组合 36"/>
          <p:cNvGrpSpPr/>
          <p:nvPr/>
        </p:nvGrpSpPr>
        <p:grpSpPr>
          <a:xfrm>
            <a:off x="5962291" y="4079433"/>
            <a:ext cx="1719410" cy="1637144"/>
            <a:chOff x="5962291" y="4079433"/>
            <a:chExt cx="1719410" cy="1637144"/>
          </a:xfrm>
        </p:grpSpPr>
        <p:grpSp>
          <p:nvGrpSpPr>
            <p:cNvPr id="43" name="组合 42"/>
            <p:cNvGrpSpPr/>
            <p:nvPr/>
          </p:nvGrpSpPr>
          <p:grpSpPr>
            <a:xfrm>
              <a:off x="5962291" y="4079433"/>
              <a:ext cx="1719410" cy="1637144"/>
              <a:chOff x="4747940" y="685998"/>
              <a:chExt cx="2418310" cy="2425303"/>
            </a:xfrm>
            <a:solidFill>
              <a:srgbClr val="202A36"/>
            </a:solidFill>
          </p:grpSpPr>
          <p:sp>
            <p:nvSpPr>
              <p:cNvPr id="44" name="Oval 5"/>
              <p:cNvSpPr>
                <a:spLocks noChangeArrowheads="1"/>
              </p:cNvSpPr>
              <p:nvPr/>
            </p:nvSpPr>
            <p:spPr bwMode="auto">
              <a:xfrm>
                <a:off x="4837113" y="774700"/>
                <a:ext cx="2238375" cy="2246313"/>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tLang="zh-CN" sz="1600" dirty="0">
                  <a:solidFill>
                    <a:srgbClr val="FCB00F"/>
                  </a:solidFill>
                  <a:latin typeface="微软雅黑" pitchFamily="34" charset="-122"/>
                  <a:ea typeface="微软雅黑" pitchFamily="34" charset="-122"/>
                </a:endParaRPr>
              </a:p>
              <a:p>
                <a:r>
                  <a:rPr lang="en-US" altLang="zh-CN" sz="3200" dirty="0">
                    <a:solidFill>
                      <a:srgbClr val="FCB00F"/>
                    </a:solidFill>
                    <a:latin typeface="微软雅黑" pitchFamily="34" charset="-122"/>
                    <a:ea typeface="微软雅黑" pitchFamily="34" charset="-122"/>
                  </a:rPr>
                  <a:t>     </a:t>
                </a:r>
                <a:r>
                  <a:rPr lang="en-US" altLang="zh-CN" sz="3200" b="1" dirty="0">
                    <a:solidFill>
                      <a:srgbClr val="FCB00F"/>
                    </a:solidFill>
                    <a:latin typeface="微软雅黑" pitchFamily="34" charset="-122"/>
                    <a:ea typeface="微软雅黑" pitchFamily="34" charset="-122"/>
                  </a:rPr>
                  <a:t>E</a:t>
                </a:r>
                <a:endParaRPr lang="zh-CN" altLang="en-US" sz="3200" b="1" dirty="0">
                  <a:solidFill>
                    <a:srgbClr val="FCB00F"/>
                  </a:solidFill>
                  <a:latin typeface="微软雅黑" pitchFamily="34" charset="-122"/>
                  <a:ea typeface="微软雅黑" pitchFamily="34" charset="-122"/>
                </a:endParaRPr>
              </a:p>
            </p:txBody>
          </p:sp>
          <p:sp>
            <p:nvSpPr>
              <p:cNvPr id="45" name="Freeform 6"/>
              <p:cNvSpPr>
                <a:spLocks noEditPoints="1"/>
              </p:cNvSpPr>
              <p:nvPr/>
            </p:nvSpPr>
            <p:spPr bwMode="auto">
              <a:xfrm>
                <a:off x="4747940" y="685998"/>
                <a:ext cx="2418310" cy="2425303"/>
              </a:xfrm>
              <a:custGeom>
                <a:avLst/>
                <a:gdLst>
                  <a:gd name="T0" fmla="*/ 592 w 1184"/>
                  <a:gd name="T1" fmla="*/ 0 h 1184"/>
                  <a:gd name="T2" fmla="*/ 0 w 1184"/>
                  <a:gd name="T3" fmla="*/ 592 h 1184"/>
                  <a:gd name="T4" fmla="*/ 592 w 1184"/>
                  <a:gd name="T5" fmla="*/ 1184 h 1184"/>
                  <a:gd name="T6" fmla="*/ 1184 w 1184"/>
                  <a:gd name="T7" fmla="*/ 592 h 1184"/>
                  <a:gd name="T8" fmla="*/ 592 w 1184"/>
                  <a:gd name="T9" fmla="*/ 0 h 1184"/>
                  <a:gd name="T10" fmla="*/ 941 w 1184"/>
                  <a:gd name="T11" fmla="*/ 941 h 1184"/>
                  <a:gd name="T12" fmla="*/ 784 w 1184"/>
                  <a:gd name="T13" fmla="*/ 1047 h 1184"/>
                  <a:gd name="T14" fmla="*/ 592 w 1184"/>
                  <a:gd name="T15" fmla="*/ 1085 h 1184"/>
                  <a:gd name="T16" fmla="*/ 400 w 1184"/>
                  <a:gd name="T17" fmla="*/ 1047 h 1184"/>
                  <a:gd name="T18" fmla="*/ 243 w 1184"/>
                  <a:gd name="T19" fmla="*/ 941 h 1184"/>
                  <a:gd name="T20" fmla="*/ 137 w 1184"/>
                  <a:gd name="T21" fmla="*/ 784 h 1184"/>
                  <a:gd name="T22" fmla="*/ 99 w 1184"/>
                  <a:gd name="T23" fmla="*/ 592 h 1184"/>
                  <a:gd name="T24" fmla="*/ 137 w 1184"/>
                  <a:gd name="T25" fmla="*/ 400 h 1184"/>
                  <a:gd name="T26" fmla="*/ 243 w 1184"/>
                  <a:gd name="T27" fmla="*/ 243 h 1184"/>
                  <a:gd name="T28" fmla="*/ 400 w 1184"/>
                  <a:gd name="T29" fmla="*/ 137 h 1184"/>
                  <a:gd name="T30" fmla="*/ 592 w 1184"/>
                  <a:gd name="T31" fmla="*/ 99 h 1184"/>
                  <a:gd name="T32" fmla="*/ 784 w 1184"/>
                  <a:gd name="T33" fmla="*/ 137 h 1184"/>
                  <a:gd name="T34" fmla="*/ 941 w 1184"/>
                  <a:gd name="T35" fmla="*/ 243 h 1184"/>
                  <a:gd name="T36" fmla="*/ 1047 w 1184"/>
                  <a:gd name="T37" fmla="*/ 400 h 1184"/>
                  <a:gd name="T38" fmla="*/ 1085 w 1184"/>
                  <a:gd name="T39" fmla="*/ 592 h 1184"/>
                  <a:gd name="T40" fmla="*/ 1047 w 1184"/>
                  <a:gd name="T41" fmla="*/ 784 h 1184"/>
                  <a:gd name="T42" fmla="*/ 941 w 1184"/>
                  <a:gd name="T43" fmla="*/ 941 h 1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84" h="1184">
                    <a:moveTo>
                      <a:pt x="592" y="0"/>
                    </a:moveTo>
                    <a:cubicBezTo>
                      <a:pt x="265" y="0"/>
                      <a:pt x="0" y="265"/>
                      <a:pt x="0" y="592"/>
                    </a:cubicBezTo>
                    <a:cubicBezTo>
                      <a:pt x="0" y="919"/>
                      <a:pt x="265" y="1184"/>
                      <a:pt x="592" y="1184"/>
                    </a:cubicBezTo>
                    <a:cubicBezTo>
                      <a:pt x="919" y="1184"/>
                      <a:pt x="1184" y="919"/>
                      <a:pt x="1184" y="592"/>
                    </a:cubicBezTo>
                    <a:cubicBezTo>
                      <a:pt x="1184" y="265"/>
                      <a:pt x="919" y="0"/>
                      <a:pt x="592" y="0"/>
                    </a:cubicBezTo>
                    <a:close/>
                    <a:moveTo>
                      <a:pt x="941" y="941"/>
                    </a:moveTo>
                    <a:cubicBezTo>
                      <a:pt x="896" y="986"/>
                      <a:pt x="843" y="1022"/>
                      <a:pt x="784" y="1047"/>
                    </a:cubicBezTo>
                    <a:cubicBezTo>
                      <a:pt x="723" y="1072"/>
                      <a:pt x="659" y="1085"/>
                      <a:pt x="592" y="1085"/>
                    </a:cubicBezTo>
                    <a:cubicBezTo>
                      <a:pt x="525" y="1085"/>
                      <a:pt x="461" y="1072"/>
                      <a:pt x="400" y="1047"/>
                    </a:cubicBezTo>
                    <a:cubicBezTo>
                      <a:pt x="341" y="1022"/>
                      <a:pt x="288" y="986"/>
                      <a:pt x="243" y="941"/>
                    </a:cubicBezTo>
                    <a:cubicBezTo>
                      <a:pt x="198" y="896"/>
                      <a:pt x="162" y="843"/>
                      <a:pt x="137" y="784"/>
                    </a:cubicBezTo>
                    <a:cubicBezTo>
                      <a:pt x="112" y="723"/>
                      <a:pt x="99" y="659"/>
                      <a:pt x="99" y="592"/>
                    </a:cubicBezTo>
                    <a:cubicBezTo>
                      <a:pt x="99" y="525"/>
                      <a:pt x="112" y="461"/>
                      <a:pt x="137" y="400"/>
                    </a:cubicBezTo>
                    <a:cubicBezTo>
                      <a:pt x="162" y="341"/>
                      <a:pt x="198" y="288"/>
                      <a:pt x="243" y="243"/>
                    </a:cubicBezTo>
                    <a:cubicBezTo>
                      <a:pt x="288" y="198"/>
                      <a:pt x="341" y="162"/>
                      <a:pt x="400" y="137"/>
                    </a:cubicBezTo>
                    <a:cubicBezTo>
                      <a:pt x="461" y="112"/>
                      <a:pt x="525" y="99"/>
                      <a:pt x="592" y="99"/>
                    </a:cubicBezTo>
                    <a:cubicBezTo>
                      <a:pt x="659" y="99"/>
                      <a:pt x="723" y="112"/>
                      <a:pt x="784" y="137"/>
                    </a:cubicBezTo>
                    <a:cubicBezTo>
                      <a:pt x="843" y="162"/>
                      <a:pt x="896" y="198"/>
                      <a:pt x="941" y="243"/>
                    </a:cubicBezTo>
                    <a:cubicBezTo>
                      <a:pt x="986" y="288"/>
                      <a:pt x="1022" y="341"/>
                      <a:pt x="1047" y="400"/>
                    </a:cubicBezTo>
                    <a:cubicBezTo>
                      <a:pt x="1072" y="461"/>
                      <a:pt x="1085" y="525"/>
                      <a:pt x="1085" y="592"/>
                    </a:cubicBezTo>
                    <a:cubicBezTo>
                      <a:pt x="1085" y="659"/>
                      <a:pt x="1072" y="723"/>
                      <a:pt x="1047" y="784"/>
                    </a:cubicBezTo>
                    <a:cubicBezTo>
                      <a:pt x="1022" y="843"/>
                      <a:pt x="986" y="896"/>
                      <a:pt x="941" y="94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21" name="Freeform 50"/>
            <p:cNvSpPr>
              <a:spLocks noEditPoints="1"/>
            </p:cNvSpPr>
            <p:nvPr/>
          </p:nvSpPr>
          <p:spPr bwMode="auto">
            <a:xfrm>
              <a:off x="6234371" y="4630623"/>
              <a:ext cx="448979" cy="525211"/>
            </a:xfrm>
            <a:custGeom>
              <a:avLst/>
              <a:gdLst/>
              <a:ahLst/>
              <a:cxnLst>
                <a:cxn ang="0">
                  <a:pos x="187" y="135"/>
                </a:cxn>
                <a:cxn ang="0">
                  <a:pos x="44" y="135"/>
                </a:cxn>
                <a:cxn ang="0">
                  <a:pos x="44" y="156"/>
                </a:cxn>
                <a:cxn ang="0">
                  <a:pos x="187" y="156"/>
                </a:cxn>
                <a:cxn ang="0">
                  <a:pos x="187" y="135"/>
                </a:cxn>
                <a:cxn ang="0">
                  <a:pos x="187" y="95"/>
                </a:cxn>
                <a:cxn ang="0">
                  <a:pos x="44" y="95"/>
                </a:cxn>
                <a:cxn ang="0">
                  <a:pos x="44" y="115"/>
                </a:cxn>
                <a:cxn ang="0">
                  <a:pos x="187" y="115"/>
                </a:cxn>
                <a:cxn ang="0">
                  <a:pos x="187" y="95"/>
                </a:cxn>
                <a:cxn ang="0">
                  <a:pos x="187" y="54"/>
                </a:cxn>
                <a:cxn ang="0">
                  <a:pos x="44" y="54"/>
                </a:cxn>
                <a:cxn ang="0">
                  <a:pos x="44" y="75"/>
                </a:cxn>
                <a:cxn ang="0">
                  <a:pos x="187" y="75"/>
                </a:cxn>
                <a:cxn ang="0">
                  <a:pos x="187" y="54"/>
                </a:cxn>
                <a:cxn ang="0">
                  <a:pos x="44" y="196"/>
                </a:cxn>
                <a:cxn ang="0">
                  <a:pos x="116" y="196"/>
                </a:cxn>
                <a:cxn ang="0">
                  <a:pos x="116" y="176"/>
                </a:cxn>
                <a:cxn ang="0">
                  <a:pos x="44" y="176"/>
                </a:cxn>
                <a:cxn ang="0">
                  <a:pos x="44" y="196"/>
                </a:cxn>
                <a:cxn ang="0">
                  <a:pos x="233" y="29"/>
                </a:cxn>
                <a:cxn ang="0">
                  <a:pos x="233" y="0"/>
                </a:cxn>
                <a:cxn ang="0">
                  <a:pos x="0" y="0"/>
                </a:cxn>
                <a:cxn ang="0">
                  <a:pos x="0" y="301"/>
                </a:cxn>
                <a:cxn ang="0">
                  <a:pos x="29" y="301"/>
                </a:cxn>
                <a:cxn ang="0">
                  <a:pos x="29" y="330"/>
                </a:cxn>
                <a:cxn ang="0">
                  <a:pos x="262" y="330"/>
                </a:cxn>
                <a:cxn ang="0">
                  <a:pos x="262" y="29"/>
                </a:cxn>
                <a:cxn ang="0">
                  <a:pos x="233" y="29"/>
                </a:cxn>
                <a:cxn ang="0">
                  <a:pos x="15" y="286"/>
                </a:cxn>
                <a:cxn ang="0">
                  <a:pos x="15" y="16"/>
                </a:cxn>
                <a:cxn ang="0">
                  <a:pos x="216" y="16"/>
                </a:cxn>
                <a:cxn ang="0">
                  <a:pos x="216" y="216"/>
                </a:cxn>
                <a:cxn ang="0">
                  <a:pos x="148" y="216"/>
                </a:cxn>
                <a:cxn ang="0">
                  <a:pos x="148" y="286"/>
                </a:cxn>
                <a:cxn ang="0">
                  <a:pos x="15" y="286"/>
                </a:cxn>
                <a:cxn ang="0">
                  <a:pos x="245" y="315"/>
                </a:cxn>
                <a:cxn ang="0">
                  <a:pos x="44" y="315"/>
                </a:cxn>
                <a:cxn ang="0">
                  <a:pos x="44" y="301"/>
                </a:cxn>
                <a:cxn ang="0">
                  <a:pos x="155" y="301"/>
                </a:cxn>
                <a:cxn ang="0">
                  <a:pos x="233" y="225"/>
                </a:cxn>
                <a:cxn ang="0">
                  <a:pos x="233" y="45"/>
                </a:cxn>
                <a:cxn ang="0">
                  <a:pos x="245" y="45"/>
                </a:cxn>
                <a:cxn ang="0">
                  <a:pos x="245" y="315"/>
                </a:cxn>
              </a:cxnLst>
              <a:rect l="0" t="0" r="r" b="b"/>
              <a:pathLst>
                <a:path w="262" h="330">
                  <a:moveTo>
                    <a:pt x="187" y="135"/>
                  </a:moveTo>
                  <a:lnTo>
                    <a:pt x="44" y="135"/>
                  </a:lnTo>
                  <a:lnTo>
                    <a:pt x="44" y="156"/>
                  </a:lnTo>
                  <a:lnTo>
                    <a:pt x="187" y="156"/>
                  </a:lnTo>
                  <a:lnTo>
                    <a:pt x="187" y="135"/>
                  </a:lnTo>
                  <a:close/>
                  <a:moveTo>
                    <a:pt x="187" y="95"/>
                  </a:moveTo>
                  <a:lnTo>
                    <a:pt x="44" y="95"/>
                  </a:lnTo>
                  <a:lnTo>
                    <a:pt x="44" y="115"/>
                  </a:lnTo>
                  <a:lnTo>
                    <a:pt x="187" y="115"/>
                  </a:lnTo>
                  <a:lnTo>
                    <a:pt x="187" y="95"/>
                  </a:lnTo>
                  <a:close/>
                  <a:moveTo>
                    <a:pt x="187" y="54"/>
                  </a:moveTo>
                  <a:lnTo>
                    <a:pt x="44" y="54"/>
                  </a:lnTo>
                  <a:lnTo>
                    <a:pt x="44" y="75"/>
                  </a:lnTo>
                  <a:lnTo>
                    <a:pt x="187" y="75"/>
                  </a:lnTo>
                  <a:lnTo>
                    <a:pt x="187" y="54"/>
                  </a:lnTo>
                  <a:close/>
                  <a:moveTo>
                    <a:pt x="44" y="196"/>
                  </a:moveTo>
                  <a:lnTo>
                    <a:pt x="116" y="196"/>
                  </a:lnTo>
                  <a:lnTo>
                    <a:pt x="116" y="176"/>
                  </a:lnTo>
                  <a:lnTo>
                    <a:pt x="44" y="176"/>
                  </a:lnTo>
                  <a:lnTo>
                    <a:pt x="44" y="196"/>
                  </a:lnTo>
                  <a:close/>
                  <a:moveTo>
                    <a:pt x="233" y="29"/>
                  </a:moveTo>
                  <a:lnTo>
                    <a:pt x="233" y="0"/>
                  </a:lnTo>
                  <a:lnTo>
                    <a:pt x="0" y="0"/>
                  </a:lnTo>
                  <a:lnTo>
                    <a:pt x="0" y="301"/>
                  </a:lnTo>
                  <a:lnTo>
                    <a:pt x="29" y="301"/>
                  </a:lnTo>
                  <a:lnTo>
                    <a:pt x="29" y="330"/>
                  </a:lnTo>
                  <a:lnTo>
                    <a:pt x="262" y="330"/>
                  </a:lnTo>
                  <a:lnTo>
                    <a:pt x="262" y="29"/>
                  </a:lnTo>
                  <a:lnTo>
                    <a:pt x="233" y="29"/>
                  </a:lnTo>
                  <a:close/>
                  <a:moveTo>
                    <a:pt x="15" y="286"/>
                  </a:moveTo>
                  <a:lnTo>
                    <a:pt x="15" y="16"/>
                  </a:lnTo>
                  <a:lnTo>
                    <a:pt x="216" y="16"/>
                  </a:lnTo>
                  <a:lnTo>
                    <a:pt x="216" y="216"/>
                  </a:lnTo>
                  <a:lnTo>
                    <a:pt x="148" y="216"/>
                  </a:lnTo>
                  <a:lnTo>
                    <a:pt x="148" y="286"/>
                  </a:lnTo>
                  <a:lnTo>
                    <a:pt x="15" y="286"/>
                  </a:lnTo>
                  <a:close/>
                  <a:moveTo>
                    <a:pt x="245" y="315"/>
                  </a:moveTo>
                  <a:lnTo>
                    <a:pt x="44" y="315"/>
                  </a:lnTo>
                  <a:lnTo>
                    <a:pt x="44" y="301"/>
                  </a:lnTo>
                  <a:lnTo>
                    <a:pt x="155" y="301"/>
                  </a:lnTo>
                  <a:lnTo>
                    <a:pt x="233" y="225"/>
                  </a:lnTo>
                  <a:lnTo>
                    <a:pt x="233" y="45"/>
                  </a:lnTo>
                  <a:lnTo>
                    <a:pt x="245" y="45"/>
                  </a:lnTo>
                  <a:lnTo>
                    <a:pt x="245" y="315"/>
                  </a:lnTo>
                  <a:close/>
                </a:path>
              </a:pathLst>
            </a:custGeom>
            <a:solidFill>
              <a:srgbClr val="FCB00F"/>
            </a:solidFill>
            <a:ln w="9525">
              <a:noFill/>
              <a:round/>
            </a:ln>
          </p:spPr>
          <p:txBody>
            <a:bodyPr vert="horz" wrap="square" lIns="91440" tIns="45720" rIns="91440" bIns="45720" numCol="1" anchor="t" anchorCtr="0" compatLnSpc="1"/>
            <a:lstStyle/>
            <a:p>
              <a:endParaRPr lang="ko-KR" altLang="en-US">
                <a:latin typeface="+mj-ea"/>
                <a:ea typeface="+mj-ea"/>
              </a:endParaRPr>
            </a:p>
          </p:txBody>
        </p:sp>
      </p:grpSp>
      <p:grpSp>
        <p:nvGrpSpPr>
          <p:cNvPr id="36" name="组合 35"/>
          <p:cNvGrpSpPr/>
          <p:nvPr/>
        </p:nvGrpSpPr>
        <p:grpSpPr>
          <a:xfrm>
            <a:off x="2337695" y="3319275"/>
            <a:ext cx="1719410" cy="1637144"/>
            <a:chOff x="2337695" y="3319275"/>
            <a:chExt cx="1719410" cy="1637144"/>
          </a:xfrm>
        </p:grpSpPr>
        <p:grpSp>
          <p:nvGrpSpPr>
            <p:cNvPr id="40" name="组合 39"/>
            <p:cNvGrpSpPr/>
            <p:nvPr/>
          </p:nvGrpSpPr>
          <p:grpSpPr>
            <a:xfrm>
              <a:off x="2337695" y="3319275"/>
              <a:ext cx="1719410" cy="1637144"/>
              <a:chOff x="4747940" y="685998"/>
              <a:chExt cx="2418310" cy="2425303"/>
            </a:xfrm>
            <a:solidFill>
              <a:srgbClr val="202A36"/>
            </a:solidFill>
          </p:grpSpPr>
          <p:sp>
            <p:nvSpPr>
              <p:cNvPr id="41" name="Oval 5"/>
              <p:cNvSpPr>
                <a:spLocks noChangeArrowheads="1"/>
              </p:cNvSpPr>
              <p:nvPr/>
            </p:nvSpPr>
            <p:spPr bwMode="auto">
              <a:xfrm>
                <a:off x="4837113" y="774700"/>
                <a:ext cx="2238375" cy="2246313"/>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r>
                  <a:rPr lang="en-US" altLang="zh-CN" dirty="0"/>
                  <a:t>          </a:t>
                </a:r>
              </a:p>
              <a:p>
                <a:r>
                  <a:rPr lang="en-US" altLang="zh-CN" dirty="0"/>
                  <a:t>           </a:t>
                </a:r>
                <a:r>
                  <a:rPr lang="en-US" altLang="zh-CN" sz="3200" b="1" dirty="0">
                    <a:solidFill>
                      <a:srgbClr val="FCB00F"/>
                    </a:solidFill>
                    <a:latin typeface="微软雅黑" pitchFamily="34" charset="-122"/>
                    <a:ea typeface="微软雅黑" pitchFamily="34" charset="-122"/>
                  </a:rPr>
                  <a:t>E</a:t>
                </a:r>
                <a:endParaRPr lang="zh-CN" altLang="en-US" sz="3200" b="1" dirty="0">
                  <a:solidFill>
                    <a:srgbClr val="FCB00F"/>
                  </a:solidFill>
                  <a:latin typeface="微软雅黑" pitchFamily="34" charset="-122"/>
                  <a:ea typeface="微软雅黑" pitchFamily="34" charset="-122"/>
                </a:endParaRPr>
              </a:p>
            </p:txBody>
          </p:sp>
          <p:sp>
            <p:nvSpPr>
              <p:cNvPr id="42" name="Freeform 6"/>
              <p:cNvSpPr>
                <a:spLocks noEditPoints="1"/>
              </p:cNvSpPr>
              <p:nvPr/>
            </p:nvSpPr>
            <p:spPr bwMode="auto">
              <a:xfrm>
                <a:off x="4747940" y="685998"/>
                <a:ext cx="2418310" cy="2425303"/>
              </a:xfrm>
              <a:custGeom>
                <a:avLst/>
                <a:gdLst>
                  <a:gd name="T0" fmla="*/ 592 w 1184"/>
                  <a:gd name="T1" fmla="*/ 0 h 1184"/>
                  <a:gd name="T2" fmla="*/ 0 w 1184"/>
                  <a:gd name="T3" fmla="*/ 592 h 1184"/>
                  <a:gd name="T4" fmla="*/ 592 w 1184"/>
                  <a:gd name="T5" fmla="*/ 1184 h 1184"/>
                  <a:gd name="T6" fmla="*/ 1184 w 1184"/>
                  <a:gd name="T7" fmla="*/ 592 h 1184"/>
                  <a:gd name="T8" fmla="*/ 592 w 1184"/>
                  <a:gd name="T9" fmla="*/ 0 h 1184"/>
                  <a:gd name="T10" fmla="*/ 941 w 1184"/>
                  <a:gd name="T11" fmla="*/ 941 h 1184"/>
                  <a:gd name="T12" fmla="*/ 784 w 1184"/>
                  <a:gd name="T13" fmla="*/ 1047 h 1184"/>
                  <a:gd name="T14" fmla="*/ 592 w 1184"/>
                  <a:gd name="T15" fmla="*/ 1085 h 1184"/>
                  <a:gd name="T16" fmla="*/ 400 w 1184"/>
                  <a:gd name="T17" fmla="*/ 1047 h 1184"/>
                  <a:gd name="T18" fmla="*/ 243 w 1184"/>
                  <a:gd name="T19" fmla="*/ 941 h 1184"/>
                  <a:gd name="T20" fmla="*/ 137 w 1184"/>
                  <a:gd name="T21" fmla="*/ 784 h 1184"/>
                  <a:gd name="T22" fmla="*/ 99 w 1184"/>
                  <a:gd name="T23" fmla="*/ 592 h 1184"/>
                  <a:gd name="T24" fmla="*/ 137 w 1184"/>
                  <a:gd name="T25" fmla="*/ 400 h 1184"/>
                  <a:gd name="T26" fmla="*/ 243 w 1184"/>
                  <a:gd name="T27" fmla="*/ 243 h 1184"/>
                  <a:gd name="T28" fmla="*/ 400 w 1184"/>
                  <a:gd name="T29" fmla="*/ 137 h 1184"/>
                  <a:gd name="T30" fmla="*/ 592 w 1184"/>
                  <a:gd name="T31" fmla="*/ 99 h 1184"/>
                  <a:gd name="T32" fmla="*/ 784 w 1184"/>
                  <a:gd name="T33" fmla="*/ 137 h 1184"/>
                  <a:gd name="T34" fmla="*/ 941 w 1184"/>
                  <a:gd name="T35" fmla="*/ 243 h 1184"/>
                  <a:gd name="T36" fmla="*/ 1047 w 1184"/>
                  <a:gd name="T37" fmla="*/ 400 h 1184"/>
                  <a:gd name="T38" fmla="*/ 1085 w 1184"/>
                  <a:gd name="T39" fmla="*/ 592 h 1184"/>
                  <a:gd name="T40" fmla="*/ 1047 w 1184"/>
                  <a:gd name="T41" fmla="*/ 784 h 1184"/>
                  <a:gd name="T42" fmla="*/ 941 w 1184"/>
                  <a:gd name="T43" fmla="*/ 941 h 1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84" h="1184">
                    <a:moveTo>
                      <a:pt x="592" y="0"/>
                    </a:moveTo>
                    <a:cubicBezTo>
                      <a:pt x="265" y="0"/>
                      <a:pt x="0" y="265"/>
                      <a:pt x="0" y="592"/>
                    </a:cubicBezTo>
                    <a:cubicBezTo>
                      <a:pt x="0" y="919"/>
                      <a:pt x="265" y="1184"/>
                      <a:pt x="592" y="1184"/>
                    </a:cubicBezTo>
                    <a:cubicBezTo>
                      <a:pt x="919" y="1184"/>
                      <a:pt x="1184" y="919"/>
                      <a:pt x="1184" y="592"/>
                    </a:cubicBezTo>
                    <a:cubicBezTo>
                      <a:pt x="1184" y="265"/>
                      <a:pt x="919" y="0"/>
                      <a:pt x="592" y="0"/>
                    </a:cubicBezTo>
                    <a:close/>
                    <a:moveTo>
                      <a:pt x="941" y="941"/>
                    </a:moveTo>
                    <a:cubicBezTo>
                      <a:pt x="896" y="986"/>
                      <a:pt x="843" y="1022"/>
                      <a:pt x="784" y="1047"/>
                    </a:cubicBezTo>
                    <a:cubicBezTo>
                      <a:pt x="723" y="1072"/>
                      <a:pt x="659" y="1085"/>
                      <a:pt x="592" y="1085"/>
                    </a:cubicBezTo>
                    <a:cubicBezTo>
                      <a:pt x="525" y="1085"/>
                      <a:pt x="461" y="1072"/>
                      <a:pt x="400" y="1047"/>
                    </a:cubicBezTo>
                    <a:cubicBezTo>
                      <a:pt x="341" y="1022"/>
                      <a:pt x="288" y="986"/>
                      <a:pt x="243" y="941"/>
                    </a:cubicBezTo>
                    <a:cubicBezTo>
                      <a:pt x="198" y="896"/>
                      <a:pt x="162" y="843"/>
                      <a:pt x="137" y="784"/>
                    </a:cubicBezTo>
                    <a:cubicBezTo>
                      <a:pt x="112" y="723"/>
                      <a:pt x="99" y="659"/>
                      <a:pt x="99" y="592"/>
                    </a:cubicBezTo>
                    <a:cubicBezTo>
                      <a:pt x="99" y="525"/>
                      <a:pt x="112" y="461"/>
                      <a:pt x="137" y="400"/>
                    </a:cubicBezTo>
                    <a:cubicBezTo>
                      <a:pt x="162" y="341"/>
                      <a:pt x="198" y="288"/>
                      <a:pt x="243" y="243"/>
                    </a:cubicBezTo>
                    <a:cubicBezTo>
                      <a:pt x="288" y="198"/>
                      <a:pt x="341" y="162"/>
                      <a:pt x="400" y="137"/>
                    </a:cubicBezTo>
                    <a:cubicBezTo>
                      <a:pt x="461" y="112"/>
                      <a:pt x="525" y="99"/>
                      <a:pt x="592" y="99"/>
                    </a:cubicBezTo>
                    <a:cubicBezTo>
                      <a:pt x="659" y="99"/>
                      <a:pt x="723" y="112"/>
                      <a:pt x="784" y="137"/>
                    </a:cubicBezTo>
                    <a:cubicBezTo>
                      <a:pt x="843" y="162"/>
                      <a:pt x="896" y="198"/>
                      <a:pt x="941" y="243"/>
                    </a:cubicBezTo>
                    <a:cubicBezTo>
                      <a:pt x="986" y="288"/>
                      <a:pt x="1022" y="341"/>
                      <a:pt x="1047" y="400"/>
                    </a:cubicBezTo>
                    <a:cubicBezTo>
                      <a:pt x="1072" y="461"/>
                      <a:pt x="1085" y="525"/>
                      <a:pt x="1085" y="592"/>
                    </a:cubicBezTo>
                    <a:cubicBezTo>
                      <a:pt x="1085" y="659"/>
                      <a:pt x="1072" y="723"/>
                      <a:pt x="1047" y="784"/>
                    </a:cubicBezTo>
                    <a:cubicBezTo>
                      <a:pt x="1022" y="843"/>
                      <a:pt x="986" y="896"/>
                      <a:pt x="941" y="94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22" name="Freeform 48"/>
            <p:cNvSpPr>
              <a:spLocks noEditPoints="1"/>
            </p:cNvSpPr>
            <p:nvPr/>
          </p:nvSpPr>
          <p:spPr bwMode="auto">
            <a:xfrm>
              <a:off x="2665712" y="3874993"/>
              <a:ext cx="415200" cy="564238"/>
            </a:xfrm>
            <a:custGeom>
              <a:avLst/>
              <a:gdLst/>
              <a:ahLst/>
              <a:cxnLst>
                <a:cxn ang="0">
                  <a:pos x="76" y="31"/>
                </a:cxn>
                <a:cxn ang="0">
                  <a:pos x="80" y="27"/>
                </a:cxn>
                <a:cxn ang="0">
                  <a:pos x="76" y="23"/>
                </a:cxn>
                <a:cxn ang="0">
                  <a:pos x="23" y="76"/>
                </a:cxn>
                <a:cxn ang="0">
                  <a:pos x="27" y="80"/>
                </a:cxn>
                <a:cxn ang="0">
                  <a:pos x="31" y="76"/>
                </a:cxn>
                <a:cxn ang="0">
                  <a:pos x="76" y="31"/>
                </a:cxn>
                <a:cxn ang="0">
                  <a:pos x="44" y="192"/>
                </a:cxn>
                <a:cxn ang="0">
                  <a:pos x="45" y="203"/>
                </a:cxn>
                <a:cxn ang="0">
                  <a:pos x="56" y="209"/>
                </a:cxn>
                <a:cxn ang="0">
                  <a:pos x="57" y="216"/>
                </a:cxn>
                <a:cxn ang="0">
                  <a:pos x="76" y="221"/>
                </a:cxn>
                <a:cxn ang="0">
                  <a:pos x="95" y="216"/>
                </a:cxn>
                <a:cxn ang="0">
                  <a:pos x="96" y="209"/>
                </a:cxn>
                <a:cxn ang="0">
                  <a:pos x="106" y="203"/>
                </a:cxn>
                <a:cxn ang="0">
                  <a:pos x="108" y="192"/>
                </a:cxn>
                <a:cxn ang="0">
                  <a:pos x="76" y="197"/>
                </a:cxn>
                <a:cxn ang="0">
                  <a:pos x="44" y="192"/>
                </a:cxn>
                <a:cxn ang="0">
                  <a:pos x="41" y="170"/>
                </a:cxn>
                <a:cxn ang="0">
                  <a:pos x="42" y="182"/>
                </a:cxn>
                <a:cxn ang="0">
                  <a:pos x="76" y="188"/>
                </a:cxn>
                <a:cxn ang="0">
                  <a:pos x="109" y="182"/>
                </a:cxn>
                <a:cxn ang="0">
                  <a:pos x="111" y="170"/>
                </a:cxn>
                <a:cxn ang="0">
                  <a:pos x="76" y="177"/>
                </a:cxn>
                <a:cxn ang="0">
                  <a:pos x="41" y="170"/>
                </a:cxn>
                <a:cxn ang="0">
                  <a:pos x="76" y="0"/>
                </a:cxn>
                <a:cxn ang="0">
                  <a:pos x="0" y="76"/>
                </a:cxn>
                <a:cxn ang="0">
                  <a:pos x="36" y="141"/>
                </a:cxn>
                <a:cxn ang="0">
                  <a:pos x="39" y="160"/>
                </a:cxn>
                <a:cxn ang="0">
                  <a:pos x="76" y="168"/>
                </a:cxn>
                <a:cxn ang="0">
                  <a:pos x="113" y="160"/>
                </a:cxn>
                <a:cxn ang="0">
                  <a:pos x="115" y="141"/>
                </a:cxn>
                <a:cxn ang="0">
                  <a:pos x="152" y="76"/>
                </a:cxn>
                <a:cxn ang="0">
                  <a:pos x="76" y="0"/>
                </a:cxn>
                <a:cxn ang="0">
                  <a:pos x="104" y="132"/>
                </a:cxn>
                <a:cxn ang="0">
                  <a:pos x="102" y="150"/>
                </a:cxn>
                <a:cxn ang="0">
                  <a:pos x="76" y="154"/>
                </a:cxn>
                <a:cxn ang="0">
                  <a:pos x="50" y="150"/>
                </a:cxn>
                <a:cxn ang="0">
                  <a:pos x="48" y="132"/>
                </a:cxn>
                <a:cxn ang="0">
                  <a:pos x="13" y="76"/>
                </a:cxn>
                <a:cxn ang="0">
                  <a:pos x="76" y="14"/>
                </a:cxn>
                <a:cxn ang="0">
                  <a:pos x="139" y="76"/>
                </a:cxn>
                <a:cxn ang="0">
                  <a:pos x="104" y="132"/>
                </a:cxn>
                <a:cxn ang="0">
                  <a:pos x="93" y="104"/>
                </a:cxn>
                <a:cxn ang="0">
                  <a:pos x="76" y="74"/>
                </a:cxn>
                <a:cxn ang="0">
                  <a:pos x="59" y="104"/>
                </a:cxn>
                <a:cxn ang="0">
                  <a:pos x="52" y="89"/>
                </a:cxn>
                <a:cxn ang="0">
                  <a:pos x="41" y="94"/>
                </a:cxn>
                <a:cxn ang="0">
                  <a:pos x="58" y="131"/>
                </a:cxn>
                <a:cxn ang="0">
                  <a:pos x="76" y="98"/>
                </a:cxn>
                <a:cxn ang="0">
                  <a:pos x="94" y="131"/>
                </a:cxn>
                <a:cxn ang="0">
                  <a:pos x="111" y="94"/>
                </a:cxn>
                <a:cxn ang="0">
                  <a:pos x="100" y="89"/>
                </a:cxn>
                <a:cxn ang="0">
                  <a:pos x="93" y="104"/>
                </a:cxn>
              </a:cxnLst>
              <a:rect l="0" t="0" r="r" b="b"/>
              <a:pathLst>
                <a:path w="152" h="221">
                  <a:moveTo>
                    <a:pt x="76" y="31"/>
                  </a:moveTo>
                  <a:cubicBezTo>
                    <a:pt x="78" y="31"/>
                    <a:pt x="80" y="30"/>
                    <a:pt x="80" y="27"/>
                  </a:cubicBezTo>
                  <a:cubicBezTo>
                    <a:pt x="80" y="25"/>
                    <a:pt x="78" y="23"/>
                    <a:pt x="76" y="23"/>
                  </a:cubicBezTo>
                  <a:cubicBezTo>
                    <a:pt x="47" y="23"/>
                    <a:pt x="23" y="47"/>
                    <a:pt x="23" y="76"/>
                  </a:cubicBezTo>
                  <a:cubicBezTo>
                    <a:pt x="23" y="78"/>
                    <a:pt x="25" y="80"/>
                    <a:pt x="27" y="80"/>
                  </a:cubicBezTo>
                  <a:cubicBezTo>
                    <a:pt x="29" y="80"/>
                    <a:pt x="31" y="78"/>
                    <a:pt x="31" y="76"/>
                  </a:cubicBezTo>
                  <a:cubicBezTo>
                    <a:pt x="31" y="52"/>
                    <a:pt x="51" y="31"/>
                    <a:pt x="76" y="31"/>
                  </a:cubicBezTo>
                  <a:close/>
                  <a:moveTo>
                    <a:pt x="44" y="192"/>
                  </a:moveTo>
                  <a:cubicBezTo>
                    <a:pt x="45" y="203"/>
                    <a:pt x="45" y="203"/>
                    <a:pt x="45" y="203"/>
                  </a:cubicBezTo>
                  <a:cubicBezTo>
                    <a:pt x="45" y="203"/>
                    <a:pt x="48" y="207"/>
                    <a:pt x="56" y="209"/>
                  </a:cubicBezTo>
                  <a:cubicBezTo>
                    <a:pt x="57" y="216"/>
                    <a:pt x="57" y="216"/>
                    <a:pt x="57" y="216"/>
                  </a:cubicBezTo>
                  <a:cubicBezTo>
                    <a:pt x="57" y="216"/>
                    <a:pt x="61" y="221"/>
                    <a:pt x="76" y="221"/>
                  </a:cubicBezTo>
                  <a:cubicBezTo>
                    <a:pt x="91" y="221"/>
                    <a:pt x="95" y="216"/>
                    <a:pt x="95" y="216"/>
                  </a:cubicBezTo>
                  <a:cubicBezTo>
                    <a:pt x="96" y="209"/>
                    <a:pt x="96" y="209"/>
                    <a:pt x="96" y="209"/>
                  </a:cubicBezTo>
                  <a:cubicBezTo>
                    <a:pt x="104" y="207"/>
                    <a:pt x="106" y="203"/>
                    <a:pt x="106" y="203"/>
                  </a:cubicBezTo>
                  <a:cubicBezTo>
                    <a:pt x="108" y="192"/>
                    <a:pt x="108" y="192"/>
                    <a:pt x="108" y="192"/>
                  </a:cubicBezTo>
                  <a:cubicBezTo>
                    <a:pt x="98" y="195"/>
                    <a:pt x="87" y="197"/>
                    <a:pt x="76" y="197"/>
                  </a:cubicBezTo>
                  <a:cubicBezTo>
                    <a:pt x="64" y="197"/>
                    <a:pt x="54" y="195"/>
                    <a:pt x="44" y="192"/>
                  </a:cubicBezTo>
                  <a:close/>
                  <a:moveTo>
                    <a:pt x="41" y="170"/>
                  </a:moveTo>
                  <a:cubicBezTo>
                    <a:pt x="42" y="182"/>
                    <a:pt x="42" y="182"/>
                    <a:pt x="42" y="182"/>
                  </a:cubicBezTo>
                  <a:cubicBezTo>
                    <a:pt x="52" y="186"/>
                    <a:pt x="64" y="188"/>
                    <a:pt x="76" y="188"/>
                  </a:cubicBezTo>
                  <a:cubicBezTo>
                    <a:pt x="88" y="188"/>
                    <a:pt x="99" y="186"/>
                    <a:pt x="109" y="182"/>
                  </a:cubicBezTo>
                  <a:cubicBezTo>
                    <a:pt x="111" y="170"/>
                    <a:pt x="111" y="170"/>
                    <a:pt x="111" y="170"/>
                  </a:cubicBezTo>
                  <a:cubicBezTo>
                    <a:pt x="100" y="174"/>
                    <a:pt x="89" y="177"/>
                    <a:pt x="76" y="177"/>
                  </a:cubicBezTo>
                  <a:cubicBezTo>
                    <a:pt x="63" y="177"/>
                    <a:pt x="51" y="174"/>
                    <a:pt x="41" y="170"/>
                  </a:cubicBezTo>
                  <a:close/>
                  <a:moveTo>
                    <a:pt x="76" y="0"/>
                  </a:moveTo>
                  <a:cubicBezTo>
                    <a:pt x="34" y="0"/>
                    <a:pt x="0" y="34"/>
                    <a:pt x="0" y="76"/>
                  </a:cubicBezTo>
                  <a:cubicBezTo>
                    <a:pt x="0" y="104"/>
                    <a:pt x="15" y="128"/>
                    <a:pt x="36" y="141"/>
                  </a:cubicBezTo>
                  <a:cubicBezTo>
                    <a:pt x="39" y="160"/>
                    <a:pt x="39" y="160"/>
                    <a:pt x="39" y="160"/>
                  </a:cubicBezTo>
                  <a:cubicBezTo>
                    <a:pt x="50" y="165"/>
                    <a:pt x="63" y="168"/>
                    <a:pt x="76" y="168"/>
                  </a:cubicBezTo>
                  <a:cubicBezTo>
                    <a:pt x="89" y="168"/>
                    <a:pt x="102" y="165"/>
                    <a:pt x="113" y="160"/>
                  </a:cubicBezTo>
                  <a:cubicBezTo>
                    <a:pt x="115" y="141"/>
                    <a:pt x="115" y="141"/>
                    <a:pt x="115" y="141"/>
                  </a:cubicBezTo>
                  <a:cubicBezTo>
                    <a:pt x="137" y="128"/>
                    <a:pt x="152" y="104"/>
                    <a:pt x="152" y="76"/>
                  </a:cubicBezTo>
                  <a:cubicBezTo>
                    <a:pt x="152" y="34"/>
                    <a:pt x="118" y="0"/>
                    <a:pt x="76" y="0"/>
                  </a:cubicBezTo>
                  <a:close/>
                  <a:moveTo>
                    <a:pt x="104" y="132"/>
                  </a:moveTo>
                  <a:cubicBezTo>
                    <a:pt x="102" y="150"/>
                    <a:pt x="102" y="150"/>
                    <a:pt x="102" y="150"/>
                  </a:cubicBezTo>
                  <a:cubicBezTo>
                    <a:pt x="102" y="150"/>
                    <a:pt x="95" y="154"/>
                    <a:pt x="76" y="154"/>
                  </a:cubicBezTo>
                  <a:cubicBezTo>
                    <a:pt x="57" y="154"/>
                    <a:pt x="50" y="150"/>
                    <a:pt x="50" y="150"/>
                  </a:cubicBezTo>
                  <a:cubicBezTo>
                    <a:pt x="48" y="132"/>
                    <a:pt x="48" y="132"/>
                    <a:pt x="48" y="132"/>
                  </a:cubicBezTo>
                  <a:cubicBezTo>
                    <a:pt x="27" y="122"/>
                    <a:pt x="13" y="101"/>
                    <a:pt x="13" y="76"/>
                  </a:cubicBezTo>
                  <a:cubicBezTo>
                    <a:pt x="13" y="42"/>
                    <a:pt x="41" y="14"/>
                    <a:pt x="76" y="14"/>
                  </a:cubicBezTo>
                  <a:cubicBezTo>
                    <a:pt x="110" y="14"/>
                    <a:pt x="139" y="42"/>
                    <a:pt x="139" y="76"/>
                  </a:cubicBezTo>
                  <a:cubicBezTo>
                    <a:pt x="139" y="101"/>
                    <a:pt x="124" y="122"/>
                    <a:pt x="104" y="132"/>
                  </a:cubicBezTo>
                  <a:close/>
                  <a:moveTo>
                    <a:pt x="93" y="104"/>
                  </a:moveTo>
                  <a:cubicBezTo>
                    <a:pt x="76" y="74"/>
                    <a:pt x="76" y="74"/>
                    <a:pt x="76" y="74"/>
                  </a:cubicBezTo>
                  <a:cubicBezTo>
                    <a:pt x="59" y="104"/>
                    <a:pt x="59" y="104"/>
                    <a:pt x="59" y="104"/>
                  </a:cubicBezTo>
                  <a:cubicBezTo>
                    <a:pt x="52" y="89"/>
                    <a:pt x="52" y="89"/>
                    <a:pt x="52" y="89"/>
                  </a:cubicBezTo>
                  <a:cubicBezTo>
                    <a:pt x="41" y="94"/>
                    <a:pt x="41" y="94"/>
                    <a:pt x="41" y="94"/>
                  </a:cubicBezTo>
                  <a:cubicBezTo>
                    <a:pt x="58" y="131"/>
                    <a:pt x="58" y="131"/>
                    <a:pt x="58" y="131"/>
                  </a:cubicBezTo>
                  <a:cubicBezTo>
                    <a:pt x="76" y="98"/>
                    <a:pt x="76" y="98"/>
                    <a:pt x="76" y="98"/>
                  </a:cubicBezTo>
                  <a:cubicBezTo>
                    <a:pt x="94" y="131"/>
                    <a:pt x="94" y="131"/>
                    <a:pt x="94" y="131"/>
                  </a:cubicBezTo>
                  <a:cubicBezTo>
                    <a:pt x="111" y="94"/>
                    <a:pt x="111" y="94"/>
                    <a:pt x="111" y="94"/>
                  </a:cubicBezTo>
                  <a:cubicBezTo>
                    <a:pt x="100" y="89"/>
                    <a:pt x="100" y="89"/>
                    <a:pt x="100" y="89"/>
                  </a:cubicBezTo>
                  <a:lnTo>
                    <a:pt x="93" y="104"/>
                  </a:lnTo>
                  <a:close/>
                </a:path>
              </a:pathLst>
            </a:custGeom>
            <a:solidFill>
              <a:srgbClr val="FCB00F"/>
            </a:solidFill>
            <a:ln w="9525">
              <a:noFill/>
              <a:round/>
            </a:ln>
          </p:spPr>
          <p:txBody>
            <a:bodyPr vert="horz" wrap="square" lIns="91440" tIns="45720" rIns="91440" bIns="45720" numCol="1" anchor="t" anchorCtr="0" compatLnSpc="1"/>
            <a:lstStyle/>
            <a:p>
              <a:endParaRPr lang="ko-KR" altLang="en-US">
                <a:latin typeface="+mj-ea"/>
                <a:ea typeface="+mj-ea"/>
              </a:endParaRPr>
            </a:p>
          </p:txBody>
        </p:sp>
      </p:grpSp>
      <p:cxnSp>
        <p:nvCxnSpPr>
          <p:cNvPr id="52" name="直接箭头连接符 51"/>
          <p:cNvCxnSpPr>
            <a:stCxn id="39" idx="1"/>
          </p:cNvCxnSpPr>
          <p:nvPr/>
        </p:nvCxnSpPr>
        <p:spPr>
          <a:xfrm rot="10800000" flipV="1">
            <a:off x="3835731" y="2360722"/>
            <a:ext cx="2283853" cy="126125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55" name="直接箭头连接符 54"/>
          <p:cNvCxnSpPr>
            <a:stCxn id="39" idx="5"/>
          </p:cNvCxnSpPr>
          <p:nvPr/>
        </p:nvCxnSpPr>
        <p:spPr>
          <a:xfrm>
            <a:off x="7489577" y="2360722"/>
            <a:ext cx="2129436" cy="1344379"/>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58" name="直接箭头连接符 57"/>
          <p:cNvCxnSpPr>
            <a:stCxn id="39" idx="0"/>
            <a:endCxn id="45" idx="0"/>
          </p:cNvCxnSpPr>
          <p:nvPr/>
        </p:nvCxnSpPr>
        <p:spPr>
          <a:xfrm rot="16200000" flipH="1">
            <a:off x="6125182" y="3382618"/>
            <a:ext cx="1376213" cy="17416"/>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0" presetClass="path" presetSubtype="0" accel="50000" decel="50000" fill="hold" nodeType="withEffect">
                                  <p:stCondLst>
                                    <p:cond delay="0"/>
                                  </p:stCondLst>
                                  <p:childTnLst>
                                    <p:animMotion origin="layout" path="M -0.71133 -0.09537 C -0.71133 -0.09514 -0.56107 -0.16181 -0.47709 -0.1419 C -0.3724 -0.13264 -0.39545 -0.14746 -0.20716 0.02291 C -0.01875 0.19328 -0.0431 0.00463 3.125E-6 3.33333E-6 " pathEditMode="relative" rAng="0" ptsTypes="AAAA">
                                      <p:cBhvr>
                                        <p:cTn id="12" dur="2000" fill="hold"/>
                                        <p:tgtEl>
                                          <p:spTgt spid="4"/>
                                        </p:tgtEl>
                                        <p:attrNameLst>
                                          <p:attrName>ppt_x</p:attrName>
                                          <p:attrName>ppt_y</p:attrName>
                                        </p:attrNameLst>
                                      </p:cBhvr>
                                      <p:rCtr x="35560" y="6944"/>
                                    </p:animMotion>
                                  </p:childTnLst>
                                </p:cTn>
                              </p:par>
                            </p:childTnLst>
                          </p:cTn>
                        </p:par>
                        <p:par>
                          <p:cTn id="13" fill="hold">
                            <p:stCondLst>
                              <p:cond delay="500"/>
                            </p:stCondLst>
                            <p:childTnLst>
                              <p:par>
                                <p:cTn id="14" presetID="14" presetClass="entr" presetSubtype="10" fill="hold" grpId="0" nodeType="after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randombar(horizontal)">
                                      <p:cBhvr>
                                        <p:cTn id="16" dur="500"/>
                                        <p:tgtEl>
                                          <p:spTgt spid="27"/>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randombar(horizontal)">
                                      <p:cBhvr>
                                        <p:cTn id="19" dur="500"/>
                                        <p:tgtEl>
                                          <p:spTgt spid="28"/>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randombar(horizontal)">
                                      <p:cBhvr>
                                        <p:cTn id="22" dur="500"/>
                                        <p:tgtEl>
                                          <p:spTgt spid="29"/>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randombar(horizontal)">
                                      <p:cBhvr>
                                        <p:cTn id="25"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7" grpId="0"/>
      <p:bldP spid="28" grpId="0"/>
      <p:bldP spid="29" grpId="0"/>
      <p:bldP spid="3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a:spLocks noChangeArrowheads="1"/>
          </p:cNvSpPr>
          <p:nvPr/>
        </p:nvSpPr>
        <p:spPr bwMode="auto">
          <a:xfrm>
            <a:off x="2783003" y="698304"/>
            <a:ext cx="2191607" cy="52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spcBef>
                <a:spcPct val="0"/>
              </a:spcBef>
              <a:buNone/>
            </a:pPr>
            <a:r>
              <a:rPr lang="zh-CN" altLang="en-US" sz="2800" dirty="0">
                <a:solidFill>
                  <a:srgbClr val="202A36"/>
                </a:solidFill>
                <a:cs typeface="Arial" charset="0"/>
              </a:rPr>
              <a:t>意外 与 事故</a:t>
            </a:r>
          </a:p>
        </p:txBody>
      </p:sp>
      <p:sp>
        <p:nvSpPr>
          <p:cNvPr id="3" name="矩形 3"/>
          <p:cNvSpPr>
            <a:spLocks noChangeArrowheads="1"/>
          </p:cNvSpPr>
          <p:nvPr/>
        </p:nvSpPr>
        <p:spPr bwMode="auto">
          <a:xfrm>
            <a:off x="2632771" y="1510972"/>
            <a:ext cx="7293610" cy="1397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eaLnBrk="1" hangingPunct="1">
              <a:spcBef>
                <a:spcPct val="0"/>
              </a:spcBef>
              <a:buFont typeface="Arial" charset="0"/>
              <a:buNone/>
            </a:pPr>
            <a:r>
              <a:rPr lang="zh-CN" altLang="en-US" sz="2000" dirty="0">
                <a:solidFill>
                  <a:srgbClr val="202A36"/>
                </a:solidFill>
                <a:cs typeface="Arial" charset="0"/>
              </a:rPr>
              <a:t>与“安全”相对的是“危险”</a:t>
            </a:r>
          </a:p>
          <a:p>
            <a:pPr fontAlgn="auto">
              <a:lnSpc>
                <a:spcPts val="2600"/>
              </a:lnSpc>
              <a:spcBef>
                <a:spcPct val="0"/>
              </a:spcBef>
              <a:buNone/>
            </a:pPr>
            <a:r>
              <a:rPr lang="zh-CN" altLang="en-US" sz="2000" b="1" dirty="0">
                <a:solidFill>
                  <a:srgbClr val="202A36"/>
                </a:solidFill>
                <a:cs typeface="Arial" charset="0"/>
              </a:rPr>
              <a:t>危险：</a:t>
            </a:r>
            <a:r>
              <a:rPr lang="zh-CN" altLang="en-US" sz="2000" dirty="0">
                <a:solidFill>
                  <a:schemeClr val="tx1">
                    <a:lumMod val="75000"/>
                    <a:lumOff val="25000"/>
                  </a:schemeClr>
                </a:solidFill>
                <a:cs typeface="Arial" charset="0"/>
              </a:rPr>
              <a:t>是指某一系统、产品、或设备或操作的内部和外部的一种</a:t>
            </a:r>
          </a:p>
          <a:p>
            <a:pPr fontAlgn="auto">
              <a:lnSpc>
                <a:spcPts val="2600"/>
              </a:lnSpc>
              <a:spcBef>
                <a:spcPct val="0"/>
              </a:spcBef>
              <a:buNone/>
            </a:pPr>
            <a:r>
              <a:rPr lang="zh-CN" altLang="en-US" sz="2000" dirty="0">
                <a:solidFill>
                  <a:schemeClr val="tx1">
                    <a:lumMod val="75000"/>
                    <a:lumOff val="25000"/>
                  </a:schemeClr>
                </a:solidFill>
                <a:cs typeface="Arial" charset="0"/>
              </a:rPr>
              <a:t>潜在的状态，其发生可能造成人员伤害、职业病、财产损失、</a:t>
            </a:r>
          </a:p>
          <a:p>
            <a:pPr fontAlgn="auto">
              <a:lnSpc>
                <a:spcPts val="2600"/>
              </a:lnSpc>
              <a:spcBef>
                <a:spcPct val="0"/>
              </a:spcBef>
              <a:buNone/>
            </a:pPr>
            <a:r>
              <a:rPr lang="zh-CN" altLang="en-US" sz="2000" dirty="0">
                <a:solidFill>
                  <a:schemeClr val="tx1">
                    <a:lumMod val="75000"/>
                    <a:lumOff val="25000"/>
                  </a:schemeClr>
                </a:solidFill>
                <a:cs typeface="Arial" charset="0"/>
              </a:rPr>
              <a:t>作业环境破坏的状态</a:t>
            </a:r>
          </a:p>
        </p:txBody>
      </p:sp>
      <p:sp>
        <p:nvSpPr>
          <p:cNvPr id="4" name="矩形 3"/>
          <p:cNvSpPr>
            <a:spLocks noChangeArrowheads="1"/>
          </p:cNvSpPr>
          <p:nvPr/>
        </p:nvSpPr>
        <p:spPr bwMode="auto">
          <a:xfrm>
            <a:off x="2690168" y="3492172"/>
            <a:ext cx="3995420" cy="1013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spcBef>
                <a:spcPct val="0"/>
              </a:spcBef>
              <a:buNone/>
            </a:pPr>
            <a:r>
              <a:rPr lang="zh-CN" altLang="en-US" sz="2000" b="1" dirty="0">
                <a:solidFill>
                  <a:srgbClr val="202A36"/>
                </a:solidFill>
                <a:latin typeface="黑体" pitchFamily="49" charset="-122"/>
                <a:ea typeface="黑体" pitchFamily="49" charset="-122"/>
                <a:cs typeface="Arial" charset="0"/>
              </a:rPr>
              <a:t>意外：</a:t>
            </a:r>
            <a:r>
              <a:rPr lang="zh-CN" altLang="en-US" sz="2000" dirty="0">
                <a:solidFill>
                  <a:schemeClr val="tx1">
                    <a:lumMod val="75000"/>
                    <a:lumOff val="25000"/>
                  </a:schemeClr>
                </a:solidFill>
              </a:rPr>
              <a:t>指的是意料之外、料想不到</a:t>
            </a:r>
          </a:p>
          <a:p>
            <a:pPr>
              <a:spcBef>
                <a:spcPct val="0"/>
              </a:spcBef>
              <a:buNone/>
            </a:pPr>
            <a:r>
              <a:rPr lang="zh-CN" altLang="en-US" sz="2000" dirty="0">
                <a:solidFill>
                  <a:schemeClr val="tx1">
                    <a:lumMod val="75000"/>
                    <a:lumOff val="25000"/>
                  </a:schemeClr>
                </a:solidFill>
              </a:rPr>
              <a:t>的事件，也指指突如其来的不好的</a:t>
            </a:r>
          </a:p>
          <a:p>
            <a:pPr>
              <a:spcBef>
                <a:spcPct val="0"/>
              </a:spcBef>
              <a:buNone/>
            </a:pPr>
            <a:r>
              <a:rPr lang="zh-CN" altLang="en-US" sz="2000" dirty="0">
                <a:solidFill>
                  <a:schemeClr val="tx1">
                    <a:lumMod val="75000"/>
                    <a:lumOff val="25000"/>
                  </a:schemeClr>
                </a:solidFill>
              </a:rPr>
              <a:t>事件</a:t>
            </a:r>
            <a:endParaRPr lang="zh-CN" altLang="en-US" sz="2000" b="1" dirty="0">
              <a:solidFill>
                <a:schemeClr val="tx1">
                  <a:lumMod val="75000"/>
                  <a:lumOff val="25000"/>
                </a:schemeClr>
              </a:solidFill>
              <a:latin typeface="黑体" pitchFamily="49" charset="-122"/>
              <a:ea typeface="黑体" pitchFamily="49" charset="-122"/>
              <a:cs typeface="Arial" charset="0"/>
            </a:endParaRPr>
          </a:p>
        </p:txBody>
      </p:sp>
      <p:sp>
        <p:nvSpPr>
          <p:cNvPr id="5" name="矩形 4"/>
          <p:cNvSpPr>
            <a:spLocks noChangeArrowheads="1"/>
          </p:cNvSpPr>
          <p:nvPr/>
        </p:nvSpPr>
        <p:spPr bwMode="auto">
          <a:xfrm>
            <a:off x="2709065" y="4760853"/>
            <a:ext cx="3991610"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spcBef>
                <a:spcPct val="0"/>
              </a:spcBef>
              <a:buNone/>
            </a:pPr>
            <a:r>
              <a:rPr lang="zh-CN" altLang="en-US" sz="2000" b="1" dirty="0">
                <a:solidFill>
                  <a:srgbClr val="202A36"/>
                </a:solidFill>
                <a:cs typeface="Arial" charset="0"/>
              </a:rPr>
              <a:t>事故：</a:t>
            </a:r>
            <a:r>
              <a:rPr lang="zh-CN" altLang="en-US" sz="2000" dirty="0">
                <a:solidFill>
                  <a:schemeClr val="tx1">
                    <a:lumMod val="75000"/>
                    <a:lumOff val="25000"/>
                  </a:schemeClr>
                </a:solidFill>
                <a:cs typeface="Arial" charset="0"/>
              </a:rPr>
              <a:t>指的是人们在实现其目的的</a:t>
            </a:r>
          </a:p>
          <a:p>
            <a:pPr>
              <a:spcBef>
                <a:spcPct val="0"/>
              </a:spcBef>
              <a:buNone/>
            </a:pPr>
            <a:r>
              <a:rPr lang="zh-CN" altLang="en-US" sz="2000" dirty="0">
                <a:solidFill>
                  <a:schemeClr val="tx1">
                    <a:lumMod val="75000"/>
                    <a:lumOff val="25000"/>
                  </a:schemeClr>
                </a:solidFill>
                <a:cs typeface="Arial" charset="0"/>
              </a:rPr>
              <a:t>行动过程中，突然</a:t>
            </a:r>
            <a:r>
              <a:rPr lang="zh-CN" altLang="en-US" sz="2000" dirty="0">
                <a:solidFill>
                  <a:schemeClr val="tx1">
                    <a:lumMod val="75000"/>
                    <a:lumOff val="25000"/>
                  </a:schemeClr>
                </a:solidFill>
              </a:rPr>
              <a:t>发生的、迫使其</a:t>
            </a:r>
          </a:p>
          <a:p>
            <a:pPr>
              <a:spcBef>
                <a:spcPct val="0"/>
              </a:spcBef>
              <a:buNone/>
            </a:pPr>
            <a:r>
              <a:rPr lang="zh-CN" altLang="en-US" sz="2000" dirty="0">
                <a:solidFill>
                  <a:schemeClr val="tx1">
                    <a:lumMod val="75000"/>
                    <a:lumOff val="25000"/>
                  </a:schemeClr>
                </a:solidFill>
              </a:rPr>
              <a:t>有目的行动暂时或永久终止的一种</a:t>
            </a:r>
          </a:p>
          <a:p>
            <a:pPr>
              <a:spcBef>
                <a:spcPct val="0"/>
              </a:spcBef>
              <a:buNone/>
            </a:pPr>
            <a:r>
              <a:rPr lang="zh-CN" altLang="en-US" sz="2000" dirty="0">
                <a:solidFill>
                  <a:schemeClr val="tx1">
                    <a:lumMod val="75000"/>
                    <a:lumOff val="25000"/>
                  </a:schemeClr>
                </a:solidFill>
              </a:rPr>
              <a:t>意外事件。事故一般伴随造成人身</a:t>
            </a:r>
          </a:p>
          <a:p>
            <a:pPr>
              <a:spcBef>
                <a:spcPct val="0"/>
              </a:spcBef>
              <a:buNone/>
            </a:pPr>
            <a:r>
              <a:rPr lang="zh-CN" altLang="en-US" sz="2000" dirty="0">
                <a:solidFill>
                  <a:schemeClr val="tx1">
                    <a:lumMod val="75000"/>
                    <a:lumOff val="25000"/>
                  </a:schemeClr>
                </a:solidFill>
              </a:rPr>
              <a:t>伤害或财产或经济损失</a:t>
            </a:r>
            <a:endParaRPr lang="zh-CN" altLang="en-US" sz="2000" b="1" dirty="0">
              <a:solidFill>
                <a:schemeClr val="tx1">
                  <a:lumMod val="75000"/>
                  <a:lumOff val="25000"/>
                </a:schemeClr>
              </a:solidFill>
              <a:cs typeface="Arial" charset="0"/>
            </a:endParaRPr>
          </a:p>
        </p:txBody>
      </p:sp>
      <p:pic>
        <p:nvPicPr>
          <p:cNvPr id="102402" name="Picture 2" descr="http://p0.ifengimg.com/fck/2017_10/c01e03bd76029df_w500_h333.png"/>
          <p:cNvPicPr>
            <a:picLocks noChangeAspect="1" noChangeArrowheads="1"/>
          </p:cNvPicPr>
          <p:nvPr/>
        </p:nvPicPr>
        <p:blipFill>
          <a:blip r:embed="rId3" cstate="print"/>
          <a:srcRect/>
          <a:stretch>
            <a:fillRect/>
          </a:stretch>
        </p:blipFill>
        <p:spPr bwMode="auto">
          <a:xfrm>
            <a:off x="7091390" y="3051062"/>
            <a:ext cx="4762500" cy="3171826"/>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left)">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descr="C:\Users\Administrator\Desktop\ppt\小人\20140701103911949.jpg"/>
          <p:cNvPicPr>
            <a:picLocks noChangeAspect="1" noChangeArrowheads="1"/>
          </p:cNvPicPr>
          <p:nvPr/>
        </p:nvPicPr>
        <p:blipFill>
          <a:blip r:embed="rId3" cstate="print">
            <a:clrChange>
              <a:clrFrom>
                <a:srgbClr val="FFFFFF">
                  <a:alpha val="100000"/>
                </a:srgbClr>
              </a:clrFrom>
              <a:clrTo>
                <a:srgbClr val="FFFFFF">
                  <a:alpha val="100000"/>
                  <a:alpha val="0"/>
                </a:srgbClr>
              </a:clrTo>
            </a:clrChange>
          </a:blip>
          <a:srcRect/>
          <a:stretch>
            <a:fillRect/>
          </a:stretch>
        </p:blipFill>
        <p:spPr bwMode="auto">
          <a:xfrm>
            <a:off x="7667139" y="1958439"/>
            <a:ext cx="4253593" cy="3605522"/>
          </a:xfrm>
          <a:prstGeom prst="rect">
            <a:avLst/>
          </a:prstGeom>
          <a:noFill/>
        </p:spPr>
      </p:pic>
      <p:sp>
        <p:nvSpPr>
          <p:cNvPr id="3" name="Rectangle 2"/>
          <p:cNvSpPr txBox="1">
            <a:spLocks noRot="1" noChangeArrowheads="1"/>
          </p:cNvSpPr>
          <p:nvPr/>
        </p:nvSpPr>
        <p:spPr>
          <a:xfrm>
            <a:off x="2291938" y="1674420"/>
            <a:ext cx="4999512" cy="4037610"/>
          </a:xfrm>
          <a:prstGeom prst="rect">
            <a:avLst/>
          </a:prstGeom>
          <a:ln>
            <a:solidFill>
              <a:srgbClr val="000000"/>
            </a:solidFill>
          </a:ln>
        </p:spPr>
        <p:txBody>
          <a:bodyPr/>
          <a:lstStyle/>
          <a:p>
            <a:pPr marL="228600" lvl="0" fontAlgn="auto">
              <a:lnSpc>
                <a:spcPts val="2460"/>
              </a:lnSpc>
              <a:spcBef>
                <a:spcPct val="0"/>
              </a:spcBef>
            </a:pPr>
            <a:r>
              <a:rPr lang="zh-CN" altLang="en-US" dirty="0">
                <a:latin typeface="微软雅黑" pitchFamily="34" charset="-122"/>
                <a:ea typeface="微软雅黑" pitchFamily="34" charset="-122"/>
              </a:rPr>
              <a:t>       安全管理</a:t>
            </a:r>
            <a:r>
              <a:rPr lang="zh-CN" altLang="en-US" u="heavy" dirty="0">
                <a:uFill>
                  <a:solidFill>
                    <a:srgbClr val="FCB00F"/>
                  </a:solidFill>
                </a:uFill>
                <a:latin typeface="微软雅黑" pitchFamily="34" charset="-122"/>
                <a:ea typeface="微软雅黑" pitchFamily="34" charset="-122"/>
              </a:rPr>
              <a:t>最初级的阶段</a:t>
            </a:r>
            <a:r>
              <a:rPr kumimoji="0" lang="zh-CN" altLang="en-US" b="0" i="0" u="none" strike="noStrike" kern="1200" cap="none" spc="0" normalizeH="0" baseline="0" noProof="0" dirty="0">
                <a:ln>
                  <a:noFill/>
                </a:ln>
                <a:solidFill>
                  <a:schemeClr val="tx1"/>
                </a:solidFill>
                <a:effectLst/>
                <a:uLnTx/>
                <a:uFillTx/>
                <a:latin typeface="微软雅黑" pitchFamily="34" charset="-122"/>
                <a:ea typeface="微软雅黑" pitchFamily="34" charset="-122"/>
              </a:rPr>
              <a:t>，安全责任被交付到经理或主管的</a:t>
            </a:r>
            <a:r>
              <a:rPr lang="zh-CN" altLang="en-US" dirty="0">
                <a:latin typeface="微软雅黑" pitchFamily="34" charset="-122"/>
                <a:ea typeface="微软雅黑" pitchFamily="34" charset="-122"/>
              </a:rPr>
              <a:t>手中，员工被动接受安全管理。缺点是很少</a:t>
            </a:r>
            <a:r>
              <a:rPr kumimoji="0" lang="zh-CN" altLang="en-US" b="0" i="0" u="none" strike="noStrike" kern="1200" cap="none" spc="0" normalizeH="0" baseline="0" noProof="0" dirty="0">
                <a:ln>
                  <a:noFill/>
                </a:ln>
                <a:solidFill>
                  <a:schemeClr val="tx1"/>
                </a:solidFill>
                <a:effectLst/>
                <a:uLnTx/>
                <a:uFillTx/>
                <a:latin typeface="微软雅黑" pitchFamily="34" charset="-122"/>
                <a:ea typeface="微软雅黑" pitchFamily="34" charset="-122"/>
              </a:rPr>
              <a:t>强调员工的参与性</a:t>
            </a:r>
          </a:p>
          <a:p>
            <a:pPr marL="228600" marR="0" lvl="0" defTabSz="914400" rtl="0" fontAlgn="auto">
              <a:lnSpc>
                <a:spcPts val="2460"/>
              </a:lnSpc>
              <a:spcBef>
                <a:spcPts val="600"/>
              </a:spcBef>
              <a:spcAft>
                <a:spcPts val="0"/>
              </a:spcAft>
              <a:buClrTx/>
              <a:buSzTx/>
              <a:buFont typeface="Wingdings" charset="2"/>
              <a:buNone/>
              <a:defRPr/>
            </a:pPr>
            <a:r>
              <a:rPr lang="zh-CN" altLang="en-US" dirty="0">
                <a:uFill>
                  <a:solidFill>
                    <a:srgbClr val="FCB00F"/>
                  </a:solidFill>
                </a:uFill>
                <a:latin typeface="微软雅黑" pitchFamily="34" charset="-122"/>
                <a:ea typeface="微软雅黑" pitchFamily="34" charset="-122"/>
              </a:rPr>
              <a:t>       </a:t>
            </a:r>
            <a:r>
              <a:rPr lang="zh-CN" altLang="en-US" u="heavy" dirty="0">
                <a:uFill>
                  <a:solidFill>
                    <a:srgbClr val="FCB00F"/>
                  </a:solidFill>
                </a:uFill>
                <a:latin typeface="微软雅黑" pitchFamily="34" charset="-122"/>
                <a:ea typeface="微软雅黑" pitchFamily="34" charset="-122"/>
              </a:rPr>
              <a:t>下一阶段</a:t>
            </a:r>
            <a:r>
              <a:rPr kumimoji="0" lang="zh-CN" altLang="en-US" b="0" i="0" u="none" strike="noStrike" kern="1200" cap="none" spc="0" normalizeH="0" baseline="0" noProof="0" dirty="0">
                <a:ln>
                  <a:noFill/>
                </a:ln>
                <a:solidFill>
                  <a:schemeClr val="tx1"/>
                </a:solidFill>
                <a:effectLst/>
                <a:uLnTx/>
                <a:uFillTx/>
                <a:latin typeface="微软雅黑" pitchFamily="34" charset="-122"/>
                <a:ea typeface="微软雅黑" pitchFamily="34" charset="-122"/>
              </a:rPr>
              <a:t>，员工被纳入到安全部门的安全管理中，专人负责员工本人的安全。缺点是普通员工未涉及到负责他人的安全</a:t>
            </a:r>
          </a:p>
          <a:p>
            <a:pPr marL="228600" marR="0" lvl="0" defTabSz="914400" rtl="0" fontAlgn="auto">
              <a:lnSpc>
                <a:spcPts val="2460"/>
              </a:lnSpc>
              <a:spcBef>
                <a:spcPts val="600"/>
              </a:spcBef>
              <a:spcAft>
                <a:spcPts val="0"/>
              </a:spcAft>
              <a:buClrTx/>
              <a:buSzTx/>
              <a:buFont typeface="Wingdings" charset="2"/>
              <a:buNone/>
              <a:defRPr/>
            </a:pPr>
            <a:r>
              <a:rPr kumimoji="0" lang="zh-CN" altLang="en-US" b="0" i="0" u="none" strike="noStrike" kern="1200" cap="none" spc="0" normalizeH="0" baseline="0" noProof="0" dirty="0">
                <a:ln>
                  <a:noFill/>
                </a:ln>
                <a:solidFill>
                  <a:schemeClr val="tx1"/>
                </a:solidFill>
                <a:effectLst/>
                <a:uLnTx/>
                <a:uFillTx/>
                <a:latin typeface="微软雅黑" pitchFamily="34" charset="-122"/>
                <a:ea typeface="微软雅黑" pitchFamily="34" charset="-122"/>
                <a:sym typeface="Arial" charset="0"/>
              </a:rPr>
              <a:t>       </a:t>
            </a:r>
            <a:r>
              <a:rPr lang="zh-CN" altLang="en-US" u="heavy" dirty="0">
                <a:uFill>
                  <a:solidFill>
                    <a:srgbClr val="FCB00F"/>
                  </a:solidFill>
                </a:uFill>
                <a:latin typeface="微软雅黑" pitchFamily="34" charset="-122"/>
                <a:ea typeface="微软雅黑" pitchFamily="34" charset="-122"/>
                <a:sym typeface="Arial" charset="0"/>
              </a:rPr>
              <a:t>最后阶段</a:t>
            </a:r>
            <a:r>
              <a:rPr kumimoji="0" lang="zh-CN" altLang="en-US" b="0" i="0" u="none" strike="noStrike" kern="1200" cap="none" spc="0" normalizeH="0" baseline="0" noProof="0" dirty="0">
                <a:ln>
                  <a:noFill/>
                </a:ln>
                <a:solidFill>
                  <a:schemeClr val="tx1"/>
                </a:solidFill>
                <a:effectLst/>
                <a:uLnTx/>
                <a:uFillTx/>
                <a:latin typeface="微软雅黑" pitchFamily="34" charset="-122"/>
                <a:ea typeface="微软雅黑" pitchFamily="34" charset="-122"/>
                <a:sym typeface="Arial" charset="0"/>
              </a:rPr>
              <a:t>，便是让员工、经理</a:t>
            </a:r>
            <a:r>
              <a:rPr kumimoji="0" lang="zh-CN" altLang="en-US" b="0" i="0" u="none" strike="noStrike" kern="1200" cap="none" spc="0" normalizeH="0" baseline="0" noProof="0" dirty="0">
                <a:ln>
                  <a:noFill/>
                </a:ln>
                <a:solidFill>
                  <a:schemeClr val="tx1"/>
                </a:solidFill>
                <a:effectLst/>
                <a:uLnTx/>
                <a:uFillTx/>
                <a:latin typeface="微软雅黑" pitchFamily="34" charset="-122"/>
                <a:ea typeface="微软雅黑" pitchFamily="34" charset="-122"/>
              </a:rPr>
              <a:t>和主管除了保证自己的安全，还要参与负责他人的安全，这称之为“互助的安全文化”</a:t>
            </a:r>
            <a:endParaRPr kumimoji="0" lang="en-US" altLang="zh-CN" b="0" i="0" u="none" strike="noStrike" kern="1200" cap="none" spc="0" normalizeH="0" baseline="0" noProof="0" dirty="0">
              <a:ln>
                <a:noFill/>
              </a:ln>
              <a:solidFill>
                <a:schemeClr val="tx1"/>
              </a:solidFill>
              <a:effectLst/>
              <a:uLnTx/>
              <a:uFillTx/>
              <a:latin typeface="微软雅黑" pitchFamily="34" charset="-122"/>
              <a:ea typeface="微软雅黑" pitchFamily="34" charset="-122"/>
              <a:sym typeface="Arial" charset="0"/>
            </a:endParaRPr>
          </a:p>
          <a:p>
            <a:pPr marL="228600" marR="0" lvl="0" defTabSz="914400" rtl="0" fontAlgn="auto">
              <a:lnSpc>
                <a:spcPts val="2460"/>
              </a:lnSpc>
              <a:spcBef>
                <a:spcPts val="1000"/>
              </a:spcBef>
              <a:spcAft>
                <a:spcPts val="0"/>
              </a:spcAft>
              <a:buClrTx/>
              <a:buSzTx/>
              <a:buFont typeface="Wingdings" charset="2"/>
              <a:buNone/>
              <a:defRPr/>
            </a:pPr>
            <a:r>
              <a:rPr kumimoji="0" lang="zh-CN" altLang="en-US" b="0" i="0" u="none" strike="noStrike" kern="1200" cap="none" spc="0" normalizeH="0" baseline="0" noProof="0" dirty="0">
                <a:ln>
                  <a:noFill/>
                </a:ln>
                <a:solidFill>
                  <a:schemeClr val="tx1"/>
                </a:solidFill>
                <a:effectLst/>
                <a:uLnTx/>
                <a:uFillTx/>
                <a:latin typeface="微软雅黑" pitchFamily="34" charset="-122"/>
                <a:ea typeface="微软雅黑" pitchFamily="34" charset="-122"/>
              </a:rPr>
              <a:t>       安全观察，可以协助达成安全的最高境界</a:t>
            </a:r>
            <a:r>
              <a:rPr kumimoji="0" lang="en-US" altLang="zh-CN" b="0" i="0" u="none" strike="noStrike" kern="1200" cap="none" spc="0" normalizeH="0" baseline="0" noProof="0" dirty="0">
                <a:ln>
                  <a:noFill/>
                </a:ln>
                <a:solidFill>
                  <a:schemeClr val="tx1"/>
                </a:solidFill>
                <a:effectLst/>
                <a:uLnTx/>
                <a:uFillTx/>
                <a:latin typeface="微软雅黑" pitchFamily="34" charset="-122"/>
                <a:ea typeface="微软雅黑" pitchFamily="34" charset="-122"/>
              </a:rPr>
              <a:t>——</a:t>
            </a:r>
            <a:r>
              <a:rPr kumimoji="0" lang="zh-CN" altLang="en-US" b="0" i="0" u="none" strike="noStrike" kern="1200" cap="none" spc="0" normalizeH="0" baseline="0" noProof="0" dirty="0">
                <a:ln>
                  <a:noFill/>
                </a:ln>
                <a:solidFill>
                  <a:schemeClr val="tx1"/>
                </a:solidFill>
                <a:effectLst/>
                <a:uLnTx/>
                <a:uFillTx/>
                <a:latin typeface="微软雅黑" pitchFamily="34" charset="-122"/>
                <a:ea typeface="微软雅黑" pitchFamily="34" charset="-122"/>
              </a:rPr>
              <a:t>互助的安全文化</a:t>
            </a:r>
          </a:p>
        </p:txBody>
      </p:sp>
      <p:sp>
        <p:nvSpPr>
          <p:cNvPr id="4" name="矩形 3"/>
          <p:cNvSpPr>
            <a:spLocks noChangeArrowheads="1"/>
          </p:cNvSpPr>
          <p:nvPr/>
        </p:nvSpPr>
        <p:spPr bwMode="auto">
          <a:xfrm>
            <a:off x="2559457" y="647223"/>
            <a:ext cx="3416302" cy="52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marL="228600" lvl="0" indent="-228600" algn="ctr">
              <a:spcBef>
                <a:spcPts val="1000"/>
              </a:spcBef>
              <a:buNone/>
              <a:defRPr/>
            </a:pPr>
            <a:r>
              <a:rPr lang="zh-CN" altLang="en-US" sz="2800" dirty="0"/>
              <a:t>形成互助的安全文化</a:t>
            </a:r>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lide(fromBottom)">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lide(fromBottom)">
                                      <p:cBhvr>
                                        <p:cTn id="22" dur="500"/>
                                        <p:tgtEl>
                                          <p:spTgt spid="3">
                                            <p:txEl>
                                              <p:pRg st="3" end="3"/>
                                            </p:txEl>
                                          </p:spTgt>
                                        </p:tgtEl>
                                      </p:cBhvr>
                                    </p:animEffect>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ipe(left)">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utoUpdateAnimBg="0"/>
      <p:bldP spid="4"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6076709" y="0"/>
            <a:ext cx="6115291" cy="6858000"/>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5969725" y="2393163"/>
            <a:ext cx="2821578" cy="458423"/>
            <a:chOff x="5969725" y="1801451"/>
            <a:chExt cx="2821578" cy="458423"/>
          </a:xfrm>
        </p:grpSpPr>
        <p:sp>
          <p:nvSpPr>
            <p:cNvPr id="10" name="矩形 9"/>
            <p:cNvSpPr/>
            <p:nvPr/>
          </p:nvSpPr>
          <p:spPr>
            <a:xfrm>
              <a:off x="5969726" y="1801451"/>
              <a:ext cx="2821577" cy="458423"/>
            </a:xfrm>
            <a:prstGeom prst="rect">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5969725" y="1801451"/>
              <a:ext cx="93115" cy="458423"/>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2" name="组合 11"/>
          <p:cNvGrpSpPr/>
          <p:nvPr/>
        </p:nvGrpSpPr>
        <p:grpSpPr>
          <a:xfrm>
            <a:off x="5969725" y="2990099"/>
            <a:ext cx="2821578" cy="459854"/>
            <a:chOff x="5969725" y="2398387"/>
            <a:chExt cx="2821578" cy="459854"/>
          </a:xfrm>
        </p:grpSpPr>
        <p:sp>
          <p:nvSpPr>
            <p:cNvPr id="13" name="矩形 12"/>
            <p:cNvSpPr/>
            <p:nvPr/>
          </p:nvSpPr>
          <p:spPr>
            <a:xfrm>
              <a:off x="5969726" y="2398387"/>
              <a:ext cx="2821577" cy="458423"/>
            </a:xfrm>
            <a:prstGeom prst="rect">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5969725" y="2399818"/>
              <a:ext cx="93115" cy="458423"/>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5" name="组合 14"/>
          <p:cNvGrpSpPr/>
          <p:nvPr/>
        </p:nvGrpSpPr>
        <p:grpSpPr>
          <a:xfrm>
            <a:off x="5969725" y="3563726"/>
            <a:ext cx="2821578" cy="466057"/>
            <a:chOff x="5969725" y="2972014"/>
            <a:chExt cx="2821578" cy="466057"/>
          </a:xfrm>
        </p:grpSpPr>
        <p:sp>
          <p:nvSpPr>
            <p:cNvPr id="16" name="矩形 15"/>
            <p:cNvSpPr/>
            <p:nvPr/>
          </p:nvSpPr>
          <p:spPr>
            <a:xfrm>
              <a:off x="5969726" y="2979648"/>
              <a:ext cx="2821577" cy="458423"/>
            </a:xfrm>
            <a:prstGeom prst="rect">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5969725" y="2972014"/>
              <a:ext cx="93115" cy="458423"/>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8" name="椭圆 17"/>
          <p:cNvSpPr/>
          <p:nvPr/>
        </p:nvSpPr>
        <p:spPr>
          <a:xfrm>
            <a:off x="1838237" y="1937346"/>
            <a:ext cx="2448272" cy="2448272"/>
          </a:xfrm>
          <a:prstGeom prst="ellipse">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椭圆 29"/>
          <p:cNvSpPr/>
          <p:nvPr/>
        </p:nvSpPr>
        <p:spPr>
          <a:xfrm>
            <a:off x="1941993" y="2041102"/>
            <a:ext cx="2240761" cy="2240761"/>
          </a:xfrm>
          <a:prstGeom prst="ellipse">
            <a:avLst/>
          </a:prstGeom>
          <a:noFill/>
          <a:ln w="31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2" name="组合 31"/>
          <p:cNvGrpSpPr/>
          <p:nvPr/>
        </p:nvGrpSpPr>
        <p:grpSpPr>
          <a:xfrm>
            <a:off x="6155957" y="2429163"/>
            <a:ext cx="2293620" cy="1555042"/>
            <a:chOff x="6155957" y="1837451"/>
            <a:chExt cx="2293620" cy="1555042"/>
          </a:xfrm>
        </p:grpSpPr>
        <p:sp>
          <p:nvSpPr>
            <p:cNvPr id="33" name="矩形 32"/>
            <p:cNvSpPr/>
            <p:nvPr/>
          </p:nvSpPr>
          <p:spPr>
            <a:xfrm>
              <a:off x="6155957" y="1837451"/>
              <a:ext cx="2011680" cy="368300"/>
            </a:xfrm>
            <a:prstGeom prst="rect">
              <a:avLst/>
            </a:prstGeom>
          </p:spPr>
          <p:txBody>
            <a:bodyPr wrap="none">
              <a:spAutoFit/>
            </a:bodyPr>
            <a:lstStyle/>
            <a:p>
              <a:r>
                <a:rPr lang="zh-CN" altLang="en-US" b="1" dirty="0">
                  <a:solidFill>
                    <a:srgbClr val="202A36"/>
                  </a:solidFill>
                  <a:latin typeface="微软雅黑" pitchFamily="34" charset="-122"/>
                  <a:ea typeface="微软雅黑" pitchFamily="34" charset="-122"/>
                </a:rPr>
                <a:t>正确使用劳保用品</a:t>
              </a:r>
            </a:p>
          </p:txBody>
        </p:sp>
        <p:sp>
          <p:nvSpPr>
            <p:cNvPr id="34" name="矩形 33"/>
            <p:cNvSpPr/>
            <p:nvPr/>
          </p:nvSpPr>
          <p:spPr>
            <a:xfrm>
              <a:off x="6155957" y="2442932"/>
              <a:ext cx="2293620" cy="368300"/>
            </a:xfrm>
            <a:prstGeom prst="rect">
              <a:avLst/>
            </a:prstGeom>
          </p:spPr>
          <p:txBody>
            <a:bodyPr wrap="none">
              <a:spAutoFit/>
            </a:bodyPr>
            <a:lstStyle/>
            <a:p>
              <a:r>
                <a:rPr lang="zh-CN" altLang="en-US" b="1" dirty="0">
                  <a:solidFill>
                    <a:srgbClr val="202A36"/>
                  </a:solidFill>
                  <a:latin typeface="微软雅黑" pitchFamily="34" charset="-122"/>
                  <a:ea typeface="微软雅黑" pitchFamily="34" charset="-122"/>
                </a:rPr>
                <a:t>安全管理</a:t>
              </a:r>
              <a:r>
                <a:rPr lang="en-US" altLang="zh-CN" b="1" dirty="0">
                  <a:solidFill>
                    <a:srgbClr val="202A36"/>
                  </a:solidFill>
                  <a:latin typeface="微软雅黑" pitchFamily="34" charset="-122"/>
                  <a:ea typeface="微软雅黑" pitchFamily="34" charset="-122"/>
                </a:rPr>
                <a:t>“20</a:t>
              </a:r>
              <a:r>
                <a:rPr lang="zh-CN" altLang="en-US" b="1" dirty="0">
                  <a:solidFill>
                    <a:srgbClr val="202A36"/>
                  </a:solidFill>
                  <a:latin typeface="微软雅黑" pitchFamily="34" charset="-122"/>
                  <a:ea typeface="微软雅黑" pitchFamily="34" charset="-122"/>
                </a:rPr>
                <a:t>必有</a:t>
              </a:r>
              <a:r>
                <a:rPr lang="en-US" altLang="zh-CN" b="1" dirty="0">
                  <a:solidFill>
                    <a:srgbClr val="202A36"/>
                  </a:solidFill>
                  <a:latin typeface="微软雅黑" pitchFamily="34" charset="-122"/>
                  <a:ea typeface="微软雅黑" pitchFamily="34" charset="-122"/>
                </a:rPr>
                <a:t>”</a:t>
              </a:r>
            </a:p>
          </p:txBody>
        </p:sp>
        <p:sp>
          <p:nvSpPr>
            <p:cNvPr id="35" name="矩形 34"/>
            <p:cNvSpPr/>
            <p:nvPr/>
          </p:nvSpPr>
          <p:spPr>
            <a:xfrm>
              <a:off x="6155957" y="3024193"/>
              <a:ext cx="2240280" cy="368300"/>
            </a:xfrm>
            <a:prstGeom prst="rect">
              <a:avLst/>
            </a:prstGeom>
          </p:spPr>
          <p:txBody>
            <a:bodyPr wrap="none">
              <a:spAutoFit/>
            </a:bodyPr>
            <a:lstStyle/>
            <a:p>
              <a:r>
                <a:rPr lang="zh-CN" altLang="en-US" b="1" dirty="0">
                  <a:solidFill>
                    <a:srgbClr val="202A36"/>
                  </a:solidFill>
                  <a:latin typeface="微软雅黑" pitchFamily="34" charset="-122"/>
                  <a:ea typeface="微软雅黑" pitchFamily="34" charset="-122"/>
                </a:rPr>
                <a:t>安全管理的几项原则</a:t>
              </a:r>
            </a:p>
          </p:txBody>
        </p:sp>
      </p:grpSp>
      <p:sp>
        <p:nvSpPr>
          <p:cNvPr id="36" name="文本框 35"/>
          <p:cNvSpPr txBox="1"/>
          <p:nvPr/>
        </p:nvSpPr>
        <p:spPr>
          <a:xfrm>
            <a:off x="1127693" y="4716172"/>
            <a:ext cx="3877985" cy="830997"/>
          </a:xfrm>
          <a:prstGeom prst="rect">
            <a:avLst/>
          </a:prstGeom>
          <a:noFill/>
        </p:spPr>
        <p:txBody>
          <a:bodyPr wrap="none" rtlCol="0">
            <a:spAutoFit/>
          </a:bodyPr>
          <a:lstStyle/>
          <a:p>
            <a:pPr algn="ctr"/>
            <a:r>
              <a:rPr lang="zh-CN" altLang="en-US" sz="4800" b="1" kern="100" dirty="0">
                <a:solidFill>
                  <a:srgbClr val="202A36"/>
                </a:solidFill>
                <a:latin typeface="微软雅黑" pitchFamily="34" charset="-122"/>
                <a:ea typeface="微软雅黑" pitchFamily="34" charset="-122"/>
                <a:cs typeface="Times New Roman" pitchFamily="18" charset="0"/>
              </a:rPr>
              <a:t>五、相关规范</a:t>
            </a:r>
            <a:endParaRPr lang="zh-CN" altLang="zh-CN" sz="4800" b="1" kern="100" dirty="0">
              <a:solidFill>
                <a:srgbClr val="202A36"/>
              </a:solidFill>
              <a:latin typeface="微软雅黑" pitchFamily="34" charset="-122"/>
              <a:ea typeface="微软雅黑" pitchFamily="34" charset="-122"/>
              <a:cs typeface="Times New Roman" pitchFamily="18" charset="0"/>
            </a:endParaRPr>
          </a:p>
        </p:txBody>
      </p:sp>
      <p:sp>
        <p:nvSpPr>
          <p:cNvPr id="37" name="Freeform 11"/>
          <p:cNvSpPr>
            <a:spLocks noEditPoints="1"/>
          </p:cNvSpPr>
          <p:nvPr/>
        </p:nvSpPr>
        <p:spPr bwMode="auto">
          <a:xfrm>
            <a:off x="2361006" y="2648152"/>
            <a:ext cx="1489286" cy="1171014"/>
          </a:xfrm>
          <a:custGeom>
            <a:avLst/>
            <a:gdLst>
              <a:gd name="T0" fmla="*/ 186 w 390"/>
              <a:gd name="T1" fmla="*/ 267 h 306"/>
              <a:gd name="T2" fmla="*/ 187 w 390"/>
              <a:gd name="T3" fmla="*/ 305 h 306"/>
              <a:gd name="T4" fmla="*/ 154 w 390"/>
              <a:gd name="T5" fmla="*/ 287 h 306"/>
              <a:gd name="T6" fmla="*/ 137 w 390"/>
              <a:gd name="T7" fmla="*/ 208 h 306"/>
              <a:gd name="T8" fmla="*/ 124 w 390"/>
              <a:gd name="T9" fmla="*/ 266 h 306"/>
              <a:gd name="T10" fmla="*/ 108 w 390"/>
              <a:gd name="T11" fmla="*/ 190 h 306"/>
              <a:gd name="T12" fmla="*/ 42 w 390"/>
              <a:gd name="T13" fmla="*/ 210 h 306"/>
              <a:gd name="T14" fmla="*/ 25 w 390"/>
              <a:gd name="T15" fmla="*/ 135 h 306"/>
              <a:gd name="T16" fmla="*/ 11 w 390"/>
              <a:gd name="T17" fmla="*/ 188 h 306"/>
              <a:gd name="T18" fmla="*/ 0 w 390"/>
              <a:gd name="T19" fmla="*/ 154 h 306"/>
              <a:gd name="T20" fmla="*/ 20 w 390"/>
              <a:gd name="T21" fmla="*/ 116 h 306"/>
              <a:gd name="T22" fmla="*/ 189 w 390"/>
              <a:gd name="T23" fmla="*/ 229 h 306"/>
              <a:gd name="T24" fmla="*/ 192 w 390"/>
              <a:gd name="T25" fmla="*/ 240 h 306"/>
              <a:gd name="T26" fmla="*/ 121 w 390"/>
              <a:gd name="T27" fmla="*/ 87 h 306"/>
              <a:gd name="T28" fmla="*/ 131 w 390"/>
              <a:gd name="T29" fmla="*/ 125 h 306"/>
              <a:gd name="T30" fmla="*/ 198 w 390"/>
              <a:gd name="T31" fmla="*/ 115 h 306"/>
              <a:gd name="T32" fmla="*/ 188 w 390"/>
              <a:gd name="T33" fmla="*/ 77 h 306"/>
              <a:gd name="T34" fmla="*/ 327 w 390"/>
              <a:gd name="T35" fmla="*/ 54 h 306"/>
              <a:gd name="T36" fmla="*/ 298 w 390"/>
              <a:gd name="T37" fmla="*/ 5 h 306"/>
              <a:gd name="T38" fmla="*/ 327 w 390"/>
              <a:gd name="T39" fmla="*/ 54 h 306"/>
              <a:gd name="T40" fmla="*/ 126 w 390"/>
              <a:gd name="T41" fmla="*/ 0 h 306"/>
              <a:gd name="T42" fmla="*/ 140 w 390"/>
              <a:gd name="T43" fmla="*/ 54 h 306"/>
              <a:gd name="T44" fmla="*/ 305 w 390"/>
              <a:gd name="T45" fmla="*/ 77 h 306"/>
              <a:gd name="T46" fmla="*/ 238 w 390"/>
              <a:gd name="T47" fmla="*/ 87 h 306"/>
              <a:gd name="T48" fmla="*/ 248 w 390"/>
              <a:gd name="T49" fmla="*/ 125 h 306"/>
              <a:gd name="T50" fmla="*/ 315 w 390"/>
              <a:gd name="T51" fmla="*/ 115 h 306"/>
              <a:gd name="T52" fmla="*/ 305 w 390"/>
              <a:gd name="T53" fmla="*/ 77 h 306"/>
              <a:gd name="T54" fmla="*/ 209 w 390"/>
              <a:gd name="T55" fmla="*/ 62 h 306"/>
              <a:gd name="T56" fmla="*/ 201 w 390"/>
              <a:gd name="T57" fmla="*/ 62 h 306"/>
              <a:gd name="T58" fmla="*/ 107 w 390"/>
              <a:gd name="T59" fmla="*/ 121 h 306"/>
              <a:gd name="T60" fmla="*/ 192 w 390"/>
              <a:gd name="T61" fmla="*/ 140 h 306"/>
              <a:gd name="T62" fmla="*/ 225 w 390"/>
              <a:gd name="T63" fmla="*/ 121 h 306"/>
              <a:gd name="T64" fmla="*/ 309 w 390"/>
              <a:gd name="T65" fmla="*/ 140 h 306"/>
              <a:gd name="T66" fmla="*/ 329 w 390"/>
              <a:gd name="T67" fmla="*/ 62 h 306"/>
              <a:gd name="T68" fmla="*/ 227 w 390"/>
              <a:gd name="T69" fmla="*/ 62 h 306"/>
              <a:gd name="T70" fmla="*/ 209 w 390"/>
              <a:gd name="T71" fmla="*/ 62 h 306"/>
              <a:gd name="T72" fmla="*/ 196 w 390"/>
              <a:gd name="T73" fmla="*/ 294 h 306"/>
              <a:gd name="T74" fmla="*/ 376 w 390"/>
              <a:gd name="T75" fmla="*/ 219 h 306"/>
              <a:gd name="T76" fmla="*/ 384 w 390"/>
              <a:gd name="T77" fmla="*/ 235 h 306"/>
              <a:gd name="T78" fmla="*/ 200 w 390"/>
              <a:gd name="T79" fmla="*/ 257 h 306"/>
              <a:gd name="T80" fmla="*/ 378 w 390"/>
              <a:gd name="T81" fmla="*/ 191 h 306"/>
              <a:gd name="T82" fmla="*/ 198 w 390"/>
              <a:gd name="T83" fmla="*/ 252 h 306"/>
              <a:gd name="T84" fmla="*/ 200 w 390"/>
              <a:gd name="T85" fmla="*/ 257 h 306"/>
              <a:gd name="T86" fmla="*/ 203 w 390"/>
              <a:gd name="T87" fmla="*/ 222 h 306"/>
              <a:gd name="T88" fmla="*/ 375 w 390"/>
              <a:gd name="T89" fmla="*/ 163 h 306"/>
              <a:gd name="T90" fmla="*/ 376 w 390"/>
              <a:gd name="T91" fmla="*/ 147 h 306"/>
              <a:gd name="T92" fmla="*/ 340 w 390"/>
              <a:gd name="T93" fmla="*/ 126 h 306"/>
              <a:gd name="T94" fmla="*/ 351 w 390"/>
              <a:gd name="T95" fmla="*/ 152 h 306"/>
              <a:gd name="T96" fmla="*/ 122 w 390"/>
              <a:gd name="T97" fmla="*/ 152 h 306"/>
              <a:gd name="T98" fmla="*/ 121 w 390"/>
              <a:gd name="T99" fmla="*/ 152 h 306"/>
              <a:gd name="T100" fmla="*/ 95 w 390"/>
              <a:gd name="T101" fmla="*/ 90 h 306"/>
              <a:gd name="T102" fmla="*/ 28 w 390"/>
              <a:gd name="T103" fmla="*/ 94 h 306"/>
              <a:gd name="T104" fmla="*/ 26 w 390"/>
              <a:gd name="T105" fmla="*/ 110 h 306"/>
              <a:gd name="T106" fmla="*/ 194 w 390"/>
              <a:gd name="T107" fmla="*/ 222 h 306"/>
              <a:gd name="T108" fmla="*/ 197 w 390"/>
              <a:gd name="T109" fmla="*/ 36 h 306"/>
              <a:gd name="T110" fmla="*/ 227 w 390"/>
              <a:gd name="T111" fmla="*/ 50 h 306"/>
              <a:gd name="T112" fmla="*/ 183 w 390"/>
              <a:gd name="T113" fmla="*/ 50 h 306"/>
              <a:gd name="T114" fmla="*/ 156 w 390"/>
              <a:gd name="T115" fmla="*/ 50 h 306"/>
              <a:gd name="T116" fmla="*/ 303 w 390"/>
              <a:gd name="T117" fmla="*/ 100 h 306"/>
              <a:gd name="T118" fmla="*/ 300 w 390"/>
              <a:gd name="T119" fmla="*/ 113 h 306"/>
              <a:gd name="T120" fmla="*/ 254 w 390"/>
              <a:gd name="T121" fmla="*/ 89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90" h="306">
                <a:moveTo>
                  <a:pt x="192" y="240"/>
                </a:moveTo>
                <a:cubicBezTo>
                  <a:pt x="187" y="249"/>
                  <a:pt x="185" y="258"/>
                  <a:pt x="186" y="267"/>
                </a:cubicBezTo>
                <a:cubicBezTo>
                  <a:pt x="186" y="275"/>
                  <a:pt x="189" y="284"/>
                  <a:pt x="192" y="293"/>
                </a:cubicBezTo>
                <a:cubicBezTo>
                  <a:pt x="194" y="298"/>
                  <a:pt x="192" y="303"/>
                  <a:pt x="187" y="305"/>
                </a:cubicBezTo>
                <a:cubicBezTo>
                  <a:pt x="184" y="306"/>
                  <a:pt x="181" y="305"/>
                  <a:pt x="178" y="304"/>
                </a:cubicBezTo>
                <a:cubicBezTo>
                  <a:pt x="154" y="287"/>
                  <a:pt x="154" y="287"/>
                  <a:pt x="154" y="287"/>
                </a:cubicBezTo>
                <a:cubicBezTo>
                  <a:pt x="148" y="263"/>
                  <a:pt x="147" y="241"/>
                  <a:pt x="155" y="220"/>
                </a:cubicBezTo>
                <a:cubicBezTo>
                  <a:pt x="137" y="208"/>
                  <a:pt x="137" y="208"/>
                  <a:pt x="137" y="208"/>
                </a:cubicBezTo>
                <a:cubicBezTo>
                  <a:pt x="125" y="229"/>
                  <a:pt x="127" y="257"/>
                  <a:pt x="132" y="272"/>
                </a:cubicBezTo>
                <a:cubicBezTo>
                  <a:pt x="124" y="266"/>
                  <a:pt x="124" y="266"/>
                  <a:pt x="124" y="266"/>
                </a:cubicBezTo>
                <a:cubicBezTo>
                  <a:pt x="116" y="251"/>
                  <a:pt x="118" y="224"/>
                  <a:pt x="126" y="201"/>
                </a:cubicBezTo>
                <a:cubicBezTo>
                  <a:pt x="108" y="190"/>
                  <a:pt x="108" y="190"/>
                  <a:pt x="108" y="190"/>
                </a:cubicBezTo>
                <a:cubicBezTo>
                  <a:pt x="96" y="216"/>
                  <a:pt x="98" y="238"/>
                  <a:pt x="103" y="252"/>
                </a:cubicBezTo>
                <a:cubicBezTo>
                  <a:pt x="42" y="210"/>
                  <a:pt x="42" y="210"/>
                  <a:pt x="42" y="210"/>
                </a:cubicBezTo>
                <a:cubicBezTo>
                  <a:pt x="37" y="187"/>
                  <a:pt x="36" y="166"/>
                  <a:pt x="44" y="147"/>
                </a:cubicBezTo>
                <a:cubicBezTo>
                  <a:pt x="25" y="135"/>
                  <a:pt x="25" y="135"/>
                  <a:pt x="25" y="135"/>
                </a:cubicBezTo>
                <a:cubicBezTo>
                  <a:pt x="12" y="162"/>
                  <a:pt x="20" y="185"/>
                  <a:pt x="27" y="199"/>
                </a:cubicBezTo>
                <a:cubicBezTo>
                  <a:pt x="11" y="188"/>
                  <a:pt x="11" y="188"/>
                  <a:pt x="11" y="188"/>
                </a:cubicBezTo>
                <a:cubicBezTo>
                  <a:pt x="10" y="187"/>
                  <a:pt x="9" y="186"/>
                  <a:pt x="8" y="184"/>
                </a:cubicBezTo>
                <a:cubicBezTo>
                  <a:pt x="4" y="175"/>
                  <a:pt x="1" y="165"/>
                  <a:pt x="0" y="154"/>
                </a:cubicBezTo>
                <a:cubicBezTo>
                  <a:pt x="0" y="143"/>
                  <a:pt x="2" y="132"/>
                  <a:pt x="8" y="120"/>
                </a:cubicBezTo>
                <a:cubicBezTo>
                  <a:pt x="10" y="115"/>
                  <a:pt x="15" y="113"/>
                  <a:pt x="20" y="116"/>
                </a:cubicBezTo>
                <a:cubicBezTo>
                  <a:pt x="20" y="116"/>
                  <a:pt x="21" y="116"/>
                  <a:pt x="21" y="116"/>
                </a:cubicBezTo>
                <a:cubicBezTo>
                  <a:pt x="189" y="229"/>
                  <a:pt x="189" y="229"/>
                  <a:pt x="189" y="229"/>
                </a:cubicBezTo>
                <a:cubicBezTo>
                  <a:pt x="192" y="231"/>
                  <a:pt x="194" y="236"/>
                  <a:pt x="192" y="240"/>
                </a:cubicBezTo>
                <a:cubicBezTo>
                  <a:pt x="192" y="240"/>
                  <a:pt x="192" y="240"/>
                  <a:pt x="192" y="240"/>
                </a:cubicBezTo>
                <a:close/>
                <a:moveTo>
                  <a:pt x="131" y="77"/>
                </a:moveTo>
                <a:cubicBezTo>
                  <a:pt x="121" y="87"/>
                  <a:pt x="121" y="87"/>
                  <a:pt x="121" y="87"/>
                </a:cubicBezTo>
                <a:cubicBezTo>
                  <a:pt x="121" y="115"/>
                  <a:pt x="121" y="115"/>
                  <a:pt x="121" y="115"/>
                </a:cubicBezTo>
                <a:cubicBezTo>
                  <a:pt x="131" y="125"/>
                  <a:pt x="131" y="125"/>
                  <a:pt x="131" y="125"/>
                </a:cubicBezTo>
                <a:cubicBezTo>
                  <a:pt x="188" y="125"/>
                  <a:pt x="188" y="125"/>
                  <a:pt x="188" y="125"/>
                </a:cubicBezTo>
                <a:cubicBezTo>
                  <a:pt x="198" y="115"/>
                  <a:pt x="198" y="115"/>
                  <a:pt x="198" y="115"/>
                </a:cubicBezTo>
                <a:cubicBezTo>
                  <a:pt x="198" y="87"/>
                  <a:pt x="198" y="87"/>
                  <a:pt x="198" y="87"/>
                </a:cubicBezTo>
                <a:cubicBezTo>
                  <a:pt x="188" y="77"/>
                  <a:pt x="188" y="77"/>
                  <a:pt x="188" y="77"/>
                </a:cubicBezTo>
                <a:cubicBezTo>
                  <a:pt x="131" y="77"/>
                  <a:pt x="131" y="77"/>
                  <a:pt x="131" y="77"/>
                </a:cubicBezTo>
                <a:close/>
                <a:moveTo>
                  <a:pt x="327" y="54"/>
                </a:moveTo>
                <a:cubicBezTo>
                  <a:pt x="309" y="0"/>
                  <a:pt x="309" y="0"/>
                  <a:pt x="309" y="0"/>
                </a:cubicBezTo>
                <a:cubicBezTo>
                  <a:pt x="298" y="5"/>
                  <a:pt x="298" y="5"/>
                  <a:pt x="298" y="5"/>
                </a:cubicBezTo>
                <a:cubicBezTo>
                  <a:pt x="295" y="54"/>
                  <a:pt x="295" y="54"/>
                  <a:pt x="295" y="54"/>
                </a:cubicBezTo>
                <a:cubicBezTo>
                  <a:pt x="327" y="54"/>
                  <a:pt x="327" y="54"/>
                  <a:pt x="327" y="54"/>
                </a:cubicBezTo>
                <a:close/>
                <a:moveTo>
                  <a:pt x="107" y="54"/>
                </a:moveTo>
                <a:cubicBezTo>
                  <a:pt x="126" y="0"/>
                  <a:pt x="126" y="0"/>
                  <a:pt x="126" y="0"/>
                </a:cubicBezTo>
                <a:cubicBezTo>
                  <a:pt x="137" y="5"/>
                  <a:pt x="137" y="5"/>
                  <a:pt x="137" y="5"/>
                </a:cubicBezTo>
                <a:cubicBezTo>
                  <a:pt x="140" y="54"/>
                  <a:pt x="140" y="54"/>
                  <a:pt x="140" y="54"/>
                </a:cubicBezTo>
                <a:cubicBezTo>
                  <a:pt x="107" y="54"/>
                  <a:pt x="107" y="54"/>
                  <a:pt x="107" y="54"/>
                </a:cubicBezTo>
                <a:close/>
                <a:moveTo>
                  <a:pt x="305" y="77"/>
                </a:moveTo>
                <a:cubicBezTo>
                  <a:pt x="248" y="77"/>
                  <a:pt x="248" y="77"/>
                  <a:pt x="248" y="77"/>
                </a:cubicBezTo>
                <a:cubicBezTo>
                  <a:pt x="238" y="87"/>
                  <a:pt x="238" y="87"/>
                  <a:pt x="238" y="87"/>
                </a:cubicBezTo>
                <a:cubicBezTo>
                  <a:pt x="238" y="115"/>
                  <a:pt x="238" y="115"/>
                  <a:pt x="238" y="115"/>
                </a:cubicBezTo>
                <a:cubicBezTo>
                  <a:pt x="248" y="125"/>
                  <a:pt x="248" y="125"/>
                  <a:pt x="248" y="125"/>
                </a:cubicBezTo>
                <a:cubicBezTo>
                  <a:pt x="305" y="125"/>
                  <a:pt x="305" y="125"/>
                  <a:pt x="305" y="125"/>
                </a:cubicBezTo>
                <a:cubicBezTo>
                  <a:pt x="315" y="115"/>
                  <a:pt x="315" y="115"/>
                  <a:pt x="315" y="115"/>
                </a:cubicBezTo>
                <a:cubicBezTo>
                  <a:pt x="315" y="87"/>
                  <a:pt x="315" y="87"/>
                  <a:pt x="315" y="87"/>
                </a:cubicBezTo>
                <a:cubicBezTo>
                  <a:pt x="305" y="77"/>
                  <a:pt x="305" y="77"/>
                  <a:pt x="305" y="77"/>
                </a:cubicBezTo>
                <a:close/>
                <a:moveTo>
                  <a:pt x="209" y="62"/>
                </a:moveTo>
                <a:cubicBezTo>
                  <a:pt x="209" y="62"/>
                  <a:pt x="209" y="62"/>
                  <a:pt x="209" y="62"/>
                </a:cubicBezTo>
                <a:cubicBezTo>
                  <a:pt x="201" y="62"/>
                  <a:pt x="201" y="62"/>
                  <a:pt x="201" y="62"/>
                </a:cubicBezTo>
                <a:cubicBezTo>
                  <a:pt x="201" y="62"/>
                  <a:pt x="201" y="62"/>
                  <a:pt x="201" y="62"/>
                </a:cubicBezTo>
                <a:cubicBezTo>
                  <a:pt x="107" y="62"/>
                  <a:pt x="107" y="62"/>
                  <a:pt x="107" y="62"/>
                </a:cubicBezTo>
                <a:cubicBezTo>
                  <a:pt x="107" y="121"/>
                  <a:pt x="107" y="121"/>
                  <a:pt x="107" y="121"/>
                </a:cubicBezTo>
                <a:cubicBezTo>
                  <a:pt x="127" y="140"/>
                  <a:pt x="127" y="140"/>
                  <a:pt x="127" y="140"/>
                </a:cubicBezTo>
                <a:cubicBezTo>
                  <a:pt x="192" y="140"/>
                  <a:pt x="192" y="140"/>
                  <a:pt x="192" y="140"/>
                </a:cubicBezTo>
                <a:cubicBezTo>
                  <a:pt x="211" y="121"/>
                  <a:pt x="211" y="121"/>
                  <a:pt x="211" y="121"/>
                </a:cubicBezTo>
                <a:cubicBezTo>
                  <a:pt x="225" y="121"/>
                  <a:pt x="225" y="121"/>
                  <a:pt x="225" y="121"/>
                </a:cubicBezTo>
                <a:cubicBezTo>
                  <a:pt x="244" y="140"/>
                  <a:pt x="244" y="140"/>
                  <a:pt x="244" y="140"/>
                </a:cubicBezTo>
                <a:cubicBezTo>
                  <a:pt x="309" y="140"/>
                  <a:pt x="309" y="140"/>
                  <a:pt x="309" y="140"/>
                </a:cubicBezTo>
                <a:cubicBezTo>
                  <a:pt x="329" y="121"/>
                  <a:pt x="329" y="121"/>
                  <a:pt x="329" y="121"/>
                </a:cubicBezTo>
                <a:cubicBezTo>
                  <a:pt x="329" y="62"/>
                  <a:pt x="329" y="62"/>
                  <a:pt x="329" y="62"/>
                </a:cubicBezTo>
                <a:cubicBezTo>
                  <a:pt x="227" y="62"/>
                  <a:pt x="227" y="62"/>
                  <a:pt x="227" y="62"/>
                </a:cubicBezTo>
                <a:cubicBezTo>
                  <a:pt x="227" y="62"/>
                  <a:pt x="227" y="62"/>
                  <a:pt x="227" y="62"/>
                </a:cubicBezTo>
                <a:cubicBezTo>
                  <a:pt x="218" y="62"/>
                  <a:pt x="218" y="62"/>
                  <a:pt x="218" y="62"/>
                </a:cubicBezTo>
                <a:cubicBezTo>
                  <a:pt x="209" y="62"/>
                  <a:pt x="209" y="62"/>
                  <a:pt x="209" y="62"/>
                </a:cubicBezTo>
                <a:close/>
                <a:moveTo>
                  <a:pt x="208" y="298"/>
                </a:moveTo>
                <a:cubicBezTo>
                  <a:pt x="204" y="300"/>
                  <a:pt x="198" y="298"/>
                  <a:pt x="196" y="294"/>
                </a:cubicBezTo>
                <a:cubicBezTo>
                  <a:pt x="194" y="289"/>
                  <a:pt x="196" y="284"/>
                  <a:pt x="200" y="282"/>
                </a:cubicBezTo>
                <a:cubicBezTo>
                  <a:pt x="376" y="219"/>
                  <a:pt x="376" y="219"/>
                  <a:pt x="376" y="219"/>
                </a:cubicBezTo>
                <a:cubicBezTo>
                  <a:pt x="381" y="217"/>
                  <a:pt x="386" y="219"/>
                  <a:pt x="388" y="223"/>
                </a:cubicBezTo>
                <a:cubicBezTo>
                  <a:pt x="390" y="228"/>
                  <a:pt x="389" y="233"/>
                  <a:pt x="384" y="235"/>
                </a:cubicBezTo>
                <a:cubicBezTo>
                  <a:pt x="208" y="298"/>
                  <a:pt x="208" y="298"/>
                  <a:pt x="208" y="298"/>
                </a:cubicBezTo>
                <a:close/>
                <a:moveTo>
                  <a:pt x="200" y="257"/>
                </a:moveTo>
                <a:cubicBezTo>
                  <a:pt x="376" y="195"/>
                  <a:pt x="376" y="195"/>
                  <a:pt x="376" y="195"/>
                </a:cubicBezTo>
                <a:cubicBezTo>
                  <a:pt x="378" y="194"/>
                  <a:pt x="378" y="192"/>
                  <a:pt x="378" y="191"/>
                </a:cubicBezTo>
                <a:cubicBezTo>
                  <a:pt x="377" y="189"/>
                  <a:pt x="375" y="189"/>
                  <a:pt x="374" y="189"/>
                </a:cubicBezTo>
                <a:cubicBezTo>
                  <a:pt x="198" y="252"/>
                  <a:pt x="198" y="252"/>
                  <a:pt x="198" y="252"/>
                </a:cubicBezTo>
                <a:cubicBezTo>
                  <a:pt x="196" y="253"/>
                  <a:pt x="196" y="254"/>
                  <a:pt x="196" y="256"/>
                </a:cubicBezTo>
                <a:cubicBezTo>
                  <a:pt x="197" y="257"/>
                  <a:pt x="199" y="258"/>
                  <a:pt x="200" y="257"/>
                </a:cubicBezTo>
                <a:close/>
                <a:moveTo>
                  <a:pt x="194" y="222"/>
                </a:moveTo>
                <a:cubicBezTo>
                  <a:pt x="197" y="224"/>
                  <a:pt x="200" y="224"/>
                  <a:pt x="203" y="222"/>
                </a:cubicBezTo>
                <a:cubicBezTo>
                  <a:pt x="203" y="222"/>
                  <a:pt x="203" y="222"/>
                  <a:pt x="203" y="222"/>
                </a:cubicBezTo>
                <a:cubicBezTo>
                  <a:pt x="375" y="163"/>
                  <a:pt x="375" y="163"/>
                  <a:pt x="375" y="163"/>
                </a:cubicBezTo>
                <a:cubicBezTo>
                  <a:pt x="380" y="161"/>
                  <a:pt x="382" y="155"/>
                  <a:pt x="379" y="151"/>
                </a:cubicBezTo>
                <a:cubicBezTo>
                  <a:pt x="379" y="149"/>
                  <a:pt x="377" y="148"/>
                  <a:pt x="376" y="147"/>
                </a:cubicBezTo>
                <a:cubicBezTo>
                  <a:pt x="340" y="124"/>
                  <a:pt x="340" y="124"/>
                  <a:pt x="340" y="124"/>
                </a:cubicBezTo>
                <a:cubicBezTo>
                  <a:pt x="340" y="126"/>
                  <a:pt x="340" y="126"/>
                  <a:pt x="340" y="126"/>
                </a:cubicBezTo>
                <a:cubicBezTo>
                  <a:pt x="328" y="138"/>
                  <a:pt x="328" y="138"/>
                  <a:pt x="328" y="138"/>
                </a:cubicBezTo>
                <a:cubicBezTo>
                  <a:pt x="351" y="152"/>
                  <a:pt x="351" y="152"/>
                  <a:pt x="351" y="152"/>
                </a:cubicBezTo>
                <a:cubicBezTo>
                  <a:pt x="200" y="204"/>
                  <a:pt x="200" y="204"/>
                  <a:pt x="200" y="204"/>
                </a:cubicBezTo>
                <a:cubicBezTo>
                  <a:pt x="122" y="152"/>
                  <a:pt x="122" y="152"/>
                  <a:pt x="122" y="152"/>
                </a:cubicBezTo>
                <a:cubicBezTo>
                  <a:pt x="122" y="152"/>
                  <a:pt x="122" y="152"/>
                  <a:pt x="122" y="152"/>
                </a:cubicBezTo>
                <a:cubicBezTo>
                  <a:pt x="121" y="152"/>
                  <a:pt x="121" y="152"/>
                  <a:pt x="121" y="152"/>
                </a:cubicBezTo>
                <a:cubicBezTo>
                  <a:pt x="51" y="105"/>
                  <a:pt x="51" y="105"/>
                  <a:pt x="51" y="105"/>
                </a:cubicBezTo>
                <a:cubicBezTo>
                  <a:pt x="95" y="90"/>
                  <a:pt x="95" y="90"/>
                  <a:pt x="95" y="90"/>
                </a:cubicBezTo>
                <a:cubicBezTo>
                  <a:pt x="95" y="71"/>
                  <a:pt x="95" y="71"/>
                  <a:pt x="95" y="71"/>
                </a:cubicBezTo>
                <a:cubicBezTo>
                  <a:pt x="28" y="94"/>
                  <a:pt x="28" y="94"/>
                  <a:pt x="28" y="94"/>
                </a:cubicBezTo>
                <a:cubicBezTo>
                  <a:pt x="23" y="96"/>
                  <a:pt x="21" y="101"/>
                  <a:pt x="23" y="106"/>
                </a:cubicBezTo>
                <a:cubicBezTo>
                  <a:pt x="24" y="107"/>
                  <a:pt x="25" y="109"/>
                  <a:pt x="26" y="110"/>
                </a:cubicBezTo>
                <a:cubicBezTo>
                  <a:pt x="26" y="110"/>
                  <a:pt x="26" y="110"/>
                  <a:pt x="26" y="110"/>
                </a:cubicBezTo>
                <a:cubicBezTo>
                  <a:pt x="194" y="222"/>
                  <a:pt x="194" y="222"/>
                  <a:pt x="194" y="222"/>
                </a:cubicBezTo>
                <a:close/>
                <a:moveTo>
                  <a:pt x="156" y="50"/>
                </a:moveTo>
                <a:cubicBezTo>
                  <a:pt x="197" y="36"/>
                  <a:pt x="197" y="36"/>
                  <a:pt x="197" y="36"/>
                </a:cubicBezTo>
                <a:cubicBezTo>
                  <a:pt x="200" y="35"/>
                  <a:pt x="203" y="35"/>
                  <a:pt x="206" y="37"/>
                </a:cubicBezTo>
                <a:cubicBezTo>
                  <a:pt x="227" y="50"/>
                  <a:pt x="227" y="50"/>
                  <a:pt x="227" y="50"/>
                </a:cubicBezTo>
                <a:cubicBezTo>
                  <a:pt x="218" y="50"/>
                  <a:pt x="218" y="50"/>
                  <a:pt x="218" y="50"/>
                </a:cubicBezTo>
                <a:cubicBezTo>
                  <a:pt x="183" y="50"/>
                  <a:pt x="183" y="50"/>
                  <a:pt x="183" y="50"/>
                </a:cubicBezTo>
                <a:cubicBezTo>
                  <a:pt x="183" y="50"/>
                  <a:pt x="183" y="50"/>
                  <a:pt x="183" y="50"/>
                </a:cubicBezTo>
                <a:cubicBezTo>
                  <a:pt x="156" y="50"/>
                  <a:pt x="156" y="50"/>
                  <a:pt x="156" y="50"/>
                </a:cubicBezTo>
                <a:close/>
                <a:moveTo>
                  <a:pt x="287" y="89"/>
                </a:moveTo>
                <a:cubicBezTo>
                  <a:pt x="303" y="100"/>
                  <a:pt x="303" y="100"/>
                  <a:pt x="303" y="100"/>
                </a:cubicBezTo>
                <a:cubicBezTo>
                  <a:pt x="303" y="110"/>
                  <a:pt x="303" y="110"/>
                  <a:pt x="303" y="110"/>
                </a:cubicBezTo>
                <a:cubicBezTo>
                  <a:pt x="300" y="113"/>
                  <a:pt x="300" y="113"/>
                  <a:pt x="300" y="113"/>
                </a:cubicBezTo>
                <a:cubicBezTo>
                  <a:pt x="291" y="113"/>
                  <a:pt x="291" y="113"/>
                  <a:pt x="291" y="113"/>
                </a:cubicBezTo>
                <a:cubicBezTo>
                  <a:pt x="254" y="89"/>
                  <a:pt x="254" y="89"/>
                  <a:pt x="254" y="89"/>
                </a:cubicBezTo>
                <a:lnTo>
                  <a:pt x="287" y="89"/>
                </a:lnTo>
                <a:close/>
              </a:path>
            </a:pathLst>
          </a:custGeom>
          <a:solidFill>
            <a:srgbClr val="FCB00F"/>
          </a:solidFill>
          <a:ln>
            <a:noFill/>
          </a:ln>
        </p:spPr>
        <p:txBody>
          <a:bodyPr vert="horz" wrap="square" lIns="91440" tIns="45720" rIns="91440" bIns="45720" numCol="1" anchor="t" anchorCtr="0" compatLnSpc="1"/>
          <a:lstStyle/>
          <a:p>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500" fill="hold"/>
                                        <p:tgtEl>
                                          <p:spTgt spid="30"/>
                                        </p:tgtEl>
                                        <p:attrNameLst>
                                          <p:attrName>ppt_w</p:attrName>
                                        </p:attrNameLst>
                                      </p:cBhvr>
                                      <p:tavLst>
                                        <p:tav tm="0">
                                          <p:val>
                                            <p:fltVal val="0"/>
                                          </p:val>
                                        </p:tav>
                                        <p:tav tm="100000">
                                          <p:val>
                                            <p:strVal val="#ppt_w"/>
                                          </p:val>
                                        </p:tav>
                                      </p:tavLst>
                                    </p:anim>
                                    <p:anim calcmode="lin" valueType="num">
                                      <p:cBhvr>
                                        <p:cTn id="14" dur="500" fill="hold"/>
                                        <p:tgtEl>
                                          <p:spTgt spid="30"/>
                                        </p:tgtEl>
                                        <p:attrNameLst>
                                          <p:attrName>ppt_h</p:attrName>
                                        </p:attrNameLst>
                                      </p:cBhvr>
                                      <p:tavLst>
                                        <p:tav tm="0">
                                          <p:val>
                                            <p:fltVal val="0"/>
                                          </p:val>
                                        </p:tav>
                                        <p:tav tm="100000">
                                          <p:val>
                                            <p:strVal val="#ppt_h"/>
                                          </p:val>
                                        </p:tav>
                                      </p:tavLst>
                                    </p:anim>
                                    <p:animEffect transition="in" filter="fade">
                                      <p:cBhvr>
                                        <p:cTn id="15" dur="500"/>
                                        <p:tgtEl>
                                          <p:spTgt spid="30"/>
                                        </p:tgtEl>
                                      </p:cBhvr>
                                    </p:animEffect>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fade">
                                      <p:cBhvr>
                                        <p:cTn id="19" dur="1000"/>
                                        <p:tgtEl>
                                          <p:spTgt spid="37"/>
                                        </p:tgtEl>
                                      </p:cBhvr>
                                    </p:animEffect>
                                    <p:anim calcmode="lin" valueType="num">
                                      <p:cBhvr>
                                        <p:cTn id="20" dur="1000" fill="hold"/>
                                        <p:tgtEl>
                                          <p:spTgt spid="37"/>
                                        </p:tgtEl>
                                        <p:attrNameLst>
                                          <p:attrName>ppt_x</p:attrName>
                                        </p:attrNameLst>
                                      </p:cBhvr>
                                      <p:tavLst>
                                        <p:tav tm="0">
                                          <p:val>
                                            <p:strVal val="#ppt_x"/>
                                          </p:val>
                                        </p:tav>
                                        <p:tav tm="100000">
                                          <p:val>
                                            <p:strVal val="#ppt_x"/>
                                          </p:val>
                                        </p:tav>
                                      </p:tavLst>
                                    </p:anim>
                                    <p:anim calcmode="lin" valueType="num">
                                      <p:cBhvr>
                                        <p:cTn id="21" dur="1000" fill="hold"/>
                                        <p:tgtEl>
                                          <p:spTgt spid="37"/>
                                        </p:tgtEl>
                                        <p:attrNameLst>
                                          <p:attrName>ppt_y</p:attrName>
                                        </p:attrNameLst>
                                      </p:cBhvr>
                                      <p:tavLst>
                                        <p:tav tm="0">
                                          <p:val>
                                            <p:strVal val="#ppt_y+.1"/>
                                          </p:val>
                                        </p:tav>
                                        <p:tav tm="100000">
                                          <p:val>
                                            <p:strVal val="#ppt_y"/>
                                          </p:val>
                                        </p:tav>
                                      </p:tavLst>
                                    </p:anim>
                                  </p:childTnLst>
                                </p:cTn>
                              </p:par>
                            </p:childTnLst>
                          </p:cTn>
                        </p:par>
                        <p:par>
                          <p:cTn id="22" fill="hold">
                            <p:stCondLst>
                              <p:cond delay="2000"/>
                            </p:stCondLst>
                            <p:childTnLst>
                              <p:par>
                                <p:cTn id="23" presetID="9" presetClass="entr" presetSubtype="0" fill="hold" grpId="0" nodeType="after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dissolve">
                                      <p:cBhvr>
                                        <p:cTn id="25" dur="500"/>
                                        <p:tgtEl>
                                          <p:spTgt spid="36"/>
                                        </p:tgtEl>
                                      </p:cBhvr>
                                    </p:animEffect>
                                  </p:childTnLst>
                                </p:cTn>
                              </p:par>
                            </p:childTnLst>
                          </p:cTn>
                        </p:par>
                        <p:par>
                          <p:cTn id="26" fill="hold">
                            <p:stCondLst>
                              <p:cond delay="2500"/>
                            </p:stCondLst>
                            <p:childTnLst>
                              <p:par>
                                <p:cTn id="27" presetID="22" presetClass="entr" presetSubtype="1" fill="hold" grpId="0" nodeType="after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up)">
                                      <p:cBhvr>
                                        <p:cTn id="29" dur="500"/>
                                        <p:tgtEl>
                                          <p:spTgt spid="8"/>
                                        </p:tgtEl>
                                      </p:cBhvr>
                                    </p:animEffect>
                                  </p:childTnLst>
                                </p:cTn>
                              </p:par>
                            </p:childTnLst>
                          </p:cTn>
                        </p:par>
                        <p:par>
                          <p:cTn id="30" fill="hold">
                            <p:stCondLst>
                              <p:cond delay="3000"/>
                            </p:stCondLst>
                            <p:childTnLst>
                              <p:par>
                                <p:cTn id="31" presetID="2" presetClass="entr" presetSubtype="2" fill="hold" nodeType="after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additive="base">
                                        <p:cTn id="33" dur="500" fill="hold"/>
                                        <p:tgtEl>
                                          <p:spTgt spid="9"/>
                                        </p:tgtEl>
                                        <p:attrNameLst>
                                          <p:attrName>ppt_x</p:attrName>
                                        </p:attrNameLst>
                                      </p:cBhvr>
                                      <p:tavLst>
                                        <p:tav tm="0">
                                          <p:val>
                                            <p:strVal val="1+#ppt_w/2"/>
                                          </p:val>
                                        </p:tav>
                                        <p:tav tm="100000">
                                          <p:val>
                                            <p:strVal val="#ppt_x"/>
                                          </p:val>
                                        </p:tav>
                                      </p:tavLst>
                                    </p:anim>
                                    <p:anim calcmode="lin" valueType="num">
                                      <p:cBhvr additive="base">
                                        <p:cTn id="34" dur="500" fill="hold"/>
                                        <p:tgtEl>
                                          <p:spTgt spid="9"/>
                                        </p:tgtEl>
                                        <p:attrNameLst>
                                          <p:attrName>ppt_y</p:attrName>
                                        </p:attrNameLst>
                                      </p:cBhvr>
                                      <p:tavLst>
                                        <p:tav tm="0">
                                          <p:val>
                                            <p:strVal val="#ppt_y"/>
                                          </p:val>
                                        </p:tav>
                                        <p:tav tm="100000">
                                          <p:val>
                                            <p:strVal val="#ppt_y"/>
                                          </p:val>
                                        </p:tav>
                                      </p:tavLst>
                                    </p:anim>
                                  </p:childTnLst>
                                </p:cTn>
                              </p:par>
                            </p:childTnLst>
                          </p:cTn>
                        </p:par>
                        <p:par>
                          <p:cTn id="35" fill="hold">
                            <p:stCondLst>
                              <p:cond delay="3500"/>
                            </p:stCondLst>
                            <p:childTnLst>
                              <p:par>
                                <p:cTn id="36" presetID="2" presetClass="entr" presetSubtype="2" fill="hold" nodeType="afterEffect">
                                  <p:stCondLst>
                                    <p:cond delay="0"/>
                                  </p:stCondLst>
                                  <p:childTnLst>
                                    <p:set>
                                      <p:cBhvr>
                                        <p:cTn id="37" dur="1" fill="hold">
                                          <p:stCondLst>
                                            <p:cond delay="0"/>
                                          </p:stCondLst>
                                        </p:cTn>
                                        <p:tgtEl>
                                          <p:spTgt spid="12"/>
                                        </p:tgtEl>
                                        <p:attrNameLst>
                                          <p:attrName>style.visibility</p:attrName>
                                        </p:attrNameLst>
                                      </p:cBhvr>
                                      <p:to>
                                        <p:strVal val="visible"/>
                                      </p:to>
                                    </p:set>
                                    <p:anim calcmode="lin" valueType="num">
                                      <p:cBhvr additive="base">
                                        <p:cTn id="38" dur="500" fill="hold"/>
                                        <p:tgtEl>
                                          <p:spTgt spid="12"/>
                                        </p:tgtEl>
                                        <p:attrNameLst>
                                          <p:attrName>ppt_x</p:attrName>
                                        </p:attrNameLst>
                                      </p:cBhvr>
                                      <p:tavLst>
                                        <p:tav tm="0">
                                          <p:val>
                                            <p:strVal val="1+#ppt_w/2"/>
                                          </p:val>
                                        </p:tav>
                                        <p:tav tm="100000">
                                          <p:val>
                                            <p:strVal val="#ppt_x"/>
                                          </p:val>
                                        </p:tav>
                                      </p:tavLst>
                                    </p:anim>
                                    <p:anim calcmode="lin" valueType="num">
                                      <p:cBhvr additive="base">
                                        <p:cTn id="39" dur="500" fill="hold"/>
                                        <p:tgtEl>
                                          <p:spTgt spid="12"/>
                                        </p:tgtEl>
                                        <p:attrNameLst>
                                          <p:attrName>ppt_y</p:attrName>
                                        </p:attrNameLst>
                                      </p:cBhvr>
                                      <p:tavLst>
                                        <p:tav tm="0">
                                          <p:val>
                                            <p:strVal val="#ppt_y"/>
                                          </p:val>
                                        </p:tav>
                                        <p:tav tm="100000">
                                          <p:val>
                                            <p:strVal val="#ppt_y"/>
                                          </p:val>
                                        </p:tav>
                                      </p:tavLst>
                                    </p:anim>
                                  </p:childTnLst>
                                </p:cTn>
                              </p:par>
                            </p:childTnLst>
                          </p:cTn>
                        </p:par>
                        <p:par>
                          <p:cTn id="40" fill="hold">
                            <p:stCondLst>
                              <p:cond delay="4000"/>
                            </p:stCondLst>
                            <p:childTnLst>
                              <p:par>
                                <p:cTn id="41" presetID="2" presetClass="entr" presetSubtype="2" fill="hold" nodeType="after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fill="hold"/>
                                        <p:tgtEl>
                                          <p:spTgt spid="15"/>
                                        </p:tgtEl>
                                        <p:attrNameLst>
                                          <p:attrName>ppt_x</p:attrName>
                                        </p:attrNameLst>
                                      </p:cBhvr>
                                      <p:tavLst>
                                        <p:tav tm="0">
                                          <p:val>
                                            <p:strVal val="1+#ppt_w/2"/>
                                          </p:val>
                                        </p:tav>
                                        <p:tav tm="100000">
                                          <p:val>
                                            <p:strVal val="#ppt_x"/>
                                          </p:val>
                                        </p:tav>
                                      </p:tavLst>
                                    </p:anim>
                                    <p:anim calcmode="lin" valueType="num">
                                      <p:cBhvr additive="base">
                                        <p:cTn id="44" dur="500" fill="hold"/>
                                        <p:tgtEl>
                                          <p:spTgt spid="15"/>
                                        </p:tgtEl>
                                        <p:attrNameLst>
                                          <p:attrName>ppt_y</p:attrName>
                                        </p:attrNameLst>
                                      </p:cBhvr>
                                      <p:tavLst>
                                        <p:tav tm="0">
                                          <p:val>
                                            <p:strVal val="#ppt_y"/>
                                          </p:val>
                                        </p:tav>
                                        <p:tav tm="100000">
                                          <p:val>
                                            <p:strVal val="#ppt_y"/>
                                          </p:val>
                                        </p:tav>
                                      </p:tavLst>
                                    </p:anim>
                                  </p:childTnLst>
                                </p:cTn>
                              </p:par>
                            </p:childTnLst>
                          </p:cTn>
                        </p:par>
                        <p:par>
                          <p:cTn id="45" fill="hold">
                            <p:stCondLst>
                              <p:cond delay="4500"/>
                            </p:stCondLst>
                            <p:childTnLst>
                              <p:par>
                                <p:cTn id="46" presetID="47" presetClass="entr" presetSubtype="0" fill="hold" nodeType="afterEffect">
                                  <p:stCondLst>
                                    <p:cond delay="0"/>
                                  </p:stCondLst>
                                  <p:childTnLst>
                                    <p:set>
                                      <p:cBhvr>
                                        <p:cTn id="47" dur="1" fill="hold">
                                          <p:stCondLst>
                                            <p:cond delay="0"/>
                                          </p:stCondLst>
                                        </p:cTn>
                                        <p:tgtEl>
                                          <p:spTgt spid="32"/>
                                        </p:tgtEl>
                                        <p:attrNameLst>
                                          <p:attrName>style.visibility</p:attrName>
                                        </p:attrNameLst>
                                      </p:cBhvr>
                                      <p:to>
                                        <p:strVal val="visible"/>
                                      </p:to>
                                    </p:set>
                                    <p:animEffect transition="in" filter="fade">
                                      <p:cBhvr>
                                        <p:cTn id="48" dur="1000"/>
                                        <p:tgtEl>
                                          <p:spTgt spid="32"/>
                                        </p:tgtEl>
                                      </p:cBhvr>
                                    </p:animEffect>
                                    <p:anim calcmode="lin" valueType="num">
                                      <p:cBhvr>
                                        <p:cTn id="49" dur="1000" fill="hold"/>
                                        <p:tgtEl>
                                          <p:spTgt spid="32"/>
                                        </p:tgtEl>
                                        <p:attrNameLst>
                                          <p:attrName>ppt_x</p:attrName>
                                        </p:attrNameLst>
                                      </p:cBhvr>
                                      <p:tavLst>
                                        <p:tav tm="0">
                                          <p:val>
                                            <p:strVal val="#ppt_x"/>
                                          </p:val>
                                        </p:tav>
                                        <p:tav tm="100000">
                                          <p:val>
                                            <p:strVal val="#ppt_x"/>
                                          </p:val>
                                        </p:tav>
                                      </p:tavLst>
                                    </p:anim>
                                    <p:anim calcmode="lin" valueType="num">
                                      <p:cBhvr>
                                        <p:cTn id="50"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8" grpId="0" animBg="1"/>
      <p:bldP spid="30" grpId="0" animBg="1"/>
      <p:bldP spid="36" grpId="0"/>
      <p:bldP spid="37"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a:spLocks noChangeArrowheads="1"/>
          </p:cNvSpPr>
          <p:nvPr/>
        </p:nvSpPr>
        <p:spPr bwMode="auto">
          <a:xfrm>
            <a:off x="2706001" y="515424"/>
            <a:ext cx="3057229" cy="584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spcBef>
                <a:spcPct val="0"/>
              </a:spcBef>
              <a:buNone/>
            </a:pPr>
            <a:r>
              <a:rPr lang="zh-CN" altLang="en-US" b="1" dirty="0">
                <a:solidFill>
                  <a:srgbClr val="202A36"/>
                </a:solidFill>
                <a:cs typeface="Arial" charset="0"/>
                <a:sym typeface="Impact" pitchFamily="34" charset="0"/>
              </a:rPr>
              <a:t>（一）劳保用品</a:t>
            </a:r>
            <a:endParaRPr lang="zh-CN" altLang="en-US" b="1" dirty="0">
              <a:solidFill>
                <a:srgbClr val="202A36"/>
              </a:solidFill>
              <a:cs typeface="Arial" charset="0"/>
            </a:endParaRPr>
          </a:p>
        </p:txBody>
      </p:sp>
      <p:sp>
        <p:nvSpPr>
          <p:cNvPr id="3" name="Rectangle 3"/>
          <p:cNvSpPr>
            <a:spLocks noGrp="1" noRot="1" noChangeArrowheads="1"/>
          </p:cNvSpPr>
          <p:nvPr/>
        </p:nvSpPr>
        <p:spPr bwMode="auto">
          <a:xfrm>
            <a:off x="2402907" y="1566797"/>
            <a:ext cx="5152926" cy="4824412"/>
          </a:xfrm>
          <a:prstGeom prst="rect">
            <a:avLst/>
          </a:prstGeom>
          <a:noFill/>
          <a:ln w="9525">
            <a:noFill/>
            <a:miter lim="800000"/>
          </a:ln>
        </p:spPr>
        <p:txBody>
          <a:bodyPr/>
          <a:lstStyle/>
          <a:p>
            <a:pPr marL="342900" indent="-342900" eaLnBrk="0" fontAlgn="auto" hangingPunct="0">
              <a:lnSpc>
                <a:spcPct val="150000"/>
              </a:lnSpc>
              <a:spcBef>
                <a:spcPts val="600"/>
              </a:spcBef>
              <a:buClr>
                <a:schemeClr val="hlink"/>
              </a:buClr>
              <a:buSzPct val="75000"/>
              <a:buFont typeface="Wingdings" charset="2"/>
              <a:buChar char="v"/>
            </a:pPr>
            <a:endParaRPr lang="en-US" altLang="zh-CN" b="1" dirty="0">
              <a:latin typeface="微软雅黑" pitchFamily="34" charset="-122"/>
              <a:ea typeface="微软雅黑" pitchFamily="34" charset="-122"/>
            </a:endParaRPr>
          </a:p>
          <a:p>
            <a:pPr marL="342900" indent="-342900" eaLnBrk="0" fontAlgn="auto" hangingPunct="0">
              <a:lnSpc>
                <a:spcPct val="150000"/>
              </a:lnSpc>
              <a:spcBef>
                <a:spcPts val="600"/>
              </a:spcBef>
              <a:buClr>
                <a:schemeClr val="hlink"/>
              </a:buClr>
              <a:buSzPct val="75000"/>
              <a:buFont typeface="Wingdings" charset="2"/>
              <a:buChar char="v"/>
            </a:pPr>
            <a:r>
              <a:rPr lang="zh-CN" altLang="en-US" b="1" dirty="0">
                <a:latin typeface="微软雅黑" pitchFamily="34" charset="-122"/>
                <a:ea typeface="微软雅黑" pitchFamily="34" charset="-122"/>
              </a:rPr>
              <a:t>劳保用品，个人防护用品(PPE)，</a:t>
            </a:r>
            <a:r>
              <a:rPr lang="zh-CN" altLang="en-US" dirty="0">
                <a:latin typeface="微软雅黑" pitchFamily="34" charset="-122"/>
                <a:ea typeface="微软雅黑" pitchFamily="34" charset="-122"/>
              </a:rPr>
              <a:t>劳动防护用品是指由生产经营单位为从业人员配备的，使其在劳动过程中免遭或者减轻事故伤害及职业危险的个人防护用品。 </a:t>
            </a:r>
            <a:r>
              <a:rPr lang="en-US" altLang="zh-CN" dirty="0">
                <a:latin typeface="微软雅黑" pitchFamily="34" charset="-122"/>
                <a:ea typeface="微软雅黑" pitchFamily="34" charset="-122"/>
              </a:rPr>
              <a:t>PPE</a:t>
            </a:r>
            <a:r>
              <a:rPr lang="zh-CN" altLang="en-US" dirty="0">
                <a:latin typeface="微软雅黑" pitchFamily="34" charset="-122"/>
                <a:ea typeface="微软雅黑" pitchFamily="34" charset="-122"/>
              </a:rPr>
              <a:t>在人与危险之间设置了一道屏障，是安全工作的重要部份。</a:t>
            </a:r>
            <a:endParaRPr lang="en-US" altLang="zh-CN" sz="1400" dirty="0">
              <a:latin typeface="微软雅黑" pitchFamily="34" charset="-122"/>
              <a:ea typeface="微软雅黑" pitchFamily="34" charset="-122"/>
            </a:endParaRPr>
          </a:p>
          <a:p>
            <a:pPr marL="342900" indent="-342900" eaLnBrk="0" fontAlgn="auto" hangingPunct="0">
              <a:lnSpc>
                <a:spcPct val="150000"/>
              </a:lnSpc>
              <a:spcBef>
                <a:spcPts val="600"/>
              </a:spcBef>
              <a:buClr>
                <a:schemeClr val="hlink"/>
              </a:buClr>
              <a:buSzPct val="75000"/>
              <a:buFont typeface="Wingdings" charset="2"/>
              <a:buChar char="v"/>
            </a:pPr>
            <a:endParaRPr lang="zh-CN" altLang="en-US" sz="1400" dirty="0">
              <a:latin typeface="微软雅黑" pitchFamily="34" charset="-122"/>
              <a:ea typeface="微软雅黑" pitchFamily="34" charset="-122"/>
            </a:endParaRPr>
          </a:p>
          <a:p>
            <a:pPr marL="342900" indent="-342900" eaLnBrk="0" fontAlgn="auto" hangingPunct="0">
              <a:lnSpc>
                <a:spcPct val="150000"/>
              </a:lnSpc>
              <a:spcBef>
                <a:spcPts val="1400"/>
              </a:spcBef>
              <a:buClr>
                <a:schemeClr val="hlink"/>
              </a:buClr>
              <a:buSzPct val="75000"/>
              <a:buFont typeface="Wingdings" charset="2"/>
              <a:buChar char="v"/>
            </a:pPr>
            <a:r>
              <a:rPr lang="zh-CN" altLang="en-US" dirty="0">
                <a:latin typeface="微软雅黑" pitchFamily="34" charset="-122"/>
                <a:ea typeface="微软雅黑" pitchFamily="34" charset="-122"/>
              </a:rPr>
              <a:t>通常分为</a:t>
            </a:r>
            <a:r>
              <a:rPr lang="zh-CN" altLang="en-US" b="1" dirty="0">
                <a:latin typeface="微软雅黑" pitchFamily="34" charset="-122"/>
                <a:ea typeface="微软雅黑" pitchFamily="34" charset="-122"/>
              </a:rPr>
              <a:t>特种劳动防护用品</a:t>
            </a:r>
            <a:r>
              <a:rPr lang="zh-CN" altLang="en-US" dirty="0">
                <a:latin typeface="微软雅黑" pitchFamily="34" charset="-122"/>
                <a:ea typeface="微软雅黑" pitchFamily="34" charset="-122"/>
              </a:rPr>
              <a:t>和</a:t>
            </a:r>
            <a:r>
              <a:rPr lang="zh-CN" altLang="en-US" b="1" dirty="0">
                <a:latin typeface="微软雅黑" pitchFamily="34" charset="-122"/>
                <a:ea typeface="微软雅黑" pitchFamily="34" charset="-122"/>
              </a:rPr>
              <a:t>一般劳动防护用品</a:t>
            </a:r>
            <a:endParaRPr lang="en-US" altLang="zh-CN" dirty="0">
              <a:latin typeface="微软雅黑" pitchFamily="34" charset="-122"/>
              <a:ea typeface="微软雅黑" pitchFamily="34" charset="-122"/>
            </a:endParaRPr>
          </a:p>
          <a:p>
            <a:pPr marL="342900" indent="-342900" eaLnBrk="0" fontAlgn="auto" hangingPunct="0">
              <a:lnSpc>
                <a:spcPct val="150000"/>
              </a:lnSpc>
              <a:spcBef>
                <a:spcPts val="1400"/>
              </a:spcBef>
              <a:buClr>
                <a:schemeClr val="hlink"/>
              </a:buClr>
              <a:buSzPct val="75000"/>
              <a:buFont typeface="Wingdings" charset="2"/>
              <a:buChar char="v"/>
            </a:pPr>
            <a:endParaRPr lang="zh-CN" altLang="en-US" dirty="0">
              <a:latin typeface="微软雅黑" pitchFamily="34" charset="-122"/>
              <a:ea typeface="微软雅黑" pitchFamily="34" charset="-122"/>
            </a:endParaRPr>
          </a:p>
          <a:p>
            <a:pPr marL="342900" indent="-342900" eaLnBrk="0" hangingPunct="0">
              <a:lnSpc>
                <a:spcPct val="90000"/>
              </a:lnSpc>
              <a:spcBef>
                <a:spcPts val="1400"/>
              </a:spcBef>
              <a:buClr>
                <a:schemeClr val="hlink"/>
              </a:buClr>
              <a:buSzPct val="75000"/>
              <a:buFont typeface="Wingdings" charset="2"/>
              <a:buChar char="v"/>
            </a:pPr>
            <a:endParaRPr lang="en-US" altLang="zh-CN" dirty="0">
              <a:latin typeface="微软雅黑" pitchFamily="34" charset="-122"/>
              <a:ea typeface="微软雅黑" pitchFamily="34" charset="-122"/>
            </a:endParaRPr>
          </a:p>
        </p:txBody>
      </p:sp>
      <p:pic>
        <p:nvPicPr>
          <p:cNvPr id="108546" name="Picture 2" descr="C:\Users\Administrator\Desktop\ppt\201121714822465.jpg"/>
          <p:cNvPicPr>
            <a:picLocks noChangeAspect="1" noChangeArrowheads="1"/>
          </p:cNvPicPr>
          <p:nvPr/>
        </p:nvPicPr>
        <p:blipFill>
          <a:blip r:embed="rId3" cstate="print"/>
          <a:srcRect/>
          <a:stretch>
            <a:fillRect/>
          </a:stretch>
        </p:blipFill>
        <p:spPr bwMode="auto">
          <a:xfrm>
            <a:off x="7965506" y="1961900"/>
            <a:ext cx="3754901" cy="3293494"/>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95351" y="1793191"/>
            <a:ext cx="2351405" cy="4194810"/>
          </a:xfrm>
          <a:prstGeom prst="rect">
            <a:avLst/>
          </a:prstGeom>
          <a:noFill/>
        </p:spPr>
        <p:txBody>
          <a:bodyPr wrap="square" rtlCol="0">
            <a:spAutoFit/>
          </a:bodyPr>
          <a:lstStyle/>
          <a:p>
            <a:pPr indent="0" algn="l" eaLnBrk="0" hangingPunct="0">
              <a:lnSpc>
                <a:spcPct val="90000"/>
              </a:lnSpc>
              <a:spcBef>
                <a:spcPts val="1400"/>
              </a:spcBef>
              <a:buClr>
                <a:schemeClr val="hlink"/>
              </a:buClr>
              <a:buSzPct val="75000"/>
              <a:buFont typeface="Wingdings" charset="2"/>
              <a:buNone/>
            </a:pPr>
            <a:r>
              <a:rPr lang="zh-CN" altLang="en-US" u="sng" dirty="0">
                <a:uFill>
                  <a:solidFill>
                    <a:srgbClr val="FCB00F"/>
                  </a:solidFill>
                </a:uFill>
                <a:latin typeface="微软雅黑" pitchFamily="34" charset="-122"/>
                <a:ea typeface="微软雅黑" pitchFamily="34" charset="-122"/>
              </a:rPr>
              <a:t>一、头部护具类</a:t>
            </a:r>
          </a:p>
          <a:p>
            <a:pPr marL="342900" indent="-342900" algn="l" eaLnBrk="0" hangingPunct="0">
              <a:lnSpc>
                <a:spcPct val="90000"/>
              </a:lnSpc>
              <a:spcBef>
                <a:spcPts val="1400"/>
              </a:spcBef>
              <a:buClr>
                <a:schemeClr val="hlink"/>
              </a:buClr>
              <a:buSzPct val="75000"/>
            </a:pPr>
            <a:r>
              <a:rPr lang="zh-CN" altLang="en-US" dirty="0">
                <a:latin typeface="微软雅黑" pitchFamily="34" charset="-122"/>
                <a:ea typeface="微软雅黑" pitchFamily="34" charset="-122"/>
              </a:rPr>
              <a:t>     安全帽</a:t>
            </a:r>
          </a:p>
          <a:p>
            <a:pPr marL="342900" indent="-342900" algn="l" eaLnBrk="0" hangingPunct="0">
              <a:lnSpc>
                <a:spcPct val="90000"/>
              </a:lnSpc>
              <a:spcBef>
                <a:spcPts val="1400"/>
              </a:spcBef>
              <a:buClr>
                <a:schemeClr val="hlink"/>
              </a:buClr>
              <a:buSzPct val="75000"/>
              <a:buFont typeface="Wingdings" charset="2"/>
              <a:buChar char="v"/>
            </a:pPr>
            <a:r>
              <a:rPr lang="zh-CN" altLang="en-US" u="sng" dirty="0">
                <a:uFill>
                  <a:solidFill>
                    <a:srgbClr val="FCB00F"/>
                  </a:solidFill>
                </a:uFill>
                <a:latin typeface="微软雅黑" pitchFamily="34" charset="-122"/>
                <a:ea typeface="微软雅黑" pitchFamily="34" charset="-122"/>
              </a:rPr>
              <a:t>二、呼吸护具类</a:t>
            </a:r>
          </a:p>
          <a:p>
            <a:pPr marL="342900" indent="-342900" algn="l" eaLnBrk="0" hangingPunct="0">
              <a:lnSpc>
                <a:spcPct val="90000"/>
              </a:lnSpc>
              <a:spcBef>
                <a:spcPts val="1400"/>
              </a:spcBef>
              <a:buClr>
                <a:schemeClr val="hlink"/>
              </a:buClr>
              <a:buSzPct val="75000"/>
            </a:pPr>
            <a:r>
              <a:rPr lang="zh-CN" altLang="en-US" dirty="0">
                <a:latin typeface="微软雅黑" pitchFamily="34" charset="-122"/>
                <a:ea typeface="微软雅黑" pitchFamily="34" charset="-122"/>
              </a:rPr>
              <a:t>     防尘口罩</a:t>
            </a:r>
          </a:p>
          <a:p>
            <a:pPr marL="342900" indent="-342900" algn="l" eaLnBrk="0" hangingPunct="0">
              <a:lnSpc>
                <a:spcPct val="90000"/>
              </a:lnSpc>
              <a:spcBef>
                <a:spcPts val="1400"/>
              </a:spcBef>
              <a:buClr>
                <a:schemeClr val="hlink"/>
              </a:buClr>
              <a:buSzPct val="75000"/>
            </a:pPr>
            <a:r>
              <a:rPr lang="zh-CN" altLang="en-US" dirty="0">
                <a:latin typeface="微软雅黑" pitchFamily="34" charset="-122"/>
                <a:ea typeface="微软雅黑" pitchFamily="34" charset="-122"/>
              </a:rPr>
              <a:t>     过滤式防毒面具</a:t>
            </a:r>
          </a:p>
          <a:p>
            <a:pPr marL="342900" indent="-342900" algn="l" eaLnBrk="0" hangingPunct="0">
              <a:lnSpc>
                <a:spcPct val="90000"/>
              </a:lnSpc>
              <a:spcBef>
                <a:spcPts val="1400"/>
              </a:spcBef>
              <a:buClr>
                <a:schemeClr val="hlink"/>
              </a:buClr>
              <a:buSzPct val="75000"/>
            </a:pPr>
            <a:r>
              <a:rPr lang="zh-CN" altLang="en-US" dirty="0">
                <a:latin typeface="微软雅黑" pitchFamily="34" charset="-122"/>
                <a:ea typeface="微软雅黑" pitchFamily="34" charset="-122"/>
              </a:rPr>
              <a:t>     自给式空气呼吸器</a:t>
            </a:r>
          </a:p>
          <a:p>
            <a:pPr marL="342900" indent="-342900" algn="l" eaLnBrk="0" hangingPunct="0">
              <a:lnSpc>
                <a:spcPct val="90000"/>
              </a:lnSpc>
              <a:spcBef>
                <a:spcPts val="1400"/>
              </a:spcBef>
              <a:buClr>
                <a:schemeClr val="hlink"/>
              </a:buClr>
              <a:buSzPct val="75000"/>
            </a:pPr>
            <a:r>
              <a:rPr lang="zh-CN" altLang="en-US" dirty="0">
                <a:latin typeface="微软雅黑" pitchFamily="34" charset="-122"/>
                <a:ea typeface="微软雅黑" pitchFamily="34" charset="-122"/>
              </a:rPr>
              <a:t>     长管面具</a:t>
            </a:r>
          </a:p>
          <a:p>
            <a:pPr marL="342900" indent="-342900" algn="l" eaLnBrk="0" hangingPunct="0">
              <a:lnSpc>
                <a:spcPct val="90000"/>
              </a:lnSpc>
              <a:spcBef>
                <a:spcPts val="1400"/>
              </a:spcBef>
              <a:buClr>
                <a:schemeClr val="hlink"/>
              </a:buClr>
              <a:buSzPct val="75000"/>
              <a:buFont typeface="Wingdings" charset="2"/>
              <a:buChar char="v"/>
            </a:pPr>
            <a:r>
              <a:rPr lang="zh-CN" altLang="en-US" u="sng" dirty="0">
                <a:uFill>
                  <a:solidFill>
                    <a:srgbClr val="FCB00F"/>
                  </a:solidFill>
                </a:uFill>
                <a:latin typeface="微软雅黑" pitchFamily="34" charset="-122"/>
                <a:ea typeface="微软雅黑" pitchFamily="34" charset="-122"/>
                <a:sym typeface="+mn-ea"/>
              </a:rPr>
              <a:t>三、眼</a:t>
            </a:r>
            <a:r>
              <a:rPr lang="en-US" altLang="zh-CN" u="sng" dirty="0">
                <a:uFill>
                  <a:solidFill>
                    <a:srgbClr val="FCB00F"/>
                  </a:solidFill>
                </a:uFill>
                <a:latin typeface="微软雅黑" pitchFamily="34" charset="-122"/>
                <a:ea typeface="微软雅黑" pitchFamily="34" charset="-122"/>
                <a:sym typeface="+mn-ea"/>
              </a:rPr>
              <a:t>(</a:t>
            </a:r>
            <a:r>
              <a:rPr lang="zh-CN" altLang="en-US" u="sng" dirty="0">
                <a:uFill>
                  <a:solidFill>
                    <a:srgbClr val="FCB00F"/>
                  </a:solidFill>
                </a:uFill>
                <a:latin typeface="微软雅黑" pitchFamily="34" charset="-122"/>
                <a:ea typeface="微软雅黑" pitchFamily="34" charset="-122"/>
                <a:sym typeface="+mn-ea"/>
              </a:rPr>
              <a:t>面</a:t>
            </a:r>
            <a:r>
              <a:rPr lang="en-US" altLang="zh-CN" u="sng" dirty="0">
                <a:uFill>
                  <a:solidFill>
                    <a:srgbClr val="FCB00F"/>
                  </a:solidFill>
                </a:uFill>
                <a:latin typeface="微软雅黑" pitchFamily="34" charset="-122"/>
                <a:ea typeface="微软雅黑" pitchFamily="34" charset="-122"/>
                <a:sym typeface="+mn-ea"/>
              </a:rPr>
              <a:t>)</a:t>
            </a:r>
            <a:r>
              <a:rPr lang="zh-CN" altLang="en-US" u="sng" dirty="0">
                <a:uFill>
                  <a:solidFill>
                    <a:srgbClr val="FCB00F"/>
                  </a:solidFill>
                </a:uFill>
                <a:latin typeface="微软雅黑" pitchFamily="34" charset="-122"/>
                <a:ea typeface="微软雅黑" pitchFamily="34" charset="-122"/>
                <a:sym typeface="+mn-ea"/>
              </a:rPr>
              <a:t>护具类</a:t>
            </a:r>
            <a:endParaRPr lang="zh-CN" altLang="en-US" u="sng" dirty="0">
              <a:uFill>
                <a:solidFill>
                  <a:srgbClr val="FCB00F"/>
                </a:solidFill>
              </a:uFill>
              <a:latin typeface="微软雅黑" pitchFamily="34" charset="-122"/>
              <a:ea typeface="微软雅黑" pitchFamily="34" charset="-122"/>
            </a:endParaRPr>
          </a:p>
          <a:p>
            <a:pPr marL="342900" indent="-342900" algn="l" eaLnBrk="0" hangingPunct="0">
              <a:lnSpc>
                <a:spcPct val="90000"/>
              </a:lnSpc>
              <a:spcBef>
                <a:spcPts val="1400"/>
              </a:spcBef>
              <a:buClr>
                <a:schemeClr val="hlink"/>
              </a:buClr>
              <a:buSzPct val="75000"/>
            </a:pPr>
            <a:r>
              <a:rPr lang="zh-CN" altLang="en-US" dirty="0">
                <a:latin typeface="微软雅黑" pitchFamily="34" charset="-122"/>
                <a:ea typeface="微软雅黑" pitchFamily="34" charset="-122"/>
                <a:sym typeface="+mn-ea"/>
              </a:rPr>
              <a:t>     焊接眼面防护具</a:t>
            </a:r>
            <a:endParaRPr lang="zh-CN" altLang="en-US" dirty="0">
              <a:latin typeface="微软雅黑" pitchFamily="34" charset="-122"/>
              <a:ea typeface="微软雅黑" pitchFamily="34" charset="-122"/>
            </a:endParaRPr>
          </a:p>
          <a:p>
            <a:pPr marL="342900" indent="-342900" algn="l" eaLnBrk="0" hangingPunct="0">
              <a:lnSpc>
                <a:spcPct val="90000"/>
              </a:lnSpc>
              <a:spcBef>
                <a:spcPts val="1400"/>
              </a:spcBef>
              <a:buClr>
                <a:schemeClr val="hlink"/>
              </a:buClr>
              <a:buSzPct val="75000"/>
            </a:pPr>
            <a:r>
              <a:rPr lang="zh-CN" altLang="en-US" dirty="0">
                <a:latin typeface="微软雅黑" pitchFamily="34" charset="-122"/>
                <a:ea typeface="微软雅黑" pitchFamily="34" charset="-122"/>
                <a:sym typeface="+mn-ea"/>
              </a:rPr>
              <a:t>     防冲击眼护具</a:t>
            </a:r>
            <a:endParaRPr lang="zh-CN" altLang="en-US" dirty="0">
              <a:latin typeface="微软雅黑" pitchFamily="34" charset="-122"/>
              <a:ea typeface="微软雅黑" pitchFamily="34" charset="-122"/>
            </a:endParaRPr>
          </a:p>
        </p:txBody>
      </p:sp>
      <p:sp>
        <p:nvSpPr>
          <p:cNvPr id="3" name="TextBox 2"/>
          <p:cNvSpPr txBox="1"/>
          <p:nvPr/>
        </p:nvSpPr>
        <p:spPr>
          <a:xfrm>
            <a:off x="8819515" y="1569720"/>
            <a:ext cx="3225800" cy="4043680"/>
          </a:xfrm>
          <a:prstGeom prst="rect">
            <a:avLst/>
          </a:prstGeom>
          <a:noFill/>
        </p:spPr>
        <p:txBody>
          <a:bodyPr wrap="square" rtlCol="0">
            <a:spAutoFit/>
          </a:bodyPr>
          <a:lstStyle/>
          <a:p>
            <a:pPr marL="342900" indent="-342900" eaLnBrk="0" hangingPunct="0">
              <a:lnSpc>
                <a:spcPct val="90000"/>
              </a:lnSpc>
              <a:spcBef>
                <a:spcPts val="1400"/>
              </a:spcBef>
              <a:buClr>
                <a:schemeClr val="hlink"/>
              </a:buClr>
              <a:buSzPct val="75000"/>
              <a:buFont typeface="Wingdings" charset="2"/>
              <a:buChar char="v"/>
            </a:pPr>
            <a:endParaRPr lang="zh-CN" altLang="en-US" dirty="0">
              <a:latin typeface="微软雅黑" pitchFamily="34" charset="-122"/>
              <a:ea typeface="微软雅黑" pitchFamily="34" charset="-122"/>
            </a:endParaRPr>
          </a:p>
          <a:p>
            <a:pPr marL="342900" indent="-342900" eaLnBrk="0" hangingPunct="0">
              <a:lnSpc>
                <a:spcPct val="90000"/>
              </a:lnSpc>
              <a:spcBef>
                <a:spcPts val="1400"/>
              </a:spcBef>
              <a:buClr>
                <a:schemeClr val="hlink"/>
              </a:buClr>
              <a:buSzPct val="75000"/>
              <a:buFont typeface="Wingdings" charset="2"/>
              <a:buChar char="v"/>
            </a:pPr>
            <a:r>
              <a:rPr lang="zh-CN" altLang="en-US" dirty="0">
                <a:latin typeface="微软雅黑" pitchFamily="34" charset="-122"/>
                <a:ea typeface="微软雅黑" pitchFamily="34" charset="-122"/>
              </a:rPr>
              <a:t> 五</a:t>
            </a:r>
            <a:r>
              <a:rPr lang="zh-CN" altLang="en-US" u="sng" dirty="0">
                <a:uFill>
                  <a:solidFill>
                    <a:srgbClr val="FCB00F"/>
                  </a:solidFill>
                </a:uFill>
                <a:latin typeface="微软雅黑" pitchFamily="34" charset="-122"/>
                <a:ea typeface="微软雅黑" pitchFamily="34" charset="-122"/>
                <a:sym typeface="+mn-ea"/>
              </a:rPr>
              <a:t>、防护服类</a:t>
            </a:r>
            <a:endParaRPr lang="zh-CN" altLang="en-US" u="sng" dirty="0">
              <a:uFill>
                <a:solidFill>
                  <a:srgbClr val="FCB00F"/>
                </a:solidFill>
              </a:uFill>
              <a:latin typeface="微软雅黑" pitchFamily="34" charset="-122"/>
              <a:ea typeface="微软雅黑" pitchFamily="34" charset="-122"/>
            </a:endParaRPr>
          </a:p>
          <a:p>
            <a:pPr marL="342900" indent="-342900" eaLnBrk="0" hangingPunct="0">
              <a:lnSpc>
                <a:spcPct val="90000"/>
              </a:lnSpc>
              <a:spcBef>
                <a:spcPts val="1400"/>
              </a:spcBef>
              <a:buClr>
                <a:schemeClr val="hlink"/>
              </a:buClr>
              <a:buSzPct val="75000"/>
            </a:pPr>
            <a:r>
              <a:rPr lang="zh-CN" altLang="en-US" dirty="0">
                <a:latin typeface="微软雅黑" pitchFamily="34" charset="-122"/>
                <a:ea typeface="微软雅黑" pitchFamily="34" charset="-122"/>
                <a:sym typeface="+mn-ea"/>
              </a:rPr>
              <a:t>     阻燃防护服</a:t>
            </a:r>
            <a:endParaRPr lang="zh-CN" altLang="en-US" dirty="0">
              <a:latin typeface="微软雅黑" pitchFamily="34" charset="-122"/>
              <a:ea typeface="微软雅黑" pitchFamily="34" charset="-122"/>
            </a:endParaRPr>
          </a:p>
          <a:p>
            <a:pPr marL="342900" indent="-342900" eaLnBrk="0" hangingPunct="0">
              <a:lnSpc>
                <a:spcPct val="90000"/>
              </a:lnSpc>
              <a:spcBef>
                <a:spcPts val="1400"/>
              </a:spcBef>
              <a:buClr>
                <a:schemeClr val="hlink"/>
              </a:buClr>
              <a:buSzPct val="75000"/>
            </a:pPr>
            <a:r>
              <a:rPr lang="zh-CN" altLang="en-US" dirty="0">
                <a:latin typeface="微软雅黑" pitchFamily="34" charset="-122"/>
                <a:ea typeface="微软雅黑" pitchFamily="34" charset="-122"/>
                <a:sym typeface="+mn-ea"/>
              </a:rPr>
              <a:t>     防酸工作服</a:t>
            </a:r>
            <a:endParaRPr lang="zh-CN" altLang="en-US" dirty="0">
              <a:latin typeface="微软雅黑" pitchFamily="34" charset="-122"/>
              <a:ea typeface="微软雅黑" pitchFamily="34" charset="-122"/>
            </a:endParaRPr>
          </a:p>
          <a:p>
            <a:pPr marL="342900" indent="-342900" eaLnBrk="0" hangingPunct="0">
              <a:lnSpc>
                <a:spcPct val="90000"/>
              </a:lnSpc>
              <a:spcBef>
                <a:spcPts val="1400"/>
              </a:spcBef>
              <a:buClr>
                <a:schemeClr val="hlink"/>
              </a:buClr>
              <a:buSzPct val="75000"/>
            </a:pPr>
            <a:r>
              <a:rPr lang="zh-CN" altLang="en-US" dirty="0">
                <a:latin typeface="微软雅黑" pitchFamily="34" charset="-122"/>
                <a:ea typeface="微软雅黑" pitchFamily="34" charset="-122"/>
                <a:sym typeface="+mn-ea"/>
              </a:rPr>
              <a:t>     防静电工作服</a:t>
            </a:r>
            <a:endParaRPr lang="zh-CN" altLang="en-US" dirty="0">
              <a:latin typeface="微软雅黑" pitchFamily="34" charset="-122"/>
              <a:ea typeface="微软雅黑" pitchFamily="34" charset="-122"/>
            </a:endParaRPr>
          </a:p>
          <a:p>
            <a:pPr marL="342900" indent="-342900" eaLnBrk="0" hangingPunct="0">
              <a:lnSpc>
                <a:spcPct val="90000"/>
              </a:lnSpc>
              <a:spcBef>
                <a:spcPts val="1400"/>
              </a:spcBef>
              <a:buClr>
                <a:schemeClr val="hlink"/>
              </a:buClr>
              <a:buSzPct val="75000"/>
              <a:buFont typeface="Wingdings" charset="2"/>
              <a:buChar char="v"/>
            </a:pPr>
            <a:r>
              <a:rPr lang="zh-CN" altLang="en-US" u="sng" dirty="0">
                <a:uFill>
                  <a:solidFill>
                    <a:srgbClr val="FCB00F"/>
                  </a:solidFill>
                </a:uFill>
                <a:latin typeface="微软雅黑" pitchFamily="34" charset="-122"/>
                <a:ea typeface="微软雅黑" pitchFamily="34" charset="-122"/>
              </a:rPr>
              <a:t>六、防坠落护具类</a:t>
            </a:r>
          </a:p>
          <a:p>
            <a:pPr marL="342900" indent="-342900" eaLnBrk="0" hangingPunct="0">
              <a:lnSpc>
                <a:spcPct val="90000"/>
              </a:lnSpc>
              <a:spcBef>
                <a:spcPts val="1400"/>
              </a:spcBef>
              <a:buClr>
                <a:schemeClr val="hlink"/>
              </a:buClr>
              <a:buSzPct val="75000"/>
            </a:pPr>
            <a:r>
              <a:rPr lang="zh-CN" altLang="en-US" dirty="0">
                <a:latin typeface="微软雅黑" pitchFamily="34" charset="-122"/>
                <a:ea typeface="微软雅黑" pitchFamily="34" charset="-122"/>
              </a:rPr>
              <a:t>     安全带</a:t>
            </a:r>
          </a:p>
          <a:p>
            <a:pPr marL="342900" indent="-342900" eaLnBrk="0" hangingPunct="0">
              <a:lnSpc>
                <a:spcPct val="90000"/>
              </a:lnSpc>
              <a:spcBef>
                <a:spcPts val="1400"/>
              </a:spcBef>
              <a:buClr>
                <a:schemeClr val="hlink"/>
              </a:buClr>
              <a:buSzPct val="75000"/>
            </a:pPr>
            <a:r>
              <a:rPr lang="zh-CN" altLang="en-US" dirty="0">
                <a:latin typeface="微软雅黑" pitchFamily="34" charset="-122"/>
                <a:ea typeface="微软雅黑" pitchFamily="34" charset="-122"/>
              </a:rPr>
              <a:t>     安全网</a:t>
            </a:r>
          </a:p>
          <a:p>
            <a:pPr marL="342900" indent="-342900" eaLnBrk="0" hangingPunct="0">
              <a:lnSpc>
                <a:spcPct val="90000"/>
              </a:lnSpc>
              <a:spcBef>
                <a:spcPts val="1400"/>
              </a:spcBef>
              <a:buClr>
                <a:schemeClr val="hlink"/>
              </a:buClr>
              <a:buSzPct val="75000"/>
            </a:pPr>
            <a:r>
              <a:rPr lang="zh-CN" altLang="en-US" dirty="0">
                <a:latin typeface="微软雅黑" pitchFamily="34" charset="-122"/>
                <a:ea typeface="微软雅黑" pitchFamily="34" charset="-122"/>
              </a:rPr>
              <a:t>     密目式安全立网</a:t>
            </a:r>
            <a:endParaRPr lang="zh-CN" altLang="en-US" dirty="0"/>
          </a:p>
          <a:p>
            <a:endParaRPr lang="zh-CN" altLang="en-US" dirty="0"/>
          </a:p>
        </p:txBody>
      </p:sp>
      <p:sp>
        <p:nvSpPr>
          <p:cNvPr id="4" name="文本框 3"/>
          <p:cNvSpPr txBox="1"/>
          <p:nvPr/>
        </p:nvSpPr>
        <p:spPr>
          <a:xfrm>
            <a:off x="4653280" y="5111115"/>
            <a:ext cx="4166235" cy="1635125"/>
          </a:xfrm>
          <a:prstGeom prst="rect">
            <a:avLst/>
          </a:prstGeom>
          <a:noFill/>
        </p:spPr>
        <p:txBody>
          <a:bodyPr wrap="square" rtlCol="0" anchor="t">
            <a:spAutoFit/>
          </a:bodyPr>
          <a:lstStyle/>
          <a:p>
            <a:pPr marL="342900" indent="-342900" eaLnBrk="0" fontAlgn="auto" hangingPunct="0">
              <a:lnSpc>
                <a:spcPts val="2660"/>
              </a:lnSpc>
              <a:spcBef>
                <a:spcPts val="1400"/>
              </a:spcBef>
              <a:buClr>
                <a:schemeClr val="hlink"/>
              </a:buClr>
              <a:buSzPct val="75000"/>
              <a:buFont typeface="Wingdings" charset="2"/>
              <a:buChar char="v"/>
            </a:pPr>
            <a:r>
              <a:rPr lang="zh-CN" altLang="en-US" u="sng" dirty="0">
                <a:uFill>
                  <a:solidFill>
                    <a:srgbClr val="FCB00F"/>
                  </a:solidFill>
                </a:uFill>
                <a:latin typeface="微软雅黑" pitchFamily="34" charset="-122"/>
                <a:ea typeface="微软雅黑" pitchFamily="34" charset="-122"/>
                <a:sym typeface="+mn-ea"/>
              </a:rPr>
              <a:t>四、防护鞋类</a:t>
            </a:r>
            <a:endParaRPr lang="zh-CN" altLang="en-US" u="sng" dirty="0">
              <a:uFill>
                <a:solidFill>
                  <a:srgbClr val="FCB00F"/>
                </a:solidFill>
              </a:uFill>
              <a:latin typeface="微软雅黑" pitchFamily="34" charset="-122"/>
              <a:ea typeface="微软雅黑" pitchFamily="34" charset="-122"/>
            </a:endParaRPr>
          </a:p>
          <a:p>
            <a:pPr marL="342900" indent="-342900" eaLnBrk="0" fontAlgn="auto" hangingPunct="0">
              <a:lnSpc>
                <a:spcPts val="2660"/>
              </a:lnSpc>
              <a:spcBef>
                <a:spcPts val="1400"/>
              </a:spcBef>
              <a:buClr>
                <a:schemeClr val="hlink"/>
              </a:buClr>
              <a:buSzPct val="75000"/>
            </a:pPr>
            <a:r>
              <a:rPr lang="zh-CN" altLang="en-US" dirty="0">
                <a:latin typeface="微软雅黑" pitchFamily="34" charset="-122"/>
                <a:ea typeface="微软雅黑" pitchFamily="34" charset="-122"/>
                <a:sym typeface="+mn-ea"/>
              </a:rPr>
              <a:t>     保护足趾安全鞋</a:t>
            </a:r>
            <a:r>
              <a:rPr lang="en-US" altLang="zh-CN" dirty="0">
                <a:latin typeface="微软雅黑" pitchFamily="34" charset="-122"/>
                <a:ea typeface="微软雅黑" pitchFamily="34" charset="-122"/>
                <a:sym typeface="+mn-ea"/>
              </a:rPr>
              <a:t>,</a:t>
            </a:r>
            <a:r>
              <a:rPr lang="zh-CN" altLang="en-US" dirty="0">
                <a:latin typeface="微软雅黑" pitchFamily="34" charset="-122"/>
                <a:ea typeface="微软雅黑" pitchFamily="34" charset="-122"/>
                <a:sym typeface="+mn-ea"/>
              </a:rPr>
              <a:t> 防静电鞋、导电鞋</a:t>
            </a:r>
            <a:r>
              <a:rPr lang="en-US" altLang="zh-CN" dirty="0">
                <a:latin typeface="微软雅黑" pitchFamily="34" charset="-122"/>
                <a:ea typeface="微软雅黑" pitchFamily="34" charset="-122"/>
                <a:sym typeface="+mn-ea"/>
              </a:rPr>
              <a:t>,</a:t>
            </a:r>
            <a:r>
              <a:rPr lang="zh-CN" altLang="en-US" dirty="0">
                <a:latin typeface="微软雅黑" pitchFamily="34" charset="-122"/>
                <a:ea typeface="微软雅黑" pitchFamily="34" charset="-122"/>
                <a:sym typeface="+mn-ea"/>
              </a:rPr>
              <a:t>防刺穿鞋</a:t>
            </a:r>
            <a:r>
              <a:rPr lang="en-US" altLang="zh-CN" dirty="0">
                <a:latin typeface="微软雅黑" pitchFamily="34" charset="-122"/>
                <a:ea typeface="微软雅黑" pitchFamily="34" charset="-122"/>
                <a:sym typeface="+mn-ea"/>
              </a:rPr>
              <a:t>,</a:t>
            </a:r>
            <a:r>
              <a:rPr lang="zh-CN" altLang="en-US" dirty="0">
                <a:latin typeface="微软雅黑" pitchFamily="34" charset="-122"/>
                <a:ea typeface="微软雅黑" pitchFamily="34" charset="-122"/>
                <a:sym typeface="+mn-ea"/>
              </a:rPr>
              <a:t> 胶面防砸安全靴</a:t>
            </a:r>
            <a:r>
              <a:rPr lang="en-US" altLang="zh-CN" dirty="0">
                <a:latin typeface="微软雅黑" pitchFamily="34" charset="-122"/>
                <a:ea typeface="微软雅黑" pitchFamily="34" charset="-122"/>
                <a:sym typeface="+mn-ea"/>
              </a:rPr>
              <a:t>,</a:t>
            </a:r>
            <a:r>
              <a:rPr lang="zh-CN" altLang="en-US" dirty="0">
                <a:latin typeface="微软雅黑" pitchFamily="34" charset="-122"/>
                <a:ea typeface="微软雅黑" pitchFamily="34" charset="-122"/>
                <a:sym typeface="+mn-ea"/>
              </a:rPr>
              <a:t>电绝缘鞋</a:t>
            </a:r>
            <a:r>
              <a:rPr lang="en-US" altLang="zh-CN" dirty="0">
                <a:latin typeface="微软雅黑" pitchFamily="34" charset="-122"/>
                <a:ea typeface="微软雅黑" pitchFamily="34" charset="-122"/>
                <a:sym typeface="+mn-ea"/>
              </a:rPr>
              <a:t>,</a:t>
            </a:r>
            <a:r>
              <a:rPr lang="zh-CN" altLang="en-US" dirty="0">
                <a:latin typeface="微软雅黑" pitchFamily="34" charset="-122"/>
                <a:ea typeface="微软雅黑" pitchFamily="34" charset="-122"/>
                <a:sym typeface="+mn-ea"/>
              </a:rPr>
              <a:t>耐酸碱皮鞋</a:t>
            </a:r>
            <a:r>
              <a:rPr lang="en-US" altLang="zh-CN" dirty="0">
                <a:latin typeface="微软雅黑" pitchFamily="34" charset="-122"/>
                <a:ea typeface="微软雅黑" pitchFamily="34" charset="-122"/>
                <a:sym typeface="+mn-ea"/>
              </a:rPr>
              <a:t>,</a:t>
            </a:r>
            <a:r>
              <a:rPr lang="zh-CN" altLang="en-US" dirty="0">
                <a:latin typeface="微软雅黑" pitchFamily="34" charset="-122"/>
                <a:ea typeface="微软雅黑" pitchFamily="34" charset="-122"/>
                <a:sym typeface="+mn-ea"/>
              </a:rPr>
              <a:t>耐酸碱胶靴</a:t>
            </a:r>
            <a:endParaRPr lang="zh-CN" altLang="en-US"/>
          </a:p>
        </p:txBody>
      </p:sp>
      <p:sp>
        <p:nvSpPr>
          <p:cNvPr id="5" name="文本框 4"/>
          <p:cNvSpPr txBox="1"/>
          <p:nvPr/>
        </p:nvSpPr>
        <p:spPr>
          <a:xfrm>
            <a:off x="2726055" y="742950"/>
            <a:ext cx="3824605" cy="521970"/>
          </a:xfrm>
          <a:prstGeom prst="rect">
            <a:avLst/>
          </a:prstGeom>
          <a:noFill/>
        </p:spPr>
        <p:txBody>
          <a:bodyPr wrap="none" rtlCol="0" anchor="t">
            <a:spAutoFit/>
          </a:bodyPr>
          <a:lstStyle/>
          <a:p>
            <a:r>
              <a:rPr lang="zh-CN" altLang="en-US" sz="2800" dirty="0">
                <a:latin typeface="微软雅黑" pitchFamily="34" charset="-122"/>
                <a:ea typeface="微软雅黑" pitchFamily="34" charset="-122"/>
                <a:sym typeface="+mn-ea"/>
              </a:rPr>
              <a:t>特种劳动防护用品包括</a:t>
            </a:r>
            <a:r>
              <a:rPr lang="en-US" altLang="zh-CN" sz="2800" dirty="0">
                <a:latin typeface="微软雅黑" pitchFamily="34" charset="-122"/>
                <a:ea typeface="微软雅黑" pitchFamily="34" charset="-122"/>
                <a:sym typeface="+mn-ea"/>
              </a:rPr>
              <a:t>:</a:t>
            </a:r>
            <a:endParaRPr lang="zh-CN" altLang="en-US" sz="2800"/>
          </a:p>
        </p:txBody>
      </p:sp>
      <p:pic>
        <p:nvPicPr>
          <p:cNvPr id="6" name="图片 5" descr="318760-1F52FIZ561"/>
          <p:cNvPicPr>
            <a:picLocks noChangeAspect="1"/>
          </p:cNvPicPr>
          <p:nvPr/>
        </p:nvPicPr>
        <p:blipFill>
          <a:blip r:embed="rId3" cstate="print">
            <a:clrChange>
              <a:clrFrom>
                <a:srgbClr val="FFFFFF">
                  <a:alpha val="100000"/>
                </a:srgbClr>
              </a:clrFrom>
              <a:clrTo>
                <a:srgbClr val="FFFFFF">
                  <a:alpha val="100000"/>
                  <a:alpha val="0"/>
                </a:srgbClr>
              </a:clrTo>
            </a:clrChange>
          </a:blip>
          <a:stretch>
            <a:fillRect/>
          </a:stretch>
        </p:blipFill>
        <p:spPr>
          <a:xfrm>
            <a:off x="4989830" y="1295400"/>
            <a:ext cx="3816028" cy="381602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42574" y="835175"/>
            <a:ext cx="3611880" cy="2168525"/>
          </a:xfrm>
          <a:prstGeom prst="rect">
            <a:avLst/>
          </a:prstGeom>
          <a:noFill/>
        </p:spPr>
        <p:txBody>
          <a:bodyPr wrap="none" rtlCol="0">
            <a:spAutoFit/>
          </a:bodyPr>
          <a:lstStyle/>
          <a:p>
            <a:pPr>
              <a:lnSpc>
                <a:spcPct val="150000"/>
              </a:lnSpc>
            </a:pPr>
            <a:r>
              <a:rPr lang="zh-CN" altLang="en-US" b="1" dirty="0">
                <a:latin typeface="微软雅黑" pitchFamily="34" charset="-122"/>
                <a:ea typeface="微软雅黑" pitchFamily="34" charset="-122"/>
              </a:rPr>
              <a:t>一般防护用品</a:t>
            </a:r>
            <a:r>
              <a:rPr lang="zh-CN" altLang="en-US" dirty="0">
                <a:latin typeface="微软雅黑" pitchFamily="34" charset="-122"/>
                <a:ea typeface="微软雅黑" pitchFamily="34" charset="-122"/>
              </a:rPr>
              <a:t>主要有：</a:t>
            </a:r>
            <a:endParaRPr lang="en-US" altLang="zh-CN" dirty="0">
              <a:latin typeface="微软雅黑" pitchFamily="34" charset="-122"/>
              <a:ea typeface="微软雅黑" pitchFamily="34" charset="-122"/>
            </a:endParaRPr>
          </a:p>
          <a:p>
            <a:pPr>
              <a:lnSpc>
                <a:spcPct val="150000"/>
              </a:lnSpc>
            </a:pPr>
            <a:r>
              <a:rPr lang="zh-CN" altLang="en-US" dirty="0">
                <a:latin typeface="微软雅黑" pitchFamily="34" charset="-122"/>
                <a:ea typeface="微软雅黑" pitchFamily="34" charset="-122"/>
              </a:rPr>
              <a:t>　　棉纱手套，帆布手套，毛巾，</a:t>
            </a:r>
            <a:endParaRPr lang="en-US" altLang="zh-CN" dirty="0">
              <a:latin typeface="微软雅黑" pitchFamily="34" charset="-122"/>
              <a:ea typeface="微软雅黑" pitchFamily="34" charset="-122"/>
            </a:endParaRPr>
          </a:p>
          <a:p>
            <a:pPr>
              <a:lnSpc>
                <a:spcPct val="150000"/>
              </a:lnSpc>
            </a:pPr>
            <a:r>
              <a:rPr lang="zh-CN" altLang="en-US" dirty="0">
                <a:latin typeface="微软雅黑" pitchFamily="34" charset="-122"/>
                <a:ea typeface="微软雅黑" pitchFamily="34" charset="-122"/>
              </a:rPr>
              <a:t>棉纱，擦机布，口罩，防尘帽，普</a:t>
            </a:r>
            <a:endParaRPr lang="en-US" altLang="zh-CN" dirty="0">
              <a:latin typeface="微软雅黑" pitchFamily="34" charset="-122"/>
              <a:ea typeface="微软雅黑" pitchFamily="34" charset="-122"/>
            </a:endParaRPr>
          </a:p>
          <a:p>
            <a:pPr>
              <a:lnSpc>
                <a:spcPct val="150000"/>
              </a:lnSpc>
            </a:pPr>
            <a:r>
              <a:rPr lang="zh-CN" altLang="en-US" dirty="0">
                <a:latin typeface="微软雅黑" pitchFamily="34" charset="-122"/>
                <a:ea typeface="微软雅黑" pitchFamily="34" charset="-122"/>
              </a:rPr>
              <a:t>通工作服，普通劳保皮鞋，耳塞，</a:t>
            </a:r>
            <a:endParaRPr lang="en-US" altLang="zh-CN" dirty="0">
              <a:latin typeface="微软雅黑" pitchFamily="34" charset="-122"/>
              <a:ea typeface="微软雅黑" pitchFamily="34" charset="-122"/>
            </a:endParaRPr>
          </a:p>
          <a:p>
            <a:pPr>
              <a:lnSpc>
                <a:spcPct val="150000"/>
              </a:lnSpc>
            </a:pPr>
            <a:r>
              <a:rPr lang="zh-CN" altLang="en-US" dirty="0">
                <a:latin typeface="微软雅黑" pitchFamily="34" charset="-122"/>
                <a:ea typeface="微软雅黑" pitchFamily="34" charset="-122"/>
              </a:rPr>
              <a:t>脚套，水靴，雨衣，粘胶带等</a:t>
            </a:r>
          </a:p>
        </p:txBody>
      </p:sp>
      <p:sp>
        <p:nvSpPr>
          <p:cNvPr id="3" name="TextBox 2"/>
          <p:cNvSpPr txBox="1"/>
          <p:nvPr/>
        </p:nvSpPr>
        <p:spPr>
          <a:xfrm>
            <a:off x="7404453" y="4560000"/>
            <a:ext cx="3518912" cy="1323439"/>
          </a:xfrm>
          <a:prstGeom prst="rect">
            <a:avLst/>
          </a:prstGeom>
          <a:solidFill>
            <a:srgbClr val="FCB00F"/>
          </a:solidFill>
          <a:ln>
            <a:solidFill>
              <a:schemeClr val="tx1"/>
            </a:solidFill>
          </a:ln>
        </p:spPr>
        <p:txBody>
          <a:bodyPr wrap="none" rtlCol="0">
            <a:spAutoFit/>
          </a:bodyPr>
          <a:lstStyle/>
          <a:p>
            <a:r>
              <a:rPr lang="zh-CN" altLang="en-US" sz="2000" b="1" dirty="0">
                <a:latin typeface="微软雅黑" pitchFamily="34" charset="-122"/>
                <a:ea typeface="微软雅黑" pitchFamily="34" charset="-122"/>
              </a:rPr>
              <a:t>不论是特种劳动防护用品还是</a:t>
            </a:r>
            <a:endParaRPr lang="en-US" altLang="zh-CN" sz="2000" b="1" dirty="0">
              <a:latin typeface="微软雅黑" pitchFamily="34" charset="-122"/>
              <a:ea typeface="微软雅黑" pitchFamily="34" charset="-122"/>
            </a:endParaRPr>
          </a:p>
          <a:p>
            <a:r>
              <a:rPr lang="zh-CN" altLang="en-US" sz="2000" b="1" dirty="0">
                <a:latin typeface="微软雅黑" pitchFamily="34" charset="-122"/>
                <a:ea typeface="微软雅黑" pitchFamily="34" charset="-122"/>
              </a:rPr>
              <a:t>一般劳动防护用品，正确使用</a:t>
            </a:r>
            <a:endParaRPr lang="en-US" altLang="zh-CN" sz="2000" b="1" dirty="0">
              <a:latin typeface="微软雅黑" pitchFamily="34" charset="-122"/>
              <a:ea typeface="微软雅黑" pitchFamily="34" charset="-122"/>
            </a:endParaRPr>
          </a:p>
          <a:p>
            <a:r>
              <a:rPr lang="en-US" altLang="zh-CN" sz="2000" b="1" dirty="0">
                <a:latin typeface="微软雅黑" pitchFamily="34" charset="-122"/>
                <a:ea typeface="微软雅黑" pitchFamily="34" charset="-122"/>
              </a:rPr>
              <a:t>PPE</a:t>
            </a:r>
            <a:r>
              <a:rPr lang="zh-CN" altLang="en-US" sz="2000" b="1" dirty="0">
                <a:latin typeface="微软雅黑" pitchFamily="34" charset="-122"/>
                <a:ea typeface="微软雅黑" pitchFamily="34" charset="-122"/>
              </a:rPr>
              <a:t>才能有效对人身安全起到</a:t>
            </a:r>
            <a:endParaRPr lang="en-US" altLang="zh-CN" sz="2000" b="1" dirty="0">
              <a:latin typeface="微软雅黑" pitchFamily="34" charset="-122"/>
              <a:ea typeface="微软雅黑" pitchFamily="34" charset="-122"/>
            </a:endParaRPr>
          </a:p>
          <a:p>
            <a:r>
              <a:rPr lang="zh-CN" altLang="en-US" sz="2000" b="1" dirty="0">
                <a:latin typeface="微软雅黑" pitchFamily="34" charset="-122"/>
                <a:ea typeface="微软雅黑" pitchFamily="34" charset="-122"/>
              </a:rPr>
              <a:t>防护作用！</a:t>
            </a:r>
          </a:p>
        </p:txBody>
      </p:sp>
      <p:pic>
        <p:nvPicPr>
          <p:cNvPr id="110594" name="Picture 2" descr="C:\Users\Administrator\Desktop\ppt\timg (3).jpg"/>
          <p:cNvPicPr>
            <a:picLocks noChangeAspect="1" noChangeArrowheads="1"/>
          </p:cNvPicPr>
          <p:nvPr/>
        </p:nvPicPr>
        <p:blipFill>
          <a:blip r:embed="rId2" cstate="print"/>
          <a:srcRect/>
          <a:stretch>
            <a:fillRect/>
          </a:stretch>
        </p:blipFill>
        <p:spPr bwMode="auto">
          <a:xfrm>
            <a:off x="7190302" y="562502"/>
            <a:ext cx="3870125" cy="2902594"/>
          </a:xfrm>
          <a:prstGeom prst="rect">
            <a:avLst/>
          </a:prstGeom>
          <a:noFill/>
        </p:spPr>
      </p:pic>
      <p:pic>
        <p:nvPicPr>
          <p:cNvPr id="5" name="图片 4" descr="20141224102943_80383.jpg"/>
          <p:cNvPicPr>
            <a:picLocks noChangeAspect="1"/>
          </p:cNvPicPr>
          <p:nvPr/>
        </p:nvPicPr>
        <p:blipFill>
          <a:blip r:embed="rId3" cstate="print"/>
          <a:stretch>
            <a:fillRect/>
          </a:stretch>
        </p:blipFill>
        <p:spPr>
          <a:xfrm>
            <a:off x="2718334" y="3553779"/>
            <a:ext cx="3810000" cy="267652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3"/>
          <p:cNvGraphicFramePr/>
          <p:nvPr/>
        </p:nvGraphicFramePr>
        <p:xfrm>
          <a:off x="2464050" y="1062254"/>
          <a:ext cx="8837612" cy="5500080"/>
        </p:xfrm>
        <a:graphic>
          <a:graphicData uri="http://schemas.openxmlformats.org/drawingml/2006/table">
            <a:tbl>
              <a:tblPr>
                <a:effectLst>
                  <a:outerShdw blurRad="50800" dist="38100" dir="2700000" algn="tl" rotWithShape="0">
                    <a:prstClr val="black">
                      <a:alpha val="40000"/>
                    </a:prstClr>
                  </a:outerShdw>
                </a:effectLst>
              </a:tblPr>
              <a:tblGrid>
                <a:gridCol w="1239837">
                  <a:extLst>
                    <a:ext uri="{9D8B030D-6E8A-4147-A177-3AD203B41FA5}">
                      <a16:colId xmlns:a16="http://schemas.microsoft.com/office/drawing/2014/main" val="20000"/>
                    </a:ext>
                  </a:extLst>
                </a:gridCol>
                <a:gridCol w="2795588">
                  <a:extLst>
                    <a:ext uri="{9D8B030D-6E8A-4147-A177-3AD203B41FA5}">
                      <a16:colId xmlns:a16="http://schemas.microsoft.com/office/drawing/2014/main" val="20001"/>
                    </a:ext>
                  </a:extLst>
                </a:gridCol>
                <a:gridCol w="1239837">
                  <a:extLst>
                    <a:ext uri="{9D8B030D-6E8A-4147-A177-3AD203B41FA5}">
                      <a16:colId xmlns:a16="http://schemas.microsoft.com/office/drawing/2014/main" val="20002"/>
                    </a:ext>
                  </a:extLst>
                </a:gridCol>
                <a:gridCol w="3562350">
                  <a:extLst>
                    <a:ext uri="{9D8B030D-6E8A-4147-A177-3AD203B41FA5}">
                      <a16:colId xmlns:a16="http://schemas.microsoft.com/office/drawing/2014/main" val="20003"/>
                    </a:ext>
                  </a:extLst>
                </a:gridCol>
              </a:tblGrid>
              <a:tr h="468000">
                <a:tc rowSpan="2">
                  <a:txBody>
                    <a:bodyPr/>
                    <a:lstStyle/>
                    <a:p>
                      <a:pPr marL="0" marR="0" lvl="0" indent="0" algn="ctr" defTabSz="914400" rtl="0" eaLnBrk="1" fontAlgn="ctr" latinLnBrk="0" hangingPunct="1">
                        <a:lnSpc>
                          <a:spcPct val="100000"/>
                        </a:lnSpc>
                        <a:spcBef>
                          <a:spcPct val="0"/>
                        </a:spcBef>
                        <a:spcAft>
                          <a:spcPct val="0"/>
                        </a:spcAft>
                        <a:buClrTx/>
                        <a:buSzPct val="100000"/>
                        <a:buFont typeface="Arial" charset="0"/>
                        <a:buNone/>
                      </a:pPr>
                      <a:r>
                        <a:rPr kumimoji="0" lang="zh-CN" altLang="en-US" sz="1800" b="1" i="0" u="none" strike="noStrike" cap="none" normalizeH="0" baseline="0" dirty="0">
                          <a:ln>
                            <a:noFill/>
                          </a:ln>
                          <a:solidFill>
                            <a:schemeClr val="tx1"/>
                          </a:solidFill>
                          <a:effectLst/>
                          <a:latin typeface="微软雅黑" pitchFamily="34" charset="-122"/>
                          <a:ea typeface="微软雅黑" pitchFamily="34" charset="-122"/>
                        </a:rPr>
                        <a:t>培训</a:t>
                      </a:r>
                      <a:br>
                        <a:rPr kumimoji="0" lang="zh-CN" altLang="en-US" sz="1800" b="1" i="0" u="none" strike="noStrike" cap="none" normalizeH="0" baseline="0" dirty="0">
                          <a:ln>
                            <a:noFill/>
                          </a:ln>
                          <a:solidFill>
                            <a:schemeClr val="tx1"/>
                          </a:solidFill>
                          <a:effectLst/>
                          <a:latin typeface="微软雅黑" pitchFamily="34" charset="-122"/>
                          <a:ea typeface="微软雅黑" pitchFamily="34" charset="-122"/>
                        </a:rPr>
                      </a:br>
                      <a:r>
                        <a:rPr kumimoji="0" lang="zh-CN" altLang="en-US" sz="1800" b="1" i="0" u="none" strike="noStrike" cap="none" normalizeH="0" baseline="0" dirty="0">
                          <a:ln>
                            <a:noFill/>
                          </a:ln>
                          <a:solidFill>
                            <a:schemeClr val="tx1"/>
                          </a:solidFill>
                          <a:effectLst/>
                          <a:latin typeface="微软雅黑" pitchFamily="34" charset="-122"/>
                          <a:ea typeface="微软雅黑" pitchFamily="34" charset="-122"/>
                        </a:rPr>
                        <a:t>“2必有”</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00"/>
                    </a:solidFill>
                  </a:tcPr>
                </a:tc>
                <a:tc>
                  <a:txBody>
                    <a:bodyPr/>
                    <a:lstStyle/>
                    <a:p>
                      <a:pPr marL="0" marR="0" lvl="0" indent="0" algn="l" defTabSz="914400" rtl="0" eaLnBrk="1" fontAlgn="ctr" latinLnBrk="0" hangingPunct="1">
                        <a:lnSpc>
                          <a:spcPct val="100000"/>
                        </a:lnSpc>
                        <a:spcBef>
                          <a:spcPct val="0"/>
                        </a:spcBef>
                        <a:spcAft>
                          <a:spcPct val="0"/>
                        </a:spcAft>
                        <a:buClrTx/>
                        <a:buSzPct val="100000"/>
                        <a:buFont typeface="Arial" charset="0"/>
                        <a:buNone/>
                      </a:pPr>
                      <a:r>
                        <a:rPr kumimoji="0" lang="zh-CN" altLang="en-US" sz="1800" b="1" i="0" u="none" strike="noStrike" cap="none" normalizeH="0" baseline="0" dirty="0">
                          <a:ln>
                            <a:noFill/>
                          </a:ln>
                          <a:solidFill>
                            <a:schemeClr val="tx1"/>
                          </a:solidFill>
                          <a:effectLst/>
                          <a:latin typeface="微软雅黑" pitchFamily="34" charset="-122"/>
                          <a:ea typeface="微软雅黑" pitchFamily="34" charset="-122"/>
                        </a:rPr>
                        <a:t>1、有操作必有规程</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00"/>
                    </a:solidFill>
                  </a:tcPr>
                </a:tc>
                <a:tc rowSpan="4">
                  <a:txBody>
                    <a:bodyPr/>
                    <a:lstStyle/>
                    <a:p>
                      <a:pPr marL="0" marR="0" lvl="0" indent="0" algn="ctr" defTabSz="914400" rtl="0" eaLnBrk="1" fontAlgn="ctr" latinLnBrk="0" hangingPunct="1">
                        <a:lnSpc>
                          <a:spcPct val="100000"/>
                        </a:lnSpc>
                        <a:spcBef>
                          <a:spcPct val="0"/>
                        </a:spcBef>
                        <a:spcAft>
                          <a:spcPct val="0"/>
                        </a:spcAft>
                        <a:buClrTx/>
                        <a:buSzPct val="100000"/>
                        <a:buFont typeface="Arial" charset="0"/>
                        <a:buNone/>
                      </a:pPr>
                      <a:r>
                        <a:rPr kumimoji="0" lang="zh-CN" altLang="en-US" sz="1800" b="1" i="0" u="none" strike="noStrike" cap="none" normalizeH="0" baseline="0" dirty="0">
                          <a:ln>
                            <a:noFill/>
                          </a:ln>
                          <a:solidFill>
                            <a:schemeClr val="tx1"/>
                          </a:solidFill>
                          <a:effectLst/>
                          <a:latin typeface="微软雅黑" pitchFamily="34" charset="-122"/>
                          <a:ea typeface="微软雅黑" pitchFamily="34" charset="-122"/>
                        </a:rPr>
                        <a:t>作业</a:t>
                      </a:r>
                      <a:br>
                        <a:rPr kumimoji="0" lang="zh-CN" altLang="en-US" sz="1800" b="1" i="0" u="none" strike="noStrike" cap="none" normalizeH="0" baseline="0" dirty="0">
                          <a:ln>
                            <a:noFill/>
                          </a:ln>
                          <a:solidFill>
                            <a:schemeClr val="tx1"/>
                          </a:solidFill>
                          <a:effectLst/>
                          <a:latin typeface="微软雅黑" pitchFamily="34" charset="-122"/>
                          <a:ea typeface="微软雅黑" pitchFamily="34" charset="-122"/>
                        </a:rPr>
                      </a:br>
                      <a:r>
                        <a:rPr kumimoji="0" lang="zh-CN" altLang="en-US" sz="1800" b="1" i="0" u="none" strike="noStrike" cap="none" normalizeH="0" baseline="0" dirty="0">
                          <a:ln>
                            <a:noFill/>
                          </a:ln>
                          <a:solidFill>
                            <a:schemeClr val="tx1"/>
                          </a:solidFill>
                          <a:effectLst/>
                          <a:latin typeface="微软雅黑" pitchFamily="34" charset="-122"/>
                          <a:ea typeface="微软雅黑" pitchFamily="34" charset="-122"/>
                        </a:rPr>
                        <a:t>“4必有”</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00"/>
                    </a:solidFill>
                  </a:tcPr>
                </a:tc>
                <a:tc>
                  <a:txBody>
                    <a:bodyPr/>
                    <a:lstStyle/>
                    <a:p>
                      <a:pPr marL="0" marR="0" lvl="0" indent="0" algn="l" defTabSz="914400" rtl="0" eaLnBrk="1" fontAlgn="ctr" latinLnBrk="0" hangingPunct="1">
                        <a:lnSpc>
                          <a:spcPct val="100000"/>
                        </a:lnSpc>
                        <a:spcBef>
                          <a:spcPct val="0"/>
                        </a:spcBef>
                        <a:spcAft>
                          <a:spcPct val="0"/>
                        </a:spcAft>
                        <a:buClrTx/>
                        <a:buSzPct val="100000"/>
                        <a:buFont typeface="Arial" charset="0"/>
                        <a:buNone/>
                      </a:pPr>
                      <a:r>
                        <a:rPr kumimoji="0" lang="zh-CN" altLang="en-US" sz="1800" b="1" i="0" u="none" strike="noStrike" cap="none" normalizeH="0" baseline="0">
                          <a:ln>
                            <a:noFill/>
                          </a:ln>
                          <a:solidFill>
                            <a:schemeClr val="tx1"/>
                          </a:solidFill>
                          <a:effectLst/>
                          <a:latin typeface="微软雅黑" pitchFamily="34" charset="-122"/>
                          <a:ea typeface="微软雅黑" pitchFamily="34" charset="-122"/>
                        </a:rPr>
                        <a:t>1、特种作业必有证件</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00"/>
                    </a:solidFill>
                  </a:tcPr>
                </a:tc>
                <a:extLst>
                  <a:ext uri="{0D108BD9-81ED-4DB2-BD59-A6C34878D82A}">
                    <a16:rowId xmlns:a16="http://schemas.microsoft.com/office/drawing/2014/main" val="10000"/>
                  </a:ext>
                </a:extLst>
              </a:tr>
              <a:tr h="468000">
                <a:tc vMerge="1">
                  <a:txBody>
                    <a:bodyPr/>
                    <a:lstStyle/>
                    <a:p>
                      <a:endParaRPr lang="zh-CN"/>
                    </a:p>
                  </a:txBody>
                  <a:tcPr/>
                </a:tc>
                <a:tc>
                  <a:txBody>
                    <a:bodyPr/>
                    <a:lstStyle/>
                    <a:p>
                      <a:pPr marL="0" marR="0" lvl="0" indent="0" algn="l" defTabSz="914400" rtl="0" eaLnBrk="1" fontAlgn="ctr" latinLnBrk="0" hangingPunct="1">
                        <a:lnSpc>
                          <a:spcPct val="100000"/>
                        </a:lnSpc>
                        <a:spcBef>
                          <a:spcPct val="0"/>
                        </a:spcBef>
                        <a:spcAft>
                          <a:spcPct val="0"/>
                        </a:spcAft>
                        <a:buClrTx/>
                        <a:buSzPct val="100000"/>
                        <a:buFont typeface="Arial" charset="0"/>
                        <a:buNone/>
                      </a:pPr>
                      <a:r>
                        <a:rPr kumimoji="0" lang="zh-CN" altLang="en-US" sz="1800" b="1" i="0" u="none" strike="noStrike" cap="none" normalizeH="0" baseline="0" dirty="0">
                          <a:ln>
                            <a:noFill/>
                          </a:ln>
                          <a:solidFill>
                            <a:schemeClr val="tx1"/>
                          </a:solidFill>
                          <a:effectLst/>
                          <a:latin typeface="微软雅黑" pitchFamily="34" charset="-122"/>
                          <a:ea typeface="微软雅黑" pitchFamily="34" charset="-122"/>
                        </a:rPr>
                        <a:t>2、有培训必有确认</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00"/>
                    </a:solidFill>
                  </a:tcPr>
                </a:tc>
                <a:tc vMerge="1">
                  <a:txBody>
                    <a:bodyPr/>
                    <a:lstStyle/>
                    <a:p>
                      <a:endParaRPr lang="zh-CN"/>
                    </a:p>
                  </a:txBody>
                  <a:tcPr/>
                </a:tc>
                <a:tc>
                  <a:txBody>
                    <a:bodyPr/>
                    <a:lstStyle/>
                    <a:p>
                      <a:pPr marL="0" marR="0" lvl="0" indent="0" algn="l" defTabSz="914400" rtl="0" eaLnBrk="1" fontAlgn="ctr" latinLnBrk="0" hangingPunct="1">
                        <a:lnSpc>
                          <a:spcPct val="100000"/>
                        </a:lnSpc>
                        <a:spcBef>
                          <a:spcPct val="0"/>
                        </a:spcBef>
                        <a:spcAft>
                          <a:spcPct val="0"/>
                        </a:spcAft>
                        <a:buClrTx/>
                        <a:buSzPct val="100000"/>
                        <a:buFont typeface="Arial" charset="0"/>
                        <a:buNone/>
                      </a:pPr>
                      <a:r>
                        <a:rPr kumimoji="0" lang="zh-CN" altLang="en-US" sz="1800" b="1" i="0" u="none" strike="noStrike" cap="none" normalizeH="0" baseline="0">
                          <a:ln>
                            <a:noFill/>
                          </a:ln>
                          <a:solidFill>
                            <a:schemeClr val="tx1"/>
                          </a:solidFill>
                          <a:effectLst/>
                          <a:latin typeface="微软雅黑" pitchFamily="34" charset="-122"/>
                          <a:ea typeface="微软雅黑" pitchFamily="34" charset="-122"/>
                        </a:rPr>
                        <a:t>2、高空作业必有“三宝”即：</a:t>
                      </a:r>
                    </a:p>
                    <a:p>
                      <a:pPr marL="0" marR="0" lvl="0" indent="0" algn="l" defTabSz="914400" rtl="0" eaLnBrk="1" fontAlgn="ctr" latinLnBrk="0" hangingPunct="1">
                        <a:lnSpc>
                          <a:spcPct val="100000"/>
                        </a:lnSpc>
                        <a:spcBef>
                          <a:spcPct val="0"/>
                        </a:spcBef>
                        <a:spcAft>
                          <a:spcPct val="0"/>
                        </a:spcAft>
                        <a:buClrTx/>
                        <a:buSzPct val="100000"/>
                        <a:buFont typeface="Arial" charset="0"/>
                        <a:buNone/>
                      </a:pPr>
                      <a:r>
                        <a:rPr kumimoji="0" lang="zh-CN" altLang="en-US" sz="1800" b="1" i="0" u="none" strike="noStrike" cap="none" normalizeH="0" baseline="0">
                          <a:ln>
                            <a:noFill/>
                          </a:ln>
                          <a:solidFill>
                            <a:schemeClr val="tx1"/>
                          </a:solidFill>
                          <a:effectLst/>
                          <a:latin typeface="微软雅黑" pitchFamily="34" charset="-122"/>
                          <a:ea typeface="微软雅黑" pitchFamily="34" charset="-122"/>
                        </a:rPr>
                        <a:t>  安全帽、安全带、安全绳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00"/>
                    </a:solidFill>
                  </a:tcPr>
                </a:tc>
                <a:extLst>
                  <a:ext uri="{0D108BD9-81ED-4DB2-BD59-A6C34878D82A}">
                    <a16:rowId xmlns:a16="http://schemas.microsoft.com/office/drawing/2014/main" val="10001"/>
                  </a:ext>
                </a:extLst>
              </a:tr>
              <a:tr h="468000">
                <a:tc rowSpan="3">
                  <a:txBody>
                    <a:bodyPr/>
                    <a:lstStyle/>
                    <a:p>
                      <a:pPr marL="0" marR="0" lvl="0" indent="0" algn="ctr" defTabSz="914400" rtl="0" eaLnBrk="1" fontAlgn="ctr" latinLnBrk="0" hangingPunct="1">
                        <a:lnSpc>
                          <a:spcPct val="100000"/>
                        </a:lnSpc>
                        <a:spcBef>
                          <a:spcPct val="0"/>
                        </a:spcBef>
                        <a:spcAft>
                          <a:spcPct val="0"/>
                        </a:spcAft>
                        <a:buClrTx/>
                        <a:buSzPct val="100000"/>
                        <a:buFont typeface="Arial" charset="0"/>
                        <a:buNone/>
                      </a:pPr>
                      <a:r>
                        <a:rPr kumimoji="0" lang="zh-CN" altLang="en-US" sz="1800" b="1" i="0" u="none" strike="noStrike" cap="none" normalizeH="0" baseline="0" dirty="0">
                          <a:ln>
                            <a:noFill/>
                          </a:ln>
                          <a:solidFill>
                            <a:schemeClr val="tx1"/>
                          </a:solidFill>
                          <a:effectLst/>
                          <a:latin typeface="微软雅黑" pitchFamily="34" charset="-122"/>
                          <a:ea typeface="微软雅黑" pitchFamily="34" charset="-122"/>
                        </a:rPr>
                        <a:t>现场</a:t>
                      </a:r>
                      <a:br>
                        <a:rPr kumimoji="0" lang="zh-CN" altLang="en-US" sz="1800" b="1" i="0" u="none" strike="noStrike" cap="none" normalizeH="0" baseline="0" dirty="0">
                          <a:ln>
                            <a:noFill/>
                          </a:ln>
                          <a:solidFill>
                            <a:schemeClr val="tx1"/>
                          </a:solidFill>
                          <a:effectLst/>
                          <a:latin typeface="微软雅黑" pitchFamily="34" charset="-122"/>
                          <a:ea typeface="微软雅黑" pitchFamily="34" charset="-122"/>
                        </a:rPr>
                      </a:br>
                      <a:r>
                        <a:rPr kumimoji="0" lang="zh-CN" altLang="en-US" sz="1800" b="1" i="0" u="none" strike="noStrike" cap="none" normalizeH="0" baseline="0" dirty="0">
                          <a:ln>
                            <a:noFill/>
                          </a:ln>
                          <a:solidFill>
                            <a:schemeClr val="tx1"/>
                          </a:solidFill>
                          <a:effectLst/>
                          <a:latin typeface="微软雅黑" pitchFamily="34" charset="-122"/>
                          <a:ea typeface="微软雅黑" pitchFamily="34" charset="-122"/>
                        </a:rPr>
                        <a:t>“3必有”</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00"/>
                    </a:solidFill>
                  </a:tcPr>
                </a:tc>
                <a:tc>
                  <a:txBody>
                    <a:bodyPr/>
                    <a:lstStyle/>
                    <a:p>
                      <a:pPr marL="0" marR="0" lvl="0" indent="0" algn="l" defTabSz="914400" rtl="0" eaLnBrk="1" fontAlgn="ctr" latinLnBrk="0" hangingPunct="1">
                        <a:lnSpc>
                          <a:spcPct val="100000"/>
                        </a:lnSpc>
                        <a:spcBef>
                          <a:spcPct val="0"/>
                        </a:spcBef>
                        <a:spcAft>
                          <a:spcPct val="0"/>
                        </a:spcAft>
                        <a:buClrTx/>
                        <a:buSzPct val="100000"/>
                        <a:buFont typeface="Arial" charset="0"/>
                        <a:buNone/>
                      </a:pPr>
                      <a:r>
                        <a:rPr kumimoji="0" lang="zh-CN" altLang="en-US" sz="1800" b="1" i="0" u="none" strike="noStrike" cap="none" normalizeH="0" baseline="0" dirty="0">
                          <a:ln>
                            <a:noFill/>
                          </a:ln>
                          <a:solidFill>
                            <a:schemeClr val="tx1"/>
                          </a:solidFill>
                          <a:effectLst/>
                          <a:latin typeface="微软雅黑" pitchFamily="34" charset="-122"/>
                          <a:ea typeface="微软雅黑" pitchFamily="34" charset="-122"/>
                        </a:rPr>
                        <a:t>1、有危险必有警示</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00"/>
                    </a:solidFill>
                  </a:tcPr>
                </a:tc>
                <a:tc vMerge="1">
                  <a:txBody>
                    <a:bodyPr/>
                    <a:lstStyle/>
                    <a:p>
                      <a:endParaRPr lang="zh-CN"/>
                    </a:p>
                  </a:txBody>
                  <a:tcPr/>
                </a:tc>
                <a:tc>
                  <a:txBody>
                    <a:bodyPr/>
                    <a:lstStyle/>
                    <a:p>
                      <a:pPr marL="0" marR="0" lvl="0" indent="0" algn="l" defTabSz="914400" rtl="0" eaLnBrk="1" fontAlgn="ctr" latinLnBrk="0" hangingPunct="1">
                        <a:lnSpc>
                          <a:spcPct val="100000"/>
                        </a:lnSpc>
                        <a:spcBef>
                          <a:spcPct val="0"/>
                        </a:spcBef>
                        <a:spcAft>
                          <a:spcPct val="0"/>
                        </a:spcAft>
                        <a:buClrTx/>
                        <a:buSzPct val="100000"/>
                        <a:buFont typeface="Arial" charset="0"/>
                        <a:buNone/>
                      </a:pPr>
                      <a:r>
                        <a:rPr kumimoji="0" lang="zh-CN" altLang="en-US" sz="1800" b="1" i="0" u="none" strike="noStrike" cap="none" normalizeH="0" baseline="0">
                          <a:ln>
                            <a:noFill/>
                          </a:ln>
                          <a:solidFill>
                            <a:schemeClr val="tx1"/>
                          </a:solidFill>
                          <a:effectLst/>
                          <a:latin typeface="微软雅黑" pitchFamily="34" charset="-122"/>
                          <a:ea typeface="微软雅黑" pitchFamily="34" charset="-122"/>
                        </a:rPr>
                        <a:t>3、有动火必有灭火器</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00"/>
                    </a:solidFill>
                  </a:tcPr>
                </a:tc>
                <a:extLst>
                  <a:ext uri="{0D108BD9-81ED-4DB2-BD59-A6C34878D82A}">
                    <a16:rowId xmlns:a16="http://schemas.microsoft.com/office/drawing/2014/main" val="10002"/>
                  </a:ext>
                </a:extLst>
              </a:tr>
              <a:tr h="468000">
                <a:tc vMerge="1">
                  <a:txBody>
                    <a:bodyPr/>
                    <a:lstStyle/>
                    <a:p>
                      <a:endParaRPr lang="zh-CN"/>
                    </a:p>
                  </a:txBody>
                  <a:tcPr/>
                </a:tc>
                <a:tc>
                  <a:txBody>
                    <a:bodyPr/>
                    <a:lstStyle/>
                    <a:p>
                      <a:pPr marL="0" marR="0" lvl="0" indent="0" algn="l" defTabSz="914400" rtl="0" eaLnBrk="1" fontAlgn="ctr" latinLnBrk="0" hangingPunct="1">
                        <a:lnSpc>
                          <a:spcPct val="100000"/>
                        </a:lnSpc>
                        <a:spcBef>
                          <a:spcPct val="0"/>
                        </a:spcBef>
                        <a:spcAft>
                          <a:spcPct val="0"/>
                        </a:spcAft>
                        <a:buClrTx/>
                        <a:buSzPct val="100000"/>
                        <a:buFont typeface="Arial" charset="0"/>
                        <a:buNone/>
                      </a:pPr>
                      <a:r>
                        <a:rPr kumimoji="0" lang="zh-CN" altLang="en-US" sz="1800" b="1" i="0" u="none" strike="noStrike" cap="none" normalizeH="0" baseline="0" dirty="0">
                          <a:ln>
                            <a:noFill/>
                          </a:ln>
                          <a:solidFill>
                            <a:schemeClr val="tx1"/>
                          </a:solidFill>
                          <a:effectLst/>
                          <a:latin typeface="微软雅黑" pitchFamily="34" charset="-122"/>
                          <a:ea typeface="微软雅黑" pitchFamily="34" charset="-122"/>
                        </a:rPr>
                        <a:t>2、有误操作必有防呆</a:t>
                      </a:r>
                      <a:r>
                        <a:rPr kumimoji="0" lang="zh-CN" altLang="en-US" sz="1200" b="1" i="0" u="none" strike="noStrike" cap="none" normalizeH="0" baseline="0" dirty="0">
                          <a:ln>
                            <a:noFill/>
                          </a:ln>
                          <a:solidFill>
                            <a:schemeClr val="tx1"/>
                          </a:solidFill>
                          <a:effectLst/>
                          <a:latin typeface="微软雅黑" pitchFamily="34" charset="-122"/>
                          <a:ea typeface="微软雅黑" pitchFamily="34" charset="-122"/>
                        </a:rPr>
                        <a:t>（注）</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00"/>
                    </a:solidFill>
                  </a:tcPr>
                </a:tc>
                <a:tc vMerge="1">
                  <a:txBody>
                    <a:bodyPr/>
                    <a:lstStyle/>
                    <a:p>
                      <a:endParaRPr lang="zh-CN"/>
                    </a:p>
                  </a:txBody>
                  <a:tcPr/>
                </a:tc>
                <a:tc>
                  <a:txBody>
                    <a:bodyPr/>
                    <a:lstStyle/>
                    <a:p>
                      <a:pPr marL="0" marR="0" lvl="0" indent="0" algn="l" defTabSz="914400" rtl="0" eaLnBrk="1" fontAlgn="ctr" latinLnBrk="0" hangingPunct="1">
                        <a:lnSpc>
                          <a:spcPct val="100000"/>
                        </a:lnSpc>
                        <a:spcBef>
                          <a:spcPct val="0"/>
                        </a:spcBef>
                        <a:spcAft>
                          <a:spcPct val="0"/>
                        </a:spcAft>
                        <a:buClrTx/>
                        <a:buSzPct val="100000"/>
                        <a:buFont typeface="Arial" charset="0"/>
                        <a:buNone/>
                      </a:pPr>
                      <a:r>
                        <a:rPr kumimoji="0" lang="zh-CN" altLang="en-US" sz="1800" b="1" i="0" u="none" strike="noStrike" cap="none" normalizeH="0" baseline="0">
                          <a:ln>
                            <a:noFill/>
                          </a:ln>
                          <a:solidFill>
                            <a:schemeClr val="tx1"/>
                          </a:solidFill>
                          <a:effectLst/>
                          <a:latin typeface="微软雅黑" pitchFamily="34" charset="-122"/>
                          <a:ea typeface="微软雅黑" pitchFamily="34" charset="-122"/>
                        </a:rPr>
                        <a:t>4、有检修必有断电挂牌</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00"/>
                    </a:solidFill>
                  </a:tcPr>
                </a:tc>
                <a:extLst>
                  <a:ext uri="{0D108BD9-81ED-4DB2-BD59-A6C34878D82A}">
                    <a16:rowId xmlns:a16="http://schemas.microsoft.com/office/drawing/2014/main" val="10003"/>
                  </a:ext>
                </a:extLst>
              </a:tr>
              <a:tr h="576000">
                <a:tc vMerge="1">
                  <a:txBody>
                    <a:bodyPr/>
                    <a:lstStyle/>
                    <a:p>
                      <a:endParaRPr lang="zh-CN"/>
                    </a:p>
                  </a:txBody>
                  <a:tcPr/>
                </a:tc>
                <a:tc>
                  <a:txBody>
                    <a:bodyPr/>
                    <a:lstStyle/>
                    <a:p>
                      <a:pPr marL="0" marR="0" lvl="0" indent="0" algn="l" defTabSz="914400" rtl="0" eaLnBrk="1" fontAlgn="ctr" latinLnBrk="0" hangingPunct="1">
                        <a:lnSpc>
                          <a:spcPct val="100000"/>
                        </a:lnSpc>
                        <a:spcBef>
                          <a:spcPct val="0"/>
                        </a:spcBef>
                        <a:spcAft>
                          <a:spcPct val="0"/>
                        </a:spcAft>
                        <a:buClrTx/>
                        <a:buSzPct val="100000"/>
                        <a:buFont typeface="Arial" charset="0"/>
                        <a:buNone/>
                      </a:pPr>
                      <a:r>
                        <a:rPr kumimoji="0" lang="zh-CN" altLang="en-US" sz="1800" b="1" i="0" u="none" strike="noStrike" cap="none" normalizeH="0" baseline="0" dirty="0">
                          <a:ln>
                            <a:noFill/>
                          </a:ln>
                          <a:solidFill>
                            <a:schemeClr val="tx1"/>
                          </a:solidFill>
                          <a:effectLst/>
                          <a:latin typeface="微软雅黑" pitchFamily="34" charset="-122"/>
                          <a:ea typeface="微软雅黑" pitchFamily="34" charset="-122"/>
                        </a:rPr>
                        <a:t>3、有紧急情况必有预案</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00"/>
                    </a:solidFill>
                  </a:tcPr>
                </a:tc>
                <a:tc rowSpan="6">
                  <a:txBody>
                    <a:bodyPr/>
                    <a:lstStyle/>
                    <a:p>
                      <a:pPr marL="0" marR="0" lvl="0" indent="0" algn="ctr" defTabSz="914400" rtl="0" eaLnBrk="1" fontAlgn="ctr" latinLnBrk="0" hangingPunct="1">
                        <a:lnSpc>
                          <a:spcPct val="100000"/>
                        </a:lnSpc>
                        <a:spcBef>
                          <a:spcPct val="0"/>
                        </a:spcBef>
                        <a:spcAft>
                          <a:spcPct val="0"/>
                        </a:spcAft>
                        <a:buClrTx/>
                        <a:buSzPct val="100000"/>
                        <a:buFont typeface="Arial" charset="0"/>
                        <a:buNone/>
                      </a:pPr>
                      <a:r>
                        <a:rPr kumimoji="0" lang="zh-CN" altLang="en-US" sz="1800" b="1" i="0" u="none" strike="noStrike" cap="none" normalizeH="0" baseline="0" dirty="0">
                          <a:ln>
                            <a:noFill/>
                          </a:ln>
                          <a:solidFill>
                            <a:schemeClr val="tx1"/>
                          </a:solidFill>
                          <a:effectLst/>
                          <a:latin typeface="微软雅黑" pitchFamily="34" charset="-122"/>
                          <a:ea typeface="微软雅黑" pitchFamily="34" charset="-122"/>
                        </a:rPr>
                        <a:t>机械</a:t>
                      </a:r>
                      <a:br>
                        <a:rPr kumimoji="0" lang="zh-CN" altLang="en-US" sz="1800" b="1" i="0" u="none" strike="noStrike" cap="none" normalizeH="0" baseline="0" dirty="0">
                          <a:ln>
                            <a:noFill/>
                          </a:ln>
                          <a:solidFill>
                            <a:schemeClr val="tx1"/>
                          </a:solidFill>
                          <a:effectLst/>
                          <a:latin typeface="微软雅黑" pitchFamily="34" charset="-122"/>
                          <a:ea typeface="微软雅黑" pitchFamily="34" charset="-122"/>
                        </a:rPr>
                      </a:br>
                      <a:r>
                        <a:rPr kumimoji="0" lang="zh-CN" altLang="en-US" sz="1800" b="1" i="0" u="none" strike="noStrike" cap="none" normalizeH="0" baseline="0" dirty="0">
                          <a:ln>
                            <a:noFill/>
                          </a:ln>
                          <a:solidFill>
                            <a:schemeClr val="tx1"/>
                          </a:solidFill>
                          <a:effectLst/>
                          <a:latin typeface="微软雅黑" pitchFamily="34" charset="-122"/>
                          <a:ea typeface="微软雅黑" pitchFamily="34" charset="-122"/>
                        </a:rPr>
                        <a:t>“6必有”</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00"/>
                    </a:solidFill>
                  </a:tcPr>
                </a:tc>
                <a:tc>
                  <a:txBody>
                    <a:bodyPr/>
                    <a:lstStyle/>
                    <a:p>
                      <a:pPr marL="0" marR="0" lvl="0" indent="0" algn="l" defTabSz="914400" rtl="0" eaLnBrk="1" fontAlgn="ctr" latinLnBrk="0" hangingPunct="1">
                        <a:lnSpc>
                          <a:spcPct val="100000"/>
                        </a:lnSpc>
                        <a:spcBef>
                          <a:spcPct val="0"/>
                        </a:spcBef>
                        <a:spcAft>
                          <a:spcPct val="0"/>
                        </a:spcAft>
                        <a:buClrTx/>
                        <a:buSzPct val="100000"/>
                        <a:buFont typeface="Arial" charset="0"/>
                        <a:buNone/>
                      </a:pPr>
                      <a:r>
                        <a:rPr kumimoji="0" lang="zh-CN" altLang="en-US" sz="1800" b="1" i="0" u="none" strike="noStrike" cap="none" normalizeH="0" baseline="0" dirty="0">
                          <a:ln>
                            <a:noFill/>
                          </a:ln>
                          <a:solidFill>
                            <a:schemeClr val="tx1"/>
                          </a:solidFill>
                          <a:effectLst/>
                          <a:latin typeface="微软雅黑" pitchFamily="34" charset="-122"/>
                          <a:ea typeface="微软雅黑" pitchFamily="34" charset="-122"/>
                        </a:rPr>
                        <a:t>1、有轮必有罩</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00"/>
                    </a:solidFill>
                  </a:tcPr>
                </a:tc>
                <a:extLst>
                  <a:ext uri="{0D108BD9-81ED-4DB2-BD59-A6C34878D82A}">
                    <a16:rowId xmlns:a16="http://schemas.microsoft.com/office/drawing/2014/main" val="10004"/>
                  </a:ext>
                </a:extLst>
              </a:tr>
              <a:tr h="576000">
                <a:tc rowSpan="5">
                  <a:txBody>
                    <a:bodyPr/>
                    <a:lstStyle/>
                    <a:p>
                      <a:pPr marL="0" marR="0" lvl="0" indent="0" algn="ctr" defTabSz="914400" rtl="0" eaLnBrk="1" fontAlgn="ctr" latinLnBrk="0" hangingPunct="1">
                        <a:lnSpc>
                          <a:spcPct val="100000"/>
                        </a:lnSpc>
                        <a:spcBef>
                          <a:spcPct val="0"/>
                        </a:spcBef>
                        <a:spcAft>
                          <a:spcPct val="0"/>
                        </a:spcAft>
                        <a:buClrTx/>
                        <a:buSzPct val="100000"/>
                        <a:buFont typeface="Arial" charset="0"/>
                        <a:buNone/>
                      </a:pPr>
                      <a:r>
                        <a:rPr kumimoji="0" lang="zh-CN" altLang="en-US" sz="1800" b="1" i="0" u="none" strike="noStrike" cap="none" normalizeH="0" baseline="0" dirty="0">
                          <a:ln>
                            <a:noFill/>
                          </a:ln>
                          <a:solidFill>
                            <a:schemeClr val="tx1"/>
                          </a:solidFill>
                          <a:effectLst/>
                          <a:latin typeface="微软雅黑" pitchFamily="34" charset="-122"/>
                          <a:ea typeface="微软雅黑" pitchFamily="34" charset="-122"/>
                        </a:rPr>
                        <a:t>电气</a:t>
                      </a:r>
                      <a:br>
                        <a:rPr kumimoji="0" lang="zh-CN" altLang="en-US" sz="1800" b="1" i="0" u="none" strike="noStrike" cap="none" normalizeH="0" baseline="0" dirty="0">
                          <a:ln>
                            <a:noFill/>
                          </a:ln>
                          <a:solidFill>
                            <a:schemeClr val="tx1"/>
                          </a:solidFill>
                          <a:effectLst/>
                          <a:latin typeface="微软雅黑" pitchFamily="34" charset="-122"/>
                          <a:ea typeface="微软雅黑" pitchFamily="34" charset="-122"/>
                        </a:rPr>
                      </a:br>
                      <a:r>
                        <a:rPr kumimoji="0" lang="zh-CN" altLang="en-US" sz="1800" b="1" i="0" u="none" strike="noStrike" cap="none" normalizeH="0" baseline="0" dirty="0">
                          <a:ln>
                            <a:noFill/>
                          </a:ln>
                          <a:solidFill>
                            <a:schemeClr val="tx1"/>
                          </a:solidFill>
                          <a:effectLst/>
                          <a:latin typeface="微软雅黑" pitchFamily="34" charset="-122"/>
                          <a:ea typeface="微软雅黑" pitchFamily="34" charset="-122"/>
                        </a:rPr>
                        <a:t>“5必有”</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00"/>
                    </a:solidFill>
                  </a:tcPr>
                </a:tc>
                <a:tc>
                  <a:txBody>
                    <a:bodyPr/>
                    <a:lstStyle/>
                    <a:p>
                      <a:pPr marL="0" marR="0" lvl="0" indent="0" algn="l" defTabSz="914400" rtl="0" eaLnBrk="1" fontAlgn="ctr" latinLnBrk="0" hangingPunct="1">
                        <a:lnSpc>
                          <a:spcPct val="100000"/>
                        </a:lnSpc>
                        <a:spcBef>
                          <a:spcPct val="0"/>
                        </a:spcBef>
                        <a:spcAft>
                          <a:spcPct val="0"/>
                        </a:spcAft>
                        <a:buClrTx/>
                        <a:buSzPct val="100000"/>
                        <a:buFont typeface="Arial" charset="0"/>
                        <a:buNone/>
                      </a:pPr>
                      <a:r>
                        <a:rPr kumimoji="0" lang="zh-CN" altLang="en-US" sz="1800" b="1" i="0" u="none" strike="noStrike" cap="none" normalizeH="0" baseline="0" dirty="0">
                          <a:ln>
                            <a:noFill/>
                          </a:ln>
                          <a:solidFill>
                            <a:schemeClr val="tx1"/>
                          </a:solidFill>
                          <a:effectLst/>
                          <a:latin typeface="微软雅黑" pitchFamily="34" charset="-122"/>
                          <a:ea typeface="微软雅黑" pitchFamily="34" charset="-122"/>
                        </a:rPr>
                        <a:t>1、有特危必有联锁</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00"/>
                    </a:solidFill>
                  </a:tcPr>
                </a:tc>
                <a:tc vMerge="1">
                  <a:txBody>
                    <a:bodyPr/>
                    <a:lstStyle/>
                    <a:p>
                      <a:endParaRPr lang="zh-CN"/>
                    </a:p>
                  </a:txBody>
                  <a:tcPr/>
                </a:tc>
                <a:tc>
                  <a:txBody>
                    <a:bodyPr/>
                    <a:lstStyle/>
                    <a:p>
                      <a:pPr marL="0" marR="0" lvl="0" indent="0" algn="l" defTabSz="914400" rtl="0" eaLnBrk="1" fontAlgn="ctr" latinLnBrk="0" hangingPunct="1">
                        <a:lnSpc>
                          <a:spcPct val="100000"/>
                        </a:lnSpc>
                        <a:spcBef>
                          <a:spcPct val="0"/>
                        </a:spcBef>
                        <a:spcAft>
                          <a:spcPct val="0"/>
                        </a:spcAft>
                        <a:buClrTx/>
                        <a:buSzPct val="100000"/>
                        <a:buFont typeface="Arial" charset="0"/>
                        <a:buNone/>
                      </a:pPr>
                      <a:r>
                        <a:rPr kumimoji="0" lang="zh-CN" altLang="en-US" sz="1800" b="1" i="0" u="none" strike="noStrike" cap="none" normalizeH="0" baseline="0" dirty="0">
                          <a:ln>
                            <a:noFill/>
                          </a:ln>
                          <a:solidFill>
                            <a:schemeClr val="tx1"/>
                          </a:solidFill>
                          <a:effectLst/>
                          <a:latin typeface="微软雅黑" pitchFamily="34" charset="-122"/>
                          <a:ea typeface="微软雅黑" pitchFamily="34" charset="-122"/>
                        </a:rPr>
                        <a:t>2、有轴必有套</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00"/>
                    </a:solidFill>
                  </a:tcPr>
                </a:tc>
                <a:extLst>
                  <a:ext uri="{0D108BD9-81ED-4DB2-BD59-A6C34878D82A}">
                    <a16:rowId xmlns:a16="http://schemas.microsoft.com/office/drawing/2014/main" val="10005"/>
                  </a:ext>
                </a:extLst>
              </a:tr>
              <a:tr h="576000">
                <a:tc vMerge="1">
                  <a:txBody>
                    <a:bodyPr/>
                    <a:lstStyle/>
                    <a:p>
                      <a:endParaRPr lang="zh-CN"/>
                    </a:p>
                  </a:txBody>
                  <a:tcPr/>
                </a:tc>
                <a:tc>
                  <a:txBody>
                    <a:bodyPr/>
                    <a:lstStyle/>
                    <a:p>
                      <a:pPr marL="0" marR="0" lvl="0" indent="0" algn="l" defTabSz="914400" rtl="0" eaLnBrk="1" fontAlgn="ctr" latinLnBrk="0" hangingPunct="1">
                        <a:lnSpc>
                          <a:spcPct val="100000"/>
                        </a:lnSpc>
                        <a:spcBef>
                          <a:spcPct val="0"/>
                        </a:spcBef>
                        <a:spcAft>
                          <a:spcPct val="0"/>
                        </a:spcAft>
                        <a:buClrTx/>
                        <a:buSzPct val="100000"/>
                        <a:buFont typeface="Arial" charset="0"/>
                        <a:buNone/>
                      </a:pPr>
                      <a:r>
                        <a:rPr kumimoji="0" lang="zh-CN" altLang="en-US" sz="1800" b="1" i="0" u="none" strike="noStrike" cap="none" normalizeH="0" baseline="0" dirty="0">
                          <a:ln>
                            <a:noFill/>
                          </a:ln>
                          <a:solidFill>
                            <a:schemeClr val="tx1"/>
                          </a:solidFill>
                          <a:effectLst/>
                          <a:latin typeface="微软雅黑" pitchFamily="34" charset="-122"/>
                          <a:ea typeface="微软雅黑" pitchFamily="34" charset="-122"/>
                        </a:rPr>
                        <a:t>2、有设备必有接地</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00"/>
                    </a:solidFill>
                  </a:tcPr>
                </a:tc>
                <a:tc vMerge="1">
                  <a:txBody>
                    <a:bodyPr/>
                    <a:lstStyle/>
                    <a:p>
                      <a:endParaRPr lang="zh-CN"/>
                    </a:p>
                  </a:txBody>
                  <a:tcPr/>
                </a:tc>
                <a:tc>
                  <a:txBody>
                    <a:bodyPr/>
                    <a:lstStyle/>
                    <a:p>
                      <a:pPr marL="0" marR="0" lvl="0" indent="0" algn="l" defTabSz="914400" rtl="0" eaLnBrk="1" fontAlgn="ctr" latinLnBrk="0" hangingPunct="1">
                        <a:lnSpc>
                          <a:spcPct val="100000"/>
                        </a:lnSpc>
                        <a:spcBef>
                          <a:spcPct val="0"/>
                        </a:spcBef>
                        <a:spcAft>
                          <a:spcPct val="0"/>
                        </a:spcAft>
                        <a:buClrTx/>
                        <a:buSzPct val="100000"/>
                        <a:buFont typeface="Arial" charset="0"/>
                        <a:buNone/>
                      </a:pPr>
                      <a:r>
                        <a:rPr kumimoji="0" lang="zh-CN" altLang="en-US" sz="1800" b="1" i="0" u="none" strike="noStrike" cap="none" normalizeH="0" baseline="0" dirty="0">
                          <a:ln>
                            <a:noFill/>
                          </a:ln>
                          <a:solidFill>
                            <a:schemeClr val="tx1"/>
                          </a:solidFill>
                          <a:effectLst/>
                          <a:latin typeface="微软雅黑" pitchFamily="34" charset="-122"/>
                          <a:ea typeface="微软雅黑" pitchFamily="34" charset="-122"/>
                        </a:rPr>
                        <a:t>3、有台必有栏</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00"/>
                    </a:solidFill>
                  </a:tcPr>
                </a:tc>
                <a:extLst>
                  <a:ext uri="{0D108BD9-81ED-4DB2-BD59-A6C34878D82A}">
                    <a16:rowId xmlns:a16="http://schemas.microsoft.com/office/drawing/2014/main" val="10006"/>
                  </a:ext>
                </a:extLst>
              </a:tr>
              <a:tr h="576000">
                <a:tc vMerge="1">
                  <a:txBody>
                    <a:bodyPr/>
                    <a:lstStyle/>
                    <a:p>
                      <a:endParaRPr lang="zh-CN"/>
                    </a:p>
                  </a:txBody>
                  <a:tcPr/>
                </a:tc>
                <a:tc>
                  <a:txBody>
                    <a:bodyPr/>
                    <a:lstStyle/>
                    <a:p>
                      <a:pPr marL="0" marR="0" lvl="0" indent="0" algn="l" defTabSz="914400" rtl="0" eaLnBrk="1" fontAlgn="ctr" latinLnBrk="0" hangingPunct="1">
                        <a:lnSpc>
                          <a:spcPct val="100000"/>
                        </a:lnSpc>
                        <a:spcBef>
                          <a:spcPct val="0"/>
                        </a:spcBef>
                        <a:spcAft>
                          <a:spcPct val="0"/>
                        </a:spcAft>
                        <a:buClrTx/>
                        <a:buSzPct val="100000"/>
                        <a:buFont typeface="Arial" charset="0"/>
                        <a:buNone/>
                      </a:pPr>
                      <a:r>
                        <a:rPr kumimoji="0" lang="zh-CN" altLang="en-US" sz="1800" b="1" i="0" u="none" strike="noStrike" cap="none" normalizeH="0" baseline="0" dirty="0">
                          <a:ln>
                            <a:noFill/>
                          </a:ln>
                          <a:solidFill>
                            <a:schemeClr val="tx1"/>
                          </a:solidFill>
                          <a:effectLst/>
                          <a:latin typeface="微软雅黑" pitchFamily="34" charset="-122"/>
                          <a:ea typeface="微软雅黑" pitchFamily="34" charset="-122"/>
                        </a:rPr>
                        <a:t>3、有明线必有穿管</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00"/>
                    </a:solidFill>
                  </a:tcPr>
                </a:tc>
                <a:tc vMerge="1">
                  <a:txBody>
                    <a:bodyPr/>
                    <a:lstStyle/>
                    <a:p>
                      <a:endParaRPr lang="zh-CN"/>
                    </a:p>
                  </a:txBody>
                  <a:tcPr/>
                </a:tc>
                <a:tc>
                  <a:txBody>
                    <a:bodyPr/>
                    <a:lstStyle/>
                    <a:p>
                      <a:pPr marL="0" marR="0" lvl="0" indent="0" algn="l" defTabSz="914400" rtl="0" eaLnBrk="1" fontAlgn="ctr" latinLnBrk="0" hangingPunct="1">
                        <a:lnSpc>
                          <a:spcPct val="100000"/>
                        </a:lnSpc>
                        <a:spcBef>
                          <a:spcPct val="0"/>
                        </a:spcBef>
                        <a:spcAft>
                          <a:spcPct val="0"/>
                        </a:spcAft>
                        <a:buClrTx/>
                        <a:buSzPct val="100000"/>
                        <a:buFont typeface="Arial" charset="0"/>
                        <a:buNone/>
                      </a:pPr>
                      <a:r>
                        <a:rPr kumimoji="0" lang="zh-CN" altLang="en-US" sz="1800" b="1" i="0" u="none" strike="noStrike" cap="none" normalizeH="0" baseline="0" dirty="0">
                          <a:ln>
                            <a:noFill/>
                          </a:ln>
                          <a:solidFill>
                            <a:schemeClr val="tx1"/>
                          </a:solidFill>
                          <a:effectLst/>
                          <a:latin typeface="微软雅黑" pitchFamily="34" charset="-122"/>
                          <a:ea typeface="微软雅黑" pitchFamily="34" charset="-122"/>
                        </a:rPr>
                        <a:t>4、有孔洞必有盖板</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00"/>
                    </a:solidFill>
                  </a:tcPr>
                </a:tc>
                <a:extLst>
                  <a:ext uri="{0D108BD9-81ED-4DB2-BD59-A6C34878D82A}">
                    <a16:rowId xmlns:a16="http://schemas.microsoft.com/office/drawing/2014/main" val="10007"/>
                  </a:ext>
                </a:extLst>
              </a:tr>
              <a:tr h="576000">
                <a:tc vMerge="1">
                  <a:txBody>
                    <a:bodyPr/>
                    <a:lstStyle/>
                    <a:p>
                      <a:endParaRPr lang="zh-CN"/>
                    </a:p>
                  </a:txBody>
                  <a:tcPr/>
                </a:tc>
                <a:tc>
                  <a:txBody>
                    <a:bodyPr/>
                    <a:lstStyle/>
                    <a:p>
                      <a:pPr marL="0" marR="0" lvl="0" indent="0" algn="l" defTabSz="914400" rtl="0" eaLnBrk="1" fontAlgn="ctr" latinLnBrk="0" hangingPunct="1">
                        <a:lnSpc>
                          <a:spcPct val="100000"/>
                        </a:lnSpc>
                        <a:spcBef>
                          <a:spcPct val="0"/>
                        </a:spcBef>
                        <a:spcAft>
                          <a:spcPct val="0"/>
                        </a:spcAft>
                        <a:buClrTx/>
                        <a:buSzPct val="100000"/>
                        <a:buFont typeface="Arial" charset="0"/>
                        <a:buNone/>
                      </a:pPr>
                      <a:r>
                        <a:rPr kumimoji="0" lang="zh-CN" altLang="en-US" sz="1800" b="1" i="0" u="none" strike="noStrike" cap="none" normalizeH="0" baseline="0">
                          <a:ln>
                            <a:noFill/>
                          </a:ln>
                          <a:solidFill>
                            <a:schemeClr val="tx1"/>
                          </a:solidFill>
                          <a:effectLst/>
                          <a:latin typeface="微软雅黑" pitchFamily="34" charset="-122"/>
                          <a:ea typeface="微软雅黑" pitchFamily="34" charset="-122"/>
                        </a:rPr>
                        <a:t>4、有粉尘必有防爆</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00"/>
                    </a:solidFill>
                  </a:tcPr>
                </a:tc>
                <a:tc vMerge="1">
                  <a:txBody>
                    <a:bodyPr/>
                    <a:lstStyle/>
                    <a:p>
                      <a:endParaRPr lang="zh-CN"/>
                    </a:p>
                  </a:txBody>
                  <a:tcPr/>
                </a:tc>
                <a:tc>
                  <a:txBody>
                    <a:bodyPr/>
                    <a:lstStyle/>
                    <a:p>
                      <a:pPr marL="0" marR="0" lvl="0" indent="0" algn="l" defTabSz="914400" rtl="0" eaLnBrk="1" fontAlgn="ctr" latinLnBrk="0" hangingPunct="1">
                        <a:lnSpc>
                          <a:spcPct val="100000"/>
                        </a:lnSpc>
                        <a:spcBef>
                          <a:spcPct val="0"/>
                        </a:spcBef>
                        <a:spcAft>
                          <a:spcPct val="0"/>
                        </a:spcAft>
                        <a:buClrTx/>
                        <a:buSzPct val="100000"/>
                        <a:buFont typeface="Arial" charset="0"/>
                        <a:buNone/>
                      </a:pPr>
                      <a:r>
                        <a:rPr kumimoji="0" lang="zh-CN" altLang="en-US" sz="1800" b="1" i="0" u="none" strike="noStrike" cap="none" normalizeH="0" baseline="0" dirty="0">
                          <a:ln>
                            <a:noFill/>
                          </a:ln>
                          <a:solidFill>
                            <a:schemeClr val="tx1"/>
                          </a:solidFill>
                          <a:effectLst/>
                          <a:latin typeface="微软雅黑" pitchFamily="34" charset="-122"/>
                          <a:ea typeface="微软雅黑" pitchFamily="34" charset="-122"/>
                        </a:rPr>
                        <a:t>5、有轧点必有挡板</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00"/>
                    </a:solidFill>
                  </a:tcPr>
                </a:tc>
                <a:extLst>
                  <a:ext uri="{0D108BD9-81ED-4DB2-BD59-A6C34878D82A}">
                    <a16:rowId xmlns:a16="http://schemas.microsoft.com/office/drawing/2014/main" val="10008"/>
                  </a:ext>
                </a:extLst>
              </a:tr>
              <a:tr h="576000">
                <a:tc vMerge="1">
                  <a:txBody>
                    <a:bodyPr/>
                    <a:lstStyle/>
                    <a:p>
                      <a:endParaRPr lang="zh-CN"/>
                    </a:p>
                  </a:txBody>
                  <a:tcPr/>
                </a:tc>
                <a:tc>
                  <a:txBody>
                    <a:bodyPr/>
                    <a:lstStyle/>
                    <a:p>
                      <a:pPr marL="0" marR="0" lvl="0" indent="0" algn="l" defTabSz="914400" rtl="0" eaLnBrk="1" fontAlgn="ctr" latinLnBrk="0" hangingPunct="1">
                        <a:lnSpc>
                          <a:spcPct val="100000"/>
                        </a:lnSpc>
                        <a:spcBef>
                          <a:spcPct val="0"/>
                        </a:spcBef>
                        <a:spcAft>
                          <a:spcPct val="0"/>
                        </a:spcAft>
                        <a:buClrTx/>
                        <a:buSzPct val="100000"/>
                        <a:buFont typeface="Arial" charset="0"/>
                        <a:buNone/>
                      </a:pPr>
                      <a:r>
                        <a:rPr kumimoji="0" lang="zh-CN" altLang="en-US" sz="1800" b="1" i="0" u="none" strike="noStrike" cap="none" normalizeH="0" baseline="0" dirty="0">
                          <a:ln>
                            <a:noFill/>
                          </a:ln>
                          <a:solidFill>
                            <a:schemeClr val="tx1"/>
                          </a:solidFill>
                          <a:effectLst/>
                          <a:latin typeface="微软雅黑" pitchFamily="34" charset="-122"/>
                          <a:ea typeface="微软雅黑" pitchFamily="34" charset="-122"/>
                        </a:rPr>
                        <a:t>5、有按钮必有标识</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00"/>
                    </a:solidFill>
                  </a:tcPr>
                </a:tc>
                <a:tc vMerge="1">
                  <a:txBody>
                    <a:bodyPr/>
                    <a:lstStyle/>
                    <a:p>
                      <a:endParaRPr lang="zh-CN"/>
                    </a:p>
                  </a:txBody>
                  <a:tcPr/>
                </a:tc>
                <a:tc>
                  <a:txBody>
                    <a:bodyPr/>
                    <a:lstStyle/>
                    <a:p>
                      <a:pPr marL="0" marR="0" lvl="0" indent="0" algn="l" defTabSz="914400" rtl="0" eaLnBrk="1" fontAlgn="ctr" latinLnBrk="0" hangingPunct="1">
                        <a:lnSpc>
                          <a:spcPct val="100000"/>
                        </a:lnSpc>
                        <a:spcBef>
                          <a:spcPct val="0"/>
                        </a:spcBef>
                        <a:spcAft>
                          <a:spcPct val="0"/>
                        </a:spcAft>
                        <a:buClrTx/>
                        <a:buSzPct val="100000"/>
                        <a:buFont typeface="Arial" charset="0"/>
                        <a:buNone/>
                      </a:pPr>
                      <a:r>
                        <a:rPr kumimoji="0" lang="zh-CN" altLang="en-US" sz="1800" b="1" i="0" u="none" strike="noStrike" cap="none" normalizeH="0" baseline="0" dirty="0">
                          <a:ln>
                            <a:noFill/>
                          </a:ln>
                          <a:solidFill>
                            <a:schemeClr val="tx1"/>
                          </a:solidFill>
                          <a:effectLst/>
                          <a:latin typeface="微软雅黑" pitchFamily="34" charset="-122"/>
                          <a:ea typeface="微软雅黑" pitchFamily="34" charset="-122"/>
                        </a:rPr>
                        <a:t>6、有气瓶必有扳手</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00"/>
                    </a:solidFill>
                  </a:tcPr>
                </a:tc>
                <a:extLst>
                  <a:ext uri="{0D108BD9-81ED-4DB2-BD59-A6C34878D82A}">
                    <a16:rowId xmlns:a16="http://schemas.microsoft.com/office/drawing/2014/main" val="10009"/>
                  </a:ext>
                </a:extLst>
              </a:tr>
            </a:tbl>
          </a:graphicData>
        </a:graphic>
      </p:graphicFrame>
      <p:sp>
        <p:nvSpPr>
          <p:cNvPr id="3" name="Rectangle 2"/>
          <p:cNvSpPr txBox="1">
            <a:spLocks noChangeArrowheads="1"/>
          </p:cNvSpPr>
          <p:nvPr/>
        </p:nvSpPr>
        <p:spPr>
          <a:xfrm>
            <a:off x="2738386" y="267903"/>
            <a:ext cx="5183205" cy="609600"/>
          </a:xfrm>
          <a:prstGeom prst="rect">
            <a:avLst/>
          </a:prstGeom>
        </p:spPr>
        <p:txBody>
          <a:bodyPr/>
          <a:lstStyle/>
          <a:p>
            <a:pPr marL="0" marR="0" lvl="0" indent="0" algn="l" defTabSz="914400" rtl="0" eaLnBrk="1" fontAlgn="auto" latinLnBrk="0" hangingPunct="1">
              <a:lnSpc>
                <a:spcPct val="90000"/>
              </a:lnSpc>
              <a:spcBef>
                <a:spcPct val="0"/>
              </a:spcBef>
              <a:spcAft>
                <a:spcPts val="0"/>
              </a:spcAft>
              <a:buClrTx/>
              <a:buSzTx/>
              <a:buFontTx/>
              <a:buNone/>
              <a:defRPr/>
            </a:pPr>
            <a:r>
              <a:rPr kumimoji="0" lang="zh-CN" altLang="en-US" sz="3200" b="1" i="0" u="none" strike="noStrike" kern="1200" cap="none" spc="0" normalizeH="0" baseline="0" noProof="0" dirty="0">
                <a:ln>
                  <a:noFill/>
                </a:ln>
                <a:solidFill>
                  <a:schemeClr val="tx1"/>
                </a:solidFill>
                <a:effectLst/>
                <a:uLnTx/>
                <a:uFillTx/>
                <a:latin typeface="微软雅黑" pitchFamily="34" charset="-122"/>
                <a:ea typeface="微软雅黑" pitchFamily="34" charset="-122"/>
                <a:cs typeface="+mj-cs"/>
              </a:rPr>
              <a:t>（二）安全管理“20必有”</a:t>
            </a:r>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05862" y="1614448"/>
            <a:ext cx="6694805" cy="5139055"/>
          </a:xfrm>
          <a:prstGeom prst="rect">
            <a:avLst/>
          </a:prstGeom>
          <a:noFill/>
        </p:spPr>
        <p:txBody>
          <a:bodyPr wrap="none" rtlCol="0">
            <a:spAutoFit/>
          </a:bodyPr>
          <a:lstStyle/>
          <a:p>
            <a:pPr fontAlgn="auto">
              <a:lnSpc>
                <a:spcPts val="2460"/>
              </a:lnSpc>
            </a:pPr>
            <a:r>
              <a:rPr lang="en-US" altLang="zh-CN" dirty="0">
                <a:latin typeface="微软雅黑" pitchFamily="34" charset="-122"/>
                <a:ea typeface="微软雅黑" pitchFamily="34" charset="-122"/>
              </a:rPr>
              <a:t>1</a:t>
            </a:r>
            <a:r>
              <a:rPr lang="zh-CN" altLang="en-US" dirty="0">
                <a:latin typeface="微软雅黑" pitchFamily="34" charset="-122"/>
                <a:ea typeface="微软雅黑" pitchFamily="34" charset="-122"/>
              </a:rPr>
              <a:t>、管生产必须管安全的原则（“五同时”原则） </a:t>
            </a:r>
            <a:endParaRPr lang="en-US" altLang="zh-CN" dirty="0">
              <a:latin typeface="微软雅黑" pitchFamily="34" charset="-122"/>
              <a:ea typeface="微软雅黑" pitchFamily="34" charset="-122"/>
            </a:endParaRPr>
          </a:p>
          <a:p>
            <a:pPr fontAlgn="auto">
              <a:lnSpc>
                <a:spcPts val="2460"/>
              </a:lnSpc>
            </a:pPr>
            <a:r>
              <a:rPr lang="zh-CN" altLang="en-US" dirty="0">
                <a:latin typeface="微软雅黑" pitchFamily="34" charset="-122"/>
                <a:ea typeface="微软雅黑" pitchFamily="34" charset="-122"/>
              </a:rPr>
              <a:t>  （</a:t>
            </a:r>
            <a:r>
              <a:rPr lang="en-US" altLang="zh-CN" dirty="0">
                <a:latin typeface="微软雅黑" pitchFamily="34" charset="-122"/>
                <a:ea typeface="微软雅黑" pitchFamily="34" charset="-122"/>
              </a:rPr>
              <a:t>1</a:t>
            </a:r>
            <a:r>
              <a:rPr lang="zh-CN" altLang="en-US" dirty="0">
                <a:latin typeface="微软雅黑" pitchFamily="34" charset="-122"/>
                <a:ea typeface="微软雅黑" pitchFamily="34" charset="-122"/>
              </a:rPr>
              <a:t>）</a:t>
            </a:r>
            <a:r>
              <a:rPr lang="en-US" altLang="zh-CN" dirty="0">
                <a:latin typeface="微软雅黑" pitchFamily="34" charset="-122"/>
                <a:ea typeface="微软雅黑" pitchFamily="34" charset="-122"/>
              </a:rPr>
              <a:t>(</a:t>
            </a:r>
            <a:r>
              <a:rPr lang="zh-CN" altLang="en-US" dirty="0">
                <a:latin typeface="微软雅黑" pitchFamily="34" charset="-122"/>
                <a:ea typeface="微软雅黑" pitchFamily="34" charset="-122"/>
              </a:rPr>
              <a:t>同时</a:t>
            </a:r>
            <a:r>
              <a:rPr lang="en-US" altLang="zh-CN" dirty="0">
                <a:latin typeface="微软雅黑" pitchFamily="34" charset="-122"/>
                <a:ea typeface="微软雅黑" pitchFamily="34" charset="-122"/>
              </a:rPr>
              <a:t>)</a:t>
            </a:r>
            <a:r>
              <a:rPr lang="zh-CN" altLang="en-US" dirty="0">
                <a:latin typeface="微软雅黑" pitchFamily="34" charset="-122"/>
                <a:ea typeface="微软雅黑" pitchFamily="34" charset="-122"/>
              </a:rPr>
              <a:t>生产计划有安全生产目标和措施</a:t>
            </a:r>
            <a:r>
              <a:rPr lang="en-US" altLang="zh-CN" dirty="0">
                <a:latin typeface="微软雅黑" pitchFamily="34" charset="-122"/>
                <a:ea typeface="微软雅黑" pitchFamily="34" charset="-122"/>
              </a:rPr>
              <a:t>;</a:t>
            </a:r>
          </a:p>
          <a:p>
            <a:pPr fontAlgn="auto">
              <a:lnSpc>
                <a:spcPts val="2460"/>
              </a:lnSpc>
            </a:pPr>
            <a:r>
              <a:rPr lang="zh-CN" altLang="en-US" dirty="0">
                <a:latin typeface="微软雅黑" pitchFamily="34" charset="-122"/>
                <a:ea typeface="微软雅黑" pitchFamily="34" charset="-122"/>
              </a:rPr>
              <a:t>  （</a:t>
            </a:r>
            <a:r>
              <a:rPr lang="en-US" altLang="zh-CN" dirty="0">
                <a:latin typeface="微软雅黑" pitchFamily="34" charset="-122"/>
                <a:ea typeface="微软雅黑" pitchFamily="34" charset="-122"/>
              </a:rPr>
              <a:t>2</a:t>
            </a:r>
            <a:r>
              <a:rPr lang="zh-CN" altLang="en-US" dirty="0">
                <a:latin typeface="微软雅黑" pitchFamily="34" charset="-122"/>
                <a:ea typeface="微软雅黑" pitchFamily="34" charset="-122"/>
              </a:rPr>
              <a:t>）</a:t>
            </a:r>
            <a:r>
              <a:rPr lang="en-US" altLang="zh-CN" dirty="0">
                <a:latin typeface="微软雅黑" pitchFamily="34" charset="-122"/>
                <a:ea typeface="微软雅黑" pitchFamily="34" charset="-122"/>
              </a:rPr>
              <a:t>(</a:t>
            </a:r>
            <a:r>
              <a:rPr lang="zh-CN" altLang="en-US" dirty="0">
                <a:latin typeface="微软雅黑" pitchFamily="34" charset="-122"/>
                <a:ea typeface="微软雅黑" pitchFamily="34" charset="-122"/>
              </a:rPr>
              <a:t>同时</a:t>
            </a:r>
            <a:r>
              <a:rPr lang="en-US" altLang="zh-CN" dirty="0">
                <a:latin typeface="微软雅黑" pitchFamily="34" charset="-122"/>
                <a:ea typeface="微软雅黑" pitchFamily="34" charset="-122"/>
              </a:rPr>
              <a:t>)</a:t>
            </a:r>
            <a:r>
              <a:rPr lang="zh-CN" altLang="en-US" dirty="0">
                <a:latin typeface="微软雅黑" pitchFamily="34" charset="-122"/>
                <a:ea typeface="微软雅黑" pitchFamily="34" charset="-122"/>
              </a:rPr>
              <a:t>布置工作有安全生产要求</a:t>
            </a:r>
            <a:r>
              <a:rPr lang="en-US" altLang="zh-CN" dirty="0">
                <a:latin typeface="微软雅黑" pitchFamily="34" charset="-122"/>
                <a:ea typeface="微软雅黑" pitchFamily="34" charset="-122"/>
              </a:rPr>
              <a:t>;</a:t>
            </a:r>
          </a:p>
          <a:p>
            <a:pPr fontAlgn="auto">
              <a:lnSpc>
                <a:spcPts val="2460"/>
              </a:lnSpc>
            </a:pPr>
            <a:r>
              <a:rPr lang="zh-CN" altLang="en-US" dirty="0">
                <a:latin typeface="微软雅黑" pitchFamily="34" charset="-122"/>
                <a:ea typeface="微软雅黑" pitchFamily="34" charset="-122"/>
              </a:rPr>
              <a:t>  （</a:t>
            </a:r>
            <a:r>
              <a:rPr lang="en-US" altLang="zh-CN" dirty="0">
                <a:latin typeface="微软雅黑" pitchFamily="34" charset="-122"/>
                <a:ea typeface="微软雅黑" pitchFamily="34" charset="-122"/>
              </a:rPr>
              <a:t>3</a:t>
            </a:r>
            <a:r>
              <a:rPr lang="zh-CN" altLang="en-US" dirty="0">
                <a:latin typeface="微软雅黑" pitchFamily="34" charset="-122"/>
                <a:ea typeface="微软雅黑" pitchFamily="34" charset="-122"/>
              </a:rPr>
              <a:t>）</a:t>
            </a:r>
            <a:r>
              <a:rPr lang="en-US" altLang="zh-CN" dirty="0">
                <a:latin typeface="微软雅黑" pitchFamily="34" charset="-122"/>
                <a:ea typeface="微软雅黑" pitchFamily="34" charset="-122"/>
              </a:rPr>
              <a:t>(</a:t>
            </a:r>
            <a:r>
              <a:rPr lang="zh-CN" altLang="en-US" dirty="0">
                <a:latin typeface="微软雅黑" pitchFamily="34" charset="-122"/>
                <a:ea typeface="微软雅黑" pitchFamily="34" charset="-122"/>
              </a:rPr>
              <a:t>同时</a:t>
            </a:r>
            <a:r>
              <a:rPr lang="en-US" altLang="zh-CN" dirty="0">
                <a:latin typeface="微软雅黑" pitchFamily="34" charset="-122"/>
                <a:ea typeface="微软雅黑" pitchFamily="34" charset="-122"/>
              </a:rPr>
              <a:t>)</a:t>
            </a:r>
            <a:r>
              <a:rPr lang="zh-CN" altLang="en-US" dirty="0">
                <a:latin typeface="微软雅黑" pitchFamily="34" charset="-122"/>
                <a:ea typeface="微软雅黑" pitchFamily="34" charset="-122"/>
              </a:rPr>
              <a:t>检查工作有安全生产项目</a:t>
            </a:r>
            <a:r>
              <a:rPr lang="en-US" altLang="zh-CN" dirty="0">
                <a:latin typeface="微软雅黑" pitchFamily="34" charset="-122"/>
                <a:ea typeface="微软雅黑" pitchFamily="34" charset="-122"/>
              </a:rPr>
              <a:t>;</a:t>
            </a:r>
          </a:p>
          <a:p>
            <a:pPr fontAlgn="auto">
              <a:lnSpc>
                <a:spcPts val="2460"/>
              </a:lnSpc>
            </a:pPr>
            <a:r>
              <a:rPr lang="zh-CN" altLang="en-US" dirty="0">
                <a:latin typeface="微软雅黑" pitchFamily="34" charset="-122"/>
                <a:ea typeface="微软雅黑" pitchFamily="34" charset="-122"/>
              </a:rPr>
              <a:t>  （</a:t>
            </a:r>
            <a:r>
              <a:rPr lang="en-US" altLang="zh-CN" dirty="0">
                <a:latin typeface="微软雅黑" pitchFamily="34" charset="-122"/>
                <a:ea typeface="微软雅黑" pitchFamily="34" charset="-122"/>
              </a:rPr>
              <a:t>4</a:t>
            </a:r>
            <a:r>
              <a:rPr lang="zh-CN" altLang="en-US" dirty="0">
                <a:latin typeface="微软雅黑" pitchFamily="34" charset="-122"/>
                <a:ea typeface="微软雅黑" pitchFamily="34" charset="-122"/>
              </a:rPr>
              <a:t>）</a:t>
            </a:r>
            <a:r>
              <a:rPr lang="en-US" altLang="zh-CN" dirty="0">
                <a:latin typeface="微软雅黑" pitchFamily="34" charset="-122"/>
                <a:ea typeface="微软雅黑" pitchFamily="34" charset="-122"/>
              </a:rPr>
              <a:t>(</a:t>
            </a:r>
            <a:r>
              <a:rPr lang="zh-CN" altLang="en-US" dirty="0">
                <a:latin typeface="微软雅黑" pitchFamily="34" charset="-122"/>
                <a:ea typeface="微软雅黑" pitchFamily="34" charset="-122"/>
              </a:rPr>
              <a:t>同时</a:t>
            </a:r>
            <a:r>
              <a:rPr lang="en-US" altLang="zh-CN" dirty="0">
                <a:latin typeface="微软雅黑" pitchFamily="34" charset="-122"/>
                <a:ea typeface="微软雅黑" pitchFamily="34" charset="-122"/>
              </a:rPr>
              <a:t>)</a:t>
            </a:r>
            <a:r>
              <a:rPr lang="zh-CN" altLang="en-US" dirty="0">
                <a:latin typeface="微软雅黑" pitchFamily="34" charset="-122"/>
                <a:ea typeface="微软雅黑" pitchFamily="34" charset="-122"/>
              </a:rPr>
              <a:t>评比方案有安全生产条款</a:t>
            </a:r>
            <a:r>
              <a:rPr lang="en-US" altLang="zh-CN" dirty="0">
                <a:latin typeface="微软雅黑" pitchFamily="34" charset="-122"/>
                <a:ea typeface="微软雅黑" pitchFamily="34" charset="-122"/>
              </a:rPr>
              <a:t>;</a:t>
            </a:r>
          </a:p>
          <a:p>
            <a:pPr fontAlgn="auto">
              <a:lnSpc>
                <a:spcPts val="2460"/>
              </a:lnSpc>
            </a:pPr>
            <a:r>
              <a:rPr lang="zh-CN" altLang="en-US" dirty="0">
                <a:latin typeface="微软雅黑" pitchFamily="34" charset="-122"/>
                <a:ea typeface="微软雅黑" pitchFamily="34" charset="-122"/>
              </a:rPr>
              <a:t>  （</a:t>
            </a:r>
            <a:r>
              <a:rPr lang="en-US" altLang="zh-CN" dirty="0">
                <a:latin typeface="微软雅黑" pitchFamily="34" charset="-122"/>
                <a:ea typeface="微软雅黑" pitchFamily="34" charset="-122"/>
              </a:rPr>
              <a:t>5</a:t>
            </a:r>
            <a:r>
              <a:rPr lang="zh-CN" altLang="en-US" dirty="0">
                <a:latin typeface="微软雅黑" pitchFamily="34" charset="-122"/>
                <a:ea typeface="微软雅黑" pitchFamily="34" charset="-122"/>
              </a:rPr>
              <a:t>）</a:t>
            </a:r>
            <a:r>
              <a:rPr lang="en-US" altLang="zh-CN" dirty="0">
                <a:latin typeface="微软雅黑" pitchFamily="34" charset="-122"/>
                <a:ea typeface="微软雅黑" pitchFamily="34" charset="-122"/>
              </a:rPr>
              <a:t>(</a:t>
            </a:r>
            <a:r>
              <a:rPr lang="zh-CN" altLang="en-US" dirty="0">
                <a:latin typeface="微软雅黑" pitchFamily="34" charset="-122"/>
                <a:ea typeface="微软雅黑" pitchFamily="34" charset="-122"/>
              </a:rPr>
              <a:t>同时</a:t>
            </a:r>
            <a:r>
              <a:rPr lang="en-US" altLang="zh-CN" dirty="0">
                <a:latin typeface="微软雅黑" pitchFamily="34" charset="-122"/>
                <a:ea typeface="微软雅黑" pitchFamily="34" charset="-122"/>
              </a:rPr>
              <a:t>)</a:t>
            </a:r>
            <a:r>
              <a:rPr lang="zh-CN" altLang="en-US" dirty="0">
                <a:latin typeface="微软雅黑" pitchFamily="34" charset="-122"/>
                <a:ea typeface="微软雅黑" pitchFamily="34" charset="-122"/>
              </a:rPr>
              <a:t>总结报告有安全生产内容。</a:t>
            </a:r>
          </a:p>
          <a:p>
            <a:pPr fontAlgn="auto">
              <a:lnSpc>
                <a:spcPts val="2460"/>
              </a:lnSpc>
            </a:pPr>
            <a:br>
              <a:rPr lang="zh-CN" altLang="en-US" dirty="0">
                <a:latin typeface="微软雅黑" pitchFamily="34" charset="-122"/>
                <a:ea typeface="微软雅黑" pitchFamily="34" charset="-122"/>
              </a:rPr>
            </a:br>
            <a:r>
              <a:rPr lang="en-US" altLang="zh-CN" dirty="0">
                <a:latin typeface="微软雅黑" pitchFamily="34" charset="-122"/>
                <a:ea typeface="微软雅黑" pitchFamily="34" charset="-122"/>
              </a:rPr>
              <a:t>2</a:t>
            </a:r>
            <a:r>
              <a:rPr lang="zh-CN" altLang="en-US" dirty="0">
                <a:latin typeface="微软雅黑" pitchFamily="34" charset="-122"/>
                <a:ea typeface="微软雅黑" pitchFamily="34" charset="-122"/>
              </a:rPr>
              <a:t>、安全具有否决权原则 </a:t>
            </a:r>
            <a:br>
              <a:rPr lang="zh-CN" altLang="en-US" dirty="0">
                <a:latin typeface="微软雅黑" pitchFamily="34" charset="-122"/>
                <a:ea typeface="微软雅黑" pitchFamily="34" charset="-122"/>
              </a:rPr>
            </a:br>
            <a:r>
              <a:rPr lang="en-US" altLang="zh-CN" dirty="0">
                <a:latin typeface="微软雅黑" pitchFamily="34" charset="-122"/>
                <a:ea typeface="微软雅黑" pitchFamily="34" charset="-122"/>
              </a:rPr>
              <a:t>3</a:t>
            </a:r>
            <a:r>
              <a:rPr lang="zh-CN" altLang="en-US" dirty="0">
                <a:latin typeface="微软雅黑" pitchFamily="34" charset="-122"/>
                <a:ea typeface="微软雅黑" pitchFamily="34" charset="-122"/>
              </a:rPr>
              <a:t>、“三同时”原则（</a:t>
            </a:r>
            <a:r>
              <a:rPr lang="en-US" altLang="zh-CN" dirty="0">
                <a:solidFill>
                  <a:schemeClr val="tx1">
                    <a:lumMod val="75000"/>
                    <a:lumOff val="25000"/>
                  </a:schemeClr>
                </a:solidFill>
                <a:latin typeface="微软雅黑" pitchFamily="34" charset="-122"/>
                <a:ea typeface="微软雅黑" pitchFamily="34" charset="-122"/>
              </a:rPr>
              <a:t>《</a:t>
            </a:r>
            <a:r>
              <a:rPr lang="zh-CN" altLang="en-US" dirty="0">
                <a:solidFill>
                  <a:schemeClr val="tx1">
                    <a:lumMod val="75000"/>
                    <a:lumOff val="25000"/>
                  </a:schemeClr>
                </a:solidFill>
                <a:latin typeface="微软雅黑" pitchFamily="34" charset="-122"/>
                <a:ea typeface="微软雅黑" pitchFamily="34" charset="-122"/>
                <a:hlinkClick r:id="rId2"/>
              </a:rPr>
              <a:t>安全生产法</a:t>
            </a:r>
            <a:r>
              <a:rPr lang="en-US" altLang="zh-CN" dirty="0">
                <a:solidFill>
                  <a:schemeClr val="tx1">
                    <a:lumMod val="75000"/>
                    <a:lumOff val="25000"/>
                  </a:schemeClr>
                </a:solidFill>
                <a:latin typeface="微软雅黑" pitchFamily="34" charset="-122"/>
                <a:ea typeface="微软雅黑" pitchFamily="34" charset="-122"/>
              </a:rPr>
              <a:t>》</a:t>
            </a:r>
            <a:r>
              <a:rPr lang="zh-CN" altLang="en-US" dirty="0">
                <a:latin typeface="微软雅黑" pitchFamily="34" charset="-122"/>
                <a:ea typeface="微软雅黑" pitchFamily="34" charset="-122"/>
              </a:rPr>
              <a:t>第</a:t>
            </a:r>
            <a:r>
              <a:rPr lang="en-US" altLang="zh-CN" dirty="0">
                <a:latin typeface="微软雅黑" pitchFamily="34" charset="-122"/>
                <a:ea typeface="微软雅黑" pitchFamily="34" charset="-122"/>
              </a:rPr>
              <a:t>24</a:t>
            </a:r>
            <a:r>
              <a:rPr lang="zh-CN" altLang="en-US" dirty="0">
                <a:latin typeface="微软雅黑" pitchFamily="34" charset="-122"/>
                <a:ea typeface="微软雅黑" pitchFamily="34" charset="-122"/>
              </a:rPr>
              <a:t>条） </a:t>
            </a:r>
            <a:endParaRPr lang="en-US" altLang="zh-CN" dirty="0">
              <a:latin typeface="微软雅黑" pitchFamily="34" charset="-122"/>
              <a:ea typeface="微软雅黑" pitchFamily="34" charset="-122"/>
            </a:endParaRPr>
          </a:p>
          <a:p>
            <a:pPr fontAlgn="auto">
              <a:lnSpc>
                <a:spcPts val="2460"/>
              </a:lnSpc>
            </a:pPr>
            <a:r>
              <a:rPr lang="zh-CN" altLang="en-US" dirty="0">
                <a:latin typeface="微软雅黑" pitchFamily="34" charset="-122"/>
                <a:ea typeface="微软雅黑" pitchFamily="34" charset="-122"/>
              </a:rPr>
              <a:t>     建设项目中的安全设施设备必须与主体工程同时</a:t>
            </a:r>
            <a:endParaRPr lang="en-US" altLang="zh-CN" dirty="0">
              <a:latin typeface="微软雅黑" pitchFamily="34" charset="-122"/>
              <a:ea typeface="微软雅黑" pitchFamily="34" charset="-122"/>
            </a:endParaRPr>
          </a:p>
          <a:p>
            <a:pPr fontAlgn="auto">
              <a:lnSpc>
                <a:spcPts val="2460"/>
              </a:lnSpc>
            </a:pPr>
            <a:r>
              <a:rPr lang="zh-CN" altLang="en-US" dirty="0">
                <a:latin typeface="微软雅黑" pitchFamily="34" charset="-122"/>
                <a:ea typeface="微软雅黑" pitchFamily="34" charset="-122"/>
              </a:rPr>
              <a:t>     设计、同时施工、同时投入使用</a:t>
            </a:r>
            <a:endParaRPr lang="en-US" altLang="zh-CN" dirty="0">
              <a:latin typeface="微软雅黑" pitchFamily="34" charset="-122"/>
              <a:ea typeface="微软雅黑" pitchFamily="34" charset="-122"/>
            </a:endParaRPr>
          </a:p>
          <a:p>
            <a:pPr fontAlgn="auto">
              <a:lnSpc>
                <a:spcPts val="2460"/>
              </a:lnSpc>
            </a:pPr>
            <a:br>
              <a:rPr lang="zh-CN" altLang="en-US" dirty="0">
                <a:latin typeface="微软雅黑" pitchFamily="34" charset="-122"/>
                <a:ea typeface="微软雅黑" pitchFamily="34" charset="-122"/>
              </a:rPr>
            </a:br>
            <a:r>
              <a:rPr lang="en-US" altLang="zh-CN" dirty="0">
                <a:latin typeface="微软雅黑" pitchFamily="34" charset="-122"/>
                <a:ea typeface="微软雅黑" pitchFamily="34" charset="-122"/>
              </a:rPr>
              <a:t>4</a:t>
            </a:r>
            <a:r>
              <a:rPr lang="zh-CN" altLang="en-US" dirty="0">
                <a:latin typeface="微软雅黑" pitchFamily="34" charset="-122"/>
                <a:ea typeface="微软雅黑" pitchFamily="34" charset="-122"/>
              </a:rPr>
              <a:t>、“四不放过”原则</a:t>
            </a:r>
            <a:endParaRPr lang="en-US" altLang="zh-CN" dirty="0">
              <a:latin typeface="微软雅黑" pitchFamily="34" charset="-122"/>
              <a:ea typeface="微软雅黑" pitchFamily="34" charset="-122"/>
            </a:endParaRPr>
          </a:p>
          <a:p>
            <a:pPr fontAlgn="auto">
              <a:lnSpc>
                <a:spcPts val="2460"/>
              </a:lnSpc>
            </a:pPr>
            <a:r>
              <a:rPr lang="zh-CN" altLang="en-US" dirty="0">
                <a:latin typeface="微软雅黑" pitchFamily="34" charset="-122"/>
                <a:ea typeface="微软雅黑" pitchFamily="34" charset="-122"/>
              </a:rPr>
              <a:t>     事故原因没有查清不放过；事故责任者没有严肃处理不放过；</a:t>
            </a:r>
            <a:endParaRPr lang="en-US" altLang="zh-CN" dirty="0">
              <a:latin typeface="微软雅黑" pitchFamily="34" charset="-122"/>
              <a:ea typeface="微软雅黑" pitchFamily="34" charset="-122"/>
            </a:endParaRPr>
          </a:p>
          <a:p>
            <a:pPr fontAlgn="auto">
              <a:lnSpc>
                <a:spcPts val="2460"/>
              </a:lnSpc>
            </a:pPr>
            <a:r>
              <a:rPr lang="zh-CN" altLang="en-US" dirty="0">
                <a:latin typeface="微软雅黑" pitchFamily="34" charset="-122"/>
                <a:ea typeface="微软雅黑" pitchFamily="34" charset="-122"/>
              </a:rPr>
              <a:t>广大群众没有受到教育不放过；防范措施没有落实不放过。 </a:t>
            </a:r>
            <a:br>
              <a:rPr lang="zh-CN" altLang="en-US" dirty="0">
                <a:latin typeface="微软雅黑" pitchFamily="34" charset="-122"/>
                <a:ea typeface="微软雅黑" pitchFamily="34" charset="-122"/>
              </a:rPr>
            </a:br>
            <a:endParaRPr lang="zh-CN" altLang="en-US" dirty="0">
              <a:latin typeface="微软雅黑" pitchFamily="34" charset="-122"/>
              <a:ea typeface="微软雅黑" pitchFamily="34" charset="-122"/>
            </a:endParaRPr>
          </a:p>
        </p:txBody>
      </p:sp>
      <p:sp>
        <p:nvSpPr>
          <p:cNvPr id="3" name="Rectangle 2"/>
          <p:cNvSpPr txBox="1">
            <a:spLocks noChangeArrowheads="1"/>
          </p:cNvSpPr>
          <p:nvPr/>
        </p:nvSpPr>
        <p:spPr>
          <a:xfrm>
            <a:off x="2825014" y="672164"/>
            <a:ext cx="7162134" cy="502118"/>
          </a:xfrm>
          <a:prstGeom prst="rect">
            <a:avLst/>
          </a:prstGeom>
        </p:spPr>
        <p:txBody>
          <a:bodyPr/>
          <a:lstStyle/>
          <a:p>
            <a:pPr>
              <a:lnSpc>
                <a:spcPct val="90000"/>
              </a:lnSpc>
              <a:spcBef>
                <a:spcPct val="0"/>
              </a:spcBef>
              <a:defRPr/>
            </a:pPr>
            <a:r>
              <a:rPr kumimoji="0" lang="zh-CN" altLang="en-US" sz="3200" b="1" i="0" u="none" strike="noStrike" kern="1200" cap="none" spc="0" normalizeH="0" baseline="0" noProof="0" dirty="0">
                <a:ln>
                  <a:noFill/>
                </a:ln>
                <a:solidFill>
                  <a:schemeClr val="tx1"/>
                </a:solidFill>
                <a:effectLst/>
                <a:uLnTx/>
                <a:uFillTx/>
                <a:latin typeface="微软雅黑" pitchFamily="34" charset="-122"/>
                <a:ea typeface="微软雅黑" pitchFamily="34" charset="-122"/>
                <a:cs typeface="+mj-cs"/>
              </a:rPr>
              <a:t>（三）安全管理的</a:t>
            </a:r>
            <a:r>
              <a:rPr lang="zh-CN" altLang="en-US" sz="3200" b="1" dirty="0">
                <a:latin typeface="微软雅黑" pitchFamily="34" charset="-122"/>
                <a:ea typeface="微软雅黑" pitchFamily="34" charset="-122"/>
                <a:cs typeface="+mj-cs"/>
              </a:rPr>
              <a:t>原则（安全生产内容</a:t>
            </a:r>
            <a:r>
              <a:rPr kumimoji="0" lang="zh-CN" altLang="en-US" sz="3200" b="1" i="0" u="none" strike="noStrike" kern="1200" cap="none" spc="0" normalizeH="0" baseline="0" noProof="0" dirty="0">
                <a:ln>
                  <a:noFill/>
                </a:ln>
                <a:solidFill>
                  <a:schemeClr val="tx1"/>
                </a:solidFill>
                <a:effectLst/>
                <a:uLnTx/>
                <a:uFillTx/>
                <a:latin typeface="微软雅黑" pitchFamily="34" charset="-122"/>
                <a:ea typeface="微软雅黑" pitchFamily="34" charset="-122"/>
                <a:cs typeface="+mj-cs"/>
              </a:rPr>
              <a:t>）</a:t>
            </a:r>
          </a:p>
        </p:txBody>
      </p:sp>
      <p:pic>
        <p:nvPicPr>
          <p:cNvPr id="164866" name="Picture 2" descr="C:\Users\Administrator\Desktop\ppt\418dZmPIZbL._AA500_.jpg"/>
          <p:cNvPicPr>
            <a:picLocks noChangeAspect="1" noChangeArrowheads="1"/>
          </p:cNvPicPr>
          <p:nvPr/>
        </p:nvPicPr>
        <p:blipFill>
          <a:blip r:embed="rId3" cstate="print">
            <a:clrChange>
              <a:clrFrom>
                <a:srgbClr val="FFFFFF">
                  <a:alpha val="100000"/>
                </a:srgbClr>
              </a:clrFrom>
              <a:clrTo>
                <a:srgbClr val="FFFFFF">
                  <a:alpha val="100000"/>
                  <a:alpha val="0"/>
                </a:srgbClr>
              </a:clrTo>
            </a:clrChange>
          </a:blip>
          <a:srcRect/>
          <a:stretch>
            <a:fillRect/>
          </a:stretch>
        </p:blipFill>
        <p:spPr bwMode="auto">
          <a:xfrm>
            <a:off x="8798379" y="1594015"/>
            <a:ext cx="3393621" cy="3393621"/>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6076709" y="0"/>
            <a:ext cx="6115291" cy="6858000"/>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5969725" y="2393163"/>
            <a:ext cx="2821578" cy="458423"/>
            <a:chOff x="5969725" y="1801451"/>
            <a:chExt cx="2821578" cy="458423"/>
          </a:xfrm>
        </p:grpSpPr>
        <p:sp>
          <p:nvSpPr>
            <p:cNvPr id="10" name="矩形 9"/>
            <p:cNvSpPr/>
            <p:nvPr/>
          </p:nvSpPr>
          <p:spPr>
            <a:xfrm>
              <a:off x="5969726" y="1801451"/>
              <a:ext cx="2821577" cy="458423"/>
            </a:xfrm>
            <a:prstGeom prst="rect">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5969725" y="1801451"/>
              <a:ext cx="93115" cy="458423"/>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2" name="组合 11"/>
          <p:cNvGrpSpPr/>
          <p:nvPr/>
        </p:nvGrpSpPr>
        <p:grpSpPr>
          <a:xfrm>
            <a:off x="5969725" y="2990099"/>
            <a:ext cx="2821578" cy="459854"/>
            <a:chOff x="5969725" y="2398387"/>
            <a:chExt cx="2821578" cy="459854"/>
          </a:xfrm>
        </p:grpSpPr>
        <p:sp>
          <p:nvSpPr>
            <p:cNvPr id="13" name="矩形 12"/>
            <p:cNvSpPr/>
            <p:nvPr/>
          </p:nvSpPr>
          <p:spPr>
            <a:xfrm>
              <a:off x="5969726" y="2398387"/>
              <a:ext cx="2821577" cy="458423"/>
            </a:xfrm>
            <a:prstGeom prst="rect">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5969725" y="2399818"/>
              <a:ext cx="93115" cy="458423"/>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5" name="组合 14"/>
          <p:cNvGrpSpPr/>
          <p:nvPr/>
        </p:nvGrpSpPr>
        <p:grpSpPr>
          <a:xfrm>
            <a:off x="5969725" y="3563726"/>
            <a:ext cx="2821578" cy="466057"/>
            <a:chOff x="5969725" y="2972014"/>
            <a:chExt cx="2821578" cy="466057"/>
          </a:xfrm>
        </p:grpSpPr>
        <p:sp>
          <p:nvSpPr>
            <p:cNvPr id="16" name="矩形 15"/>
            <p:cNvSpPr/>
            <p:nvPr/>
          </p:nvSpPr>
          <p:spPr>
            <a:xfrm>
              <a:off x="5969726" y="2979648"/>
              <a:ext cx="2821577" cy="458423"/>
            </a:xfrm>
            <a:prstGeom prst="rect">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5969725" y="2972014"/>
              <a:ext cx="93115" cy="458423"/>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8" name="椭圆 17"/>
          <p:cNvSpPr/>
          <p:nvPr/>
        </p:nvSpPr>
        <p:spPr>
          <a:xfrm>
            <a:off x="1838237" y="1937346"/>
            <a:ext cx="2448272" cy="2448272"/>
          </a:xfrm>
          <a:prstGeom prst="ellipse">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椭圆 29"/>
          <p:cNvSpPr/>
          <p:nvPr/>
        </p:nvSpPr>
        <p:spPr>
          <a:xfrm>
            <a:off x="1941993" y="2041102"/>
            <a:ext cx="2240761" cy="2240761"/>
          </a:xfrm>
          <a:prstGeom prst="ellipse">
            <a:avLst/>
          </a:prstGeom>
          <a:noFill/>
          <a:ln w="31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2" name="组合 31"/>
          <p:cNvGrpSpPr/>
          <p:nvPr/>
        </p:nvGrpSpPr>
        <p:grpSpPr>
          <a:xfrm>
            <a:off x="6155957" y="2429163"/>
            <a:ext cx="1800493" cy="1556074"/>
            <a:chOff x="6155957" y="1837451"/>
            <a:chExt cx="1800493" cy="1556074"/>
          </a:xfrm>
        </p:grpSpPr>
        <p:sp>
          <p:nvSpPr>
            <p:cNvPr id="33" name="矩形 32"/>
            <p:cNvSpPr/>
            <p:nvPr/>
          </p:nvSpPr>
          <p:spPr>
            <a:xfrm>
              <a:off x="6155957" y="1837451"/>
              <a:ext cx="1800493" cy="369332"/>
            </a:xfrm>
            <a:prstGeom prst="rect">
              <a:avLst/>
            </a:prstGeom>
          </p:spPr>
          <p:txBody>
            <a:bodyPr wrap="none">
              <a:spAutoFit/>
            </a:bodyPr>
            <a:lstStyle/>
            <a:p>
              <a:r>
                <a:rPr lang="zh-CN" altLang="en-US" b="1" dirty="0">
                  <a:solidFill>
                    <a:srgbClr val="202A36"/>
                  </a:solidFill>
                  <a:latin typeface="微软雅黑" pitchFamily="34" charset="-122"/>
                  <a:ea typeface="微软雅黑" pitchFamily="34" charset="-122"/>
                </a:rPr>
                <a:t>（一）研究总结</a:t>
              </a:r>
              <a:endParaRPr lang="en-US" altLang="zh-CN" b="1" dirty="0">
                <a:solidFill>
                  <a:srgbClr val="202A36"/>
                </a:solidFill>
                <a:latin typeface="微软雅黑" pitchFamily="34" charset="-122"/>
                <a:ea typeface="微软雅黑" pitchFamily="34" charset="-122"/>
              </a:endParaRPr>
            </a:p>
          </p:txBody>
        </p:sp>
        <p:sp>
          <p:nvSpPr>
            <p:cNvPr id="34" name="矩形 33"/>
            <p:cNvSpPr/>
            <p:nvPr/>
          </p:nvSpPr>
          <p:spPr>
            <a:xfrm>
              <a:off x="6155957" y="2442932"/>
              <a:ext cx="1783080" cy="368300"/>
            </a:xfrm>
            <a:prstGeom prst="rect">
              <a:avLst/>
            </a:prstGeom>
          </p:spPr>
          <p:txBody>
            <a:bodyPr wrap="none">
              <a:spAutoFit/>
            </a:bodyPr>
            <a:lstStyle/>
            <a:p>
              <a:r>
                <a:rPr lang="zh-CN" altLang="en-US" b="1" dirty="0">
                  <a:solidFill>
                    <a:srgbClr val="202A36"/>
                  </a:solidFill>
                  <a:latin typeface="微软雅黑" pitchFamily="34" charset="-122"/>
                  <a:ea typeface="微软雅黑" pitchFamily="34" charset="-122"/>
                </a:rPr>
                <a:t>（二）巩固提高</a:t>
              </a:r>
              <a:endParaRPr lang="en-US" altLang="zh-CN" b="1" dirty="0">
                <a:solidFill>
                  <a:srgbClr val="202A36"/>
                </a:solidFill>
                <a:latin typeface="微软雅黑" pitchFamily="34" charset="-122"/>
                <a:ea typeface="微软雅黑" pitchFamily="34" charset="-122"/>
              </a:endParaRPr>
            </a:p>
          </p:txBody>
        </p:sp>
        <p:sp>
          <p:nvSpPr>
            <p:cNvPr id="35" name="矩形 34"/>
            <p:cNvSpPr/>
            <p:nvPr/>
          </p:nvSpPr>
          <p:spPr>
            <a:xfrm>
              <a:off x="6155957" y="3024193"/>
              <a:ext cx="1800493" cy="369332"/>
            </a:xfrm>
            <a:prstGeom prst="rect">
              <a:avLst/>
            </a:prstGeom>
          </p:spPr>
          <p:txBody>
            <a:bodyPr wrap="none">
              <a:spAutoFit/>
            </a:bodyPr>
            <a:lstStyle/>
            <a:p>
              <a:r>
                <a:rPr lang="zh-CN" altLang="en-US" b="1" dirty="0">
                  <a:solidFill>
                    <a:srgbClr val="202A36"/>
                  </a:solidFill>
                  <a:latin typeface="微软雅黑" pitchFamily="34" charset="-122"/>
                  <a:ea typeface="微软雅黑" pitchFamily="34" charset="-122"/>
                </a:rPr>
                <a:t>（三）持续改进</a:t>
              </a:r>
            </a:p>
          </p:txBody>
        </p:sp>
      </p:grpSp>
      <p:sp>
        <p:nvSpPr>
          <p:cNvPr id="36" name="文本框 35"/>
          <p:cNvSpPr txBox="1"/>
          <p:nvPr/>
        </p:nvSpPr>
        <p:spPr>
          <a:xfrm>
            <a:off x="1791837" y="4725797"/>
            <a:ext cx="2646878" cy="830997"/>
          </a:xfrm>
          <a:prstGeom prst="rect">
            <a:avLst/>
          </a:prstGeom>
          <a:noFill/>
        </p:spPr>
        <p:txBody>
          <a:bodyPr wrap="none" rtlCol="0">
            <a:spAutoFit/>
          </a:bodyPr>
          <a:lstStyle/>
          <a:p>
            <a:pPr algn="ctr"/>
            <a:r>
              <a:rPr lang="zh-CN" altLang="en-US" sz="4800" b="1" kern="100" dirty="0">
                <a:solidFill>
                  <a:srgbClr val="202A36"/>
                </a:solidFill>
                <a:latin typeface="微软雅黑" pitchFamily="34" charset="-122"/>
                <a:ea typeface="微软雅黑" pitchFamily="34" charset="-122"/>
                <a:cs typeface="Times New Roman" pitchFamily="18" charset="0"/>
              </a:rPr>
              <a:t>六、结语</a:t>
            </a:r>
            <a:endParaRPr lang="zh-CN" altLang="zh-CN" sz="4800" b="1" kern="100" dirty="0">
              <a:solidFill>
                <a:srgbClr val="202A36"/>
              </a:solidFill>
              <a:latin typeface="微软雅黑" pitchFamily="34" charset="-122"/>
              <a:ea typeface="微软雅黑" pitchFamily="34" charset="-122"/>
              <a:cs typeface="Times New Roman" pitchFamily="18" charset="0"/>
            </a:endParaRPr>
          </a:p>
        </p:txBody>
      </p:sp>
      <p:sp>
        <p:nvSpPr>
          <p:cNvPr id="37" name="Freeform 12"/>
          <p:cNvSpPr>
            <a:spLocks noEditPoints="1"/>
          </p:cNvSpPr>
          <p:nvPr/>
        </p:nvSpPr>
        <p:spPr bwMode="auto">
          <a:xfrm>
            <a:off x="2539660" y="2502898"/>
            <a:ext cx="1093476" cy="1263507"/>
          </a:xfrm>
          <a:custGeom>
            <a:avLst/>
            <a:gdLst>
              <a:gd name="T0" fmla="*/ 277 w 290"/>
              <a:gd name="T1" fmla="*/ 310 h 335"/>
              <a:gd name="T2" fmla="*/ 75 w 290"/>
              <a:gd name="T3" fmla="*/ 310 h 335"/>
              <a:gd name="T4" fmla="*/ 109 w 290"/>
              <a:gd name="T5" fmla="*/ 297 h 335"/>
              <a:gd name="T6" fmla="*/ 116 w 290"/>
              <a:gd name="T7" fmla="*/ 291 h 335"/>
              <a:gd name="T8" fmla="*/ 212 w 290"/>
              <a:gd name="T9" fmla="*/ 152 h 335"/>
              <a:gd name="T10" fmla="*/ 213 w 290"/>
              <a:gd name="T11" fmla="*/ 149 h 335"/>
              <a:gd name="T12" fmla="*/ 213 w 290"/>
              <a:gd name="T13" fmla="*/ 149 h 335"/>
              <a:gd name="T14" fmla="*/ 237 w 290"/>
              <a:gd name="T15" fmla="*/ 115 h 335"/>
              <a:gd name="T16" fmla="*/ 220 w 290"/>
              <a:gd name="T17" fmla="*/ 23 h 335"/>
              <a:gd name="T18" fmla="*/ 215 w 290"/>
              <a:gd name="T19" fmla="*/ 20 h 335"/>
              <a:gd name="T20" fmla="*/ 124 w 290"/>
              <a:gd name="T21" fmla="*/ 37 h 335"/>
              <a:gd name="T22" fmla="*/ 100 w 290"/>
              <a:gd name="T23" fmla="*/ 72 h 335"/>
              <a:gd name="T24" fmla="*/ 101 w 290"/>
              <a:gd name="T25" fmla="*/ 72 h 335"/>
              <a:gd name="T26" fmla="*/ 98 w 290"/>
              <a:gd name="T27" fmla="*/ 74 h 335"/>
              <a:gd name="T28" fmla="*/ 3 w 290"/>
              <a:gd name="T29" fmla="*/ 213 h 335"/>
              <a:gd name="T30" fmla="*/ 0 w 290"/>
              <a:gd name="T31" fmla="*/ 222 h 335"/>
              <a:gd name="T32" fmla="*/ 0 w 290"/>
              <a:gd name="T33" fmla="*/ 318 h 335"/>
              <a:gd name="T34" fmla="*/ 4 w 290"/>
              <a:gd name="T35" fmla="*/ 328 h 335"/>
              <a:gd name="T36" fmla="*/ 15 w 290"/>
              <a:gd name="T37" fmla="*/ 335 h 335"/>
              <a:gd name="T38" fmla="*/ 277 w 290"/>
              <a:gd name="T39" fmla="*/ 335 h 335"/>
              <a:gd name="T40" fmla="*/ 290 w 290"/>
              <a:gd name="T41" fmla="*/ 323 h 335"/>
              <a:gd name="T42" fmla="*/ 277 w 290"/>
              <a:gd name="T43" fmla="*/ 310 h 335"/>
              <a:gd name="T44" fmla="*/ 148 w 290"/>
              <a:gd name="T45" fmla="*/ 54 h 335"/>
              <a:gd name="T46" fmla="*/ 199 w 290"/>
              <a:gd name="T47" fmla="*/ 44 h 335"/>
              <a:gd name="T48" fmla="*/ 204 w 290"/>
              <a:gd name="T49" fmla="*/ 47 h 335"/>
              <a:gd name="T50" fmla="*/ 213 w 290"/>
              <a:gd name="T51" fmla="*/ 99 h 335"/>
              <a:gd name="T52" fmla="*/ 196 w 290"/>
              <a:gd name="T53" fmla="*/ 124 h 335"/>
              <a:gd name="T54" fmla="*/ 130 w 290"/>
              <a:gd name="T55" fmla="*/ 79 h 335"/>
              <a:gd name="T56" fmla="*/ 148 w 290"/>
              <a:gd name="T57" fmla="*/ 54 h 335"/>
              <a:gd name="T58" fmla="*/ 30 w 290"/>
              <a:gd name="T59" fmla="*/ 265 h 335"/>
              <a:gd name="T60" fmla="*/ 29 w 290"/>
              <a:gd name="T61" fmla="*/ 266 h 335"/>
              <a:gd name="T62" fmla="*/ 29 w 290"/>
              <a:gd name="T63" fmla="*/ 226 h 335"/>
              <a:gd name="T64" fmla="*/ 114 w 290"/>
              <a:gd name="T65" fmla="*/ 103 h 335"/>
              <a:gd name="T66" fmla="*/ 134 w 290"/>
              <a:gd name="T67" fmla="*/ 117 h 335"/>
              <a:gd name="T68" fmla="*/ 56 w 290"/>
              <a:gd name="T69" fmla="*/ 231 h 335"/>
              <a:gd name="T70" fmla="*/ 60 w 290"/>
              <a:gd name="T71" fmla="*/ 253 h 335"/>
              <a:gd name="T72" fmla="*/ 81 w 290"/>
              <a:gd name="T73" fmla="*/ 249 h 335"/>
              <a:gd name="T74" fmla="*/ 160 w 290"/>
              <a:gd name="T75" fmla="*/ 134 h 335"/>
              <a:gd name="T76" fmla="*/ 180 w 290"/>
              <a:gd name="T77" fmla="*/ 148 h 335"/>
              <a:gd name="T78" fmla="*/ 95 w 290"/>
              <a:gd name="T79" fmla="*/ 271 h 335"/>
              <a:gd name="T80" fmla="*/ 59 w 290"/>
              <a:gd name="T81" fmla="*/ 285 h 335"/>
              <a:gd name="T82" fmla="*/ 30 w 290"/>
              <a:gd name="T83" fmla="*/ 265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90" h="335">
                <a:moveTo>
                  <a:pt x="277" y="310"/>
                </a:moveTo>
                <a:cubicBezTo>
                  <a:pt x="75" y="310"/>
                  <a:pt x="75" y="310"/>
                  <a:pt x="75" y="310"/>
                </a:cubicBezTo>
                <a:cubicBezTo>
                  <a:pt x="109" y="297"/>
                  <a:pt x="109" y="297"/>
                  <a:pt x="109" y="297"/>
                </a:cubicBezTo>
                <a:cubicBezTo>
                  <a:pt x="112" y="295"/>
                  <a:pt x="114" y="294"/>
                  <a:pt x="116" y="291"/>
                </a:cubicBezTo>
                <a:cubicBezTo>
                  <a:pt x="212" y="152"/>
                  <a:pt x="212" y="152"/>
                  <a:pt x="212" y="152"/>
                </a:cubicBezTo>
                <a:cubicBezTo>
                  <a:pt x="212" y="151"/>
                  <a:pt x="213" y="150"/>
                  <a:pt x="213" y="149"/>
                </a:cubicBezTo>
                <a:cubicBezTo>
                  <a:pt x="213" y="149"/>
                  <a:pt x="213" y="149"/>
                  <a:pt x="213" y="149"/>
                </a:cubicBezTo>
                <a:cubicBezTo>
                  <a:pt x="237" y="115"/>
                  <a:pt x="237" y="115"/>
                  <a:pt x="237" y="115"/>
                </a:cubicBezTo>
                <a:cubicBezTo>
                  <a:pt x="258" y="85"/>
                  <a:pt x="250" y="44"/>
                  <a:pt x="220" y="23"/>
                </a:cubicBezTo>
                <a:cubicBezTo>
                  <a:pt x="215" y="20"/>
                  <a:pt x="215" y="20"/>
                  <a:pt x="215" y="20"/>
                </a:cubicBezTo>
                <a:cubicBezTo>
                  <a:pt x="185" y="0"/>
                  <a:pt x="144" y="7"/>
                  <a:pt x="124" y="37"/>
                </a:cubicBezTo>
                <a:cubicBezTo>
                  <a:pt x="100" y="72"/>
                  <a:pt x="100" y="72"/>
                  <a:pt x="100" y="72"/>
                </a:cubicBezTo>
                <a:cubicBezTo>
                  <a:pt x="101" y="72"/>
                  <a:pt x="101" y="72"/>
                  <a:pt x="101" y="72"/>
                </a:cubicBezTo>
                <a:cubicBezTo>
                  <a:pt x="100" y="73"/>
                  <a:pt x="99" y="73"/>
                  <a:pt x="98" y="74"/>
                </a:cubicBezTo>
                <a:cubicBezTo>
                  <a:pt x="3" y="213"/>
                  <a:pt x="3" y="213"/>
                  <a:pt x="3" y="213"/>
                </a:cubicBezTo>
                <a:cubicBezTo>
                  <a:pt x="1" y="216"/>
                  <a:pt x="0" y="219"/>
                  <a:pt x="0" y="222"/>
                </a:cubicBezTo>
                <a:cubicBezTo>
                  <a:pt x="0" y="318"/>
                  <a:pt x="0" y="318"/>
                  <a:pt x="0" y="318"/>
                </a:cubicBezTo>
                <a:cubicBezTo>
                  <a:pt x="0" y="322"/>
                  <a:pt x="1" y="325"/>
                  <a:pt x="4" y="328"/>
                </a:cubicBezTo>
                <a:cubicBezTo>
                  <a:pt x="6" y="332"/>
                  <a:pt x="10" y="335"/>
                  <a:pt x="15" y="335"/>
                </a:cubicBezTo>
                <a:cubicBezTo>
                  <a:pt x="277" y="335"/>
                  <a:pt x="277" y="335"/>
                  <a:pt x="277" y="335"/>
                </a:cubicBezTo>
                <a:cubicBezTo>
                  <a:pt x="284" y="335"/>
                  <a:pt x="290" y="330"/>
                  <a:pt x="290" y="323"/>
                </a:cubicBezTo>
                <a:cubicBezTo>
                  <a:pt x="290" y="316"/>
                  <a:pt x="284" y="310"/>
                  <a:pt x="277" y="310"/>
                </a:cubicBezTo>
                <a:close/>
                <a:moveTo>
                  <a:pt x="148" y="54"/>
                </a:moveTo>
                <a:cubicBezTo>
                  <a:pt x="159" y="37"/>
                  <a:pt x="182" y="33"/>
                  <a:pt x="199" y="44"/>
                </a:cubicBezTo>
                <a:cubicBezTo>
                  <a:pt x="204" y="47"/>
                  <a:pt x="204" y="47"/>
                  <a:pt x="204" y="47"/>
                </a:cubicBezTo>
                <a:cubicBezTo>
                  <a:pt x="220" y="59"/>
                  <a:pt x="225" y="82"/>
                  <a:pt x="213" y="99"/>
                </a:cubicBezTo>
                <a:cubicBezTo>
                  <a:pt x="196" y="124"/>
                  <a:pt x="196" y="124"/>
                  <a:pt x="196" y="124"/>
                </a:cubicBezTo>
                <a:cubicBezTo>
                  <a:pt x="130" y="79"/>
                  <a:pt x="130" y="79"/>
                  <a:pt x="130" y="79"/>
                </a:cubicBezTo>
                <a:lnTo>
                  <a:pt x="148" y="54"/>
                </a:lnTo>
                <a:close/>
                <a:moveTo>
                  <a:pt x="30" y="265"/>
                </a:moveTo>
                <a:cubicBezTo>
                  <a:pt x="29" y="266"/>
                  <a:pt x="29" y="266"/>
                  <a:pt x="29" y="266"/>
                </a:cubicBezTo>
                <a:cubicBezTo>
                  <a:pt x="29" y="226"/>
                  <a:pt x="29" y="226"/>
                  <a:pt x="29" y="226"/>
                </a:cubicBezTo>
                <a:cubicBezTo>
                  <a:pt x="114" y="103"/>
                  <a:pt x="114" y="103"/>
                  <a:pt x="114" y="103"/>
                </a:cubicBezTo>
                <a:cubicBezTo>
                  <a:pt x="134" y="117"/>
                  <a:pt x="134" y="117"/>
                  <a:pt x="134" y="117"/>
                </a:cubicBezTo>
                <a:cubicBezTo>
                  <a:pt x="56" y="231"/>
                  <a:pt x="56" y="231"/>
                  <a:pt x="56" y="231"/>
                </a:cubicBezTo>
                <a:cubicBezTo>
                  <a:pt x="51" y="238"/>
                  <a:pt x="53" y="248"/>
                  <a:pt x="60" y="253"/>
                </a:cubicBezTo>
                <a:cubicBezTo>
                  <a:pt x="67" y="258"/>
                  <a:pt x="76" y="256"/>
                  <a:pt x="81" y="249"/>
                </a:cubicBezTo>
                <a:cubicBezTo>
                  <a:pt x="160" y="134"/>
                  <a:pt x="160" y="134"/>
                  <a:pt x="160" y="134"/>
                </a:cubicBezTo>
                <a:cubicBezTo>
                  <a:pt x="180" y="148"/>
                  <a:pt x="180" y="148"/>
                  <a:pt x="180" y="148"/>
                </a:cubicBezTo>
                <a:cubicBezTo>
                  <a:pt x="95" y="271"/>
                  <a:pt x="95" y="271"/>
                  <a:pt x="95" y="271"/>
                </a:cubicBezTo>
                <a:cubicBezTo>
                  <a:pt x="59" y="285"/>
                  <a:pt x="59" y="285"/>
                  <a:pt x="59" y="285"/>
                </a:cubicBezTo>
                <a:lnTo>
                  <a:pt x="30" y="265"/>
                </a:lnTo>
                <a:close/>
              </a:path>
            </a:pathLst>
          </a:custGeom>
          <a:solidFill>
            <a:srgbClr val="FCB00F"/>
          </a:solidFill>
          <a:ln w="9525">
            <a:noFill/>
            <a:round/>
          </a:ln>
        </p:spPr>
        <p:txBody>
          <a:bodyPr vert="horz" wrap="square" lIns="91440" tIns="45720" rIns="91440" bIns="45720" numCol="1" anchor="t" anchorCtr="0" compatLnSpc="1"/>
          <a:lstStyle/>
          <a:p>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500" fill="hold"/>
                                        <p:tgtEl>
                                          <p:spTgt spid="30"/>
                                        </p:tgtEl>
                                        <p:attrNameLst>
                                          <p:attrName>ppt_w</p:attrName>
                                        </p:attrNameLst>
                                      </p:cBhvr>
                                      <p:tavLst>
                                        <p:tav tm="0">
                                          <p:val>
                                            <p:fltVal val="0"/>
                                          </p:val>
                                        </p:tav>
                                        <p:tav tm="100000">
                                          <p:val>
                                            <p:strVal val="#ppt_w"/>
                                          </p:val>
                                        </p:tav>
                                      </p:tavLst>
                                    </p:anim>
                                    <p:anim calcmode="lin" valueType="num">
                                      <p:cBhvr>
                                        <p:cTn id="14" dur="500" fill="hold"/>
                                        <p:tgtEl>
                                          <p:spTgt spid="30"/>
                                        </p:tgtEl>
                                        <p:attrNameLst>
                                          <p:attrName>ppt_h</p:attrName>
                                        </p:attrNameLst>
                                      </p:cBhvr>
                                      <p:tavLst>
                                        <p:tav tm="0">
                                          <p:val>
                                            <p:fltVal val="0"/>
                                          </p:val>
                                        </p:tav>
                                        <p:tav tm="100000">
                                          <p:val>
                                            <p:strVal val="#ppt_h"/>
                                          </p:val>
                                        </p:tav>
                                      </p:tavLst>
                                    </p:anim>
                                    <p:animEffect transition="in" filter="fade">
                                      <p:cBhvr>
                                        <p:cTn id="15" dur="500"/>
                                        <p:tgtEl>
                                          <p:spTgt spid="30"/>
                                        </p:tgtEl>
                                      </p:cBhvr>
                                    </p:animEffect>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fade">
                                      <p:cBhvr>
                                        <p:cTn id="19" dur="1000"/>
                                        <p:tgtEl>
                                          <p:spTgt spid="37"/>
                                        </p:tgtEl>
                                      </p:cBhvr>
                                    </p:animEffect>
                                    <p:anim calcmode="lin" valueType="num">
                                      <p:cBhvr>
                                        <p:cTn id="20" dur="1000" fill="hold"/>
                                        <p:tgtEl>
                                          <p:spTgt spid="37"/>
                                        </p:tgtEl>
                                        <p:attrNameLst>
                                          <p:attrName>ppt_x</p:attrName>
                                        </p:attrNameLst>
                                      </p:cBhvr>
                                      <p:tavLst>
                                        <p:tav tm="0">
                                          <p:val>
                                            <p:strVal val="#ppt_x"/>
                                          </p:val>
                                        </p:tav>
                                        <p:tav tm="100000">
                                          <p:val>
                                            <p:strVal val="#ppt_x"/>
                                          </p:val>
                                        </p:tav>
                                      </p:tavLst>
                                    </p:anim>
                                    <p:anim calcmode="lin" valueType="num">
                                      <p:cBhvr>
                                        <p:cTn id="21" dur="1000" fill="hold"/>
                                        <p:tgtEl>
                                          <p:spTgt spid="37"/>
                                        </p:tgtEl>
                                        <p:attrNameLst>
                                          <p:attrName>ppt_y</p:attrName>
                                        </p:attrNameLst>
                                      </p:cBhvr>
                                      <p:tavLst>
                                        <p:tav tm="0">
                                          <p:val>
                                            <p:strVal val="#ppt_y+.1"/>
                                          </p:val>
                                        </p:tav>
                                        <p:tav tm="100000">
                                          <p:val>
                                            <p:strVal val="#ppt_y"/>
                                          </p:val>
                                        </p:tav>
                                      </p:tavLst>
                                    </p:anim>
                                  </p:childTnLst>
                                </p:cTn>
                              </p:par>
                            </p:childTnLst>
                          </p:cTn>
                        </p:par>
                        <p:par>
                          <p:cTn id="22" fill="hold">
                            <p:stCondLst>
                              <p:cond delay="2000"/>
                            </p:stCondLst>
                            <p:childTnLst>
                              <p:par>
                                <p:cTn id="23" presetID="9" presetClass="entr" presetSubtype="0" fill="hold" grpId="0" nodeType="after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dissolve">
                                      <p:cBhvr>
                                        <p:cTn id="25" dur="500"/>
                                        <p:tgtEl>
                                          <p:spTgt spid="36"/>
                                        </p:tgtEl>
                                      </p:cBhvr>
                                    </p:animEffect>
                                  </p:childTnLst>
                                </p:cTn>
                              </p:par>
                            </p:childTnLst>
                          </p:cTn>
                        </p:par>
                        <p:par>
                          <p:cTn id="26" fill="hold">
                            <p:stCondLst>
                              <p:cond delay="2500"/>
                            </p:stCondLst>
                            <p:childTnLst>
                              <p:par>
                                <p:cTn id="27" presetID="22" presetClass="entr" presetSubtype="1" fill="hold" grpId="0" nodeType="after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up)">
                                      <p:cBhvr>
                                        <p:cTn id="29" dur="500"/>
                                        <p:tgtEl>
                                          <p:spTgt spid="8"/>
                                        </p:tgtEl>
                                      </p:cBhvr>
                                    </p:animEffect>
                                  </p:childTnLst>
                                </p:cTn>
                              </p:par>
                            </p:childTnLst>
                          </p:cTn>
                        </p:par>
                        <p:par>
                          <p:cTn id="30" fill="hold">
                            <p:stCondLst>
                              <p:cond delay="3000"/>
                            </p:stCondLst>
                            <p:childTnLst>
                              <p:par>
                                <p:cTn id="31" presetID="2" presetClass="entr" presetSubtype="2" fill="hold" nodeType="after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additive="base">
                                        <p:cTn id="33" dur="500" fill="hold"/>
                                        <p:tgtEl>
                                          <p:spTgt spid="9"/>
                                        </p:tgtEl>
                                        <p:attrNameLst>
                                          <p:attrName>ppt_x</p:attrName>
                                        </p:attrNameLst>
                                      </p:cBhvr>
                                      <p:tavLst>
                                        <p:tav tm="0">
                                          <p:val>
                                            <p:strVal val="1+#ppt_w/2"/>
                                          </p:val>
                                        </p:tav>
                                        <p:tav tm="100000">
                                          <p:val>
                                            <p:strVal val="#ppt_x"/>
                                          </p:val>
                                        </p:tav>
                                      </p:tavLst>
                                    </p:anim>
                                    <p:anim calcmode="lin" valueType="num">
                                      <p:cBhvr additive="base">
                                        <p:cTn id="34" dur="500" fill="hold"/>
                                        <p:tgtEl>
                                          <p:spTgt spid="9"/>
                                        </p:tgtEl>
                                        <p:attrNameLst>
                                          <p:attrName>ppt_y</p:attrName>
                                        </p:attrNameLst>
                                      </p:cBhvr>
                                      <p:tavLst>
                                        <p:tav tm="0">
                                          <p:val>
                                            <p:strVal val="#ppt_y"/>
                                          </p:val>
                                        </p:tav>
                                        <p:tav tm="100000">
                                          <p:val>
                                            <p:strVal val="#ppt_y"/>
                                          </p:val>
                                        </p:tav>
                                      </p:tavLst>
                                    </p:anim>
                                  </p:childTnLst>
                                </p:cTn>
                              </p:par>
                            </p:childTnLst>
                          </p:cTn>
                        </p:par>
                        <p:par>
                          <p:cTn id="35" fill="hold">
                            <p:stCondLst>
                              <p:cond delay="3500"/>
                            </p:stCondLst>
                            <p:childTnLst>
                              <p:par>
                                <p:cTn id="36" presetID="2" presetClass="entr" presetSubtype="2" fill="hold" nodeType="afterEffect">
                                  <p:stCondLst>
                                    <p:cond delay="0"/>
                                  </p:stCondLst>
                                  <p:childTnLst>
                                    <p:set>
                                      <p:cBhvr>
                                        <p:cTn id="37" dur="1" fill="hold">
                                          <p:stCondLst>
                                            <p:cond delay="0"/>
                                          </p:stCondLst>
                                        </p:cTn>
                                        <p:tgtEl>
                                          <p:spTgt spid="12"/>
                                        </p:tgtEl>
                                        <p:attrNameLst>
                                          <p:attrName>style.visibility</p:attrName>
                                        </p:attrNameLst>
                                      </p:cBhvr>
                                      <p:to>
                                        <p:strVal val="visible"/>
                                      </p:to>
                                    </p:set>
                                    <p:anim calcmode="lin" valueType="num">
                                      <p:cBhvr additive="base">
                                        <p:cTn id="38" dur="500" fill="hold"/>
                                        <p:tgtEl>
                                          <p:spTgt spid="12"/>
                                        </p:tgtEl>
                                        <p:attrNameLst>
                                          <p:attrName>ppt_x</p:attrName>
                                        </p:attrNameLst>
                                      </p:cBhvr>
                                      <p:tavLst>
                                        <p:tav tm="0">
                                          <p:val>
                                            <p:strVal val="1+#ppt_w/2"/>
                                          </p:val>
                                        </p:tav>
                                        <p:tav tm="100000">
                                          <p:val>
                                            <p:strVal val="#ppt_x"/>
                                          </p:val>
                                        </p:tav>
                                      </p:tavLst>
                                    </p:anim>
                                    <p:anim calcmode="lin" valueType="num">
                                      <p:cBhvr additive="base">
                                        <p:cTn id="39" dur="500" fill="hold"/>
                                        <p:tgtEl>
                                          <p:spTgt spid="12"/>
                                        </p:tgtEl>
                                        <p:attrNameLst>
                                          <p:attrName>ppt_y</p:attrName>
                                        </p:attrNameLst>
                                      </p:cBhvr>
                                      <p:tavLst>
                                        <p:tav tm="0">
                                          <p:val>
                                            <p:strVal val="#ppt_y"/>
                                          </p:val>
                                        </p:tav>
                                        <p:tav tm="100000">
                                          <p:val>
                                            <p:strVal val="#ppt_y"/>
                                          </p:val>
                                        </p:tav>
                                      </p:tavLst>
                                    </p:anim>
                                  </p:childTnLst>
                                </p:cTn>
                              </p:par>
                            </p:childTnLst>
                          </p:cTn>
                        </p:par>
                        <p:par>
                          <p:cTn id="40" fill="hold">
                            <p:stCondLst>
                              <p:cond delay="4000"/>
                            </p:stCondLst>
                            <p:childTnLst>
                              <p:par>
                                <p:cTn id="41" presetID="2" presetClass="entr" presetSubtype="2" fill="hold" nodeType="after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fill="hold"/>
                                        <p:tgtEl>
                                          <p:spTgt spid="15"/>
                                        </p:tgtEl>
                                        <p:attrNameLst>
                                          <p:attrName>ppt_x</p:attrName>
                                        </p:attrNameLst>
                                      </p:cBhvr>
                                      <p:tavLst>
                                        <p:tav tm="0">
                                          <p:val>
                                            <p:strVal val="1+#ppt_w/2"/>
                                          </p:val>
                                        </p:tav>
                                        <p:tav tm="100000">
                                          <p:val>
                                            <p:strVal val="#ppt_x"/>
                                          </p:val>
                                        </p:tav>
                                      </p:tavLst>
                                    </p:anim>
                                    <p:anim calcmode="lin" valueType="num">
                                      <p:cBhvr additive="base">
                                        <p:cTn id="44" dur="500" fill="hold"/>
                                        <p:tgtEl>
                                          <p:spTgt spid="15"/>
                                        </p:tgtEl>
                                        <p:attrNameLst>
                                          <p:attrName>ppt_y</p:attrName>
                                        </p:attrNameLst>
                                      </p:cBhvr>
                                      <p:tavLst>
                                        <p:tav tm="0">
                                          <p:val>
                                            <p:strVal val="#ppt_y"/>
                                          </p:val>
                                        </p:tav>
                                        <p:tav tm="100000">
                                          <p:val>
                                            <p:strVal val="#ppt_y"/>
                                          </p:val>
                                        </p:tav>
                                      </p:tavLst>
                                    </p:anim>
                                  </p:childTnLst>
                                </p:cTn>
                              </p:par>
                            </p:childTnLst>
                          </p:cTn>
                        </p:par>
                        <p:par>
                          <p:cTn id="45" fill="hold">
                            <p:stCondLst>
                              <p:cond delay="4500"/>
                            </p:stCondLst>
                            <p:childTnLst>
                              <p:par>
                                <p:cTn id="46" presetID="47" presetClass="entr" presetSubtype="0" fill="hold" nodeType="afterEffect">
                                  <p:stCondLst>
                                    <p:cond delay="0"/>
                                  </p:stCondLst>
                                  <p:childTnLst>
                                    <p:set>
                                      <p:cBhvr>
                                        <p:cTn id="47" dur="1" fill="hold">
                                          <p:stCondLst>
                                            <p:cond delay="0"/>
                                          </p:stCondLst>
                                        </p:cTn>
                                        <p:tgtEl>
                                          <p:spTgt spid="32"/>
                                        </p:tgtEl>
                                        <p:attrNameLst>
                                          <p:attrName>style.visibility</p:attrName>
                                        </p:attrNameLst>
                                      </p:cBhvr>
                                      <p:to>
                                        <p:strVal val="visible"/>
                                      </p:to>
                                    </p:set>
                                    <p:animEffect transition="in" filter="fade">
                                      <p:cBhvr>
                                        <p:cTn id="48" dur="1000"/>
                                        <p:tgtEl>
                                          <p:spTgt spid="32"/>
                                        </p:tgtEl>
                                      </p:cBhvr>
                                    </p:animEffect>
                                    <p:anim calcmode="lin" valueType="num">
                                      <p:cBhvr>
                                        <p:cTn id="49" dur="1000" fill="hold"/>
                                        <p:tgtEl>
                                          <p:spTgt spid="32"/>
                                        </p:tgtEl>
                                        <p:attrNameLst>
                                          <p:attrName>ppt_x</p:attrName>
                                        </p:attrNameLst>
                                      </p:cBhvr>
                                      <p:tavLst>
                                        <p:tav tm="0">
                                          <p:val>
                                            <p:strVal val="#ppt_x"/>
                                          </p:val>
                                        </p:tav>
                                        <p:tav tm="100000">
                                          <p:val>
                                            <p:strVal val="#ppt_x"/>
                                          </p:val>
                                        </p:tav>
                                      </p:tavLst>
                                    </p:anim>
                                    <p:anim calcmode="lin" valueType="num">
                                      <p:cBhvr>
                                        <p:cTn id="50"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8" grpId="0" animBg="1"/>
      <p:bldP spid="30" grpId="0" animBg="1"/>
      <p:bldP spid="36" grpId="0"/>
      <p:bldP spid="37"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3"/>
          <p:cNvSpPr txBox="1"/>
          <p:nvPr/>
        </p:nvSpPr>
        <p:spPr>
          <a:xfrm>
            <a:off x="2863066" y="1543793"/>
            <a:ext cx="4511511" cy="4061361"/>
          </a:xfrm>
          <a:prstGeom prst="rect">
            <a:avLst/>
          </a:prstGeom>
        </p:spPr>
        <p:txBody>
          <a:bodyPr/>
          <a:lstStyle/>
          <a:p>
            <a:pPr marL="228600" lvl="0" indent="-228600" fontAlgn="auto">
              <a:lnSpc>
                <a:spcPts val="2600"/>
              </a:lnSpc>
              <a:spcBef>
                <a:spcPts val="800"/>
              </a:spcBef>
              <a:defRPr/>
            </a:pPr>
            <a:r>
              <a:rPr kumimoji="0" lang="zh-CN" altLang="en-US" sz="2000" i="0" u="none" strike="noStrike" kern="1200" cap="none" spc="0" normalizeH="0" baseline="0" noProof="0" dirty="0">
                <a:ln>
                  <a:noFill/>
                </a:ln>
                <a:solidFill>
                  <a:schemeClr val="tx1"/>
                </a:solidFill>
                <a:effectLst/>
                <a:uLnTx/>
                <a:uFillTx/>
                <a:latin typeface="微软雅黑" pitchFamily="34" charset="-122"/>
                <a:ea typeface="微软雅黑" pitchFamily="34" charset="-122"/>
                <a:sym typeface="宋体" charset="-122"/>
              </a:rPr>
              <a:t>一</a:t>
            </a:r>
            <a:r>
              <a:rPr lang="zh-CN" altLang="en-US" sz="2000" dirty="0">
                <a:latin typeface="微软雅黑" pitchFamily="34" charset="-122"/>
                <a:ea typeface="微软雅黑" pitchFamily="34" charset="-122"/>
                <a:sym typeface="宋体" charset="-122"/>
              </a:rPr>
              <a:t>、所有的事故都是可以预防的；</a:t>
            </a:r>
            <a:endParaRPr kumimoji="0" lang="zh-CN" altLang="en-US" sz="2000" i="0" u="none" strike="noStrike" kern="1200" cap="none" spc="0" normalizeH="0" baseline="0" noProof="0" dirty="0">
              <a:ln>
                <a:noFill/>
              </a:ln>
              <a:solidFill>
                <a:schemeClr val="tx1"/>
              </a:solidFill>
              <a:effectLst/>
              <a:uLnTx/>
              <a:uFillTx/>
              <a:latin typeface="微软雅黑" pitchFamily="34" charset="-122"/>
              <a:ea typeface="微软雅黑" pitchFamily="34" charset="-122"/>
              <a:sym typeface="宋体" charset="-122"/>
            </a:endParaRPr>
          </a:p>
          <a:p>
            <a:pPr marL="228600" lvl="0" indent="-228600" fontAlgn="auto">
              <a:lnSpc>
                <a:spcPts val="2600"/>
              </a:lnSpc>
              <a:spcBef>
                <a:spcPts val="800"/>
              </a:spcBef>
              <a:defRPr/>
            </a:pPr>
            <a:r>
              <a:rPr kumimoji="0" lang="zh-CN" altLang="en-US" sz="2000" i="0" u="none" strike="noStrike" kern="1200" cap="none" spc="0" normalizeH="0" baseline="0" noProof="0" dirty="0">
                <a:ln>
                  <a:noFill/>
                </a:ln>
                <a:solidFill>
                  <a:schemeClr val="tx1"/>
                </a:solidFill>
                <a:effectLst/>
                <a:uLnTx/>
                <a:uFillTx/>
                <a:latin typeface="微软雅黑" pitchFamily="34" charset="-122"/>
                <a:ea typeface="微软雅黑" pitchFamily="34" charset="-122"/>
                <a:sym typeface="宋体" charset="-122"/>
              </a:rPr>
              <a:t>二</a:t>
            </a:r>
            <a:r>
              <a:rPr lang="zh-CN" altLang="en-US" sz="2000" dirty="0">
                <a:latin typeface="微软雅黑" pitchFamily="34" charset="-122"/>
                <a:ea typeface="微软雅黑" pitchFamily="34" charset="-122"/>
                <a:sym typeface="宋体" charset="-122"/>
              </a:rPr>
              <a:t>、安全是所有工作的前提；</a:t>
            </a:r>
            <a:endParaRPr kumimoji="0" lang="zh-CN" altLang="en-US" sz="2000" i="0" u="none" strike="noStrike" kern="1200" cap="none" spc="0" normalizeH="0" baseline="0" noProof="0" dirty="0">
              <a:ln>
                <a:noFill/>
              </a:ln>
              <a:solidFill>
                <a:schemeClr val="tx1"/>
              </a:solidFill>
              <a:effectLst/>
              <a:uLnTx/>
              <a:uFillTx/>
              <a:latin typeface="微软雅黑" pitchFamily="34" charset="-122"/>
              <a:ea typeface="微软雅黑" pitchFamily="34" charset="-122"/>
              <a:sym typeface="宋体" charset="-122"/>
            </a:endParaRPr>
          </a:p>
          <a:p>
            <a:pPr marL="228600" lvl="0" indent="-228600" fontAlgn="auto">
              <a:lnSpc>
                <a:spcPts val="2600"/>
              </a:lnSpc>
              <a:spcBef>
                <a:spcPts val="800"/>
              </a:spcBef>
              <a:defRPr/>
            </a:pPr>
            <a:r>
              <a:rPr kumimoji="0" lang="zh-CN" altLang="en-US" sz="2000" i="0" u="none" strike="noStrike" kern="1200" cap="none" spc="0" normalizeH="0" baseline="0" noProof="0" dirty="0">
                <a:ln>
                  <a:noFill/>
                </a:ln>
                <a:solidFill>
                  <a:schemeClr val="tx1"/>
                </a:solidFill>
                <a:effectLst/>
                <a:uLnTx/>
                <a:uFillTx/>
                <a:latin typeface="微软雅黑" pitchFamily="34" charset="-122"/>
                <a:ea typeface="微软雅黑" pitchFamily="34" charset="-122"/>
                <a:sym typeface="宋体" charset="-122"/>
              </a:rPr>
              <a:t>三、</a:t>
            </a:r>
            <a:r>
              <a:rPr lang="zh-CN" altLang="en-US" sz="2000" dirty="0">
                <a:latin typeface="微软雅黑" pitchFamily="34" charset="-122"/>
                <a:ea typeface="微软雅黑" pitchFamily="34" charset="-122"/>
                <a:sym typeface="宋体" charset="-122"/>
              </a:rPr>
              <a:t>正确措施及时落实到位；</a:t>
            </a:r>
            <a:endParaRPr kumimoji="0" lang="zh-CN" altLang="en-US" sz="2000" i="0" u="none" strike="noStrike" kern="1200" cap="none" spc="0" normalizeH="0" baseline="0" noProof="0" dirty="0">
              <a:ln>
                <a:noFill/>
              </a:ln>
              <a:solidFill>
                <a:schemeClr val="tx1"/>
              </a:solidFill>
              <a:effectLst/>
              <a:uLnTx/>
              <a:uFillTx/>
              <a:latin typeface="微软雅黑" pitchFamily="34" charset="-122"/>
              <a:ea typeface="微软雅黑" pitchFamily="34" charset="-122"/>
              <a:sym typeface="宋体" charset="-122"/>
            </a:endParaRPr>
          </a:p>
          <a:p>
            <a:pPr marL="228600" marR="0" lvl="0" indent="-228600" algn="l" defTabSz="914400" rtl="0" fontAlgn="auto">
              <a:lnSpc>
                <a:spcPts val="2600"/>
              </a:lnSpc>
              <a:spcBef>
                <a:spcPts val="800"/>
              </a:spcBef>
              <a:spcAft>
                <a:spcPts val="0"/>
              </a:spcAft>
              <a:buClrTx/>
              <a:buSzTx/>
              <a:buFont typeface="Wingdings" charset="2"/>
              <a:buNone/>
              <a:defRPr/>
            </a:pPr>
            <a:r>
              <a:rPr kumimoji="0" lang="zh-CN" altLang="en-US" sz="2000" i="0" u="none" strike="noStrike" kern="1200" cap="none" spc="0" normalizeH="0" baseline="0" noProof="0" dirty="0">
                <a:ln>
                  <a:noFill/>
                </a:ln>
                <a:solidFill>
                  <a:schemeClr val="tx1"/>
                </a:solidFill>
                <a:effectLst/>
                <a:uLnTx/>
                <a:uFillTx/>
                <a:latin typeface="微软雅黑" pitchFamily="34" charset="-122"/>
                <a:ea typeface="微软雅黑" pitchFamily="34" charset="-122"/>
                <a:sym typeface="宋体" charset="-122"/>
              </a:rPr>
              <a:t>四、管工作必须管安全；</a:t>
            </a:r>
          </a:p>
          <a:p>
            <a:pPr marL="228600" marR="0" lvl="0" indent="-228600" algn="l" defTabSz="914400" rtl="0" fontAlgn="auto">
              <a:lnSpc>
                <a:spcPts val="2600"/>
              </a:lnSpc>
              <a:spcBef>
                <a:spcPts val="800"/>
              </a:spcBef>
              <a:spcAft>
                <a:spcPts val="0"/>
              </a:spcAft>
              <a:buClrTx/>
              <a:buSzTx/>
              <a:buFont typeface="Wingdings" charset="2"/>
              <a:buNone/>
              <a:defRPr/>
            </a:pPr>
            <a:r>
              <a:rPr kumimoji="0" lang="zh-CN" altLang="en-US" sz="2000" i="0" u="none" strike="noStrike" kern="1200" cap="none" spc="0" normalizeH="0" baseline="0" noProof="0" dirty="0">
                <a:ln>
                  <a:noFill/>
                </a:ln>
                <a:solidFill>
                  <a:schemeClr val="tx1"/>
                </a:solidFill>
                <a:effectLst/>
                <a:uLnTx/>
                <a:uFillTx/>
                <a:latin typeface="微软雅黑" pitchFamily="34" charset="-122"/>
                <a:ea typeface="微软雅黑" pitchFamily="34" charset="-122"/>
                <a:sym typeface="宋体" charset="-122"/>
              </a:rPr>
              <a:t>五、管理安全是单位最高领导的责任；    </a:t>
            </a:r>
          </a:p>
          <a:p>
            <a:pPr marL="228600" marR="0" lvl="0" indent="-228600" algn="l" defTabSz="914400" rtl="0" fontAlgn="auto">
              <a:lnSpc>
                <a:spcPts val="2600"/>
              </a:lnSpc>
              <a:spcBef>
                <a:spcPts val="800"/>
              </a:spcBef>
              <a:spcAft>
                <a:spcPts val="0"/>
              </a:spcAft>
              <a:buClrTx/>
              <a:buSzTx/>
              <a:buFont typeface="Wingdings" charset="2"/>
              <a:buNone/>
              <a:defRPr/>
            </a:pPr>
            <a:r>
              <a:rPr kumimoji="0" lang="zh-CN" altLang="en-US" sz="2000" i="0" u="none" strike="noStrike" kern="1200" cap="none" spc="0" normalizeH="0" baseline="0" noProof="0" dirty="0">
                <a:ln>
                  <a:noFill/>
                </a:ln>
                <a:solidFill>
                  <a:schemeClr val="tx1"/>
                </a:solidFill>
                <a:effectLst/>
                <a:uLnTx/>
                <a:uFillTx/>
                <a:latin typeface="微软雅黑" pitchFamily="34" charset="-122"/>
                <a:ea typeface="微软雅黑" pitchFamily="34" charset="-122"/>
                <a:sym typeface="宋体" charset="-122"/>
              </a:rPr>
              <a:t>六、管理者必须用行动展示安全承诺；</a:t>
            </a:r>
          </a:p>
          <a:p>
            <a:pPr marL="228600" marR="0" lvl="0" indent="-228600" algn="l" defTabSz="914400" rtl="0" fontAlgn="auto">
              <a:lnSpc>
                <a:spcPts val="2600"/>
              </a:lnSpc>
              <a:spcBef>
                <a:spcPts val="800"/>
              </a:spcBef>
              <a:spcAft>
                <a:spcPts val="0"/>
              </a:spcAft>
              <a:buClrTx/>
              <a:buSzTx/>
              <a:buFont typeface="Wingdings" charset="2"/>
              <a:buNone/>
              <a:defRPr/>
            </a:pPr>
            <a:r>
              <a:rPr kumimoji="0" lang="zh-CN" altLang="en-US" sz="2000" i="0" u="none" strike="noStrike" kern="1200" cap="none" spc="0" normalizeH="0" baseline="0" noProof="0" dirty="0">
                <a:ln>
                  <a:noFill/>
                </a:ln>
                <a:solidFill>
                  <a:schemeClr val="tx1"/>
                </a:solidFill>
                <a:effectLst/>
                <a:uLnTx/>
                <a:uFillTx/>
                <a:latin typeface="微软雅黑" pitchFamily="34" charset="-122"/>
                <a:ea typeface="微软雅黑" pitchFamily="34" charset="-122"/>
                <a:sym typeface="宋体" charset="-122"/>
              </a:rPr>
              <a:t>七、管理者必须承担预防事故的责任；</a:t>
            </a:r>
          </a:p>
          <a:p>
            <a:pPr marL="228600" marR="0" lvl="0" indent="-228600" algn="l" defTabSz="914400" rtl="0" fontAlgn="auto">
              <a:lnSpc>
                <a:spcPts val="2600"/>
              </a:lnSpc>
              <a:spcBef>
                <a:spcPts val="800"/>
              </a:spcBef>
              <a:spcAft>
                <a:spcPts val="0"/>
              </a:spcAft>
              <a:buClrTx/>
              <a:buSzTx/>
              <a:buFont typeface="Wingdings" charset="2"/>
              <a:buNone/>
              <a:defRPr/>
            </a:pPr>
            <a:r>
              <a:rPr kumimoji="0" lang="zh-CN" altLang="en-US" sz="2000" i="0" u="none" strike="noStrike" kern="1200" cap="none" spc="0" normalizeH="0" baseline="0" noProof="0" dirty="0">
                <a:ln>
                  <a:noFill/>
                </a:ln>
                <a:solidFill>
                  <a:schemeClr val="tx1"/>
                </a:solidFill>
                <a:effectLst/>
                <a:uLnTx/>
                <a:uFillTx/>
                <a:latin typeface="微软雅黑" pitchFamily="34" charset="-122"/>
                <a:ea typeface="微软雅黑" pitchFamily="34" charset="-122"/>
                <a:sym typeface="宋体" charset="-122"/>
              </a:rPr>
              <a:t>八、管理者必须进行安全观察；</a:t>
            </a:r>
          </a:p>
          <a:p>
            <a:pPr marL="228600" marR="0" lvl="0" indent="-228600" algn="l" defTabSz="914400" rtl="0" fontAlgn="auto">
              <a:lnSpc>
                <a:spcPts val="2600"/>
              </a:lnSpc>
              <a:spcBef>
                <a:spcPts val="800"/>
              </a:spcBef>
              <a:spcAft>
                <a:spcPts val="0"/>
              </a:spcAft>
              <a:buClrTx/>
              <a:buSzTx/>
              <a:buFont typeface="Wingdings" charset="2"/>
              <a:buNone/>
              <a:defRPr/>
            </a:pPr>
            <a:r>
              <a:rPr kumimoji="0" lang="zh-CN" altLang="en-US" sz="2000" i="0" u="none" strike="noStrike" kern="1200" cap="none" spc="0" normalizeH="0" baseline="0" noProof="0" dirty="0">
                <a:ln>
                  <a:noFill/>
                </a:ln>
                <a:solidFill>
                  <a:schemeClr val="tx1"/>
                </a:solidFill>
                <a:effectLst/>
                <a:uLnTx/>
                <a:uFillTx/>
                <a:latin typeface="微软雅黑" pitchFamily="34" charset="-122"/>
                <a:ea typeface="微软雅黑" pitchFamily="34" charset="-122"/>
                <a:sym typeface="宋体" charset="-122"/>
              </a:rPr>
              <a:t>九、员工必须持续接受安全培训；</a:t>
            </a:r>
          </a:p>
          <a:p>
            <a:pPr marL="228600" marR="0" lvl="0" indent="-228600" algn="l" defTabSz="914400" rtl="0" fontAlgn="auto">
              <a:lnSpc>
                <a:spcPts val="2600"/>
              </a:lnSpc>
              <a:spcBef>
                <a:spcPts val="800"/>
              </a:spcBef>
              <a:spcAft>
                <a:spcPts val="0"/>
              </a:spcAft>
              <a:buClrTx/>
              <a:buSzTx/>
              <a:buFont typeface="Wingdings" charset="2"/>
              <a:buNone/>
              <a:defRPr/>
            </a:pPr>
            <a:r>
              <a:rPr kumimoji="0" lang="zh-CN" altLang="en-US" sz="2000" i="0" u="none" strike="noStrike" kern="1200" cap="none" spc="0" normalizeH="0" baseline="0" noProof="0" dirty="0">
                <a:ln>
                  <a:noFill/>
                </a:ln>
                <a:solidFill>
                  <a:schemeClr val="tx1"/>
                </a:solidFill>
                <a:effectLst/>
                <a:uLnTx/>
                <a:uFillTx/>
                <a:latin typeface="微软雅黑" pitchFamily="34" charset="-122"/>
                <a:ea typeface="微软雅黑" pitchFamily="34" charset="-122"/>
                <a:sym typeface="宋体" charset="-122"/>
              </a:rPr>
              <a:t>十、安全工作——每个人的责任</a:t>
            </a:r>
            <a:endParaRPr kumimoji="0" lang="zh-CN" altLang="en-US" sz="2000" i="0" u="none" strike="noStrike" kern="1200" cap="none" spc="0" normalizeH="0" baseline="0" noProof="0" dirty="0">
              <a:ln>
                <a:noFill/>
              </a:ln>
              <a:solidFill>
                <a:schemeClr val="tx1"/>
              </a:solidFill>
              <a:effectLst/>
              <a:uLnTx/>
              <a:uFillTx/>
              <a:latin typeface="微软雅黑" pitchFamily="34" charset="-122"/>
              <a:ea typeface="微软雅黑" pitchFamily="34" charset="-122"/>
            </a:endParaRPr>
          </a:p>
        </p:txBody>
      </p:sp>
      <p:sp>
        <p:nvSpPr>
          <p:cNvPr id="3" name="Rectangle 2"/>
          <p:cNvSpPr txBox="1">
            <a:spLocks noChangeArrowheads="1"/>
          </p:cNvSpPr>
          <p:nvPr/>
        </p:nvSpPr>
        <p:spPr>
          <a:xfrm>
            <a:off x="2797763" y="457908"/>
            <a:ext cx="5183205" cy="609600"/>
          </a:xfrm>
          <a:prstGeom prst="rect">
            <a:avLst/>
          </a:prstGeom>
        </p:spPr>
        <p:txBody>
          <a:bodyPr/>
          <a:lstStyle/>
          <a:p>
            <a:pPr marL="0" marR="0" lvl="0" indent="0" algn="l" defTabSz="914400" rtl="0" eaLnBrk="1" fontAlgn="auto" latinLnBrk="0" hangingPunct="1">
              <a:lnSpc>
                <a:spcPct val="90000"/>
              </a:lnSpc>
              <a:spcBef>
                <a:spcPct val="0"/>
              </a:spcBef>
              <a:spcAft>
                <a:spcPts val="0"/>
              </a:spcAft>
              <a:buClrTx/>
              <a:buSzTx/>
              <a:buFontTx/>
              <a:buNone/>
              <a:defRPr/>
            </a:pPr>
            <a:r>
              <a:rPr kumimoji="0" lang="zh-CN" altLang="en-US" sz="3200" b="1" i="0" u="none" strike="noStrike" kern="1200" cap="none" spc="0" normalizeH="0" baseline="0" noProof="0" dirty="0">
                <a:ln>
                  <a:noFill/>
                </a:ln>
                <a:solidFill>
                  <a:schemeClr val="tx1"/>
                </a:solidFill>
                <a:effectLst/>
                <a:uLnTx/>
                <a:uFillTx/>
                <a:latin typeface="微软雅黑" pitchFamily="34" charset="-122"/>
                <a:ea typeface="微软雅黑" pitchFamily="34" charset="-122"/>
                <a:cs typeface="+mj-cs"/>
              </a:rPr>
              <a:t>（一）研究总结</a:t>
            </a:r>
          </a:p>
        </p:txBody>
      </p:sp>
      <p:pic>
        <p:nvPicPr>
          <p:cNvPr id="87042" name="Picture 2" descr="C:\Users\Administrator\Desktop\ppt\人\u=340370972,1915812210&amp;fm=27&amp;gp=0.jpg"/>
          <p:cNvPicPr>
            <a:picLocks noChangeAspect="1" noChangeArrowheads="1"/>
          </p:cNvPicPr>
          <p:nvPr/>
        </p:nvPicPr>
        <p:blipFill>
          <a:blip r:embed="rId2" cstate="print"/>
          <a:srcRect/>
          <a:stretch>
            <a:fillRect/>
          </a:stretch>
        </p:blipFill>
        <p:spPr bwMode="auto">
          <a:xfrm>
            <a:off x="7374577" y="1890589"/>
            <a:ext cx="4546517" cy="3465182"/>
          </a:xfrm>
          <a:prstGeom prst="rect">
            <a:avLst/>
          </a:prstGeom>
          <a:noFill/>
        </p:spPr>
      </p:pic>
      <p:sp>
        <p:nvSpPr>
          <p:cNvPr id="7" name="椭圆 6"/>
          <p:cNvSpPr/>
          <p:nvPr/>
        </p:nvSpPr>
        <p:spPr>
          <a:xfrm>
            <a:off x="8433481" y="2516414"/>
            <a:ext cx="658586" cy="658586"/>
          </a:xfrm>
          <a:prstGeom prst="ellipse">
            <a:avLst/>
          </a:prstGeom>
          <a:solidFill>
            <a:schemeClr val="bg1">
              <a:alpha val="86000"/>
            </a:schemeClr>
          </a:solidFill>
          <a:ln>
            <a:noFill/>
          </a:ln>
          <a:effectLst>
            <a:softEdge rad="508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p:nvPr/>
        </p:nvSpPr>
        <p:spPr>
          <a:xfrm>
            <a:off x="8989249" y="2641106"/>
            <a:ext cx="658586" cy="658586"/>
          </a:xfrm>
          <a:prstGeom prst="ellipse">
            <a:avLst/>
          </a:prstGeom>
          <a:solidFill>
            <a:schemeClr val="bg1">
              <a:alpha val="86000"/>
            </a:schemeClr>
          </a:solidFill>
          <a:ln>
            <a:noFill/>
          </a:ln>
          <a:effectLst>
            <a:softEdge rad="508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1"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slide(fromBottom)">
                                      <p:cBhvr>
                                        <p:cTn id="7" dur="500"/>
                                        <p:tgtEl>
                                          <p:spTgt spid="2">
                                            <p:txEl>
                                              <p:pRg st="0" end="0"/>
                                            </p:txEl>
                                          </p:spTgt>
                                        </p:tgtEl>
                                      </p:cBhvr>
                                    </p:animEffect>
                                  </p:childTnLst>
                                </p:cTn>
                              </p:par>
                            </p:childTnLst>
                          </p:cTn>
                        </p:par>
                        <p:par>
                          <p:cTn id="8" fill="hold">
                            <p:stCondLst>
                              <p:cond delay="500"/>
                            </p:stCondLst>
                            <p:childTnLst>
                              <p:par>
                                <p:cTn id="9" presetID="12" presetClass="entr" presetSubtype="4" fill="hold" grpId="1" nodeType="after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Effect transition="in" filter="slide(fromBottom)">
                                      <p:cBhvr>
                                        <p:cTn id="11" dur="500"/>
                                        <p:tgtEl>
                                          <p:spTgt spid="2">
                                            <p:txEl>
                                              <p:pRg st="1" end="1"/>
                                            </p:txEl>
                                          </p:spTgt>
                                        </p:tgtEl>
                                      </p:cBhvr>
                                    </p:animEffect>
                                  </p:childTnLst>
                                </p:cTn>
                              </p:par>
                            </p:childTnLst>
                          </p:cTn>
                        </p:par>
                        <p:par>
                          <p:cTn id="12" fill="hold">
                            <p:stCondLst>
                              <p:cond delay="1000"/>
                            </p:stCondLst>
                            <p:childTnLst>
                              <p:par>
                                <p:cTn id="13" presetID="12" presetClass="entr" presetSubtype="4" fill="hold" grpId="1" nodeType="after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slide(fromBottom)">
                                      <p:cBhvr>
                                        <p:cTn id="15" dur="500"/>
                                        <p:tgtEl>
                                          <p:spTgt spid="2">
                                            <p:txEl>
                                              <p:pRg st="2" end="2"/>
                                            </p:txEl>
                                          </p:spTgt>
                                        </p:tgtEl>
                                      </p:cBhvr>
                                    </p:animEffect>
                                  </p:childTnLst>
                                </p:cTn>
                              </p:par>
                            </p:childTnLst>
                          </p:cTn>
                        </p:par>
                        <p:par>
                          <p:cTn id="16" fill="hold">
                            <p:stCondLst>
                              <p:cond delay="1500"/>
                            </p:stCondLst>
                            <p:childTnLst>
                              <p:par>
                                <p:cTn id="17" presetID="12" presetClass="entr" presetSubtype="4" fill="hold" grpId="1" nodeType="after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slide(fromBottom)">
                                      <p:cBhvr>
                                        <p:cTn id="19" dur="500"/>
                                        <p:tgtEl>
                                          <p:spTgt spid="2">
                                            <p:txEl>
                                              <p:pRg st="3" end="3"/>
                                            </p:txEl>
                                          </p:spTgt>
                                        </p:tgtEl>
                                      </p:cBhvr>
                                    </p:animEffect>
                                  </p:childTnLst>
                                </p:cTn>
                              </p:par>
                            </p:childTnLst>
                          </p:cTn>
                        </p:par>
                        <p:par>
                          <p:cTn id="20" fill="hold">
                            <p:stCondLst>
                              <p:cond delay="2000"/>
                            </p:stCondLst>
                            <p:childTnLst>
                              <p:par>
                                <p:cTn id="21" presetID="12" presetClass="entr" presetSubtype="4" fill="hold" grpId="1" nodeType="after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slide(fromBottom)">
                                      <p:cBhvr>
                                        <p:cTn id="23" dur="500"/>
                                        <p:tgtEl>
                                          <p:spTgt spid="2">
                                            <p:txEl>
                                              <p:pRg st="4" end="4"/>
                                            </p:txEl>
                                          </p:spTgt>
                                        </p:tgtEl>
                                      </p:cBhvr>
                                    </p:animEffect>
                                  </p:childTnLst>
                                </p:cTn>
                              </p:par>
                            </p:childTnLst>
                          </p:cTn>
                        </p:par>
                        <p:par>
                          <p:cTn id="24" fill="hold">
                            <p:stCondLst>
                              <p:cond delay="2500"/>
                            </p:stCondLst>
                            <p:childTnLst>
                              <p:par>
                                <p:cTn id="25" presetID="12" presetClass="entr" presetSubtype="4" fill="hold" grpId="1" nodeType="after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slide(fromBottom)">
                                      <p:cBhvr>
                                        <p:cTn id="27" dur="500"/>
                                        <p:tgtEl>
                                          <p:spTgt spid="2">
                                            <p:txEl>
                                              <p:pRg st="5" end="5"/>
                                            </p:txEl>
                                          </p:spTgt>
                                        </p:tgtEl>
                                      </p:cBhvr>
                                    </p:animEffect>
                                  </p:childTnLst>
                                </p:cTn>
                              </p:par>
                            </p:childTnLst>
                          </p:cTn>
                        </p:par>
                        <p:par>
                          <p:cTn id="28" fill="hold">
                            <p:stCondLst>
                              <p:cond delay="3000"/>
                            </p:stCondLst>
                            <p:childTnLst>
                              <p:par>
                                <p:cTn id="29" presetID="12" presetClass="entr" presetSubtype="4" fill="hold" grpId="1" nodeType="after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Effect transition="in" filter="slide(fromBottom)">
                                      <p:cBhvr>
                                        <p:cTn id="31" dur="500"/>
                                        <p:tgtEl>
                                          <p:spTgt spid="2">
                                            <p:txEl>
                                              <p:pRg st="6" end="6"/>
                                            </p:txEl>
                                          </p:spTgt>
                                        </p:tgtEl>
                                      </p:cBhvr>
                                    </p:animEffect>
                                  </p:childTnLst>
                                </p:cTn>
                              </p:par>
                            </p:childTnLst>
                          </p:cTn>
                        </p:par>
                        <p:par>
                          <p:cTn id="32" fill="hold">
                            <p:stCondLst>
                              <p:cond delay="3500"/>
                            </p:stCondLst>
                            <p:childTnLst>
                              <p:par>
                                <p:cTn id="33" presetID="12" presetClass="entr" presetSubtype="4" fill="hold" grpId="1" nodeType="after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animEffect transition="in" filter="slide(fromBottom)">
                                      <p:cBhvr>
                                        <p:cTn id="35" dur="500"/>
                                        <p:tgtEl>
                                          <p:spTgt spid="2">
                                            <p:txEl>
                                              <p:pRg st="7" end="7"/>
                                            </p:txEl>
                                          </p:spTgt>
                                        </p:tgtEl>
                                      </p:cBhvr>
                                    </p:animEffect>
                                  </p:childTnLst>
                                </p:cTn>
                              </p:par>
                            </p:childTnLst>
                          </p:cTn>
                        </p:par>
                        <p:par>
                          <p:cTn id="36" fill="hold">
                            <p:stCondLst>
                              <p:cond delay="4000"/>
                            </p:stCondLst>
                            <p:childTnLst>
                              <p:par>
                                <p:cTn id="37" presetID="12" presetClass="entr" presetSubtype="4" fill="hold" grpId="1" nodeType="after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animEffect transition="in" filter="slide(fromBottom)">
                                      <p:cBhvr>
                                        <p:cTn id="39" dur="500"/>
                                        <p:tgtEl>
                                          <p:spTgt spid="2">
                                            <p:txEl>
                                              <p:pRg st="8" end="8"/>
                                            </p:txEl>
                                          </p:spTgt>
                                        </p:tgtEl>
                                      </p:cBhvr>
                                    </p:animEffect>
                                  </p:childTnLst>
                                </p:cTn>
                              </p:par>
                            </p:childTnLst>
                          </p:cTn>
                        </p:par>
                        <p:par>
                          <p:cTn id="40" fill="hold">
                            <p:stCondLst>
                              <p:cond delay="4500"/>
                            </p:stCondLst>
                            <p:childTnLst>
                              <p:par>
                                <p:cTn id="41" presetID="12" presetClass="entr" presetSubtype="4" fill="hold" grpId="1" nodeType="afterEffect">
                                  <p:stCondLst>
                                    <p:cond delay="0"/>
                                  </p:stCondLst>
                                  <p:childTnLst>
                                    <p:set>
                                      <p:cBhvr>
                                        <p:cTn id="42" dur="1" fill="hold">
                                          <p:stCondLst>
                                            <p:cond delay="0"/>
                                          </p:stCondLst>
                                        </p:cTn>
                                        <p:tgtEl>
                                          <p:spTgt spid="2">
                                            <p:txEl>
                                              <p:pRg st="9" end="9"/>
                                            </p:txEl>
                                          </p:spTgt>
                                        </p:tgtEl>
                                        <p:attrNameLst>
                                          <p:attrName>style.visibility</p:attrName>
                                        </p:attrNameLst>
                                      </p:cBhvr>
                                      <p:to>
                                        <p:strVal val="visible"/>
                                      </p:to>
                                    </p:set>
                                    <p:animEffect transition="in" filter="slide(fromBottom)">
                                      <p:cBhvr>
                                        <p:cTn id="43"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build="p"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Rot="1" noChangeArrowheads="1"/>
          </p:cNvSpPr>
          <p:nvPr/>
        </p:nvSpPr>
        <p:spPr>
          <a:xfrm>
            <a:off x="7010400" y="2068195"/>
            <a:ext cx="4703445" cy="4138295"/>
          </a:xfrm>
          <a:prstGeom prst="rect">
            <a:avLst/>
          </a:prstGeom>
        </p:spPr>
        <p:txBody>
          <a:bodyPr/>
          <a:lstStyle/>
          <a:p>
            <a:pPr marL="201295" marR="0" lvl="1" indent="0" algn="l" defTabSz="914400" rtl="0" fontAlgn="auto">
              <a:lnSpc>
                <a:spcPct val="150000"/>
              </a:lnSpc>
              <a:spcBef>
                <a:spcPts val="1000"/>
              </a:spcBef>
              <a:spcAft>
                <a:spcPts val="0"/>
              </a:spcAft>
              <a:buClrTx/>
              <a:buSzTx/>
              <a:buFont typeface="Wingdings" charset="2"/>
              <a:buChar char=""/>
              <a:defRPr/>
            </a:pPr>
            <a:r>
              <a:rPr kumimoji="0" lang="zh-CN" sz="2000" b="0" i="0" u="none" strike="noStrike" kern="1200" cap="none" spc="0" normalizeH="0" baseline="0" noProof="0" dirty="0">
                <a:ln>
                  <a:noFill/>
                </a:ln>
                <a:solidFill>
                  <a:schemeClr val="tx1"/>
                </a:solidFill>
                <a:effectLst/>
                <a:uLnTx/>
                <a:uFillTx/>
                <a:latin typeface="微软雅黑" pitchFamily="34" charset="-122"/>
                <a:ea typeface="微软雅黑" pitchFamily="34" charset="-122"/>
                <a:cs typeface="+mn-cs"/>
              </a:rPr>
              <a:t>预防事故的发生，一方面要提前采取措施避免事故风险，也要防范已经出现过的隐患再次发生，需要对每次安全观察的情况进行汇总整理</a:t>
            </a:r>
            <a:endParaRPr kumimoji="0" lang="en-US" altLang="zh-CN" sz="2000" b="0" i="0" u="none" strike="noStrike" kern="1200" cap="none" spc="0" normalizeH="0" baseline="0" noProof="0" dirty="0">
              <a:ln>
                <a:noFill/>
              </a:ln>
              <a:solidFill>
                <a:schemeClr val="tx1"/>
              </a:solidFill>
              <a:effectLst/>
              <a:uLnTx/>
              <a:uFillTx/>
              <a:latin typeface="微软雅黑" pitchFamily="34" charset="-122"/>
              <a:ea typeface="微软雅黑" pitchFamily="34" charset="-122"/>
              <a:cs typeface="+mn-cs"/>
            </a:endParaRPr>
          </a:p>
          <a:p>
            <a:pPr marL="201295" marR="0" lvl="1" indent="0" algn="l" defTabSz="914400" rtl="0" fontAlgn="auto">
              <a:lnSpc>
                <a:spcPct val="150000"/>
              </a:lnSpc>
              <a:spcBef>
                <a:spcPts val="1000"/>
              </a:spcBef>
              <a:spcAft>
                <a:spcPts val="0"/>
              </a:spcAft>
              <a:buClrTx/>
              <a:buSzTx/>
              <a:buFont typeface="Wingdings" charset="2"/>
              <a:buChar char=""/>
              <a:defRPr/>
            </a:pPr>
            <a:r>
              <a:rPr kumimoji="0" lang="zh-CN" sz="2000" b="0" i="0" u="none" strike="noStrike" kern="1200" cap="none" spc="0" normalizeH="0" baseline="0" noProof="0" dirty="0">
                <a:ln>
                  <a:noFill/>
                </a:ln>
                <a:solidFill>
                  <a:schemeClr val="tx1"/>
                </a:solidFill>
                <a:effectLst/>
                <a:uLnTx/>
                <a:uFillTx/>
                <a:latin typeface="微软雅黑" pitchFamily="34" charset="-122"/>
                <a:ea typeface="微软雅黑" pitchFamily="34" charset="-122"/>
                <a:cs typeface="+mn-cs"/>
              </a:rPr>
              <a:t>及时将汇总整理的安全观察报告加以分析，有效改善员工安全作业情况的措施加以激励强化，效果不好的措施则需要提出整改方案，并新一轮安全观察中开展沟通或讨论反馈整改情况</a:t>
            </a:r>
          </a:p>
        </p:txBody>
      </p:sp>
      <p:sp>
        <p:nvSpPr>
          <p:cNvPr id="3" name="Rectangle 2"/>
          <p:cNvSpPr txBox="1">
            <a:spLocks noChangeArrowheads="1"/>
          </p:cNvSpPr>
          <p:nvPr/>
        </p:nvSpPr>
        <p:spPr>
          <a:xfrm>
            <a:off x="2797763" y="457908"/>
            <a:ext cx="5183205" cy="609600"/>
          </a:xfrm>
          <a:prstGeom prst="rect">
            <a:avLst/>
          </a:prstGeom>
        </p:spPr>
        <p:txBody>
          <a:bodyPr/>
          <a:lstStyle/>
          <a:p>
            <a:pPr marL="0" marR="0" lvl="0" indent="0" algn="l" defTabSz="914400" rtl="0" eaLnBrk="1" fontAlgn="auto" latinLnBrk="0" hangingPunct="1">
              <a:lnSpc>
                <a:spcPct val="90000"/>
              </a:lnSpc>
              <a:spcBef>
                <a:spcPct val="0"/>
              </a:spcBef>
              <a:spcAft>
                <a:spcPts val="0"/>
              </a:spcAft>
              <a:buClrTx/>
              <a:buSzTx/>
              <a:buFontTx/>
              <a:buNone/>
              <a:defRPr/>
            </a:pPr>
            <a:r>
              <a:rPr kumimoji="0" lang="zh-CN" altLang="en-US" sz="3200" b="1" i="0" u="none" strike="noStrike" kern="1200" cap="none" spc="0" normalizeH="0" baseline="0" noProof="0" dirty="0">
                <a:ln>
                  <a:noFill/>
                </a:ln>
                <a:solidFill>
                  <a:schemeClr val="tx1"/>
                </a:solidFill>
                <a:effectLst/>
                <a:uLnTx/>
                <a:uFillTx/>
                <a:latin typeface="微软雅黑" pitchFamily="34" charset="-122"/>
                <a:ea typeface="微软雅黑" pitchFamily="34" charset="-122"/>
                <a:cs typeface="+mj-cs"/>
              </a:rPr>
              <a:t>（二）巩固提高</a:t>
            </a:r>
          </a:p>
        </p:txBody>
      </p:sp>
      <p:sp>
        <p:nvSpPr>
          <p:cNvPr id="4" name="TextBox 3"/>
          <p:cNvSpPr txBox="1"/>
          <p:nvPr/>
        </p:nvSpPr>
        <p:spPr>
          <a:xfrm>
            <a:off x="2933600" y="1492135"/>
            <a:ext cx="4453247" cy="460375"/>
          </a:xfrm>
          <a:prstGeom prst="rect">
            <a:avLst/>
          </a:prstGeom>
          <a:noFill/>
        </p:spPr>
        <p:txBody>
          <a:bodyPr wrap="square" rtlCol="0">
            <a:spAutoFit/>
          </a:bodyPr>
          <a:lstStyle/>
          <a:p>
            <a:pPr lvl="0"/>
            <a:r>
              <a:rPr lang="zh-CN" altLang="en-US" sz="2400" dirty="0">
                <a:latin typeface="微软雅黑" pitchFamily="34" charset="-122"/>
                <a:ea typeface="微软雅黑" pitchFamily="34" charset="-122"/>
              </a:rPr>
              <a:t>避免不安全行为的重复发生</a:t>
            </a:r>
          </a:p>
        </p:txBody>
      </p:sp>
      <p:pic>
        <p:nvPicPr>
          <p:cNvPr id="5" name="图片 4" descr="timg"/>
          <p:cNvPicPr>
            <a:picLocks noChangeAspect="1"/>
          </p:cNvPicPr>
          <p:nvPr/>
        </p:nvPicPr>
        <p:blipFill>
          <a:blip r:embed="rId2" cstate="print"/>
          <a:stretch>
            <a:fillRect/>
          </a:stretch>
        </p:blipFill>
        <p:spPr>
          <a:xfrm>
            <a:off x="2513330" y="2365375"/>
            <a:ext cx="4497070" cy="337312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1" descr="C:\Users\chengc\Desktop\冰山修改.jpg"/>
          <p:cNvPicPr>
            <a:picLocks noChangeAspect="1" noChangeArrowheads="1"/>
          </p:cNvPicPr>
          <p:nvPr/>
        </p:nvPicPr>
        <p:blipFill>
          <a:blip r:embed="rId2" cstate="print"/>
          <a:srcRect/>
          <a:stretch>
            <a:fillRect/>
          </a:stretch>
        </p:blipFill>
        <p:spPr bwMode="auto">
          <a:xfrm>
            <a:off x="2829827" y="1678806"/>
            <a:ext cx="3557588" cy="4343400"/>
          </a:xfrm>
          <a:prstGeom prst="rect">
            <a:avLst/>
          </a:prstGeom>
          <a:solidFill>
            <a:srgbClr val="FCB00F"/>
          </a:solidFill>
          <a:ln w="9525">
            <a:noFill/>
            <a:miter lim="800000"/>
            <a:headEnd/>
            <a:tailEnd/>
          </a:ln>
        </p:spPr>
      </p:pic>
      <p:sp>
        <p:nvSpPr>
          <p:cNvPr id="3" name="矩形 3"/>
          <p:cNvSpPr>
            <a:spLocks noChangeArrowheads="1"/>
          </p:cNvSpPr>
          <p:nvPr/>
        </p:nvSpPr>
        <p:spPr bwMode="auto">
          <a:xfrm>
            <a:off x="8208745" y="1556085"/>
            <a:ext cx="2971800" cy="4507865"/>
          </a:xfrm>
          <a:prstGeom prst="rect">
            <a:avLst/>
          </a:prstGeom>
          <a:noFill/>
          <a:ln w="9525">
            <a:noFill/>
            <a:miter lim="800000"/>
          </a:ln>
        </p:spPr>
        <p:txBody>
          <a:bodyPr>
            <a:spAutoFit/>
          </a:bodyPr>
          <a:lstStyle/>
          <a:p>
            <a:pPr fontAlgn="auto">
              <a:lnSpc>
                <a:spcPts val="2460"/>
              </a:lnSpc>
            </a:pPr>
            <a:r>
              <a:rPr lang="zh-CN" altLang="en-US" b="1" dirty="0">
                <a:solidFill>
                  <a:srgbClr val="FCB00F"/>
                </a:solidFill>
                <a:latin typeface="微软雅黑" pitchFamily="34" charset="-122"/>
                <a:ea typeface="微软雅黑" pitchFamily="34" charset="-122"/>
              </a:rPr>
              <a:t>冰山的顶部</a:t>
            </a:r>
            <a:endParaRPr lang="en-US" b="1" dirty="0">
              <a:solidFill>
                <a:srgbClr val="FCB00F"/>
              </a:solidFill>
              <a:latin typeface="微软雅黑" pitchFamily="34" charset="-122"/>
              <a:ea typeface="微软雅黑" pitchFamily="34" charset="-122"/>
            </a:endParaRPr>
          </a:p>
          <a:p>
            <a:pPr fontAlgn="auto">
              <a:lnSpc>
                <a:spcPts val="2460"/>
              </a:lnSpc>
            </a:pPr>
            <a:r>
              <a:rPr lang="zh-CN" altLang="en-US" b="1" dirty="0">
                <a:solidFill>
                  <a:srgbClr val="FCB00F"/>
                </a:solidFill>
                <a:latin typeface="微软雅黑" pitchFamily="34" charset="-122"/>
                <a:ea typeface="微软雅黑" pitchFamily="34" charset="-122"/>
              </a:rPr>
              <a:t>伤害的直接成本</a:t>
            </a:r>
            <a:endParaRPr lang="en-US" b="1" dirty="0">
              <a:solidFill>
                <a:srgbClr val="FCB00F"/>
              </a:solidFill>
              <a:latin typeface="微软雅黑" pitchFamily="34" charset="-122"/>
              <a:ea typeface="微软雅黑" pitchFamily="34" charset="-122"/>
            </a:endParaRPr>
          </a:p>
          <a:p>
            <a:pPr fontAlgn="auto">
              <a:lnSpc>
                <a:spcPts val="2460"/>
              </a:lnSpc>
              <a:buFont typeface="Wingdings" charset="2"/>
              <a:buChar char="l"/>
            </a:pPr>
            <a:r>
              <a:rPr lang="zh-CN" altLang="en-US" dirty="0">
                <a:latin typeface="微软雅黑" pitchFamily="34" charset="-122"/>
                <a:ea typeface="微软雅黑" pitchFamily="34" charset="-122"/>
              </a:rPr>
              <a:t>医药费</a:t>
            </a:r>
            <a:endParaRPr lang="en-US" dirty="0">
              <a:latin typeface="微软雅黑" pitchFamily="34" charset="-122"/>
              <a:ea typeface="微软雅黑" pitchFamily="34" charset="-122"/>
            </a:endParaRPr>
          </a:p>
          <a:p>
            <a:pPr fontAlgn="auto">
              <a:lnSpc>
                <a:spcPts val="2460"/>
              </a:lnSpc>
              <a:buFont typeface="Wingdings" charset="2"/>
              <a:buChar char="l"/>
            </a:pPr>
            <a:r>
              <a:rPr lang="zh-CN" altLang="en-US" dirty="0">
                <a:latin typeface="微软雅黑" pitchFamily="34" charset="-122"/>
                <a:ea typeface="微软雅黑" pitchFamily="34" charset="-122"/>
              </a:rPr>
              <a:t>工资补偿</a:t>
            </a:r>
            <a:endParaRPr lang="en-US" dirty="0">
              <a:latin typeface="微软雅黑" pitchFamily="34" charset="-122"/>
              <a:ea typeface="微软雅黑" pitchFamily="34" charset="-122"/>
            </a:endParaRPr>
          </a:p>
          <a:p>
            <a:pPr fontAlgn="auto">
              <a:lnSpc>
                <a:spcPts val="2460"/>
              </a:lnSpc>
              <a:buFont typeface="Wingdings" charset="2"/>
              <a:buChar char="l"/>
            </a:pPr>
            <a:r>
              <a:rPr lang="zh-CN" altLang="en-US" dirty="0">
                <a:latin typeface="微软雅黑" pitchFamily="34" charset="-122"/>
                <a:ea typeface="微软雅黑" pitchFamily="34" charset="-122"/>
              </a:rPr>
              <a:t>索赔的行政费用</a:t>
            </a:r>
            <a:endParaRPr lang="en-US" dirty="0">
              <a:latin typeface="微软雅黑" pitchFamily="34" charset="-122"/>
              <a:ea typeface="微软雅黑" pitchFamily="34" charset="-122"/>
            </a:endParaRPr>
          </a:p>
          <a:p>
            <a:pPr indent="0" fontAlgn="auto">
              <a:lnSpc>
                <a:spcPts val="2460"/>
              </a:lnSpc>
              <a:buFont typeface="Wingdings" charset="2"/>
              <a:buNone/>
            </a:pPr>
            <a:endParaRPr lang="en-US" dirty="0">
              <a:latin typeface="微软雅黑" pitchFamily="34" charset="-122"/>
              <a:ea typeface="微软雅黑" pitchFamily="34" charset="-122"/>
            </a:endParaRPr>
          </a:p>
          <a:p>
            <a:pPr fontAlgn="auto">
              <a:lnSpc>
                <a:spcPts val="2460"/>
              </a:lnSpc>
            </a:pPr>
            <a:r>
              <a:rPr lang="zh-CN" altLang="en-US" b="1" dirty="0">
                <a:solidFill>
                  <a:srgbClr val="FCB00F"/>
                </a:solidFill>
                <a:latin typeface="微软雅黑" pitchFamily="34" charset="-122"/>
                <a:ea typeface="微软雅黑" pitchFamily="34" charset="-122"/>
              </a:rPr>
              <a:t>冰山的主体</a:t>
            </a:r>
            <a:endParaRPr lang="en-US" b="1" dirty="0">
              <a:solidFill>
                <a:srgbClr val="FCB00F"/>
              </a:solidFill>
              <a:latin typeface="微软雅黑" pitchFamily="34" charset="-122"/>
              <a:ea typeface="微软雅黑" pitchFamily="34" charset="-122"/>
            </a:endParaRPr>
          </a:p>
          <a:p>
            <a:pPr fontAlgn="auto">
              <a:lnSpc>
                <a:spcPts val="2460"/>
              </a:lnSpc>
            </a:pPr>
            <a:r>
              <a:rPr lang="zh-CN" altLang="en-US" b="1" dirty="0">
                <a:solidFill>
                  <a:srgbClr val="FCB00F"/>
                </a:solidFill>
                <a:latin typeface="微软雅黑" pitchFamily="34" charset="-122"/>
                <a:ea typeface="微软雅黑" pitchFamily="34" charset="-122"/>
              </a:rPr>
              <a:t>伤害的间接成本</a:t>
            </a:r>
            <a:endParaRPr lang="en-US" b="1" dirty="0">
              <a:solidFill>
                <a:srgbClr val="FCB00F"/>
              </a:solidFill>
              <a:latin typeface="微软雅黑" pitchFamily="34" charset="-122"/>
              <a:ea typeface="微软雅黑" pitchFamily="34" charset="-122"/>
            </a:endParaRPr>
          </a:p>
          <a:p>
            <a:pPr fontAlgn="auto">
              <a:lnSpc>
                <a:spcPts val="2460"/>
              </a:lnSpc>
              <a:buFont typeface="Wingdings" charset="2"/>
              <a:buChar char="l"/>
            </a:pPr>
            <a:r>
              <a:rPr lang="zh-CN" altLang="en-US" dirty="0">
                <a:latin typeface="微软雅黑" pitchFamily="34" charset="-122"/>
                <a:ea typeface="微软雅黑" pitchFamily="34" charset="-122"/>
              </a:rPr>
              <a:t>人员替代和加班</a:t>
            </a:r>
            <a:endParaRPr lang="en-US" dirty="0">
              <a:latin typeface="微软雅黑" pitchFamily="34" charset="-122"/>
              <a:ea typeface="微软雅黑" pitchFamily="34" charset="-122"/>
            </a:endParaRPr>
          </a:p>
          <a:p>
            <a:pPr fontAlgn="auto">
              <a:lnSpc>
                <a:spcPts val="2460"/>
              </a:lnSpc>
              <a:buFont typeface="Wingdings" charset="2"/>
              <a:buChar char="l"/>
            </a:pPr>
            <a:r>
              <a:rPr lang="zh-CN" altLang="en-US" dirty="0">
                <a:latin typeface="微软雅黑" pitchFamily="34" charset="-122"/>
                <a:ea typeface="微软雅黑" pitchFamily="34" charset="-122"/>
              </a:rPr>
              <a:t>工艺中断和现场破坏</a:t>
            </a:r>
            <a:endParaRPr lang="en-US" dirty="0">
              <a:latin typeface="微软雅黑" pitchFamily="34" charset="-122"/>
              <a:ea typeface="微软雅黑" pitchFamily="34" charset="-122"/>
            </a:endParaRPr>
          </a:p>
          <a:p>
            <a:pPr fontAlgn="auto">
              <a:lnSpc>
                <a:spcPts val="2460"/>
              </a:lnSpc>
              <a:buFont typeface="Wingdings" charset="2"/>
              <a:buChar char="l"/>
            </a:pPr>
            <a:r>
              <a:rPr lang="zh-CN" altLang="en-US" dirty="0">
                <a:latin typeface="微软雅黑" pitchFamily="34" charset="-122"/>
                <a:ea typeface="微软雅黑" pitchFamily="34" charset="-122"/>
              </a:rPr>
              <a:t>生产率和质量下降</a:t>
            </a:r>
            <a:endParaRPr lang="en-US" dirty="0">
              <a:latin typeface="微软雅黑" pitchFamily="34" charset="-122"/>
              <a:ea typeface="微软雅黑" pitchFamily="34" charset="-122"/>
            </a:endParaRPr>
          </a:p>
          <a:p>
            <a:pPr fontAlgn="auto">
              <a:lnSpc>
                <a:spcPts val="2460"/>
              </a:lnSpc>
              <a:buFont typeface="Wingdings" charset="2"/>
              <a:buChar char="l"/>
            </a:pPr>
            <a:r>
              <a:rPr lang="zh-CN" altLang="en-US" dirty="0">
                <a:latin typeface="微软雅黑" pitchFamily="34" charset="-122"/>
                <a:ea typeface="微软雅黑" pitchFamily="34" charset="-122"/>
              </a:rPr>
              <a:t>设备和产品的损坏</a:t>
            </a:r>
            <a:endParaRPr lang="en-US" dirty="0">
              <a:latin typeface="微软雅黑" pitchFamily="34" charset="-122"/>
              <a:ea typeface="微软雅黑" pitchFamily="34" charset="-122"/>
            </a:endParaRPr>
          </a:p>
          <a:p>
            <a:pPr fontAlgn="auto">
              <a:lnSpc>
                <a:spcPts val="2460"/>
              </a:lnSpc>
              <a:buFont typeface="Wingdings" charset="2"/>
              <a:buChar char="l"/>
            </a:pPr>
            <a:r>
              <a:rPr lang="zh-CN" altLang="en-US" dirty="0">
                <a:latin typeface="微软雅黑" pitchFamily="34" charset="-122"/>
                <a:ea typeface="微软雅黑" pitchFamily="34" charset="-122"/>
              </a:rPr>
              <a:t>损害客户关系</a:t>
            </a:r>
            <a:r>
              <a:rPr lang="en-US" dirty="0">
                <a:latin typeface="微软雅黑" pitchFamily="34" charset="-122"/>
                <a:ea typeface="微软雅黑" pitchFamily="34" charset="-122"/>
              </a:rPr>
              <a:t>&amp;</a:t>
            </a:r>
            <a:r>
              <a:rPr lang="zh-CN" altLang="en-US" dirty="0">
                <a:latin typeface="微软雅黑" pitchFamily="34" charset="-122"/>
                <a:ea typeface="微软雅黑" pitchFamily="34" charset="-122"/>
              </a:rPr>
              <a:t>公众形象</a:t>
            </a:r>
            <a:endParaRPr lang="en-US" dirty="0">
              <a:latin typeface="微软雅黑" pitchFamily="34" charset="-122"/>
              <a:ea typeface="微软雅黑" pitchFamily="34" charset="-122"/>
            </a:endParaRPr>
          </a:p>
          <a:p>
            <a:pPr fontAlgn="auto">
              <a:lnSpc>
                <a:spcPts val="2460"/>
              </a:lnSpc>
              <a:buFont typeface="Wingdings" charset="2"/>
              <a:buChar char="l"/>
            </a:pPr>
            <a:r>
              <a:rPr lang="zh-CN" altLang="en-US" dirty="0">
                <a:latin typeface="微软雅黑" pitchFamily="34" charset="-122"/>
                <a:ea typeface="微软雅黑" pitchFamily="34" charset="-122"/>
              </a:rPr>
              <a:t>司法诉讼</a:t>
            </a:r>
          </a:p>
        </p:txBody>
      </p:sp>
      <p:sp>
        <p:nvSpPr>
          <p:cNvPr id="4" name="矩形 7"/>
          <p:cNvSpPr>
            <a:spLocks noChangeArrowheads="1"/>
          </p:cNvSpPr>
          <p:nvPr/>
        </p:nvSpPr>
        <p:spPr bwMode="auto">
          <a:xfrm>
            <a:off x="5270634" y="5367689"/>
            <a:ext cx="1107996" cy="646331"/>
          </a:xfrm>
          <a:prstGeom prst="rect">
            <a:avLst/>
          </a:prstGeom>
          <a:solidFill>
            <a:srgbClr val="FCB00F"/>
          </a:solidFill>
          <a:ln w="9525">
            <a:noFill/>
            <a:miter lim="800000"/>
          </a:ln>
        </p:spPr>
        <p:txBody>
          <a:bodyPr wrap="none">
            <a:spAutoFit/>
          </a:bodyPr>
          <a:lstStyle/>
          <a:p>
            <a:r>
              <a:rPr lang="zh-CN" altLang="en-US" dirty="0">
                <a:solidFill>
                  <a:schemeClr val="bg1"/>
                </a:solidFill>
                <a:latin typeface="微软雅黑" pitchFamily="34" charset="-122"/>
                <a:ea typeface="微软雅黑" pitchFamily="34" charset="-122"/>
              </a:rPr>
              <a:t>间接损失</a:t>
            </a:r>
            <a:endParaRPr lang="en-US" altLang="zh-CN" dirty="0">
              <a:solidFill>
                <a:schemeClr val="bg1"/>
              </a:solidFill>
              <a:latin typeface="微软雅黑" pitchFamily="34" charset="-122"/>
              <a:ea typeface="微软雅黑" pitchFamily="34" charset="-122"/>
            </a:endParaRPr>
          </a:p>
          <a:p>
            <a:r>
              <a:rPr lang="zh-CN" altLang="en-US" dirty="0">
                <a:solidFill>
                  <a:schemeClr val="bg1"/>
                </a:solidFill>
                <a:latin typeface="微软雅黑" pitchFamily="34" charset="-122"/>
                <a:ea typeface="微软雅黑" pitchFamily="34" charset="-122"/>
              </a:rPr>
              <a:t>高达</a:t>
            </a:r>
            <a:r>
              <a:rPr lang="en-US" dirty="0">
                <a:solidFill>
                  <a:schemeClr val="bg1"/>
                </a:solidFill>
                <a:latin typeface="微软雅黑" pitchFamily="34" charset="-122"/>
                <a:ea typeface="微软雅黑" pitchFamily="34" charset="-122"/>
              </a:rPr>
              <a:t>5</a:t>
            </a:r>
            <a:r>
              <a:rPr lang="zh-CN" altLang="en-US" dirty="0">
                <a:solidFill>
                  <a:schemeClr val="bg1"/>
                </a:solidFill>
                <a:latin typeface="微软雅黑" pitchFamily="34" charset="-122"/>
                <a:ea typeface="微软雅黑" pitchFamily="34" charset="-122"/>
              </a:rPr>
              <a:t>倍</a:t>
            </a:r>
          </a:p>
        </p:txBody>
      </p:sp>
      <p:sp>
        <p:nvSpPr>
          <p:cNvPr id="5" name="矩形 6"/>
          <p:cNvSpPr>
            <a:spLocks noChangeArrowheads="1"/>
          </p:cNvSpPr>
          <p:nvPr/>
        </p:nvSpPr>
        <p:spPr bwMode="auto">
          <a:xfrm>
            <a:off x="5204058" y="1711693"/>
            <a:ext cx="1167866" cy="369332"/>
          </a:xfrm>
          <a:prstGeom prst="rect">
            <a:avLst/>
          </a:prstGeom>
          <a:solidFill>
            <a:srgbClr val="FCB00F"/>
          </a:solidFill>
          <a:ln w="9525">
            <a:noFill/>
            <a:miter lim="800000"/>
          </a:ln>
        </p:spPr>
        <p:txBody>
          <a:bodyPr wrap="square">
            <a:spAutoFit/>
          </a:bodyPr>
          <a:lstStyle/>
          <a:p>
            <a:r>
              <a:rPr lang="zh-CN" altLang="en-US" dirty="0">
                <a:solidFill>
                  <a:schemeClr val="bg1"/>
                </a:solidFill>
                <a:latin typeface="微软雅黑" pitchFamily="34" charset="-122"/>
                <a:ea typeface="微软雅黑" pitchFamily="34" charset="-122"/>
              </a:rPr>
              <a:t>直接损失</a:t>
            </a:r>
          </a:p>
        </p:txBody>
      </p:sp>
      <p:cxnSp>
        <p:nvCxnSpPr>
          <p:cNvPr id="6" name="直接连接符 11"/>
          <p:cNvCxnSpPr>
            <a:cxnSpLocks noChangeShapeType="1"/>
          </p:cNvCxnSpPr>
          <p:nvPr/>
        </p:nvCxnSpPr>
        <p:spPr bwMode="auto">
          <a:xfrm>
            <a:off x="2868328" y="3031156"/>
            <a:ext cx="3505200" cy="1588"/>
          </a:xfrm>
          <a:prstGeom prst="line">
            <a:avLst/>
          </a:prstGeom>
          <a:noFill/>
          <a:ln w="50800" cmpd="sng">
            <a:solidFill>
              <a:srgbClr val="FF0000"/>
            </a:solidFill>
            <a:round/>
          </a:ln>
        </p:spPr>
      </p:cxnSp>
      <p:sp>
        <p:nvSpPr>
          <p:cNvPr id="7" name="矩形 2"/>
          <p:cNvSpPr>
            <a:spLocks noChangeArrowheads="1"/>
          </p:cNvSpPr>
          <p:nvPr/>
        </p:nvSpPr>
        <p:spPr bwMode="auto">
          <a:xfrm>
            <a:off x="2822606" y="695425"/>
            <a:ext cx="5378117" cy="523220"/>
          </a:xfrm>
          <a:prstGeom prst="rect">
            <a:avLst/>
          </a:prstGeom>
          <a:noFill/>
          <a:ln w="9525">
            <a:noFill/>
            <a:miter lim="800000"/>
          </a:ln>
        </p:spPr>
        <p:txBody>
          <a:bodyPr wrap="square">
            <a:spAutoFit/>
          </a:bodyPr>
          <a:lstStyle/>
          <a:p>
            <a:pPr>
              <a:buFont typeface="Wingdings" charset="2"/>
              <a:buNone/>
            </a:pPr>
            <a:r>
              <a:rPr lang="zh-CN" altLang="en-US" sz="2800" dirty="0">
                <a:latin typeface="微软雅黑" pitchFamily="34" charset="-122"/>
                <a:ea typeface="微软雅黑" pitchFamily="34" charset="-122"/>
              </a:rPr>
              <a:t>事故造成的大部分损失是隐藏的</a:t>
            </a:r>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3"/>
          <p:cNvSpPr>
            <a:spLocks noChangeArrowheads="1"/>
          </p:cNvSpPr>
          <p:nvPr/>
        </p:nvSpPr>
        <p:spPr bwMode="auto">
          <a:xfrm>
            <a:off x="2651060" y="432296"/>
            <a:ext cx="3057229" cy="584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lgn="ctr" eaLnBrk="0" hangingPunct="0">
              <a:buFont typeface="Wingdings" charset="2"/>
              <a:buNone/>
            </a:pPr>
            <a:r>
              <a:rPr lang="zh-CN" altLang="en-US" b="1" dirty="0">
                <a:latin typeface="宋体" charset="-122"/>
                <a:cs typeface="Times New Roman" pitchFamily="18" charset="0"/>
              </a:rPr>
              <a:t>（三）持续改进</a:t>
            </a:r>
            <a:endParaRPr lang="en-US" b="1" dirty="0">
              <a:latin typeface="宋体" charset="-122"/>
              <a:cs typeface="Times New Roman" pitchFamily="18" charset="0"/>
            </a:endParaRPr>
          </a:p>
        </p:txBody>
      </p:sp>
      <p:sp>
        <p:nvSpPr>
          <p:cNvPr id="63" name="Text Placeholder 4"/>
          <p:cNvSpPr txBox="1"/>
          <p:nvPr/>
        </p:nvSpPr>
        <p:spPr>
          <a:xfrm>
            <a:off x="6009820" y="2822150"/>
            <a:ext cx="1420883" cy="1422591"/>
          </a:xfrm>
          <a:prstGeom prst="ellipse">
            <a:avLst/>
          </a:prstGeom>
          <a:solidFill>
            <a:srgbClr val="202A36"/>
          </a:solidFill>
        </p:spPr>
        <p:txBody>
          <a:bodyPr/>
          <a:lstStyle>
            <a:lvl1pPr marL="228600" indent="-228600" algn="l" defTabSz="914400" rtl="0" eaLnBrk="1" latinLnBrk="0" hangingPunct="1">
              <a:lnSpc>
                <a:spcPct val="90000"/>
              </a:lnSpc>
              <a:spcBef>
                <a:spcPts val="1000"/>
              </a:spcBef>
              <a:buFont typeface="Arial" charset="0"/>
              <a:buChar char="•"/>
              <a:defRPr sz="2800" kern="1200">
                <a:solidFill>
                  <a:schemeClr val="tx1"/>
                </a:solidFill>
                <a:latin typeface="微软雅黑" pitchFamily="34" charset="-122"/>
                <a:ea typeface="微软雅黑" pitchFamily="34" charset="-122"/>
                <a:cs typeface="+mn-cs"/>
              </a:defRPr>
            </a:lvl1pPr>
            <a:lvl2pPr marL="685800" indent="-228600" algn="l" defTabSz="914400" rtl="0" eaLnBrk="1" latinLnBrk="0" hangingPunct="1">
              <a:lnSpc>
                <a:spcPct val="90000"/>
              </a:lnSpc>
              <a:spcBef>
                <a:spcPts val="500"/>
              </a:spcBef>
              <a:buFont typeface="Arial" charset="0"/>
              <a:buChar char="•"/>
              <a:defRPr sz="2400" kern="1200">
                <a:solidFill>
                  <a:schemeClr val="tx1"/>
                </a:solidFill>
                <a:latin typeface="微软雅黑" pitchFamily="34" charset="-122"/>
                <a:ea typeface="微软雅黑" pitchFamily="34" charset="-122"/>
                <a:cs typeface="+mn-cs"/>
              </a:defRPr>
            </a:lvl2pPr>
            <a:lvl3pPr marL="1143000" indent="-228600" algn="l" defTabSz="914400" rtl="0" eaLnBrk="1" latinLnBrk="0" hangingPunct="1">
              <a:lnSpc>
                <a:spcPct val="90000"/>
              </a:lnSpc>
              <a:spcBef>
                <a:spcPts val="500"/>
              </a:spcBef>
              <a:buFont typeface="Arial" charset="0"/>
              <a:buChar char="•"/>
              <a:defRPr sz="2000" kern="1200">
                <a:solidFill>
                  <a:schemeClr val="tx1"/>
                </a:solidFill>
                <a:latin typeface="微软雅黑" pitchFamily="34" charset="-122"/>
                <a:ea typeface="微软雅黑" pitchFamily="34" charset="-122"/>
                <a:cs typeface="+mn-cs"/>
              </a:defRPr>
            </a:lvl3pPr>
            <a:lvl4pPr marL="1600200" indent="-228600" algn="l" defTabSz="914400" rtl="0" eaLnBrk="1" latinLnBrk="0" hangingPunct="1">
              <a:lnSpc>
                <a:spcPct val="90000"/>
              </a:lnSpc>
              <a:spcBef>
                <a:spcPts val="500"/>
              </a:spcBef>
              <a:buFont typeface="Arial" charset="0"/>
              <a:buChar char="•"/>
              <a:defRPr sz="1800" kern="1200">
                <a:solidFill>
                  <a:schemeClr val="tx1"/>
                </a:solidFill>
                <a:latin typeface="微软雅黑" pitchFamily="34" charset="-122"/>
                <a:ea typeface="微软雅黑" pitchFamily="34" charset="-122"/>
                <a:cs typeface="+mn-cs"/>
              </a:defRPr>
            </a:lvl4pPr>
            <a:lvl5pPr marL="2057400" indent="-228600" algn="l" defTabSz="914400" rtl="0" eaLnBrk="1" latinLnBrk="0" hangingPunct="1">
              <a:lnSpc>
                <a:spcPct val="90000"/>
              </a:lnSpc>
              <a:spcBef>
                <a:spcPts val="500"/>
              </a:spcBef>
              <a:buFont typeface="Arial" charset="0"/>
              <a:buChar char="•"/>
              <a:defRPr sz="1800" kern="1200">
                <a:solidFill>
                  <a:schemeClr val="tx1"/>
                </a:solidFill>
                <a:latin typeface="微软雅黑" pitchFamily="34" charset="-122"/>
                <a:ea typeface="微软雅黑" pitchFamily="34" charset="-122"/>
                <a:cs typeface="+mn-cs"/>
              </a:defRPr>
            </a:lvl5pPr>
            <a:lvl6pPr marL="25146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a:lstStyle>
          <a:p>
            <a:pPr marL="0" indent="0">
              <a:spcBef>
                <a:spcPts val="0"/>
              </a:spcBef>
              <a:buNone/>
            </a:pPr>
            <a:endParaRPr lang="en-US" sz="2130" dirty="0"/>
          </a:p>
        </p:txBody>
      </p:sp>
      <p:sp>
        <p:nvSpPr>
          <p:cNvPr id="65" name="Right Arrow 10"/>
          <p:cNvSpPr/>
          <p:nvPr/>
        </p:nvSpPr>
        <p:spPr>
          <a:xfrm rot="17219868" flipV="1">
            <a:off x="10240027" y="4430556"/>
            <a:ext cx="923453" cy="623331"/>
          </a:xfrm>
          <a:prstGeom prst="rightArrow">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130"/>
          </a:p>
        </p:txBody>
      </p:sp>
      <p:sp>
        <p:nvSpPr>
          <p:cNvPr id="66" name="Right Arrow 11"/>
          <p:cNvSpPr/>
          <p:nvPr/>
        </p:nvSpPr>
        <p:spPr>
          <a:xfrm flipV="1">
            <a:off x="8495435" y="5768467"/>
            <a:ext cx="923453" cy="623331"/>
          </a:xfrm>
          <a:prstGeom prst="rightArrow">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130"/>
          </a:p>
        </p:txBody>
      </p:sp>
      <p:sp>
        <p:nvSpPr>
          <p:cNvPr id="67" name="Right Arrow 12"/>
          <p:cNvSpPr/>
          <p:nvPr/>
        </p:nvSpPr>
        <p:spPr>
          <a:xfrm rot="4392939" flipV="1">
            <a:off x="6549189" y="4459433"/>
            <a:ext cx="923453" cy="623331"/>
          </a:xfrm>
          <a:prstGeom prst="rightArrow">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130"/>
          </a:p>
        </p:txBody>
      </p:sp>
      <p:sp>
        <p:nvSpPr>
          <p:cNvPr id="81" name="文本框 80"/>
          <p:cNvSpPr txBox="1"/>
          <p:nvPr/>
        </p:nvSpPr>
        <p:spPr>
          <a:xfrm>
            <a:off x="6496246" y="3245148"/>
            <a:ext cx="366566" cy="584775"/>
          </a:xfrm>
          <a:prstGeom prst="rect">
            <a:avLst/>
          </a:prstGeom>
          <a:noFill/>
        </p:spPr>
        <p:txBody>
          <a:bodyPr wrap="square" rtlCol="0">
            <a:spAutoFit/>
          </a:bodyPr>
          <a:lstStyle/>
          <a:p>
            <a:r>
              <a:rPr lang="en-US" altLang="zh-CN" sz="3200" b="1" dirty="0">
                <a:solidFill>
                  <a:srgbClr val="FCB00F"/>
                </a:solidFill>
                <a:latin typeface="微软雅黑" pitchFamily="34" charset="-122"/>
                <a:ea typeface="微软雅黑" pitchFamily="34" charset="-122"/>
              </a:rPr>
              <a:t>B</a:t>
            </a:r>
            <a:endParaRPr lang="zh-CN" altLang="en-US" sz="3200" b="1" dirty="0">
              <a:solidFill>
                <a:srgbClr val="FCB00F"/>
              </a:solidFill>
              <a:latin typeface="微软雅黑" pitchFamily="34" charset="-122"/>
              <a:ea typeface="微软雅黑" pitchFamily="34" charset="-122"/>
            </a:endParaRPr>
          </a:p>
        </p:txBody>
      </p:sp>
      <p:sp>
        <p:nvSpPr>
          <p:cNvPr id="21" name="Rectangle 1"/>
          <p:cNvSpPr>
            <a:spLocks noChangeArrowheads="1"/>
          </p:cNvSpPr>
          <p:nvPr/>
        </p:nvSpPr>
        <p:spPr bwMode="auto">
          <a:xfrm>
            <a:off x="2541270" y="3335973"/>
            <a:ext cx="3168015" cy="2399665"/>
          </a:xfrm>
          <a:prstGeom prst="rect">
            <a:avLst/>
          </a:prstGeom>
          <a:noFill/>
          <a:ln w="9525">
            <a:noFill/>
            <a:miter lim="800000"/>
          </a:ln>
        </p:spPr>
        <p:txBody>
          <a:bodyPr wrap="square" anchor="ctr">
            <a:spAutoFit/>
          </a:bodyPr>
          <a:lstStyle/>
          <a:p>
            <a:pPr eaLnBrk="0" hangingPunct="0">
              <a:lnSpc>
                <a:spcPct val="150000"/>
              </a:lnSpc>
              <a:buClr>
                <a:srgbClr val="FF6600"/>
              </a:buClr>
              <a:buSzPct val="60000"/>
              <a:buFont typeface="Wingdings" charset="2"/>
              <a:buChar char="n"/>
            </a:pPr>
            <a:r>
              <a:rPr lang="en-US" altLang="zh-CN" sz="2000" dirty="0">
                <a:latin typeface="微软雅黑" pitchFamily="34" charset="-122"/>
                <a:ea typeface="微软雅黑" pitchFamily="34" charset="-122"/>
                <a:cs typeface="Times New Roman" pitchFamily="18" charset="0"/>
              </a:rPr>
              <a:t>A.</a:t>
            </a:r>
            <a:r>
              <a:rPr lang="zh-CN" altLang="en-US" sz="2000" dirty="0">
                <a:latin typeface="微软雅黑" pitchFamily="34" charset="-122"/>
                <a:ea typeface="微软雅黑" pitchFamily="34" charset="-122"/>
                <a:cs typeface="Times New Roman" pitchFamily="18" charset="0"/>
              </a:rPr>
              <a:t>观察现有的计划、系统</a:t>
            </a:r>
          </a:p>
          <a:p>
            <a:pPr eaLnBrk="0" hangingPunct="0">
              <a:lnSpc>
                <a:spcPct val="150000"/>
              </a:lnSpc>
              <a:buClr>
                <a:srgbClr val="FF6600"/>
              </a:buClr>
              <a:buSzPct val="60000"/>
              <a:buFont typeface="Wingdings" charset="2"/>
              <a:buChar char="n"/>
            </a:pPr>
            <a:r>
              <a:rPr lang="en-US" altLang="zh-CN" sz="2000" dirty="0">
                <a:latin typeface="微软雅黑" pitchFamily="34" charset="-122"/>
                <a:ea typeface="微软雅黑" pitchFamily="34" charset="-122"/>
                <a:cs typeface="Times New Roman" pitchFamily="18" charset="0"/>
              </a:rPr>
              <a:t>B.</a:t>
            </a:r>
            <a:r>
              <a:rPr lang="zh-CN" altLang="en-US" sz="2000" dirty="0">
                <a:latin typeface="微软雅黑" pitchFamily="34" charset="-122"/>
                <a:ea typeface="微软雅黑" pitchFamily="34" charset="-122"/>
                <a:cs typeface="Times New Roman" pitchFamily="18" charset="0"/>
              </a:rPr>
              <a:t>找出需要改进的地方</a:t>
            </a:r>
            <a:endParaRPr lang="zh-CN" altLang="en-US" sz="2000" dirty="0">
              <a:latin typeface="微软雅黑" pitchFamily="34" charset="-122"/>
              <a:ea typeface="微软雅黑" pitchFamily="34" charset="-122"/>
            </a:endParaRPr>
          </a:p>
          <a:p>
            <a:pPr eaLnBrk="0" hangingPunct="0">
              <a:lnSpc>
                <a:spcPct val="150000"/>
              </a:lnSpc>
              <a:buClr>
                <a:srgbClr val="FF6600"/>
              </a:buClr>
              <a:buSzPct val="60000"/>
              <a:buFont typeface="Wingdings" charset="2"/>
              <a:buChar char="n"/>
            </a:pPr>
            <a:r>
              <a:rPr lang="en-US" altLang="zh-CN" sz="2000" dirty="0">
                <a:latin typeface="微软雅黑" pitchFamily="34" charset="-122"/>
                <a:ea typeface="微软雅黑" pitchFamily="34" charset="-122"/>
                <a:cs typeface="Times New Roman" pitchFamily="18" charset="0"/>
              </a:rPr>
              <a:t>C.</a:t>
            </a:r>
            <a:r>
              <a:rPr lang="zh-CN" altLang="en-US" sz="2000" dirty="0">
                <a:latin typeface="微软雅黑" pitchFamily="34" charset="-122"/>
                <a:ea typeface="微软雅黑" pitchFamily="34" charset="-122"/>
                <a:cs typeface="Times New Roman" pitchFamily="18" charset="0"/>
              </a:rPr>
              <a:t>制订改进方案</a:t>
            </a:r>
            <a:endParaRPr lang="zh-CN" altLang="en-US" sz="2000" dirty="0">
              <a:latin typeface="微软雅黑" pitchFamily="34" charset="-122"/>
              <a:ea typeface="微软雅黑" pitchFamily="34" charset="-122"/>
            </a:endParaRPr>
          </a:p>
          <a:p>
            <a:pPr eaLnBrk="0" hangingPunct="0">
              <a:lnSpc>
                <a:spcPct val="150000"/>
              </a:lnSpc>
              <a:buClr>
                <a:srgbClr val="FF6600"/>
              </a:buClr>
              <a:buSzPct val="60000"/>
              <a:buFont typeface="Wingdings" charset="2"/>
              <a:buChar char="n"/>
            </a:pPr>
            <a:r>
              <a:rPr lang="en-US" altLang="zh-CN" sz="2000" dirty="0">
                <a:latin typeface="微软雅黑" pitchFamily="34" charset="-122"/>
                <a:ea typeface="微软雅黑" pitchFamily="34" charset="-122"/>
                <a:cs typeface="Times New Roman" pitchFamily="18" charset="0"/>
              </a:rPr>
              <a:t>D.</a:t>
            </a:r>
            <a:r>
              <a:rPr lang="zh-CN" altLang="en-US" sz="2000" dirty="0">
                <a:latin typeface="微软雅黑" pitchFamily="34" charset="-122"/>
                <a:ea typeface="微软雅黑" pitchFamily="34" charset="-122"/>
                <a:cs typeface="Times New Roman" pitchFamily="18" charset="0"/>
              </a:rPr>
              <a:t>实施改进</a:t>
            </a:r>
          </a:p>
          <a:p>
            <a:pPr eaLnBrk="0" hangingPunct="0">
              <a:lnSpc>
                <a:spcPct val="150000"/>
              </a:lnSpc>
              <a:buClr>
                <a:srgbClr val="FF6600"/>
              </a:buClr>
              <a:buSzPct val="60000"/>
              <a:buFont typeface="Wingdings" charset="2"/>
              <a:buChar char="n"/>
            </a:pPr>
            <a:r>
              <a:rPr lang="en-US" altLang="zh-CN" sz="2000" dirty="0">
                <a:latin typeface="微软雅黑" pitchFamily="34" charset="-122"/>
                <a:ea typeface="微软雅黑" pitchFamily="34" charset="-122"/>
                <a:cs typeface="Times New Roman" pitchFamily="18" charset="0"/>
              </a:rPr>
              <a:t>E.</a:t>
            </a:r>
            <a:r>
              <a:rPr lang="zh-CN" altLang="en-US" sz="2000" dirty="0">
                <a:latin typeface="微软雅黑" pitchFamily="34" charset="-122"/>
                <a:ea typeface="微软雅黑" pitchFamily="34" charset="-122"/>
                <a:cs typeface="Times New Roman" pitchFamily="18" charset="0"/>
              </a:rPr>
              <a:t>反馈改进效果</a:t>
            </a:r>
            <a:endParaRPr lang="zh-CN" altLang="en-US" sz="2000" dirty="0">
              <a:latin typeface="微软雅黑" pitchFamily="34" charset="-122"/>
              <a:ea typeface="微软雅黑" pitchFamily="34" charset="-122"/>
            </a:endParaRPr>
          </a:p>
        </p:txBody>
      </p:sp>
      <p:sp>
        <p:nvSpPr>
          <p:cNvPr id="22" name="Text Placeholder 4"/>
          <p:cNvSpPr txBox="1"/>
          <p:nvPr/>
        </p:nvSpPr>
        <p:spPr>
          <a:xfrm>
            <a:off x="6691609" y="5271780"/>
            <a:ext cx="1420883" cy="1422591"/>
          </a:xfrm>
          <a:prstGeom prst="ellipse">
            <a:avLst/>
          </a:prstGeom>
          <a:solidFill>
            <a:srgbClr val="202A36"/>
          </a:solidFill>
        </p:spPr>
        <p:txBody>
          <a:bodyPr/>
          <a:lstStyle>
            <a:lvl1pPr marL="228600" indent="-228600" algn="l" defTabSz="914400" rtl="0" eaLnBrk="1" latinLnBrk="0" hangingPunct="1">
              <a:lnSpc>
                <a:spcPct val="90000"/>
              </a:lnSpc>
              <a:spcBef>
                <a:spcPts val="1000"/>
              </a:spcBef>
              <a:buFont typeface="Arial" charset="0"/>
              <a:buChar char="•"/>
              <a:defRPr sz="2800" kern="1200">
                <a:solidFill>
                  <a:schemeClr val="tx1"/>
                </a:solidFill>
                <a:latin typeface="微软雅黑" pitchFamily="34" charset="-122"/>
                <a:ea typeface="微软雅黑" pitchFamily="34" charset="-122"/>
                <a:cs typeface="+mn-cs"/>
              </a:defRPr>
            </a:lvl1pPr>
            <a:lvl2pPr marL="685800" indent="-228600" algn="l" defTabSz="914400" rtl="0" eaLnBrk="1" latinLnBrk="0" hangingPunct="1">
              <a:lnSpc>
                <a:spcPct val="90000"/>
              </a:lnSpc>
              <a:spcBef>
                <a:spcPts val="500"/>
              </a:spcBef>
              <a:buFont typeface="Arial" charset="0"/>
              <a:buChar char="•"/>
              <a:defRPr sz="2400" kern="1200">
                <a:solidFill>
                  <a:schemeClr val="tx1"/>
                </a:solidFill>
                <a:latin typeface="微软雅黑" pitchFamily="34" charset="-122"/>
                <a:ea typeface="微软雅黑" pitchFamily="34" charset="-122"/>
                <a:cs typeface="+mn-cs"/>
              </a:defRPr>
            </a:lvl2pPr>
            <a:lvl3pPr marL="1143000" indent="-228600" algn="l" defTabSz="914400" rtl="0" eaLnBrk="1" latinLnBrk="0" hangingPunct="1">
              <a:lnSpc>
                <a:spcPct val="90000"/>
              </a:lnSpc>
              <a:spcBef>
                <a:spcPts val="500"/>
              </a:spcBef>
              <a:buFont typeface="Arial" charset="0"/>
              <a:buChar char="•"/>
              <a:defRPr sz="2000" kern="1200">
                <a:solidFill>
                  <a:schemeClr val="tx1"/>
                </a:solidFill>
                <a:latin typeface="微软雅黑" pitchFamily="34" charset="-122"/>
                <a:ea typeface="微软雅黑" pitchFamily="34" charset="-122"/>
                <a:cs typeface="+mn-cs"/>
              </a:defRPr>
            </a:lvl3pPr>
            <a:lvl4pPr marL="1600200" indent="-228600" algn="l" defTabSz="914400" rtl="0" eaLnBrk="1" latinLnBrk="0" hangingPunct="1">
              <a:lnSpc>
                <a:spcPct val="90000"/>
              </a:lnSpc>
              <a:spcBef>
                <a:spcPts val="500"/>
              </a:spcBef>
              <a:buFont typeface="Arial" charset="0"/>
              <a:buChar char="•"/>
              <a:defRPr sz="1800" kern="1200">
                <a:solidFill>
                  <a:schemeClr val="tx1"/>
                </a:solidFill>
                <a:latin typeface="微软雅黑" pitchFamily="34" charset="-122"/>
                <a:ea typeface="微软雅黑" pitchFamily="34" charset="-122"/>
                <a:cs typeface="+mn-cs"/>
              </a:defRPr>
            </a:lvl4pPr>
            <a:lvl5pPr marL="2057400" indent="-228600" algn="l" defTabSz="914400" rtl="0" eaLnBrk="1" latinLnBrk="0" hangingPunct="1">
              <a:lnSpc>
                <a:spcPct val="90000"/>
              </a:lnSpc>
              <a:spcBef>
                <a:spcPts val="500"/>
              </a:spcBef>
              <a:buFont typeface="Arial" charset="0"/>
              <a:buChar char="•"/>
              <a:defRPr sz="1800" kern="1200">
                <a:solidFill>
                  <a:schemeClr val="tx1"/>
                </a:solidFill>
                <a:latin typeface="微软雅黑" pitchFamily="34" charset="-122"/>
                <a:ea typeface="微软雅黑" pitchFamily="34" charset="-122"/>
                <a:cs typeface="+mn-cs"/>
              </a:defRPr>
            </a:lvl5pPr>
            <a:lvl6pPr marL="25146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a:lstStyle>
          <a:p>
            <a:pPr marL="0" indent="0">
              <a:spcBef>
                <a:spcPts val="0"/>
              </a:spcBef>
              <a:buNone/>
            </a:pPr>
            <a:endParaRPr lang="en-US" sz="2130" dirty="0"/>
          </a:p>
        </p:txBody>
      </p:sp>
      <p:sp>
        <p:nvSpPr>
          <p:cNvPr id="23" name="Text Placeholder 4"/>
          <p:cNvSpPr txBox="1"/>
          <p:nvPr/>
        </p:nvSpPr>
        <p:spPr>
          <a:xfrm>
            <a:off x="9616084" y="5234883"/>
            <a:ext cx="1420883" cy="1422591"/>
          </a:xfrm>
          <a:prstGeom prst="ellipse">
            <a:avLst/>
          </a:prstGeom>
          <a:solidFill>
            <a:srgbClr val="202A36"/>
          </a:solidFill>
        </p:spPr>
        <p:txBody>
          <a:bodyPr/>
          <a:lstStyle>
            <a:lvl1pPr marL="228600" indent="-228600" algn="l" defTabSz="914400" rtl="0" eaLnBrk="1" latinLnBrk="0" hangingPunct="1">
              <a:lnSpc>
                <a:spcPct val="90000"/>
              </a:lnSpc>
              <a:spcBef>
                <a:spcPts val="1000"/>
              </a:spcBef>
              <a:buFont typeface="Arial" charset="0"/>
              <a:buChar char="•"/>
              <a:defRPr sz="2800" kern="1200">
                <a:solidFill>
                  <a:schemeClr val="tx1"/>
                </a:solidFill>
                <a:latin typeface="微软雅黑" pitchFamily="34" charset="-122"/>
                <a:ea typeface="微软雅黑" pitchFamily="34" charset="-122"/>
                <a:cs typeface="+mn-cs"/>
              </a:defRPr>
            </a:lvl1pPr>
            <a:lvl2pPr marL="685800" indent="-228600" algn="l" defTabSz="914400" rtl="0" eaLnBrk="1" latinLnBrk="0" hangingPunct="1">
              <a:lnSpc>
                <a:spcPct val="90000"/>
              </a:lnSpc>
              <a:spcBef>
                <a:spcPts val="500"/>
              </a:spcBef>
              <a:buFont typeface="Arial" charset="0"/>
              <a:buChar char="•"/>
              <a:defRPr sz="2400" kern="1200">
                <a:solidFill>
                  <a:schemeClr val="tx1"/>
                </a:solidFill>
                <a:latin typeface="微软雅黑" pitchFamily="34" charset="-122"/>
                <a:ea typeface="微软雅黑" pitchFamily="34" charset="-122"/>
                <a:cs typeface="+mn-cs"/>
              </a:defRPr>
            </a:lvl2pPr>
            <a:lvl3pPr marL="1143000" indent="-228600" algn="l" defTabSz="914400" rtl="0" eaLnBrk="1" latinLnBrk="0" hangingPunct="1">
              <a:lnSpc>
                <a:spcPct val="90000"/>
              </a:lnSpc>
              <a:spcBef>
                <a:spcPts val="500"/>
              </a:spcBef>
              <a:buFont typeface="Arial" charset="0"/>
              <a:buChar char="•"/>
              <a:defRPr sz="2000" kern="1200">
                <a:solidFill>
                  <a:schemeClr val="tx1"/>
                </a:solidFill>
                <a:latin typeface="微软雅黑" pitchFamily="34" charset="-122"/>
                <a:ea typeface="微软雅黑" pitchFamily="34" charset="-122"/>
                <a:cs typeface="+mn-cs"/>
              </a:defRPr>
            </a:lvl3pPr>
            <a:lvl4pPr marL="1600200" indent="-228600" algn="l" defTabSz="914400" rtl="0" eaLnBrk="1" latinLnBrk="0" hangingPunct="1">
              <a:lnSpc>
                <a:spcPct val="90000"/>
              </a:lnSpc>
              <a:spcBef>
                <a:spcPts val="500"/>
              </a:spcBef>
              <a:buFont typeface="Arial" charset="0"/>
              <a:buChar char="•"/>
              <a:defRPr sz="1800" kern="1200">
                <a:solidFill>
                  <a:schemeClr val="tx1"/>
                </a:solidFill>
                <a:latin typeface="微软雅黑" pitchFamily="34" charset="-122"/>
                <a:ea typeface="微软雅黑" pitchFamily="34" charset="-122"/>
                <a:cs typeface="+mn-cs"/>
              </a:defRPr>
            </a:lvl4pPr>
            <a:lvl5pPr marL="2057400" indent="-228600" algn="l" defTabSz="914400" rtl="0" eaLnBrk="1" latinLnBrk="0" hangingPunct="1">
              <a:lnSpc>
                <a:spcPct val="90000"/>
              </a:lnSpc>
              <a:spcBef>
                <a:spcPts val="500"/>
              </a:spcBef>
              <a:buFont typeface="Arial" charset="0"/>
              <a:buChar char="•"/>
              <a:defRPr sz="1800" kern="1200">
                <a:solidFill>
                  <a:schemeClr val="tx1"/>
                </a:solidFill>
                <a:latin typeface="微软雅黑" pitchFamily="34" charset="-122"/>
                <a:ea typeface="微软雅黑" pitchFamily="34" charset="-122"/>
                <a:cs typeface="+mn-cs"/>
              </a:defRPr>
            </a:lvl5pPr>
            <a:lvl6pPr marL="25146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a:lstStyle>
          <a:p>
            <a:pPr marL="0" indent="0">
              <a:spcBef>
                <a:spcPts val="0"/>
              </a:spcBef>
              <a:buNone/>
            </a:pPr>
            <a:endParaRPr lang="en-US" sz="2130" dirty="0"/>
          </a:p>
        </p:txBody>
      </p:sp>
      <p:sp>
        <p:nvSpPr>
          <p:cNvPr id="24" name="Text Placeholder 4"/>
          <p:cNvSpPr txBox="1"/>
          <p:nvPr/>
        </p:nvSpPr>
        <p:spPr>
          <a:xfrm>
            <a:off x="8170691" y="1286920"/>
            <a:ext cx="1420883" cy="1422591"/>
          </a:xfrm>
          <a:prstGeom prst="ellipse">
            <a:avLst/>
          </a:prstGeom>
          <a:solidFill>
            <a:srgbClr val="202A36"/>
          </a:solidFill>
        </p:spPr>
        <p:txBody>
          <a:bodyPr/>
          <a:lstStyle>
            <a:lvl1pPr marL="228600" indent="-228600" algn="l" defTabSz="914400" rtl="0" eaLnBrk="1" latinLnBrk="0" hangingPunct="1">
              <a:lnSpc>
                <a:spcPct val="90000"/>
              </a:lnSpc>
              <a:spcBef>
                <a:spcPts val="1000"/>
              </a:spcBef>
              <a:buFont typeface="Arial" charset="0"/>
              <a:buChar char="•"/>
              <a:defRPr sz="2800" kern="1200">
                <a:solidFill>
                  <a:schemeClr val="tx1"/>
                </a:solidFill>
                <a:latin typeface="微软雅黑" pitchFamily="34" charset="-122"/>
                <a:ea typeface="微软雅黑" pitchFamily="34" charset="-122"/>
                <a:cs typeface="+mn-cs"/>
              </a:defRPr>
            </a:lvl1pPr>
            <a:lvl2pPr marL="685800" indent="-228600" algn="l" defTabSz="914400" rtl="0" eaLnBrk="1" latinLnBrk="0" hangingPunct="1">
              <a:lnSpc>
                <a:spcPct val="90000"/>
              </a:lnSpc>
              <a:spcBef>
                <a:spcPts val="500"/>
              </a:spcBef>
              <a:buFont typeface="Arial" charset="0"/>
              <a:buChar char="•"/>
              <a:defRPr sz="2400" kern="1200">
                <a:solidFill>
                  <a:schemeClr val="tx1"/>
                </a:solidFill>
                <a:latin typeface="微软雅黑" pitchFamily="34" charset="-122"/>
                <a:ea typeface="微软雅黑" pitchFamily="34" charset="-122"/>
                <a:cs typeface="+mn-cs"/>
              </a:defRPr>
            </a:lvl2pPr>
            <a:lvl3pPr marL="1143000" indent="-228600" algn="l" defTabSz="914400" rtl="0" eaLnBrk="1" latinLnBrk="0" hangingPunct="1">
              <a:lnSpc>
                <a:spcPct val="90000"/>
              </a:lnSpc>
              <a:spcBef>
                <a:spcPts val="500"/>
              </a:spcBef>
              <a:buFont typeface="Arial" charset="0"/>
              <a:buChar char="•"/>
              <a:defRPr sz="2000" kern="1200">
                <a:solidFill>
                  <a:schemeClr val="tx1"/>
                </a:solidFill>
                <a:latin typeface="微软雅黑" pitchFamily="34" charset="-122"/>
                <a:ea typeface="微软雅黑" pitchFamily="34" charset="-122"/>
                <a:cs typeface="+mn-cs"/>
              </a:defRPr>
            </a:lvl3pPr>
            <a:lvl4pPr marL="1600200" indent="-228600" algn="l" defTabSz="914400" rtl="0" eaLnBrk="1" latinLnBrk="0" hangingPunct="1">
              <a:lnSpc>
                <a:spcPct val="90000"/>
              </a:lnSpc>
              <a:spcBef>
                <a:spcPts val="500"/>
              </a:spcBef>
              <a:buFont typeface="Arial" charset="0"/>
              <a:buChar char="•"/>
              <a:defRPr sz="1800" kern="1200">
                <a:solidFill>
                  <a:schemeClr val="tx1"/>
                </a:solidFill>
                <a:latin typeface="微软雅黑" pitchFamily="34" charset="-122"/>
                <a:ea typeface="微软雅黑" pitchFamily="34" charset="-122"/>
                <a:cs typeface="+mn-cs"/>
              </a:defRPr>
            </a:lvl4pPr>
            <a:lvl5pPr marL="2057400" indent="-228600" algn="l" defTabSz="914400" rtl="0" eaLnBrk="1" latinLnBrk="0" hangingPunct="1">
              <a:lnSpc>
                <a:spcPct val="90000"/>
              </a:lnSpc>
              <a:spcBef>
                <a:spcPts val="500"/>
              </a:spcBef>
              <a:buFont typeface="Arial" charset="0"/>
              <a:buChar char="•"/>
              <a:defRPr sz="1800" kern="1200">
                <a:solidFill>
                  <a:schemeClr val="tx1"/>
                </a:solidFill>
                <a:latin typeface="微软雅黑" pitchFamily="34" charset="-122"/>
                <a:ea typeface="微软雅黑" pitchFamily="34" charset="-122"/>
                <a:cs typeface="+mn-cs"/>
              </a:defRPr>
            </a:lvl5pPr>
            <a:lvl6pPr marL="25146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a:lstStyle>
          <a:p>
            <a:pPr marL="0" indent="0">
              <a:spcBef>
                <a:spcPts val="0"/>
              </a:spcBef>
              <a:buNone/>
            </a:pPr>
            <a:endParaRPr lang="en-US" sz="2130" dirty="0"/>
          </a:p>
        </p:txBody>
      </p:sp>
      <p:sp>
        <p:nvSpPr>
          <p:cNvPr id="25" name="Text Placeholder 4"/>
          <p:cNvSpPr txBox="1"/>
          <p:nvPr/>
        </p:nvSpPr>
        <p:spPr>
          <a:xfrm>
            <a:off x="10392523" y="2796483"/>
            <a:ext cx="1420883" cy="1422591"/>
          </a:xfrm>
          <a:prstGeom prst="ellipse">
            <a:avLst/>
          </a:prstGeom>
          <a:solidFill>
            <a:srgbClr val="202A36"/>
          </a:solidFill>
        </p:spPr>
        <p:txBody>
          <a:bodyPr/>
          <a:lstStyle>
            <a:lvl1pPr marL="228600" indent="-228600" algn="l" defTabSz="914400" rtl="0" eaLnBrk="1" latinLnBrk="0" hangingPunct="1">
              <a:lnSpc>
                <a:spcPct val="90000"/>
              </a:lnSpc>
              <a:spcBef>
                <a:spcPts val="1000"/>
              </a:spcBef>
              <a:buFont typeface="Arial" charset="0"/>
              <a:buChar char="•"/>
              <a:defRPr sz="2800" kern="1200">
                <a:solidFill>
                  <a:schemeClr val="tx1"/>
                </a:solidFill>
                <a:latin typeface="微软雅黑" pitchFamily="34" charset="-122"/>
                <a:ea typeface="微软雅黑" pitchFamily="34" charset="-122"/>
                <a:cs typeface="+mn-cs"/>
              </a:defRPr>
            </a:lvl1pPr>
            <a:lvl2pPr marL="685800" indent="-228600" algn="l" defTabSz="914400" rtl="0" eaLnBrk="1" latinLnBrk="0" hangingPunct="1">
              <a:lnSpc>
                <a:spcPct val="90000"/>
              </a:lnSpc>
              <a:spcBef>
                <a:spcPts val="500"/>
              </a:spcBef>
              <a:buFont typeface="Arial" charset="0"/>
              <a:buChar char="•"/>
              <a:defRPr sz="2400" kern="1200">
                <a:solidFill>
                  <a:schemeClr val="tx1"/>
                </a:solidFill>
                <a:latin typeface="微软雅黑" pitchFamily="34" charset="-122"/>
                <a:ea typeface="微软雅黑" pitchFamily="34" charset="-122"/>
                <a:cs typeface="+mn-cs"/>
              </a:defRPr>
            </a:lvl2pPr>
            <a:lvl3pPr marL="1143000" indent="-228600" algn="l" defTabSz="914400" rtl="0" eaLnBrk="1" latinLnBrk="0" hangingPunct="1">
              <a:lnSpc>
                <a:spcPct val="90000"/>
              </a:lnSpc>
              <a:spcBef>
                <a:spcPts val="500"/>
              </a:spcBef>
              <a:buFont typeface="Arial" charset="0"/>
              <a:buChar char="•"/>
              <a:defRPr sz="2000" kern="1200">
                <a:solidFill>
                  <a:schemeClr val="tx1"/>
                </a:solidFill>
                <a:latin typeface="微软雅黑" pitchFamily="34" charset="-122"/>
                <a:ea typeface="微软雅黑" pitchFamily="34" charset="-122"/>
                <a:cs typeface="+mn-cs"/>
              </a:defRPr>
            </a:lvl3pPr>
            <a:lvl4pPr marL="1600200" indent="-228600" algn="l" defTabSz="914400" rtl="0" eaLnBrk="1" latinLnBrk="0" hangingPunct="1">
              <a:lnSpc>
                <a:spcPct val="90000"/>
              </a:lnSpc>
              <a:spcBef>
                <a:spcPts val="500"/>
              </a:spcBef>
              <a:buFont typeface="Arial" charset="0"/>
              <a:buChar char="•"/>
              <a:defRPr sz="1800" kern="1200">
                <a:solidFill>
                  <a:schemeClr val="tx1"/>
                </a:solidFill>
                <a:latin typeface="微软雅黑" pitchFamily="34" charset="-122"/>
                <a:ea typeface="微软雅黑" pitchFamily="34" charset="-122"/>
                <a:cs typeface="+mn-cs"/>
              </a:defRPr>
            </a:lvl4pPr>
            <a:lvl5pPr marL="2057400" indent="-228600" algn="l" defTabSz="914400" rtl="0" eaLnBrk="1" latinLnBrk="0" hangingPunct="1">
              <a:lnSpc>
                <a:spcPct val="90000"/>
              </a:lnSpc>
              <a:spcBef>
                <a:spcPts val="500"/>
              </a:spcBef>
              <a:buFont typeface="Arial" charset="0"/>
              <a:buChar char="•"/>
              <a:defRPr sz="1800" kern="1200">
                <a:solidFill>
                  <a:schemeClr val="tx1"/>
                </a:solidFill>
                <a:latin typeface="微软雅黑" pitchFamily="34" charset="-122"/>
                <a:ea typeface="微软雅黑" pitchFamily="34" charset="-122"/>
                <a:cs typeface="+mn-cs"/>
              </a:defRPr>
            </a:lvl5pPr>
            <a:lvl6pPr marL="25146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a:lstStyle>
          <a:p>
            <a:pPr marL="0" indent="0">
              <a:spcBef>
                <a:spcPts val="0"/>
              </a:spcBef>
              <a:buNone/>
            </a:pPr>
            <a:endParaRPr lang="en-US" sz="2130" dirty="0"/>
          </a:p>
        </p:txBody>
      </p:sp>
      <p:sp>
        <p:nvSpPr>
          <p:cNvPr id="80" name="文本框 79"/>
          <p:cNvSpPr txBox="1"/>
          <p:nvPr/>
        </p:nvSpPr>
        <p:spPr>
          <a:xfrm>
            <a:off x="8633183" y="1714733"/>
            <a:ext cx="433814" cy="584775"/>
          </a:xfrm>
          <a:prstGeom prst="rect">
            <a:avLst/>
          </a:prstGeom>
          <a:noFill/>
        </p:spPr>
        <p:txBody>
          <a:bodyPr wrap="square" rtlCol="0">
            <a:spAutoFit/>
          </a:bodyPr>
          <a:lstStyle/>
          <a:p>
            <a:r>
              <a:rPr lang="en-US" altLang="zh-CN" sz="3200" b="1" dirty="0">
                <a:solidFill>
                  <a:srgbClr val="FCB00F"/>
                </a:solidFill>
                <a:latin typeface="微软雅黑" pitchFamily="34" charset="-122"/>
                <a:ea typeface="微软雅黑" pitchFamily="34" charset="-122"/>
              </a:rPr>
              <a:t>A</a:t>
            </a:r>
            <a:endParaRPr lang="zh-CN" altLang="en-US" sz="3200" b="1" dirty="0">
              <a:solidFill>
                <a:srgbClr val="FCB00F"/>
              </a:solidFill>
              <a:latin typeface="微软雅黑" pitchFamily="34" charset="-122"/>
              <a:ea typeface="微软雅黑" pitchFamily="34" charset="-122"/>
            </a:endParaRPr>
          </a:p>
        </p:txBody>
      </p:sp>
      <p:sp>
        <p:nvSpPr>
          <p:cNvPr id="26" name="文本框 80"/>
          <p:cNvSpPr txBox="1"/>
          <p:nvPr/>
        </p:nvSpPr>
        <p:spPr>
          <a:xfrm>
            <a:off x="10094490" y="5678736"/>
            <a:ext cx="366566" cy="584775"/>
          </a:xfrm>
          <a:prstGeom prst="rect">
            <a:avLst/>
          </a:prstGeom>
          <a:noFill/>
        </p:spPr>
        <p:txBody>
          <a:bodyPr wrap="square" rtlCol="0">
            <a:spAutoFit/>
          </a:bodyPr>
          <a:lstStyle/>
          <a:p>
            <a:r>
              <a:rPr lang="en-US" altLang="zh-CN" sz="3200" b="1" dirty="0">
                <a:solidFill>
                  <a:srgbClr val="FCB00F"/>
                </a:solidFill>
                <a:latin typeface="微软雅黑" pitchFamily="34" charset="-122"/>
                <a:ea typeface="微软雅黑" pitchFamily="34" charset="-122"/>
              </a:rPr>
              <a:t>D</a:t>
            </a:r>
            <a:endParaRPr lang="zh-CN" altLang="en-US" sz="3200" b="1" dirty="0">
              <a:solidFill>
                <a:srgbClr val="FCB00F"/>
              </a:solidFill>
              <a:latin typeface="微软雅黑" pitchFamily="34" charset="-122"/>
              <a:ea typeface="微软雅黑" pitchFamily="34" charset="-122"/>
            </a:endParaRPr>
          </a:p>
        </p:txBody>
      </p:sp>
      <p:sp>
        <p:nvSpPr>
          <p:cNvPr id="27" name="文本框 80"/>
          <p:cNvSpPr txBox="1"/>
          <p:nvPr/>
        </p:nvSpPr>
        <p:spPr>
          <a:xfrm>
            <a:off x="10911035" y="3232315"/>
            <a:ext cx="366566" cy="584775"/>
          </a:xfrm>
          <a:prstGeom prst="rect">
            <a:avLst/>
          </a:prstGeom>
          <a:noFill/>
        </p:spPr>
        <p:txBody>
          <a:bodyPr wrap="square" rtlCol="0">
            <a:spAutoFit/>
          </a:bodyPr>
          <a:lstStyle/>
          <a:p>
            <a:r>
              <a:rPr lang="en-US" altLang="zh-CN" sz="3200" b="1" dirty="0">
                <a:solidFill>
                  <a:srgbClr val="FCB00F"/>
                </a:solidFill>
                <a:latin typeface="微软雅黑" pitchFamily="34" charset="-122"/>
                <a:ea typeface="微软雅黑" pitchFamily="34" charset="-122"/>
              </a:rPr>
              <a:t>E</a:t>
            </a:r>
            <a:endParaRPr lang="zh-CN" altLang="en-US" sz="3200" b="1" dirty="0">
              <a:solidFill>
                <a:srgbClr val="FCB00F"/>
              </a:solidFill>
              <a:latin typeface="微软雅黑" pitchFamily="34" charset="-122"/>
              <a:ea typeface="微软雅黑" pitchFamily="34" charset="-122"/>
            </a:endParaRPr>
          </a:p>
        </p:txBody>
      </p:sp>
      <p:sp>
        <p:nvSpPr>
          <p:cNvPr id="82" name="文本框 81"/>
          <p:cNvSpPr txBox="1"/>
          <p:nvPr/>
        </p:nvSpPr>
        <p:spPr>
          <a:xfrm>
            <a:off x="7183980" y="5709216"/>
            <a:ext cx="381477" cy="584775"/>
          </a:xfrm>
          <a:prstGeom prst="rect">
            <a:avLst/>
          </a:prstGeom>
          <a:noFill/>
        </p:spPr>
        <p:txBody>
          <a:bodyPr wrap="square" rtlCol="0">
            <a:spAutoFit/>
          </a:bodyPr>
          <a:lstStyle/>
          <a:p>
            <a:r>
              <a:rPr lang="en-US" altLang="zh-CN" sz="3200" b="1" dirty="0">
                <a:solidFill>
                  <a:srgbClr val="FCB00F"/>
                </a:solidFill>
                <a:latin typeface="微软雅黑" pitchFamily="34" charset="-122"/>
                <a:ea typeface="微软雅黑" pitchFamily="34" charset="-122"/>
              </a:rPr>
              <a:t>C</a:t>
            </a:r>
          </a:p>
        </p:txBody>
      </p:sp>
      <p:sp>
        <p:nvSpPr>
          <p:cNvPr id="28" name="Right Arrow 12"/>
          <p:cNvSpPr/>
          <p:nvPr/>
        </p:nvSpPr>
        <p:spPr>
          <a:xfrm rot="13146316" flipV="1">
            <a:off x="9541043" y="2388398"/>
            <a:ext cx="923453" cy="623331"/>
          </a:xfrm>
          <a:prstGeom prst="rightArrow">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130"/>
          </a:p>
        </p:txBody>
      </p:sp>
      <p:sp>
        <p:nvSpPr>
          <p:cNvPr id="29" name="Right Arrow 12"/>
          <p:cNvSpPr/>
          <p:nvPr/>
        </p:nvSpPr>
        <p:spPr>
          <a:xfrm rot="8454784" flipV="1">
            <a:off x="7239001" y="2348292"/>
            <a:ext cx="923453" cy="623331"/>
          </a:xfrm>
          <a:prstGeom prst="rightArrow">
            <a:avLst/>
          </a:prstGeom>
          <a:solidFill>
            <a:srgbClr val="FCB00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130"/>
          </a:p>
        </p:txBody>
      </p:sp>
      <p:sp>
        <p:nvSpPr>
          <p:cNvPr id="19" name="TextBox 18"/>
          <p:cNvSpPr txBox="1"/>
          <p:nvPr/>
        </p:nvSpPr>
        <p:spPr>
          <a:xfrm>
            <a:off x="2537139" y="1687132"/>
            <a:ext cx="3840480" cy="829945"/>
          </a:xfrm>
          <a:prstGeom prst="rect">
            <a:avLst/>
          </a:prstGeom>
          <a:solidFill>
            <a:srgbClr val="FCB00F"/>
          </a:solidFill>
          <a:ln>
            <a:solidFill>
              <a:schemeClr val="tx1"/>
            </a:solidFill>
          </a:ln>
        </p:spPr>
        <p:txBody>
          <a:bodyPr wrap="none" rtlCol="0">
            <a:spAutoFit/>
          </a:bodyPr>
          <a:lstStyle/>
          <a:p>
            <a:r>
              <a:rPr lang="zh-CN" altLang="en-US" sz="2400" dirty="0">
                <a:latin typeface="微软雅黑" pitchFamily="34" charset="-122"/>
                <a:ea typeface="微软雅黑" pitchFamily="34" charset="-122"/>
              </a:rPr>
              <a:t>安全不是一项一次性的工作</a:t>
            </a:r>
            <a:endParaRPr lang="en-US" altLang="zh-CN" sz="2400" dirty="0">
              <a:latin typeface="微软雅黑" pitchFamily="34" charset="-122"/>
              <a:ea typeface="微软雅黑" pitchFamily="34" charset="-122"/>
            </a:endParaRPr>
          </a:p>
          <a:p>
            <a:r>
              <a:rPr lang="zh-CN" altLang="en-US" sz="2400" dirty="0">
                <a:latin typeface="微软雅黑" pitchFamily="34" charset="-122"/>
                <a:ea typeface="微软雅黑" pitchFamily="34" charset="-122"/>
              </a:rPr>
              <a:t>安全是一个持续改进的过程</a:t>
            </a:r>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65"/>
                                        </p:tgtEl>
                                        <p:attrNameLst>
                                          <p:attrName>style.visibility</p:attrName>
                                        </p:attrNameLst>
                                      </p:cBhvr>
                                      <p:to>
                                        <p:strVal val="visible"/>
                                      </p:to>
                                    </p:set>
                                    <p:animEffect transition="in" filter="fade">
                                      <p:cBhvr>
                                        <p:cTn id="10" dur="750"/>
                                        <p:tgtEl>
                                          <p:spTgt spid="65"/>
                                        </p:tgtEl>
                                      </p:cBhvr>
                                    </p:animEffect>
                                    <p:anim calcmode="lin" valueType="num">
                                      <p:cBhvr>
                                        <p:cTn id="11" dur="750" fill="hold"/>
                                        <p:tgtEl>
                                          <p:spTgt spid="65"/>
                                        </p:tgtEl>
                                        <p:attrNameLst>
                                          <p:attrName>ppt_x</p:attrName>
                                        </p:attrNameLst>
                                      </p:cBhvr>
                                      <p:tavLst>
                                        <p:tav tm="0">
                                          <p:val>
                                            <p:strVal val="#ppt_x"/>
                                          </p:val>
                                        </p:tav>
                                        <p:tav tm="100000">
                                          <p:val>
                                            <p:strVal val="#ppt_x"/>
                                          </p:val>
                                        </p:tav>
                                      </p:tavLst>
                                    </p:anim>
                                    <p:anim calcmode="lin" valueType="num">
                                      <p:cBhvr>
                                        <p:cTn id="12" dur="750" fill="hold"/>
                                        <p:tgtEl>
                                          <p:spTgt spid="65"/>
                                        </p:tgtEl>
                                        <p:attrNameLst>
                                          <p:attrName>ppt_y</p:attrName>
                                        </p:attrNameLst>
                                      </p:cBhvr>
                                      <p:tavLst>
                                        <p:tav tm="0">
                                          <p:val>
                                            <p:strVal val="#ppt_y+.1"/>
                                          </p:val>
                                        </p:tav>
                                        <p:tav tm="100000">
                                          <p:val>
                                            <p:strVal val="#ppt_y"/>
                                          </p:val>
                                        </p:tav>
                                      </p:tavLst>
                                    </p:anim>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80"/>
                                        </p:tgtEl>
                                        <p:attrNameLst>
                                          <p:attrName>style.visibility</p:attrName>
                                        </p:attrNameLst>
                                      </p:cBhvr>
                                      <p:to>
                                        <p:strVal val="visible"/>
                                      </p:to>
                                    </p:set>
                                    <p:animEffect transition="in" filter="fade">
                                      <p:cBhvr>
                                        <p:cTn id="16" dur="300"/>
                                        <p:tgtEl>
                                          <p:spTgt spid="80"/>
                                        </p:tgtEl>
                                      </p:cBhvr>
                                    </p:animEffect>
                                  </p:childTnLst>
                                </p:cTn>
                              </p:par>
                            </p:childTnLst>
                          </p:cTn>
                        </p:par>
                        <p:par>
                          <p:cTn id="17" fill="hold">
                            <p:stCondLst>
                              <p:cond delay="1000"/>
                            </p:stCondLst>
                            <p:childTnLst>
                              <p:par>
                                <p:cTn id="18" presetID="42" presetClass="entr" presetSubtype="0" fill="hold" grpId="0" nodeType="afterEffect">
                                  <p:stCondLst>
                                    <p:cond delay="0"/>
                                  </p:stCondLst>
                                  <p:childTnLst>
                                    <p:set>
                                      <p:cBhvr>
                                        <p:cTn id="19" dur="1" fill="hold">
                                          <p:stCondLst>
                                            <p:cond delay="0"/>
                                          </p:stCondLst>
                                        </p:cTn>
                                        <p:tgtEl>
                                          <p:spTgt spid="63">
                                            <p:bg/>
                                          </p:spTgt>
                                        </p:tgtEl>
                                        <p:attrNameLst>
                                          <p:attrName>style.visibility</p:attrName>
                                        </p:attrNameLst>
                                      </p:cBhvr>
                                      <p:to>
                                        <p:strVal val="visible"/>
                                      </p:to>
                                    </p:set>
                                    <p:animEffect transition="in" filter="fade">
                                      <p:cBhvr>
                                        <p:cTn id="20" dur="750"/>
                                        <p:tgtEl>
                                          <p:spTgt spid="63">
                                            <p:bg/>
                                          </p:spTgt>
                                        </p:tgtEl>
                                      </p:cBhvr>
                                    </p:animEffect>
                                    <p:anim calcmode="lin" valueType="num">
                                      <p:cBhvr>
                                        <p:cTn id="21" dur="750" fill="hold"/>
                                        <p:tgtEl>
                                          <p:spTgt spid="63">
                                            <p:bg/>
                                          </p:spTgt>
                                        </p:tgtEl>
                                        <p:attrNameLst>
                                          <p:attrName>ppt_x</p:attrName>
                                        </p:attrNameLst>
                                      </p:cBhvr>
                                      <p:tavLst>
                                        <p:tav tm="0">
                                          <p:val>
                                            <p:strVal val="#ppt_x"/>
                                          </p:val>
                                        </p:tav>
                                        <p:tav tm="100000">
                                          <p:val>
                                            <p:strVal val="#ppt_x"/>
                                          </p:val>
                                        </p:tav>
                                      </p:tavLst>
                                    </p:anim>
                                    <p:anim calcmode="lin" valueType="num">
                                      <p:cBhvr>
                                        <p:cTn id="22" dur="750" fill="hold"/>
                                        <p:tgtEl>
                                          <p:spTgt spid="63">
                                            <p:bg/>
                                          </p:spTgt>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66"/>
                                        </p:tgtEl>
                                        <p:attrNameLst>
                                          <p:attrName>style.visibility</p:attrName>
                                        </p:attrNameLst>
                                      </p:cBhvr>
                                      <p:to>
                                        <p:strVal val="visible"/>
                                      </p:to>
                                    </p:set>
                                    <p:animEffect transition="in" filter="fade">
                                      <p:cBhvr>
                                        <p:cTn id="25" dur="750"/>
                                        <p:tgtEl>
                                          <p:spTgt spid="66"/>
                                        </p:tgtEl>
                                      </p:cBhvr>
                                    </p:animEffect>
                                    <p:anim calcmode="lin" valueType="num">
                                      <p:cBhvr>
                                        <p:cTn id="26" dur="750" fill="hold"/>
                                        <p:tgtEl>
                                          <p:spTgt spid="66"/>
                                        </p:tgtEl>
                                        <p:attrNameLst>
                                          <p:attrName>ppt_x</p:attrName>
                                        </p:attrNameLst>
                                      </p:cBhvr>
                                      <p:tavLst>
                                        <p:tav tm="0">
                                          <p:val>
                                            <p:strVal val="#ppt_x"/>
                                          </p:val>
                                        </p:tav>
                                        <p:tav tm="100000">
                                          <p:val>
                                            <p:strVal val="#ppt_x"/>
                                          </p:val>
                                        </p:tav>
                                      </p:tavLst>
                                    </p:anim>
                                    <p:anim calcmode="lin" valueType="num">
                                      <p:cBhvr>
                                        <p:cTn id="27" dur="750" fill="hold"/>
                                        <p:tgtEl>
                                          <p:spTgt spid="66"/>
                                        </p:tgtEl>
                                        <p:attrNameLst>
                                          <p:attrName>ppt_y</p:attrName>
                                        </p:attrNameLst>
                                      </p:cBhvr>
                                      <p:tavLst>
                                        <p:tav tm="0">
                                          <p:val>
                                            <p:strVal val="#ppt_y+.1"/>
                                          </p:val>
                                        </p:tav>
                                        <p:tav tm="100000">
                                          <p:val>
                                            <p:strVal val="#ppt_y"/>
                                          </p:val>
                                        </p:tav>
                                      </p:tavLst>
                                    </p:anim>
                                  </p:childTnLst>
                                </p:cTn>
                              </p:par>
                            </p:childTnLst>
                          </p:cTn>
                        </p:par>
                        <p:par>
                          <p:cTn id="28" fill="hold">
                            <p:stCondLst>
                              <p:cond delay="2000"/>
                            </p:stCondLst>
                            <p:childTnLst>
                              <p:par>
                                <p:cTn id="29" presetID="10" presetClass="entr" presetSubtype="0" fill="hold" grpId="0" nodeType="afterEffect">
                                  <p:stCondLst>
                                    <p:cond delay="0"/>
                                  </p:stCondLst>
                                  <p:childTnLst>
                                    <p:set>
                                      <p:cBhvr>
                                        <p:cTn id="30" dur="1" fill="hold">
                                          <p:stCondLst>
                                            <p:cond delay="0"/>
                                          </p:stCondLst>
                                        </p:cTn>
                                        <p:tgtEl>
                                          <p:spTgt spid="81"/>
                                        </p:tgtEl>
                                        <p:attrNameLst>
                                          <p:attrName>style.visibility</p:attrName>
                                        </p:attrNameLst>
                                      </p:cBhvr>
                                      <p:to>
                                        <p:strVal val="visible"/>
                                      </p:to>
                                    </p:set>
                                    <p:animEffect transition="in" filter="fade">
                                      <p:cBhvr>
                                        <p:cTn id="31" dur="300"/>
                                        <p:tgtEl>
                                          <p:spTgt spid="81"/>
                                        </p:tgtEl>
                                      </p:cBhvr>
                                    </p:animEffect>
                                  </p:childTnLst>
                                </p:cTn>
                              </p:par>
                              <p:par>
                                <p:cTn id="32" presetID="47" presetClass="entr" presetSubtype="0" fill="hold" grpId="0" nodeType="withEffect">
                                  <p:stCondLst>
                                    <p:cond delay="250"/>
                                  </p:stCondLst>
                                  <p:childTnLst>
                                    <p:set>
                                      <p:cBhvr>
                                        <p:cTn id="33" dur="1" fill="hold">
                                          <p:stCondLst>
                                            <p:cond delay="0"/>
                                          </p:stCondLst>
                                        </p:cTn>
                                        <p:tgtEl>
                                          <p:spTgt spid="67"/>
                                        </p:tgtEl>
                                        <p:attrNameLst>
                                          <p:attrName>style.visibility</p:attrName>
                                        </p:attrNameLst>
                                      </p:cBhvr>
                                      <p:to>
                                        <p:strVal val="visible"/>
                                      </p:to>
                                    </p:set>
                                    <p:animEffect transition="in" filter="fade">
                                      <p:cBhvr>
                                        <p:cTn id="34" dur="750"/>
                                        <p:tgtEl>
                                          <p:spTgt spid="67"/>
                                        </p:tgtEl>
                                      </p:cBhvr>
                                    </p:animEffect>
                                    <p:anim calcmode="lin" valueType="num">
                                      <p:cBhvr>
                                        <p:cTn id="35" dur="750" fill="hold"/>
                                        <p:tgtEl>
                                          <p:spTgt spid="67"/>
                                        </p:tgtEl>
                                        <p:attrNameLst>
                                          <p:attrName>ppt_x</p:attrName>
                                        </p:attrNameLst>
                                      </p:cBhvr>
                                      <p:tavLst>
                                        <p:tav tm="0">
                                          <p:val>
                                            <p:strVal val="#ppt_x"/>
                                          </p:val>
                                        </p:tav>
                                        <p:tav tm="100000">
                                          <p:val>
                                            <p:strVal val="#ppt_x"/>
                                          </p:val>
                                        </p:tav>
                                      </p:tavLst>
                                    </p:anim>
                                    <p:anim calcmode="lin" valueType="num">
                                      <p:cBhvr>
                                        <p:cTn id="36" dur="750" fill="hold"/>
                                        <p:tgtEl>
                                          <p:spTgt spid="67"/>
                                        </p:tgtEl>
                                        <p:attrNameLst>
                                          <p:attrName>ppt_y</p:attrName>
                                        </p:attrNameLst>
                                      </p:cBhvr>
                                      <p:tavLst>
                                        <p:tav tm="0">
                                          <p:val>
                                            <p:strVal val="#ppt_y-.1"/>
                                          </p:val>
                                        </p:tav>
                                        <p:tav tm="100000">
                                          <p:val>
                                            <p:strVal val="#ppt_y"/>
                                          </p:val>
                                        </p:tav>
                                      </p:tavLst>
                                    </p:anim>
                                  </p:childTnLst>
                                </p:cTn>
                              </p:par>
                            </p:childTnLst>
                          </p:cTn>
                        </p:par>
                        <p:par>
                          <p:cTn id="37" fill="hold">
                            <p:stCondLst>
                              <p:cond delay="2500"/>
                            </p:stCondLst>
                            <p:childTnLst>
                              <p:par>
                                <p:cTn id="38" presetID="10" presetClass="entr" presetSubtype="0" fill="hold" grpId="0" nodeType="afterEffect">
                                  <p:stCondLst>
                                    <p:cond delay="0"/>
                                  </p:stCondLst>
                                  <p:childTnLst>
                                    <p:set>
                                      <p:cBhvr>
                                        <p:cTn id="39" dur="1" fill="hold">
                                          <p:stCondLst>
                                            <p:cond delay="0"/>
                                          </p:stCondLst>
                                        </p:cTn>
                                        <p:tgtEl>
                                          <p:spTgt spid="82"/>
                                        </p:tgtEl>
                                        <p:attrNameLst>
                                          <p:attrName>style.visibility</p:attrName>
                                        </p:attrNameLst>
                                      </p:cBhvr>
                                      <p:to>
                                        <p:strVal val="visible"/>
                                      </p:to>
                                    </p:set>
                                    <p:animEffect transition="in" filter="fade">
                                      <p:cBhvr>
                                        <p:cTn id="40" dur="300"/>
                                        <p:tgtEl>
                                          <p:spTgt spid="82"/>
                                        </p:tgtEl>
                                      </p:cBhvr>
                                    </p:animEffect>
                                  </p:childTnLst>
                                </p:cTn>
                              </p:par>
                            </p:childTnLst>
                          </p:cTn>
                        </p:par>
                        <p:par>
                          <p:cTn id="41" fill="hold">
                            <p:stCondLst>
                              <p:cond delay="3000"/>
                            </p:stCondLst>
                            <p:childTnLst>
                              <p:par>
                                <p:cTn id="42" presetID="42" presetClass="entr" presetSubtype="0" fill="hold" grpId="0" nodeType="afterEffect">
                                  <p:stCondLst>
                                    <p:cond delay="0"/>
                                  </p:stCondLst>
                                  <p:childTnLst>
                                    <p:set>
                                      <p:cBhvr>
                                        <p:cTn id="43" dur="1" fill="hold">
                                          <p:stCondLst>
                                            <p:cond delay="0"/>
                                          </p:stCondLst>
                                        </p:cTn>
                                        <p:tgtEl>
                                          <p:spTgt spid="22">
                                            <p:bg/>
                                          </p:spTgt>
                                        </p:tgtEl>
                                        <p:attrNameLst>
                                          <p:attrName>style.visibility</p:attrName>
                                        </p:attrNameLst>
                                      </p:cBhvr>
                                      <p:to>
                                        <p:strVal val="visible"/>
                                      </p:to>
                                    </p:set>
                                    <p:animEffect transition="in" filter="fade">
                                      <p:cBhvr>
                                        <p:cTn id="44" dur="750"/>
                                        <p:tgtEl>
                                          <p:spTgt spid="22">
                                            <p:bg/>
                                          </p:spTgt>
                                        </p:tgtEl>
                                      </p:cBhvr>
                                    </p:animEffect>
                                    <p:anim calcmode="lin" valueType="num">
                                      <p:cBhvr>
                                        <p:cTn id="45" dur="750" fill="hold"/>
                                        <p:tgtEl>
                                          <p:spTgt spid="22">
                                            <p:bg/>
                                          </p:spTgt>
                                        </p:tgtEl>
                                        <p:attrNameLst>
                                          <p:attrName>ppt_x</p:attrName>
                                        </p:attrNameLst>
                                      </p:cBhvr>
                                      <p:tavLst>
                                        <p:tav tm="0">
                                          <p:val>
                                            <p:strVal val="#ppt_x"/>
                                          </p:val>
                                        </p:tav>
                                        <p:tav tm="100000">
                                          <p:val>
                                            <p:strVal val="#ppt_x"/>
                                          </p:val>
                                        </p:tav>
                                      </p:tavLst>
                                    </p:anim>
                                    <p:anim calcmode="lin" valueType="num">
                                      <p:cBhvr>
                                        <p:cTn id="46" dur="750" fill="hold"/>
                                        <p:tgtEl>
                                          <p:spTgt spid="22">
                                            <p:bg/>
                                          </p:spTgt>
                                        </p:tgtEl>
                                        <p:attrNameLst>
                                          <p:attrName>ppt_y</p:attrName>
                                        </p:attrNameLst>
                                      </p:cBhvr>
                                      <p:tavLst>
                                        <p:tav tm="0">
                                          <p:val>
                                            <p:strVal val="#ppt_y+.1"/>
                                          </p:val>
                                        </p:tav>
                                        <p:tav tm="100000">
                                          <p:val>
                                            <p:strVal val="#ppt_y"/>
                                          </p:val>
                                        </p:tav>
                                      </p:tavLst>
                                    </p:anim>
                                  </p:childTnLst>
                                </p:cTn>
                              </p:par>
                            </p:childTnLst>
                          </p:cTn>
                        </p:par>
                        <p:par>
                          <p:cTn id="47" fill="hold">
                            <p:stCondLst>
                              <p:cond delay="4000"/>
                            </p:stCondLst>
                            <p:childTnLst>
                              <p:par>
                                <p:cTn id="48" presetID="42" presetClass="entr" presetSubtype="0" fill="hold" grpId="0" nodeType="afterEffect">
                                  <p:stCondLst>
                                    <p:cond delay="0"/>
                                  </p:stCondLst>
                                  <p:childTnLst>
                                    <p:set>
                                      <p:cBhvr>
                                        <p:cTn id="49" dur="1" fill="hold">
                                          <p:stCondLst>
                                            <p:cond delay="0"/>
                                          </p:stCondLst>
                                        </p:cTn>
                                        <p:tgtEl>
                                          <p:spTgt spid="23">
                                            <p:bg/>
                                          </p:spTgt>
                                        </p:tgtEl>
                                        <p:attrNameLst>
                                          <p:attrName>style.visibility</p:attrName>
                                        </p:attrNameLst>
                                      </p:cBhvr>
                                      <p:to>
                                        <p:strVal val="visible"/>
                                      </p:to>
                                    </p:set>
                                    <p:animEffect transition="in" filter="fade">
                                      <p:cBhvr>
                                        <p:cTn id="50" dur="750"/>
                                        <p:tgtEl>
                                          <p:spTgt spid="23">
                                            <p:bg/>
                                          </p:spTgt>
                                        </p:tgtEl>
                                      </p:cBhvr>
                                    </p:animEffect>
                                    <p:anim calcmode="lin" valueType="num">
                                      <p:cBhvr>
                                        <p:cTn id="51" dur="750" fill="hold"/>
                                        <p:tgtEl>
                                          <p:spTgt spid="23">
                                            <p:bg/>
                                          </p:spTgt>
                                        </p:tgtEl>
                                        <p:attrNameLst>
                                          <p:attrName>ppt_x</p:attrName>
                                        </p:attrNameLst>
                                      </p:cBhvr>
                                      <p:tavLst>
                                        <p:tav tm="0">
                                          <p:val>
                                            <p:strVal val="#ppt_x"/>
                                          </p:val>
                                        </p:tav>
                                        <p:tav tm="100000">
                                          <p:val>
                                            <p:strVal val="#ppt_x"/>
                                          </p:val>
                                        </p:tav>
                                      </p:tavLst>
                                    </p:anim>
                                    <p:anim calcmode="lin" valueType="num">
                                      <p:cBhvr>
                                        <p:cTn id="52" dur="750" fill="hold"/>
                                        <p:tgtEl>
                                          <p:spTgt spid="23">
                                            <p:bg/>
                                          </p:spTgt>
                                        </p:tgtEl>
                                        <p:attrNameLst>
                                          <p:attrName>ppt_y</p:attrName>
                                        </p:attrNameLst>
                                      </p:cBhvr>
                                      <p:tavLst>
                                        <p:tav tm="0">
                                          <p:val>
                                            <p:strVal val="#ppt_y+.1"/>
                                          </p:val>
                                        </p:tav>
                                        <p:tav tm="100000">
                                          <p:val>
                                            <p:strVal val="#ppt_y"/>
                                          </p:val>
                                        </p:tav>
                                      </p:tavLst>
                                    </p:anim>
                                  </p:childTnLst>
                                </p:cTn>
                              </p:par>
                            </p:childTnLst>
                          </p:cTn>
                        </p:par>
                        <p:par>
                          <p:cTn id="53" fill="hold">
                            <p:stCondLst>
                              <p:cond delay="5000"/>
                            </p:stCondLst>
                            <p:childTnLst>
                              <p:par>
                                <p:cTn id="54" presetID="42" presetClass="entr" presetSubtype="0" fill="hold" grpId="0" nodeType="afterEffect">
                                  <p:stCondLst>
                                    <p:cond delay="0"/>
                                  </p:stCondLst>
                                  <p:childTnLst>
                                    <p:set>
                                      <p:cBhvr>
                                        <p:cTn id="55" dur="1" fill="hold">
                                          <p:stCondLst>
                                            <p:cond delay="0"/>
                                          </p:stCondLst>
                                        </p:cTn>
                                        <p:tgtEl>
                                          <p:spTgt spid="24">
                                            <p:bg/>
                                          </p:spTgt>
                                        </p:tgtEl>
                                        <p:attrNameLst>
                                          <p:attrName>style.visibility</p:attrName>
                                        </p:attrNameLst>
                                      </p:cBhvr>
                                      <p:to>
                                        <p:strVal val="visible"/>
                                      </p:to>
                                    </p:set>
                                    <p:animEffect transition="in" filter="fade">
                                      <p:cBhvr>
                                        <p:cTn id="56" dur="750"/>
                                        <p:tgtEl>
                                          <p:spTgt spid="24">
                                            <p:bg/>
                                          </p:spTgt>
                                        </p:tgtEl>
                                      </p:cBhvr>
                                    </p:animEffect>
                                    <p:anim calcmode="lin" valueType="num">
                                      <p:cBhvr>
                                        <p:cTn id="57" dur="750" fill="hold"/>
                                        <p:tgtEl>
                                          <p:spTgt spid="24">
                                            <p:bg/>
                                          </p:spTgt>
                                        </p:tgtEl>
                                        <p:attrNameLst>
                                          <p:attrName>ppt_x</p:attrName>
                                        </p:attrNameLst>
                                      </p:cBhvr>
                                      <p:tavLst>
                                        <p:tav tm="0">
                                          <p:val>
                                            <p:strVal val="#ppt_x"/>
                                          </p:val>
                                        </p:tav>
                                        <p:tav tm="100000">
                                          <p:val>
                                            <p:strVal val="#ppt_x"/>
                                          </p:val>
                                        </p:tav>
                                      </p:tavLst>
                                    </p:anim>
                                    <p:anim calcmode="lin" valueType="num">
                                      <p:cBhvr>
                                        <p:cTn id="58" dur="750" fill="hold"/>
                                        <p:tgtEl>
                                          <p:spTgt spid="24">
                                            <p:bg/>
                                          </p:spTgt>
                                        </p:tgtEl>
                                        <p:attrNameLst>
                                          <p:attrName>ppt_y</p:attrName>
                                        </p:attrNameLst>
                                      </p:cBhvr>
                                      <p:tavLst>
                                        <p:tav tm="0">
                                          <p:val>
                                            <p:strVal val="#ppt_y+.1"/>
                                          </p:val>
                                        </p:tav>
                                        <p:tav tm="100000">
                                          <p:val>
                                            <p:strVal val="#ppt_y"/>
                                          </p:val>
                                        </p:tav>
                                      </p:tavLst>
                                    </p:anim>
                                  </p:childTnLst>
                                </p:cTn>
                              </p:par>
                            </p:childTnLst>
                          </p:cTn>
                        </p:par>
                        <p:par>
                          <p:cTn id="59" fill="hold">
                            <p:stCondLst>
                              <p:cond delay="6000"/>
                            </p:stCondLst>
                            <p:childTnLst>
                              <p:par>
                                <p:cTn id="60" presetID="42" presetClass="entr" presetSubtype="0" fill="hold" grpId="0" nodeType="afterEffect">
                                  <p:stCondLst>
                                    <p:cond delay="0"/>
                                  </p:stCondLst>
                                  <p:childTnLst>
                                    <p:set>
                                      <p:cBhvr>
                                        <p:cTn id="61" dur="1" fill="hold">
                                          <p:stCondLst>
                                            <p:cond delay="0"/>
                                          </p:stCondLst>
                                        </p:cTn>
                                        <p:tgtEl>
                                          <p:spTgt spid="25">
                                            <p:bg/>
                                          </p:spTgt>
                                        </p:tgtEl>
                                        <p:attrNameLst>
                                          <p:attrName>style.visibility</p:attrName>
                                        </p:attrNameLst>
                                      </p:cBhvr>
                                      <p:to>
                                        <p:strVal val="visible"/>
                                      </p:to>
                                    </p:set>
                                    <p:animEffect transition="in" filter="fade">
                                      <p:cBhvr>
                                        <p:cTn id="62" dur="750"/>
                                        <p:tgtEl>
                                          <p:spTgt spid="25">
                                            <p:bg/>
                                          </p:spTgt>
                                        </p:tgtEl>
                                      </p:cBhvr>
                                    </p:animEffect>
                                    <p:anim calcmode="lin" valueType="num">
                                      <p:cBhvr>
                                        <p:cTn id="63" dur="750" fill="hold"/>
                                        <p:tgtEl>
                                          <p:spTgt spid="25">
                                            <p:bg/>
                                          </p:spTgt>
                                        </p:tgtEl>
                                        <p:attrNameLst>
                                          <p:attrName>ppt_x</p:attrName>
                                        </p:attrNameLst>
                                      </p:cBhvr>
                                      <p:tavLst>
                                        <p:tav tm="0">
                                          <p:val>
                                            <p:strVal val="#ppt_x"/>
                                          </p:val>
                                        </p:tav>
                                        <p:tav tm="100000">
                                          <p:val>
                                            <p:strVal val="#ppt_x"/>
                                          </p:val>
                                        </p:tav>
                                      </p:tavLst>
                                    </p:anim>
                                    <p:anim calcmode="lin" valueType="num">
                                      <p:cBhvr>
                                        <p:cTn id="64" dur="750" fill="hold"/>
                                        <p:tgtEl>
                                          <p:spTgt spid="25">
                                            <p:bg/>
                                          </p:spTgt>
                                        </p:tgtEl>
                                        <p:attrNameLst>
                                          <p:attrName>ppt_y</p:attrName>
                                        </p:attrNameLst>
                                      </p:cBhvr>
                                      <p:tavLst>
                                        <p:tav tm="0">
                                          <p:val>
                                            <p:strVal val="#ppt_y+.1"/>
                                          </p:val>
                                        </p:tav>
                                        <p:tav tm="100000">
                                          <p:val>
                                            <p:strVal val="#ppt_y"/>
                                          </p:val>
                                        </p:tav>
                                      </p:tavLst>
                                    </p:anim>
                                  </p:childTnLst>
                                </p:cTn>
                              </p:par>
                            </p:childTnLst>
                          </p:cTn>
                        </p:par>
                        <p:par>
                          <p:cTn id="65" fill="hold">
                            <p:stCondLst>
                              <p:cond delay="7000"/>
                            </p:stCondLst>
                            <p:childTnLst>
                              <p:par>
                                <p:cTn id="66" presetID="10" presetClass="entr" presetSubtype="0" fill="hold" grpId="0" nodeType="afterEffect">
                                  <p:stCondLst>
                                    <p:cond delay="0"/>
                                  </p:stCondLst>
                                  <p:childTnLst>
                                    <p:set>
                                      <p:cBhvr>
                                        <p:cTn id="67" dur="1" fill="hold">
                                          <p:stCondLst>
                                            <p:cond delay="0"/>
                                          </p:stCondLst>
                                        </p:cTn>
                                        <p:tgtEl>
                                          <p:spTgt spid="26"/>
                                        </p:tgtEl>
                                        <p:attrNameLst>
                                          <p:attrName>style.visibility</p:attrName>
                                        </p:attrNameLst>
                                      </p:cBhvr>
                                      <p:to>
                                        <p:strVal val="visible"/>
                                      </p:to>
                                    </p:set>
                                    <p:animEffect transition="in" filter="fade">
                                      <p:cBhvr>
                                        <p:cTn id="68" dur="300"/>
                                        <p:tgtEl>
                                          <p:spTgt spid="26"/>
                                        </p:tgtEl>
                                      </p:cBhvr>
                                    </p:animEffect>
                                  </p:childTnLst>
                                </p:cTn>
                              </p:par>
                            </p:childTnLst>
                          </p:cTn>
                        </p:par>
                        <p:par>
                          <p:cTn id="69" fill="hold">
                            <p:stCondLst>
                              <p:cond delay="7500"/>
                            </p:stCondLst>
                            <p:childTnLst>
                              <p:par>
                                <p:cTn id="70" presetID="10" presetClass="entr" presetSubtype="0" fill="hold" grpId="0" nodeType="afterEffect">
                                  <p:stCondLst>
                                    <p:cond delay="0"/>
                                  </p:stCondLst>
                                  <p:childTnLst>
                                    <p:set>
                                      <p:cBhvr>
                                        <p:cTn id="71" dur="1" fill="hold">
                                          <p:stCondLst>
                                            <p:cond delay="0"/>
                                          </p:stCondLst>
                                        </p:cTn>
                                        <p:tgtEl>
                                          <p:spTgt spid="27"/>
                                        </p:tgtEl>
                                        <p:attrNameLst>
                                          <p:attrName>style.visibility</p:attrName>
                                        </p:attrNameLst>
                                      </p:cBhvr>
                                      <p:to>
                                        <p:strVal val="visible"/>
                                      </p:to>
                                    </p:set>
                                    <p:animEffect transition="in" filter="fade">
                                      <p:cBhvr>
                                        <p:cTn id="72" dur="300"/>
                                        <p:tgtEl>
                                          <p:spTgt spid="27"/>
                                        </p:tgtEl>
                                      </p:cBhvr>
                                    </p:animEffect>
                                  </p:childTnLst>
                                </p:cTn>
                              </p:par>
                              <p:par>
                                <p:cTn id="73" presetID="47" presetClass="entr" presetSubtype="0" fill="hold" grpId="0" nodeType="withEffect">
                                  <p:stCondLst>
                                    <p:cond delay="250"/>
                                  </p:stCondLst>
                                  <p:childTnLst>
                                    <p:set>
                                      <p:cBhvr>
                                        <p:cTn id="74" dur="1" fill="hold">
                                          <p:stCondLst>
                                            <p:cond delay="0"/>
                                          </p:stCondLst>
                                        </p:cTn>
                                        <p:tgtEl>
                                          <p:spTgt spid="28"/>
                                        </p:tgtEl>
                                        <p:attrNameLst>
                                          <p:attrName>style.visibility</p:attrName>
                                        </p:attrNameLst>
                                      </p:cBhvr>
                                      <p:to>
                                        <p:strVal val="visible"/>
                                      </p:to>
                                    </p:set>
                                    <p:animEffect transition="in" filter="fade">
                                      <p:cBhvr>
                                        <p:cTn id="75" dur="750"/>
                                        <p:tgtEl>
                                          <p:spTgt spid="28"/>
                                        </p:tgtEl>
                                      </p:cBhvr>
                                    </p:animEffect>
                                    <p:anim calcmode="lin" valueType="num">
                                      <p:cBhvr>
                                        <p:cTn id="76" dur="750" fill="hold"/>
                                        <p:tgtEl>
                                          <p:spTgt spid="28"/>
                                        </p:tgtEl>
                                        <p:attrNameLst>
                                          <p:attrName>ppt_x</p:attrName>
                                        </p:attrNameLst>
                                      </p:cBhvr>
                                      <p:tavLst>
                                        <p:tav tm="0">
                                          <p:val>
                                            <p:strVal val="#ppt_x"/>
                                          </p:val>
                                        </p:tav>
                                        <p:tav tm="100000">
                                          <p:val>
                                            <p:strVal val="#ppt_x"/>
                                          </p:val>
                                        </p:tav>
                                      </p:tavLst>
                                    </p:anim>
                                    <p:anim calcmode="lin" valueType="num">
                                      <p:cBhvr>
                                        <p:cTn id="77" dur="750" fill="hold"/>
                                        <p:tgtEl>
                                          <p:spTgt spid="28"/>
                                        </p:tgtEl>
                                        <p:attrNameLst>
                                          <p:attrName>ppt_y</p:attrName>
                                        </p:attrNameLst>
                                      </p:cBhvr>
                                      <p:tavLst>
                                        <p:tav tm="0">
                                          <p:val>
                                            <p:strVal val="#ppt_y-.1"/>
                                          </p:val>
                                        </p:tav>
                                        <p:tav tm="100000">
                                          <p:val>
                                            <p:strVal val="#ppt_y"/>
                                          </p:val>
                                        </p:tav>
                                      </p:tavLst>
                                    </p:anim>
                                  </p:childTnLst>
                                </p:cTn>
                              </p:par>
                              <p:par>
                                <p:cTn id="78" presetID="47" presetClass="entr" presetSubtype="0" fill="hold" grpId="0" nodeType="withEffect">
                                  <p:stCondLst>
                                    <p:cond delay="250"/>
                                  </p:stCondLst>
                                  <p:childTnLst>
                                    <p:set>
                                      <p:cBhvr>
                                        <p:cTn id="79" dur="1" fill="hold">
                                          <p:stCondLst>
                                            <p:cond delay="0"/>
                                          </p:stCondLst>
                                        </p:cTn>
                                        <p:tgtEl>
                                          <p:spTgt spid="29"/>
                                        </p:tgtEl>
                                        <p:attrNameLst>
                                          <p:attrName>style.visibility</p:attrName>
                                        </p:attrNameLst>
                                      </p:cBhvr>
                                      <p:to>
                                        <p:strVal val="visible"/>
                                      </p:to>
                                    </p:set>
                                    <p:animEffect transition="in" filter="fade">
                                      <p:cBhvr>
                                        <p:cTn id="80" dur="750"/>
                                        <p:tgtEl>
                                          <p:spTgt spid="29"/>
                                        </p:tgtEl>
                                      </p:cBhvr>
                                    </p:animEffect>
                                    <p:anim calcmode="lin" valueType="num">
                                      <p:cBhvr>
                                        <p:cTn id="81" dur="750" fill="hold"/>
                                        <p:tgtEl>
                                          <p:spTgt spid="29"/>
                                        </p:tgtEl>
                                        <p:attrNameLst>
                                          <p:attrName>ppt_x</p:attrName>
                                        </p:attrNameLst>
                                      </p:cBhvr>
                                      <p:tavLst>
                                        <p:tav tm="0">
                                          <p:val>
                                            <p:strVal val="#ppt_x"/>
                                          </p:val>
                                        </p:tav>
                                        <p:tav tm="100000">
                                          <p:val>
                                            <p:strVal val="#ppt_x"/>
                                          </p:val>
                                        </p:tav>
                                      </p:tavLst>
                                    </p:anim>
                                    <p:anim calcmode="lin" valueType="num">
                                      <p:cBhvr>
                                        <p:cTn id="82" dur="75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63" grpId="0" uiExpand="1" build="p" animBg="1"/>
      <p:bldP spid="65" grpId="0" animBg="1"/>
      <p:bldP spid="66" grpId="0" animBg="1"/>
      <p:bldP spid="67" grpId="0" animBg="1"/>
      <p:bldP spid="81" grpId="0"/>
      <p:bldP spid="22" grpId="0" build="p" animBg="1"/>
      <p:bldP spid="23" grpId="0" build="p" animBg="1"/>
      <p:bldP spid="24" grpId="0" build="p" animBg="1"/>
      <p:bldP spid="25" grpId="0" build="p" animBg="1"/>
      <p:bldP spid="80" grpId="0"/>
      <p:bldP spid="26" grpId="0"/>
      <p:bldP spid="27" grpId="0"/>
      <p:bldP spid="82" grpId="0"/>
      <p:bldP spid="28" grpId="0" animBg="1"/>
      <p:bldP spid="29"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2" descr="G:\zxl\PPT素材\素材\图片包\安全帽\240381-1F309160R454.jpg240381-1F309160R454"/>
          <p:cNvPicPr>
            <a:picLocks noChangeAspect="1" noChangeArrowheads="1"/>
          </p:cNvPicPr>
          <p:nvPr/>
        </p:nvPicPr>
        <p:blipFill>
          <a:blip r:embed="rId2" cstate="print"/>
          <a:srcRect b="9265"/>
          <a:stretch>
            <a:fillRect/>
          </a:stretch>
        </p:blipFill>
        <p:spPr bwMode="auto">
          <a:xfrm>
            <a:off x="1674495" y="4546600"/>
            <a:ext cx="10583707" cy="2394018"/>
          </a:xfrm>
          <a:prstGeom prst="rect">
            <a:avLst/>
          </a:prstGeom>
          <a:noFill/>
        </p:spPr>
      </p:pic>
      <p:sp>
        <p:nvSpPr>
          <p:cNvPr id="2" name="Rectangle 2"/>
          <p:cNvSpPr txBox="1">
            <a:spLocks noChangeArrowheads="1"/>
          </p:cNvSpPr>
          <p:nvPr/>
        </p:nvSpPr>
        <p:spPr>
          <a:xfrm>
            <a:off x="2825014" y="672164"/>
            <a:ext cx="5183205" cy="502118"/>
          </a:xfrm>
          <a:prstGeom prst="rect">
            <a:avLst/>
          </a:prstGeom>
        </p:spPr>
        <p:txBody>
          <a:bodyPr/>
          <a:lstStyle/>
          <a:p>
            <a:pPr marL="0" marR="0" lvl="0" indent="0" algn="l" defTabSz="914400" rtl="0" eaLnBrk="1" fontAlgn="auto" latinLnBrk="0" hangingPunct="1">
              <a:lnSpc>
                <a:spcPct val="90000"/>
              </a:lnSpc>
              <a:spcBef>
                <a:spcPct val="0"/>
              </a:spcBef>
              <a:spcAft>
                <a:spcPts val="0"/>
              </a:spcAft>
              <a:buClrTx/>
              <a:buSzTx/>
              <a:buFontTx/>
              <a:buNone/>
              <a:defRPr/>
            </a:pPr>
            <a:r>
              <a:rPr kumimoji="0" lang="zh-CN" altLang="en-US" sz="2800" i="0" u="none" strike="noStrike" kern="1200" cap="none" spc="0" normalizeH="0" baseline="0" noProof="0" dirty="0">
                <a:ln>
                  <a:noFill/>
                </a:ln>
                <a:solidFill>
                  <a:schemeClr val="tx1"/>
                </a:solidFill>
                <a:effectLst/>
                <a:uLnTx/>
                <a:uFillTx/>
                <a:latin typeface="微软雅黑" pitchFamily="34" charset="-122"/>
                <a:ea typeface="微软雅黑" pitchFamily="34" charset="-122"/>
                <a:cs typeface="+mj-cs"/>
              </a:rPr>
              <a:t>安全观察，安全生产</a:t>
            </a:r>
          </a:p>
        </p:txBody>
      </p:sp>
      <p:sp>
        <p:nvSpPr>
          <p:cNvPr id="3" name="TextBox 2"/>
          <p:cNvSpPr txBox="1"/>
          <p:nvPr/>
        </p:nvSpPr>
        <p:spPr>
          <a:xfrm>
            <a:off x="2800326" y="1452127"/>
            <a:ext cx="8430895" cy="1337945"/>
          </a:xfrm>
          <a:prstGeom prst="rect">
            <a:avLst/>
          </a:prstGeom>
          <a:noFill/>
        </p:spPr>
        <p:txBody>
          <a:bodyPr wrap="none" rtlCol="0">
            <a:spAutoFit/>
          </a:bodyPr>
          <a:lstStyle/>
          <a:p>
            <a:pPr fontAlgn="auto">
              <a:lnSpc>
                <a:spcPct val="150000"/>
              </a:lnSpc>
            </a:pPr>
            <a:r>
              <a:rPr lang="zh-CN" altLang="en-US" dirty="0">
                <a:latin typeface="微软雅黑" pitchFamily="34" charset="-122"/>
                <a:ea typeface="微软雅黑" pitchFamily="34" charset="-122"/>
              </a:rPr>
              <a:t>       安全生产是指在劳动过程中，努力改善劳动条件，克服不安全因素，防止伤亡</a:t>
            </a:r>
            <a:endParaRPr lang="en-US" altLang="zh-CN" dirty="0">
              <a:latin typeface="微软雅黑" pitchFamily="34" charset="-122"/>
              <a:ea typeface="微软雅黑" pitchFamily="34" charset="-122"/>
            </a:endParaRPr>
          </a:p>
          <a:p>
            <a:pPr fontAlgn="auto">
              <a:lnSpc>
                <a:spcPct val="150000"/>
              </a:lnSpc>
            </a:pPr>
            <a:r>
              <a:rPr lang="zh-CN" altLang="en-US" dirty="0">
                <a:latin typeface="微软雅黑" pitchFamily="34" charset="-122"/>
                <a:ea typeface="微软雅黑" pitchFamily="34" charset="-122"/>
              </a:rPr>
              <a:t>事故发生，使劳动生产在保护劳动者的安全健康和国家财产及人民生命财产安全的</a:t>
            </a:r>
            <a:endParaRPr lang="en-US" altLang="zh-CN" dirty="0">
              <a:latin typeface="微软雅黑" pitchFamily="34" charset="-122"/>
              <a:ea typeface="微软雅黑" pitchFamily="34" charset="-122"/>
            </a:endParaRPr>
          </a:p>
          <a:p>
            <a:pPr fontAlgn="auto">
              <a:lnSpc>
                <a:spcPct val="150000"/>
              </a:lnSpc>
            </a:pPr>
            <a:r>
              <a:rPr lang="zh-CN" altLang="en-US" dirty="0">
                <a:latin typeface="微软雅黑" pitchFamily="34" charset="-122"/>
                <a:ea typeface="微软雅黑" pitchFamily="34" charset="-122"/>
              </a:rPr>
              <a:t>前提下进行</a:t>
            </a:r>
          </a:p>
        </p:txBody>
      </p:sp>
      <p:sp>
        <p:nvSpPr>
          <p:cNvPr id="5" name="TextBox 4"/>
          <p:cNvSpPr txBox="1"/>
          <p:nvPr/>
        </p:nvSpPr>
        <p:spPr>
          <a:xfrm>
            <a:off x="2846641" y="2709037"/>
            <a:ext cx="8641080" cy="1753235"/>
          </a:xfrm>
          <a:prstGeom prst="rect">
            <a:avLst/>
          </a:prstGeom>
          <a:noFill/>
        </p:spPr>
        <p:txBody>
          <a:bodyPr wrap="none" rtlCol="0">
            <a:spAutoFit/>
          </a:bodyPr>
          <a:lstStyle/>
          <a:p>
            <a:pPr fontAlgn="auto">
              <a:lnSpc>
                <a:spcPct val="150000"/>
              </a:lnSpc>
            </a:pPr>
            <a:r>
              <a:rPr lang="zh-CN" altLang="en-US" dirty="0">
                <a:latin typeface="微软雅黑" pitchFamily="34" charset="-122"/>
                <a:ea typeface="微软雅黑" pitchFamily="34" charset="-122"/>
              </a:rPr>
              <a:t>       搞好安全生产工作对于巩固社会的安定，为国家的经济建设提供重要的稳定政</a:t>
            </a:r>
            <a:endParaRPr lang="en-US" altLang="zh-CN" dirty="0">
              <a:latin typeface="微软雅黑" pitchFamily="34" charset="-122"/>
              <a:ea typeface="微软雅黑" pitchFamily="34" charset="-122"/>
            </a:endParaRPr>
          </a:p>
          <a:p>
            <a:pPr fontAlgn="auto">
              <a:lnSpc>
                <a:spcPct val="150000"/>
              </a:lnSpc>
            </a:pPr>
            <a:r>
              <a:rPr lang="zh-CN" altLang="en-US" dirty="0">
                <a:latin typeface="微软雅黑" pitchFamily="34" charset="-122"/>
                <a:ea typeface="微软雅黑" pitchFamily="34" charset="-122"/>
              </a:rPr>
              <a:t>治环境具有现实的意义；对于保护劳动生产力，均衡发展各部门、各行业的经济劳</a:t>
            </a:r>
            <a:endParaRPr lang="en-US" altLang="zh-CN" dirty="0">
              <a:latin typeface="微软雅黑" pitchFamily="34" charset="-122"/>
              <a:ea typeface="微软雅黑" pitchFamily="34" charset="-122"/>
            </a:endParaRPr>
          </a:p>
          <a:p>
            <a:pPr fontAlgn="auto">
              <a:lnSpc>
                <a:spcPct val="150000"/>
              </a:lnSpc>
            </a:pPr>
            <a:r>
              <a:rPr lang="zh-CN" altLang="en-US" dirty="0">
                <a:latin typeface="微软雅黑" pitchFamily="34" charset="-122"/>
                <a:ea typeface="微软雅黑" pitchFamily="34" charset="-122"/>
              </a:rPr>
              <a:t>动力资源具有重要的作用；对于增加社会财富、减少经济损失具有实在的经济意义；</a:t>
            </a:r>
            <a:endParaRPr lang="en-US" altLang="zh-CN" dirty="0">
              <a:latin typeface="微软雅黑" pitchFamily="34" charset="-122"/>
              <a:ea typeface="微软雅黑" pitchFamily="34" charset="-122"/>
            </a:endParaRPr>
          </a:p>
          <a:p>
            <a:pPr fontAlgn="auto">
              <a:lnSpc>
                <a:spcPct val="150000"/>
              </a:lnSpc>
            </a:pPr>
            <a:r>
              <a:rPr lang="zh-CN" altLang="en-US" dirty="0">
                <a:latin typeface="微软雅黑" pitchFamily="34" charset="-122"/>
                <a:ea typeface="微软雅黑" pitchFamily="34" charset="-122"/>
              </a:rPr>
              <a:t>对于生产员工的生命安全与健康，家庭的幸福和生活的质量，有直接影响</a:t>
            </a:r>
          </a:p>
        </p:txBody>
      </p:sp>
      <p:sp>
        <p:nvSpPr>
          <p:cNvPr id="8" name="椭圆 7"/>
          <p:cNvSpPr/>
          <p:nvPr/>
        </p:nvSpPr>
        <p:spPr>
          <a:xfrm>
            <a:off x="7726207" y="4909247"/>
            <a:ext cx="564023" cy="564023"/>
          </a:xfrm>
          <a:prstGeom prst="ellipse">
            <a:avLst/>
          </a:prstGeom>
          <a:solidFill>
            <a:schemeClr val="bg1">
              <a:alpha val="86000"/>
            </a:schemeClr>
          </a:solidFill>
          <a:ln>
            <a:noFill/>
          </a:ln>
          <a:effectLst>
            <a:softEdge rad="508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21"/>
          <p:cNvPicPr>
            <a:picLocks noChangeAspect="1"/>
          </p:cNvPicPr>
          <p:nvPr/>
        </p:nvPicPr>
        <p:blipFill>
          <a:blip r:embed="rId3" cstate="print">
            <a:graysc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3" name="任意多边形 22"/>
          <p:cNvSpPr/>
          <p:nvPr/>
        </p:nvSpPr>
        <p:spPr>
          <a:xfrm>
            <a:off x="-1337665" y="708126"/>
            <a:ext cx="1203526" cy="740503"/>
          </a:xfrm>
          <a:custGeom>
            <a:avLst/>
            <a:gdLst>
              <a:gd name="connsiteX0" fmla="*/ 863600 w 1792827"/>
              <a:gd name="connsiteY0" fmla="*/ 0 h 1103086"/>
              <a:gd name="connsiteX1" fmla="*/ 1347060 w 1792827"/>
              <a:gd name="connsiteY1" fmla="*/ 370853 h 1103086"/>
              <a:gd name="connsiteX2" fmla="*/ 1351590 w 1792827"/>
              <a:gd name="connsiteY2" fmla="*/ 413148 h 1103086"/>
              <a:gd name="connsiteX3" fmla="*/ 1422712 w 1792827"/>
              <a:gd name="connsiteY3" fmla="*/ 406400 h 1103086"/>
              <a:gd name="connsiteX4" fmla="*/ 1792827 w 1792827"/>
              <a:gd name="connsiteY4" fmla="*/ 754743 h 1103086"/>
              <a:gd name="connsiteX5" fmla="*/ 1422712 w 1792827"/>
              <a:gd name="connsiteY5" fmla="*/ 1103086 h 1103086"/>
              <a:gd name="connsiteX6" fmla="*/ 450111 w 1792827"/>
              <a:gd name="connsiteY6" fmla="*/ 1103086 h 1103086"/>
              <a:gd name="connsiteX7" fmla="*/ 450111 w 1792827"/>
              <a:gd name="connsiteY7" fmla="*/ 1094430 h 1103086"/>
              <a:gd name="connsiteX8" fmla="*/ 444706 w 1792827"/>
              <a:gd name="connsiteY8" fmla="*/ 1096009 h 1103086"/>
              <a:gd name="connsiteX9" fmla="*/ 370115 w 1792827"/>
              <a:gd name="connsiteY9" fmla="*/ 1103086 h 1103086"/>
              <a:gd name="connsiteX10" fmla="*/ 0 w 1792827"/>
              <a:gd name="connsiteY10" fmla="*/ 754743 h 1103086"/>
              <a:gd name="connsiteX11" fmla="*/ 370115 w 1792827"/>
              <a:gd name="connsiteY11" fmla="*/ 406400 h 1103086"/>
              <a:gd name="connsiteX12" fmla="*/ 376270 w 1792827"/>
              <a:gd name="connsiteY12" fmla="*/ 406984 h 1103086"/>
              <a:gd name="connsiteX13" fmla="*/ 380140 w 1792827"/>
              <a:gd name="connsiteY13" fmla="*/ 370853 h 1103086"/>
              <a:gd name="connsiteX14" fmla="*/ 863600 w 1792827"/>
              <a:gd name="connsiteY14" fmla="*/ 0 h 1103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92827" h="1103086">
                <a:moveTo>
                  <a:pt x="863600" y="0"/>
                </a:moveTo>
                <a:cubicBezTo>
                  <a:pt x="1102077" y="0"/>
                  <a:pt x="1301044" y="159207"/>
                  <a:pt x="1347060" y="370853"/>
                </a:cubicBezTo>
                <a:lnTo>
                  <a:pt x="1351590" y="413148"/>
                </a:lnTo>
                <a:lnTo>
                  <a:pt x="1422712" y="406400"/>
                </a:lnTo>
                <a:cubicBezTo>
                  <a:pt x="1627121" y="406400"/>
                  <a:pt x="1792827" y="562358"/>
                  <a:pt x="1792827" y="754743"/>
                </a:cubicBezTo>
                <a:cubicBezTo>
                  <a:pt x="1792827" y="947128"/>
                  <a:pt x="1627121" y="1103086"/>
                  <a:pt x="1422712" y="1103086"/>
                </a:cubicBezTo>
                <a:lnTo>
                  <a:pt x="450111" y="1103086"/>
                </a:lnTo>
                <a:lnTo>
                  <a:pt x="450111" y="1094430"/>
                </a:lnTo>
                <a:lnTo>
                  <a:pt x="444706" y="1096009"/>
                </a:lnTo>
                <a:cubicBezTo>
                  <a:pt x="420613" y="1100649"/>
                  <a:pt x="395666" y="1103086"/>
                  <a:pt x="370115" y="1103086"/>
                </a:cubicBezTo>
                <a:cubicBezTo>
                  <a:pt x="165706" y="1103086"/>
                  <a:pt x="0" y="947128"/>
                  <a:pt x="0" y="754743"/>
                </a:cubicBezTo>
                <a:cubicBezTo>
                  <a:pt x="0" y="562358"/>
                  <a:pt x="165706" y="406400"/>
                  <a:pt x="370115" y="406400"/>
                </a:cubicBezTo>
                <a:lnTo>
                  <a:pt x="376270" y="406984"/>
                </a:lnTo>
                <a:lnTo>
                  <a:pt x="380140" y="370853"/>
                </a:lnTo>
                <a:cubicBezTo>
                  <a:pt x="426156" y="159207"/>
                  <a:pt x="625123" y="0"/>
                  <a:pt x="863600" y="0"/>
                </a:cubicBezTo>
                <a:close/>
              </a:path>
            </a:pathLst>
          </a:custGeom>
          <a:gradFill flip="none" rotWithShape="1">
            <a:gsLst>
              <a:gs pos="0">
                <a:schemeClr val="bg1">
                  <a:lumMod val="95000"/>
                  <a:shade val="30000"/>
                  <a:satMod val="115000"/>
                </a:schemeClr>
              </a:gs>
              <a:gs pos="54000">
                <a:schemeClr val="bg1">
                  <a:lumMod val="95000"/>
                  <a:shade val="100000"/>
                  <a:satMod val="115000"/>
                </a:schemeClr>
              </a:gs>
            </a:gsLst>
            <a:lin ang="8100000" scaled="1"/>
            <a:tileRect/>
          </a:gradFill>
          <a:ln>
            <a:solidFill>
              <a:schemeClr val="bg1"/>
            </a:solidFill>
          </a:ln>
          <a:effectLst>
            <a:outerShdw blurRad="228600" dist="165100" dir="8100000" algn="tr"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任意多边形 23"/>
          <p:cNvSpPr/>
          <p:nvPr/>
        </p:nvSpPr>
        <p:spPr>
          <a:xfrm>
            <a:off x="-784933" y="2800147"/>
            <a:ext cx="633795" cy="389960"/>
          </a:xfrm>
          <a:custGeom>
            <a:avLst/>
            <a:gdLst>
              <a:gd name="connsiteX0" fmla="*/ 863600 w 1792827"/>
              <a:gd name="connsiteY0" fmla="*/ 0 h 1103086"/>
              <a:gd name="connsiteX1" fmla="*/ 1347060 w 1792827"/>
              <a:gd name="connsiteY1" fmla="*/ 370853 h 1103086"/>
              <a:gd name="connsiteX2" fmla="*/ 1351590 w 1792827"/>
              <a:gd name="connsiteY2" fmla="*/ 413148 h 1103086"/>
              <a:gd name="connsiteX3" fmla="*/ 1422712 w 1792827"/>
              <a:gd name="connsiteY3" fmla="*/ 406400 h 1103086"/>
              <a:gd name="connsiteX4" fmla="*/ 1792827 w 1792827"/>
              <a:gd name="connsiteY4" fmla="*/ 754743 h 1103086"/>
              <a:gd name="connsiteX5" fmla="*/ 1422712 w 1792827"/>
              <a:gd name="connsiteY5" fmla="*/ 1103086 h 1103086"/>
              <a:gd name="connsiteX6" fmla="*/ 450111 w 1792827"/>
              <a:gd name="connsiteY6" fmla="*/ 1103086 h 1103086"/>
              <a:gd name="connsiteX7" fmla="*/ 450111 w 1792827"/>
              <a:gd name="connsiteY7" fmla="*/ 1094430 h 1103086"/>
              <a:gd name="connsiteX8" fmla="*/ 444706 w 1792827"/>
              <a:gd name="connsiteY8" fmla="*/ 1096009 h 1103086"/>
              <a:gd name="connsiteX9" fmla="*/ 370115 w 1792827"/>
              <a:gd name="connsiteY9" fmla="*/ 1103086 h 1103086"/>
              <a:gd name="connsiteX10" fmla="*/ 0 w 1792827"/>
              <a:gd name="connsiteY10" fmla="*/ 754743 h 1103086"/>
              <a:gd name="connsiteX11" fmla="*/ 370115 w 1792827"/>
              <a:gd name="connsiteY11" fmla="*/ 406400 h 1103086"/>
              <a:gd name="connsiteX12" fmla="*/ 376270 w 1792827"/>
              <a:gd name="connsiteY12" fmla="*/ 406984 h 1103086"/>
              <a:gd name="connsiteX13" fmla="*/ 380140 w 1792827"/>
              <a:gd name="connsiteY13" fmla="*/ 370853 h 1103086"/>
              <a:gd name="connsiteX14" fmla="*/ 863600 w 1792827"/>
              <a:gd name="connsiteY14" fmla="*/ 0 h 1103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92827" h="1103086">
                <a:moveTo>
                  <a:pt x="863600" y="0"/>
                </a:moveTo>
                <a:cubicBezTo>
                  <a:pt x="1102077" y="0"/>
                  <a:pt x="1301044" y="159207"/>
                  <a:pt x="1347060" y="370853"/>
                </a:cubicBezTo>
                <a:lnTo>
                  <a:pt x="1351590" y="413148"/>
                </a:lnTo>
                <a:lnTo>
                  <a:pt x="1422712" y="406400"/>
                </a:lnTo>
                <a:cubicBezTo>
                  <a:pt x="1627121" y="406400"/>
                  <a:pt x="1792827" y="562358"/>
                  <a:pt x="1792827" y="754743"/>
                </a:cubicBezTo>
                <a:cubicBezTo>
                  <a:pt x="1792827" y="947128"/>
                  <a:pt x="1627121" y="1103086"/>
                  <a:pt x="1422712" y="1103086"/>
                </a:cubicBezTo>
                <a:lnTo>
                  <a:pt x="450111" y="1103086"/>
                </a:lnTo>
                <a:lnTo>
                  <a:pt x="450111" y="1094430"/>
                </a:lnTo>
                <a:lnTo>
                  <a:pt x="444706" y="1096009"/>
                </a:lnTo>
                <a:cubicBezTo>
                  <a:pt x="420613" y="1100649"/>
                  <a:pt x="395666" y="1103086"/>
                  <a:pt x="370115" y="1103086"/>
                </a:cubicBezTo>
                <a:cubicBezTo>
                  <a:pt x="165706" y="1103086"/>
                  <a:pt x="0" y="947128"/>
                  <a:pt x="0" y="754743"/>
                </a:cubicBezTo>
                <a:cubicBezTo>
                  <a:pt x="0" y="562358"/>
                  <a:pt x="165706" y="406400"/>
                  <a:pt x="370115" y="406400"/>
                </a:cubicBezTo>
                <a:lnTo>
                  <a:pt x="376270" y="406984"/>
                </a:lnTo>
                <a:lnTo>
                  <a:pt x="380140" y="370853"/>
                </a:lnTo>
                <a:cubicBezTo>
                  <a:pt x="426156" y="159207"/>
                  <a:pt x="625123" y="0"/>
                  <a:pt x="863600" y="0"/>
                </a:cubicBezTo>
                <a:close/>
              </a:path>
            </a:pathLst>
          </a:custGeom>
          <a:gradFill flip="none" rotWithShape="1">
            <a:gsLst>
              <a:gs pos="0">
                <a:schemeClr val="bg1">
                  <a:lumMod val="95000"/>
                  <a:shade val="30000"/>
                  <a:satMod val="115000"/>
                </a:schemeClr>
              </a:gs>
              <a:gs pos="54000">
                <a:schemeClr val="bg1">
                  <a:lumMod val="95000"/>
                  <a:shade val="100000"/>
                  <a:satMod val="115000"/>
                </a:schemeClr>
              </a:gs>
            </a:gsLst>
            <a:lin ang="8100000" scaled="1"/>
            <a:tileRect/>
          </a:gradFill>
          <a:ln>
            <a:solidFill>
              <a:schemeClr val="bg1"/>
            </a:solidFill>
          </a:ln>
          <a:effectLst>
            <a:outerShdw blurRad="228600" dist="165100" dir="8100000" algn="tr"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5" name="图片 24"/>
          <p:cNvPicPr>
            <a:picLocks noChangeAspect="1"/>
          </p:cNvPicPr>
          <p:nvPr/>
        </p:nvPicPr>
        <p:blipFill rotWithShape="1">
          <a:blip r:embed="rId4" cstate="print">
            <a:extLst>
              <a:ext uri="{28A0092B-C50C-407E-A947-70E740481C1C}">
                <a14:useLocalDpi xmlns:a14="http://schemas.microsoft.com/office/drawing/2010/main" val="0"/>
              </a:ext>
            </a:extLst>
          </a:blip>
          <a:srcRect t="10860" b="38213"/>
          <a:stretch>
            <a:fillRect/>
          </a:stretch>
        </p:blipFill>
        <p:spPr>
          <a:xfrm>
            <a:off x="975178" y="247222"/>
            <a:ext cx="10058400" cy="3997694"/>
          </a:xfrm>
          <a:prstGeom prst="rect">
            <a:avLst/>
          </a:prstGeom>
        </p:spPr>
      </p:pic>
      <p:sp>
        <p:nvSpPr>
          <p:cNvPr id="27" name="Freeform 6"/>
          <p:cNvSpPr/>
          <p:nvPr/>
        </p:nvSpPr>
        <p:spPr bwMode="auto">
          <a:xfrm rot="16200000">
            <a:off x="4520009" y="-725156"/>
            <a:ext cx="3111856" cy="12232133"/>
          </a:xfrm>
          <a:custGeom>
            <a:avLst/>
            <a:gdLst>
              <a:gd name="T0" fmla="*/ 606 w 606"/>
              <a:gd name="T1" fmla="*/ 335 h 697"/>
              <a:gd name="T2" fmla="*/ 464 w 606"/>
              <a:gd name="T3" fmla="*/ 0 h 697"/>
              <a:gd name="T4" fmla="*/ 0 w 606"/>
              <a:gd name="T5" fmla="*/ 0 h 697"/>
              <a:gd name="T6" fmla="*/ 0 w 606"/>
              <a:gd name="T7" fmla="*/ 697 h 697"/>
              <a:gd name="T8" fmla="*/ 432 w 606"/>
              <a:gd name="T9" fmla="*/ 697 h 697"/>
              <a:gd name="T10" fmla="*/ 606 w 606"/>
              <a:gd name="T11" fmla="*/ 335 h 697"/>
              <a:gd name="connsiteX0" fmla="*/ 18141 w 18141"/>
              <a:gd name="connsiteY0" fmla="*/ 4806 h 10000"/>
              <a:gd name="connsiteX1" fmla="*/ 15798 w 18141"/>
              <a:gd name="connsiteY1" fmla="*/ 0 h 10000"/>
              <a:gd name="connsiteX2" fmla="*/ 0 w 18141"/>
              <a:gd name="connsiteY2" fmla="*/ 0 h 10000"/>
              <a:gd name="connsiteX3" fmla="*/ 8141 w 18141"/>
              <a:gd name="connsiteY3" fmla="*/ 10000 h 10000"/>
              <a:gd name="connsiteX4" fmla="*/ 15270 w 18141"/>
              <a:gd name="connsiteY4" fmla="*/ 10000 h 10000"/>
              <a:gd name="connsiteX5" fmla="*/ 18141 w 18141"/>
              <a:gd name="connsiteY5" fmla="*/ 4806 h 10000"/>
              <a:gd name="connsiteX0-1" fmla="*/ 19334 w 19334"/>
              <a:gd name="connsiteY0-2" fmla="*/ 5546 h 10740"/>
              <a:gd name="connsiteX1-3" fmla="*/ 16991 w 19334"/>
              <a:gd name="connsiteY1-4" fmla="*/ 740 h 10740"/>
              <a:gd name="connsiteX2-5" fmla="*/ 1193 w 19334"/>
              <a:gd name="connsiteY2-6" fmla="*/ 740 h 10740"/>
              <a:gd name="connsiteX3-7" fmla="*/ 1125 w 19334"/>
              <a:gd name="connsiteY3-8" fmla="*/ 10740 h 10740"/>
              <a:gd name="connsiteX4-9" fmla="*/ 16463 w 19334"/>
              <a:gd name="connsiteY4-10" fmla="*/ 10740 h 10740"/>
              <a:gd name="connsiteX5-11" fmla="*/ 19334 w 19334"/>
              <a:gd name="connsiteY5-12" fmla="*/ 5546 h 10740"/>
              <a:gd name="connsiteX0-13" fmla="*/ 19434 w 19434"/>
              <a:gd name="connsiteY0-14" fmla="*/ 4806 h 10000"/>
              <a:gd name="connsiteX1-15" fmla="*/ 17091 w 19434"/>
              <a:gd name="connsiteY1-16" fmla="*/ 0 h 10000"/>
              <a:gd name="connsiteX2-17" fmla="*/ 1293 w 19434"/>
              <a:gd name="connsiteY2-18" fmla="*/ 0 h 10000"/>
              <a:gd name="connsiteX3-19" fmla="*/ 1225 w 19434"/>
              <a:gd name="connsiteY3-20" fmla="*/ 10000 h 10000"/>
              <a:gd name="connsiteX4-21" fmla="*/ 16563 w 19434"/>
              <a:gd name="connsiteY4-22" fmla="*/ 10000 h 10000"/>
              <a:gd name="connsiteX5-23" fmla="*/ 19434 w 19434"/>
              <a:gd name="connsiteY5-24" fmla="*/ 4806 h 10000"/>
              <a:gd name="connsiteX0-25" fmla="*/ 18216 w 18216"/>
              <a:gd name="connsiteY0-26" fmla="*/ 4806 h 10000"/>
              <a:gd name="connsiteX1-27" fmla="*/ 15873 w 18216"/>
              <a:gd name="connsiteY1-28" fmla="*/ 0 h 10000"/>
              <a:gd name="connsiteX2-29" fmla="*/ 2606 w 18216"/>
              <a:gd name="connsiteY2-30" fmla="*/ 0 h 10000"/>
              <a:gd name="connsiteX3-31" fmla="*/ 7 w 18216"/>
              <a:gd name="connsiteY3-32" fmla="*/ 10000 h 10000"/>
              <a:gd name="connsiteX4-33" fmla="*/ 15345 w 18216"/>
              <a:gd name="connsiteY4-34" fmla="*/ 10000 h 10000"/>
              <a:gd name="connsiteX5-35" fmla="*/ 18216 w 18216"/>
              <a:gd name="connsiteY5-36" fmla="*/ 4806 h 10000"/>
              <a:gd name="connsiteX0-37" fmla="*/ 18209 w 18209"/>
              <a:gd name="connsiteY0-38" fmla="*/ 5046 h 10240"/>
              <a:gd name="connsiteX1-39" fmla="*/ 15866 w 18209"/>
              <a:gd name="connsiteY1-40" fmla="*/ 240 h 10240"/>
              <a:gd name="connsiteX2-41" fmla="*/ 2599 w 18209"/>
              <a:gd name="connsiteY2-42" fmla="*/ 240 h 10240"/>
              <a:gd name="connsiteX3-43" fmla="*/ 0 w 18209"/>
              <a:gd name="connsiteY3-44" fmla="*/ 10240 h 10240"/>
              <a:gd name="connsiteX4-45" fmla="*/ 15338 w 18209"/>
              <a:gd name="connsiteY4-46" fmla="*/ 10240 h 10240"/>
              <a:gd name="connsiteX5-47" fmla="*/ 18209 w 18209"/>
              <a:gd name="connsiteY5-48" fmla="*/ 5046 h 10240"/>
              <a:gd name="connsiteX0-49" fmla="*/ 18209 w 18209"/>
              <a:gd name="connsiteY0-50" fmla="*/ 4807 h 10001"/>
              <a:gd name="connsiteX1-51" fmla="*/ 15866 w 18209"/>
              <a:gd name="connsiteY1-52" fmla="*/ 1 h 10001"/>
              <a:gd name="connsiteX2-53" fmla="*/ 2599 w 18209"/>
              <a:gd name="connsiteY2-54" fmla="*/ 1 h 10001"/>
              <a:gd name="connsiteX3-55" fmla="*/ 0 w 18209"/>
              <a:gd name="connsiteY3-56" fmla="*/ 10001 h 10001"/>
              <a:gd name="connsiteX4-57" fmla="*/ 15338 w 18209"/>
              <a:gd name="connsiteY4-58" fmla="*/ 10001 h 10001"/>
              <a:gd name="connsiteX5-59" fmla="*/ 18209 w 18209"/>
              <a:gd name="connsiteY5-60" fmla="*/ 4807 h 10001"/>
              <a:gd name="connsiteX0-61" fmla="*/ 18209 w 18209"/>
              <a:gd name="connsiteY0-62" fmla="*/ 4806 h 10000"/>
              <a:gd name="connsiteX1-63" fmla="*/ 15866 w 18209"/>
              <a:gd name="connsiteY1-64" fmla="*/ 0 h 10000"/>
              <a:gd name="connsiteX2-65" fmla="*/ 136 w 18209"/>
              <a:gd name="connsiteY2-66" fmla="*/ 11 h 10000"/>
              <a:gd name="connsiteX3-67" fmla="*/ 0 w 18209"/>
              <a:gd name="connsiteY3-68" fmla="*/ 10000 h 10000"/>
              <a:gd name="connsiteX4-69" fmla="*/ 15338 w 18209"/>
              <a:gd name="connsiteY4-70" fmla="*/ 10000 h 10000"/>
              <a:gd name="connsiteX5-71" fmla="*/ 18209 w 18209"/>
              <a:gd name="connsiteY5-72" fmla="*/ 4806 h 10000"/>
              <a:gd name="connsiteX0-73" fmla="*/ 18423 w 18423"/>
              <a:gd name="connsiteY0-74" fmla="*/ 4827 h 10021"/>
              <a:gd name="connsiteX1-75" fmla="*/ 16080 w 18423"/>
              <a:gd name="connsiteY1-76" fmla="*/ 21 h 10021"/>
              <a:gd name="connsiteX2-77" fmla="*/ 8 w 18423"/>
              <a:gd name="connsiteY2-78" fmla="*/ 0 h 10021"/>
              <a:gd name="connsiteX3-79" fmla="*/ 214 w 18423"/>
              <a:gd name="connsiteY3-80" fmla="*/ 10021 h 10021"/>
              <a:gd name="connsiteX4-81" fmla="*/ 15552 w 18423"/>
              <a:gd name="connsiteY4-82" fmla="*/ 10021 h 10021"/>
              <a:gd name="connsiteX5-83" fmla="*/ 18423 w 18423"/>
              <a:gd name="connsiteY5-84" fmla="*/ 4827 h 1002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8423" h="10021">
                <a:moveTo>
                  <a:pt x="18423" y="4827"/>
                </a:moveTo>
                <a:cubicBezTo>
                  <a:pt x="18423" y="2933"/>
                  <a:pt x="17515" y="1241"/>
                  <a:pt x="16080" y="21"/>
                </a:cubicBezTo>
                <a:lnTo>
                  <a:pt x="8" y="0"/>
                </a:lnTo>
                <a:cubicBezTo>
                  <a:pt x="-49" y="-31"/>
                  <a:pt x="214" y="10021"/>
                  <a:pt x="214" y="10021"/>
                </a:cubicBezTo>
                <a:lnTo>
                  <a:pt x="15552" y="10021"/>
                </a:lnTo>
                <a:cubicBezTo>
                  <a:pt x="17301" y="8801"/>
                  <a:pt x="18423" y="6922"/>
                  <a:pt x="18423" y="4827"/>
                </a:cubicBezTo>
                <a:close/>
              </a:path>
            </a:pathLst>
          </a:custGeom>
          <a:solidFill>
            <a:srgbClr val="14171B"/>
          </a:solidFill>
          <a:ln>
            <a:noFill/>
          </a:ln>
        </p:spPr>
        <p:txBody>
          <a:bodyPr vert="horz" wrap="square" lIns="91440" tIns="45720" rIns="91440" bIns="45720" numCol="1" anchor="t" anchorCtr="0" compatLnSpc="1"/>
          <a:lstStyle/>
          <a:p>
            <a:endParaRPr lang="zh-CN" altLang="en-US"/>
          </a:p>
        </p:txBody>
      </p:sp>
      <p:sp>
        <p:nvSpPr>
          <p:cNvPr id="29" name="矩形 28"/>
          <p:cNvSpPr/>
          <p:nvPr/>
        </p:nvSpPr>
        <p:spPr>
          <a:xfrm>
            <a:off x="4664423" y="4467361"/>
            <a:ext cx="2685352" cy="646331"/>
          </a:xfrm>
          <a:prstGeom prst="rect">
            <a:avLst/>
          </a:prstGeom>
        </p:spPr>
        <p:txBody>
          <a:bodyPr wrap="none">
            <a:spAutoFit/>
          </a:bodyPr>
          <a:lstStyle/>
          <a:p>
            <a:pPr algn="ctr"/>
            <a:r>
              <a:rPr lang="zh-CN" altLang="en-US" sz="3600" b="1" spc="300" dirty="0">
                <a:solidFill>
                  <a:schemeClr val="bg1">
                    <a:lumMod val="95000"/>
                  </a:schemeClr>
                </a:solidFill>
                <a:latin typeface="微软雅黑" pitchFamily="34" charset="-122"/>
                <a:ea typeface="微软雅黑" pitchFamily="34" charset="-122"/>
              </a:rPr>
              <a:t>谢谢观看！</a:t>
            </a:r>
          </a:p>
        </p:txBody>
      </p:sp>
      <p:sp>
        <p:nvSpPr>
          <p:cNvPr id="31" name="TextBox 25"/>
          <p:cNvSpPr txBox="1"/>
          <p:nvPr/>
        </p:nvSpPr>
        <p:spPr>
          <a:xfrm>
            <a:off x="4454870" y="5325339"/>
            <a:ext cx="3099772" cy="460375"/>
          </a:xfrm>
          <a:prstGeom prst="rect">
            <a:avLst/>
          </a:prstGeom>
          <a:solidFill>
            <a:schemeClr val="bg1"/>
          </a:solidFill>
        </p:spPr>
        <p:txBody>
          <a:bodyPr wrap="square" rtlCol="0">
            <a:spAutoFit/>
          </a:bodyPr>
          <a:lstStyle>
            <a:defPPr>
              <a:defRPr lang="zh-CN"/>
            </a:defPPr>
            <a:lvl1pPr>
              <a:defRPr>
                <a:solidFill>
                  <a:schemeClr val="bg1"/>
                </a:solidFill>
                <a:latin typeface="微软雅黑" pitchFamily="34" charset="-122"/>
                <a:ea typeface="微软雅黑" pitchFamily="34" charset="-122"/>
              </a:defRPr>
            </a:lvl1pPr>
          </a:lstStyle>
          <a:p>
            <a:r>
              <a:rPr lang="zh-CN" altLang="en-US" sz="2400" b="1" dirty="0">
                <a:solidFill>
                  <a:srgbClr val="202A36"/>
                </a:solidFill>
              </a:rPr>
              <a:t>     授课人：            </a:t>
            </a:r>
          </a:p>
        </p:txBody>
      </p:sp>
      <p:sp>
        <p:nvSpPr>
          <p:cNvPr id="33" name="任意多边形 32"/>
          <p:cNvSpPr/>
          <p:nvPr/>
        </p:nvSpPr>
        <p:spPr>
          <a:xfrm>
            <a:off x="9513834" y="1532979"/>
            <a:ext cx="835187" cy="513872"/>
          </a:xfrm>
          <a:custGeom>
            <a:avLst/>
            <a:gdLst>
              <a:gd name="connsiteX0" fmla="*/ 863600 w 1792827"/>
              <a:gd name="connsiteY0" fmla="*/ 0 h 1103086"/>
              <a:gd name="connsiteX1" fmla="*/ 1347060 w 1792827"/>
              <a:gd name="connsiteY1" fmla="*/ 370853 h 1103086"/>
              <a:gd name="connsiteX2" fmla="*/ 1351590 w 1792827"/>
              <a:gd name="connsiteY2" fmla="*/ 413148 h 1103086"/>
              <a:gd name="connsiteX3" fmla="*/ 1422712 w 1792827"/>
              <a:gd name="connsiteY3" fmla="*/ 406400 h 1103086"/>
              <a:gd name="connsiteX4" fmla="*/ 1792827 w 1792827"/>
              <a:gd name="connsiteY4" fmla="*/ 754743 h 1103086"/>
              <a:gd name="connsiteX5" fmla="*/ 1422712 w 1792827"/>
              <a:gd name="connsiteY5" fmla="*/ 1103086 h 1103086"/>
              <a:gd name="connsiteX6" fmla="*/ 450111 w 1792827"/>
              <a:gd name="connsiteY6" fmla="*/ 1103086 h 1103086"/>
              <a:gd name="connsiteX7" fmla="*/ 450111 w 1792827"/>
              <a:gd name="connsiteY7" fmla="*/ 1094430 h 1103086"/>
              <a:gd name="connsiteX8" fmla="*/ 444706 w 1792827"/>
              <a:gd name="connsiteY8" fmla="*/ 1096009 h 1103086"/>
              <a:gd name="connsiteX9" fmla="*/ 370115 w 1792827"/>
              <a:gd name="connsiteY9" fmla="*/ 1103086 h 1103086"/>
              <a:gd name="connsiteX10" fmla="*/ 0 w 1792827"/>
              <a:gd name="connsiteY10" fmla="*/ 754743 h 1103086"/>
              <a:gd name="connsiteX11" fmla="*/ 370115 w 1792827"/>
              <a:gd name="connsiteY11" fmla="*/ 406400 h 1103086"/>
              <a:gd name="connsiteX12" fmla="*/ 376270 w 1792827"/>
              <a:gd name="connsiteY12" fmla="*/ 406984 h 1103086"/>
              <a:gd name="connsiteX13" fmla="*/ 380140 w 1792827"/>
              <a:gd name="connsiteY13" fmla="*/ 370853 h 1103086"/>
              <a:gd name="connsiteX14" fmla="*/ 863600 w 1792827"/>
              <a:gd name="connsiteY14" fmla="*/ 0 h 1103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92827" h="1103086">
                <a:moveTo>
                  <a:pt x="863600" y="0"/>
                </a:moveTo>
                <a:cubicBezTo>
                  <a:pt x="1102077" y="0"/>
                  <a:pt x="1301044" y="159207"/>
                  <a:pt x="1347060" y="370853"/>
                </a:cubicBezTo>
                <a:lnTo>
                  <a:pt x="1351590" y="413148"/>
                </a:lnTo>
                <a:lnTo>
                  <a:pt x="1422712" y="406400"/>
                </a:lnTo>
                <a:cubicBezTo>
                  <a:pt x="1627121" y="406400"/>
                  <a:pt x="1792827" y="562358"/>
                  <a:pt x="1792827" y="754743"/>
                </a:cubicBezTo>
                <a:cubicBezTo>
                  <a:pt x="1792827" y="947128"/>
                  <a:pt x="1627121" y="1103086"/>
                  <a:pt x="1422712" y="1103086"/>
                </a:cubicBezTo>
                <a:lnTo>
                  <a:pt x="450111" y="1103086"/>
                </a:lnTo>
                <a:lnTo>
                  <a:pt x="450111" y="1094430"/>
                </a:lnTo>
                <a:lnTo>
                  <a:pt x="444706" y="1096009"/>
                </a:lnTo>
                <a:cubicBezTo>
                  <a:pt x="420613" y="1100649"/>
                  <a:pt x="395666" y="1103086"/>
                  <a:pt x="370115" y="1103086"/>
                </a:cubicBezTo>
                <a:cubicBezTo>
                  <a:pt x="165706" y="1103086"/>
                  <a:pt x="0" y="947128"/>
                  <a:pt x="0" y="754743"/>
                </a:cubicBezTo>
                <a:cubicBezTo>
                  <a:pt x="0" y="562358"/>
                  <a:pt x="165706" y="406400"/>
                  <a:pt x="370115" y="406400"/>
                </a:cubicBezTo>
                <a:lnTo>
                  <a:pt x="376270" y="406984"/>
                </a:lnTo>
                <a:lnTo>
                  <a:pt x="380140" y="370853"/>
                </a:lnTo>
                <a:cubicBezTo>
                  <a:pt x="426156" y="159207"/>
                  <a:pt x="625123" y="0"/>
                  <a:pt x="863600" y="0"/>
                </a:cubicBezTo>
                <a:close/>
              </a:path>
            </a:pathLst>
          </a:custGeom>
          <a:gradFill flip="none" rotWithShape="1">
            <a:gsLst>
              <a:gs pos="0">
                <a:schemeClr val="bg1">
                  <a:lumMod val="95000"/>
                  <a:shade val="30000"/>
                  <a:satMod val="115000"/>
                </a:schemeClr>
              </a:gs>
              <a:gs pos="54000">
                <a:schemeClr val="bg1">
                  <a:lumMod val="95000"/>
                  <a:shade val="100000"/>
                  <a:satMod val="115000"/>
                </a:schemeClr>
              </a:gs>
            </a:gsLst>
            <a:lin ang="8100000" scaled="1"/>
            <a:tileRect/>
          </a:gradFill>
          <a:ln>
            <a:solidFill>
              <a:schemeClr val="bg1"/>
            </a:solidFill>
          </a:ln>
          <a:effectLst>
            <a:outerShdw blurRad="228600" dist="165100" dir="8100000" algn="tr"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任意多边形 33"/>
          <p:cNvSpPr/>
          <p:nvPr/>
        </p:nvSpPr>
        <p:spPr>
          <a:xfrm>
            <a:off x="1791983" y="1567543"/>
            <a:ext cx="1525218" cy="938433"/>
          </a:xfrm>
          <a:custGeom>
            <a:avLst/>
            <a:gdLst>
              <a:gd name="connsiteX0" fmla="*/ 863600 w 1792827"/>
              <a:gd name="connsiteY0" fmla="*/ 0 h 1103086"/>
              <a:gd name="connsiteX1" fmla="*/ 1347060 w 1792827"/>
              <a:gd name="connsiteY1" fmla="*/ 370853 h 1103086"/>
              <a:gd name="connsiteX2" fmla="*/ 1351590 w 1792827"/>
              <a:gd name="connsiteY2" fmla="*/ 413148 h 1103086"/>
              <a:gd name="connsiteX3" fmla="*/ 1422712 w 1792827"/>
              <a:gd name="connsiteY3" fmla="*/ 406400 h 1103086"/>
              <a:gd name="connsiteX4" fmla="*/ 1792827 w 1792827"/>
              <a:gd name="connsiteY4" fmla="*/ 754743 h 1103086"/>
              <a:gd name="connsiteX5" fmla="*/ 1422712 w 1792827"/>
              <a:gd name="connsiteY5" fmla="*/ 1103086 h 1103086"/>
              <a:gd name="connsiteX6" fmla="*/ 450111 w 1792827"/>
              <a:gd name="connsiteY6" fmla="*/ 1103086 h 1103086"/>
              <a:gd name="connsiteX7" fmla="*/ 450111 w 1792827"/>
              <a:gd name="connsiteY7" fmla="*/ 1094430 h 1103086"/>
              <a:gd name="connsiteX8" fmla="*/ 444706 w 1792827"/>
              <a:gd name="connsiteY8" fmla="*/ 1096009 h 1103086"/>
              <a:gd name="connsiteX9" fmla="*/ 370115 w 1792827"/>
              <a:gd name="connsiteY9" fmla="*/ 1103086 h 1103086"/>
              <a:gd name="connsiteX10" fmla="*/ 0 w 1792827"/>
              <a:gd name="connsiteY10" fmla="*/ 754743 h 1103086"/>
              <a:gd name="connsiteX11" fmla="*/ 370115 w 1792827"/>
              <a:gd name="connsiteY11" fmla="*/ 406400 h 1103086"/>
              <a:gd name="connsiteX12" fmla="*/ 376270 w 1792827"/>
              <a:gd name="connsiteY12" fmla="*/ 406984 h 1103086"/>
              <a:gd name="connsiteX13" fmla="*/ 380140 w 1792827"/>
              <a:gd name="connsiteY13" fmla="*/ 370853 h 1103086"/>
              <a:gd name="connsiteX14" fmla="*/ 863600 w 1792827"/>
              <a:gd name="connsiteY14" fmla="*/ 0 h 1103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92827" h="1103086">
                <a:moveTo>
                  <a:pt x="863600" y="0"/>
                </a:moveTo>
                <a:cubicBezTo>
                  <a:pt x="1102077" y="0"/>
                  <a:pt x="1301044" y="159207"/>
                  <a:pt x="1347060" y="370853"/>
                </a:cubicBezTo>
                <a:lnTo>
                  <a:pt x="1351590" y="413148"/>
                </a:lnTo>
                <a:lnTo>
                  <a:pt x="1422712" y="406400"/>
                </a:lnTo>
                <a:cubicBezTo>
                  <a:pt x="1627121" y="406400"/>
                  <a:pt x="1792827" y="562358"/>
                  <a:pt x="1792827" y="754743"/>
                </a:cubicBezTo>
                <a:cubicBezTo>
                  <a:pt x="1792827" y="947128"/>
                  <a:pt x="1627121" y="1103086"/>
                  <a:pt x="1422712" y="1103086"/>
                </a:cubicBezTo>
                <a:lnTo>
                  <a:pt x="450111" y="1103086"/>
                </a:lnTo>
                <a:lnTo>
                  <a:pt x="450111" y="1094430"/>
                </a:lnTo>
                <a:lnTo>
                  <a:pt x="444706" y="1096009"/>
                </a:lnTo>
                <a:cubicBezTo>
                  <a:pt x="420613" y="1100649"/>
                  <a:pt x="395666" y="1103086"/>
                  <a:pt x="370115" y="1103086"/>
                </a:cubicBezTo>
                <a:cubicBezTo>
                  <a:pt x="165706" y="1103086"/>
                  <a:pt x="0" y="947128"/>
                  <a:pt x="0" y="754743"/>
                </a:cubicBezTo>
                <a:cubicBezTo>
                  <a:pt x="0" y="562358"/>
                  <a:pt x="165706" y="406400"/>
                  <a:pt x="370115" y="406400"/>
                </a:cubicBezTo>
                <a:lnTo>
                  <a:pt x="376270" y="406984"/>
                </a:lnTo>
                <a:lnTo>
                  <a:pt x="380140" y="370853"/>
                </a:lnTo>
                <a:cubicBezTo>
                  <a:pt x="426156" y="159207"/>
                  <a:pt x="625123" y="0"/>
                  <a:pt x="863600" y="0"/>
                </a:cubicBezTo>
                <a:close/>
              </a:path>
            </a:pathLst>
          </a:custGeom>
          <a:gradFill flip="none" rotWithShape="1">
            <a:gsLst>
              <a:gs pos="0">
                <a:schemeClr val="bg1">
                  <a:lumMod val="95000"/>
                  <a:shade val="30000"/>
                  <a:satMod val="115000"/>
                </a:schemeClr>
              </a:gs>
              <a:gs pos="54000">
                <a:schemeClr val="bg1">
                  <a:lumMod val="95000"/>
                  <a:shade val="100000"/>
                  <a:satMod val="115000"/>
                </a:schemeClr>
              </a:gs>
            </a:gsLst>
            <a:lin ang="8100000" scaled="1"/>
            <a:tileRect/>
          </a:gradFill>
          <a:ln>
            <a:solidFill>
              <a:schemeClr val="bg1"/>
            </a:solidFill>
          </a:ln>
          <a:effectLst>
            <a:outerShdw blurRad="228600" dist="165100" dir="8100000" algn="tr"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任意多边形 34"/>
          <p:cNvSpPr/>
          <p:nvPr/>
        </p:nvSpPr>
        <p:spPr>
          <a:xfrm>
            <a:off x="1302561" y="1327094"/>
            <a:ext cx="633795" cy="389960"/>
          </a:xfrm>
          <a:custGeom>
            <a:avLst/>
            <a:gdLst>
              <a:gd name="connsiteX0" fmla="*/ 863600 w 1792827"/>
              <a:gd name="connsiteY0" fmla="*/ 0 h 1103086"/>
              <a:gd name="connsiteX1" fmla="*/ 1347060 w 1792827"/>
              <a:gd name="connsiteY1" fmla="*/ 370853 h 1103086"/>
              <a:gd name="connsiteX2" fmla="*/ 1351590 w 1792827"/>
              <a:gd name="connsiteY2" fmla="*/ 413148 h 1103086"/>
              <a:gd name="connsiteX3" fmla="*/ 1422712 w 1792827"/>
              <a:gd name="connsiteY3" fmla="*/ 406400 h 1103086"/>
              <a:gd name="connsiteX4" fmla="*/ 1792827 w 1792827"/>
              <a:gd name="connsiteY4" fmla="*/ 754743 h 1103086"/>
              <a:gd name="connsiteX5" fmla="*/ 1422712 w 1792827"/>
              <a:gd name="connsiteY5" fmla="*/ 1103086 h 1103086"/>
              <a:gd name="connsiteX6" fmla="*/ 450111 w 1792827"/>
              <a:gd name="connsiteY6" fmla="*/ 1103086 h 1103086"/>
              <a:gd name="connsiteX7" fmla="*/ 450111 w 1792827"/>
              <a:gd name="connsiteY7" fmla="*/ 1094430 h 1103086"/>
              <a:gd name="connsiteX8" fmla="*/ 444706 w 1792827"/>
              <a:gd name="connsiteY8" fmla="*/ 1096009 h 1103086"/>
              <a:gd name="connsiteX9" fmla="*/ 370115 w 1792827"/>
              <a:gd name="connsiteY9" fmla="*/ 1103086 h 1103086"/>
              <a:gd name="connsiteX10" fmla="*/ 0 w 1792827"/>
              <a:gd name="connsiteY10" fmla="*/ 754743 h 1103086"/>
              <a:gd name="connsiteX11" fmla="*/ 370115 w 1792827"/>
              <a:gd name="connsiteY11" fmla="*/ 406400 h 1103086"/>
              <a:gd name="connsiteX12" fmla="*/ 376270 w 1792827"/>
              <a:gd name="connsiteY12" fmla="*/ 406984 h 1103086"/>
              <a:gd name="connsiteX13" fmla="*/ 380140 w 1792827"/>
              <a:gd name="connsiteY13" fmla="*/ 370853 h 1103086"/>
              <a:gd name="connsiteX14" fmla="*/ 863600 w 1792827"/>
              <a:gd name="connsiteY14" fmla="*/ 0 h 1103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92827" h="1103086">
                <a:moveTo>
                  <a:pt x="863600" y="0"/>
                </a:moveTo>
                <a:cubicBezTo>
                  <a:pt x="1102077" y="0"/>
                  <a:pt x="1301044" y="159207"/>
                  <a:pt x="1347060" y="370853"/>
                </a:cubicBezTo>
                <a:lnTo>
                  <a:pt x="1351590" y="413148"/>
                </a:lnTo>
                <a:lnTo>
                  <a:pt x="1422712" y="406400"/>
                </a:lnTo>
                <a:cubicBezTo>
                  <a:pt x="1627121" y="406400"/>
                  <a:pt x="1792827" y="562358"/>
                  <a:pt x="1792827" y="754743"/>
                </a:cubicBezTo>
                <a:cubicBezTo>
                  <a:pt x="1792827" y="947128"/>
                  <a:pt x="1627121" y="1103086"/>
                  <a:pt x="1422712" y="1103086"/>
                </a:cubicBezTo>
                <a:lnTo>
                  <a:pt x="450111" y="1103086"/>
                </a:lnTo>
                <a:lnTo>
                  <a:pt x="450111" y="1094430"/>
                </a:lnTo>
                <a:lnTo>
                  <a:pt x="444706" y="1096009"/>
                </a:lnTo>
                <a:cubicBezTo>
                  <a:pt x="420613" y="1100649"/>
                  <a:pt x="395666" y="1103086"/>
                  <a:pt x="370115" y="1103086"/>
                </a:cubicBezTo>
                <a:cubicBezTo>
                  <a:pt x="165706" y="1103086"/>
                  <a:pt x="0" y="947128"/>
                  <a:pt x="0" y="754743"/>
                </a:cubicBezTo>
                <a:cubicBezTo>
                  <a:pt x="0" y="562358"/>
                  <a:pt x="165706" y="406400"/>
                  <a:pt x="370115" y="406400"/>
                </a:cubicBezTo>
                <a:lnTo>
                  <a:pt x="376270" y="406984"/>
                </a:lnTo>
                <a:lnTo>
                  <a:pt x="380140" y="370853"/>
                </a:lnTo>
                <a:cubicBezTo>
                  <a:pt x="426156" y="159207"/>
                  <a:pt x="625123" y="0"/>
                  <a:pt x="863600" y="0"/>
                </a:cubicBezTo>
                <a:close/>
              </a:path>
            </a:pathLst>
          </a:custGeom>
          <a:gradFill flip="none" rotWithShape="1">
            <a:gsLst>
              <a:gs pos="0">
                <a:schemeClr val="bg1">
                  <a:lumMod val="95000"/>
                  <a:shade val="30000"/>
                  <a:satMod val="115000"/>
                </a:schemeClr>
              </a:gs>
              <a:gs pos="54000">
                <a:schemeClr val="bg1">
                  <a:lumMod val="95000"/>
                  <a:shade val="100000"/>
                  <a:satMod val="115000"/>
                </a:schemeClr>
              </a:gs>
            </a:gsLst>
            <a:lin ang="8100000" scaled="1"/>
            <a:tileRect/>
          </a:gradFill>
          <a:ln>
            <a:solidFill>
              <a:schemeClr val="bg1"/>
            </a:solidFill>
          </a:ln>
          <a:effectLst>
            <a:outerShdw blurRad="228600" dist="165100" dir="8100000" algn="tr"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任意多边形 35"/>
          <p:cNvSpPr/>
          <p:nvPr/>
        </p:nvSpPr>
        <p:spPr>
          <a:xfrm>
            <a:off x="7233993" y="318951"/>
            <a:ext cx="1525218" cy="938433"/>
          </a:xfrm>
          <a:custGeom>
            <a:avLst/>
            <a:gdLst>
              <a:gd name="connsiteX0" fmla="*/ 863600 w 1792827"/>
              <a:gd name="connsiteY0" fmla="*/ 0 h 1103086"/>
              <a:gd name="connsiteX1" fmla="*/ 1347060 w 1792827"/>
              <a:gd name="connsiteY1" fmla="*/ 370853 h 1103086"/>
              <a:gd name="connsiteX2" fmla="*/ 1351590 w 1792827"/>
              <a:gd name="connsiteY2" fmla="*/ 413148 h 1103086"/>
              <a:gd name="connsiteX3" fmla="*/ 1422712 w 1792827"/>
              <a:gd name="connsiteY3" fmla="*/ 406400 h 1103086"/>
              <a:gd name="connsiteX4" fmla="*/ 1792827 w 1792827"/>
              <a:gd name="connsiteY4" fmla="*/ 754743 h 1103086"/>
              <a:gd name="connsiteX5" fmla="*/ 1422712 w 1792827"/>
              <a:gd name="connsiteY5" fmla="*/ 1103086 h 1103086"/>
              <a:gd name="connsiteX6" fmla="*/ 450111 w 1792827"/>
              <a:gd name="connsiteY6" fmla="*/ 1103086 h 1103086"/>
              <a:gd name="connsiteX7" fmla="*/ 450111 w 1792827"/>
              <a:gd name="connsiteY7" fmla="*/ 1094430 h 1103086"/>
              <a:gd name="connsiteX8" fmla="*/ 444706 w 1792827"/>
              <a:gd name="connsiteY8" fmla="*/ 1096009 h 1103086"/>
              <a:gd name="connsiteX9" fmla="*/ 370115 w 1792827"/>
              <a:gd name="connsiteY9" fmla="*/ 1103086 h 1103086"/>
              <a:gd name="connsiteX10" fmla="*/ 0 w 1792827"/>
              <a:gd name="connsiteY10" fmla="*/ 754743 h 1103086"/>
              <a:gd name="connsiteX11" fmla="*/ 370115 w 1792827"/>
              <a:gd name="connsiteY11" fmla="*/ 406400 h 1103086"/>
              <a:gd name="connsiteX12" fmla="*/ 376270 w 1792827"/>
              <a:gd name="connsiteY12" fmla="*/ 406984 h 1103086"/>
              <a:gd name="connsiteX13" fmla="*/ 380140 w 1792827"/>
              <a:gd name="connsiteY13" fmla="*/ 370853 h 1103086"/>
              <a:gd name="connsiteX14" fmla="*/ 863600 w 1792827"/>
              <a:gd name="connsiteY14" fmla="*/ 0 h 1103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92827" h="1103086">
                <a:moveTo>
                  <a:pt x="863600" y="0"/>
                </a:moveTo>
                <a:cubicBezTo>
                  <a:pt x="1102077" y="0"/>
                  <a:pt x="1301044" y="159207"/>
                  <a:pt x="1347060" y="370853"/>
                </a:cubicBezTo>
                <a:lnTo>
                  <a:pt x="1351590" y="413148"/>
                </a:lnTo>
                <a:lnTo>
                  <a:pt x="1422712" y="406400"/>
                </a:lnTo>
                <a:cubicBezTo>
                  <a:pt x="1627121" y="406400"/>
                  <a:pt x="1792827" y="562358"/>
                  <a:pt x="1792827" y="754743"/>
                </a:cubicBezTo>
                <a:cubicBezTo>
                  <a:pt x="1792827" y="947128"/>
                  <a:pt x="1627121" y="1103086"/>
                  <a:pt x="1422712" y="1103086"/>
                </a:cubicBezTo>
                <a:lnTo>
                  <a:pt x="450111" y="1103086"/>
                </a:lnTo>
                <a:lnTo>
                  <a:pt x="450111" y="1094430"/>
                </a:lnTo>
                <a:lnTo>
                  <a:pt x="444706" y="1096009"/>
                </a:lnTo>
                <a:cubicBezTo>
                  <a:pt x="420613" y="1100649"/>
                  <a:pt x="395666" y="1103086"/>
                  <a:pt x="370115" y="1103086"/>
                </a:cubicBezTo>
                <a:cubicBezTo>
                  <a:pt x="165706" y="1103086"/>
                  <a:pt x="0" y="947128"/>
                  <a:pt x="0" y="754743"/>
                </a:cubicBezTo>
                <a:cubicBezTo>
                  <a:pt x="0" y="562358"/>
                  <a:pt x="165706" y="406400"/>
                  <a:pt x="370115" y="406400"/>
                </a:cubicBezTo>
                <a:lnTo>
                  <a:pt x="376270" y="406984"/>
                </a:lnTo>
                <a:lnTo>
                  <a:pt x="380140" y="370853"/>
                </a:lnTo>
                <a:cubicBezTo>
                  <a:pt x="426156" y="159207"/>
                  <a:pt x="625123" y="0"/>
                  <a:pt x="863600" y="0"/>
                </a:cubicBezTo>
                <a:close/>
              </a:path>
            </a:pathLst>
          </a:custGeom>
          <a:gradFill flip="none" rotWithShape="1">
            <a:gsLst>
              <a:gs pos="0">
                <a:schemeClr val="bg1">
                  <a:lumMod val="95000"/>
                  <a:shade val="30000"/>
                  <a:satMod val="115000"/>
                </a:schemeClr>
              </a:gs>
              <a:gs pos="54000">
                <a:schemeClr val="bg1">
                  <a:lumMod val="95000"/>
                  <a:shade val="100000"/>
                  <a:satMod val="115000"/>
                </a:schemeClr>
              </a:gs>
            </a:gsLst>
            <a:lin ang="8100000" scaled="1"/>
            <a:tileRect/>
          </a:gradFill>
          <a:ln>
            <a:solidFill>
              <a:schemeClr val="bg1"/>
            </a:solidFill>
          </a:ln>
          <a:effectLst>
            <a:outerShdw blurRad="228600" dist="165100" dir="8100000" algn="tr"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任意多边形 36"/>
          <p:cNvSpPr/>
          <p:nvPr/>
        </p:nvSpPr>
        <p:spPr>
          <a:xfrm>
            <a:off x="9442006" y="2605167"/>
            <a:ext cx="633795" cy="389960"/>
          </a:xfrm>
          <a:custGeom>
            <a:avLst/>
            <a:gdLst>
              <a:gd name="connsiteX0" fmla="*/ 863600 w 1792827"/>
              <a:gd name="connsiteY0" fmla="*/ 0 h 1103086"/>
              <a:gd name="connsiteX1" fmla="*/ 1347060 w 1792827"/>
              <a:gd name="connsiteY1" fmla="*/ 370853 h 1103086"/>
              <a:gd name="connsiteX2" fmla="*/ 1351590 w 1792827"/>
              <a:gd name="connsiteY2" fmla="*/ 413148 h 1103086"/>
              <a:gd name="connsiteX3" fmla="*/ 1422712 w 1792827"/>
              <a:gd name="connsiteY3" fmla="*/ 406400 h 1103086"/>
              <a:gd name="connsiteX4" fmla="*/ 1792827 w 1792827"/>
              <a:gd name="connsiteY4" fmla="*/ 754743 h 1103086"/>
              <a:gd name="connsiteX5" fmla="*/ 1422712 w 1792827"/>
              <a:gd name="connsiteY5" fmla="*/ 1103086 h 1103086"/>
              <a:gd name="connsiteX6" fmla="*/ 450111 w 1792827"/>
              <a:gd name="connsiteY6" fmla="*/ 1103086 h 1103086"/>
              <a:gd name="connsiteX7" fmla="*/ 450111 w 1792827"/>
              <a:gd name="connsiteY7" fmla="*/ 1094430 h 1103086"/>
              <a:gd name="connsiteX8" fmla="*/ 444706 w 1792827"/>
              <a:gd name="connsiteY8" fmla="*/ 1096009 h 1103086"/>
              <a:gd name="connsiteX9" fmla="*/ 370115 w 1792827"/>
              <a:gd name="connsiteY9" fmla="*/ 1103086 h 1103086"/>
              <a:gd name="connsiteX10" fmla="*/ 0 w 1792827"/>
              <a:gd name="connsiteY10" fmla="*/ 754743 h 1103086"/>
              <a:gd name="connsiteX11" fmla="*/ 370115 w 1792827"/>
              <a:gd name="connsiteY11" fmla="*/ 406400 h 1103086"/>
              <a:gd name="connsiteX12" fmla="*/ 376270 w 1792827"/>
              <a:gd name="connsiteY12" fmla="*/ 406984 h 1103086"/>
              <a:gd name="connsiteX13" fmla="*/ 380140 w 1792827"/>
              <a:gd name="connsiteY13" fmla="*/ 370853 h 1103086"/>
              <a:gd name="connsiteX14" fmla="*/ 863600 w 1792827"/>
              <a:gd name="connsiteY14" fmla="*/ 0 h 1103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92827" h="1103086">
                <a:moveTo>
                  <a:pt x="863600" y="0"/>
                </a:moveTo>
                <a:cubicBezTo>
                  <a:pt x="1102077" y="0"/>
                  <a:pt x="1301044" y="159207"/>
                  <a:pt x="1347060" y="370853"/>
                </a:cubicBezTo>
                <a:lnTo>
                  <a:pt x="1351590" y="413148"/>
                </a:lnTo>
                <a:lnTo>
                  <a:pt x="1422712" y="406400"/>
                </a:lnTo>
                <a:cubicBezTo>
                  <a:pt x="1627121" y="406400"/>
                  <a:pt x="1792827" y="562358"/>
                  <a:pt x="1792827" y="754743"/>
                </a:cubicBezTo>
                <a:cubicBezTo>
                  <a:pt x="1792827" y="947128"/>
                  <a:pt x="1627121" y="1103086"/>
                  <a:pt x="1422712" y="1103086"/>
                </a:cubicBezTo>
                <a:lnTo>
                  <a:pt x="450111" y="1103086"/>
                </a:lnTo>
                <a:lnTo>
                  <a:pt x="450111" y="1094430"/>
                </a:lnTo>
                <a:lnTo>
                  <a:pt x="444706" y="1096009"/>
                </a:lnTo>
                <a:cubicBezTo>
                  <a:pt x="420613" y="1100649"/>
                  <a:pt x="395666" y="1103086"/>
                  <a:pt x="370115" y="1103086"/>
                </a:cubicBezTo>
                <a:cubicBezTo>
                  <a:pt x="165706" y="1103086"/>
                  <a:pt x="0" y="947128"/>
                  <a:pt x="0" y="754743"/>
                </a:cubicBezTo>
                <a:cubicBezTo>
                  <a:pt x="0" y="562358"/>
                  <a:pt x="165706" y="406400"/>
                  <a:pt x="370115" y="406400"/>
                </a:cubicBezTo>
                <a:lnTo>
                  <a:pt x="376270" y="406984"/>
                </a:lnTo>
                <a:lnTo>
                  <a:pt x="380140" y="370853"/>
                </a:lnTo>
                <a:cubicBezTo>
                  <a:pt x="426156" y="159207"/>
                  <a:pt x="625123" y="0"/>
                  <a:pt x="863600" y="0"/>
                </a:cubicBezTo>
                <a:close/>
              </a:path>
            </a:pathLst>
          </a:custGeom>
          <a:gradFill flip="none" rotWithShape="1">
            <a:gsLst>
              <a:gs pos="0">
                <a:schemeClr val="bg1">
                  <a:lumMod val="95000"/>
                  <a:shade val="30000"/>
                  <a:satMod val="115000"/>
                </a:schemeClr>
              </a:gs>
              <a:gs pos="54000">
                <a:schemeClr val="bg1">
                  <a:lumMod val="95000"/>
                  <a:shade val="100000"/>
                  <a:satMod val="115000"/>
                </a:schemeClr>
              </a:gs>
            </a:gsLst>
            <a:lin ang="8100000" scaled="1"/>
            <a:tileRect/>
          </a:gradFill>
          <a:ln>
            <a:solidFill>
              <a:schemeClr val="bg1"/>
            </a:solidFill>
          </a:ln>
          <a:effectLst>
            <a:outerShdw blurRad="228600" dist="165100" dir="8100000" algn="tr"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500"/>
                                        <p:tgtEl>
                                          <p:spTgt spid="27"/>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fade">
                                      <p:cBhvr>
                                        <p:cTn id="11" dur="1000"/>
                                        <p:tgtEl>
                                          <p:spTgt spid="25"/>
                                        </p:tgtEl>
                                      </p:cBhvr>
                                    </p:animEffect>
                                    <p:anim calcmode="lin" valueType="num">
                                      <p:cBhvr>
                                        <p:cTn id="12" dur="1000" fill="hold"/>
                                        <p:tgtEl>
                                          <p:spTgt spid="25"/>
                                        </p:tgtEl>
                                        <p:attrNameLst>
                                          <p:attrName>ppt_x</p:attrName>
                                        </p:attrNameLst>
                                      </p:cBhvr>
                                      <p:tavLst>
                                        <p:tav tm="0">
                                          <p:val>
                                            <p:strVal val="#ppt_x"/>
                                          </p:val>
                                        </p:tav>
                                        <p:tav tm="100000">
                                          <p:val>
                                            <p:strVal val="#ppt_x"/>
                                          </p:val>
                                        </p:tav>
                                      </p:tavLst>
                                    </p:anim>
                                    <p:anim calcmode="lin" valueType="num">
                                      <p:cBhvr>
                                        <p:cTn id="13" dur="1000" fill="hold"/>
                                        <p:tgtEl>
                                          <p:spTgt spid="25"/>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63" presetClass="path" presetSubtype="0" repeatCount="2000" accel="50000" decel="50000" fill="hold" grpId="0" nodeType="afterEffect">
                                  <p:stCondLst>
                                    <p:cond delay="0"/>
                                  </p:stCondLst>
                                  <p:childTnLst>
                                    <p:animMotion origin="layout" path="M -3.54167E-6 4.07407E-6 L 1.12631 4.07407E-6 " pathEditMode="relative" rAng="0" ptsTypes="AA">
                                      <p:cBhvr>
                                        <p:cTn id="16" dur="4250" fill="hold"/>
                                        <p:tgtEl>
                                          <p:spTgt spid="23"/>
                                        </p:tgtEl>
                                        <p:attrNameLst>
                                          <p:attrName>ppt_x</p:attrName>
                                          <p:attrName>ppt_y</p:attrName>
                                        </p:attrNameLst>
                                      </p:cBhvr>
                                      <p:rCtr x="56315" y="0"/>
                                    </p:animMotion>
                                  </p:childTnLst>
                                </p:cTn>
                              </p:par>
                              <p:par>
                                <p:cTn id="17" presetID="63" presetClass="path" presetSubtype="0" accel="50000" decel="50000" fill="hold" grpId="0" nodeType="withEffect">
                                  <p:stCondLst>
                                    <p:cond delay="3500"/>
                                  </p:stCondLst>
                                  <p:childTnLst>
                                    <p:animMotion origin="layout" path="M 1.25E-6 4.44444E-6 L 1.10482 4.44444E-6 " pathEditMode="relative" rAng="0" ptsTypes="AA">
                                      <p:cBhvr>
                                        <p:cTn id="18" dur="5000" fill="hold"/>
                                        <p:tgtEl>
                                          <p:spTgt spid="24"/>
                                        </p:tgtEl>
                                        <p:attrNameLst>
                                          <p:attrName>ppt_x</p:attrName>
                                          <p:attrName>ppt_y</p:attrName>
                                        </p:attrNameLst>
                                      </p:cBhvr>
                                      <p:rCtr x="55234" y="0"/>
                                    </p:animMotion>
                                  </p:childTnLst>
                                </p:cTn>
                              </p:par>
                              <p:par>
                                <p:cTn id="19" presetID="16" presetClass="entr" presetSubtype="37" fill="hold" grpId="0" nodeType="withEffect">
                                  <p:stCondLst>
                                    <p:cond delay="1000"/>
                                  </p:stCondLst>
                                  <p:childTnLst>
                                    <p:set>
                                      <p:cBhvr>
                                        <p:cTn id="20" dur="1" fill="hold">
                                          <p:stCondLst>
                                            <p:cond delay="0"/>
                                          </p:stCondLst>
                                        </p:cTn>
                                        <p:tgtEl>
                                          <p:spTgt spid="29"/>
                                        </p:tgtEl>
                                        <p:attrNameLst>
                                          <p:attrName>style.visibility</p:attrName>
                                        </p:attrNameLst>
                                      </p:cBhvr>
                                      <p:to>
                                        <p:strVal val="visible"/>
                                      </p:to>
                                    </p:set>
                                    <p:animEffect transition="in" filter="barn(outVertical)">
                                      <p:cBhvr>
                                        <p:cTn id="21" dur="1000"/>
                                        <p:tgtEl>
                                          <p:spTgt spid="29"/>
                                        </p:tgtEl>
                                      </p:cBhvr>
                                    </p:animEffect>
                                  </p:childTnLst>
                                </p:cTn>
                              </p:par>
                              <p:par>
                                <p:cTn id="22" presetID="49" presetClass="entr" presetSubtype="0" decel="100000" fill="hold" grpId="0" nodeType="withEffect">
                                  <p:stCondLst>
                                    <p:cond delay="2500"/>
                                  </p:stCondLst>
                                  <p:childTnLst>
                                    <p:set>
                                      <p:cBhvr>
                                        <p:cTn id="23" dur="1" fill="hold">
                                          <p:stCondLst>
                                            <p:cond delay="0"/>
                                          </p:stCondLst>
                                        </p:cTn>
                                        <p:tgtEl>
                                          <p:spTgt spid="31"/>
                                        </p:tgtEl>
                                        <p:attrNameLst>
                                          <p:attrName>style.visibility</p:attrName>
                                        </p:attrNameLst>
                                      </p:cBhvr>
                                      <p:to>
                                        <p:strVal val="visible"/>
                                      </p:to>
                                    </p:set>
                                    <p:anim calcmode="lin" valueType="num">
                                      <p:cBhvr>
                                        <p:cTn id="24" dur="500" fill="hold"/>
                                        <p:tgtEl>
                                          <p:spTgt spid="31"/>
                                        </p:tgtEl>
                                        <p:attrNameLst>
                                          <p:attrName>ppt_w</p:attrName>
                                        </p:attrNameLst>
                                      </p:cBhvr>
                                      <p:tavLst>
                                        <p:tav tm="0">
                                          <p:val>
                                            <p:fltVal val="0"/>
                                          </p:val>
                                        </p:tav>
                                        <p:tav tm="100000">
                                          <p:val>
                                            <p:strVal val="#ppt_w"/>
                                          </p:val>
                                        </p:tav>
                                      </p:tavLst>
                                    </p:anim>
                                    <p:anim calcmode="lin" valueType="num">
                                      <p:cBhvr>
                                        <p:cTn id="25" dur="500" fill="hold"/>
                                        <p:tgtEl>
                                          <p:spTgt spid="31"/>
                                        </p:tgtEl>
                                        <p:attrNameLst>
                                          <p:attrName>ppt_h</p:attrName>
                                        </p:attrNameLst>
                                      </p:cBhvr>
                                      <p:tavLst>
                                        <p:tav tm="0">
                                          <p:val>
                                            <p:fltVal val="0"/>
                                          </p:val>
                                        </p:tav>
                                        <p:tav tm="100000">
                                          <p:val>
                                            <p:strVal val="#ppt_h"/>
                                          </p:val>
                                        </p:tav>
                                      </p:tavLst>
                                    </p:anim>
                                    <p:anim calcmode="lin" valueType="num">
                                      <p:cBhvr>
                                        <p:cTn id="26" dur="500" fill="hold"/>
                                        <p:tgtEl>
                                          <p:spTgt spid="31"/>
                                        </p:tgtEl>
                                        <p:attrNameLst>
                                          <p:attrName>style.rotation</p:attrName>
                                        </p:attrNameLst>
                                      </p:cBhvr>
                                      <p:tavLst>
                                        <p:tav tm="0">
                                          <p:val>
                                            <p:fltVal val="360"/>
                                          </p:val>
                                        </p:tav>
                                        <p:tav tm="100000">
                                          <p:val>
                                            <p:fltVal val="0"/>
                                          </p:val>
                                        </p:tav>
                                      </p:tavLst>
                                    </p:anim>
                                    <p:animEffect transition="in" filter="fade">
                                      <p:cBhvr>
                                        <p:cTn id="27" dur="500"/>
                                        <p:tgtEl>
                                          <p:spTgt spid="31"/>
                                        </p:tgtEl>
                                      </p:cBhvr>
                                    </p:animEffect>
                                  </p:childTnLst>
                                </p:cTn>
                              </p:par>
                              <p:par>
                                <p:cTn id="28" presetID="2" presetClass="entr" presetSubtype="2" fill="hold" grpId="0" nodeType="withEffect">
                                  <p:stCondLst>
                                    <p:cond delay="2500"/>
                                  </p:stCondLst>
                                  <p:childTnLst>
                                    <p:set>
                                      <p:cBhvr>
                                        <p:cTn id="29" dur="1" fill="hold">
                                          <p:stCondLst>
                                            <p:cond delay="0"/>
                                          </p:stCondLst>
                                        </p:cTn>
                                        <p:tgtEl>
                                          <p:spTgt spid="35"/>
                                        </p:tgtEl>
                                        <p:attrNameLst>
                                          <p:attrName>style.visibility</p:attrName>
                                        </p:attrNameLst>
                                      </p:cBhvr>
                                      <p:to>
                                        <p:strVal val="visible"/>
                                      </p:to>
                                    </p:set>
                                    <p:anim calcmode="lin" valueType="num">
                                      <p:cBhvr additive="base">
                                        <p:cTn id="30" dur="1250" fill="hold"/>
                                        <p:tgtEl>
                                          <p:spTgt spid="35"/>
                                        </p:tgtEl>
                                        <p:attrNameLst>
                                          <p:attrName>ppt_x</p:attrName>
                                        </p:attrNameLst>
                                      </p:cBhvr>
                                      <p:tavLst>
                                        <p:tav tm="0">
                                          <p:val>
                                            <p:strVal val="1+#ppt_w/2"/>
                                          </p:val>
                                        </p:tav>
                                        <p:tav tm="100000">
                                          <p:val>
                                            <p:strVal val="#ppt_x"/>
                                          </p:val>
                                        </p:tav>
                                      </p:tavLst>
                                    </p:anim>
                                    <p:anim calcmode="lin" valueType="num">
                                      <p:cBhvr additive="base">
                                        <p:cTn id="31" dur="1250" fill="hold"/>
                                        <p:tgtEl>
                                          <p:spTgt spid="35"/>
                                        </p:tgtEl>
                                        <p:attrNameLst>
                                          <p:attrName>ppt_y</p:attrName>
                                        </p:attrNameLst>
                                      </p:cBhvr>
                                      <p:tavLst>
                                        <p:tav tm="0">
                                          <p:val>
                                            <p:strVal val="#ppt_y"/>
                                          </p:val>
                                        </p:tav>
                                        <p:tav tm="100000">
                                          <p:val>
                                            <p:strVal val="#ppt_y"/>
                                          </p:val>
                                        </p:tav>
                                      </p:tavLst>
                                    </p:anim>
                                  </p:childTnLst>
                                </p:cTn>
                              </p:par>
                              <p:par>
                                <p:cTn id="32" presetID="2" presetClass="entr" presetSubtype="2" fill="hold" grpId="0" nodeType="withEffect">
                                  <p:stCondLst>
                                    <p:cond delay="3000"/>
                                  </p:stCondLst>
                                  <p:childTnLst>
                                    <p:set>
                                      <p:cBhvr>
                                        <p:cTn id="33" dur="1" fill="hold">
                                          <p:stCondLst>
                                            <p:cond delay="0"/>
                                          </p:stCondLst>
                                        </p:cTn>
                                        <p:tgtEl>
                                          <p:spTgt spid="34"/>
                                        </p:tgtEl>
                                        <p:attrNameLst>
                                          <p:attrName>style.visibility</p:attrName>
                                        </p:attrNameLst>
                                      </p:cBhvr>
                                      <p:to>
                                        <p:strVal val="visible"/>
                                      </p:to>
                                    </p:set>
                                    <p:anim calcmode="lin" valueType="num">
                                      <p:cBhvr additive="base">
                                        <p:cTn id="34" dur="1250" fill="hold"/>
                                        <p:tgtEl>
                                          <p:spTgt spid="34"/>
                                        </p:tgtEl>
                                        <p:attrNameLst>
                                          <p:attrName>ppt_x</p:attrName>
                                        </p:attrNameLst>
                                      </p:cBhvr>
                                      <p:tavLst>
                                        <p:tav tm="0">
                                          <p:val>
                                            <p:strVal val="1+#ppt_w/2"/>
                                          </p:val>
                                        </p:tav>
                                        <p:tav tm="100000">
                                          <p:val>
                                            <p:strVal val="#ppt_x"/>
                                          </p:val>
                                        </p:tav>
                                      </p:tavLst>
                                    </p:anim>
                                    <p:anim calcmode="lin" valueType="num">
                                      <p:cBhvr additive="base">
                                        <p:cTn id="35" dur="1250" fill="hold"/>
                                        <p:tgtEl>
                                          <p:spTgt spid="34"/>
                                        </p:tgtEl>
                                        <p:attrNameLst>
                                          <p:attrName>ppt_y</p:attrName>
                                        </p:attrNameLst>
                                      </p:cBhvr>
                                      <p:tavLst>
                                        <p:tav tm="0">
                                          <p:val>
                                            <p:strVal val="#ppt_y"/>
                                          </p:val>
                                        </p:tav>
                                        <p:tav tm="100000">
                                          <p:val>
                                            <p:strVal val="#ppt_y"/>
                                          </p:val>
                                        </p:tav>
                                      </p:tavLst>
                                    </p:anim>
                                  </p:childTnLst>
                                </p:cTn>
                              </p:par>
                              <p:par>
                                <p:cTn id="36" presetID="2" presetClass="entr" presetSubtype="2" fill="hold" grpId="0" nodeType="withEffect">
                                  <p:stCondLst>
                                    <p:cond delay="2500"/>
                                  </p:stCondLst>
                                  <p:childTnLst>
                                    <p:set>
                                      <p:cBhvr>
                                        <p:cTn id="37" dur="1" fill="hold">
                                          <p:stCondLst>
                                            <p:cond delay="0"/>
                                          </p:stCondLst>
                                        </p:cTn>
                                        <p:tgtEl>
                                          <p:spTgt spid="36"/>
                                        </p:tgtEl>
                                        <p:attrNameLst>
                                          <p:attrName>style.visibility</p:attrName>
                                        </p:attrNameLst>
                                      </p:cBhvr>
                                      <p:to>
                                        <p:strVal val="visible"/>
                                      </p:to>
                                    </p:set>
                                    <p:anim calcmode="lin" valueType="num">
                                      <p:cBhvr additive="base">
                                        <p:cTn id="38" dur="1250" fill="hold"/>
                                        <p:tgtEl>
                                          <p:spTgt spid="36"/>
                                        </p:tgtEl>
                                        <p:attrNameLst>
                                          <p:attrName>ppt_x</p:attrName>
                                        </p:attrNameLst>
                                      </p:cBhvr>
                                      <p:tavLst>
                                        <p:tav tm="0">
                                          <p:val>
                                            <p:strVal val="1+#ppt_w/2"/>
                                          </p:val>
                                        </p:tav>
                                        <p:tav tm="100000">
                                          <p:val>
                                            <p:strVal val="#ppt_x"/>
                                          </p:val>
                                        </p:tav>
                                      </p:tavLst>
                                    </p:anim>
                                    <p:anim calcmode="lin" valueType="num">
                                      <p:cBhvr additive="base">
                                        <p:cTn id="39" dur="1250" fill="hold"/>
                                        <p:tgtEl>
                                          <p:spTgt spid="36"/>
                                        </p:tgtEl>
                                        <p:attrNameLst>
                                          <p:attrName>ppt_y</p:attrName>
                                        </p:attrNameLst>
                                      </p:cBhvr>
                                      <p:tavLst>
                                        <p:tav tm="0">
                                          <p:val>
                                            <p:strVal val="#ppt_y"/>
                                          </p:val>
                                        </p:tav>
                                        <p:tav tm="100000">
                                          <p:val>
                                            <p:strVal val="#ppt_y"/>
                                          </p:val>
                                        </p:tav>
                                      </p:tavLst>
                                    </p:anim>
                                  </p:childTnLst>
                                </p:cTn>
                              </p:par>
                              <p:par>
                                <p:cTn id="40" presetID="2" presetClass="entr" presetSubtype="2" fill="hold" grpId="0" nodeType="withEffect">
                                  <p:stCondLst>
                                    <p:cond delay="3000"/>
                                  </p:stCondLst>
                                  <p:childTnLst>
                                    <p:set>
                                      <p:cBhvr>
                                        <p:cTn id="41" dur="1" fill="hold">
                                          <p:stCondLst>
                                            <p:cond delay="0"/>
                                          </p:stCondLst>
                                        </p:cTn>
                                        <p:tgtEl>
                                          <p:spTgt spid="33"/>
                                        </p:tgtEl>
                                        <p:attrNameLst>
                                          <p:attrName>style.visibility</p:attrName>
                                        </p:attrNameLst>
                                      </p:cBhvr>
                                      <p:to>
                                        <p:strVal val="visible"/>
                                      </p:to>
                                    </p:set>
                                    <p:anim calcmode="lin" valueType="num">
                                      <p:cBhvr additive="base">
                                        <p:cTn id="42" dur="1250" fill="hold"/>
                                        <p:tgtEl>
                                          <p:spTgt spid="33"/>
                                        </p:tgtEl>
                                        <p:attrNameLst>
                                          <p:attrName>ppt_x</p:attrName>
                                        </p:attrNameLst>
                                      </p:cBhvr>
                                      <p:tavLst>
                                        <p:tav tm="0">
                                          <p:val>
                                            <p:strVal val="1+#ppt_w/2"/>
                                          </p:val>
                                        </p:tav>
                                        <p:tav tm="100000">
                                          <p:val>
                                            <p:strVal val="#ppt_x"/>
                                          </p:val>
                                        </p:tav>
                                      </p:tavLst>
                                    </p:anim>
                                    <p:anim calcmode="lin" valueType="num">
                                      <p:cBhvr additive="base">
                                        <p:cTn id="43" dur="1250" fill="hold"/>
                                        <p:tgtEl>
                                          <p:spTgt spid="33"/>
                                        </p:tgtEl>
                                        <p:attrNameLst>
                                          <p:attrName>ppt_y</p:attrName>
                                        </p:attrNameLst>
                                      </p:cBhvr>
                                      <p:tavLst>
                                        <p:tav tm="0">
                                          <p:val>
                                            <p:strVal val="#ppt_y"/>
                                          </p:val>
                                        </p:tav>
                                        <p:tav tm="100000">
                                          <p:val>
                                            <p:strVal val="#ppt_y"/>
                                          </p:val>
                                        </p:tav>
                                      </p:tavLst>
                                    </p:anim>
                                  </p:childTnLst>
                                </p:cTn>
                              </p:par>
                              <p:par>
                                <p:cTn id="44" presetID="2" presetClass="entr" presetSubtype="2" fill="hold" grpId="0" nodeType="withEffect">
                                  <p:stCondLst>
                                    <p:cond delay="2500"/>
                                  </p:stCondLst>
                                  <p:childTnLst>
                                    <p:set>
                                      <p:cBhvr>
                                        <p:cTn id="45" dur="1" fill="hold">
                                          <p:stCondLst>
                                            <p:cond delay="0"/>
                                          </p:stCondLst>
                                        </p:cTn>
                                        <p:tgtEl>
                                          <p:spTgt spid="37"/>
                                        </p:tgtEl>
                                        <p:attrNameLst>
                                          <p:attrName>style.visibility</p:attrName>
                                        </p:attrNameLst>
                                      </p:cBhvr>
                                      <p:to>
                                        <p:strVal val="visible"/>
                                      </p:to>
                                    </p:set>
                                    <p:anim calcmode="lin" valueType="num">
                                      <p:cBhvr additive="base">
                                        <p:cTn id="46" dur="1250" fill="hold"/>
                                        <p:tgtEl>
                                          <p:spTgt spid="37"/>
                                        </p:tgtEl>
                                        <p:attrNameLst>
                                          <p:attrName>ppt_x</p:attrName>
                                        </p:attrNameLst>
                                      </p:cBhvr>
                                      <p:tavLst>
                                        <p:tav tm="0">
                                          <p:val>
                                            <p:strVal val="1+#ppt_w/2"/>
                                          </p:val>
                                        </p:tav>
                                        <p:tav tm="100000">
                                          <p:val>
                                            <p:strVal val="#ppt_x"/>
                                          </p:val>
                                        </p:tav>
                                      </p:tavLst>
                                    </p:anim>
                                    <p:anim calcmode="lin" valueType="num">
                                      <p:cBhvr additive="base">
                                        <p:cTn id="47" dur="1250" fill="hold"/>
                                        <p:tgtEl>
                                          <p:spTgt spid="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7" grpId="0" animBg="1"/>
      <p:bldP spid="29" grpId="0"/>
      <p:bldP spid="31" grpId="0" bldLvl="0" animBg="1"/>
      <p:bldP spid="33" grpId="0" animBg="1"/>
      <p:bldP spid="34" grpId="0" animBg="1"/>
      <p:bldP spid="35" grpId="0" animBg="1"/>
      <p:bldP spid="36" grpId="0" animBg="1"/>
      <p:bldP spid="3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2794611" y="1658983"/>
            <a:ext cx="3936375" cy="2050299"/>
          </a:xfrm>
          <a:prstGeom prst="round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圆角矩形 29"/>
          <p:cNvSpPr/>
          <p:nvPr/>
        </p:nvSpPr>
        <p:spPr>
          <a:xfrm>
            <a:off x="7007683" y="1658983"/>
            <a:ext cx="3936375" cy="2050299"/>
          </a:xfrm>
          <a:prstGeom prst="round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圆角矩形 30"/>
          <p:cNvSpPr/>
          <p:nvPr/>
        </p:nvSpPr>
        <p:spPr>
          <a:xfrm>
            <a:off x="2794611" y="3950801"/>
            <a:ext cx="3936375" cy="2050299"/>
          </a:xfrm>
          <a:prstGeom prst="round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圆角矩形 31"/>
          <p:cNvSpPr/>
          <p:nvPr/>
        </p:nvSpPr>
        <p:spPr>
          <a:xfrm>
            <a:off x="7007683" y="3950801"/>
            <a:ext cx="3936375" cy="2050299"/>
          </a:xfrm>
          <a:prstGeom prst="round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3"/>
          <p:cNvSpPr>
            <a:spLocks noChangeArrowheads="1"/>
          </p:cNvSpPr>
          <p:nvPr/>
        </p:nvSpPr>
        <p:spPr bwMode="auto">
          <a:xfrm>
            <a:off x="2689642" y="515424"/>
            <a:ext cx="4288335" cy="584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spcBef>
                <a:spcPct val="0"/>
              </a:spcBef>
              <a:buNone/>
            </a:pPr>
            <a:r>
              <a:rPr lang="zh-CN" altLang="en-US" b="1" dirty="0">
                <a:solidFill>
                  <a:srgbClr val="202A36"/>
                </a:solidFill>
                <a:latin typeface="Arial" charset="0"/>
                <a:cs typeface="Arial" charset="0"/>
              </a:rPr>
              <a:t>（二）安全的重要意义</a:t>
            </a:r>
          </a:p>
        </p:txBody>
      </p:sp>
      <p:sp>
        <p:nvSpPr>
          <p:cNvPr id="40" name="TextBox 498"/>
          <p:cNvSpPr txBox="1"/>
          <p:nvPr/>
        </p:nvSpPr>
        <p:spPr>
          <a:xfrm>
            <a:off x="3489376" y="1864055"/>
            <a:ext cx="1313180" cy="430887"/>
          </a:xfrm>
          <a:prstGeom prst="rect">
            <a:avLst/>
          </a:prstGeom>
          <a:noFill/>
        </p:spPr>
        <p:txBody>
          <a:bodyPr wrap="none" rtlCol="0" anchor="ctr">
            <a:spAutoFit/>
          </a:bodyPr>
          <a:lstStyle/>
          <a:p>
            <a:pPr lvl="0" algn="r"/>
            <a:r>
              <a:rPr lang="zh-CN" altLang="en-US" sz="2200" b="1" dirty="0">
                <a:solidFill>
                  <a:schemeClr val="bg1"/>
                </a:solidFill>
                <a:latin typeface="微软雅黑" pitchFamily="34" charset="-122"/>
                <a:ea typeface="微软雅黑" pitchFamily="34" charset="-122"/>
                <a:cs typeface="UKIJ Qolyazma" pitchFamily="18" charset="0"/>
              </a:rPr>
              <a:t>国家层面</a:t>
            </a:r>
          </a:p>
        </p:txBody>
      </p:sp>
      <p:sp>
        <p:nvSpPr>
          <p:cNvPr id="41" name="TextBox 499"/>
          <p:cNvSpPr txBox="1"/>
          <p:nvPr/>
        </p:nvSpPr>
        <p:spPr>
          <a:xfrm>
            <a:off x="8952105" y="1863050"/>
            <a:ext cx="1313180" cy="430887"/>
          </a:xfrm>
          <a:prstGeom prst="rect">
            <a:avLst/>
          </a:prstGeom>
          <a:noFill/>
        </p:spPr>
        <p:txBody>
          <a:bodyPr wrap="none" rtlCol="0" anchor="ctr">
            <a:spAutoFit/>
          </a:bodyPr>
          <a:lstStyle/>
          <a:p>
            <a:pPr lvl="0" algn="r"/>
            <a:r>
              <a:rPr lang="zh-CN" altLang="en-US" sz="2200" b="1" dirty="0">
                <a:solidFill>
                  <a:schemeClr val="bg1"/>
                </a:solidFill>
                <a:latin typeface="微软雅黑" pitchFamily="34" charset="-122"/>
                <a:ea typeface="微软雅黑" pitchFamily="34" charset="-122"/>
                <a:cs typeface="UKIJ Qolyazma" pitchFamily="18" charset="0"/>
              </a:rPr>
              <a:t>社会层面</a:t>
            </a:r>
          </a:p>
        </p:txBody>
      </p:sp>
      <p:sp>
        <p:nvSpPr>
          <p:cNvPr id="42" name="TextBox 500"/>
          <p:cNvSpPr txBox="1"/>
          <p:nvPr/>
        </p:nvSpPr>
        <p:spPr>
          <a:xfrm>
            <a:off x="3452694" y="4200911"/>
            <a:ext cx="1313180" cy="430887"/>
          </a:xfrm>
          <a:prstGeom prst="rect">
            <a:avLst/>
          </a:prstGeom>
          <a:noFill/>
        </p:spPr>
        <p:txBody>
          <a:bodyPr wrap="none" rtlCol="0" anchor="ctr">
            <a:spAutoFit/>
          </a:bodyPr>
          <a:lstStyle/>
          <a:p>
            <a:pPr lvl="0" algn="r"/>
            <a:r>
              <a:rPr lang="zh-CN" altLang="en-US" sz="2200" b="1" dirty="0">
                <a:solidFill>
                  <a:schemeClr val="bg1"/>
                </a:solidFill>
                <a:latin typeface="微软雅黑" pitchFamily="34" charset="-122"/>
                <a:ea typeface="微软雅黑" pitchFamily="34" charset="-122"/>
                <a:cs typeface="UKIJ Qolyazma" pitchFamily="18" charset="0"/>
              </a:rPr>
              <a:t>经济层面</a:t>
            </a:r>
          </a:p>
        </p:txBody>
      </p:sp>
      <p:sp>
        <p:nvSpPr>
          <p:cNvPr id="43" name="TextBox 501"/>
          <p:cNvSpPr txBox="1"/>
          <p:nvPr/>
        </p:nvSpPr>
        <p:spPr>
          <a:xfrm>
            <a:off x="9025366" y="4189036"/>
            <a:ext cx="1313180" cy="430887"/>
          </a:xfrm>
          <a:prstGeom prst="rect">
            <a:avLst/>
          </a:prstGeom>
          <a:noFill/>
        </p:spPr>
        <p:txBody>
          <a:bodyPr wrap="none" rtlCol="0" anchor="ctr">
            <a:spAutoFit/>
          </a:bodyPr>
          <a:lstStyle/>
          <a:p>
            <a:pPr lvl="0" algn="r"/>
            <a:r>
              <a:rPr lang="zh-CN" altLang="en-US" sz="2200" b="1" dirty="0">
                <a:solidFill>
                  <a:schemeClr val="bg1"/>
                </a:solidFill>
                <a:latin typeface="微软雅黑" pitchFamily="34" charset="-122"/>
                <a:ea typeface="微软雅黑" pitchFamily="34" charset="-122"/>
                <a:cs typeface="UKIJ Qolyazma" pitchFamily="18" charset="0"/>
              </a:rPr>
              <a:t>个人层面</a:t>
            </a:r>
          </a:p>
        </p:txBody>
      </p:sp>
      <p:sp>
        <p:nvSpPr>
          <p:cNvPr id="44" name="TextBox 503"/>
          <p:cNvSpPr txBox="1"/>
          <p:nvPr/>
        </p:nvSpPr>
        <p:spPr>
          <a:xfrm>
            <a:off x="3133145" y="2352019"/>
            <a:ext cx="2141367" cy="1212640"/>
          </a:xfrm>
          <a:prstGeom prst="rect">
            <a:avLst/>
          </a:prstGeom>
          <a:noFill/>
        </p:spPr>
        <p:txBody>
          <a:bodyPr wrap="square" rtlCol="0">
            <a:spAutoFit/>
          </a:bodyPr>
          <a:lstStyle/>
          <a:p>
            <a:pPr>
              <a:lnSpc>
                <a:spcPct val="130000"/>
              </a:lnSpc>
            </a:pPr>
            <a:r>
              <a:rPr lang="zh-CN" altLang="en-US" sz="1400" dirty="0">
                <a:solidFill>
                  <a:schemeClr val="bg1"/>
                </a:solidFill>
                <a:latin typeface="微软雅黑" pitchFamily="34" charset="-122"/>
                <a:ea typeface="微软雅黑" pitchFamily="34" charset="-122"/>
              </a:rPr>
              <a:t>搞好安全生产工作对于巩固社会的安定，为国家的经济建设提供重要的稳定政治环境具有现实的意义</a:t>
            </a:r>
          </a:p>
        </p:txBody>
      </p:sp>
      <p:sp>
        <p:nvSpPr>
          <p:cNvPr id="45" name="TextBox 504"/>
          <p:cNvSpPr txBox="1"/>
          <p:nvPr/>
        </p:nvSpPr>
        <p:spPr>
          <a:xfrm>
            <a:off x="8697873" y="2277392"/>
            <a:ext cx="1979198" cy="1212640"/>
          </a:xfrm>
          <a:prstGeom prst="rect">
            <a:avLst/>
          </a:prstGeom>
          <a:noFill/>
        </p:spPr>
        <p:txBody>
          <a:bodyPr wrap="square" rtlCol="0">
            <a:spAutoFit/>
          </a:bodyPr>
          <a:lstStyle>
            <a:defPPr>
              <a:defRPr lang="zh-CN"/>
            </a:defPPr>
            <a:lvl1pPr>
              <a:lnSpc>
                <a:spcPct val="130000"/>
              </a:lnSpc>
              <a:defRPr sz="1400">
                <a:solidFill>
                  <a:schemeClr val="tx1">
                    <a:lumMod val="75000"/>
                    <a:lumOff val="25000"/>
                  </a:schemeClr>
                </a:solidFill>
                <a:latin typeface="微软雅黑" pitchFamily="34" charset="-122"/>
                <a:ea typeface="微软雅黑" pitchFamily="34" charset="-122"/>
              </a:defRPr>
            </a:lvl1pPr>
          </a:lstStyle>
          <a:p>
            <a:r>
              <a:rPr lang="zh-CN" altLang="en-US" dirty="0">
                <a:solidFill>
                  <a:schemeClr val="bg1"/>
                </a:solidFill>
              </a:rPr>
              <a:t>对于保护劳动生产力，均衡发展各部门、各行业的经济劳动力资源具有重要的作用</a:t>
            </a:r>
          </a:p>
        </p:txBody>
      </p:sp>
      <p:sp>
        <p:nvSpPr>
          <p:cNvPr id="46" name="TextBox 505"/>
          <p:cNvSpPr txBox="1"/>
          <p:nvPr/>
        </p:nvSpPr>
        <p:spPr>
          <a:xfrm>
            <a:off x="3102190" y="4720640"/>
            <a:ext cx="2036263" cy="932563"/>
          </a:xfrm>
          <a:prstGeom prst="rect">
            <a:avLst/>
          </a:prstGeom>
          <a:noFill/>
        </p:spPr>
        <p:txBody>
          <a:bodyPr wrap="square" rtlCol="0">
            <a:spAutoFit/>
          </a:bodyPr>
          <a:lstStyle>
            <a:defPPr>
              <a:defRPr lang="zh-CN"/>
            </a:defPPr>
            <a:lvl1pPr>
              <a:lnSpc>
                <a:spcPct val="130000"/>
              </a:lnSpc>
              <a:defRPr sz="1400">
                <a:solidFill>
                  <a:schemeClr val="tx1">
                    <a:lumMod val="75000"/>
                    <a:lumOff val="25000"/>
                  </a:schemeClr>
                </a:solidFill>
                <a:latin typeface="微软雅黑" pitchFamily="34" charset="-122"/>
                <a:ea typeface="微软雅黑" pitchFamily="34" charset="-122"/>
              </a:defRPr>
            </a:lvl1pPr>
          </a:lstStyle>
          <a:p>
            <a:r>
              <a:rPr lang="zh-CN" altLang="en-US" dirty="0">
                <a:solidFill>
                  <a:schemeClr val="bg1"/>
                </a:solidFill>
              </a:rPr>
              <a:t>对于增加社会财富、减少经济损失具有实在的经济意义</a:t>
            </a:r>
          </a:p>
        </p:txBody>
      </p:sp>
      <p:sp>
        <p:nvSpPr>
          <p:cNvPr id="47" name="TextBox 506"/>
          <p:cNvSpPr txBox="1"/>
          <p:nvPr/>
        </p:nvSpPr>
        <p:spPr>
          <a:xfrm>
            <a:off x="8697874" y="4638698"/>
            <a:ext cx="1979198" cy="1212640"/>
          </a:xfrm>
          <a:prstGeom prst="rect">
            <a:avLst/>
          </a:prstGeom>
          <a:noFill/>
        </p:spPr>
        <p:txBody>
          <a:bodyPr wrap="square" rtlCol="0">
            <a:spAutoFit/>
          </a:bodyPr>
          <a:lstStyle>
            <a:defPPr>
              <a:defRPr lang="zh-CN"/>
            </a:defPPr>
            <a:lvl1pPr>
              <a:lnSpc>
                <a:spcPct val="130000"/>
              </a:lnSpc>
              <a:defRPr sz="1400">
                <a:solidFill>
                  <a:schemeClr val="tx1">
                    <a:lumMod val="75000"/>
                    <a:lumOff val="25000"/>
                  </a:schemeClr>
                </a:solidFill>
                <a:latin typeface="微软雅黑" pitchFamily="34" charset="-122"/>
                <a:ea typeface="微软雅黑" pitchFamily="34" charset="-122"/>
              </a:defRPr>
            </a:lvl1pPr>
          </a:lstStyle>
          <a:p>
            <a:r>
              <a:rPr lang="zh-CN" altLang="en-US" dirty="0">
                <a:solidFill>
                  <a:schemeClr val="bg1"/>
                </a:solidFill>
              </a:rPr>
              <a:t>对于生产员工的生命安全与健康，家庭的幸福和生活的质量，有直接影响</a:t>
            </a:r>
          </a:p>
        </p:txBody>
      </p:sp>
      <p:sp>
        <p:nvSpPr>
          <p:cNvPr id="26" name="Freeform 7"/>
          <p:cNvSpPr>
            <a:spLocks noEditPoints="1"/>
          </p:cNvSpPr>
          <p:nvPr/>
        </p:nvSpPr>
        <p:spPr bwMode="auto">
          <a:xfrm>
            <a:off x="5418511" y="1943468"/>
            <a:ext cx="1074505" cy="1447851"/>
          </a:xfrm>
          <a:custGeom>
            <a:avLst/>
            <a:gdLst>
              <a:gd name="T0" fmla="*/ 107 w 243"/>
              <a:gd name="T1" fmla="*/ 147 h 327"/>
              <a:gd name="T2" fmla="*/ 152 w 243"/>
              <a:gd name="T3" fmla="*/ 6 h 327"/>
              <a:gd name="T4" fmla="*/ 84 w 243"/>
              <a:gd name="T5" fmla="*/ 300 h 327"/>
              <a:gd name="T6" fmla="*/ 120 w 243"/>
              <a:gd name="T7" fmla="*/ 154 h 327"/>
              <a:gd name="T8" fmla="*/ 187 w 243"/>
              <a:gd name="T9" fmla="*/ 170 h 327"/>
              <a:gd name="T10" fmla="*/ 107 w 243"/>
              <a:gd name="T11" fmla="*/ 206 h 327"/>
              <a:gd name="T12" fmla="*/ 134 w 243"/>
              <a:gd name="T13" fmla="*/ 186 h 327"/>
              <a:gd name="T14" fmla="*/ 161 w 243"/>
              <a:gd name="T15" fmla="*/ 186 h 327"/>
              <a:gd name="T16" fmla="*/ 156 w 243"/>
              <a:gd name="T17" fmla="*/ 106 h 327"/>
              <a:gd name="T18" fmla="*/ 125 w 243"/>
              <a:gd name="T19" fmla="*/ 110 h 327"/>
              <a:gd name="T20" fmla="*/ 132 w 243"/>
              <a:gd name="T21" fmla="*/ 108 h 327"/>
              <a:gd name="T22" fmla="*/ 93 w 243"/>
              <a:gd name="T23" fmla="*/ 129 h 327"/>
              <a:gd name="T24" fmla="*/ 105 w 243"/>
              <a:gd name="T25" fmla="*/ 126 h 327"/>
              <a:gd name="T26" fmla="*/ 95 w 243"/>
              <a:gd name="T27" fmla="*/ 127 h 327"/>
              <a:gd name="T28" fmla="*/ 110 w 243"/>
              <a:gd name="T29" fmla="*/ 112 h 327"/>
              <a:gd name="T30" fmla="*/ 117 w 243"/>
              <a:gd name="T31" fmla="*/ 120 h 327"/>
              <a:gd name="T32" fmla="*/ 129 w 243"/>
              <a:gd name="T33" fmla="*/ 116 h 327"/>
              <a:gd name="T34" fmla="*/ 136 w 243"/>
              <a:gd name="T35" fmla="*/ 123 h 327"/>
              <a:gd name="T36" fmla="*/ 140 w 243"/>
              <a:gd name="T37" fmla="*/ 115 h 327"/>
              <a:gd name="T38" fmla="*/ 158 w 243"/>
              <a:gd name="T39" fmla="*/ 110 h 327"/>
              <a:gd name="T40" fmla="*/ 167 w 243"/>
              <a:gd name="T41" fmla="*/ 163 h 327"/>
              <a:gd name="T42" fmla="*/ 158 w 243"/>
              <a:gd name="T43" fmla="*/ 178 h 327"/>
              <a:gd name="T44" fmla="*/ 150 w 243"/>
              <a:gd name="T45" fmla="*/ 188 h 327"/>
              <a:gd name="T46" fmla="*/ 148 w 243"/>
              <a:gd name="T47" fmla="*/ 201 h 327"/>
              <a:gd name="T48" fmla="*/ 143 w 243"/>
              <a:gd name="T49" fmla="*/ 175 h 327"/>
              <a:gd name="T50" fmla="*/ 130 w 243"/>
              <a:gd name="T51" fmla="*/ 174 h 327"/>
              <a:gd name="T52" fmla="*/ 117 w 243"/>
              <a:gd name="T53" fmla="*/ 168 h 327"/>
              <a:gd name="T54" fmla="*/ 107 w 243"/>
              <a:gd name="T55" fmla="*/ 166 h 327"/>
              <a:gd name="T56" fmla="*/ 112 w 243"/>
              <a:gd name="T57" fmla="*/ 187 h 327"/>
              <a:gd name="T58" fmla="*/ 99 w 243"/>
              <a:gd name="T59" fmla="*/ 212 h 327"/>
              <a:gd name="T60" fmla="*/ 88 w 243"/>
              <a:gd name="T61" fmla="*/ 192 h 327"/>
              <a:gd name="T62" fmla="*/ 72 w 243"/>
              <a:gd name="T63" fmla="*/ 172 h 327"/>
              <a:gd name="T64" fmla="*/ 83 w 243"/>
              <a:gd name="T65" fmla="*/ 152 h 327"/>
              <a:gd name="T66" fmla="*/ 106 w 243"/>
              <a:gd name="T67" fmla="*/ 160 h 327"/>
              <a:gd name="T68" fmla="*/ 98 w 243"/>
              <a:gd name="T69" fmla="*/ 150 h 327"/>
              <a:gd name="T70" fmla="*/ 90 w 243"/>
              <a:gd name="T71" fmla="*/ 145 h 327"/>
              <a:gd name="T72" fmla="*/ 85 w 243"/>
              <a:gd name="T73" fmla="*/ 141 h 327"/>
              <a:gd name="T74" fmla="*/ 82 w 243"/>
              <a:gd name="T75" fmla="*/ 112 h 327"/>
              <a:gd name="T76" fmla="*/ 83 w 243"/>
              <a:gd name="T77" fmla="*/ 135 h 327"/>
              <a:gd name="T78" fmla="*/ 86 w 243"/>
              <a:gd name="T79" fmla="*/ 125 h 327"/>
              <a:gd name="T80" fmla="*/ 80 w 243"/>
              <a:gd name="T81" fmla="*/ 83 h 327"/>
              <a:gd name="T82" fmla="*/ 80 w 243"/>
              <a:gd name="T83" fmla="*/ 98 h 327"/>
              <a:gd name="T84" fmla="*/ 70 w 243"/>
              <a:gd name="T85" fmla="*/ 108 h 327"/>
              <a:gd name="T86" fmla="*/ 55 w 243"/>
              <a:gd name="T87" fmla="*/ 105 h 327"/>
              <a:gd name="T88" fmla="*/ 48 w 243"/>
              <a:gd name="T89" fmla="*/ 130 h 327"/>
              <a:gd name="T90" fmla="*/ 45 w 243"/>
              <a:gd name="T91" fmla="*/ 96 h 327"/>
              <a:gd name="T92" fmla="*/ 45 w 243"/>
              <a:gd name="T93" fmla="*/ 108 h 327"/>
              <a:gd name="T94" fmla="*/ 31 w 243"/>
              <a:gd name="T95" fmla="*/ 114 h 327"/>
              <a:gd name="T96" fmla="*/ 44 w 243"/>
              <a:gd name="T97" fmla="*/ 115 h 327"/>
              <a:gd name="T98" fmla="*/ 43 w 243"/>
              <a:gd name="T99" fmla="*/ 126 h 327"/>
              <a:gd name="T100" fmla="*/ 31 w 243"/>
              <a:gd name="T101" fmla="*/ 142 h 327"/>
              <a:gd name="T102" fmla="*/ 47 w 243"/>
              <a:gd name="T103" fmla="*/ 132 h 327"/>
              <a:gd name="T104" fmla="*/ 31 w 243"/>
              <a:gd name="T105" fmla="*/ 155 h 327"/>
              <a:gd name="T106" fmla="*/ 30 w 243"/>
              <a:gd name="T107" fmla="*/ 164 h 327"/>
              <a:gd name="T108" fmla="*/ 43 w 243"/>
              <a:gd name="T109" fmla="*/ 169 h 327"/>
              <a:gd name="T110" fmla="*/ 54 w 243"/>
              <a:gd name="T111" fmla="*/ 190 h 327"/>
              <a:gd name="T112" fmla="*/ 27 w 243"/>
              <a:gd name="T113" fmla="*/ 171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43" h="327">
                <a:moveTo>
                  <a:pt x="105" y="149"/>
                </a:moveTo>
                <a:cubicBezTo>
                  <a:pt x="106" y="149"/>
                  <a:pt x="109" y="149"/>
                  <a:pt x="109" y="150"/>
                </a:cubicBezTo>
                <a:cubicBezTo>
                  <a:pt x="110" y="150"/>
                  <a:pt x="110" y="151"/>
                  <a:pt x="110" y="151"/>
                </a:cubicBezTo>
                <a:cubicBezTo>
                  <a:pt x="111" y="151"/>
                  <a:pt x="112" y="151"/>
                  <a:pt x="112" y="151"/>
                </a:cubicBezTo>
                <a:cubicBezTo>
                  <a:pt x="112" y="150"/>
                  <a:pt x="112" y="151"/>
                  <a:pt x="112" y="150"/>
                </a:cubicBezTo>
                <a:cubicBezTo>
                  <a:pt x="112" y="149"/>
                  <a:pt x="111" y="148"/>
                  <a:pt x="110" y="146"/>
                </a:cubicBezTo>
                <a:cubicBezTo>
                  <a:pt x="111" y="145"/>
                  <a:pt x="111" y="145"/>
                  <a:pt x="111" y="145"/>
                </a:cubicBezTo>
                <a:cubicBezTo>
                  <a:pt x="111" y="145"/>
                  <a:pt x="110" y="145"/>
                  <a:pt x="109" y="145"/>
                </a:cubicBezTo>
                <a:cubicBezTo>
                  <a:pt x="109" y="146"/>
                  <a:pt x="109" y="146"/>
                  <a:pt x="109" y="146"/>
                </a:cubicBezTo>
                <a:cubicBezTo>
                  <a:pt x="108" y="147"/>
                  <a:pt x="108" y="147"/>
                  <a:pt x="107" y="147"/>
                </a:cubicBezTo>
                <a:cubicBezTo>
                  <a:pt x="107" y="146"/>
                  <a:pt x="107" y="146"/>
                  <a:pt x="107" y="145"/>
                </a:cubicBezTo>
                <a:cubicBezTo>
                  <a:pt x="107" y="145"/>
                  <a:pt x="107" y="145"/>
                  <a:pt x="106" y="144"/>
                </a:cubicBezTo>
                <a:cubicBezTo>
                  <a:pt x="105" y="145"/>
                  <a:pt x="105" y="146"/>
                  <a:pt x="104" y="147"/>
                </a:cubicBezTo>
                <a:cubicBezTo>
                  <a:pt x="104" y="147"/>
                  <a:pt x="104" y="147"/>
                  <a:pt x="104" y="148"/>
                </a:cubicBezTo>
                <a:cubicBezTo>
                  <a:pt x="104" y="149"/>
                  <a:pt x="104" y="149"/>
                  <a:pt x="104" y="150"/>
                </a:cubicBezTo>
                <a:cubicBezTo>
                  <a:pt x="104" y="150"/>
                  <a:pt x="105" y="149"/>
                  <a:pt x="105" y="149"/>
                </a:cubicBezTo>
                <a:close/>
                <a:moveTo>
                  <a:pt x="139" y="22"/>
                </a:moveTo>
                <a:cubicBezTo>
                  <a:pt x="140" y="15"/>
                  <a:pt x="140" y="15"/>
                  <a:pt x="140" y="15"/>
                </a:cubicBezTo>
                <a:cubicBezTo>
                  <a:pt x="149" y="17"/>
                  <a:pt x="149" y="17"/>
                  <a:pt x="149" y="17"/>
                </a:cubicBezTo>
                <a:cubicBezTo>
                  <a:pt x="152" y="6"/>
                  <a:pt x="152" y="6"/>
                  <a:pt x="152" y="6"/>
                </a:cubicBezTo>
                <a:cubicBezTo>
                  <a:pt x="120" y="0"/>
                  <a:pt x="120" y="0"/>
                  <a:pt x="120" y="0"/>
                </a:cubicBezTo>
                <a:cubicBezTo>
                  <a:pt x="118" y="11"/>
                  <a:pt x="118" y="11"/>
                  <a:pt x="118" y="11"/>
                </a:cubicBezTo>
                <a:cubicBezTo>
                  <a:pt x="125" y="12"/>
                  <a:pt x="125" y="12"/>
                  <a:pt x="125" y="12"/>
                </a:cubicBezTo>
                <a:cubicBezTo>
                  <a:pt x="122" y="28"/>
                  <a:pt x="122" y="28"/>
                  <a:pt x="122" y="28"/>
                </a:cubicBezTo>
                <a:cubicBezTo>
                  <a:pt x="119" y="44"/>
                  <a:pt x="119" y="44"/>
                  <a:pt x="119" y="44"/>
                </a:cubicBezTo>
                <a:cubicBezTo>
                  <a:pt x="178" y="57"/>
                  <a:pt x="215" y="114"/>
                  <a:pt x="203" y="173"/>
                </a:cubicBezTo>
                <a:cubicBezTo>
                  <a:pt x="191" y="232"/>
                  <a:pt x="133" y="270"/>
                  <a:pt x="74" y="257"/>
                </a:cubicBezTo>
                <a:cubicBezTo>
                  <a:pt x="68" y="283"/>
                  <a:pt x="68" y="283"/>
                  <a:pt x="68" y="283"/>
                </a:cubicBezTo>
                <a:cubicBezTo>
                  <a:pt x="74" y="284"/>
                  <a:pt x="79" y="285"/>
                  <a:pt x="84" y="286"/>
                </a:cubicBezTo>
                <a:cubicBezTo>
                  <a:pt x="84" y="300"/>
                  <a:pt x="84" y="300"/>
                  <a:pt x="84" y="300"/>
                </a:cubicBezTo>
                <a:cubicBezTo>
                  <a:pt x="10" y="300"/>
                  <a:pt x="10" y="300"/>
                  <a:pt x="10" y="300"/>
                </a:cubicBezTo>
                <a:cubicBezTo>
                  <a:pt x="10" y="327"/>
                  <a:pt x="10" y="327"/>
                  <a:pt x="10" y="327"/>
                </a:cubicBezTo>
                <a:cubicBezTo>
                  <a:pt x="174" y="327"/>
                  <a:pt x="174" y="327"/>
                  <a:pt x="174" y="327"/>
                </a:cubicBezTo>
                <a:cubicBezTo>
                  <a:pt x="174" y="300"/>
                  <a:pt x="174" y="300"/>
                  <a:pt x="174" y="300"/>
                </a:cubicBezTo>
                <a:cubicBezTo>
                  <a:pt x="101" y="300"/>
                  <a:pt x="101" y="300"/>
                  <a:pt x="101" y="300"/>
                </a:cubicBezTo>
                <a:cubicBezTo>
                  <a:pt x="101" y="286"/>
                  <a:pt x="101" y="286"/>
                  <a:pt x="101" y="286"/>
                </a:cubicBezTo>
                <a:cubicBezTo>
                  <a:pt x="162" y="284"/>
                  <a:pt x="216" y="241"/>
                  <a:pt x="229" y="179"/>
                </a:cubicBezTo>
                <a:cubicBezTo>
                  <a:pt x="243" y="111"/>
                  <a:pt x="204" y="43"/>
                  <a:pt x="139" y="22"/>
                </a:cubicBezTo>
                <a:close/>
                <a:moveTo>
                  <a:pt x="117" y="154"/>
                </a:moveTo>
                <a:cubicBezTo>
                  <a:pt x="120" y="154"/>
                  <a:pt x="120" y="154"/>
                  <a:pt x="120" y="154"/>
                </a:cubicBezTo>
                <a:cubicBezTo>
                  <a:pt x="120" y="154"/>
                  <a:pt x="120" y="154"/>
                  <a:pt x="120" y="154"/>
                </a:cubicBezTo>
                <a:cubicBezTo>
                  <a:pt x="120" y="154"/>
                  <a:pt x="120" y="153"/>
                  <a:pt x="120" y="153"/>
                </a:cubicBezTo>
                <a:cubicBezTo>
                  <a:pt x="120" y="151"/>
                  <a:pt x="119" y="150"/>
                  <a:pt x="119" y="149"/>
                </a:cubicBezTo>
                <a:cubicBezTo>
                  <a:pt x="119" y="148"/>
                  <a:pt x="121" y="148"/>
                  <a:pt x="121" y="147"/>
                </a:cubicBezTo>
                <a:cubicBezTo>
                  <a:pt x="120" y="146"/>
                  <a:pt x="118" y="147"/>
                  <a:pt x="117" y="148"/>
                </a:cubicBezTo>
                <a:cubicBezTo>
                  <a:pt x="116" y="150"/>
                  <a:pt x="118" y="151"/>
                  <a:pt x="118" y="153"/>
                </a:cubicBezTo>
                <a:cubicBezTo>
                  <a:pt x="118" y="153"/>
                  <a:pt x="117" y="153"/>
                  <a:pt x="117" y="154"/>
                </a:cubicBezTo>
                <a:close/>
                <a:moveTo>
                  <a:pt x="77" y="242"/>
                </a:moveTo>
                <a:cubicBezTo>
                  <a:pt x="84" y="243"/>
                  <a:pt x="90" y="244"/>
                  <a:pt x="96" y="244"/>
                </a:cubicBezTo>
                <a:cubicBezTo>
                  <a:pt x="140" y="244"/>
                  <a:pt x="179" y="213"/>
                  <a:pt x="187" y="170"/>
                </a:cubicBezTo>
                <a:cubicBezTo>
                  <a:pt x="198" y="119"/>
                  <a:pt x="166" y="70"/>
                  <a:pt x="115" y="60"/>
                </a:cubicBezTo>
                <a:cubicBezTo>
                  <a:pt x="109" y="58"/>
                  <a:pt x="103" y="58"/>
                  <a:pt x="96" y="58"/>
                </a:cubicBezTo>
                <a:cubicBezTo>
                  <a:pt x="53" y="58"/>
                  <a:pt x="14" y="89"/>
                  <a:pt x="5" y="132"/>
                </a:cubicBezTo>
                <a:cubicBezTo>
                  <a:pt x="0" y="156"/>
                  <a:pt x="5" y="181"/>
                  <a:pt x="19" y="202"/>
                </a:cubicBezTo>
                <a:cubicBezTo>
                  <a:pt x="32" y="222"/>
                  <a:pt x="53" y="237"/>
                  <a:pt x="77" y="242"/>
                </a:cubicBezTo>
                <a:close/>
                <a:moveTo>
                  <a:pt x="111" y="207"/>
                </a:moveTo>
                <a:cubicBezTo>
                  <a:pt x="110" y="209"/>
                  <a:pt x="109" y="210"/>
                  <a:pt x="109" y="212"/>
                </a:cubicBezTo>
                <a:cubicBezTo>
                  <a:pt x="108" y="212"/>
                  <a:pt x="108" y="214"/>
                  <a:pt x="107" y="214"/>
                </a:cubicBezTo>
                <a:cubicBezTo>
                  <a:pt x="106" y="214"/>
                  <a:pt x="106" y="213"/>
                  <a:pt x="106" y="212"/>
                </a:cubicBezTo>
                <a:cubicBezTo>
                  <a:pt x="106" y="210"/>
                  <a:pt x="107" y="208"/>
                  <a:pt x="107" y="206"/>
                </a:cubicBezTo>
                <a:cubicBezTo>
                  <a:pt x="107" y="205"/>
                  <a:pt x="108" y="204"/>
                  <a:pt x="109" y="204"/>
                </a:cubicBezTo>
                <a:cubicBezTo>
                  <a:pt x="109" y="204"/>
                  <a:pt x="109" y="204"/>
                  <a:pt x="109" y="204"/>
                </a:cubicBezTo>
                <a:cubicBezTo>
                  <a:pt x="110" y="204"/>
                  <a:pt x="109" y="204"/>
                  <a:pt x="110" y="203"/>
                </a:cubicBezTo>
                <a:cubicBezTo>
                  <a:pt x="110" y="203"/>
                  <a:pt x="110" y="201"/>
                  <a:pt x="111" y="201"/>
                </a:cubicBezTo>
                <a:cubicBezTo>
                  <a:pt x="112" y="201"/>
                  <a:pt x="112" y="203"/>
                  <a:pt x="112" y="204"/>
                </a:cubicBezTo>
                <a:cubicBezTo>
                  <a:pt x="112" y="204"/>
                  <a:pt x="111" y="206"/>
                  <a:pt x="111" y="207"/>
                </a:cubicBezTo>
                <a:close/>
                <a:moveTo>
                  <a:pt x="135" y="189"/>
                </a:moveTo>
                <a:cubicBezTo>
                  <a:pt x="135" y="190"/>
                  <a:pt x="134" y="189"/>
                  <a:pt x="134" y="189"/>
                </a:cubicBezTo>
                <a:cubicBezTo>
                  <a:pt x="133" y="189"/>
                  <a:pt x="134" y="188"/>
                  <a:pt x="134" y="187"/>
                </a:cubicBezTo>
                <a:cubicBezTo>
                  <a:pt x="134" y="187"/>
                  <a:pt x="134" y="186"/>
                  <a:pt x="134" y="186"/>
                </a:cubicBezTo>
                <a:cubicBezTo>
                  <a:pt x="135" y="187"/>
                  <a:pt x="136" y="187"/>
                  <a:pt x="135" y="189"/>
                </a:cubicBezTo>
                <a:close/>
                <a:moveTo>
                  <a:pt x="152" y="199"/>
                </a:moveTo>
                <a:cubicBezTo>
                  <a:pt x="152" y="198"/>
                  <a:pt x="152" y="196"/>
                  <a:pt x="153" y="196"/>
                </a:cubicBezTo>
                <a:cubicBezTo>
                  <a:pt x="153" y="196"/>
                  <a:pt x="153" y="196"/>
                  <a:pt x="154" y="196"/>
                </a:cubicBezTo>
                <a:cubicBezTo>
                  <a:pt x="154" y="196"/>
                  <a:pt x="155" y="195"/>
                  <a:pt x="156" y="195"/>
                </a:cubicBezTo>
                <a:cubicBezTo>
                  <a:pt x="155" y="196"/>
                  <a:pt x="153" y="197"/>
                  <a:pt x="152" y="199"/>
                </a:cubicBezTo>
                <a:close/>
                <a:moveTo>
                  <a:pt x="154" y="181"/>
                </a:moveTo>
                <a:cubicBezTo>
                  <a:pt x="154" y="180"/>
                  <a:pt x="155" y="180"/>
                  <a:pt x="156" y="180"/>
                </a:cubicBezTo>
                <a:cubicBezTo>
                  <a:pt x="156" y="181"/>
                  <a:pt x="155" y="182"/>
                  <a:pt x="154" y="181"/>
                </a:cubicBezTo>
                <a:close/>
                <a:moveTo>
                  <a:pt x="161" y="186"/>
                </a:moveTo>
                <a:cubicBezTo>
                  <a:pt x="161" y="186"/>
                  <a:pt x="161" y="185"/>
                  <a:pt x="161" y="185"/>
                </a:cubicBezTo>
                <a:cubicBezTo>
                  <a:pt x="161" y="184"/>
                  <a:pt x="162" y="184"/>
                  <a:pt x="162" y="183"/>
                </a:cubicBezTo>
                <a:cubicBezTo>
                  <a:pt x="162" y="182"/>
                  <a:pt x="162" y="182"/>
                  <a:pt x="163" y="182"/>
                </a:cubicBezTo>
                <a:cubicBezTo>
                  <a:pt x="163" y="182"/>
                  <a:pt x="163" y="182"/>
                  <a:pt x="163" y="182"/>
                </a:cubicBezTo>
                <a:cubicBezTo>
                  <a:pt x="163" y="184"/>
                  <a:pt x="162" y="185"/>
                  <a:pt x="161" y="186"/>
                </a:cubicBezTo>
                <a:close/>
                <a:moveTo>
                  <a:pt x="163" y="179"/>
                </a:moveTo>
                <a:cubicBezTo>
                  <a:pt x="163" y="179"/>
                  <a:pt x="162" y="179"/>
                  <a:pt x="162" y="178"/>
                </a:cubicBezTo>
                <a:cubicBezTo>
                  <a:pt x="162" y="177"/>
                  <a:pt x="163" y="176"/>
                  <a:pt x="164" y="176"/>
                </a:cubicBezTo>
                <a:cubicBezTo>
                  <a:pt x="164" y="178"/>
                  <a:pt x="163" y="178"/>
                  <a:pt x="163" y="179"/>
                </a:cubicBezTo>
                <a:close/>
                <a:moveTo>
                  <a:pt x="156" y="106"/>
                </a:moveTo>
                <a:cubicBezTo>
                  <a:pt x="155" y="106"/>
                  <a:pt x="155" y="106"/>
                  <a:pt x="155" y="106"/>
                </a:cubicBezTo>
                <a:cubicBezTo>
                  <a:pt x="154" y="105"/>
                  <a:pt x="154" y="104"/>
                  <a:pt x="153" y="103"/>
                </a:cubicBezTo>
                <a:cubicBezTo>
                  <a:pt x="153" y="103"/>
                  <a:pt x="153" y="103"/>
                  <a:pt x="154" y="103"/>
                </a:cubicBezTo>
                <a:cubicBezTo>
                  <a:pt x="154" y="104"/>
                  <a:pt x="155" y="105"/>
                  <a:pt x="156" y="106"/>
                </a:cubicBezTo>
                <a:close/>
                <a:moveTo>
                  <a:pt x="152" y="102"/>
                </a:moveTo>
                <a:cubicBezTo>
                  <a:pt x="153" y="102"/>
                  <a:pt x="153" y="102"/>
                  <a:pt x="153" y="103"/>
                </a:cubicBezTo>
                <a:cubicBezTo>
                  <a:pt x="153" y="103"/>
                  <a:pt x="152" y="103"/>
                  <a:pt x="152" y="103"/>
                </a:cubicBezTo>
                <a:cubicBezTo>
                  <a:pt x="152" y="102"/>
                  <a:pt x="152" y="102"/>
                  <a:pt x="152" y="102"/>
                </a:cubicBezTo>
                <a:close/>
                <a:moveTo>
                  <a:pt x="125" y="111"/>
                </a:moveTo>
                <a:cubicBezTo>
                  <a:pt x="125" y="111"/>
                  <a:pt x="125" y="111"/>
                  <a:pt x="125" y="110"/>
                </a:cubicBezTo>
                <a:cubicBezTo>
                  <a:pt x="125" y="110"/>
                  <a:pt x="126" y="109"/>
                  <a:pt x="126" y="109"/>
                </a:cubicBezTo>
                <a:cubicBezTo>
                  <a:pt x="126" y="109"/>
                  <a:pt x="126" y="108"/>
                  <a:pt x="126" y="108"/>
                </a:cubicBezTo>
                <a:cubicBezTo>
                  <a:pt x="126" y="108"/>
                  <a:pt x="127" y="108"/>
                  <a:pt x="127" y="108"/>
                </a:cubicBezTo>
                <a:cubicBezTo>
                  <a:pt x="128" y="107"/>
                  <a:pt x="128" y="107"/>
                  <a:pt x="128" y="106"/>
                </a:cubicBezTo>
                <a:cubicBezTo>
                  <a:pt x="129" y="106"/>
                  <a:pt x="129" y="107"/>
                  <a:pt x="130" y="106"/>
                </a:cubicBezTo>
                <a:cubicBezTo>
                  <a:pt x="131" y="106"/>
                  <a:pt x="132" y="106"/>
                  <a:pt x="133" y="106"/>
                </a:cubicBezTo>
                <a:cubicBezTo>
                  <a:pt x="133" y="106"/>
                  <a:pt x="133" y="106"/>
                  <a:pt x="134" y="106"/>
                </a:cubicBezTo>
                <a:cubicBezTo>
                  <a:pt x="135" y="105"/>
                  <a:pt x="136" y="104"/>
                  <a:pt x="137" y="105"/>
                </a:cubicBezTo>
                <a:cubicBezTo>
                  <a:pt x="137" y="106"/>
                  <a:pt x="137" y="106"/>
                  <a:pt x="137" y="107"/>
                </a:cubicBezTo>
                <a:cubicBezTo>
                  <a:pt x="135" y="108"/>
                  <a:pt x="134" y="107"/>
                  <a:pt x="132" y="108"/>
                </a:cubicBezTo>
                <a:cubicBezTo>
                  <a:pt x="132" y="108"/>
                  <a:pt x="132" y="108"/>
                  <a:pt x="132" y="108"/>
                </a:cubicBezTo>
                <a:cubicBezTo>
                  <a:pt x="131" y="109"/>
                  <a:pt x="130" y="109"/>
                  <a:pt x="129" y="110"/>
                </a:cubicBezTo>
                <a:cubicBezTo>
                  <a:pt x="128" y="110"/>
                  <a:pt x="126" y="112"/>
                  <a:pt x="127" y="114"/>
                </a:cubicBezTo>
                <a:cubicBezTo>
                  <a:pt x="127" y="114"/>
                  <a:pt x="127" y="114"/>
                  <a:pt x="127" y="114"/>
                </a:cubicBezTo>
                <a:cubicBezTo>
                  <a:pt x="127" y="116"/>
                  <a:pt x="126" y="115"/>
                  <a:pt x="125" y="115"/>
                </a:cubicBezTo>
                <a:cubicBezTo>
                  <a:pt x="125" y="114"/>
                  <a:pt x="125" y="114"/>
                  <a:pt x="125" y="114"/>
                </a:cubicBezTo>
                <a:cubicBezTo>
                  <a:pt x="124" y="113"/>
                  <a:pt x="124" y="113"/>
                  <a:pt x="124" y="112"/>
                </a:cubicBezTo>
                <a:cubicBezTo>
                  <a:pt x="124" y="112"/>
                  <a:pt x="124" y="112"/>
                  <a:pt x="125" y="111"/>
                </a:cubicBezTo>
                <a:close/>
                <a:moveTo>
                  <a:pt x="92" y="133"/>
                </a:moveTo>
                <a:cubicBezTo>
                  <a:pt x="94" y="134"/>
                  <a:pt x="93" y="130"/>
                  <a:pt x="93" y="129"/>
                </a:cubicBezTo>
                <a:cubicBezTo>
                  <a:pt x="94" y="128"/>
                  <a:pt x="95" y="128"/>
                  <a:pt x="95" y="128"/>
                </a:cubicBezTo>
                <a:cubicBezTo>
                  <a:pt x="96" y="129"/>
                  <a:pt x="96" y="131"/>
                  <a:pt x="97" y="132"/>
                </a:cubicBezTo>
                <a:cubicBezTo>
                  <a:pt x="98" y="132"/>
                  <a:pt x="100" y="133"/>
                  <a:pt x="101" y="132"/>
                </a:cubicBezTo>
                <a:cubicBezTo>
                  <a:pt x="101" y="131"/>
                  <a:pt x="101" y="130"/>
                  <a:pt x="102" y="130"/>
                </a:cubicBezTo>
                <a:cubicBezTo>
                  <a:pt x="102" y="130"/>
                  <a:pt x="103" y="130"/>
                  <a:pt x="103" y="129"/>
                </a:cubicBezTo>
                <a:cubicBezTo>
                  <a:pt x="103" y="129"/>
                  <a:pt x="103" y="128"/>
                  <a:pt x="103" y="128"/>
                </a:cubicBezTo>
                <a:cubicBezTo>
                  <a:pt x="103" y="127"/>
                  <a:pt x="105" y="127"/>
                  <a:pt x="106" y="127"/>
                </a:cubicBezTo>
                <a:cubicBezTo>
                  <a:pt x="106" y="127"/>
                  <a:pt x="106" y="127"/>
                  <a:pt x="106" y="127"/>
                </a:cubicBezTo>
                <a:cubicBezTo>
                  <a:pt x="106" y="126"/>
                  <a:pt x="105" y="127"/>
                  <a:pt x="105" y="127"/>
                </a:cubicBezTo>
                <a:cubicBezTo>
                  <a:pt x="105" y="127"/>
                  <a:pt x="105" y="126"/>
                  <a:pt x="105" y="126"/>
                </a:cubicBezTo>
                <a:cubicBezTo>
                  <a:pt x="105" y="126"/>
                  <a:pt x="104" y="127"/>
                  <a:pt x="103" y="126"/>
                </a:cubicBezTo>
                <a:cubicBezTo>
                  <a:pt x="102" y="126"/>
                  <a:pt x="102" y="125"/>
                  <a:pt x="102" y="125"/>
                </a:cubicBezTo>
                <a:cubicBezTo>
                  <a:pt x="102" y="122"/>
                  <a:pt x="103" y="121"/>
                  <a:pt x="105" y="119"/>
                </a:cubicBezTo>
                <a:cubicBezTo>
                  <a:pt x="105" y="119"/>
                  <a:pt x="105" y="119"/>
                  <a:pt x="105" y="119"/>
                </a:cubicBezTo>
                <a:cubicBezTo>
                  <a:pt x="104" y="118"/>
                  <a:pt x="103" y="119"/>
                  <a:pt x="103" y="119"/>
                </a:cubicBezTo>
                <a:cubicBezTo>
                  <a:pt x="102" y="122"/>
                  <a:pt x="99" y="121"/>
                  <a:pt x="99" y="124"/>
                </a:cubicBezTo>
                <a:cubicBezTo>
                  <a:pt x="99" y="125"/>
                  <a:pt x="100" y="125"/>
                  <a:pt x="100" y="126"/>
                </a:cubicBezTo>
                <a:cubicBezTo>
                  <a:pt x="99" y="127"/>
                  <a:pt x="99" y="128"/>
                  <a:pt x="98" y="129"/>
                </a:cubicBezTo>
                <a:cubicBezTo>
                  <a:pt x="97" y="129"/>
                  <a:pt x="97" y="128"/>
                  <a:pt x="97" y="127"/>
                </a:cubicBezTo>
                <a:cubicBezTo>
                  <a:pt x="96" y="127"/>
                  <a:pt x="96" y="127"/>
                  <a:pt x="95" y="127"/>
                </a:cubicBezTo>
                <a:cubicBezTo>
                  <a:pt x="95" y="127"/>
                  <a:pt x="94" y="128"/>
                  <a:pt x="93" y="128"/>
                </a:cubicBezTo>
                <a:cubicBezTo>
                  <a:pt x="93" y="127"/>
                  <a:pt x="93" y="127"/>
                  <a:pt x="93" y="127"/>
                </a:cubicBezTo>
                <a:cubicBezTo>
                  <a:pt x="93" y="127"/>
                  <a:pt x="92" y="127"/>
                  <a:pt x="92" y="126"/>
                </a:cubicBezTo>
                <a:cubicBezTo>
                  <a:pt x="92" y="125"/>
                  <a:pt x="92" y="123"/>
                  <a:pt x="92" y="122"/>
                </a:cubicBezTo>
                <a:cubicBezTo>
                  <a:pt x="94" y="121"/>
                  <a:pt x="95" y="120"/>
                  <a:pt x="96" y="118"/>
                </a:cubicBezTo>
                <a:cubicBezTo>
                  <a:pt x="96" y="116"/>
                  <a:pt x="98" y="115"/>
                  <a:pt x="99" y="114"/>
                </a:cubicBezTo>
                <a:cubicBezTo>
                  <a:pt x="100" y="113"/>
                  <a:pt x="102" y="113"/>
                  <a:pt x="103" y="111"/>
                </a:cubicBezTo>
                <a:cubicBezTo>
                  <a:pt x="104" y="111"/>
                  <a:pt x="104" y="112"/>
                  <a:pt x="104" y="112"/>
                </a:cubicBezTo>
                <a:cubicBezTo>
                  <a:pt x="105" y="111"/>
                  <a:pt x="107" y="112"/>
                  <a:pt x="108" y="111"/>
                </a:cubicBezTo>
                <a:cubicBezTo>
                  <a:pt x="108" y="112"/>
                  <a:pt x="109" y="112"/>
                  <a:pt x="110" y="112"/>
                </a:cubicBezTo>
                <a:cubicBezTo>
                  <a:pt x="110" y="112"/>
                  <a:pt x="110" y="112"/>
                  <a:pt x="110" y="113"/>
                </a:cubicBezTo>
                <a:cubicBezTo>
                  <a:pt x="111" y="113"/>
                  <a:pt x="111" y="113"/>
                  <a:pt x="111" y="113"/>
                </a:cubicBezTo>
                <a:cubicBezTo>
                  <a:pt x="113" y="114"/>
                  <a:pt x="114" y="115"/>
                  <a:pt x="115" y="117"/>
                </a:cubicBezTo>
                <a:cubicBezTo>
                  <a:pt x="115" y="117"/>
                  <a:pt x="116" y="117"/>
                  <a:pt x="116" y="118"/>
                </a:cubicBezTo>
                <a:cubicBezTo>
                  <a:pt x="115" y="120"/>
                  <a:pt x="113" y="120"/>
                  <a:pt x="111" y="119"/>
                </a:cubicBezTo>
                <a:cubicBezTo>
                  <a:pt x="111" y="120"/>
                  <a:pt x="112" y="120"/>
                  <a:pt x="112" y="121"/>
                </a:cubicBezTo>
                <a:cubicBezTo>
                  <a:pt x="112" y="122"/>
                  <a:pt x="112" y="122"/>
                  <a:pt x="113" y="123"/>
                </a:cubicBezTo>
                <a:cubicBezTo>
                  <a:pt x="113" y="123"/>
                  <a:pt x="113" y="122"/>
                  <a:pt x="113" y="122"/>
                </a:cubicBezTo>
                <a:cubicBezTo>
                  <a:pt x="114" y="122"/>
                  <a:pt x="114" y="122"/>
                  <a:pt x="114" y="122"/>
                </a:cubicBezTo>
                <a:cubicBezTo>
                  <a:pt x="115" y="121"/>
                  <a:pt x="116" y="120"/>
                  <a:pt x="117" y="120"/>
                </a:cubicBezTo>
                <a:cubicBezTo>
                  <a:pt x="118" y="119"/>
                  <a:pt x="118" y="118"/>
                  <a:pt x="118" y="117"/>
                </a:cubicBezTo>
                <a:cubicBezTo>
                  <a:pt x="119" y="116"/>
                  <a:pt x="119" y="117"/>
                  <a:pt x="120" y="118"/>
                </a:cubicBezTo>
                <a:cubicBezTo>
                  <a:pt x="120" y="119"/>
                  <a:pt x="119" y="119"/>
                  <a:pt x="119" y="119"/>
                </a:cubicBezTo>
                <a:cubicBezTo>
                  <a:pt x="120" y="120"/>
                  <a:pt x="120" y="119"/>
                  <a:pt x="121" y="119"/>
                </a:cubicBezTo>
                <a:cubicBezTo>
                  <a:pt x="121" y="119"/>
                  <a:pt x="122" y="119"/>
                  <a:pt x="122" y="118"/>
                </a:cubicBezTo>
                <a:cubicBezTo>
                  <a:pt x="123" y="118"/>
                  <a:pt x="123" y="118"/>
                  <a:pt x="124" y="118"/>
                </a:cubicBezTo>
                <a:cubicBezTo>
                  <a:pt x="125" y="118"/>
                  <a:pt x="125" y="118"/>
                  <a:pt x="126" y="118"/>
                </a:cubicBezTo>
                <a:cubicBezTo>
                  <a:pt x="126" y="118"/>
                  <a:pt x="127" y="119"/>
                  <a:pt x="128" y="118"/>
                </a:cubicBezTo>
                <a:cubicBezTo>
                  <a:pt x="128" y="118"/>
                  <a:pt x="129" y="118"/>
                  <a:pt x="129" y="118"/>
                </a:cubicBezTo>
                <a:cubicBezTo>
                  <a:pt x="130" y="117"/>
                  <a:pt x="128" y="117"/>
                  <a:pt x="129" y="116"/>
                </a:cubicBezTo>
                <a:cubicBezTo>
                  <a:pt x="130" y="116"/>
                  <a:pt x="130" y="117"/>
                  <a:pt x="131" y="118"/>
                </a:cubicBezTo>
                <a:cubicBezTo>
                  <a:pt x="132" y="118"/>
                  <a:pt x="132" y="118"/>
                  <a:pt x="133" y="118"/>
                </a:cubicBezTo>
                <a:cubicBezTo>
                  <a:pt x="133" y="119"/>
                  <a:pt x="134" y="119"/>
                  <a:pt x="134" y="120"/>
                </a:cubicBezTo>
                <a:cubicBezTo>
                  <a:pt x="135" y="118"/>
                  <a:pt x="134" y="116"/>
                  <a:pt x="134" y="115"/>
                </a:cubicBezTo>
                <a:cubicBezTo>
                  <a:pt x="135" y="115"/>
                  <a:pt x="135" y="114"/>
                  <a:pt x="135" y="114"/>
                </a:cubicBezTo>
                <a:cubicBezTo>
                  <a:pt x="135" y="113"/>
                  <a:pt x="137" y="112"/>
                  <a:pt x="137" y="113"/>
                </a:cubicBezTo>
                <a:cubicBezTo>
                  <a:pt x="138" y="113"/>
                  <a:pt x="138" y="114"/>
                  <a:pt x="138" y="114"/>
                </a:cubicBezTo>
                <a:cubicBezTo>
                  <a:pt x="138" y="116"/>
                  <a:pt x="137" y="116"/>
                  <a:pt x="137" y="117"/>
                </a:cubicBezTo>
                <a:cubicBezTo>
                  <a:pt x="137" y="118"/>
                  <a:pt x="137" y="119"/>
                  <a:pt x="138" y="120"/>
                </a:cubicBezTo>
                <a:cubicBezTo>
                  <a:pt x="137" y="121"/>
                  <a:pt x="137" y="122"/>
                  <a:pt x="136" y="123"/>
                </a:cubicBezTo>
                <a:cubicBezTo>
                  <a:pt x="137" y="123"/>
                  <a:pt x="137" y="122"/>
                  <a:pt x="138" y="122"/>
                </a:cubicBezTo>
                <a:cubicBezTo>
                  <a:pt x="138" y="122"/>
                  <a:pt x="138" y="121"/>
                  <a:pt x="138" y="121"/>
                </a:cubicBezTo>
                <a:cubicBezTo>
                  <a:pt x="139" y="120"/>
                  <a:pt x="139" y="120"/>
                  <a:pt x="140" y="120"/>
                </a:cubicBezTo>
                <a:cubicBezTo>
                  <a:pt x="140" y="120"/>
                  <a:pt x="139" y="120"/>
                  <a:pt x="139" y="120"/>
                </a:cubicBezTo>
                <a:cubicBezTo>
                  <a:pt x="138" y="119"/>
                  <a:pt x="139" y="118"/>
                  <a:pt x="138" y="117"/>
                </a:cubicBezTo>
                <a:cubicBezTo>
                  <a:pt x="138" y="117"/>
                  <a:pt x="139" y="116"/>
                  <a:pt x="139" y="115"/>
                </a:cubicBezTo>
                <a:cubicBezTo>
                  <a:pt x="139" y="115"/>
                  <a:pt x="139" y="115"/>
                  <a:pt x="140" y="115"/>
                </a:cubicBezTo>
                <a:cubicBezTo>
                  <a:pt x="140" y="115"/>
                  <a:pt x="140" y="116"/>
                  <a:pt x="140" y="116"/>
                </a:cubicBezTo>
                <a:cubicBezTo>
                  <a:pt x="140" y="117"/>
                  <a:pt x="140" y="117"/>
                  <a:pt x="141" y="117"/>
                </a:cubicBezTo>
                <a:cubicBezTo>
                  <a:pt x="141" y="116"/>
                  <a:pt x="140" y="116"/>
                  <a:pt x="140" y="115"/>
                </a:cubicBezTo>
                <a:cubicBezTo>
                  <a:pt x="141" y="114"/>
                  <a:pt x="143" y="115"/>
                  <a:pt x="144" y="116"/>
                </a:cubicBezTo>
                <a:cubicBezTo>
                  <a:pt x="144" y="117"/>
                  <a:pt x="144" y="117"/>
                  <a:pt x="144" y="118"/>
                </a:cubicBezTo>
                <a:cubicBezTo>
                  <a:pt x="145" y="117"/>
                  <a:pt x="144" y="115"/>
                  <a:pt x="143" y="115"/>
                </a:cubicBezTo>
                <a:cubicBezTo>
                  <a:pt x="143" y="114"/>
                  <a:pt x="143" y="114"/>
                  <a:pt x="143" y="114"/>
                </a:cubicBezTo>
                <a:cubicBezTo>
                  <a:pt x="144" y="113"/>
                  <a:pt x="146" y="114"/>
                  <a:pt x="148" y="113"/>
                </a:cubicBezTo>
                <a:cubicBezTo>
                  <a:pt x="148" y="113"/>
                  <a:pt x="147" y="112"/>
                  <a:pt x="148" y="112"/>
                </a:cubicBezTo>
                <a:cubicBezTo>
                  <a:pt x="148" y="111"/>
                  <a:pt x="150" y="111"/>
                  <a:pt x="152" y="111"/>
                </a:cubicBezTo>
                <a:cubicBezTo>
                  <a:pt x="152" y="111"/>
                  <a:pt x="153" y="110"/>
                  <a:pt x="153" y="110"/>
                </a:cubicBezTo>
                <a:cubicBezTo>
                  <a:pt x="154" y="111"/>
                  <a:pt x="156" y="111"/>
                  <a:pt x="157" y="110"/>
                </a:cubicBezTo>
                <a:cubicBezTo>
                  <a:pt x="158" y="110"/>
                  <a:pt x="157" y="110"/>
                  <a:pt x="158" y="110"/>
                </a:cubicBezTo>
                <a:cubicBezTo>
                  <a:pt x="158" y="109"/>
                  <a:pt x="158" y="109"/>
                  <a:pt x="158" y="109"/>
                </a:cubicBezTo>
                <a:cubicBezTo>
                  <a:pt x="168" y="125"/>
                  <a:pt x="173" y="144"/>
                  <a:pt x="169" y="163"/>
                </a:cubicBezTo>
                <a:cubicBezTo>
                  <a:pt x="169" y="163"/>
                  <a:pt x="169" y="164"/>
                  <a:pt x="169" y="164"/>
                </a:cubicBezTo>
                <a:cubicBezTo>
                  <a:pt x="169" y="164"/>
                  <a:pt x="169" y="164"/>
                  <a:pt x="169" y="164"/>
                </a:cubicBezTo>
                <a:cubicBezTo>
                  <a:pt x="169" y="165"/>
                  <a:pt x="169" y="165"/>
                  <a:pt x="169" y="165"/>
                </a:cubicBezTo>
                <a:cubicBezTo>
                  <a:pt x="169" y="165"/>
                  <a:pt x="169" y="165"/>
                  <a:pt x="169" y="165"/>
                </a:cubicBezTo>
                <a:cubicBezTo>
                  <a:pt x="169" y="166"/>
                  <a:pt x="168" y="167"/>
                  <a:pt x="168" y="169"/>
                </a:cubicBezTo>
                <a:cubicBezTo>
                  <a:pt x="167" y="168"/>
                  <a:pt x="167" y="168"/>
                  <a:pt x="167" y="166"/>
                </a:cubicBezTo>
                <a:cubicBezTo>
                  <a:pt x="167" y="165"/>
                  <a:pt x="167" y="165"/>
                  <a:pt x="167" y="164"/>
                </a:cubicBezTo>
                <a:cubicBezTo>
                  <a:pt x="167" y="164"/>
                  <a:pt x="167" y="164"/>
                  <a:pt x="167" y="163"/>
                </a:cubicBezTo>
                <a:cubicBezTo>
                  <a:pt x="166" y="163"/>
                  <a:pt x="166" y="163"/>
                  <a:pt x="165" y="163"/>
                </a:cubicBezTo>
                <a:cubicBezTo>
                  <a:pt x="165" y="163"/>
                  <a:pt x="165" y="162"/>
                  <a:pt x="165" y="162"/>
                </a:cubicBezTo>
                <a:cubicBezTo>
                  <a:pt x="164" y="162"/>
                  <a:pt x="163" y="162"/>
                  <a:pt x="163" y="163"/>
                </a:cubicBezTo>
                <a:cubicBezTo>
                  <a:pt x="163" y="163"/>
                  <a:pt x="163" y="164"/>
                  <a:pt x="163" y="164"/>
                </a:cubicBezTo>
                <a:cubicBezTo>
                  <a:pt x="164" y="164"/>
                  <a:pt x="165" y="164"/>
                  <a:pt x="165" y="165"/>
                </a:cubicBezTo>
                <a:cubicBezTo>
                  <a:pt x="165" y="166"/>
                  <a:pt x="164" y="166"/>
                  <a:pt x="163" y="167"/>
                </a:cubicBezTo>
                <a:cubicBezTo>
                  <a:pt x="163" y="169"/>
                  <a:pt x="164" y="169"/>
                  <a:pt x="164" y="171"/>
                </a:cubicBezTo>
                <a:cubicBezTo>
                  <a:pt x="164" y="171"/>
                  <a:pt x="164" y="171"/>
                  <a:pt x="164" y="172"/>
                </a:cubicBezTo>
                <a:cubicBezTo>
                  <a:pt x="164" y="174"/>
                  <a:pt x="162" y="174"/>
                  <a:pt x="162" y="176"/>
                </a:cubicBezTo>
                <a:cubicBezTo>
                  <a:pt x="161" y="177"/>
                  <a:pt x="159" y="178"/>
                  <a:pt x="158" y="178"/>
                </a:cubicBezTo>
                <a:cubicBezTo>
                  <a:pt x="158" y="178"/>
                  <a:pt x="158" y="178"/>
                  <a:pt x="157" y="178"/>
                </a:cubicBezTo>
                <a:cubicBezTo>
                  <a:pt x="157" y="179"/>
                  <a:pt x="156" y="179"/>
                  <a:pt x="155" y="179"/>
                </a:cubicBezTo>
                <a:cubicBezTo>
                  <a:pt x="155" y="179"/>
                  <a:pt x="155" y="179"/>
                  <a:pt x="155" y="179"/>
                </a:cubicBezTo>
                <a:cubicBezTo>
                  <a:pt x="154" y="179"/>
                  <a:pt x="154" y="179"/>
                  <a:pt x="153" y="179"/>
                </a:cubicBezTo>
                <a:cubicBezTo>
                  <a:pt x="153" y="180"/>
                  <a:pt x="153" y="181"/>
                  <a:pt x="153" y="182"/>
                </a:cubicBezTo>
                <a:cubicBezTo>
                  <a:pt x="153" y="183"/>
                  <a:pt x="154" y="183"/>
                  <a:pt x="154" y="183"/>
                </a:cubicBezTo>
                <a:cubicBezTo>
                  <a:pt x="154" y="185"/>
                  <a:pt x="154" y="186"/>
                  <a:pt x="154" y="187"/>
                </a:cubicBezTo>
                <a:cubicBezTo>
                  <a:pt x="154" y="188"/>
                  <a:pt x="153" y="188"/>
                  <a:pt x="152" y="189"/>
                </a:cubicBezTo>
                <a:cubicBezTo>
                  <a:pt x="151" y="188"/>
                  <a:pt x="151" y="189"/>
                  <a:pt x="151" y="190"/>
                </a:cubicBezTo>
                <a:cubicBezTo>
                  <a:pt x="150" y="189"/>
                  <a:pt x="150" y="189"/>
                  <a:pt x="150" y="188"/>
                </a:cubicBezTo>
                <a:cubicBezTo>
                  <a:pt x="150" y="187"/>
                  <a:pt x="149" y="186"/>
                  <a:pt x="148" y="186"/>
                </a:cubicBezTo>
                <a:cubicBezTo>
                  <a:pt x="147" y="187"/>
                  <a:pt x="147" y="189"/>
                  <a:pt x="148" y="190"/>
                </a:cubicBezTo>
                <a:cubicBezTo>
                  <a:pt x="148" y="191"/>
                  <a:pt x="149" y="191"/>
                  <a:pt x="149" y="191"/>
                </a:cubicBezTo>
                <a:cubicBezTo>
                  <a:pt x="149" y="192"/>
                  <a:pt x="150" y="194"/>
                  <a:pt x="150" y="196"/>
                </a:cubicBezTo>
                <a:cubicBezTo>
                  <a:pt x="149" y="197"/>
                  <a:pt x="148" y="195"/>
                  <a:pt x="148" y="195"/>
                </a:cubicBezTo>
                <a:cubicBezTo>
                  <a:pt x="148" y="196"/>
                  <a:pt x="149" y="198"/>
                  <a:pt x="149" y="199"/>
                </a:cubicBezTo>
                <a:cubicBezTo>
                  <a:pt x="150" y="200"/>
                  <a:pt x="150" y="199"/>
                  <a:pt x="150" y="199"/>
                </a:cubicBezTo>
                <a:cubicBezTo>
                  <a:pt x="150" y="200"/>
                  <a:pt x="150" y="200"/>
                  <a:pt x="150" y="201"/>
                </a:cubicBezTo>
                <a:cubicBezTo>
                  <a:pt x="150" y="201"/>
                  <a:pt x="149" y="202"/>
                  <a:pt x="149" y="202"/>
                </a:cubicBezTo>
                <a:cubicBezTo>
                  <a:pt x="149" y="202"/>
                  <a:pt x="148" y="201"/>
                  <a:pt x="148" y="201"/>
                </a:cubicBezTo>
                <a:cubicBezTo>
                  <a:pt x="147" y="200"/>
                  <a:pt x="146" y="199"/>
                  <a:pt x="146" y="198"/>
                </a:cubicBezTo>
                <a:cubicBezTo>
                  <a:pt x="145" y="197"/>
                  <a:pt x="145" y="197"/>
                  <a:pt x="145" y="196"/>
                </a:cubicBezTo>
                <a:cubicBezTo>
                  <a:pt x="145" y="196"/>
                  <a:pt x="145" y="195"/>
                  <a:pt x="145" y="195"/>
                </a:cubicBezTo>
                <a:cubicBezTo>
                  <a:pt x="144" y="194"/>
                  <a:pt x="144" y="193"/>
                  <a:pt x="144" y="192"/>
                </a:cubicBezTo>
                <a:cubicBezTo>
                  <a:pt x="145" y="191"/>
                  <a:pt x="145" y="192"/>
                  <a:pt x="145" y="193"/>
                </a:cubicBezTo>
                <a:cubicBezTo>
                  <a:pt x="146" y="193"/>
                  <a:pt x="146" y="194"/>
                  <a:pt x="147" y="194"/>
                </a:cubicBezTo>
                <a:cubicBezTo>
                  <a:pt x="147" y="192"/>
                  <a:pt x="146" y="189"/>
                  <a:pt x="146" y="188"/>
                </a:cubicBezTo>
                <a:cubicBezTo>
                  <a:pt x="147" y="186"/>
                  <a:pt x="146" y="183"/>
                  <a:pt x="146" y="182"/>
                </a:cubicBezTo>
                <a:cubicBezTo>
                  <a:pt x="145" y="182"/>
                  <a:pt x="144" y="182"/>
                  <a:pt x="144" y="181"/>
                </a:cubicBezTo>
                <a:cubicBezTo>
                  <a:pt x="145" y="179"/>
                  <a:pt x="143" y="177"/>
                  <a:pt x="143" y="175"/>
                </a:cubicBezTo>
                <a:cubicBezTo>
                  <a:pt x="142" y="176"/>
                  <a:pt x="141" y="176"/>
                  <a:pt x="140" y="176"/>
                </a:cubicBezTo>
                <a:cubicBezTo>
                  <a:pt x="139" y="178"/>
                  <a:pt x="137" y="179"/>
                  <a:pt x="135" y="181"/>
                </a:cubicBezTo>
                <a:cubicBezTo>
                  <a:pt x="135" y="183"/>
                  <a:pt x="134" y="184"/>
                  <a:pt x="134" y="186"/>
                </a:cubicBezTo>
                <a:cubicBezTo>
                  <a:pt x="133" y="186"/>
                  <a:pt x="133" y="187"/>
                  <a:pt x="132" y="187"/>
                </a:cubicBezTo>
                <a:cubicBezTo>
                  <a:pt x="132" y="187"/>
                  <a:pt x="132" y="186"/>
                  <a:pt x="132" y="186"/>
                </a:cubicBezTo>
                <a:cubicBezTo>
                  <a:pt x="131" y="184"/>
                  <a:pt x="131" y="183"/>
                  <a:pt x="130" y="180"/>
                </a:cubicBezTo>
                <a:cubicBezTo>
                  <a:pt x="131" y="179"/>
                  <a:pt x="130" y="179"/>
                  <a:pt x="130" y="178"/>
                </a:cubicBezTo>
                <a:cubicBezTo>
                  <a:pt x="130" y="177"/>
                  <a:pt x="131" y="176"/>
                  <a:pt x="131" y="175"/>
                </a:cubicBezTo>
                <a:cubicBezTo>
                  <a:pt x="131" y="175"/>
                  <a:pt x="131" y="175"/>
                  <a:pt x="131" y="175"/>
                </a:cubicBezTo>
                <a:cubicBezTo>
                  <a:pt x="131" y="174"/>
                  <a:pt x="131" y="174"/>
                  <a:pt x="130" y="174"/>
                </a:cubicBezTo>
                <a:cubicBezTo>
                  <a:pt x="130" y="174"/>
                  <a:pt x="130" y="175"/>
                  <a:pt x="130" y="175"/>
                </a:cubicBezTo>
                <a:cubicBezTo>
                  <a:pt x="129" y="175"/>
                  <a:pt x="129" y="174"/>
                  <a:pt x="129" y="173"/>
                </a:cubicBezTo>
                <a:cubicBezTo>
                  <a:pt x="128" y="172"/>
                  <a:pt x="127" y="172"/>
                  <a:pt x="127" y="170"/>
                </a:cubicBezTo>
                <a:cubicBezTo>
                  <a:pt x="124" y="170"/>
                  <a:pt x="123" y="169"/>
                  <a:pt x="121" y="168"/>
                </a:cubicBezTo>
                <a:cubicBezTo>
                  <a:pt x="120" y="168"/>
                  <a:pt x="120" y="168"/>
                  <a:pt x="120" y="167"/>
                </a:cubicBezTo>
                <a:cubicBezTo>
                  <a:pt x="119" y="167"/>
                  <a:pt x="119" y="167"/>
                  <a:pt x="118" y="167"/>
                </a:cubicBezTo>
                <a:cubicBezTo>
                  <a:pt x="117" y="166"/>
                  <a:pt x="117" y="163"/>
                  <a:pt x="115" y="164"/>
                </a:cubicBezTo>
                <a:cubicBezTo>
                  <a:pt x="115" y="165"/>
                  <a:pt x="116" y="165"/>
                  <a:pt x="116" y="166"/>
                </a:cubicBezTo>
                <a:cubicBezTo>
                  <a:pt x="116" y="166"/>
                  <a:pt x="116" y="167"/>
                  <a:pt x="116" y="167"/>
                </a:cubicBezTo>
                <a:cubicBezTo>
                  <a:pt x="116" y="168"/>
                  <a:pt x="117" y="167"/>
                  <a:pt x="117" y="168"/>
                </a:cubicBezTo>
                <a:cubicBezTo>
                  <a:pt x="117" y="168"/>
                  <a:pt x="117" y="169"/>
                  <a:pt x="118" y="169"/>
                </a:cubicBezTo>
                <a:cubicBezTo>
                  <a:pt x="119" y="169"/>
                  <a:pt x="119" y="169"/>
                  <a:pt x="120" y="168"/>
                </a:cubicBezTo>
                <a:cubicBezTo>
                  <a:pt x="120" y="168"/>
                  <a:pt x="121" y="169"/>
                  <a:pt x="121" y="170"/>
                </a:cubicBezTo>
                <a:cubicBezTo>
                  <a:pt x="121" y="170"/>
                  <a:pt x="122" y="171"/>
                  <a:pt x="122" y="171"/>
                </a:cubicBezTo>
                <a:cubicBezTo>
                  <a:pt x="122" y="174"/>
                  <a:pt x="121" y="174"/>
                  <a:pt x="120" y="176"/>
                </a:cubicBezTo>
                <a:cubicBezTo>
                  <a:pt x="118" y="176"/>
                  <a:pt x="116" y="177"/>
                  <a:pt x="115" y="178"/>
                </a:cubicBezTo>
                <a:cubicBezTo>
                  <a:pt x="113" y="178"/>
                  <a:pt x="111" y="180"/>
                  <a:pt x="110" y="178"/>
                </a:cubicBezTo>
                <a:cubicBezTo>
                  <a:pt x="110" y="176"/>
                  <a:pt x="110" y="174"/>
                  <a:pt x="110" y="173"/>
                </a:cubicBezTo>
                <a:cubicBezTo>
                  <a:pt x="109" y="172"/>
                  <a:pt x="109" y="171"/>
                  <a:pt x="108" y="170"/>
                </a:cubicBezTo>
                <a:cubicBezTo>
                  <a:pt x="109" y="168"/>
                  <a:pt x="108" y="168"/>
                  <a:pt x="107" y="166"/>
                </a:cubicBezTo>
                <a:cubicBezTo>
                  <a:pt x="107" y="165"/>
                  <a:pt x="107" y="163"/>
                  <a:pt x="106" y="164"/>
                </a:cubicBezTo>
                <a:cubicBezTo>
                  <a:pt x="106" y="164"/>
                  <a:pt x="106" y="164"/>
                  <a:pt x="106" y="164"/>
                </a:cubicBezTo>
                <a:cubicBezTo>
                  <a:pt x="106" y="166"/>
                  <a:pt x="107" y="169"/>
                  <a:pt x="107" y="171"/>
                </a:cubicBezTo>
                <a:cubicBezTo>
                  <a:pt x="107" y="172"/>
                  <a:pt x="108" y="174"/>
                  <a:pt x="108" y="175"/>
                </a:cubicBezTo>
                <a:cubicBezTo>
                  <a:pt x="108" y="176"/>
                  <a:pt x="109" y="176"/>
                  <a:pt x="109" y="177"/>
                </a:cubicBezTo>
                <a:cubicBezTo>
                  <a:pt x="109" y="178"/>
                  <a:pt x="110" y="179"/>
                  <a:pt x="110" y="179"/>
                </a:cubicBezTo>
                <a:cubicBezTo>
                  <a:pt x="111" y="180"/>
                  <a:pt x="111" y="181"/>
                  <a:pt x="112" y="181"/>
                </a:cubicBezTo>
                <a:cubicBezTo>
                  <a:pt x="113" y="181"/>
                  <a:pt x="114" y="179"/>
                  <a:pt x="116" y="181"/>
                </a:cubicBezTo>
                <a:cubicBezTo>
                  <a:pt x="115" y="181"/>
                  <a:pt x="115" y="182"/>
                  <a:pt x="114" y="183"/>
                </a:cubicBezTo>
                <a:cubicBezTo>
                  <a:pt x="113" y="184"/>
                  <a:pt x="113" y="186"/>
                  <a:pt x="112" y="187"/>
                </a:cubicBezTo>
                <a:cubicBezTo>
                  <a:pt x="112" y="188"/>
                  <a:pt x="111" y="189"/>
                  <a:pt x="110" y="189"/>
                </a:cubicBezTo>
                <a:cubicBezTo>
                  <a:pt x="109" y="190"/>
                  <a:pt x="107" y="191"/>
                  <a:pt x="107" y="192"/>
                </a:cubicBezTo>
                <a:cubicBezTo>
                  <a:pt x="107" y="192"/>
                  <a:pt x="105" y="195"/>
                  <a:pt x="105" y="196"/>
                </a:cubicBezTo>
                <a:cubicBezTo>
                  <a:pt x="105" y="197"/>
                  <a:pt x="105" y="198"/>
                  <a:pt x="105" y="199"/>
                </a:cubicBezTo>
                <a:cubicBezTo>
                  <a:pt x="106" y="200"/>
                  <a:pt x="105" y="200"/>
                  <a:pt x="106" y="200"/>
                </a:cubicBezTo>
                <a:cubicBezTo>
                  <a:pt x="105" y="203"/>
                  <a:pt x="105" y="204"/>
                  <a:pt x="104" y="205"/>
                </a:cubicBezTo>
                <a:cubicBezTo>
                  <a:pt x="104" y="205"/>
                  <a:pt x="103" y="206"/>
                  <a:pt x="103" y="206"/>
                </a:cubicBezTo>
                <a:cubicBezTo>
                  <a:pt x="102" y="207"/>
                  <a:pt x="101" y="207"/>
                  <a:pt x="101" y="208"/>
                </a:cubicBezTo>
                <a:cubicBezTo>
                  <a:pt x="101" y="209"/>
                  <a:pt x="101" y="210"/>
                  <a:pt x="100" y="211"/>
                </a:cubicBezTo>
                <a:cubicBezTo>
                  <a:pt x="100" y="212"/>
                  <a:pt x="100" y="212"/>
                  <a:pt x="99" y="212"/>
                </a:cubicBezTo>
                <a:cubicBezTo>
                  <a:pt x="99" y="213"/>
                  <a:pt x="99" y="213"/>
                  <a:pt x="99" y="214"/>
                </a:cubicBezTo>
                <a:cubicBezTo>
                  <a:pt x="98" y="216"/>
                  <a:pt x="96" y="217"/>
                  <a:pt x="95" y="218"/>
                </a:cubicBezTo>
                <a:cubicBezTo>
                  <a:pt x="95" y="219"/>
                  <a:pt x="95" y="219"/>
                  <a:pt x="94" y="219"/>
                </a:cubicBezTo>
                <a:cubicBezTo>
                  <a:pt x="92" y="219"/>
                  <a:pt x="88" y="220"/>
                  <a:pt x="87" y="217"/>
                </a:cubicBezTo>
                <a:cubicBezTo>
                  <a:pt x="88" y="216"/>
                  <a:pt x="88" y="215"/>
                  <a:pt x="87" y="215"/>
                </a:cubicBezTo>
                <a:cubicBezTo>
                  <a:pt x="86" y="213"/>
                  <a:pt x="87" y="210"/>
                  <a:pt x="86" y="208"/>
                </a:cubicBezTo>
                <a:cubicBezTo>
                  <a:pt x="87" y="207"/>
                  <a:pt x="86" y="206"/>
                  <a:pt x="86" y="205"/>
                </a:cubicBezTo>
                <a:cubicBezTo>
                  <a:pt x="86" y="204"/>
                  <a:pt x="86" y="203"/>
                  <a:pt x="86" y="202"/>
                </a:cubicBezTo>
                <a:cubicBezTo>
                  <a:pt x="86" y="199"/>
                  <a:pt x="89" y="197"/>
                  <a:pt x="88" y="194"/>
                </a:cubicBezTo>
                <a:cubicBezTo>
                  <a:pt x="88" y="193"/>
                  <a:pt x="88" y="193"/>
                  <a:pt x="88" y="192"/>
                </a:cubicBezTo>
                <a:cubicBezTo>
                  <a:pt x="88" y="189"/>
                  <a:pt x="86" y="188"/>
                  <a:pt x="86" y="186"/>
                </a:cubicBezTo>
                <a:cubicBezTo>
                  <a:pt x="86" y="185"/>
                  <a:pt x="87" y="184"/>
                  <a:pt x="87" y="183"/>
                </a:cubicBezTo>
                <a:cubicBezTo>
                  <a:pt x="87" y="182"/>
                  <a:pt x="87" y="182"/>
                  <a:pt x="87" y="181"/>
                </a:cubicBezTo>
                <a:cubicBezTo>
                  <a:pt x="85" y="181"/>
                  <a:pt x="84" y="181"/>
                  <a:pt x="84" y="180"/>
                </a:cubicBezTo>
                <a:cubicBezTo>
                  <a:pt x="84" y="180"/>
                  <a:pt x="83" y="180"/>
                  <a:pt x="83" y="179"/>
                </a:cubicBezTo>
                <a:cubicBezTo>
                  <a:pt x="82" y="180"/>
                  <a:pt x="80" y="180"/>
                  <a:pt x="79" y="180"/>
                </a:cubicBezTo>
                <a:cubicBezTo>
                  <a:pt x="79" y="179"/>
                  <a:pt x="77" y="179"/>
                  <a:pt x="77" y="180"/>
                </a:cubicBezTo>
                <a:cubicBezTo>
                  <a:pt x="76" y="180"/>
                  <a:pt x="75" y="179"/>
                  <a:pt x="75" y="178"/>
                </a:cubicBezTo>
                <a:cubicBezTo>
                  <a:pt x="74" y="178"/>
                  <a:pt x="74" y="177"/>
                  <a:pt x="74" y="177"/>
                </a:cubicBezTo>
                <a:cubicBezTo>
                  <a:pt x="74" y="174"/>
                  <a:pt x="72" y="174"/>
                  <a:pt x="72" y="172"/>
                </a:cubicBezTo>
                <a:cubicBezTo>
                  <a:pt x="72" y="171"/>
                  <a:pt x="71" y="170"/>
                  <a:pt x="71" y="169"/>
                </a:cubicBezTo>
                <a:cubicBezTo>
                  <a:pt x="72" y="167"/>
                  <a:pt x="72" y="167"/>
                  <a:pt x="72" y="165"/>
                </a:cubicBezTo>
                <a:cubicBezTo>
                  <a:pt x="72" y="164"/>
                  <a:pt x="72" y="164"/>
                  <a:pt x="72" y="163"/>
                </a:cubicBezTo>
                <a:cubicBezTo>
                  <a:pt x="72" y="163"/>
                  <a:pt x="72" y="162"/>
                  <a:pt x="72" y="162"/>
                </a:cubicBezTo>
                <a:cubicBezTo>
                  <a:pt x="73" y="161"/>
                  <a:pt x="74" y="160"/>
                  <a:pt x="74" y="159"/>
                </a:cubicBezTo>
                <a:cubicBezTo>
                  <a:pt x="75" y="158"/>
                  <a:pt x="76" y="157"/>
                  <a:pt x="77" y="157"/>
                </a:cubicBezTo>
                <a:cubicBezTo>
                  <a:pt x="77" y="156"/>
                  <a:pt x="78" y="156"/>
                  <a:pt x="78" y="156"/>
                </a:cubicBezTo>
                <a:cubicBezTo>
                  <a:pt x="78" y="154"/>
                  <a:pt x="78" y="154"/>
                  <a:pt x="78" y="154"/>
                </a:cubicBezTo>
                <a:cubicBezTo>
                  <a:pt x="79" y="153"/>
                  <a:pt x="80" y="153"/>
                  <a:pt x="81" y="151"/>
                </a:cubicBezTo>
                <a:cubicBezTo>
                  <a:pt x="82" y="151"/>
                  <a:pt x="82" y="151"/>
                  <a:pt x="83" y="152"/>
                </a:cubicBezTo>
                <a:cubicBezTo>
                  <a:pt x="84" y="151"/>
                  <a:pt x="87" y="152"/>
                  <a:pt x="89" y="151"/>
                </a:cubicBezTo>
                <a:cubicBezTo>
                  <a:pt x="89" y="151"/>
                  <a:pt x="90" y="152"/>
                  <a:pt x="91" y="151"/>
                </a:cubicBezTo>
                <a:cubicBezTo>
                  <a:pt x="91" y="152"/>
                  <a:pt x="92" y="152"/>
                  <a:pt x="93" y="152"/>
                </a:cubicBezTo>
                <a:cubicBezTo>
                  <a:pt x="92" y="154"/>
                  <a:pt x="93" y="154"/>
                  <a:pt x="92" y="155"/>
                </a:cubicBezTo>
                <a:cubicBezTo>
                  <a:pt x="93" y="156"/>
                  <a:pt x="94" y="157"/>
                  <a:pt x="95" y="157"/>
                </a:cubicBezTo>
                <a:cubicBezTo>
                  <a:pt x="95" y="158"/>
                  <a:pt x="95" y="159"/>
                  <a:pt x="96" y="159"/>
                </a:cubicBezTo>
                <a:cubicBezTo>
                  <a:pt x="96" y="158"/>
                  <a:pt x="96" y="158"/>
                  <a:pt x="96" y="158"/>
                </a:cubicBezTo>
                <a:cubicBezTo>
                  <a:pt x="99" y="156"/>
                  <a:pt x="100" y="160"/>
                  <a:pt x="103" y="160"/>
                </a:cubicBezTo>
                <a:cubicBezTo>
                  <a:pt x="103" y="160"/>
                  <a:pt x="104" y="159"/>
                  <a:pt x="104" y="159"/>
                </a:cubicBezTo>
                <a:cubicBezTo>
                  <a:pt x="105" y="159"/>
                  <a:pt x="105" y="160"/>
                  <a:pt x="106" y="160"/>
                </a:cubicBezTo>
                <a:cubicBezTo>
                  <a:pt x="107" y="158"/>
                  <a:pt x="108" y="157"/>
                  <a:pt x="108" y="155"/>
                </a:cubicBezTo>
                <a:cubicBezTo>
                  <a:pt x="107" y="155"/>
                  <a:pt x="107" y="156"/>
                  <a:pt x="106" y="156"/>
                </a:cubicBezTo>
                <a:cubicBezTo>
                  <a:pt x="105" y="155"/>
                  <a:pt x="104" y="155"/>
                  <a:pt x="103" y="155"/>
                </a:cubicBezTo>
                <a:cubicBezTo>
                  <a:pt x="103" y="154"/>
                  <a:pt x="102" y="154"/>
                  <a:pt x="102" y="153"/>
                </a:cubicBezTo>
                <a:cubicBezTo>
                  <a:pt x="102" y="152"/>
                  <a:pt x="102" y="151"/>
                  <a:pt x="102" y="151"/>
                </a:cubicBezTo>
                <a:cubicBezTo>
                  <a:pt x="102" y="150"/>
                  <a:pt x="102" y="150"/>
                  <a:pt x="102" y="150"/>
                </a:cubicBezTo>
                <a:cubicBezTo>
                  <a:pt x="102" y="149"/>
                  <a:pt x="101" y="150"/>
                  <a:pt x="101" y="150"/>
                </a:cubicBezTo>
                <a:cubicBezTo>
                  <a:pt x="100" y="150"/>
                  <a:pt x="100" y="150"/>
                  <a:pt x="100" y="150"/>
                </a:cubicBezTo>
                <a:cubicBezTo>
                  <a:pt x="100" y="152"/>
                  <a:pt x="100" y="154"/>
                  <a:pt x="99" y="154"/>
                </a:cubicBezTo>
                <a:cubicBezTo>
                  <a:pt x="99" y="152"/>
                  <a:pt x="99" y="151"/>
                  <a:pt x="98" y="150"/>
                </a:cubicBezTo>
                <a:cubicBezTo>
                  <a:pt x="98" y="149"/>
                  <a:pt x="98" y="149"/>
                  <a:pt x="98" y="149"/>
                </a:cubicBezTo>
                <a:cubicBezTo>
                  <a:pt x="98" y="147"/>
                  <a:pt x="97" y="146"/>
                  <a:pt x="96" y="146"/>
                </a:cubicBezTo>
                <a:cubicBezTo>
                  <a:pt x="96" y="147"/>
                  <a:pt x="96" y="148"/>
                  <a:pt x="97" y="149"/>
                </a:cubicBezTo>
                <a:cubicBezTo>
                  <a:pt x="97" y="149"/>
                  <a:pt x="96" y="149"/>
                  <a:pt x="96" y="149"/>
                </a:cubicBezTo>
                <a:cubicBezTo>
                  <a:pt x="96" y="149"/>
                  <a:pt x="96" y="149"/>
                  <a:pt x="96" y="149"/>
                </a:cubicBezTo>
                <a:cubicBezTo>
                  <a:pt x="96" y="150"/>
                  <a:pt x="96" y="151"/>
                  <a:pt x="96" y="151"/>
                </a:cubicBezTo>
                <a:cubicBezTo>
                  <a:pt x="95" y="151"/>
                  <a:pt x="95" y="150"/>
                  <a:pt x="94" y="149"/>
                </a:cubicBezTo>
                <a:cubicBezTo>
                  <a:pt x="94" y="149"/>
                  <a:pt x="94" y="148"/>
                  <a:pt x="94" y="148"/>
                </a:cubicBezTo>
                <a:cubicBezTo>
                  <a:pt x="94" y="147"/>
                  <a:pt x="94" y="145"/>
                  <a:pt x="93" y="144"/>
                </a:cubicBezTo>
                <a:cubicBezTo>
                  <a:pt x="92" y="144"/>
                  <a:pt x="91" y="145"/>
                  <a:pt x="90" y="145"/>
                </a:cubicBezTo>
                <a:cubicBezTo>
                  <a:pt x="90" y="145"/>
                  <a:pt x="89" y="145"/>
                  <a:pt x="88" y="145"/>
                </a:cubicBezTo>
                <a:cubicBezTo>
                  <a:pt x="88" y="146"/>
                  <a:pt x="87" y="147"/>
                  <a:pt x="86" y="147"/>
                </a:cubicBezTo>
                <a:cubicBezTo>
                  <a:pt x="86" y="147"/>
                  <a:pt x="86" y="147"/>
                  <a:pt x="85" y="147"/>
                </a:cubicBezTo>
                <a:cubicBezTo>
                  <a:pt x="85" y="150"/>
                  <a:pt x="83" y="151"/>
                  <a:pt x="82" y="151"/>
                </a:cubicBezTo>
                <a:cubicBezTo>
                  <a:pt x="81" y="150"/>
                  <a:pt x="81" y="151"/>
                  <a:pt x="81" y="151"/>
                </a:cubicBezTo>
                <a:cubicBezTo>
                  <a:pt x="80" y="150"/>
                  <a:pt x="80" y="150"/>
                  <a:pt x="79" y="149"/>
                </a:cubicBezTo>
                <a:cubicBezTo>
                  <a:pt x="79" y="148"/>
                  <a:pt x="79" y="147"/>
                  <a:pt x="79" y="146"/>
                </a:cubicBezTo>
                <a:cubicBezTo>
                  <a:pt x="80" y="145"/>
                  <a:pt x="80" y="144"/>
                  <a:pt x="80" y="143"/>
                </a:cubicBezTo>
                <a:cubicBezTo>
                  <a:pt x="81" y="142"/>
                  <a:pt x="83" y="143"/>
                  <a:pt x="85" y="143"/>
                </a:cubicBezTo>
                <a:cubicBezTo>
                  <a:pt x="85" y="143"/>
                  <a:pt x="85" y="142"/>
                  <a:pt x="85" y="141"/>
                </a:cubicBezTo>
                <a:cubicBezTo>
                  <a:pt x="85" y="140"/>
                  <a:pt x="84" y="139"/>
                  <a:pt x="84" y="138"/>
                </a:cubicBezTo>
                <a:cubicBezTo>
                  <a:pt x="84" y="137"/>
                  <a:pt x="85" y="138"/>
                  <a:pt x="86" y="137"/>
                </a:cubicBezTo>
                <a:cubicBezTo>
                  <a:pt x="86" y="137"/>
                  <a:pt x="86" y="137"/>
                  <a:pt x="86" y="137"/>
                </a:cubicBezTo>
                <a:cubicBezTo>
                  <a:pt x="87" y="137"/>
                  <a:pt x="88" y="136"/>
                  <a:pt x="89" y="135"/>
                </a:cubicBezTo>
                <a:cubicBezTo>
                  <a:pt x="90" y="134"/>
                  <a:pt x="91" y="134"/>
                  <a:pt x="92" y="133"/>
                </a:cubicBezTo>
                <a:close/>
                <a:moveTo>
                  <a:pt x="82" y="114"/>
                </a:moveTo>
                <a:cubicBezTo>
                  <a:pt x="81" y="114"/>
                  <a:pt x="81" y="115"/>
                  <a:pt x="80" y="116"/>
                </a:cubicBezTo>
                <a:cubicBezTo>
                  <a:pt x="79" y="116"/>
                  <a:pt x="76" y="117"/>
                  <a:pt x="76" y="114"/>
                </a:cubicBezTo>
                <a:cubicBezTo>
                  <a:pt x="74" y="113"/>
                  <a:pt x="76" y="109"/>
                  <a:pt x="77" y="112"/>
                </a:cubicBezTo>
                <a:cubicBezTo>
                  <a:pt x="79" y="112"/>
                  <a:pt x="80" y="112"/>
                  <a:pt x="82" y="112"/>
                </a:cubicBezTo>
                <a:cubicBezTo>
                  <a:pt x="82" y="113"/>
                  <a:pt x="82" y="114"/>
                  <a:pt x="82" y="114"/>
                </a:cubicBezTo>
                <a:close/>
                <a:moveTo>
                  <a:pt x="84" y="130"/>
                </a:moveTo>
                <a:cubicBezTo>
                  <a:pt x="83" y="131"/>
                  <a:pt x="84" y="132"/>
                  <a:pt x="83" y="133"/>
                </a:cubicBezTo>
                <a:cubicBezTo>
                  <a:pt x="82" y="133"/>
                  <a:pt x="82" y="133"/>
                  <a:pt x="81" y="133"/>
                </a:cubicBezTo>
                <a:cubicBezTo>
                  <a:pt x="81" y="133"/>
                  <a:pt x="81" y="132"/>
                  <a:pt x="80" y="132"/>
                </a:cubicBezTo>
                <a:cubicBezTo>
                  <a:pt x="81" y="132"/>
                  <a:pt x="81" y="131"/>
                  <a:pt x="81" y="130"/>
                </a:cubicBezTo>
                <a:cubicBezTo>
                  <a:pt x="82" y="130"/>
                  <a:pt x="83" y="128"/>
                  <a:pt x="84" y="130"/>
                </a:cubicBezTo>
                <a:close/>
                <a:moveTo>
                  <a:pt x="87" y="135"/>
                </a:moveTo>
                <a:cubicBezTo>
                  <a:pt x="86" y="135"/>
                  <a:pt x="85" y="135"/>
                  <a:pt x="84" y="136"/>
                </a:cubicBezTo>
                <a:cubicBezTo>
                  <a:pt x="84" y="136"/>
                  <a:pt x="83" y="136"/>
                  <a:pt x="83" y="135"/>
                </a:cubicBezTo>
                <a:cubicBezTo>
                  <a:pt x="83" y="134"/>
                  <a:pt x="84" y="135"/>
                  <a:pt x="84" y="134"/>
                </a:cubicBezTo>
                <a:cubicBezTo>
                  <a:pt x="85" y="134"/>
                  <a:pt x="84" y="134"/>
                  <a:pt x="84" y="134"/>
                </a:cubicBezTo>
                <a:cubicBezTo>
                  <a:pt x="84" y="133"/>
                  <a:pt x="85" y="133"/>
                  <a:pt x="84" y="132"/>
                </a:cubicBezTo>
                <a:cubicBezTo>
                  <a:pt x="85" y="132"/>
                  <a:pt x="85" y="132"/>
                  <a:pt x="85" y="132"/>
                </a:cubicBezTo>
                <a:cubicBezTo>
                  <a:pt x="85" y="131"/>
                  <a:pt x="85" y="131"/>
                  <a:pt x="85" y="131"/>
                </a:cubicBezTo>
                <a:cubicBezTo>
                  <a:pt x="85" y="131"/>
                  <a:pt x="85" y="130"/>
                  <a:pt x="84" y="130"/>
                </a:cubicBezTo>
                <a:cubicBezTo>
                  <a:pt x="84" y="130"/>
                  <a:pt x="84" y="129"/>
                  <a:pt x="84" y="129"/>
                </a:cubicBezTo>
                <a:cubicBezTo>
                  <a:pt x="84" y="129"/>
                  <a:pt x="84" y="128"/>
                  <a:pt x="84" y="128"/>
                </a:cubicBezTo>
                <a:cubicBezTo>
                  <a:pt x="84" y="127"/>
                  <a:pt x="84" y="127"/>
                  <a:pt x="84" y="126"/>
                </a:cubicBezTo>
                <a:cubicBezTo>
                  <a:pt x="84" y="125"/>
                  <a:pt x="85" y="125"/>
                  <a:pt x="86" y="125"/>
                </a:cubicBezTo>
                <a:cubicBezTo>
                  <a:pt x="86" y="126"/>
                  <a:pt x="86" y="126"/>
                  <a:pt x="86" y="126"/>
                </a:cubicBezTo>
                <a:cubicBezTo>
                  <a:pt x="86" y="126"/>
                  <a:pt x="87" y="126"/>
                  <a:pt x="87" y="126"/>
                </a:cubicBezTo>
                <a:cubicBezTo>
                  <a:pt x="87" y="127"/>
                  <a:pt x="87" y="128"/>
                  <a:pt x="86" y="128"/>
                </a:cubicBezTo>
                <a:cubicBezTo>
                  <a:pt x="87" y="129"/>
                  <a:pt x="88" y="130"/>
                  <a:pt x="88" y="132"/>
                </a:cubicBezTo>
                <a:cubicBezTo>
                  <a:pt x="89" y="132"/>
                  <a:pt x="89" y="135"/>
                  <a:pt x="87" y="135"/>
                </a:cubicBezTo>
                <a:close/>
                <a:moveTo>
                  <a:pt x="76" y="79"/>
                </a:moveTo>
                <a:cubicBezTo>
                  <a:pt x="77" y="79"/>
                  <a:pt x="77" y="80"/>
                  <a:pt x="78" y="80"/>
                </a:cubicBezTo>
                <a:cubicBezTo>
                  <a:pt x="78" y="80"/>
                  <a:pt x="79" y="80"/>
                  <a:pt x="79" y="80"/>
                </a:cubicBezTo>
                <a:cubicBezTo>
                  <a:pt x="80" y="81"/>
                  <a:pt x="81" y="81"/>
                  <a:pt x="82" y="83"/>
                </a:cubicBezTo>
                <a:cubicBezTo>
                  <a:pt x="81" y="83"/>
                  <a:pt x="80" y="83"/>
                  <a:pt x="80" y="83"/>
                </a:cubicBezTo>
                <a:cubicBezTo>
                  <a:pt x="80" y="84"/>
                  <a:pt x="81" y="84"/>
                  <a:pt x="81" y="84"/>
                </a:cubicBezTo>
                <a:cubicBezTo>
                  <a:pt x="81" y="84"/>
                  <a:pt x="81" y="85"/>
                  <a:pt x="81" y="85"/>
                </a:cubicBezTo>
                <a:cubicBezTo>
                  <a:pt x="82" y="85"/>
                  <a:pt x="85" y="84"/>
                  <a:pt x="86" y="86"/>
                </a:cubicBezTo>
                <a:cubicBezTo>
                  <a:pt x="87" y="86"/>
                  <a:pt x="87" y="85"/>
                  <a:pt x="87" y="86"/>
                </a:cubicBezTo>
                <a:cubicBezTo>
                  <a:pt x="86" y="87"/>
                  <a:pt x="85" y="88"/>
                  <a:pt x="83" y="89"/>
                </a:cubicBezTo>
                <a:cubicBezTo>
                  <a:pt x="82" y="90"/>
                  <a:pt x="81" y="90"/>
                  <a:pt x="81" y="92"/>
                </a:cubicBezTo>
                <a:cubicBezTo>
                  <a:pt x="81" y="93"/>
                  <a:pt x="82" y="93"/>
                  <a:pt x="82" y="95"/>
                </a:cubicBezTo>
                <a:cubicBezTo>
                  <a:pt x="81" y="95"/>
                  <a:pt x="81" y="95"/>
                  <a:pt x="81" y="95"/>
                </a:cubicBezTo>
                <a:cubicBezTo>
                  <a:pt x="81" y="96"/>
                  <a:pt x="81" y="96"/>
                  <a:pt x="80" y="97"/>
                </a:cubicBezTo>
                <a:cubicBezTo>
                  <a:pt x="80" y="97"/>
                  <a:pt x="80" y="97"/>
                  <a:pt x="80" y="98"/>
                </a:cubicBezTo>
                <a:cubicBezTo>
                  <a:pt x="80" y="98"/>
                  <a:pt x="80" y="99"/>
                  <a:pt x="80" y="99"/>
                </a:cubicBezTo>
                <a:cubicBezTo>
                  <a:pt x="80" y="100"/>
                  <a:pt x="79" y="100"/>
                  <a:pt x="79" y="101"/>
                </a:cubicBezTo>
                <a:cubicBezTo>
                  <a:pt x="78" y="101"/>
                  <a:pt x="78" y="100"/>
                  <a:pt x="77" y="100"/>
                </a:cubicBezTo>
                <a:cubicBezTo>
                  <a:pt x="77" y="101"/>
                  <a:pt x="77" y="100"/>
                  <a:pt x="78" y="101"/>
                </a:cubicBezTo>
                <a:cubicBezTo>
                  <a:pt x="77" y="102"/>
                  <a:pt x="78" y="103"/>
                  <a:pt x="78" y="105"/>
                </a:cubicBezTo>
                <a:cubicBezTo>
                  <a:pt x="77" y="104"/>
                  <a:pt x="76" y="103"/>
                  <a:pt x="75" y="104"/>
                </a:cubicBezTo>
                <a:cubicBezTo>
                  <a:pt x="75" y="105"/>
                  <a:pt x="76" y="105"/>
                  <a:pt x="77" y="105"/>
                </a:cubicBezTo>
                <a:cubicBezTo>
                  <a:pt x="77" y="105"/>
                  <a:pt x="77" y="105"/>
                  <a:pt x="77" y="106"/>
                </a:cubicBezTo>
                <a:cubicBezTo>
                  <a:pt x="75" y="106"/>
                  <a:pt x="73" y="108"/>
                  <a:pt x="70" y="107"/>
                </a:cubicBezTo>
                <a:cubicBezTo>
                  <a:pt x="70" y="107"/>
                  <a:pt x="70" y="108"/>
                  <a:pt x="70" y="108"/>
                </a:cubicBezTo>
                <a:cubicBezTo>
                  <a:pt x="69" y="108"/>
                  <a:pt x="68" y="108"/>
                  <a:pt x="68" y="109"/>
                </a:cubicBezTo>
                <a:cubicBezTo>
                  <a:pt x="67" y="109"/>
                  <a:pt x="67" y="110"/>
                  <a:pt x="66" y="110"/>
                </a:cubicBezTo>
                <a:cubicBezTo>
                  <a:pt x="66" y="110"/>
                  <a:pt x="66" y="110"/>
                  <a:pt x="66" y="110"/>
                </a:cubicBezTo>
                <a:cubicBezTo>
                  <a:pt x="64" y="110"/>
                  <a:pt x="64" y="112"/>
                  <a:pt x="63" y="112"/>
                </a:cubicBezTo>
                <a:cubicBezTo>
                  <a:pt x="62" y="114"/>
                  <a:pt x="62" y="115"/>
                  <a:pt x="61" y="116"/>
                </a:cubicBezTo>
                <a:cubicBezTo>
                  <a:pt x="61" y="116"/>
                  <a:pt x="61" y="116"/>
                  <a:pt x="61" y="116"/>
                </a:cubicBezTo>
                <a:cubicBezTo>
                  <a:pt x="60" y="116"/>
                  <a:pt x="60" y="116"/>
                  <a:pt x="60" y="116"/>
                </a:cubicBezTo>
                <a:cubicBezTo>
                  <a:pt x="59" y="114"/>
                  <a:pt x="58" y="114"/>
                  <a:pt x="56" y="113"/>
                </a:cubicBezTo>
                <a:cubicBezTo>
                  <a:pt x="57" y="111"/>
                  <a:pt x="56" y="110"/>
                  <a:pt x="56" y="108"/>
                </a:cubicBezTo>
                <a:cubicBezTo>
                  <a:pt x="56" y="108"/>
                  <a:pt x="55" y="107"/>
                  <a:pt x="55" y="105"/>
                </a:cubicBezTo>
                <a:cubicBezTo>
                  <a:pt x="55" y="104"/>
                  <a:pt x="57" y="104"/>
                  <a:pt x="57" y="103"/>
                </a:cubicBezTo>
                <a:cubicBezTo>
                  <a:pt x="57" y="103"/>
                  <a:pt x="58" y="102"/>
                  <a:pt x="58" y="102"/>
                </a:cubicBezTo>
                <a:cubicBezTo>
                  <a:pt x="58" y="100"/>
                  <a:pt x="58" y="97"/>
                  <a:pt x="56" y="98"/>
                </a:cubicBezTo>
                <a:cubicBezTo>
                  <a:pt x="55" y="97"/>
                  <a:pt x="55" y="96"/>
                  <a:pt x="55" y="95"/>
                </a:cubicBezTo>
                <a:cubicBezTo>
                  <a:pt x="55" y="93"/>
                  <a:pt x="54" y="91"/>
                  <a:pt x="53" y="90"/>
                </a:cubicBezTo>
                <a:cubicBezTo>
                  <a:pt x="60" y="85"/>
                  <a:pt x="68" y="81"/>
                  <a:pt x="76" y="79"/>
                </a:cubicBezTo>
                <a:close/>
                <a:moveTo>
                  <a:pt x="51" y="128"/>
                </a:moveTo>
                <a:cubicBezTo>
                  <a:pt x="52" y="128"/>
                  <a:pt x="52" y="130"/>
                  <a:pt x="52" y="131"/>
                </a:cubicBezTo>
                <a:cubicBezTo>
                  <a:pt x="51" y="131"/>
                  <a:pt x="51" y="131"/>
                  <a:pt x="50" y="131"/>
                </a:cubicBezTo>
                <a:cubicBezTo>
                  <a:pt x="49" y="130"/>
                  <a:pt x="49" y="130"/>
                  <a:pt x="48" y="130"/>
                </a:cubicBezTo>
                <a:cubicBezTo>
                  <a:pt x="48" y="127"/>
                  <a:pt x="50" y="125"/>
                  <a:pt x="51" y="126"/>
                </a:cubicBezTo>
                <a:cubicBezTo>
                  <a:pt x="51" y="127"/>
                  <a:pt x="51" y="128"/>
                  <a:pt x="51" y="128"/>
                </a:cubicBezTo>
                <a:close/>
                <a:moveTo>
                  <a:pt x="39" y="104"/>
                </a:moveTo>
                <a:cubicBezTo>
                  <a:pt x="39" y="103"/>
                  <a:pt x="40" y="104"/>
                  <a:pt x="41" y="104"/>
                </a:cubicBezTo>
                <a:cubicBezTo>
                  <a:pt x="41" y="104"/>
                  <a:pt x="41" y="104"/>
                  <a:pt x="41" y="104"/>
                </a:cubicBezTo>
                <a:cubicBezTo>
                  <a:pt x="41" y="103"/>
                  <a:pt x="41" y="103"/>
                  <a:pt x="41" y="103"/>
                </a:cubicBezTo>
                <a:cubicBezTo>
                  <a:pt x="41" y="103"/>
                  <a:pt x="41" y="103"/>
                  <a:pt x="42" y="103"/>
                </a:cubicBezTo>
                <a:cubicBezTo>
                  <a:pt x="42" y="102"/>
                  <a:pt x="42" y="102"/>
                  <a:pt x="42" y="101"/>
                </a:cubicBezTo>
                <a:cubicBezTo>
                  <a:pt x="42" y="100"/>
                  <a:pt x="42" y="100"/>
                  <a:pt x="42" y="100"/>
                </a:cubicBezTo>
                <a:cubicBezTo>
                  <a:pt x="43" y="99"/>
                  <a:pt x="44" y="98"/>
                  <a:pt x="45" y="96"/>
                </a:cubicBezTo>
                <a:cubicBezTo>
                  <a:pt x="46" y="97"/>
                  <a:pt x="46" y="97"/>
                  <a:pt x="46" y="97"/>
                </a:cubicBezTo>
                <a:cubicBezTo>
                  <a:pt x="46" y="98"/>
                  <a:pt x="47" y="98"/>
                  <a:pt x="47" y="100"/>
                </a:cubicBezTo>
                <a:cubicBezTo>
                  <a:pt x="47" y="100"/>
                  <a:pt x="47" y="100"/>
                  <a:pt x="47" y="100"/>
                </a:cubicBezTo>
                <a:cubicBezTo>
                  <a:pt x="47" y="101"/>
                  <a:pt x="48" y="102"/>
                  <a:pt x="49" y="103"/>
                </a:cubicBezTo>
                <a:cubicBezTo>
                  <a:pt x="49" y="103"/>
                  <a:pt x="50" y="104"/>
                  <a:pt x="50" y="104"/>
                </a:cubicBezTo>
                <a:cubicBezTo>
                  <a:pt x="49" y="105"/>
                  <a:pt x="49" y="106"/>
                  <a:pt x="49" y="106"/>
                </a:cubicBezTo>
                <a:cubicBezTo>
                  <a:pt x="48" y="106"/>
                  <a:pt x="47" y="104"/>
                  <a:pt x="46" y="105"/>
                </a:cubicBezTo>
                <a:cubicBezTo>
                  <a:pt x="46" y="105"/>
                  <a:pt x="46" y="106"/>
                  <a:pt x="46" y="106"/>
                </a:cubicBezTo>
                <a:cubicBezTo>
                  <a:pt x="47" y="107"/>
                  <a:pt x="48" y="108"/>
                  <a:pt x="47" y="109"/>
                </a:cubicBezTo>
                <a:cubicBezTo>
                  <a:pt x="46" y="109"/>
                  <a:pt x="46" y="108"/>
                  <a:pt x="45" y="108"/>
                </a:cubicBezTo>
                <a:cubicBezTo>
                  <a:pt x="45" y="109"/>
                  <a:pt x="46" y="109"/>
                  <a:pt x="46" y="111"/>
                </a:cubicBezTo>
                <a:cubicBezTo>
                  <a:pt x="44" y="111"/>
                  <a:pt x="44" y="108"/>
                  <a:pt x="42" y="108"/>
                </a:cubicBezTo>
                <a:cubicBezTo>
                  <a:pt x="42" y="107"/>
                  <a:pt x="41" y="107"/>
                  <a:pt x="41" y="106"/>
                </a:cubicBezTo>
                <a:cubicBezTo>
                  <a:pt x="40" y="106"/>
                  <a:pt x="38" y="106"/>
                  <a:pt x="39" y="104"/>
                </a:cubicBezTo>
                <a:close/>
                <a:moveTo>
                  <a:pt x="37" y="108"/>
                </a:moveTo>
                <a:cubicBezTo>
                  <a:pt x="37" y="108"/>
                  <a:pt x="37" y="108"/>
                  <a:pt x="37" y="108"/>
                </a:cubicBezTo>
                <a:cubicBezTo>
                  <a:pt x="37" y="108"/>
                  <a:pt x="37" y="109"/>
                  <a:pt x="37" y="110"/>
                </a:cubicBezTo>
                <a:cubicBezTo>
                  <a:pt x="36" y="109"/>
                  <a:pt x="37" y="109"/>
                  <a:pt x="37" y="108"/>
                </a:cubicBezTo>
                <a:close/>
                <a:moveTo>
                  <a:pt x="24" y="135"/>
                </a:moveTo>
                <a:cubicBezTo>
                  <a:pt x="25" y="128"/>
                  <a:pt x="28" y="121"/>
                  <a:pt x="31" y="114"/>
                </a:cubicBezTo>
                <a:cubicBezTo>
                  <a:pt x="32" y="115"/>
                  <a:pt x="33" y="116"/>
                  <a:pt x="33" y="117"/>
                </a:cubicBezTo>
                <a:cubicBezTo>
                  <a:pt x="33" y="118"/>
                  <a:pt x="33" y="121"/>
                  <a:pt x="34" y="121"/>
                </a:cubicBezTo>
                <a:cubicBezTo>
                  <a:pt x="35" y="122"/>
                  <a:pt x="35" y="120"/>
                  <a:pt x="35" y="120"/>
                </a:cubicBezTo>
                <a:cubicBezTo>
                  <a:pt x="35" y="118"/>
                  <a:pt x="36" y="117"/>
                  <a:pt x="37" y="116"/>
                </a:cubicBezTo>
                <a:cubicBezTo>
                  <a:pt x="37" y="113"/>
                  <a:pt x="38" y="113"/>
                  <a:pt x="38" y="110"/>
                </a:cubicBezTo>
                <a:cubicBezTo>
                  <a:pt x="37" y="109"/>
                  <a:pt x="37" y="109"/>
                  <a:pt x="38" y="108"/>
                </a:cubicBezTo>
                <a:cubicBezTo>
                  <a:pt x="39" y="108"/>
                  <a:pt x="40" y="109"/>
                  <a:pt x="41" y="109"/>
                </a:cubicBezTo>
                <a:cubicBezTo>
                  <a:pt x="41" y="109"/>
                  <a:pt x="41" y="109"/>
                  <a:pt x="41" y="109"/>
                </a:cubicBezTo>
                <a:cubicBezTo>
                  <a:pt x="42" y="110"/>
                  <a:pt x="43" y="110"/>
                  <a:pt x="43" y="111"/>
                </a:cubicBezTo>
                <a:cubicBezTo>
                  <a:pt x="44" y="112"/>
                  <a:pt x="43" y="114"/>
                  <a:pt x="44" y="115"/>
                </a:cubicBezTo>
                <a:cubicBezTo>
                  <a:pt x="45" y="115"/>
                  <a:pt x="45" y="114"/>
                  <a:pt x="46" y="113"/>
                </a:cubicBezTo>
                <a:cubicBezTo>
                  <a:pt x="48" y="113"/>
                  <a:pt x="48" y="116"/>
                  <a:pt x="48" y="118"/>
                </a:cubicBezTo>
                <a:cubicBezTo>
                  <a:pt x="48" y="119"/>
                  <a:pt x="49" y="120"/>
                  <a:pt x="49" y="121"/>
                </a:cubicBezTo>
                <a:cubicBezTo>
                  <a:pt x="49" y="121"/>
                  <a:pt x="50" y="121"/>
                  <a:pt x="50" y="121"/>
                </a:cubicBezTo>
                <a:cubicBezTo>
                  <a:pt x="50" y="121"/>
                  <a:pt x="49" y="121"/>
                  <a:pt x="49" y="122"/>
                </a:cubicBezTo>
                <a:cubicBezTo>
                  <a:pt x="50" y="122"/>
                  <a:pt x="50" y="122"/>
                  <a:pt x="51" y="122"/>
                </a:cubicBezTo>
                <a:cubicBezTo>
                  <a:pt x="51" y="123"/>
                  <a:pt x="51" y="124"/>
                  <a:pt x="51" y="124"/>
                </a:cubicBezTo>
                <a:cubicBezTo>
                  <a:pt x="50" y="125"/>
                  <a:pt x="49" y="125"/>
                  <a:pt x="49" y="125"/>
                </a:cubicBezTo>
                <a:cubicBezTo>
                  <a:pt x="48" y="126"/>
                  <a:pt x="48" y="126"/>
                  <a:pt x="47" y="126"/>
                </a:cubicBezTo>
                <a:cubicBezTo>
                  <a:pt x="46" y="127"/>
                  <a:pt x="45" y="125"/>
                  <a:pt x="43" y="126"/>
                </a:cubicBezTo>
                <a:cubicBezTo>
                  <a:pt x="42" y="126"/>
                  <a:pt x="42" y="127"/>
                  <a:pt x="41" y="127"/>
                </a:cubicBezTo>
                <a:cubicBezTo>
                  <a:pt x="42" y="127"/>
                  <a:pt x="44" y="126"/>
                  <a:pt x="45" y="127"/>
                </a:cubicBezTo>
                <a:cubicBezTo>
                  <a:pt x="45" y="128"/>
                  <a:pt x="44" y="128"/>
                  <a:pt x="44" y="129"/>
                </a:cubicBezTo>
                <a:cubicBezTo>
                  <a:pt x="44" y="129"/>
                  <a:pt x="44" y="131"/>
                  <a:pt x="43" y="131"/>
                </a:cubicBezTo>
                <a:cubicBezTo>
                  <a:pt x="41" y="131"/>
                  <a:pt x="41" y="133"/>
                  <a:pt x="39" y="133"/>
                </a:cubicBezTo>
                <a:cubicBezTo>
                  <a:pt x="39" y="133"/>
                  <a:pt x="39" y="134"/>
                  <a:pt x="39" y="134"/>
                </a:cubicBezTo>
                <a:cubicBezTo>
                  <a:pt x="38" y="135"/>
                  <a:pt x="36" y="135"/>
                  <a:pt x="36" y="137"/>
                </a:cubicBezTo>
                <a:cubicBezTo>
                  <a:pt x="36" y="137"/>
                  <a:pt x="35" y="137"/>
                  <a:pt x="35" y="138"/>
                </a:cubicBezTo>
                <a:cubicBezTo>
                  <a:pt x="35" y="138"/>
                  <a:pt x="35" y="137"/>
                  <a:pt x="35" y="137"/>
                </a:cubicBezTo>
                <a:cubicBezTo>
                  <a:pt x="35" y="140"/>
                  <a:pt x="33" y="142"/>
                  <a:pt x="31" y="142"/>
                </a:cubicBezTo>
                <a:cubicBezTo>
                  <a:pt x="31" y="143"/>
                  <a:pt x="30" y="143"/>
                  <a:pt x="30" y="144"/>
                </a:cubicBezTo>
                <a:cubicBezTo>
                  <a:pt x="30" y="146"/>
                  <a:pt x="31" y="148"/>
                  <a:pt x="30" y="149"/>
                </a:cubicBezTo>
                <a:cubicBezTo>
                  <a:pt x="29" y="148"/>
                  <a:pt x="28" y="147"/>
                  <a:pt x="28" y="145"/>
                </a:cubicBezTo>
                <a:cubicBezTo>
                  <a:pt x="28" y="145"/>
                  <a:pt x="28" y="145"/>
                  <a:pt x="28" y="144"/>
                </a:cubicBezTo>
                <a:cubicBezTo>
                  <a:pt x="27" y="145"/>
                  <a:pt x="26" y="143"/>
                  <a:pt x="25" y="144"/>
                </a:cubicBezTo>
                <a:cubicBezTo>
                  <a:pt x="25" y="144"/>
                  <a:pt x="25" y="144"/>
                  <a:pt x="24" y="144"/>
                </a:cubicBezTo>
                <a:cubicBezTo>
                  <a:pt x="24" y="144"/>
                  <a:pt x="23" y="144"/>
                  <a:pt x="22" y="144"/>
                </a:cubicBezTo>
                <a:cubicBezTo>
                  <a:pt x="23" y="141"/>
                  <a:pt x="23" y="138"/>
                  <a:pt x="24" y="135"/>
                </a:cubicBezTo>
                <a:close/>
                <a:moveTo>
                  <a:pt x="47" y="130"/>
                </a:moveTo>
                <a:cubicBezTo>
                  <a:pt x="47" y="131"/>
                  <a:pt x="47" y="131"/>
                  <a:pt x="47" y="132"/>
                </a:cubicBezTo>
                <a:cubicBezTo>
                  <a:pt x="46" y="132"/>
                  <a:pt x="44" y="133"/>
                  <a:pt x="44" y="131"/>
                </a:cubicBezTo>
                <a:cubicBezTo>
                  <a:pt x="45" y="131"/>
                  <a:pt x="46" y="131"/>
                  <a:pt x="47" y="130"/>
                </a:cubicBezTo>
                <a:cubicBezTo>
                  <a:pt x="47" y="130"/>
                  <a:pt x="47" y="130"/>
                  <a:pt x="47" y="130"/>
                </a:cubicBezTo>
                <a:close/>
                <a:moveTo>
                  <a:pt x="37" y="156"/>
                </a:moveTo>
                <a:cubicBezTo>
                  <a:pt x="36" y="157"/>
                  <a:pt x="36" y="156"/>
                  <a:pt x="36" y="156"/>
                </a:cubicBezTo>
                <a:cubicBezTo>
                  <a:pt x="36" y="157"/>
                  <a:pt x="36" y="157"/>
                  <a:pt x="36" y="157"/>
                </a:cubicBezTo>
                <a:cubicBezTo>
                  <a:pt x="35" y="157"/>
                  <a:pt x="34" y="157"/>
                  <a:pt x="34" y="156"/>
                </a:cubicBezTo>
                <a:cubicBezTo>
                  <a:pt x="34" y="155"/>
                  <a:pt x="36" y="156"/>
                  <a:pt x="37" y="156"/>
                </a:cubicBezTo>
                <a:close/>
                <a:moveTo>
                  <a:pt x="34" y="154"/>
                </a:moveTo>
                <a:cubicBezTo>
                  <a:pt x="33" y="155"/>
                  <a:pt x="32" y="155"/>
                  <a:pt x="31" y="155"/>
                </a:cubicBezTo>
                <a:cubicBezTo>
                  <a:pt x="31" y="153"/>
                  <a:pt x="28" y="153"/>
                  <a:pt x="27" y="151"/>
                </a:cubicBezTo>
                <a:cubicBezTo>
                  <a:pt x="28" y="150"/>
                  <a:pt x="29" y="151"/>
                  <a:pt x="30" y="151"/>
                </a:cubicBezTo>
                <a:cubicBezTo>
                  <a:pt x="31" y="152"/>
                  <a:pt x="33" y="153"/>
                  <a:pt x="34" y="154"/>
                </a:cubicBezTo>
                <a:close/>
                <a:moveTo>
                  <a:pt x="25" y="152"/>
                </a:moveTo>
                <a:cubicBezTo>
                  <a:pt x="25" y="153"/>
                  <a:pt x="24" y="154"/>
                  <a:pt x="24" y="155"/>
                </a:cubicBezTo>
                <a:cubicBezTo>
                  <a:pt x="24" y="156"/>
                  <a:pt x="25" y="156"/>
                  <a:pt x="26" y="157"/>
                </a:cubicBezTo>
                <a:cubicBezTo>
                  <a:pt x="26" y="157"/>
                  <a:pt x="26" y="158"/>
                  <a:pt x="27" y="158"/>
                </a:cubicBezTo>
                <a:cubicBezTo>
                  <a:pt x="27" y="159"/>
                  <a:pt x="26" y="161"/>
                  <a:pt x="26" y="161"/>
                </a:cubicBezTo>
                <a:cubicBezTo>
                  <a:pt x="26" y="163"/>
                  <a:pt x="28" y="163"/>
                  <a:pt x="29" y="163"/>
                </a:cubicBezTo>
                <a:cubicBezTo>
                  <a:pt x="30" y="164"/>
                  <a:pt x="30" y="164"/>
                  <a:pt x="30" y="164"/>
                </a:cubicBezTo>
                <a:cubicBezTo>
                  <a:pt x="30" y="164"/>
                  <a:pt x="31" y="164"/>
                  <a:pt x="32" y="164"/>
                </a:cubicBezTo>
                <a:cubicBezTo>
                  <a:pt x="33" y="164"/>
                  <a:pt x="33" y="162"/>
                  <a:pt x="34" y="162"/>
                </a:cubicBezTo>
                <a:cubicBezTo>
                  <a:pt x="34" y="163"/>
                  <a:pt x="34" y="164"/>
                  <a:pt x="34" y="164"/>
                </a:cubicBezTo>
                <a:cubicBezTo>
                  <a:pt x="34" y="164"/>
                  <a:pt x="35" y="163"/>
                  <a:pt x="35" y="163"/>
                </a:cubicBezTo>
                <a:cubicBezTo>
                  <a:pt x="36" y="163"/>
                  <a:pt x="36" y="164"/>
                  <a:pt x="36" y="164"/>
                </a:cubicBezTo>
                <a:cubicBezTo>
                  <a:pt x="36" y="164"/>
                  <a:pt x="37" y="164"/>
                  <a:pt x="37" y="164"/>
                </a:cubicBezTo>
                <a:cubicBezTo>
                  <a:pt x="38" y="165"/>
                  <a:pt x="38" y="166"/>
                  <a:pt x="39" y="165"/>
                </a:cubicBezTo>
                <a:cubicBezTo>
                  <a:pt x="40" y="166"/>
                  <a:pt x="41" y="166"/>
                  <a:pt x="41" y="167"/>
                </a:cubicBezTo>
                <a:cubicBezTo>
                  <a:pt x="42" y="167"/>
                  <a:pt x="42" y="168"/>
                  <a:pt x="42" y="168"/>
                </a:cubicBezTo>
                <a:cubicBezTo>
                  <a:pt x="42" y="168"/>
                  <a:pt x="43" y="169"/>
                  <a:pt x="43" y="169"/>
                </a:cubicBezTo>
                <a:cubicBezTo>
                  <a:pt x="44" y="170"/>
                  <a:pt x="45" y="172"/>
                  <a:pt x="47" y="173"/>
                </a:cubicBezTo>
                <a:cubicBezTo>
                  <a:pt x="47" y="174"/>
                  <a:pt x="48" y="174"/>
                  <a:pt x="48" y="175"/>
                </a:cubicBezTo>
                <a:cubicBezTo>
                  <a:pt x="47" y="176"/>
                  <a:pt x="47" y="176"/>
                  <a:pt x="46" y="177"/>
                </a:cubicBezTo>
                <a:cubicBezTo>
                  <a:pt x="47" y="177"/>
                  <a:pt x="47" y="177"/>
                  <a:pt x="48" y="177"/>
                </a:cubicBezTo>
                <a:cubicBezTo>
                  <a:pt x="49" y="178"/>
                  <a:pt x="50" y="179"/>
                  <a:pt x="51" y="180"/>
                </a:cubicBezTo>
                <a:cubicBezTo>
                  <a:pt x="52" y="180"/>
                  <a:pt x="53" y="181"/>
                  <a:pt x="54" y="182"/>
                </a:cubicBezTo>
                <a:cubicBezTo>
                  <a:pt x="55" y="182"/>
                  <a:pt x="55" y="183"/>
                  <a:pt x="56" y="184"/>
                </a:cubicBezTo>
                <a:cubicBezTo>
                  <a:pt x="56" y="185"/>
                  <a:pt x="57" y="185"/>
                  <a:pt x="57" y="185"/>
                </a:cubicBezTo>
                <a:cubicBezTo>
                  <a:pt x="56" y="186"/>
                  <a:pt x="56" y="188"/>
                  <a:pt x="55" y="188"/>
                </a:cubicBezTo>
                <a:cubicBezTo>
                  <a:pt x="54" y="189"/>
                  <a:pt x="54" y="189"/>
                  <a:pt x="54" y="190"/>
                </a:cubicBezTo>
                <a:cubicBezTo>
                  <a:pt x="54" y="190"/>
                  <a:pt x="53" y="190"/>
                  <a:pt x="53" y="190"/>
                </a:cubicBezTo>
                <a:cubicBezTo>
                  <a:pt x="53" y="191"/>
                  <a:pt x="53" y="192"/>
                  <a:pt x="53" y="193"/>
                </a:cubicBezTo>
                <a:cubicBezTo>
                  <a:pt x="52" y="194"/>
                  <a:pt x="51" y="196"/>
                  <a:pt x="50" y="198"/>
                </a:cubicBezTo>
                <a:cubicBezTo>
                  <a:pt x="49" y="198"/>
                  <a:pt x="48" y="199"/>
                  <a:pt x="46" y="199"/>
                </a:cubicBezTo>
                <a:cubicBezTo>
                  <a:pt x="46" y="200"/>
                  <a:pt x="45" y="200"/>
                  <a:pt x="44" y="201"/>
                </a:cubicBezTo>
                <a:cubicBezTo>
                  <a:pt x="44" y="202"/>
                  <a:pt x="44" y="202"/>
                  <a:pt x="44" y="203"/>
                </a:cubicBezTo>
                <a:cubicBezTo>
                  <a:pt x="36" y="195"/>
                  <a:pt x="30" y="185"/>
                  <a:pt x="26" y="174"/>
                </a:cubicBezTo>
                <a:cubicBezTo>
                  <a:pt x="26" y="174"/>
                  <a:pt x="26" y="174"/>
                  <a:pt x="26" y="174"/>
                </a:cubicBezTo>
                <a:cubicBezTo>
                  <a:pt x="27" y="173"/>
                  <a:pt x="26" y="172"/>
                  <a:pt x="27" y="172"/>
                </a:cubicBezTo>
                <a:cubicBezTo>
                  <a:pt x="27" y="171"/>
                  <a:pt x="27" y="172"/>
                  <a:pt x="27" y="171"/>
                </a:cubicBezTo>
                <a:cubicBezTo>
                  <a:pt x="27" y="171"/>
                  <a:pt x="29" y="169"/>
                  <a:pt x="29" y="169"/>
                </a:cubicBezTo>
                <a:cubicBezTo>
                  <a:pt x="29" y="167"/>
                  <a:pt x="29" y="166"/>
                  <a:pt x="28" y="165"/>
                </a:cubicBezTo>
                <a:cubicBezTo>
                  <a:pt x="27" y="166"/>
                  <a:pt x="26" y="164"/>
                  <a:pt x="25" y="163"/>
                </a:cubicBezTo>
                <a:cubicBezTo>
                  <a:pt x="25" y="162"/>
                  <a:pt x="24" y="162"/>
                  <a:pt x="24" y="162"/>
                </a:cubicBezTo>
                <a:cubicBezTo>
                  <a:pt x="24" y="161"/>
                  <a:pt x="24" y="160"/>
                  <a:pt x="23" y="159"/>
                </a:cubicBezTo>
                <a:cubicBezTo>
                  <a:pt x="23" y="159"/>
                  <a:pt x="23" y="159"/>
                  <a:pt x="23" y="159"/>
                </a:cubicBezTo>
                <a:cubicBezTo>
                  <a:pt x="22" y="157"/>
                  <a:pt x="22" y="154"/>
                  <a:pt x="22" y="152"/>
                </a:cubicBezTo>
                <a:cubicBezTo>
                  <a:pt x="23" y="151"/>
                  <a:pt x="24" y="150"/>
                  <a:pt x="25" y="152"/>
                </a:cubicBezTo>
                <a:close/>
              </a:path>
            </a:pathLst>
          </a:custGeom>
          <a:solidFill>
            <a:srgbClr val="FCB00F"/>
          </a:solidFill>
          <a:ln>
            <a:noFill/>
          </a:ln>
        </p:spPr>
        <p:txBody>
          <a:bodyPr vert="horz" wrap="square" lIns="91440" tIns="45720" rIns="91440" bIns="45720" numCol="1" anchor="t" anchorCtr="0" compatLnSpc="1"/>
          <a:lstStyle/>
          <a:p>
            <a:endParaRPr lang="zh-CN" altLang="en-US"/>
          </a:p>
        </p:txBody>
      </p:sp>
      <p:sp>
        <p:nvSpPr>
          <p:cNvPr id="20" name="Freeform 24"/>
          <p:cNvSpPr>
            <a:spLocks noEditPoints="1"/>
          </p:cNvSpPr>
          <p:nvPr/>
        </p:nvSpPr>
        <p:spPr bwMode="auto">
          <a:xfrm>
            <a:off x="5101389" y="4408372"/>
            <a:ext cx="1386038" cy="1133312"/>
          </a:xfrm>
          <a:custGeom>
            <a:avLst/>
            <a:gdLst>
              <a:gd name="T0" fmla="*/ 122 w 192"/>
              <a:gd name="T1" fmla="*/ 136 h 144"/>
              <a:gd name="T2" fmla="*/ 186 w 192"/>
              <a:gd name="T3" fmla="*/ 132 h 144"/>
              <a:gd name="T4" fmla="*/ 6 w 192"/>
              <a:gd name="T5" fmla="*/ 144 h 144"/>
              <a:gd name="T6" fmla="*/ 122 w 192"/>
              <a:gd name="T7" fmla="*/ 70 h 144"/>
              <a:gd name="T8" fmla="*/ 137 w 192"/>
              <a:gd name="T9" fmla="*/ 72 h 144"/>
              <a:gd name="T10" fmla="*/ 125 w 192"/>
              <a:gd name="T11" fmla="*/ 74 h 144"/>
              <a:gd name="T12" fmla="*/ 120 w 192"/>
              <a:gd name="T13" fmla="*/ 73 h 144"/>
              <a:gd name="T14" fmla="*/ 123 w 192"/>
              <a:gd name="T15" fmla="*/ 62 h 144"/>
              <a:gd name="T16" fmla="*/ 138 w 192"/>
              <a:gd name="T17" fmla="*/ 64 h 144"/>
              <a:gd name="T18" fmla="*/ 125 w 192"/>
              <a:gd name="T19" fmla="*/ 66 h 144"/>
              <a:gd name="T20" fmla="*/ 118 w 192"/>
              <a:gd name="T21" fmla="*/ 65 h 144"/>
              <a:gd name="T22" fmla="*/ 100 w 192"/>
              <a:gd name="T23" fmla="*/ 63 h 144"/>
              <a:gd name="T24" fmla="*/ 106 w 192"/>
              <a:gd name="T25" fmla="*/ 54 h 144"/>
              <a:gd name="T26" fmla="*/ 95 w 192"/>
              <a:gd name="T27" fmla="*/ 57 h 144"/>
              <a:gd name="T28" fmla="*/ 90 w 192"/>
              <a:gd name="T29" fmla="*/ 59 h 144"/>
              <a:gd name="T30" fmla="*/ 104 w 192"/>
              <a:gd name="T31" fmla="*/ 47 h 144"/>
              <a:gd name="T32" fmla="*/ 111 w 192"/>
              <a:gd name="T33" fmla="*/ 54 h 144"/>
              <a:gd name="T34" fmla="*/ 96 w 192"/>
              <a:gd name="T35" fmla="*/ 73 h 144"/>
              <a:gd name="T36" fmla="*/ 113 w 192"/>
              <a:gd name="T37" fmla="*/ 74 h 144"/>
              <a:gd name="T38" fmla="*/ 115 w 192"/>
              <a:gd name="T39" fmla="*/ 76 h 144"/>
              <a:gd name="T40" fmla="*/ 90 w 192"/>
              <a:gd name="T41" fmla="*/ 79 h 144"/>
              <a:gd name="T42" fmla="*/ 87 w 192"/>
              <a:gd name="T43" fmla="*/ 76 h 144"/>
              <a:gd name="T44" fmla="*/ 65 w 192"/>
              <a:gd name="T45" fmla="*/ 67 h 144"/>
              <a:gd name="T46" fmla="*/ 71 w 192"/>
              <a:gd name="T47" fmla="*/ 65 h 144"/>
              <a:gd name="T48" fmla="*/ 75 w 192"/>
              <a:gd name="T49" fmla="*/ 59 h 144"/>
              <a:gd name="T50" fmla="*/ 76 w 192"/>
              <a:gd name="T51" fmla="*/ 65 h 144"/>
              <a:gd name="T52" fmla="*/ 84 w 192"/>
              <a:gd name="T53" fmla="*/ 70 h 144"/>
              <a:gd name="T54" fmla="*/ 76 w 192"/>
              <a:gd name="T55" fmla="*/ 77 h 144"/>
              <a:gd name="T56" fmla="*/ 72 w 192"/>
              <a:gd name="T57" fmla="*/ 79 h 144"/>
              <a:gd name="T58" fmla="*/ 68 w 192"/>
              <a:gd name="T59" fmla="*/ 72 h 144"/>
              <a:gd name="T60" fmla="*/ 63 w 192"/>
              <a:gd name="T61" fmla="*/ 69 h 144"/>
              <a:gd name="T62" fmla="*/ 58 w 192"/>
              <a:gd name="T63" fmla="*/ 45 h 144"/>
              <a:gd name="T64" fmla="*/ 60 w 192"/>
              <a:gd name="T65" fmla="*/ 47 h 144"/>
              <a:gd name="T66" fmla="*/ 58 w 192"/>
              <a:gd name="T67" fmla="*/ 73 h 144"/>
              <a:gd name="T68" fmla="*/ 53 w 192"/>
              <a:gd name="T69" fmla="*/ 70 h 144"/>
              <a:gd name="T70" fmla="*/ 53 w 192"/>
              <a:gd name="T71" fmla="*/ 59 h 144"/>
              <a:gd name="T72" fmla="*/ 52 w 192"/>
              <a:gd name="T73" fmla="*/ 56 h 144"/>
              <a:gd name="T74" fmla="*/ 180 w 192"/>
              <a:gd name="T75" fmla="*/ 12 h 144"/>
              <a:gd name="T76" fmla="*/ 180 w 192"/>
              <a:gd name="T77" fmla="*/ 116 h 144"/>
              <a:gd name="T78" fmla="*/ 163 w 192"/>
              <a:gd name="T79" fmla="*/ 128 h 144"/>
              <a:gd name="T80" fmla="*/ 116 w 192"/>
              <a:gd name="T81" fmla="*/ 128 h 144"/>
              <a:gd name="T82" fmla="*/ 0 w 192"/>
              <a:gd name="T83" fmla="*/ 8 h 144"/>
              <a:gd name="T84" fmla="*/ 192 w 192"/>
              <a:gd name="T85" fmla="*/ 8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92" h="144">
                <a:moveTo>
                  <a:pt x="6" y="132"/>
                </a:moveTo>
                <a:cubicBezTo>
                  <a:pt x="116" y="132"/>
                  <a:pt x="116" y="132"/>
                  <a:pt x="116" y="132"/>
                </a:cubicBezTo>
                <a:cubicBezTo>
                  <a:pt x="117" y="134"/>
                  <a:pt x="119" y="136"/>
                  <a:pt x="122" y="136"/>
                </a:cubicBezTo>
                <a:cubicBezTo>
                  <a:pt x="158" y="136"/>
                  <a:pt x="158" y="136"/>
                  <a:pt x="158" y="136"/>
                </a:cubicBezTo>
                <a:cubicBezTo>
                  <a:pt x="160" y="136"/>
                  <a:pt x="162" y="134"/>
                  <a:pt x="163" y="132"/>
                </a:cubicBezTo>
                <a:cubicBezTo>
                  <a:pt x="186" y="132"/>
                  <a:pt x="186" y="132"/>
                  <a:pt x="186" y="132"/>
                </a:cubicBezTo>
                <a:cubicBezTo>
                  <a:pt x="189" y="132"/>
                  <a:pt x="192" y="134"/>
                  <a:pt x="192" y="138"/>
                </a:cubicBezTo>
                <a:cubicBezTo>
                  <a:pt x="192" y="141"/>
                  <a:pt x="189" y="144"/>
                  <a:pt x="186" y="144"/>
                </a:cubicBezTo>
                <a:cubicBezTo>
                  <a:pt x="6" y="144"/>
                  <a:pt x="6" y="144"/>
                  <a:pt x="6" y="144"/>
                </a:cubicBezTo>
                <a:cubicBezTo>
                  <a:pt x="2" y="144"/>
                  <a:pt x="0" y="141"/>
                  <a:pt x="0" y="138"/>
                </a:cubicBezTo>
                <a:cubicBezTo>
                  <a:pt x="0" y="134"/>
                  <a:pt x="2" y="132"/>
                  <a:pt x="6" y="132"/>
                </a:cubicBezTo>
                <a:close/>
                <a:moveTo>
                  <a:pt x="122" y="70"/>
                </a:moveTo>
                <a:cubicBezTo>
                  <a:pt x="124" y="70"/>
                  <a:pt x="124" y="70"/>
                  <a:pt x="124" y="70"/>
                </a:cubicBezTo>
                <a:cubicBezTo>
                  <a:pt x="127" y="70"/>
                  <a:pt x="131" y="70"/>
                  <a:pt x="137" y="71"/>
                </a:cubicBezTo>
                <a:cubicBezTo>
                  <a:pt x="137" y="71"/>
                  <a:pt x="137" y="72"/>
                  <a:pt x="137" y="72"/>
                </a:cubicBezTo>
                <a:cubicBezTo>
                  <a:pt x="137" y="73"/>
                  <a:pt x="137" y="74"/>
                  <a:pt x="136" y="74"/>
                </a:cubicBezTo>
                <a:cubicBezTo>
                  <a:pt x="136" y="74"/>
                  <a:pt x="136" y="74"/>
                  <a:pt x="136" y="74"/>
                </a:cubicBezTo>
                <a:cubicBezTo>
                  <a:pt x="125" y="74"/>
                  <a:pt x="125" y="74"/>
                  <a:pt x="125" y="74"/>
                </a:cubicBezTo>
                <a:cubicBezTo>
                  <a:pt x="122" y="74"/>
                  <a:pt x="122" y="74"/>
                  <a:pt x="122" y="74"/>
                </a:cubicBezTo>
                <a:cubicBezTo>
                  <a:pt x="121" y="74"/>
                  <a:pt x="121" y="74"/>
                  <a:pt x="121" y="74"/>
                </a:cubicBezTo>
                <a:cubicBezTo>
                  <a:pt x="120" y="74"/>
                  <a:pt x="120" y="74"/>
                  <a:pt x="120" y="73"/>
                </a:cubicBezTo>
                <a:cubicBezTo>
                  <a:pt x="120" y="72"/>
                  <a:pt x="120" y="72"/>
                  <a:pt x="120" y="72"/>
                </a:cubicBezTo>
                <a:cubicBezTo>
                  <a:pt x="120" y="71"/>
                  <a:pt x="121" y="70"/>
                  <a:pt x="122" y="70"/>
                </a:cubicBezTo>
                <a:close/>
                <a:moveTo>
                  <a:pt x="123" y="62"/>
                </a:moveTo>
                <a:cubicBezTo>
                  <a:pt x="124" y="62"/>
                  <a:pt x="124" y="62"/>
                  <a:pt x="124" y="62"/>
                </a:cubicBezTo>
                <a:cubicBezTo>
                  <a:pt x="126" y="62"/>
                  <a:pt x="131" y="62"/>
                  <a:pt x="138" y="63"/>
                </a:cubicBezTo>
                <a:cubicBezTo>
                  <a:pt x="138" y="63"/>
                  <a:pt x="138" y="64"/>
                  <a:pt x="138" y="64"/>
                </a:cubicBezTo>
                <a:cubicBezTo>
                  <a:pt x="138" y="64"/>
                  <a:pt x="138" y="64"/>
                  <a:pt x="138" y="64"/>
                </a:cubicBezTo>
                <a:cubicBezTo>
                  <a:pt x="138" y="65"/>
                  <a:pt x="138" y="66"/>
                  <a:pt x="137" y="67"/>
                </a:cubicBezTo>
                <a:cubicBezTo>
                  <a:pt x="125" y="66"/>
                  <a:pt x="125" y="66"/>
                  <a:pt x="125" y="66"/>
                </a:cubicBezTo>
                <a:cubicBezTo>
                  <a:pt x="121" y="66"/>
                  <a:pt x="121" y="66"/>
                  <a:pt x="121" y="66"/>
                </a:cubicBezTo>
                <a:cubicBezTo>
                  <a:pt x="119" y="66"/>
                  <a:pt x="118" y="66"/>
                  <a:pt x="118" y="65"/>
                </a:cubicBezTo>
                <a:cubicBezTo>
                  <a:pt x="118" y="65"/>
                  <a:pt x="118" y="65"/>
                  <a:pt x="118" y="65"/>
                </a:cubicBezTo>
                <a:cubicBezTo>
                  <a:pt x="118" y="64"/>
                  <a:pt x="119" y="63"/>
                  <a:pt x="120" y="62"/>
                </a:cubicBezTo>
                <a:cubicBezTo>
                  <a:pt x="121" y="62"/>
                  <a:pt x="122" y="62"/>
                  <a:pt x="123" y="62"/>
                </a:cubicBezTo>
                <a:close/>
                <a:moveTo>
                  <a:pt x="100" y="63"/>
                </a:moveTo>
                <a:cubicBezTo>
                  <a:pt x="103" y="60"/>
                  <a:pt x="105" y="58"/>
                  <a:pt x="106" y="56"/>
                </a:cubicBezTo>
                <a:cubicBezTo>
                  <a:pt x="106" y="56"/>
                  <a:pt x="106" y="56"/>
                  <a:pt x="106" y="56"/>
                </a:cubicBezTo>
                <a:cubicBezTo>
                  <a:pt x="106" y="54"/>
                  <a:pt x="106" y="54"/>
                  <a:pt x="106" y="54"/>
                </a:cubicBezTo>
                <a:cubicBezTo>
                  <a:pt x="106" y="53"/>
                  <a:pt x="105" y="53"/>
                  <a:pt x="104" y="53"/>
                </a:cubicBezTo>
                <a:cubicBezTo>
                  <a:pt x="104" y="53"/>
                  <a:pt x="103" y="53"/>
                  <a:pt x="102" y="53"/>
                </a:cubicBezTo>
                <a:cubicBezTo>
                  <a:pt x="100" y="53"/>
                  <a:pt x="97" y="54"/>
                  <a:pt x="95" y="57"/>
                </a:cubicBezTo>
                <a:cubicBezTo>
                  <a:pt x="95" y="58"/>
                  <a:pt x="94" y="59"/>
                  <a:pt x="94" y="59"/>
                </a:cubicBezTo>
                <a:cubicBezTo>
                  <a:pt x="93" y="59"/>
                  <a:pt x="93" y="60"/>
                  <a:pt x="92" y="60"/>
                </a:cubicBezTo>
                <a:cubicBezTo>
                  <a:pt x="91" y="60"/>
                  <a:pt x="90" y="59"/>
                  <a:pt x="90" y="59"/>
                </a:cubicBezTo>
                <a:cubicBezTo>
                  <a:pt x="90" y="57"/>
                  <a:pt x="91" y="55"/>
                  <a:pt x="93" y="52"/>
                </a:cubicBezTo>
                <a:cubicBezTo>
                  <a:pt x="96" y="49"/>
                  <a:pt x="100" y="47"/>
                  <a:pt x="104" y="47"/>
                </a:cubicBezTo>
                <a:cubicBezTo>
                  <a:pt x="104" y="47"/>
                  <a:pt x="104" y="47"/>
                  <a:pt x="104" y="47"/>
                </a:cubicBezTo>
                <a:cubicBezTo>
                  <a:pt x="107" y="47"/>
                  <a:pt x="110" y="49"/>
                  <a:pt x="111" y="51"/>
                </a:cubicBezTo>
                <a:cubicBezTo>
                  <a:pt x="111" y="52"/>
                  <a:pt x="111" y="53"/>
                  <a:pt x="111" y="54"/>
                </a:cubicBezTo>
                <a:cubicBezTo>
                  <a:pt x="111" y="54"/>
                  <a:pt x="111" y="54"/>
                  <a:pt x="111" y="54"/>
                </a:cubicBezTo>
                <a:cubicBezTo>
                  <a:pt x="111" y="58"/>
                  <a:pt x="110" y="61"/>
                  <a:pt x="106" y="65"/>
                </a:cubicBezTo>
                <a:cubicBezTo>
                  <a:pt x="104" y="67"/>
                  <a:pt x="101" y="69"/>
                  <a:pt x="99" y="71"/>
                </a:cubicBezTo>
                <a:cubicBezTo>
                  <a:pt x="98" y="72"/>
                  <a:pt x="97" y="73"/>
                  <a:pt x="96" y="73"/>
                </a:cubicBezTo>
                <a:cubicBezTo>
                  <a:pt x="96" y="73"/>
                  <a:pt x="96" y="73"/>
                  <a:pt x="96" y="73"/>
                </a:cubicBezTo>
                <a:cubicBezTo>
                  <a:pt x="101" y="74"/>
                  <a:pt x="105" y="74"/>
                  <a:pt x="107" y="74"/>
                </a:cubicBezTo>
                <a:cubicBezTo>
                  <a:pt x="108" y="74"/>
                  <a:pt x="110" y="74"/>
                  <a:pt x="113" y="74"/>
                </a:cubicBezTo>
                <a:cubicBezTo>
                  <a:pt x="113" y="74"/>
                  <a:pt x="113" y="74"/>
                  <a:pt x="113" y="74"/>
                </a:cubicBezTo>
                <a:cubicBezTo>
                  <a:pt x="114" y="74"/>
                  <a:pt x="115" y="74"/>
                  <a:pt x="115" y="75"/>
                </a:cubicBezTo>
                <a:cubicBezTo>
                  <a:pt x="115" y="76"/>
                  <a:pt x="115" y="76"/>
                  <a:pt x="115" y="76"/>
                </a:cubicBezTo>
                <a:cubicBezTo>
                  <a:pt x="114" y="77"/>
                  <a:pt x="114" y="78"/>
                  <a:pt x="114" y="78"/>
                </a:cubicBezTo>
                <a:cubicBezTo>
                  <a:pt x="112" y="79"/>
                  <a:pt x="109" y="80"/>
                  <a:pt x="104" y="80"/>
                </a:cubicBezTo>
                <a:cubicBezTo>
                  <a:pt x="95" y="79"/>
                  <a:pt x="90" y="79"/>
                  <a:pt x="90" y="79"/>
                </a:cubicBezTo>
                <a:cubicBezTo>
                  <a:pt x="88" y="78"/>
                  <a:pt x="87" y="78"/>
                  <a:pt x="87" y="77"/>
                </a:cubicBezTo>
                <a:cubicBezTo>
                  <a:pt x="87" y="76"/>
                  <a:pt x="87" y="76"/>
                  <a:pt x="87" y="76"/>
                </a:cubicBezTo>
                <a:cubicBezTo>
                  <a:pt x="87" y="76"/>
                  <a:pt x="87" y="76"/>
                  <a:pt x="87" y="76"/>
                </a:cubicBezTo>
                <a:cubicBezTo>
                  <a:pt x="87" y="76"/>
                  <a:pt x="87" y="74"/>
                  <a:pt x="88" y="73"/>
                </a:cubicBezTo>
                <a:cubicBezTo>
                  <a:pt x="91" y="71"/>
                  <a:pt x="95" y="68"/>
                  <a:pt x="100" y="63"/>
                </a:cubicBezTo>
                <a:close/>
                <a:moveTo>
                  <a:pt x="65" y="67"/>
                </a:moveTo>
                <a:cubicBezTo>
                  <a:pt x="67" y="67"/>
                  <a:pt x="69" y="68"/>
                  <a:pt x="70" y="68"/>
                </a:cubicBezTo>
                <a:cubicBezTo>
                  <a:pt x="71" y="68"/>
                  <a:pt x="71" y="68"/>
                  <a:pt x="71" y="68"/>
                </a:cubicBezTo>
                <a:cubicBezTo>
                  <a:pt x="71" y="65"/>
                  <a:pt x="71" y="65"/>
                  <a:pt x="71" y="65"/>
                </a:cubicBezTo>
                <a:cubicBezTo>
                  <a:pt x="71" y="62"/>
                  <a:pt x="71" y="60"/>
                  <a:pt x="72" y="60"/>
                </a:cubicBezTo>
                <a:cubicBezTo>
                  <a:pt x="73" y="60"/>
                  <a:pt x="73" y="59"/>
                  <a:pt x="74" y="59"/>
                </a:cubicBezTo>
                <a:cubicBezTo>
                  <a:pt x="75" y="59"/>
                  <a:pt x="75" y="59"/>
                  <a:pt x="75" y="59"/>
                </a:cubicBezTo>
                <a:cubicBezTo>
                  <a:pt x="75" y="59"/>
                  <a:pt x="76" y="60"/>
                  <a:pt x="76" y="61"/>
                </a:cubicBezTo>
                <a:cubicBezTo>
                  <a:pt x="76" y="62"/>
                  <a:pt x="76" y="62"/>
                  <a:pt x="76" y="62"/>
                </a:cubicBezTo>
                <a:cubicBezTo>
                  <a:pt x="76" y="65"/>
                  <a:pt x="76" y="65"/>
                  <a:pt x="76" y="65"/>
                </a:cubicBezTo>
                <a:cubicBezTo>
                  <a:pt x="76" y="67"/>
                  <a:pt x="76" y="67"/>
                  <a:pt x="76" y="67"/>
                </a:cubicBezTo>
                <a:cubicBezTo>
                  <a:pt x="78" y="67"/>
                  <a:pt x="80" y="67"/>
                  <a:pt x="83" y="67"/>
                </a:cubicBezTo>
                <a:cubicBezTo>
                  <a:pt x="84" y="68"/>
                  <a:pt x="84" y="69"/>
                  <a:pt x="84" y="70"/>
                </a:cubicBezTo>
                <a:cubicBezTo>
                  <a:pt x="84" y="71"/>
                  <a:pt x="84" y="71"/>
                  <a:pt x="83" y="71"/>
                </a:cubicBezTo>
                <a:cubicBezTo>
                  <a:pt x="76" y="72"/>
                  <a:pt x="76" y="72"/>
                  <a:pt x="76" y="72"/>
                </a:cubicBezTo>
                <a:cubicBezTo>
                  <a:pt x="76" y="74"/>
                  <a:pt x="76" y="76"/>
                  <a:pt x="76" y="77"/>
                </a:cubicBezTo>
                <a:cubicBezTo>
                  <a:pt x="76" y="78"/>
                  <a:pt x="76" y="78"/>
                  <a:pt x="76" y="78"/>
                </a:cubicBezTo>
                <a:cubicBezTo>
                  <a:pt x="75" y="80"/>
                  <a:pt x="74" y="80"/>
                  <a:pt x="73" y="80"/>
                </a:cubicBezTo>
                <a:cubicBezTo>
                  <a:pt x="72" y="80"/>
                  <a:pt x="72" y="80"/>
                  <a:pt x="72" y="79"/>
                </a:cubicBezTo>
                <a:cubicBezTo>
                  <a:pt x="71" y="72"/>
                  <a:pt x="71" y="72"/>
                  <a:pt x="71" y="72"/>
                </a:cubicBezTo>
                <a:cubicBezTo>
                  <a:pt x="71" y="72"/>
                  <a:pt x="71" y="72"/>
                  <a:pt x="71" y="72"/>
                </a:cubicBezTo>
                <a:cubicBezTo>
                  <a:pt x="68" y="72"/>
                  <a:pt x="68" y="72"/>
                  <a:pt x="68" y="72"/>
                </a:cubicBezTo>
                <a:cubicBezTo>
                  <a:pt x="66" y="72"/>
                  <a:pt x="64" y="72"/>
                  <a:pt x="64" y="71"/>
                </a:cubicBezTo>
                <a:cubicBezTo>
                  <a:pt x="63" y="70"/>
                  <a:pt x="63" y="70"/>
                  <a:pt x="63" y="69"/>
                </a:cubicBezTo>
                <a:cubicBezTo>
                  <a:pt x="63" y="69"/>
                  <a:pt x="63" y="69"/>
                  <a:pt x="63" y="69"/>
                </a:cubicBezTo>
                <a:cubicBezTo>
                  <a:pt x="63" y="68"/>
                  <a:pt x="64" y="67"/>
                  <a:pt x="65" y="67"/>
                </a:cubicBezTo>
                <a:close/>
                <a:moveTo>
                  <a:pt x="56" y="46"/>
                </a:moveTo>
                <a:cubicBezTo>
                  <a:pt x="56" y="45"/>
                  <a:pt x="57" y="45"/>
                  <a:pt x="58" y="45"/>
                </a:cubicBezTo>
                <a:cubicBezTo>
                  <a:pt x="59" y="45"/>
                  <a:pt x="59" y="45"/>
                  <a:pt x="59" y="45"/>
                </a:cubicBezTo>
                <a:cubicBezTo>
                  <a:pt x="59" y="45"/>
                  <a:pt x="59" y="45"/>
                  <a:pt x="60" y="46"/>
                </a:cubicBezTo>
                <a:cubicBezTo>
                  <a:pt x="60" y="47"/>
                  <a:pt x="60" y="47"/>
                  <a:pt x="60" y="47"/>
                </a:cubicBezTo>
                <a:cubicBezTo>
                  <a:pt x="60" y="47"/>
                  <a:pt x="59" y="52"/>
                  <a:pt x="58" y="60"/>
                </a:cubicBezTo>
                <a:cubicBezTo>
                  <a:pt x="58" y="62"/>
                  <a:pt x="57" y="63"/>
                  <a:pt x="57" y="64"/>
                </a:cubicBezTo>
                <a:cubicBezTo>
                  <a:pt x="58" y="73"/>
                  <a:pt x="58" y="73"/>
                  <a:pt x="58" y="73"/>
                </a:cubicBezTo>
                <a:cubicBezTo>
                  <a:pt x="58" y="77"/>
                  <a:pt x="57" y="79"/>
                  <a:pt x="55" y="80"/>
                </a:cubicBezTo>
                <a:cubicBezTo>
                  <a:pt x="55" y="80"/>
                  <a:pt x="55" y="80"/>
                  <a:pt x="54" y="79"/>
                </a:cubicBezTo>
                <a:cubicBezTo>
                  <a:pt x="53" y="78"/>
                  <a:pt x="53" y="74"/>
                  <a:pt x="53" y="70"/>
                </a:cubicBezTo>
                <a:cubicBezTo>
                  <a:pt x="53" y="69"/>
                  <a:pt x="53" y="69"/>
                  <a:pt x="53" y="69"/>
                </a:cubicBezTo>
                <a:cubicBezTo>
                  <a:pt x="53" y="65"/>
                  <a:pt x="53" y="61"/>
                  <a:pt x="53" y="59"/>
                </a:cubicBezTo>
                <a:cubicBezTo>
                  <a:pt x="53" y="59"/>
                  <a:pt x="53" y="59"/>
                  <a:pt x="53" y="59"/>
                </a:cubicBezTo>
                <a:cubicBezTo>
                  <a:pt x="53" y="59"/>
                  <a:pt x="53" y="58"/>
                  <a:pt x="52" y="56"/>
                </a:cubicBezTo>
                <a:cubicBezTo>
                  <a:pt x="52" y="56"/>
                  <a:pt x="52" y="56"/>
                  <a:pt x="52" y="56"/>
                </a:cubicBezTo>
                <a:cubicBezTo>
                  <a:pt x="52" y="56"/>
                  <a:pt x="52" y="56"/>
                  <a:pt x="52" y="56"/>
                </a:cubicBezTo>
                <a:cubicBezTo>
                  <a:pt x="52" y="55"/>
                  <a:pt x="52" y="54"/>
                  <a:pt x="54" y="52"/>
                </a:cubicBezTo>
                <a:cubicBezTo>
                  <a:pt x="54" y="51"/>
                  <a:pt x="55" y="49"/>
                  <a:pt x="56" y="46"/>
                </a:cubicBezTo>
                <a:close/>
                <a:moveTo>
                  <a:pt x="180" y="12"/>
                </a:moveTo>
                <a:cubicBezTo>
                  <a:pt x="12" y="12"/>
                  <a:pt x="12" y="12"/>
                  <a:pt x="12" y="12"/>
                </a:cubicBezTo>
                <a:cubicBezTo>
                  <a:pt x="12" y="116"/>
                  <a:pt x="12" y="116"/>
                  <a:pt x="12" y="116"/>
                </a:cubicBezTo>
                <a:cubicBezTo>
                  <a:pt x="180" y="116"/>
                  <a:pt x="180" y="116"/>
                  <a:pt x="180" y="116"/>
                </a:cubicBezTo>
                <a:lnTo>
                  <a:pt x="180" y="12"/>
                </a:lnTo>
                <a:close/>
                <a:moveTo>
                  <a:pt x="184" y="128"/>
                </a:moveTo>
                <a:cubicBezTo>
                  <a:pt x="163" y="128"/>
                  <a:pt x="163" y="128"/>
                  <a:pt x="163" y="128"/>
                </a:cubicBezTo>
                <a:cubicBezTo>
                  <a:pt x="162" y="125"/>
                  <a:pt x="160" y="124"/>
                  <a:pt x="158" y="124"/>
                </a:cubicBezTo>
                <a:cubicBezTo>
                  <a:pt x="122" y="124"/>
                  <a:pt x="122" y="124"/>
                  <a:pt x="122" y="124"/>
                </a:cubicBezTo>
                <a:cubicBezTo>
                  <a:pt x="119" y="124"/>
                  <a:pt x="117" y="125"/>
                  <a:pt x="116" y="128"/>
                </a:cubicBezTo>
                <a:cubicBezTo>
                  <a:pt x="8" y="128"/>
                  <a:pt x="8" y="128"/>
                  <a:pt x="8" y="128"/>
                </a:cubicBezTo>
                <a:cubicBezTo>
                  <a:pt x="3" y="128"/>
                  <a:pt x="0" y="124"/>
                  <a:pt x="0" y="120"/>
                </a:cubicBezTo>
                <a:cubicBezTo>
                  <a:pt x="0" y="8"/>
                  <a:pt x="0" y="8"/>
                  <a:pt x="0" y="8"/>
                </a:cubicBezTo>
                <a:cubicBezTo>
                  <a:pt x="0" y="3"/>
                  <a:pt x="3" y="0"/>
                  <a:pt x="8" y="0"/>
                </a:cubicBezTo>
                <a:cubicBezTo>
                  <a:pt x="184" y="0"/>
                  <a:pt x="184" y="0"/>
                  <a:pt x="184" y="0"/>
                </a:cubicBezTo>
                <a:cubicBezTo>
                  <a:pt x="188" y="0"/>
                  <a:pt x="192" y="3"/>
                  <a:pt x="192" y="8"/>
                </a:cubicBezTo>
                <a:cubicBezTo>
                  <a:pt x="192" y="120"/>
                  <a:pt x="192" y="120"/>
                  <a:pt x="192" y="120"/>
                </a:cubicBezTo>
                <a:cubicBezTo>
                  <a:pt x="192" y="124"/>
                  <a:pt x="188" y="128"/>
                  <a:pt x="184" y="128"/>
                </a:cubicBezTo>
                <a:close/>
              </a:path>
            </a:pathLst>
          </a:custGeom>
          <a:solidFill>
            <a:srgbClr val="FCB00F"/>
          </a:solidFill>
          <a:ln>
            <a:noFill/>
          </a:ln>
        </p:spPr>
        <p:txBody>
          <a:bodyPr vert="horz" wrap="square" lIns="91440" tIns="45720" rIns="91440" bIns="45720" numCol="1" anchor="t" anchorCtr="0" compatLnSpc="1"/>
          <a:lstStyle/>
          <a:p>
            <a:endParaRPr lang="zh-CN" altLang="en-US"/>
          </a:p>
        </p:txBody>
      </p:sp>
      <p:sp>
        <p:nvSpPr>
          <p:cNvPr id="21" name="Freeform 23"/>
          <p:cNvSpPr>
            <a:spLocks noEditPoints="1"/>
          </p:cNvSpPr>
          <p:nvPr/>
        </p:nvSpPr>
        <p:spPr bwMode="auto">
          <a:xfrm>
            <a:off x="7562632" y="4698775"/>
            <a:ext cx="869099" cy="855002"/>
          </a:xfrm>
          <a:custGeom>
            <a:avLst/>
            <a:gdLst>
              <a:gd name="T0" fmla="*/ 675 w 754"/>
              <a:gd name="T1" fmla="*/ 156 h 579"/>
              <a:gd name="T2" fmla="*/ 659 w 754"/>
              <a:gd name="T3" fmla="*/ 154 h 579"/>
              <a:gd name="T4" fmla="*/ 622 w 754"/>
              <a:gd name="T5" fmla="*/ 185 h 579"/>
              <a:gd name="T6" fmla="*/ 612 w 754"/>
              <a:gd name="T7" fmla="*/ 173 h 579"/>
              <a:gd name="T8" fmla="*/ 596 w 754"/>
              <a:gd name="T9" fmla="*/ 165 h 579"/>
              <a:gd name="T10" fmla="*/ 583 w 754"/>
              <a:gd name="T11" fmla="*/ 169 h 579"/>
              <a:gd name="T12" fmla="*/ 460 w 754"/>
              <a:gd name="T13" fmla="*/ 15 h 579"/>
              <a:gd name="T14" fmla="*/ 442 w 754"/>
              <a:gd name="T15" fmla="*/ 0 h 579"/>
              <a:gd name="T16" fmla="*/ 440 w 754"/>
              <a:gd name="T17" fmla="*/ 0 h 579"/>
              <a:gd name="T18" fmla="*/ 392 w 754"/>
              <a:gd name="T19" fmla="*/ 45 h 579"/>
              <a:gd name="T20" fmla="*/ 371 w 754"/>
              <a:gd name="T21" fmla="*/ 105 h 579"/>
              <a:gd name="T22" fmla="*/ 369 w 754"/>
              <a:gd name="T23" fmla="*/ 118 h 579"/>
              <a:gd name="T24" fmla="*/ 369 w 754"/>
              <a:gd name="T25" fmla="*/ 254 h 579"/>
              <a:gd name="T26" fmla="*/ 368 w 754"/>
              <a:gd name="T27" fmla="*/ 258 h 579"/>
              <a:gd name="T28" fmla="*/ 232 w 754"/>
              <a:gd name="T29" fmla="*/ 519 h 579"/>
              <a:gd name="T30" fmla="*/ 234 w 754"/>
              <a:gd name="T31" fmla="*/ 529 h 579"/>
              <a:gd name="T32" fmla="*/ 0 w 754"/>
              <a:gd name="T33" fmla="*/ 529 h 579"/>
              <a:gd name="T34" fmla="*/ 0 w 754"/>
              <a:gd name="T35" fmla="*/ 579 h 579"/>
              <a:gd name="T36" fmla="*/ 598 w 754"/>
              <a:gd name="T37" fmla="*/ 579 h 579"/>
              <a:gd name="T38" fmla="*/ 598 w 754"/>
              <a:gd name="T39" fmla="*/ 529 h 579"/>
              <a:gd name="T40" fmla="*/ 595 w 754"/>
              <a:gd name="T41" fmla="*/ 529 h 579"/>
              <a:gd name="T42" fmla="*/ 596 w 754"/>
              <a:gd name="T43" fmla="*/ 519 h 579"/>
              <a:gd name="T44" fmla="*/ 485 w 754"/>
              <a:gd name="T45" fmla="*/ 317 h 579"/>
              <a:gd name="T46" fmla="*/ 430 w 754"/>
              <a:gd name="T47" fmla="*/ 400 h 579"/>
              <a:gd name="T48" fmla="*/ 519 w 754"/>
              <a:gd name="T49" fmla="*/ 529 h 579"/>
              <a:gd name="T50" fmla="*/ 346 w 754"/>
              <a:gd name="T51" fmla="*/ 529 h 579"/>
              <a:gd name="T52" fmla="*/ 304 w 754"/>
              <a:gd name="T53" fmla="*/ 529 h 579"/>
              <a:gd name="T54" fmla="*/ 411 w 754"/>
              <a:gd name="T55" fmla="*/ 372 h 579"/>
              <a:gd name="T56" fmla="*/ 455 w 754"/>
              <a:gd name="T57" fmla="*/ 307 h 579"/>
              <a:gd name="T58" fmla="*/ 466 w 754"/>
              <a:gd name="T59" fmla="*/ 282 h 579"/>
              <a:gd name="T60" fmla="*/ 468 w 754"/>
              <a:gd name="T61" fmla="*/ 264 h 579"/>
              <a:gd name="T62" fmla="*/ 468 w 754"/>
              <a:gd name="T63" fmla="*/ 127 h 579"/>
              <a:gd name="T64" fmla="*/ 493 w 754"/>
              <a:gd name="T65" fmla="*/ 155 h 579"/>
              <a:gd name="T66" fmla="*/ 540 w 754"/>
              <a:gd name="T67" fmla="*/ 206 h 579"/>
              <a:gd name="T68" fmla="*/ 535 w 754"/>
              <a:gd name="T69" fmla="*/ 217 h 579"/>
              <a:gd name="T70" fmla="*/ 540 w 754"/>
              <a:gd name="T71" fmla="*/ 233 h 579"/>
              <a:gd name="T72" fmla="*/ 550 w 754"/>
              <a:gd name="T73" fmla="*/ 245 h 579"/>
              <a:gd name="T74" fmla="*/ 513 w 754"/>
              <a:gd name="T75" fmla="*/ 276 h 579"/>
              <a:gd name="T76" fmla="*/ 512 w 754"/>
              <a:gd name="T77" fmla="*/ 292 h 579"/>
              <a:gd name="T78" fmla="*/ 587 w 754"/>
              <a:gd name="T79" fmla="*/ 382 h 579"/>
              <a:gd name="T80" fmla="*/ 602 w 754"/>
              <a:gd name="T81" fmla="*/ 383 h 579"/>
              <a:gd name="T82" fmla="*/ 749 w 754"/>
              <a:gd name="T83" fmla="*/ 261 h 579"/>
              <a:gd name="T84" fmla="*/ 750 w 754"/>
              <a:gd name="T85" fmla="*/ 246 h 579"/>
              <a:gd name="T86" fmla="*/ 675 w 754"/>
              <a:gd name="T87" fmla="*/ 156 h 579"/>
              <a:gd name="T88" fmla="*/ 555 w 754"/>
              <a:gd name="T89" fmla="*/ 220 h 579"/>
              <a:gd name="T90" fmla="*/ 555 w 754"/>
              <a:gd name="T91" fmla="*/ 219 h 579"/>
              <a:gd name="T92" fmla="*/ 596 w 754"/>
              <a:gd name="T93" fmla="*/ 186 h 579"/>
              <a:gd name="T94" fmla="*/ 596 w 754"/>
              <a:gd name="T95" fmla="*/ 185 h 579"/>
              <a:gd name="T96" fmla="*/ 597 w 754"/>
              <a:gd name="T97" fmla="*/ 186 h 579"/>
              <a:gd name="T98" fmla="*/ 607 w 754"/>
              <a:gd name="T99" fmla="*/ 198 h 579"/>
              <a:gd name="T100" fmla="*/ 565 w 754"/>
              <a:gd name="T101" fmla="*/ 232 h 579"/>
              <a:gd name="T102" fmla="*/ 555 w 754"/>
              <a:gd name="T103" fmla="*/ 220 h 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54" h="579">
                <a:moveTo>
                  <a:pt x="675" y="156"/>
                </a:moveTo>
                <a:cubicBezTo>
                  <a:pt x="671" y="151"/>
                  <a:pt x="664" y="150"/>
                  <a:pt x="659" y="154"/>
                </a:cubicBezTo>
                <a:cubicBezTo>
                  <a:pt x="622" y="185"/>
                  <a:pt x="622" y="185"/>
                  <a:pt x="622" y="185"/>
                </a:cubicBezTo>
                <a:cubicBezTo>
                  <a:pt x="612" y="173"/>
                  <a:pt x="612" y="173"/>
                  <a:pt x="612" y="173"/>
                </a:cubicBezTo>
                <a:cubicBezTo>
                  <a:pt x="608" y="168"/>
                  <a:pt x="602" y="165"/>
                  <a:pt x="596" y="165"/>
                </a:cubicBezTo>
                <a:cubicBezTo>
                  <a:pt x="591" y="165"/>
                  <a:pt x="587" y="167"/>
                  <a:pt x="583" y="169"/>
                </a:cubicBezTo>
                <a:cubicBezTo>
                  <a:pt x="460" y="15"/>
                  <a:pt x="460" y="15"/>
                  <a:pt x="460" y="15"/>
                </a:cubicBezTo>
                <a:cubicBezTo>
                  <a:pt x="456" y="8"/>
                  <a:pt x="450" y="3"/>
                  <a:pt x="442" y="0"/>
                </a:cubicBezTo>
                <a:cubicBezTo>
                  <a:pt x="441" y="0"/>
                  <a:pt x="441" y="0"/>
                  <a:pt x="440" y="0"/>
                </a:cubicBezTo>
                <a:cubicBezTo>
                  <a:pt x="418" y="9"/>
                  <a:pt x="403" y="26"/>
                  <a:pt x="392" y="45"/>
                </a:cubicBezTo>
                <a:cubicBezTo>
                  <a:pt x="380" y="65"/>
                  <a:pt x="374" y="88"/>
                  <a:pt x="371" y="105"/>
                </a:cubicBezTo>
                <a:cubicBezTo>
                  <a:pt x="370" y="110"/>
                  <a:pt x="370" y="114"/>
                  <a:pt x="369" y="118"/>
                </a:cubicBezTo>
                <a:cubicBezTo>
                  <a:pt x="369" y="254"/>
                  <a:pt x="369" y="254"/>
                  <a:pt x="369" y="254"/>
                </a:cubicBezTo>
                <a:cubicBezTo>
                  <a:pt x="369" y="255"/>
                  <a:pt x="369" y="256"/>
                  <a:pt x="368" y="258"/>
                </a:cubicBezTo>
                <a:cubicBezTo>
                  <a:pt x="232" y="519"/>
                  <a:pt x="232" y="519"/>
                  <a:pt x="232" y="519"/>
                </a:cubicBezTo>
                <a:cubicBezTo>
                  <a:pt x="230" y="522"/>
                  <a:pt x="231" y="527"/>
                  <a:pt x="234" y="529"/>
                </a:cubicBezTo>
                <a:cubicBezTo>
                  <a:pt x="0" y="529"/>
                  <a:pt x="0" y="529"/>
                  <a:pt x="0" y="529"/>
                </a:cubicBezTo>
                <a:cubicBezTo>
                  <a:pt x="0" y="579"/>
                  <a:pt x="0" y="579"/>
                  <a:pt x="0" y="579"/>
                </a:cubicBezTo>
                <a:cubicBezTo>
                  <a:pt x="598" y="579"/>
                  <a:pt x="598" y="579"/>
                  <a:pt x="598" y="579"/>
                </a:cubicBezTo>
                <a:cubicBezTo>
                  <a:pt x="598" y="529"/>
                  <a:pt x="598" y="529"/>
                  <a:pt x="598" y="529"/>
                </a:cubicBezTo>
                <a:cubicBezTo>
                  <a:pt x="595" y="529"/>
                  <a:pt x="595" y="529"/>
                  <a:pt x="595" y="529"/>
                </a:cubicBezTo>
                <a:cubicBezTo>
                  <a:pt x="598" y="526"/>
                  <a:pt x="598" y="522"/>
                  <a:pt x="596" y="519"/>
                </a:cubicBezTo>
                <a:cubicBezTo>
                  <a:pt x="485" y="317"/>
                  <a:pt x="485" y="317"/>
                  <a:pt x="485" y="317"/>
                </a:cubicBezTo>
                <a:cubicBezTo>
                  <a:pt x="430" y="400"/>
                  <a:pt x="430" y="400"/>
                  <a:pt x="430" y="400"/>
                </a:cubicBezTo>
                <a:cubicBezTo>
                  <a:pt x="519" y="529"/>
                  <a:pt x="519" y="529"/>
                  <a:pt x="519" y="529"/>
                </a:cubicBezTo>
                <a:cubicBezTo>
                  <a:pt x="346" y="529"/>
                  <a:pt x="346" y="529"/>
                  <a:pt x="346" y="529"/>
                </a:cubicBezTo>
                <a:cubicBezTo>
                  <a:pt x="304" y="529"/>
                  <a:pt x="304" y="529"/>
                  <a:pt x="304" y="529"/>
                </a:cubicBezTo>
                <a:cubicBezTo>
                  <a:pt x="411" y="372"/>
                  <a:pt x="411" y="372"/>
                  <a:pt x="411" y="372"/>
                </a:cubicBezTo>
                <a:cubicBezTo>
                  <a:pt x="455" y="307"/>
                  <a:pt x="455" y="307"/>
                  <a:pt x="455" y="307"/>
                </a:cubicBezTo>
                <a:cubicBezTo>
                  <a:pt x="460" y="299"/>
                  <a:pt x="463" y="291"/>
                  <a:pt x="466" y="282"/>
                </a:cubicBezTo>
                <a:cubicBezTo>
                  <a:pt x="467" y="277"/>
                  <a:pt x="468" y="270"/>
                  <a:pt x="468" y="264"/>
                </a:cubicBezTo>
                <a:cubicBezTo>
                  <a:pt x="468" y="127"/>
                  <a:pt x="468" y="127"/>
                  <a:pt x="468" y="127"/>
                </a:cubicBezTo>
                <a:cubicBezTo>
                  <a:pt x="493" y="155"/>
                  <a:pt x="493" y="155"/>
                  <a:pt x="493" y="155"/>
                </a:cubicBezTo>
                <a:cubicBezTo>
                  <a:pt x="540" y="206"/>
                  <a:pt x="540" y="206"/>
                  <a:pt x="540" y="206"/>
                </a:cubicBezTo>
                <a:cubicBezTo>
                  <a:pt x="537" y="209"/>
                  <a:pt x="536" y="213"/>
                  <a:pt x="535" y="217"/>
                </a:cubicBezTo>
                <a:cubicBezTo>
                  <a:pt x="535" y="223"/>
                  <a:pt x="537" y="229"/>
                  <a:pt x="540" y="233"/>
                </a:cubicBezTo>
                <a:cubicBezTo>
                  <a:pt x="550" y="245"/>
                  <a:pt x="550" y="245"/>
                  <a:pt x="550" y="245"/>
                </a:cubicBezTo>
                <a:cubicBezTo>
                  <a:pt x="513" y="276"/>
                  <a:pt x="513" y="276"/>
                  <a:pt x="513" y="276"/>
                </a:cubicBezTo>
                <a:cubicBezTo>
                  <a:pt x="508" y="280"/>
                  <a:pt x="508" y="287"/>
                  <a:pt x="512" y="292"/>
                </a:cubicBezTo>
                <a:cubicBezTo>
                  <a:pt x="587" y="382"/>
                  <a:pt x="587" y="382"/>
                  <a:pt x="587" y="382"/>
                </a:cubicBezTo>
                <a:cubicBezTo>
                  <a:pt x="591" y="386"/>
                  <a:pt x="598" y="387"/>
                  <a:pt x="602" y="383"/>
                </a:cubicBezTo>
                <a:cubicBezTo>
                  <a:pt x="749" y="261"/>
                  <a:pt x="749" y="261"/>
                  <a:pt x="749" y="261"/>
                </a:cubicBezTo>
                <a:cubicBezTo>
                  <a:pt x="753" y="257"/>
                  <a:pt x="754" y="250"/>
                  <a:pt x="750" y="246"/>
                </a:cubicBezTo>
                <a:lnTo>
                  <a:pt x="675" y="156"/>
                </a:lnTo>
                <a:close/>
                <a:moveTo>
                  <a:pt x="555" y="220"/>
                </a:moveTo>
                <a:cubicBezTo>
                  <a:pt x="555" y="220"/>
                  <a:pt x="555" y="220"/>
                  <a:pt x="555" y="219"/>
                </a:cubicBezTo>
                <a:cubicBezTo>
                  <a:pt x="596" y="186"/>
                  <a:pt x="596" y="186"/>
                  <a:pt x="596" y="186"/>
                </a:cubicBezTo>
                <a:cubicBezTo>
                  <a:pt x="596" y="185"/>
                  <a:pt x="596" y="185"/>
                  <a:pt x="596" y="185"/>
                </a:cubicBezTo>
                <a:cubicBezTo>
                  <a:pt x="596" y="185"/>
                  <a:pt x="597" y="185"/>
                  <a:pt x="597" y="186"/>
                </a:cubicBezTo>
                <a:cubicBezTo>
                  <a:pt x="607" y="198"/>
                  <a:pt x="607" y="198"/>
                  <a:pt x="607" y="198"/>
                </a:cubicBezTo>
                <a:cubicBezTo>
                  <a:pt x="565" y="232"/>
                  <a:pt x="565" y="232"/>
                  <a:pt x="565" y="232"/>
                </a:cubicBezTo>
                <a:lnTo>
                  <a:pt x="555" y="220"/>
                </a:lnTo>
                <a:close/>
              </a:path>
            </a:pathLst>
          </a:custGeom>
          <a:solidFill>
            <a:srgbClr val="FCB00F"/>
          </a:solidFill>
          <a:ln w="9525">
            <a:noFill/>
            <a:round/>
          </a:ln>
        </p:spPr>
        <p:txBody>
          <a:bodyPr vert="horz" wrap="square" lIns="91440" tIns="45720" rIns="91440" bIns="45720" numCol="1" anchor="t" anchorCtr="0" compatLnSpc="1"/>
          <a:lstStyle/>
          <a:p>
            <a:endParaRPr lang="zh-CN" altLang="en-US"/>
          </a:p>
        </p:txBody>
      </p:sp>
      <p:sp>
        <p:nvSpPr>
          <p:cNvPr id="22" name="Freeform 24"/>
          <p:cNvSpPr/>
          <p:nvPr/>
        </p:nvSpPr>
        <p:spPr bwMode="auto">
          <a:xfrm>
            <a:off x="7948926" y="4568404"/>
            <a:ext cx="165171" cy="147975"/>
          </a:xfrm>
          <a:custGeom>
            <a:avLst/>
            <a:gdLst>
              <a:gd name="T0" fmla="*/ 60 w 121"/>
              <a:gd name="T1" fmla="*/ 120 h 120"/>
              <a:gd name="T2" fmla="*/ 67 w 121"/>
              <a:gd name="T3" fmla="*/ 120 h 120"/>
              <a:gd name="T4" fmla="*/ 78 w 121"/>
              <a:gd name="T5" fmla="*/ 118 h 120"/>
              <a:gd name="T6" fmla="*/ 121 w 121"/>
              <a:gd name="T7" fmla="*/ 60 h 120"/>
              <a:gd name="T8" fmla="*/ 60 w 121"/>
              <a:gd name="T9" fmla="*/ 0 h 120"/>
              <a:gd name="T10" fmla="*/ 0 w 121"/>
              <a:gd name="T11" fmla="*/ 60 h 120"/>
              <a:gd name="T12" fmla="*/ 60 w 121"/>
              <a:gd name="T13" fmla="*/ 120 h 120"/>
            </a:gdLst>
            <a:ahLst/>
            <a:cxnLst>
              <a:cxn ang="0">
                <a:pos x="T0" y="T1"/>
              </a:cxn>
              <a:cxn ang="0">
                <a:pos x="T2" y="T3"/>
              </a:cxn>
              <a:cxn ang="0">
                <a:pos x="T4" y="T5"/>
              </a:cxn>
              <a:cxn ang="0">
                <a:pos x="T6" y="T7"/>
              </a:cxn>
              <a:cxn ang="0">
                <a:pos x="T8" y="T9"/>
              </a:cxn>
              <a:cxn ang="0">
                <a:pos x="T10" y="T11"/>
              </a:cxn>
              <a:cxn ang="0">
                <a:pos x="T12" y="T13"/>
              </a:cxn>
            </a:cxnLst>
            <a:rect l="0" t="0" r="r" b="b"/>
            <a:pathLst>
              <a:path w="121" h="120">
                <a:moveTo>
                  <a:pt x="60" y="120"/>
                </a:moveTo>
                <a:cubicBezTo>
                  <a:pt x="63" y="120"/>
                  <a:pt x="65" y="120"/>
                  <a:pt x="67" y="120"/>
                </a:cubicBezTo>
                <a:cubicBezTo>
                  <a:pt x="71" y="119"/>
                  <a:pt x="74" y="119"/>
                  <a:pt x="78" y="118"/>
                </a:cubicBezTo>
                <a:cubicBezTo>
                  <a:pt x="103" y="110"/>
                  <a:pt x="121" y="87"/>
                  <a:pt x="121" y="60"/>
                </a:cubicBezTo>
                <a:cubicBezTo>
                  <a:pt x="121" y="27"/>
                  <a:pt x="94" y="0"/>
                  <a:pt x="60" y="0"/>
                </a:cubicBezTo>
                <a:cubicBezTo>
                  <a:pt x="27" y="0"/>
                  <a:pt x="0" y="27"/>
                  <a:pt x="0" y="60"/>
                </a:cubicBezTo>
                <a:cubicBezTo>
                  <a:pt x="0" y="93"/>
                  <a:pt x="27" y="120"/>
                  <a:pt x="60" y="120"/>
                </a:cubicBezTo>
                <a:close/>
              </a:path>
            </a:pathLst>
          </a:custGeom>
          <a:solidFill>
            <a:srgbClr val="FCB00F"/>
          </a:solidFill>
          <a:ln w="9525">
            <a:noFill/>
            <a:round/>
          </a:ln>
        </p:spPr>
        <p:txBody>
          <a:bodyPr vert="horz" wrap="square" lIns="91440" tIns="45720" rIns="91440" bIns="45720" numCol="1" anchor="t" anchorCtr="0" compatLnSpc="1"/>
          <a:lstStyle/>
          <a:p>
            <a:endParaRPr lang="zh-CN" altLang="en-US"/>
          </a:p>
        </p:txBody>
      </p:sp>
      <p:sp>
        <p:nvSpPr>
          <p:cNvPr id="23" name="Freeform 22"/>
          <p:cNvSpPr/>
          <p:nvPr/>
        </p:nvSpPr>
        <p:spPr bwMode="auto">
          <a:xfrm>
            <a:off x="7806090" y="4772850"/>
            <a:ext cx="192504" cy="241912"/>
          </a:xfrm>
          <a:custGeom>
            <a:avLst/>
            <a:gdLst>
              <a:gd name="T0" fmla="*/ 2 w 167"/>
              <a:gd name="T1" fmla="*/ 96 h 136"/>
              <a:gd name="T2" fmla="*/ 18 w 167"/>
              <a:gd name="T3" fmla="*/ 130 h 136"/>
              <a:gd name="T4" fmla="*/ 30 w 167"/>
              <a:gd name="T5" fmla="*/ 135 h 136"/>
              <a:gd name="T6" fmla="*/ 139 w 167"/>
              <a:gd name="T7" fmla="*/ 89 h 136"/>
              <a:gd name="T8" fmla="*/ 167 w 167"/>
              <a:gd name="T9" fmla="*/ 0 h 136"/>
              <a:gd name="T10" fmla="*/ 5 w 167"/>
              <a:gd name="T11" fmla="*/ 85 h 136"/>
              <a:gd name="T12" fmla="*/ 2 w 167"/>
              <a:gd name="T13" fmla="*/ 96 h 136"/>
            </a:gdLst>
            <a:ahLst/>
            <a:cxnLst>
              <a:cxn ang="0">
                <a:pos x="T0" y="T1"/>
              </a:cxn>
              <a:cxn ang="0">
                <a:pos x="T2" y="T3"/>
              </a:cxn>
              <a:cxn ang="0">
                <a:pos x="T4" y="T5"/>
              </a:cxn>
              <a:cxn ang="0">
                <a:pos x="T6" y="T7"/>
              </a:cxn>
              <a:cxn ang="0">
                <a:pos x="T8" y="T9"/>
              </a:cxn>
              <a:cxn ang="0">
                <a:pos x="T10" y="T11"/>
              </a:cxn>
              <a:cxn ang="0">
                <a:pos x="T12" y="T13"/>
              </a:cxn>
            </a:cxnLst>
            <a:rect l="0" t="0" r="r" b="b"/>
            <a:pathLst>
              <a:path w="167" h="136">
                <a:moveTo>
                  <a:pt x="2" y="96"/>
                </a:moveTo>
                <a:cubicBezTo>
                  <a:pt x="18" y="130"/>
                  <a:pt x="18" y="130"/>
                  <a:pt x="18" y="130"/>
                </a:cubicBezTo>
                <a:cubicBezTo>
                  <a:pt x="20" y="135"/>
                  <a:pt x="25" y="136"/>
                  <a:pt x="30" y="135"/>
                </a:cubicBezTo>
                <a:cubicBezTo>
                  <a:pt x="139" y="89"/>
                  <a:pt x="139" y="89"/>
                  <a:pt x="139" y="89"/>
                </a:cubicBezTo>
                <a:cubicBezTo>
                  <a:pt x="141" y="69"/>
                  <a:pt x="148" y="32"/>
                  <a:pt x="167" y="0"/>
                </a:cubicBezTo>
                <a:cubicBezTo>
                  <a:pt x="5" y="85"/>
                  <a:pt x="5" y="85"/>
                  <a:pt x="5" y="85"/>
                </a:cubicBezTo>
                <a:cubicBezTo>
                  <a:pt x="1" y="87"/>
                  <a:pt x="0" y="92"/>
                  <a:pt x="2" y="96"/>
                </a:cubicBezTo>
                <a:close/>
              </a:path>
            </a:pathLst>
          </a:custGeom>
          <a:solidFill>
            <a:srgbClr val="FCB00F"/>
          </a:solidFill>
          <a:ln w="9525">
            <a:noFill/>
            <a:round/>
          </a:ln>
        </p:spPr>
        <p:txBody>
          <a:bodyPr vert="horz" wrap="square" lIns="91440" tIns="45720" rIns="91440" bIns="45720" numCol="1" anchor="t" anchorCtr="0" compatLnSpc="1"/>
          <a:lstStyle/>
          <a:p>
            <a:endParaRPr lang="zh-CN" altLang="en-US"/>
          </a:p>
        </p:txBody>
      </p:sp>
      <p:sp>
        <p:nvSpPr>
          <p:cNvPr id="24" name="Freeform 20"/>
          <p:cNvSpPr/>
          <p:nvPr/>
        </p:nvSpPr>
        <p:spPr bwMode="auto">
          <a:xfrm>
            <a:off x="7324826" y="4787918"/>
            <a:ext cx="413886" cy="486726"/>
          </a:xfrm>
          <a:custGeom>
            <a:avLst/>
            <a:gdLst>
              <a:gd name="T0" fmla="*/ 300 w 300"/>
              <a:gd name="T1" fmla="*/ 156 h 173"/>
              <a:gd name="T2" fmla="*/ 285 w 300"/>
              <a:gd name="T3" fmla="*/ 125 h 173"/>
              <a:gd name="T4" fmla="*/ 285 w 300"/>
              <a:gd name="T5" fmla="*/ 107 h 173"/>
              <a:gd name="T6" fmla="*/ 251 w 300"/>
              <a:gd name="T7" fmla="*/ 107 h 173"/>
              <a:gd name="T8" fmla="*/ 251 w 300"/>
              <a:gd name="T9" fmla="*/ 0 h 173"/>
              <a:gd name="T10" fmla="*/ 209 w 300"/>
              <a:gd name="T11" fmla="*/ 0 h 173"/>
              <a:gd name="T12" fmla="*/ 209 w 300"/>
              <a:gd name="T13" fmla="*/ 107 h 173"/>
              <a:gd name="T14" fmla="*/ 171 w 300"/>
              <a:gd name="T15" fmla="*/ 107 h 173"/>
              <a:gd name="T16" fmla="*/ 171 w 300"/>
              <a:gd name="T17" fmla="*/ 0 h 173"/>
              <a:gd name="T18" fmla="*/ 130 w 300"/>
              <a:gd name="T19" fmla="*/ 0 h 173"/>
              <a:gd name="T20" fmla="*/ 130 w 300"/>
              <a:gd name="T21" fmla="*/ 107 h 173"/>
              <a:gd name="T22" fmla="*/ 91 w 300"/>
              <a:gd name="T23" fmla="*/ 107 h 173"/>
              <a:gd name="T24" fmla="*/ 91 w 300"/>
              <a:gd name="T25" fmla="*/ 0 h 173"/>
              <a:gd name="T26" fmla="*/ 49 w 300"/>
              <a:gd name="T27" fmla="*/ 0 h 173"/>
              <a:gd name="T28" fmla="*/ 49 w 300"/>
              <a:gd name="T29" fmla="*/ 107 h 173"/>
              <a:gd name="T30" fmla="*/ 15 w 300"/>
              <a:gd name="T31" fmla="*/ 107 h 173"/>
              <a:gd name="T32" fmla="*/ 15 w 300"/>
              <a:gd name="T33" fmla="*/ 125 h 173"/>
              <a:gd name="T34" fmla="*/ 0 w 300"/>
              <a:gd name="T35" fmla="*/ 156 h 173"/>
              <a:gd name="T36" fmla="*/ 0 w 300"/>
              <a:gd name="T37" fmla="*/ 173 h 173"/>
              <a:gd name="T38" fmla="*/ 300 w 300"/>
              <a:gd name="T39" fmla="*/ 173 h 173"/>
              <a:gd name="T40" fmla="*/ 300 w 300"/>
              <a:gd name="T41" fmla="*/ 156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00" h="173">
                <a:moveTo>
                  <a:pt x="300" y="156"/>
                </a:moveTo>
                <a:lnTo>
                  <a:pt x="285" y="125"/>
                </a:lnTo>
                <a:lnTo>
                  <a:pt x="285" y="107"/>
                </a:lnTo>
                <a:lnTo>
                  <a:pt x="251" y="107"/>
                </a:lnTo>
                <a:lnTo>
                  <a:pt x="251" y="0"/>
                </a:lnTo>
                <a:lnTo>
                  <a:pt x="209" y="0"/>
                </a:lnTo>
                <a:lnTo>
                  <a:pt x="209" y="107"/>
                </a:lnTo>
                <a:lnTo>
                  <a:pt x="171" y="107"/>
                </a:lnTo>
                <a:lnTo>
                  <a:pt x="171" y="0"/>
                </a:lnTo>
                <a:lnTo>
                  <a:pt x="130" y="0"/>
                </a:lnTo>
                <a:lnTo>
                  <a:pt x="130" y="107"/>
                </a:lnTo>
                <a:lnTo>
                  <a:pt x="91" y="107"/>
                </a:lnTo>
                <a:lnTo>
                  <a:pt x="91" y="0"/>
                </a:lnTo>
                <a:lnTo>
                  <a:pt x="49" y="0"/>
                </a:lnTo>
                <a:lnTo>
                  <a:pt x="49" y="107"/>
                </a:lnTo>
                <a:lnTo>
                  <a:pt x="15" y="107"/>
                </a:lnTo>
                <a:lnTo>
                  <a:pt x="15" y="125"/>
                </a:lnTo>
                <a:lnTo>
                  <a:pt x="0" y="156"/>
                </a:lnTo>
                <a:lnTo>
                  <a:pt x="0" y="173"/>
                </a:lnTo>
                <a:lnTo>
                  <a:pt x="300" y="173"/>
                </a:lnTo>
                <a:lnTo>
                  <a:pt x="300" y="156"/>
                </a:lnTo>
                <a:close/>
              </a:path>
            </a:pathLst>
          </a:custGeom>
          <a:solidFill>
            <a:srgbClr val="FCB00F"/>
          </a:solidFill>
          <a:ln w="9525">
            <a:noFill/>
            <a:round/>
          </a:ln>
        </p:spPr>
        <p:txBody>
          <a:bodyPr vert="horz" wrap="square" lIns="91440" tIns="45720" rIns="91440" bIns="45720" numCol="1" anchor="t" anchorCtr="0" compatLnSpc="1"/>
          <a:lstStyle/>
          <a:p>
            <a:endParaRPr lang="zh-CN" altLang="en-US"/>
          </a:p>
        </p:txBody>
      </p:sp>
      <p:sp>
        <p:nvSpPr>
          <p:cNvPr id="25" name="Freeform 21"/>
          <p:cNvSpPr/>
          <p:nvPr/>
        </p:nvSpPr>
        <p:spPr bwMode="auto">
          <a:xfrm>
            <a:off x="7360910" y="4615487"/>
            <a:ext cx="333302" cy="180334"/>
          </a:xfrm>
          <a:custGeom>
            <a:avLst/>
            <a:gdLst>
              <a:gd name="T0" fmla="*/ 282 w 282"/>
              <a:gd name="T1" fmla="*/ 87 h 122"/>
              <a:gd name="T2" fmla="*/ 152 w 282"/>
              <a:gd name="T3" fmla="*/ 0 h 122"/>
              <a:gd name="T4" fmla="*/ 129 w 282"/>
              <a:gd name="T5" fmla="*/ 0 h 122"/>
              <a:gd name="T6" fmla="*/ 0 w 282"/>
              <a:gd name="T7" fmla="*/ 87 h 122"/>
              <a:gd name="T8" fmla="*/ 0 w 282"/>
              <a:gd name="T9" fmla="*/ 122 h 122"/>
              <a:gd name="T10" fmla="*/ 282 w 282"/>
              <a:gd name="T11" fmla="*/ 122 h 122"/>
              <a:gd name="T12" fmla="*/ 282 w 282"/>
              <a:gd name="T13" fmla="*/ 87 h 122"/>
            </a:gdLst>
            <a:ahLst/>
            <a:cxnLst>
              <a:cxn ang="0">
                <a:pos x="T0" y="T1"/>
              </a:cxn>
              <a:cxn ang="0">
                <a:pos x="T2" y="T3"/>
              </a:cxn>
              <a:cxn ang="0">
                <a:pos x="T4" y="T5"/>
              </a:cxn>
              <a:cxn ang="0">
                <a:pos x="T6" y="T7"/>
              </a:cxn>
              <a:cxn ang="0">
                <a:pos x="T8" y="T9"/>
              </a:cxn>
              <a:cxn ang="0">
                <a:pos x="T10" y="T11"/>
              </a:cxn>
              <a:cxn ang="0">
                <a:pos x="T12" y="T13"/>
              </a:cxn>
            </a:cxnLst>
            <a:rect l="0" t="0" r="r" b="b"/>
            <a:pathLst>
              <a:path w="282" h="122">
                <a:moveTo>
                  <a:pt x="282" y="87"/>
                </a:moveTo>
                <a:lnTo>
                  <a:pt x="152" y="0"/>
                </a:lnTo>
                <a:lnTo>
                  <a:pt x="129" y="0"/>
                </a:lnTo>
                <a:lnTo>
                  <a:pt x="0" y="87"/>
                </a:lnTo>
                <a:lnTo>
                  <a:pt x="0" y="122"/>
                </a:lnTo>
                <a:lnTo>
                  <a:pt x="282" y="122"/>
                </a:lnTo>
                <a:lnTo>
                  <a:pt x="282" y="87"/>
                </a:lnTo>
                <a:close/>
              </a:path>
            </a:pathLst>
          </a:custGeom>
          <a:solidFill>
            <a:srgbClr val="FCB00F"/>
          </a:solidFill>
          <a:ln w="9525">
            <a:noFill/>
            <a:round/>
          </a:ln>
        </p:spPr>
        <p:txBody>
          <a:bodyPr vert="horz" wrap="square" lIns="91440" tIns="45720" rIns="91440" bIns="45720" numCol="1" anchor="t" anchorCtr="0" compatLnSpc="1"/>
          <a:lstStyle/>
          <a:p>
            <a:endParaRPr lang="zh-CN" altLang="en-US"/>
          </a:p>
        </p:txBody>
      </p:sp>
      <p:sp>
        <p:nvSpPr>
          <p:cNvPr id="33" name="Freeform 20"/>
          <p:cNvSpPr>
            <a:spLocks noEditPoints="1"/>
          </p:cNvSpPr>
          <p:nvPr/>
        </p:nvSpPr>
        <p:spPr bwMode="auto">
          <a:xfrm>
            <a:off x="7439584" y="2046541"/>
            <a:ext cx="450366" cy="277834"/>
          </a:xfrm>
          <a:custGeom>
            <a:avLst/>
            <a:gdLst>
              <a:gd name="T0" fmla="*/ 32 w 162"/>
              <a:gd name="T1" fmla="*/ 94 h 94"/>
              <a:gd name="T2" fmla="*/ 111 w 162"/>
              <a:gd name="T3" fmla="*/ 94 h 94"/>
              <a:gd name="T4" fmla="*/ 134 w 162"/>
              <a:gd name="T5" fmla="*/ 84 h 94"/>
              <a:gd name="T6" fmla="*/ 140 w 162"/>
              <a:gd name="T7" fmla="*/ 75 h 94"/>
              <a:gd name="T8" fmla="*/ 162 w 162"/>
              <a:gd name="T9" fmla="*/ 53 h 94"/>
              <a:gd name="T10" fmla="*/ 144 w 162"/>
              <a:gd name="T11" fmla="*/ 59 h 94"/>
              <a:gd name="T12" fmla="*/ 144 w 162"/>
              <a:gd name="T13" fmla="*/ 32 h 94"/>
              <a:gd name="T14" fmla="*/ 134 w 162"/>
              <a:gd name="T15" fmla="*/ 10 h 94"/>
              <a:gd name="T16" fmla="*/ 111 w 162"/>
              <a:gd name="T17" fmla="*/ 0 h 94"/>
              <a:gd name="T18" fmla="*/ 32 w 162"/>
              <a:gd name="T19" fmla="*/ 0 h 94"/>
              <a:gd name="T20" fmla="*/ 9 w 162"/>
              <a:gd name="T21" fmla="*/ 10 h 94"/>
              <a:gd name="T22" fmla="*/ 0 w 162"/>
              <a:gd name="T23" fmla="*/ 32 h 94"/>
              <a:gd name="T24" fmla="*/ 0 w 162"/>
              <a:gd name="T25" fmla="*/ 61 h 94"/>
              <a:gd name="T26" fmla="*/ 9 w 162"/>
              <a:gd name="T27" fmla="*/ 84 h 94"/>
              <a:gd name="T28" fmla="*/ 32 w 162"/>
              <a:gd name="T29" fmla="*/ 94 h 94"/>
              <a:gd name="T30" fmla="*/ 111 w 162"/>
              <a:gd name="T31" fmla="*/ 33 h 94"/>
              <a:gd name="T32" fmla="*/ 125 w 162"/>
              <a:gd name="T33" fmla="*/ 46 h 94"/>
              <a:gd name="T34" fmla="*/ 111 w 162"/>
              <a:gd name="T35" fmla="*/ 60 h 94"/>
              <a:gd name="T36" fmla="*/ 98 w 162"/>
              <a:gd name="T37" fmla="*/ 46 h 94"/>
              <a:gd name="T38" fmla="*/ 111 w 162"/>
              <a:gd name="T39" fmla="*/ 33 h 94"/>
              <a:gd name="T40" fmla="*/ 72 w 162"/>
              <a:gd name="T41" fmla="*/ 33 h 94"/>
              <a:gd name="T42" fmla="*/ 86 w 162"/>
              <a:gd name="T43" fmla="*/ 46 h 94"/>
              <a:gd name="T44" fmla="*/ 72 w 162"/>
              <a:gd name="T45" fmla="*/ 60 h 94"/>
              <a:gd name="T46" fmla="*/ 59 w 162"/>
              <a:gd name="T47" fmla="*/ 46 h 94"/>
              <a:gd name="T48" fmla="*/ 72 w 162"/>
              <a:gd name="T49" fmla="*/ 33 h 94"/>
              <a:gd name="T50" fmla="*/ 33 w 162"/>
              <a:gd name="T51" fmla="*/ 33 h 94"/>
              <a:gd name="T52" fmla="*/ 46 w 162"/>
              <a:gd name="T53" fmla="*/ 46 h 94"/>
              <a:gd name="T54" fmla="*/ 33 w 162"/>
              <a:gd name="T55" fmla="*/ 60 h 94"/>
              <a:gd name="T56" fmla="*/ 19 w 162"/>
              <a:gd name="T57" fmla="*/ 46 h 94"/>
              <a:gd name="T58" fmla="*/ 33 w 162"/>
              <a:gd name="T59" fmla="*/ 33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2" h="94">
                <a:moveTo>
                  <a:pt x="32" y="94"/>
                </a:moveTo>
                <a:cubicBezTo>
                  <a:pt x="58" y="94"/>
                  <a:pt x="111" y="94"/>
                  <a:pt x="111" y="94"/>
                </a:cubicBezTo>
                <a:cubicBezTo>
                  <a:pt x="120" y="94"/>
                  <a:pt x="128" y="90"/>
                  <a:pt x="134" y="84"/>
                </a:cubicBezTo>
                <a:cubicBezTo>
                  <a:pt x="137" y="82"/>
                  <a:pt x="139" y="79"/>
                  <a:pt x="140" y="75"/>
                </a:cubicBezTo>
                <a:cubicBezTo>
                  <a:pt x="154" y="73"/>
                  <a:pt x="162" y="67"/>
                  <a:pt x="162" y="53"/>
                </a:cubicBezTo>
                <a:cubicBezTo>
                  <a:pt x="144" y="59"/>
                  <a:pt x="144" y="59"/>
                  <a:pt x="144" y="59"/>
                </a:cubicBezTo>
                <a:cubicBezTo>
                  <a:pt x="144" y="32"/>
                  <a:pt x="144" y="32"/>
                  <a:pt x="144" y="32"/>
                </a:cubicBezTo>
                <a:cubicBezTo>
                  <a:pt x="144" y="24"/>
                  <a:pt x="140" y="15"/>
                  <a:pt x="134" y="10"/>
                </a:cubicBezTo>
                <a:cubicBezTo>
                  <a:pt x="128" y="4"/>
                  <a:pt x="120" y="0"/>
                  <a:pt x="111" y="0"/>
                </a:cubicBezTo>
                <a:cubicBezTo>
                  <a:pt x="32" y="0"/>
                  <a:pt x="32" y="0"/>
                  <a:pt x="32" y="0"/>
                </a:cubicBezTo>
                <a:cubicBezTo>
                  <a:pt x="23" y="0"/>
                  <a:pt x="15" y="4"/>
                  <a:pt x="9" y="10"/>
                </a:cubicBezTo>
                <a:cubicBezTo>
                  <a:pt x="3" y="15"/>
                  <a:pt x="0" y="24"/>
                  <a:pt x="0" y="32"/>
                </a:cubicBezTo>
                <a:cubicBezTo>
                  <a:pt x="0" y="61"/>
                  <a:pt x="0" y="61"/>
                  <a:pt x="0" y="61"/>
                </a:cubicBezTo>
                <a:cubicBezTo>
                  <a:pt x="0" y="70"/>
                  <a:pt x="3" y="78"/>
                  <a:pt x="9" y="84"/>
                </a:cubicBezTo>
                <a:cubicBezTo>
                  <a:pt x="15" y="90"/>
                  <a:pt x="23" y="94"/>
                  <a:pt x="32" y="94"/>
                </a:cubicBezTo>
                <a:close/>
                <a:moveTo>
                  <a:pt x="111" y="33"/>
                </a:moveTo>
                <a:cubicBezTo>
                  <a:pt x="119" y="33"/>
                  <a:pt x="125" y="39"/>
                  <a:pt x="125" y="46"/>
                </a:cubicBezTo>
                <a:cubicBezTo>
                  <a:pt x="125" y="54"/>
                  <a:pt x="119" y="60"/>
                  <a:pt x="111" y="60"/>
                </a:cubicBezTo>
                <a:cubicBezTo>
                  <a:pt x="104" y="60"/>
                  <a:pt x="98" y="54"/>
                  <a:pt x="98" y="46"/>
                </a:cubicBezTo>
                <a:cubicBezTo>
                  <a:pt x="98" y="39"/>
                  <a:pt x="104" y="33"/>
                  <a:pt x="111" y="33"/>
                </a:cubicBezTo>
                <a:close/>
                <a:moveTo>
                  <a:pt x="72" y="33"/>
                </a:moveTo>
                <a:cubicBezTo>
                  <a:pt x="80" y="33"/>
                  <a:pt x="86" y="39"/>
                  <a:pt x="86" y="46"/>
                </a:cubicBezTo>
                <a:cubicBezTo>
                  <a:pt x="86" y="54"/>
                  <a:pt x="80" y="60"/>
                  <a:pt x="72" y="60"/>
                </a:cubicBezTo>
                <a:cubicBezTo>
                  <a:pt x="65" y="60"/>
                  <a:pt x="59" y="54"/>
                  <a:pt x="59" y="46"/>
                </a:cubicBezTo>
                <a:cubicBezTo>
                  <a:pt x="59" y="39"/>
                  <a:pt x="65" y="33"/>
                  <a:pt x="72" y="33"/>
                </a:cubicBezTo>
                <a:close/>
                <a:moveTo>
                  <a:pt x="33" y="33"/>
                </a:moveTo>
                <a:cubicBezTo>
                  <a:pt x="40" y="33"/>
                  <a:pt x="46" y="39"/>
                  <a:pt x="46" y="46"/>
                </a:cubicBezTo>
                <a:cubicBezTo>
                  <a:pt x="46" y="54"/>
                  <a:pt x="40" y="60"/>
                  <a:pt x="33" y="60"/>
                </a:cubicBezTo>
                <a:cubicBezTo>
                  <a:pt x="25" y="60"/>
                  <a:pt x="19" y="54"/>
                  <a:pt x="19" y="46"/>
                </a:cubicBezTo>
                <a:cubicBezTo>
                  <a:pt x="19" y="39"/>
                  <a:pt x="25" y="33"/>
                  <a:pt x="33" y="33"/>
                </a:cubicBezTo>
                <a:close/>
              </a:path>
            </a:pathLst>
          </a:custGeom>
          <a:solidFill>
            <a:srgbClr val="FCB00F"/>
          </a:solidFill>
          <a:ln>
            <a:noFill/>
          </a:ln>
        </p:spPr>
        <p:txBody>
          <a:bodyPr vert="horz" wrap="square" lIns="91440" tIns="45720" rIns="91440" bIns="45720" numCol="1" anchor="t" anchorCtr="0" compatLnSpc="1"/>
          <a:lstStyle/>
          <a:p>
            <a:endParaRPr lang="zh-CN" altLang="en-US"/>
          </a:p>
        </p:txBody>
      </p:sp>
      <p:sp>
        <p:nvSpPr>
          <p:cNvPr id="34" name="Freeform 22"/>
          <p:cNvSpPr/>
          <p:nvPr/>
        </p:nvSpPr>
        <p:spPr bwMode="auto">
          <a:xfrm>
            <a:off x="7700218" y="2870858"/>
            <a:ext cx="208421" cy="218852"/>
          </a:xfrm>
          <a:custGeom>
            <a:avLst/>
            <a:gdLst>
              <a:gd name="T0" fmla="*/ 37 w 75"/>
              <a:gd name="T1" fmla="*/ 0 h 74"/>
              <a:gd name="T2" fmla="*/ 11 w 75"/>
              <a:gd name="T3" fmla="*/ 11 h 74"/>
              <a:gd name="T4" fmla="*/ 0 w 75"/>
              <a:gd name="T5" fmla="*/ 37 h 74"/>
              <a:gd name="T6" fmla="*/ 11 w 75"/>
              <a:gd name="T7" fmla="*/ 63 h 74"/>
              <a:gd name="T8" fmla="*/ 37 w 75"/>
              <a:gd name="T9" fmla="*/ 74 h 74"/>
              <a:gd name="T10" fmla="*/ 75 w 75"/>
              <a:gd name="T11" fmla="*/ 37 h 74"/>
              <a:gd name="T12" fmla="*/ 64 w 75"/>
              <a:gd name="T13" fmla="*/ 11 h 74"/>
              <a:gd name="T14" fmla="*/ 37 w 75"/>
              <a:gd name="T15" fmla="*/ 0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74">
                <a:moveTo>
                  <a:pt x="37" y="0"/>
                </a:moveTo>
                <a:cubicBezTo>
                  <a:pt x="27" y="0"/>
                  <a:pt x="18" y="4"/>
                  <a:pt x="11" y="11"/>
                </a:cubicBezTo>
                <a:cubicBezTo>
                  <a:pt x="4" y="17"/>
                  <a:pt x="0" y="27"/>
                  <a:pt x="0" y="37"/>
                </a:cubicBezTo>
                <a:cubicBezTo>
                  <a:pt x="0" y="47"/>
                  <a:pt x="4" y="57"/>
                  <a:pt x="11" y="63"/>
                </a:cubicBezTo>
                <a:cubicBezTo>
                  <a:pt x="18" y="70"/>
                  <a:pt x="27" y="74"/>
                  <a:pt x="37" y="74"/>
                </a:cubicBezTo>
                <a:cubicBezTo>
                  <a:pt x="58" y="74"/>
                  <a:pt x="75" y="58"/>
                  <a:pt x="75" y="37"/>
                </a:cubicBezTo>
                <a:cubicBezTo>
                  <a:pt x="75" y="27"/>
                  <a:pt x="70" y="17"/>
                  <a:pt x="64" y="11"/>
                </a:cubicBezTo>
                <a:cubicBezTo>
                  <a:pt x="57" y="4"/>
                  <a:pt x="48" y="0"/>
                  <a:pt x="37" y="0"/>
                </a:cubicBezTo>
                <a:close/>
              </a:path>
            </a:pathLst>
          </a:custGeom>
          <a:solidFill>
            <a:srgbClr val="FCB00F"/>
          </a:solidFill>
          <a:ln>
            <a:noFill/>
          </a:ln>
        </p:spPr>
        <p:txBody>
          <a:bodyPr vert="horz" wrap="square" lIns="91440" tIns="45720" rIns="91440" bIns="45720" numCol="1" anchor="t" anchorCtr="0" compatLnSpc="1"/>
          <a:lstStyle/>
          <a:p>
            <a:endParaRPr lang="zh-CN" altLang="en-US"/>
          </a:p>
        </p:txBody>
      </p:sp>
      <p:sp>
        <p:nvSpPr>
          <p:cNvPr id="35" name="Freeform 24"/>
          <p:cNvSpPr/>
          <p:nvPr/>
        </p:nvSpPr>
        <p:spPr bwMode="auto">
          <a:xfrm>
            <a:off x="7463098" y="2870858"/>
            <a:ext cx="208421" cy="218852"/>
          </a:xfrm>
          <a:custGeom>
            <a:avLst/>
            <a:gdLst>
              <a:gd name="T0" fmla="*/ 38 w 75"/>
              <a:gd name="T1" fmla="*/ 74 h 74"/>
              <a:gd name="T2" fmla="*/ 75 w 75"/>
              <a:gd name="T3" fmla="*/ 37 h 74"/>
              <a:gd name="T4" fmla="*/ 64 w 75"/>
              <a:gd name="T5" fmla="*/ 11 h 74"/>
              <a:gd name="T6" fmla="*/ 38 w 75"/>
              <a:gd name="T7" fmla="*/ 0 h 74"/>
              <a:gd name="T8" fmla="*/ 11 w 75"/>
              <a:gd name="T9" fmla="*/ 11 h 74"/>
              <a:gd name="T10" fmla="*/ 0 w 75"/>
              <a:gd name="T11" fmla="*/ 37 h 74"/>
              <a:gd name="T12" fmla="*/ 11 w 75"/>
              <a:gd name="T13" fmla="*/ 63 h 74"/>
              <a:gd name="T14" fmla="*/ 38 w 75"/>
              <a:gd name="T15" fmla="*/ 74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74">
                <a:moveTo>
                  <a:pt x="38" y="74"/>
                </a:moveTo>
                <a:cubicBezTo>
                  <a:pt x="58" y="74"/>
                  <a:pt x="75" y="58"/>
                  <a:pt x="75" y="37"/>
                </a:cubicBezTo>
                <a:cubicBezTo>
                  <a:pt x="75" y="27"/>
                  <a:pt x="71" y="17"/>
                  <a:pt x="64" y="11"/>
                </a:cubicBezTo>
                <a:cubicBezTo>
                  <a:pt x="57" y="4"/>
                  <a:pt x="48" y="0"/>
                  <a:pt x="38" y="0"/>
                </a:cubicBezTo>
                <a:cubicBezTo>
                  <a:pt x="27" y="0"/>
                  <a:pt x="18" y="4"/>
                  <a:pt x="11" y="11"/>
                </a:cubicBezTo>
                <a:cubicBezTo>
                  <a:pt x="5" y="17"/>
                  <a:pt x="0" y="27"/>
                  <a:pt x="0" y="37"/>
                </a:cubicBezTo>
                <a:cubicBezTo>
                  <a:pt x="0" y="47"/>
                  <a:pt x="5" y="57"/>
                  <a:pt x="11" y="63"/>
                </a:cubicBezTo>
                <a:cubicBezTo>
                  <a:pt x="18" y="70"/>
                  <a:pt x="27" y="74"/>
                  <a:pt x="38" y="74"/>
                </a:cubicBezTo>
                <a:close/>
              </a:path>
            </a:pathLst>
          </a:custGeom>
          <a:solidFill>
            <a:srgbClr val="FCB00F"/>
          </a:solidFill>
          <a:ln>
            <a:noFill/>
          </a:ln>
        </p:spPr>
        <p:txBody>
          <a:bodyPr vert="horz" wrap="square" lIns="91440" tIns="45720" rIns="91440" bIns="45720" numCol="1" anchor="t" anchorCtr="0" compatLnSpc="1"/>
          <a:lstStyle/>
          <a:p>
            <a:endParaRPr lang="zh-CN" altLang="en-US"/>
          </a:p>
        </p:txBody>
      </p:sp>
      <p:sp>
        <p:nvSpPr>
          <p:cNvPr id="36" name="Freeform 25"/>
          <p:cNvSpPr/>
          <p:nvPr/>
        </p:nvSpPr>
        <p:spPr bwMode="auto">
          <a:xfrm>
            <a:off x="7928439" y="2870858"/>
            <a:ext cx="208421" cy="218852"/>
          </a:xfrm>
          <a:custGeom>
            <a:avLst/>
            <a:gdLst>
              <a:gd name="T0" fmla="*/ 11 w 75"/>
              <a:gd name="T1" fmla="*/ 11 h 74"/>
              <a:gd name="T2" fmla="*/ 0 w 75"/>
              <a:gd name="T3" fmla="*/ 37 h 74"/>
              <a:gd name="T4" fmla="*/ 11 w 75"/>
              <a:gd name="T5" fmla="*/ 63 h 74"/>
              <a:gd name="T6" fmla="*/ 37 w 75"/>
              <a:gd name="T7" fmla="*/ 74 h 74"/>
              <a:gd name="T8" fmla="*/ 75 w 75"/>
              <a:gd name="T9" fmla="*/ 37 h 74"/>
              <a:gd name="T10" fmla="*/ 64 w 75"/>
              <a:gd name="T11" fmla="*/ 11 h 74"/>
              <a:gd name="T12" fmla="*/ 37 w 75"/>
              <a:gd name="T13" fmla="*/ 0 h 74"/>
              <a:gd name="T14" fmla="*/ 11 w 75"/>
              <a:gd name="T15" fmla="*/ 11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74">
                <a:moveTo>
                  <a:pt x="11" y="11"/>
                </a:moveTo>
                <a:cubicBezTo>
                  <a:pt x="4" y="17"/>
                  <a:pt x="0" y="27"/>
                  <a:pt x="0" y="37"/>
                </a:cubicBezTo>
                <a:cubicBezTo>
                  <a:pt x="0" y="47"/>
                  <a:pt x="4" y="57"/>
                  <a:pt x="11" y="63"/>
                </a:cubicBezTo>
                <a:cubicBezTo>
                  <a:pt x="18" y="70"/>
                  <a:pt x="27" y="74"/>
                  <a:pt x="37" y="74"/>
                </a:cubicBezTo>
                <a:cubicBezTo>
                  <a:pt x="58" y="74"/>
                  <a:pt x="75" y="58"/>
                  <a:pt x="75" y="37"/>
                </a:cubicBezTo>
                <a:cubicBezTo>
                  <a:pt x="75" y="27"/>
                  <a:pt x="70" y="17"/>
                  <a:pt x="64" y="11"/>
                </a:cubicBezTo>
                <a:cubicBezTo>
                  <a:pt x="57" y="4"/>
                  <a:pt x="48" y="0"/>
                  <a:pt x="37" y="0"/>
                </a:cubicBezTo>
                <a:cubicBezTo>
                  <a:pt x="27" y="0"/>
                  <a:pt x="18" y="4"/>
                  <a:pt x="11" y="11"/>
                </a:cubicBezTo>
                <a:close/>
              </a:path>
            </a:pathLst>
          </a:custGeom>
          <a:solidFill>
            <a:srgbClr val="FCB00F"/>
          </a:solidFill>
          <a:ln>
            <a:noFill/>
          </a:ln>
        </p:spPr>
        <p:txBody>
          <a:bodyPr vert="horz" wrap="square" lIns="91440" tIns="45720" rIns="91440" bIns="45720" numCol="1" anchor="t" anchorCtr="0" compatLnSpc="1"/>
          <a:lstStyle/>
          <a:p>
            <a:endParaRPr lang="zh-CN" altLang="en-US"/>
          </a:p>
        </p:txBody>
      </p:sp>
      <p:sp>
        <p:nvSpPr>
          <p:cNvPr id="37" name="Freeform 26"/>
          <p:cNvSpPr/>
          <p:nvPr/>
        </p:nvSpPr>
        <p:spPr bwMode="auto">
          <a:xfrm>
            <a:off x="8165559" y="2880482"/>
            <a:ext cx="208421" cy="218852"/>
          </a:xfrm>
          <a:custGeom>
            <a:avLst/>
            <a:gdLst>
              <a:gd name="T0" fmla="*/ 11 w 75"/>
              <a:gd name="T1" fmla="*/ 11 h 74"/>
              <a:gd name="T2" fmla="*/ 0 w 75"/>
              <a:gd name="T3" fmla="*/ 37 h 74"/>
              <a:gd name="T4" fmla="*/ 11 w 75"/>
              <a:gd name="T5" fmla="*/ 63 h 74"/>
              <a:gd name="T6" fmla="*/ 38 w 75"/>
              <a:gd name="T7" fmla="*/ 74 h 74"/>
              <a:gd name="T8" fmla="*/ 75 w 75"/>
              <a:gd name="T9" fmla="*/ 37 h 74"/>
              <a:gd name="T10" fmla="*/ 64 w 75"/>
              <a:gd name="T11" fmla="*/ 11 h 74"/>
              <a:gd name="T12" fmla="*/ 38 w 75"/>
              <a:gd name="T13" fmla="*/ 0 h 74"/>
              <a:gd name="T14" fmla="*/ 11 w 75"/>
              <a:gd name="T15" fmla="*/ 11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74">
                <a:moveTo>
                  <a:pt x="11" y="11"/>
                </a:moveTo>
                <a:cubicBezTo>
                  <a:pt x="5" y="17"/>
                  <a:pt x="0" y="27"/>
                  <a:pt x="0" y="37"/>
                </a:cubicBezTo>
                <a:cubicBezTo>
                  <a:pt x="0" y="47"/>
                  <a:pt x="5" y="57"/>
                  <a:pt x="11" y="63"/>
                </a:cubicBezTo>
                <a:cubicBezTo>
                  <a:pt x="18" y="70"/>
                  <a:pt x="27" y="74"/>
                  <a:pt x="38" y="74"/>
                </a:cubicBezTo>
                <a:cubicBezTo>
                  <a:pt x="58" y="74"/>
                  <a:pt x="75" y="58"/>
                  <a:pt x="75" y="37"/>
                </a:cubicBezTo>
                <a:cubicBezTo>
                  <a:pt x="75" y="27"/>
                  <a:pt x="71" y="17"/>
                  <a:pt x="64" y="11"/>
                </a:cubicBezTo>
                <a:cubicBezTo>
                  <a:pt x="57" y="4"/>
                  <a:pt x="48" y="0"/>
                  <a:pt x="38" y="0"/>
                </a:cubicBezTo>
                <a:cubicBezTo>
                  <a:pt x="27" y="0"/>
                  <a:pt x="18" y="4"/>
                  <a:pt x="11" y="11"/>
                </a:cubicBezTo>
                <a:close/>
              </a:path>
            </a:pathLst>
          </a:custGeom>
          <a:solidFill>
            <a:srgbClr val="FCB00F"/>
          </a:solidFill>
          <a:ln>
            <a:noFill/>
          </a:ln>
        </p:spPr>
        <p:txBody>
          <a:bodyPr vert="horz" wrap="square" lIns="91440" tIns="45720" rIns="91440" bIns="45720" numCol="1" anchor="t" anchorCtr="0" compatLnSpc="1"/>
          <a:lstStyle/>
          <a:p>
            <a:endParaRPr lang="zh-CN" altLang="en-US"/>
          </a:p>
        </p:txBody>
      </p:sp>
      <p:sp>
        <p:nvSpPr>
          <p:cNvPr id="38" name="Oval 27"/>
          <p:cNvSpPr>
            <a:spLocks noChangeArrowheads="1"/>
          </p:cNvSpPr>
          <p:nvPr/>
        </p:nvSpPr>
        <p:spPr bwMode="auto">
          <a:xfrm>
            <a:off x="8082817" y="2022947"/>
            <a:ext cx="208421" cy="221957"/>
          </a:xfrm>
          <a:prstGeom prst="ellipse">
            <a:avLst/>
          </a:prstGeom>
          <a:solidFill>
            <a:srgbClr val="FCB00F"/>
          </a:solidFill>
          <a:ln>
            <a:noFill/>
          </a:ln>
        </p:spPr>
        <p:txBody>
          <a:bodyPr vert="horz" wrap="square" lIns="91440" tIns="45720" rIns="91440" bIns="45720" numCol="1" anchor="t" anchorCtr="0" compatLnSpc="1"/>
          <a:lstStyle/>
          <a:p>
            <a:endParaRPr lang="zh-CN" altLang="en-US"/>
          </a:p>
        </p:txBody>
      </p:sp>
      <p:sp>
        <p:nvSpPr>
          <p:cNvPr id="39" name="Freeform 28"/>
          <p:cNvSpPr>
            <a:spLocks noEditPoints="1"/>
          </p:cNvSpPr>
          <p:nvPr/>
        </p:nvSpPr>
        <p:spPr bwMode="auto">
          <a:xfrm>
            <a:off x="7958976" y="2239582"/>
            <a:ext cx="432876" cy="290253"/>
          </a:xfrm>
          <a:custGeom>
            <a:avLst/>
            <a:gdLst>
              <a:gd name="T0" fmla="*/ 0 w 156"/>
              <a:gd name="T1" fmla="*/ 98 h 98"/>
              <a:gd name="T2" fmla="*/ 156 w 156"/>
              <a:gd name="T3" fmla="*/ 98 h 98"/>
              <a:gd name="T4" fmla="*/ 156 w 156"/>
              <a:gd name="T5" fmla="*/ 83 h 98"/>
              <a:gd name="T6" fmla="*/ 136 w 156"/>
              <a:gd name="T7" fmla="*/ 83 h 98"/>
              <a:gd name="T8" fmla="*/ 136 w 156"/>
              <a:gd name="T9" fmla="*/ 23 h 98"/>
              <a:gd name="T10" fmla="*/ 112 w 156"/>
              <a:gd name="T11" fmla="*/ 0 h 98"/>
              <a:gd name="T12" fmla="*/ 79 w 156"/>
              <a:gd name="T13" fmla="*/ 0 h 98"/>
              <a:gd name="T14" fmla="*/ 77 w 156"/>
              <a:gd name="T15" fmla="*/ 0 h 98"/>
              <a:gd name="T16" fmla="*/ 44 w 156"/>
              <a:gd name="T17" fmla="*/ 0 h 98"/>
              <a:gd name="T18" fmla="*/ 21 w 156"/>
              <a:gd name="T19" fmla="*/ 23 h 98"/>
              <a:gd name="T20" fmla="*/ 21 w 156"/>
              <a:gd name="T21" fmla="*/ 83 h 98"/>
              <a:gd name="T22" fmla="*/ 0 w 156"/>
              <a:gd name="T23" fmla="*/ 83 h 98"/>
              <a:gd name="T24" fmla="*/ 0 w 156"/>
              <a:gd name="T25" fmla="*/ 98 h 98"/>
              <a:gd name="T26" fmla="*/ 103 w 156"/>
              <a:gd name="T27" fmla="*/ 43 h 98"/>
              <a:gd name="T28" fmla="*/ 111 w 156"/>
              <a:gd name="T29" fmla="*/ 43 h 98"/>
              <a:gd name="T30" fmla="*/ 111 w 156"/>
              <a:gd name="T31" fmla="*/ 83 h 98"/>
              <a:gd name="T32" fmla="*/ 103 w 156"/>
              <a:gd name="T33" fmla="*/ 83 h 98"/>
              <a:gd name="T34" fmla="*/ 103 w 156"/>
              <a:gd name="T35" fmla="*/ 43 h 98"/>
              <a:gd name="T36" fmla="*/ 45 w 156"/>
              <a:gd name="T37" fmla="*/ 43 h 98"/>
              <a:gd name="T38" fmla="*/ 53 w 156"/>
              <a:gd name="T39" fmla="*/ 43 h 98"/>
              <a:gd name="T40" fmla="*/ 53 w 156"/>
              <a:gd name="T41" fmla="*/ 83 h 98"/>
              <a:gd name="T42" fmla="*/ 45 w 156"/>
              <a:gd name="T43" fmla="*/ 83 h 98"/>
              <a:gd name="T44" fmla="*/ 45 w 156"/>
              <a:gd name="T45" fmla="*/ 43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6" h="98">
                <a:moveTo>
                  <a:pt x="0" y="98"/>
                </a:moveTo>
                <a:cubicBezTo>
                  <a:pt x="156" y="98"/>
                  <a:pt x="156" y="98"/>
                  <a:pt x="156" y="98"/>
                </a:cubicBezTo>
                <a:cubicBezTo>
                  <a:pt x="156" y="83"/>
                  <a:pt x="156" y="83"/>
                  <a:pt x="156" y="83"/>
                </a:cubicBezTo>
                <a:cubicBezTo>
                  <a:pt x="136" y="83"/>
                  <a:pt x="136" y="83"/>
                  <a:pt x="136" y="83"/>
                </a:cubicBezTo>
                <a:cubicBezTo>
                  <a:pt x="136" y="23"/>
                  <a:pt x="136" y="23"/>
                  <a:pt x="136" y="23"/>
                </a:cubicBezTo>
                <a:cubicBezTo>
                  <a:pt x="136" y="10"/>
                  <a:pt x="125" y="0"/>
                  <a:pt x="112" y="0"/>
                </a:cubicBezTo>
                <a:cubicBezTo>
                  <a:pt x="91" y="0"/>
                  <a:pt x="82" y="0"/>
                  <a:pt x="79" y="0"/>
                </a:cubicBezTo>
                <a:cubicBezTo>
                  <a:pt x="79" y="0"/>
                  <a:pt x="79" y="0"/>
                  <a:pt x="77" y="0"/>
                </a:cubicBezTo>
                <a:cubicBezTo>
                  <a:pt x="74" y="0"/>
                  <a:pt x="65" y="0"/>
                  <a:pt x="44" y="0"/>
                </a:cubicBezTo>
                <a:cubicBezTo>
                  <a:pt x="31" y="0"/>
                  <a:pt x="21" y="10"/>
                  <a:pt x="21" y="23"/>
                </a:cubicBezTo>
                <a:cubicBezTo>
                  <a:pt x="21" y="83"/>
                  <a:pt x="21" y="83"/>
                  <a:pt x="21" y="83"/>
                </a:cubicBezTo>
                <a:cubicBezTo>
                  <a:pt x="0" y="83"/>
                  <a:pt x="0" y="83"/>
                  <a:pt x="0" y="83"/>
                </a:cubicBezTo>
                <a:lnTo>
                  <a:pt x="0" y="98"/>
                </a:lnTo>
                <a:close/>
                <a:moveTo>
                  <a:pt x="103" y="43"/>
                </a:moveTo>
                <a:cubicBezTo>
                  <a:pt x="111" y="43"/>
                  <a:pt x="111" y="43"/>
                  <a:pt x="111" y="43"/>
                </a:cubicBezTo>
                <a:cubicBezTo>
                  <a:pt x="111" y="83"/>
                  <a:pt x="111" y="83"/>
                  <a:pt x="111" y="83"/>
                </a:cubicBezTo>
                <a:cubicBezTo>
                  <a:pt x="103" y="83"/>
                  <a:pt x="103" y="83"/>
                  <a:pt x="103" y="83"/>
                </a:cubicBezTo>
                <a:lnTo>
                  <a:pt x="103" y="43"/>
                </a:lnTo>
                <a:close/>
                <a:moveTo>
                  <a:pt x="45" y="43"/>
                </a:moveTo>
                <a:cubicBezTo>
                  <a:pt x="53" y="43"/>
                  <a:pt x="53" y="43"/>
                  <a:pt x="53" y="43"/>
                </a:cubicBezTo>
                <a:cubicBezTo>
                  <a:pt x="53" y="83"/>
                  <a:pt x="53" y="83"/>
                  <a:pt x="53" y="83"/>
                </a:cubicBezTo>
                <a:cubicBezTo>
                  <a:pt x="45" y="83"/>
                  <a:pt x="45" y="83"/>
                  <a:pt x="45" y="83"/>
                </a:cubicBezTo>
                <a:lnTo>
                  <a:pt x="45" y="43"/>
                </a:lnTo>
                <a:close/>
              </a:path>
            </a:pathLst>
          </a:custGeom>
          <a:solidFill>
            <a:srgbClr val="FCB00F"/>
          </a:solidFill>
          <a:ln>
            <a:noFill/>
          </a:ln>
        </p:spPr>
        <p:txBody>
          <a:bodyPr vert="horz" wrap="square" lIns="91440" tIns="45720" rIns="91440" bIns="45720" numCol="1" anchor="t" anchorCtr="0" compatLnSpc="1"/>
          <a:lstStyle/>
          <a:p>
            <a:endParaRPr lang="zh-CN" altLang="en-US"/>
          </a:p>
        </p:txBody>
      </p:sp>
      <p:sp>
        <p:nvSpPr>
          <p:cNvPr id="48" name="Freeform 21"/>
          <p:cNvSpPr/>
          <p:nvPr/>
        </p:nvSpPr>
        <p:spPr bwMode="auto">
          <a:xfrm>
            <a:off x="7461354" y="3026552"/>
            <a:ext cx="922250" cy="294163"/>
          </a:xfrm>
          <a:custGeom>
            <a:avLst/>
            <a:gdLst>
              <a:gd name="T0" fmla="*/ 273 w 368"/>
              <a:gd name="T1" fmla="*/ 37 h 62"/>
              <a:gd name="T2" fmla="*/ 184 w 368"/>
              <a:gd name="T3" fmla="*/ 37 h 62"/>
              <a:gd name="T4" fmla="*/ 96 w 368"/>
              <a:gd name="T5" fmla="*/ 36 h 62"/>
              <a:gd name="T6" fmla="*/ 0 w 368"/>
              <a:gd name="T7" fmla="*/ 62 h 62"/>
              <a:gd name="T8" fmla="*/ 23 w 368"/>
              <a:gd name="T9" fmla="*/ 62 h 62"/>
              <a:gd name="T10" fmla="*/ 81 w 368"/>
              <a:gd name="T11" fmla="*/ 62 h 62"/>
              <a:gd name="T12" fmla="*/ 88 w 368"/>
              <a:gd name="T13" fmla="*/ 62 h 62"/>
              <a:gd name="T14" fmla="*/ 103 w 368"/>
              <a:gd name="T15" fmla="*/ 62 h 62"/>
              <a:gd name="T16" fmla="*/ 110 w 368"/>
              <a:gd name="T17" fmla="*/ 62 h 62"/>
              <a:gd name="T18" fmla="*/ 169 w 368"/>
              <a:gd name="T19" fmla="*/ 62 h 62"/>
              <a:gd name="T20" fmla="*/ 177 w 368"/>
              <a:gd name="T21" fmla="*/ 62 h 62"/>
              <a:gd name="T22" fmla="*/ 191 w 368"/>
              <a:gd name="T23" fmla="*/ 62 h 62"/>
              <a:gd name="T24" fmla="*/ 199 w 368"/>
              <a:gd name="T25" fmla="*/ 62 h 62"/>
              <a:gd name="T26" fmla="*/ 258 w 368"/>
              <a:gd name="T27" fmla="*/ 62 h 62"/>
              <a:gd name="T28" fmla="*/ 265 w 368"/>
              <a:gd name="T29" fmla="*/ 62 h 62"/>
              <a:gd name="T30" fmla="*/ 280 w 368"/>
              <a:gd name="T31" fmla="*/ 62 h 62"/>
              <a:gd name="T32" fmla="*/ 288 w 368"/>
              <a:gd name="T33" fmla="*/ 62 h 62"/>
              <a:gd name="T34" fmla="*/ 346 w 368"/>
              <a:gd name="T35" fmla="*/ 62 h 62"/>
              <a:gd name="T36" fmla="*/ 368 w 368"/>
              <a:gd name="T37" fmla="*/ 62 h 62"/>
              <a:gd name="T38" fmla="*/ 273 w 368"/>
              <a:gd name="T39" fmla="*/ 37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68" h="62">
                <a:moveTo>
                  <a:pt x="273" y="37"/>
                </a:moveTo>
                <a:cubicBezTo>
                  <a:pt x="254" y="6"/>
                  <a:pt x="203" y="7"/>
                  <a:pt x="184" y="37"/>
                </a:cubicBezTo>
                <a:cubicBezTo>
                  <a:pt x="166" y="7"/>
                  <a:pt x="115" y="6"/>
                  <a:pt x="96" y="36"/>
                </a:cubicBezTo>
                <a:cubicBezTo>
                  <a:pt x="72" y="0"/>
                  <a:pt x="2" y="8"/>
                  <a:pt x="0" y="62"/>
                </a:cubicBezTo>
                <a:cubicBezTo>
                  <a:pt x="23" y="62"/>
                  <a:pt x="23" y="62"/>
                  <a:pt x="23" y="62"/>
                </a:cubicBezTo>
                <a:cubicBezTo>
                  <a:pt x="81" y="62"/>
                  <a:pt x="81" y="62"/>
                  <a:pt x="81" y="62"/>
                </a:cubicBezTo>
                <a:cubicBezTo>
                  <a:pt x="88" y="62"/>
                  <a:pt x="88" y="62"/>
                  <a:pt x="88" y="62"/>
                </a:cubicBezTo>
                <a:cubicBezTo>
                  <a:pt x="103" y="62"/>
                  <a:pt x="103" y="62"/>
                  <a:pt x="103" y="62"/>
                </a:cubicBezTo>
                <a:cubicBezTo>
                  <a:pt x="110" y="62"/>
                  <a:pt x="110" y="62"/>
                  <a:pt x="110" y="62"/>
                </a:cubicBezTo>
                <a:cubicBezTo>
                  <a:pt x="169" y="62"/>
                  <a:pt x="169" y="62"/>
                  <a:pt x="169" y="62"/>
                </a:cubicBezTo>
                <a:cubicBezTo>
                  <a:pt x="177" y="62"/>
                  <a:pt x="177" y="62"/>
                  <a:pt x="177" y="62"/>
                </a:cubicBezTo>
                <a:cubicBezTo>
                  <a:pt x="191" y="62"/>
                  <a:pt x="191" y="62"/>
                  <a:pt x="191" y="62"/>
                </a:cubicBezTo>
                <a:cubicBezTo>
                  <a:pt x="199" y="62"/>
                  <a:pt x="199" y="62"/>
                  <a:pt x="199" y="62"/>
                </a:cubicBezTo>
                <a:cubicBezTo>
                  <a:pt x="258" y="62"/>
                  <a:pt x="258" y="62"/>
                  <a:pt x="258" y="62"/>
                </a:cubicBezTo>
                <a:cubicBezTo>
                  <a:pt x="265" y="62"/>
                  <a:pt x="265" y="62"/>
                  <a:pt x="265" y="62"/>
                </a:cubicBezTo>
                <a:cubicBezTo>
                  <a:pt x="280" y="62"/>
                  <a:pt x="280" y="62"/>
                  <a:pt x="280" y="62"/>
                </a:cubicBezTo>
                <a:cubicBezTo>
                  <a:pt x="288" y="62"/>
                  <a:pt x="288" y="62"/>
                  <a:pt x="288" y="62"/>
                </a:cubicBezTo>
                <a:cubicBezTo>
                  <a:pt x="346" y="62"/>
                  <a:pt x="346" y="62"/>
                  <a:pt x="346" y="62"/>
                </a:cubicBezTo>
                <a:cubicBezTo>
                  <a:pt x="368" y="62"/>
                  <a:pt x="368" y="62"/>
                  <a:pt x="368" y="62"/>
                </a:cubicBezTo>
                <a:cubicBezTo>
                  <a:pt x="367" y="8"/>
                  <a:pt x="296" y="0"/>
                  <a:pt x="273" y="37"/>
                </a:cubicBezTo>
                <a:close/>
              </a:path>
            </a:pathLst>
          </a:custGeom>
          <a:solidFill>
            <a:srgbClr val="FCB00F"/>
          </a:solidFill>
          <a:ln>
            <a:noFill/>
          </a:ln>
        </p:spPr>
        <p:txBody>
          <a:bodyPr vert="horz" wrap="square" lIns="91440" tIns="45720" rIns="91440" bIns="45720" numCol="1" anchor="t" anchorCtr="0" compatLnSpc="1"/>
          <a:lstStyle/>
          <a:p>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0"/>
                                        </p:tgtEl>
                                        <p:attrNameLst>
                                          <p:attrName>style.visibility</p:attrName>
                                        </p:attrNameLst>
                                      </p:cBhvr>
                                      <p:to>
                                        <p:strVal val="visible"/>
                                      </p:to>
                                    </p:set>
                                    <p:anim calcmode="lin" valueType="num">
                                      <p:cBhvr>
                                        <p:cTn id="16" dur="500" fill="hold"/>
                                        <p:tgtEl>
                                          <p:spTgt spid="40"/>
                                        </p:tgtEl>
                                        <p:attrNameLst>
                                          <p:attrName>ppt_w</p:attrName>
                                        </p:attrNameLst>
                                      </p:cBhvr>
                                      <p:tavLst>
                                        <p:tav tm="0">
                                          <p:val>
                                            <p:fltVal val="0"/>
                                          </p:val>
                                        </p:tav>
                                        <p:tav tm="100000">
                                          <p:val>
                                            <p:strVal val="#ppt_w"/>
                                          </p:val>
                                        </p:tav>
                                      </p:tavLst>
                                    </p:anim>
                                    <p:anim calcmode="lin" valueType="num">
                                      <p:cBhvr>
                                        <p:cTn id="17" dur="500" fill="hold"/>
                                        <p:tgtEl>
                                          <p:spTgt spid="40"/>
                                        </p:tgtEl>
                                        <p:attrNameLst>
                                          <p:attrName>ppt_h</p:attrName>
                                        </p:attrNameLst>
                                      </p:cBhvr>
                                      <p:tavLst>
                                        <p:tav tm="0">
                                          <p:val>
                                            <p:fltVal val="0"/>
                                          </p:val>
                                        </p:tav>
                                        <p:tav tm="100000">
                                          <p:val>
                                            <p:strVal val="#ppt_h"/>
                                          </p:val>
                                        </p:tav>
                                      </p:tavLst>
                                    </p:anim>
                                    <p:animEffect transition="in" filter="fade">
                                      <p:cBhvr>
                                        <p:cTn id="18" dur="500"/>
                                        <p:tgtEl>
                                          <p:spTgt spid="4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4"/>
                                        </p:tgtEl>
                                        <p:attrNameLst>
                                          <p:attrName>style.visibility</p:attrName>
                                        </p:attrNameLst>
                                      </p:cBhvr>
                                      <p:to>
                                        <p:strVal val="visible"/>
                                      </p:to>
                                    </p:set>
                                    <p:anim calcmode="lin" valueType="num">
                                      <p:cBhvr>
                                        <p:cTn id="21" dur="500" fill="hold"/>
                                        <p:tgtEl>
                                          <p:spTgt spid="44"/>
                                        </p:tgtEl>
                                        <p:attrNameLst>
                                          <p:attrName>ppt_w</p:attrName>
                                        </p:attrNameLst>
                                      </p:cBhvr>
                                      <p:tavLst>
                                        <p:tav tm="0">
                                          <p:val>
                                            <p:fltVal val="0"/>
                                          </p:val>
                                        </p:tav>
                                        <p:tav tm="100000">
                                          <p:val>
                                            <p:strVal val="#ppt_w"/>
                                          </p:val>
                                        </p:tav>
                                      </p:tavLst>
                                    </p:anim>
                                    <p:anim calcmode="lin" valueType="num">
                                      <p:cBhvr>
                                        <p:cTn id="22" dur="500" fill="hold"/>
                                        <p:tgtEl>
                                          <p:spTgt spid="44"/>
                                        </p:tgtEl>
                                        <p:attrNameLst>
                                          <p:attrName>ppt_h</p:attrName>
                                        </p:attrNameLst>
                                      </p:cBhvr>
                                      <p:tavLst>
                                        <p:tav tm="0">
                                          <p:val>
                                            <p:fltVal val="0"/>
                                          </p:val>
                                        </p:tav>
                                        <p:tav tm="100000">
                                          <p:val>
                                            <p:strVal val="#ppt_h"/>
                                          </p:val>
                                        </p:tav>
                                      </p:tavLst>
                                    </p:anim>
                                    <p:animEffect transition="in" filter="fade">
                                      <p:cBhvr>
                                        <p:cTn id="23" dur="500"/>
                                        <p:tgtEl>
                                          <p:spTgt spid="4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6"/>
                                        </p:tgtEl>
                                        <p:attrNameLst>
                                          <p:attrName>style.visibility</p:attrName>
                                        </p:attrNameLst>
                                      </p:cBhvr>
                                      <p:to>
                                        <p:strVal val="visible"/>
                                      </p:to>
                                    </p:set>
                                    <p:anim calcmode="lin" valueType="num">
                                      <p:cBhvr>
                                        <p:cTn id="26" dur="500" fill="hold"/>
                                        <p:tgtEl>
                                          <p:spTgt spid="26"/>
                                        </p:tgtEl>
                                        <p:attrNameLst>
                                          <p:attrName>ppt_w</p:attrName>
                                        </p:attrNameLst>
                                      </p:cBhvr>
                                      <p:tavLst>
                                        <p:tav tm="0">
                                          <p:val>
                                            <p:fltVal val="0"/>
                                          </p:val>
                                        </p:tav>
                                        <p:tav tm="100000">
                                          <p:val>
                                            <p:strVal val="#ppt_w"/>
                                          </p:val>
                                        </p:tav>
                                      </p:tavLst>
                                    </p:anim>
                                    <p:anim calcmode="lin" valueType="num">
                                      <p:cBhvr>
                                        <p:cTn id="27" dur="500" fill="hold"/>
                                        <p:tgtEl>
                                          <p:spTgt spid="26"/>
                                        </p:tgtEl>
                                        <p:attrNameLst>
                                          <p:attrName>ppt_h</p:attrName>
                                        </p:attrNameLst>
                                      </p:cBhvr>
                                      <p:tavLst>
                                        <p:tav tm="0">
                                          <p:val>
                                            <p:fltVal val="0"/>
                                          </p:val>
                                        </p:tav>
                                        <p:tav tm="100000">
                                          <p:val>
                                            <p:strVal val="#ppt_h"/>
                                          </p:val>
                                        </p:tav>
                                      </p:tavLst>
                                    </p:anim>
                                    <p:animEffect transition="in" filter="fade">
                                      <p:cBhvr>
                                        <p:cTn id="28" dur="500"/>
                                        <p:tgtEl>
                                          <p:spTgt spid="26"/>
                                        </p:tgtEl>
                                      </p:cBhvr>
                                    </p:animEffect>
                                  </p:childTnLst>
                                </p:cTn>
                              </p:par>
                            </p:childTnLst>
                          </p:cTn>
                        </p:par>
                        <p:par>
                          <p:cTn id="29" fill="hold">
                            <p:stCondLst>
                              <p:cond delay="1000"/>
                            </p:stCondLst>
                            <p:childTnLst>
                              <p:par>
                                <p:cTn id="30" presetID="10" presetClass="entr" presetSubtype="0" fill="hold" grpId="0" nodeType="afterEffect">
                                  <p:stCondLst>
                                    <p:cond delay="0"/>
                                  </p:stCondLst>
                                  <p:childTnLst>
                                    <p:set>
                                      <p:cBhvr>
                                        <p:cTn id="31" dur="1" fill="hold">
                                          <p:stCondLst>
                                            <p:cond delay="0"/>
                                          </p:stCondLst>
                                        </p:cTn>
                                        <p:tgtEl>
                                          <p:spTgt spid="30"/>
                                        </p:tgtEl>
                                        <p:attrNameLst>
                                          <p:attrName>style.visibility</p:attrName>
                                        </p:attrNameLst>
                                      </p:cBhvr>
                                      <p:to>
                                        <p:strVal val="visible"/>
                                      </p:to>
                                    </p:set>
                                    <p:anim calcmode="lin" valueType="num">
                                      <p:cBhvr>
                                        <p:cTn id="32" dur="500" fill="hold"/>
                                        <p:tgtEl>
                                          <p:spTgt spid="30"/>
                                        </p:tgtEl>
                                        <p:attrNameLst>
                                          <p:attrName>ppt_w</p:attrName>
                                        </p:attrNameLst>
                                      </p:cBhvr>
                                      <p:tavLst>
                                        <p:tav tm="0">
                                          <p:val>
                                            <p:fltVal val="0"/>
                                          </p:val>
                                        </p:tav>
                                        <p:tav tm="100000">
                                          <p:val>
                                            <p:strVal val="#ppt_w"/>
                                          </p:val>
                                        </p:tav>
                                      </p:tavLst>
                                    </p:anim>
                                    <p:anim calcmode="lin" valueType="num">
                                      <p:cBhvr>
                                        <p:cTn id="33" dur="500" fill="hold"/>
                                        <p:tgtEl>
                                          <p:spTgt spid="30"/>
                                        </p:tgtEl>
                                        <p:attrNameLst>
                                          <p:attrName>ppt_h</p:attrName>
                                        </p:attrNameLst>
                                      </p:cBhvr>
                                      <p:tavLst>
                                        <p:tav tm="0">
                                          <p:val>
                                            <p:fltVal val="0"/>
                                          </p:val>
                                        </p:tav>
                                        <p:tav tm="100000">
                                          <p:val>
                                            <p:strVal val="#ppt_h"/>
                                          </p:val>
                                        </p:tav>
                                      </p:tavLst>
                                    </p:anim>
                                    <p:animEffect transition="in" filter="fade">
                                      <p:cBhvr>
                                        <p:cTn id="34" dur="500"/>
                                        <p:tgtEl>
                                          <p:spTgt spid="30"/>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41"/>
                                        </p:tgtEl>
                                        <p:attrNameLst>
                                          <p:attrName>style.visibility</p:attrName>
                                        </p:attrNameLst>
                                      </p:cBhvr>
                                      <p:to>
                                        <p:strVal val="visible"/>
                                      </p:to>
                                    </p:set>
                                    <p:anim calcmode="lin" valueType="num">
                                      <p:cBhvr>
                                        <p:cTn id="37" dur="500" fill="hold"/>
                                        <p:tgtEl>
                                          <p:spTgt spid="41"/>
                                        </p:tgtEl>
                                        <p:attrNameLst>
                                          <p:attrName>ppt_w</p:attrName>
                                        </p:attrNameLst>
                                      </p:cBhvr>
                                      <p:tavLst>
                                        <p:tav tm="0">
                                          <p:val>
                                            <p:fltVal val="0"/>
                                          </p:val>
                                        </p:tav>
                                        <p:tav tm="100000">
                                          <p:val>
                                            <p:strVal val="#ppt_w"/>
                                          </p:val>
                                        </p:tav>
                                      </p:tavLst>
                                    </p:anim>
                                    <p:anim calcmode="lin" valueType="num">
                                      <p:cBhvr>
                                        <p:cTn id="38" dur="500" fill="hold"/>
                                        <p:tgtEl>
                                          <p:spTgt spid="41"/>
                                        </p:tgtEl>
                                        <p:attrNameLst>
                                          <p:attrName>ppt_h</p:attrName>
                                        </p:attrNameLst>
                                      </p:cBhvr>
                                      <p:tavLst>
                                        <p:tav tm="0">
                                          <p:val>
                                            <p:fltVal val="0"/>
                                          </p:val>
                                        </p:tav>
                                        <p:tav tm="100000">
                                          <p:val>
                                            <p:strVal val="#ppt_h"/>
                                          </p:val>
                                        </p:tav>
                                      </p:tavLst>
                                    </p:anim>
                                    <p:animEffect transition="in" filter="fade">
                                      <p:cBhvr>
                                        <p:cTn id="39" dur="500"/>
                                        <p:tgtEl>
                                          <p:spTgt spid="41"/>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45"/>
                                        </p:tgtEl>
                                        <p:attrNameLst>
                                          <p:attrName>style.visibility</p:attrName>
                                        </p:attrNameLst>
                                      </p:cBhvr>
                                      <p:to>
                                        <p:strVal val="visible"/>
                                      </p:to>
                                    </p:set>
                                    <p:anim calcmode="lin" valueType="num">
                                      <p:cBhvr>
                                        <p:cTn id="42" dur="500" fill="hold"/>
                                        <p:tgtEl>
                                          <p:spTgt spid="45"/>
                                        </p:tgtEl>
                                        <p:attrNameLst>
                                          <p:attrName>ppt_w</p:attrName>
                                        </p:attrNameLst>
                                      </p:cBhvr>
                                      <p:tavLst>
                                        <p:tav tm="0">
                                          <p:val>
                                            <p:fltVal val="0"/>
                                          </p:val>
                                        </p:tav>
                                        <p:tav tm="100000">
                                          <p:val>
                                            <p:strVal val="#ppt_w"/>
                                          </p:val>
                                        </p:tav>
                                      </p:tavLst>
                                    </p:anim>
                                    <p:anim calcmode="lin" valueType="num">
                                      <p:cBhvr>
                                        <p:cTn id="43" dur="500" fill="hold"/>
                                        <p:tgtEl>
                                          <p:spTgt spid="45"/>
                                        </p:tgtEl>
                                        <p:attrNameLst>
                                          <p:attrName>ppt_h</p:attrName>
                                        </p:attrNameLst>
                                      </p:cBhvr>
                                      <p:tavLst>
                                        <p:tav tm="0">
                                          <p:val>
                                            <p:fltVal val="0"/>
                                          </p:val>
                                        </p:tav>
                                        <p:tav tm="100000">
                                          <p:val>
                                            <p:strVal val="#ppt_h"/>
                                          </p:val>
                                        </p:tav>
                                      </p:tavLst>
                                    </p:anim>
                                    <p:animEffect transition="in" filter="fade">
                                      <p:cBhvr>
                                        <p:cTn id="44" dur="500"/>
                                        <p:tgtEl>
                                          <p:spTgt spid="45"/>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33"/>
                                        </p:tgtEl>
                                        <p:attrNameLst>
                                          <p:attrName>style.visibility</p:attrName>
                                        </p:attrNameLst>
                                      </p:cBhvr>
                                      <p:to>
                                        <p:strVal val="visible"/>
                                      </p:to>
                                    </p:set>
                                    <p:anim calcmode="lin" valueType="num">
                                      <p:cBhvr>
                                        <p:cTn id="47" dur="500" fill="hold"/>
                                        <p:tgtEl>
                                          <p:spTgt spid="33"/>
                                        </p:tgtEl>
                                        <p:attrNameLst>
                                          <p:attrName>ppt_w</p:attrName>
                                        </p:attrNameLst>
                                      </p:cBhvr>
                                      <p:tavLst>
                                        <p:tav tm="0">
                                          <p:val>
                                            <p:fltVal val="0"/>
                                          </p:val>
                                        </p:tav>
                                        <p:tav tm="100000">
                                          <p:val>
                                            <p:strVal val="#ppt_w"/>
                                          </p:val>
                                        </p:tav>
                                      </p:tavLst>
                                    </p:anim>
                                    <p:anim calcmode="lin" valueType="num">
                                      <p:cBhvr>
                                        <p:cTn id="48" dur="500" fill="hold"/>
                                        <p:tgtEl>
                                          <p:spTgt spid="33"/>
                                        </p:tgtEl>
                                        <p:attrNameLst>
                                          <p:attrName>ppt_h</p:attrName>
                                        </p:attrNameLst>
                                      </p:cBhvr>
                                      <p:tavLst>
                                        <p:tav tm="0">
                                          <p:val>
                                            <p:fltVal val="0"/>
                                          </p:val>
                                        </p:tav>
                                        <p:tav tm="100000">
                                          <p:val>
                                            <p:strVal val="#ppt_h"/>
                                          </p:val>
                                        </p:tav>
                                      </p:tavLst>
                                    </p:anim>
                                    <p:animEffect transition="in" filter="fade">
                                      <p:cBhvr>
                                        <p:cTn id="49" dur="500"/>
                                        <p:tgtEl>
                                          <p:spTgt spid="33"/>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34"/>
                                        </p:tgtEl>
                                        <p:attrNameLst>
                                          <p:attrName>style.visibility</p:attrName>
                                        </p:attrNameLst>
                                      </p:cBhvr>
                                      <p:to>
                                        <p:strVal val="visible"/>
                                      </p:to>
                                    </p:set>
                                    <p:anim calcmode="lin" valueType="num">
                                      <p:cBhvr>
                                        <p:cTn id="52" dur="500" fill="hold"/>
                                        <p:tgtEl>
                                          <p:spTgt spid="34"/>
                                        </p:tgtEl>
                                        <p:attrNameLst>
                                          <p:attrName>ppt_w</p:attrName>
                                        </p:attrNameLst>
                                      </p:cBhvr>
                                      <p:tavLst>
                                        <p:tav tm="0">
                                          <p:val>
                                            <p:fltVal val="0"/>
                                          </p:val>
                                        </p:tav>
                                        <p:tav tm="100000">
                                          <p:val>
                                            <p:strVal val="#ppt_w"/>
                                          </p:val>
                                        </p:tav>
                                      </p:tavLst>
                                    </p:anim>
                                    <p:anim calcmode="lin" valueType="num">
                                      <p:cBhvr>
                                        <p:cTn id="53" dur="500" fill="hold"/>
                                        <p:tgtEl>
                                          <p:spTgt spid="34"/>
                                        </p:tgtEl>
                                        <p:attrNameLst>
                                          <p:attrName>ppt_h</p:attrName>
                                        </p:attrNameLst>
                                      </p:cBhvr>
                                      <p:tavLst>
                                        <p:tav tm="0">
                                          <p:val>
                                            <p:fltVal val="0"/>
                                          </p:val>
                                        </p:tav>
                                        <p:tav tm="100000">
                                          <p:val>
                                            <p:strVal val="#ppt_h"/>
                                          </p:val>
                                        </p:tav>
                                      </p:tavLst>
                                    </p:anim>
                                    <p:animEffect transition="in" filter="fade">
                                      <p:cBhvr>
                                        <p:cTn id="54" dur="500"/>
                                        <p:tgtEl>
                                          <p:spTgt spid="34"/>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35"/>
                                        </p:tgtEl>
                                        <p:attrNameLst>
                                          <p:attrName>style.visibility</p:attrName>
                                        </p:attrNameLst>
                                      </p:cBhvr>
                                      <p:to>
                                        <p:strVal val="visible"/>
                                      </p:to>
                                    </p:set>
                                    <p:anim calcmode="lin" valueType="num">
                                      <p:cBhvr>
                                        <p:cTn id="57" dur="500" fill="hold"/>
                                        <p:tgtEl>
                                          <p:spTgt spid="35"/>
                                        </p:tgtEl>
                                        <p:attrNameLst>
                                          <p:attrName>ppt_w</p:attrName>
                                        </p:attrNameLst>
                                      </p:cBhvr>
                                      <p:tavLst>
                                        <p:tav tm="0">
                                          <p:val>
                                            <p:fltVal val="0"/>
                                          </p:val>
                                        </p:tav>
                                        <p:tav tm="100000">
                                          <p:val>
                                            <p:strVal val="#ppt_w"/>
                                          </p:val>
                                        </p:tav>
                                      </p:tavLst>
                                    </p:anim>
                                    <p:anim calcmode="lin" valueType="num">
                                      <p:cBhvr>
                                        <p:cTn id="58" dur="500" fill="hold"/>
                                        <p:tgtEl>
                                          <p:spTgt spid="35"/>
                                        </p:tgtEl>
                                        <p:attrNameLst>
                                          <p:attrName>ppt_h</p:attrName>
                                        </p:attrNameLst>
                                      </p:cBhvr>
                                      <p:tavLst>
                                        <p:tav tm="0">
                                          <p:val>
                                            <p:fltVal val="0"/>
                                          </p:val>
                                        </p:tav>
                                        <p:tav tm="100000">
                                          <p:val>
                                            <p:strVal val="#ppt_h"/>
                                          </p:val>
                                        </p:tav>
                                      </p:tavLst>
                                    </p:anim>
                                    <p:animEffect transition="in" filter="fade">
                                      <p:cBhvr>
                                        <p:cTn id="59" dur="500"/>
                                        <p:tgtEl>
                                          <p:spTgt spid="35"/>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36"/>
                                        </p:tgtEl>
                                        <p:attrNameLst>
                                          <p:attrName>style.visibility</p:attrName>
                                        </p:attrNameLst>
                                      </p:cBhvr>
                                      <p:to>
                                        <p:strVal val="visible"/>
                                      </p:to>
                                    </p:set>
                                    <p:anim calcmode="lin" valueType="num">
                                      <p:cBhvr>
                                        <p:cTn id="62" dur="500" fill="hold"/>
                                        <p:tgtEl>
                                          <p:spTgt spid="36"/>
                                        </p:tgtEl>
                                        <p:attrNameLst>
                                          <p:attrName>ppt_w</p:attrName>
                                        </p:attrNameLst>
                                      </p:cBhvr>
                                      <p:tavLst>
                                        <p:tav tm="0">
                                          <p:val>
                                            <p:fltVal val="0"/>
                                          </p:val>
                                        </p:tav>
                                        <p:tav tm="100000">
                                          <p:val>
                                            <p:strVal val="#ppt_w"/>
                                          </p:val>
                                        </p:tav>
                                      </p:tavLst>
                                    </p:anim>
                                    <p:anim calcmode="lin" valueType="num">
                                      <p:cBhvr>
                                        <p:cTn id="63" dur="500" fill="hold"/>
                                        <p:tgtEl>
                                          <p:spTgt spid="36"/>
                                        </p:tgtEl>
                                        <p:attrNameLst>
                                          <p:attrName>ppt_h</p:attrName>
                                        </p:attrNameLst>
                                      </p:cBhvr>
                                      <p:tavLst>
                                        <p:tav tm="0">
                                          <p:val>
                                            <p:fltVal val="0"/>
                                          </p:val>
                                        </p:tav>
                                        <p:tav tm="100000">
                                          <p:val>
                                            <p:strVal val="#ppt_h"/>
                                          </p:val>
                                        </p:tav>
                                      </p:tavLst>
                                    </p:anim>
                                    <p:animEffect transition="in" filter="fade">
                                      <p:cBhvr>
                                        <p:cTn id="64" dur="500"/>
                                        <p:tgtEl>
                                          <p:spTgt spid="36"/>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37"/>
                                        </p:tgtEl>
                                        <p:attrNameLst>
                                          <p:attrName>style.visibility</p:attrName>
                                        </p:attrNameLst>
                                      </p:cBhvr>
                                      <p:to>
                                        <p:strVal val="visible"/>
                                      </p:to>
                                    </p:set>
                                    <p:anim calcmode="lin" valueType="num">
                                      <p:cBhvr>
                                        <p:cTn id="67" dur="500" fill="hold"/>
                                        <p:tgtEl>
                                          <p:spTgt spid="37"/>
                                        </p:tgtEl>
                                        <p:attrNameLst>
                                          <p:attrName>ppt_w</p:attrName>
                                        </p:attrNameLst>
                                      </p:cBhvr>
                                      <p:tavLst>
                                        <p:tav tm="0">
                                          <p:val>
                                            <p:fltVal val="0"/>
                                          </p:val>
                                        </p:tav>
                                        <p:tav tm="100000">
                                          <p:val>
                                            <p:strVal val="#ppt_w"/>
                                          </p:val>
                                        </p:tav>
                                      </p:tavLst>
                                    </p:anim>
                                    <p:anim calcmode="lin" valueType="num">
                                      <p:cBhvr>
                                        <p:cTn id="68" dur="500" fill="hold"/>
                                        <p:tgtEl>
                                          <p:spTgt spid="37"/>
                                        </p:tgtEl>
                                        <p:attrNameLst>
                                          <p:attrName>ppt_h</p:attrName>
                                        </p:attrNameLst>
                                      </p:cBhvr>
                                      <p:tavLst>
                                        <p:tav tm="0">
                                          <p:val>
                                            <p:fltVal val="0"/>
                                          </p:val>
                                        </p:tav>
                                        <p:tav tm="100000">
                                          <p:val>
                                            <p:strVal val="#ppt_h"/>
                                          </p:val>
                                        </p:tav>
                                      </p:tavLst>
                                    </p:anim>
                                    <p:animEffect transition="in" filter="fade">
                                      <p:cBhvr>
                                        <p:cTn id="69" dur="500"/>
                                        <p:tgtEl>
                                          <p:spTgt spid="37"/>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38"/>
                                        </p:tgtEl>
                                        <p:attrNameLst>
                                          <p:attrName>style.visibility</p:attrName>
                                        </p:attrNameLst>
                                      </p:cBhvr>
                                      <p:to>
                                        <p:strVal val="visible"/>
                                      </p:to>
                                    </p:set>
                                    <p:anim calcmode="lin" valueType="num">
                                      <p:cBhvr>
                                        <p:cTn id="72" dur="500" fill="hold"/>
                                        <p:tgtEl>
                                          <p:spTgt spid="38"/>
                                        </p:tgtEl>
                                        <p:attrNameLst>
                                          <p:attrName>ppt_w</p:attrName>
                                        </p:attrNameLst>
                                      </p:cBhvr>
                                      <p:tavLst>
                                        <p:tav tm="0">
                                          <p:val>
                                            <p:fltVal val="0"/>
                                          </p:val>
                                        </p:tav>
                                        <p:tav tm="100000">
                                          <p:val>
                                            <p:strVal val="#ppt_w"/>
                                          </p:val>
                                        </p:tav>
                                      </p:tavLst>
                                    </p:anim>
                                    <p:anim calcmode="lin" valueType="num">
                                      <p:cBhvr>
                                        <p:cTn id="73" dur="500" fill="hold"/>
                                        <p:tgtEl>
                                          <p:spTgt spid="38"/>
                                        </p:tgtEl>
                                        <p:attrNameLst>
                                          <p:attrName>ppt_h</p:attrName>
                                        </p:attrNameLst>
                                      </p:cBhvr>
                                      <p:tavLst>
                                        <p:tav tm="0">
                                          <p:val>
                                            <p:fltVal val="0"/>
                                          </p:val>
                                        </p:tav>
                                        <p:tav tm="100000">
                                          <p:val>
                                            <p:strVal val="#ppt_h"/>
                                          </p:val>
                                        </p:tav>
                                      </p:tavLst>
                                    </p:anim>
                                    <p:animEffect transition="in" filter="fade">
                                      <p:cBhvr>
                                        <p:cTn id="74" dur="500"/>
                                        <p:tgtEl>
                                          <p:spTgt spid="38"/>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39"/>
                                        </p:tgtEl>
                                        <p:attrNameLst>
                                          <p:attrName>style.visibility</p:attrName>
                                        </p:attrNameLst>
                                      </p:cBhvr>
                                      <p:to>
                                        <p:strVal val="visible"/>
                                      </p:to>
                                    </p:set>
                                    <p:anim calcmode="lin" valueType="num">
                                      <p:cBhvr>
                                        <p:cTn id="77" dur="500" fill="hold"/>
                                        <p:tgtEl>
                                          <p:spTgt spid="39"/>
                                        </p:tgtEl>
                                        <p:attrNameLst>
                                          <p:attrName>ppt_w</p:attrName>
                                        </p:attrNameLst>
                                      </p:cBhvr>
                                      <p:tavLst>
                                        <p:tav tm="0">
                                          <p:val>
                                            <p:fltVal val="0"/>
                                          </p:val>
                                        </p:tav>
                                        <p:tav tm="100000">
                                          <p:val>
                                            <p:strVal val="#ppt_w"/>
                                          </p:val>
                                        </p:tav>
                                      </p:tavLst>
                                    </p:anim>
                                    <p:anim calcmode="lin" valueType="num">
                                      <p:cBhvr>
                                        <p:cTn id="78" dur="500" fill="hold"/>
                                        <p:tgtEl>
                                          <p:spTgt spid="39"/>
                                        </p:tgtEl>
                                        <p:attrNameLst>
                                          <p:attrName>ppt_h</p:attrName>
                                        </p:attrNameLst>
                                      </p:cBhvr>
                                      <p:tavLst>
                                        <p:tav tm="0">
                                          <p:val>
                                            <p:fltVal val="0"/>
                                          </p:val>
                                        </p:tav>
                                        <p:tav tm="100000">
                                          <p:val>
                                            <p:strVal val="#ppt_h"/>
                                          </p:val>
                                        </p:tav>
                                      </p:tavLst>
                                    </p:anim>
                                    <p:animEffect transition="in" filter="fade">
                                      <p:cBhvr>
                                        <p:cTn id="79" dur="500"/>
                                        <p:tgtEl>
                                          <p:spTgt spid="39"/>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48"/>
                                        </p:tgtEl>
                                        <p:attrNameLst>
                                          <p:attrName>style.visibility</p:attrName>
                                        </p:attrNameLst>
                                      </p:cBhvr>
                                      <p:to>
                                        <p:strVal val="visible"/>
                                      </p:to>
                                    </p:set>
                                    <p:anim calcmode="lin" valueType="num">
                                      <p:cBhvr>
                                        <p:cTn id="82" dur="500" fill="hold"/>
                                        <p:tgtEl>
                                          <p:spTgt spid="48"/>
                                        </p:tgtEl>
                                        <p:attrNameLst>
                                          <p:attrName>ppt_w</p:attrName>
                                        </p:attrNameLst>
                                      </p:cBhvr>
                                      <p:tavLst>
                                        <p:tav tm="0">
                                          <p:val>
                                            <p:fltVal val="0"/>
                                          </p:val>
                                        </p:tav>
                                        <p:tav tm="100000">
                                          <p:val>
                                            <p:strVal val="#ppt_w"/>
                                          </p:val>
                                        </p:tav>
                                      </p:tavLst>
                                    </p:anim>
                                    <p:anim calcmode="lin" valueType="num">
                                      <p:cBhvr>
                                        <p:cTn id="83" dur="500" fill="hold"/>
                                        <p:tgtEl>
                                          <p:spTgt spid="48"/>
                                        </p:tgtEl>
                                        <p:attrNameLst>
                                          <p:attrName>ppt_h</p:attrName>
                                        </p:attrNameLst>
                                      </p:cBhvr>
                                      <p:tavLst>
                                        <p:tav tm="0">
                                          <p:val>
                                            <p:fltVal val="0"/>
                                          </p:val>
                                        </p:tav>
                                        <p:tav tm="100000">
                                          <p:val>
                                            <p:strVal val="#ppt_h"/>
                                          </p:val>
                                        </p:tav>
                                      </p:tavLst>
                                    </p:anim>
                                    <p:animEffect transition="in" filter="fade">
                                      <p:cBhvr>
                                        <p:cTn id="84" dur="500"/>
                                        <p:tgtEl>
                                          <p:spTgt spid="48"/>
                                        </p:tgtEl>
                                      </p:cBhvr>
                                    </p:animEffect>
                                  </p:childTnLst>
                                </p:cTn>
                              </p:par>
                            </p:childTnLst>
                          </p:cTn>
                        </p:par>
                        <p:par>
                          <p:cTn id="85" fill="hold">
                            <p:stCondLst>
                              <p:cond delay="1500"/>
                            </p:stCondLst>
                            <p:childTnLst>
                              <p:par>
                                <p:cTn id="86" presetID="10" presetClass="entr" presetSubtype="0" fill="hold" grpId="0" nodeType="afterEffect">
                                  <p:stCondLst>
                                    <p:cond delay="0"/>
                                  </p:stCondLst>
                                  <p:childTnLst>
                                    <p:set>
                                      <p:cBhvr>
                                        <p:cTn id="87" dur="1" fill="hold">
                                          <p:stCondLst>
                                            <p:cond delay="0"/>
                                          </p:stCondLst>
                                        </p:cTn>
                                        <p:tgtEl>
                                          <p:spTgt spid="31"/>
                                        </p:tgtEl>
                                        <p:attrNameLst>
                                          <p:attrName>style.visibility</p:attrName>
                                        </p:attrNameLst>
                                      </p:cBhvr>
                                      <p:to>
                                        <p:strVal val="visible"/>
                                      </p:to>
                                    </p:set>
                                    <p:anim calcmode="lin" valueType="num">
                                      <p:cBhvr>
                                        <p:cTn id="88" dur="500" fill="hold"/>
                                        <p:tgtEl>
                                          <p:spTgt spid="31"/>
                                        </p:tgtEl>
                                        <p:attrNameLst>
                                          <p:attrName>ppt_w</p:attrName>
                                        </p:attrNameLst>
                                      </p:cBhvr>
                                      <p:tavLst>
                                        <p:tav tm="0">
                                          <p:val>
                                            <p:fltVal val="0"/>
                                          </p:val>
                                        </p:tav>
                                        <p:tav tm="100000">
                                          <p:val>
                                            <p:strVal val="#ppt_w"/>
                                          </p:val>
                                        </p:tav>
                                      </p:tavLst>
                                    </p:anim>
                                    <p:anim calcmode="lin" valueType="num">
                                      <p:cBhvr>
                                        <p:cTn id="89" dur="500" fill="hold"/>
                                        <p:tgtEl>
                                          <p:spTgt spid="31"/>
                                        </p:tgtEl>
                                        <p:attrNameLst>
                                          <p:attrName>ppt_h</p:attrName>
                                        </p:attrNameLst>
                                      </p:cBhvr>
                                      <p:tavLst>
                                        <p:tav tm="0">
                                          <p:val>
                                            <p:fltVal val="0"/>
                                          </p:val>
                                        </p:tav>
                                        <p:tav tm="100000">
                                          <p:val>
                                            <p:strVal val="#ppt_h"/>
                                          </p:val>
                                        </p:tav>
                                      </p:tavLst>
                                    </p:anim>
                                    <p:animEffect transition="in" filter="fade">
                                      <p:cBhvr>
                                        <p:cTn id="90" dur="500"/>
                                        <p:tgtEl>
                                          <p:spTgt spid="31"/>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42"/>
                                        </p:tgtEl>
                                        <p:attrNameLst>
                                          <p:attrName>style.visibility</p:attrName>
                                        </p:attrNameLst>
                                      </p:cBhvr>
                                      <p:to>
                                        <p:strVal val="visible"/>
                                      </p:to>
                                    </p:set>
                                    <p:anim calcmode="lin" valueType="num">
                                      <p:cBhvr>
                                        <p:cTn id="93" dur="500" fill="hold"/>
                                        <p:tgtEl>
                                          <p:spTgt spid="42"/>
                                        </p:tgtEl>
                                        <p:attrNameLst>
                                          <p:attrName>ppt_w</p:attrName>
                                        </p:attrNameLst>
                                      </p:cBhvr>
                                      <p:tavLst>
                                        <p:tav tm="0">
                                          <p:val>
                                            <p:fltVal val="0"/>
                                          </p:val>
                                        </p:tav>
                                        <p:tav tm="100000">
                                          <p:val>
                                            <p:strVal val="#ppt_w"/>
                                          </p:val>
                                        </p:tav>
                                      </p:tavLst>
                                    </p:anim>
                                    <p:anim calcmode="lin" valueType="num">
                                      <p:cBhvr>
                                        <p:cTn id="94" dur="500" fill="hold"/>
                                        <p:tgtEl>
                                          <p:spTgt spid="42"/>
                                        </p:tgtEl>
                                        <p:attrNameLst>
                                          <p:attrName>ppt_h</p:attrName>
                                        </p:attrNameLst>
                                      </p:cBhvr>
                                      <p:tavLst>
                                        <p:tav tm="0">
                                          <p:val>
                                            <p:fltVal val="0"/>
                                          </p:val>
                                        </p:tav>
                                        <p:tav tm="100000">
                                          <p:val>
                                            <p:strVal val="#ppt_h"/>
                                          </p:val>
                                        </p:tav>
                                      </p:tavLst>
                                    </p:anim>
                                    <p:animEffect transition="in" filter="fade">
                                      <p:cBhvr>
                                        <p:cTn id="95" dur="500"/>
                                        <p:tgtEl>
                                          <p:spTgt spid="42"/>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46"/>
                                        </p:tgtEl>
                                        <p:attrNameLst>
                                          <p:attrName>style.visibility</p:attrName>
                                        </p:attrNameLst>
                                      </p:cBhvr>
                                      <p:to>
                                        <p:strVal val="visible"/>
                                      </p:to>
                                    </p:set>
                                    <p:anim calcmode="lin" valueType="num">
                                      <p:cBhvr>
                                        <p:cTn id="98" dur="500" fill="hold"/>
                                        <p:tgtEl>
                                          <p:spTgt spid="46"/>
                                        </p:tgtEl>
                                        <p:attrNameLst>
                                          <p:attrName>ppt_w</p:attrName>
                                        </p:attrNameLst>
                                      </p:cBhvr>
                                      <p:tavLst>
                                        <p:tav tm="0">
                                          <p:val>
                                            <p:fltVal val="0"/>
                                          </p:val>
                                        </p:tav>
                                        <p:tav tm="100000">
                                          <p:val>
                                            <p:strVal val="#ppt_w"/>
                                          </p:val>
                                        </p:tav>
                                      </p:tavLst>
                                    </p:anim>
                                    <p:anim calcmode="lin" valueType="num">
                                      <p:cBhvr>
                                        <p:cTn id="99" dur="500" fill="hold"/>
                                        <p:tgtEl>
                                          <p:spTgt spid="46"/>
                                        </p:tgtEl>
                                        <p:attrNameLst>
                                          <p:attrName>ppt_h</p:attrName>
                                        </p:attrNameLst>
                                      </p:cBhvr>
                                      <p:tavLst>
                                        <p:tav tm="0">
                                          <p:val>
                                            <p:fltVal val="0"/>
                                          </p:val>
                                        </p:tav>
                                        <p:tav tm="100000">
                                          <p:val>
                                            <p:strVal val="#ppt_h"/>
                                          </p:val>
                                        </p:tav>
                                      </p:tavLst>
                                    </p:anim>
                                    <p:animEffect transition="in" filter="fade">
                                      <p:cBhvr>
                                        <p:cTn id="100" dur="500"/>
                                        <p:tgtEl>
                                          <p:spTgt spid="46"/>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20"/>
                                        </p:tgtEl>
                                        <p:attrNameLst>
                                          <p:attrName>style.visibility</p:attrName>
                                        </p:attrNameLst>
                                      </p:cBhvr>
                                      <p:to>
                                        <p:strVal val="visible"/>
                                      </p:to>
                                    </p:set>
                                    <p:anim calcmode="lin" valueType="num">
                                      <p:cBhvr>
                                        <p:cTn id="103" dur="500" fill="hold"/>
                                        <p:tgtEl>
                                          <p:spTgt spid="20"/>
                                        </p:tgtEl>
                                        <p:attrNameLst>
                                          <p:attrName>ppt_w</p:attrName>
                                        </p:attrNameLst>
                                      </p:cBhvr>
                                      <p:tavLst>
                                        <p:tav tm="0">
                                          <p:val>
                                            <p:fltVal val="0"/>
                                          </p:val>
                                        </p:tav>
                                        <p:tav tm="100000">
                                          <p:val>
                                            <p:strVal val="#ppt_w"/>
                                          </p:val>
                                        </p:tav>
                                      </p:tavLst>
                                    </p:anim>
                                    <p:anim calcmode="lin" valueType="num">
                                      <p:cBhvr>
                                        <p:cTn id="104" dur="500" fill="hold"/>
                                        <p:tgtEl>
                                          <p:spTgt spid="20"/>
                                        </p:tgtEl>
                                        <p:attrNameLst>
                                          <p:attrName>ppt_h</p:attrName>
                                        </p:attrNameLst>
                                      </p:cBhvr>
                                      <p:tavLst>
                                        <p:tav tm="0">
                                          <p:val>
                                            <p:fltVal val="0"/>
                                          </p:val>
                                        </p:tav>
                                        <p:tav tm="100000">
                                          <p:val>
                                            <p:strVal val="#ppt_h"/>
                                          </p:val>
                                        </p:tav>
                                      </p:tavLst>
                                    </p:anim>
                                    <p:animEffect transition="in" filter="fade">
                                      <p:cBhvr>
                                        <p:cTn id="105" dur="500"/>
                                        <p:tgtEl>
                                          <p:spTgt spid="20"/>
                                        </p:tgtEl>
                                      </p:cBhvr>
                                    </p:animEffect>
                                  </p:childTnLst>
                                </p:cTn>
                              </p:par>
                            </p:childTnLst>
                          </p:cTn>
                        </p:par>
                        <p:par>
                          <p:cTn id="106" fill="hold">
                            <p:stCondLst>
                              <p:cond delay="2000"/>
                            </p:stCondLst>
                            <p:childTnLst>
                              <p:par>
                                <p:cTn id="107" presetID="10" presetClass="entr" presetSubtype="0" fill="hold" grpId="0" nodeType="afterEffect">
                                  <p:stCondLst>
                                    <p:cond delay="0"/>
                                  </p:stCondLst>
                                  <p:childTnLst>
                                    <p:set>
                                      <p:cBhvr>
                                        <p:cTn id="108" dur="1" fill="hold">
                                          <p:stCondLst>
                                            <p:cond delay="0"/>
                                          </p:stCondLst>
                                        </p:cTn>
                                        <p:tgtEl>
                                          <p:spTgt spid="32"/>
                                        </p:tgtEl>
                                        <p:attrNameLst>
                                          <p:attrName>style.visibility</p:attrName>
                                        </p:attrNameLst>
                                      </p:cBhvr>
                                      <p:to>
                                        <p:strVal val="visible"/>
                                      </p:to>
                                    </p:set>
                                    <p:anim calcmode="lin" valueType="num">
                                      <p:cBhvr>
                                        <p:cTn id="109" dur="500" fill="hold"/>
                                        <p:tgtEl>
                                          <p:spTgt spid="32"/>
                                        </p:tgtEl>
                                        <p:attrNameLst>
                                          <p:attrName>ppt_w</p:attrName>
                                        </p:attrNameLst>
                                      </p:cBhvr>
                                      <p:tavLst>
                                        <p:tav tm="0">
                                          <p:val>
                                            <p:fltVal val="0"/>
                                          </p:val>
                                        </p:tav>
                                        <p:tav tm="100000">
                                          <p:val>
                                            <p:strVal val="#ppt_w"/>
                                          </p:val>
                                        </p:tav>
                                      </p:tavLst>
                                    </p:anim>
                                    <p:anim calcmode="lin" valueType="num">
                                      <p:cBhvr>
                                        <p:cTn id="110" dur="500" fill="hold"/>
                                        <p:tgtEl>
                                          <p:spTgt spid="32"/>
                                        </p:tgtEl>
                                        <p:attrNameLst>
                                          <p:attrName>ppt_h</p:attrName>
                                        </p:attrNameLst>
                                      </p:cBhvr>
                                      <p:tavLst>
                                        <p:tav tm="0">
                                          <p:val>
                                            <p:fltVal val="0"/>
                                          </p:val>
                                        </p:tav>
                                        <p:tav tm="100000">
                                          <p:val>
                                            <p:strVal val="#ppt_h"/>
                                          </p:val>
                                        </p:tav>
                                      </p:tavLst>
                                    </p:anim>
                                    <p:animEffect transition="in" filter="fade">
                                      <p:cBhvr>
                                        <p:cTn id="111" dur="500"/>
                                        <p:tgtEl>
                                          <p:spTgt spid="32"/>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43"/>
                                        </p:tgtEl>
                                        <p:attrNameLst>
                                          <p:attrName>style.visibility</p:attrName>
                                        </p:attrNameLst>
                                      </p:cBhvr>
                                      <p:to>
                                        <p:strVal val="visible"/>
                                      </p:to>
                                    </p:set>
                                    <p:anim calcmode="lin" valueType="num">
                                      <p:cBhvr>
                                        <p:cTn id="114" dur="500" fill="hold"/>
                                        <p:tgtEl>
                                          <p:spTgt spid="43"/>
                                        </p:tgtEl>
                                        <p:attrNameLst>
                                          <p:attrName>ppt_w</p:attrName>
                                        </p:attrNameLst>
                                      </p:cBhvr>
                                      <p:tavLst>
                                        <p:tav tm="0">
                                          <p:val>
                                            <p:fltVal val="0"/>
                                          </p:val>
                                        </p:tav>
                                        <p:tav tm="100000">
                                          <p:val>
                                            <p:strVal val="#ppt_w"/>
                                          </p:val>
                                        </p:tav>
                                      </p:tavLst>
                                    </p:anim>
                                    <p:anim calcmode="lin" valueType="num">
                                      <p:cBhvr>
                                        <p:cTn id="115" dur="500" fill="hold"/>
                                        <p:tgtEl>
                                          <p:spTgt spid="43"/>
                                        </p:tgtEl>
                                        <p:attrNameLst>
                                          <p:attrName>ppt_h</p:attrName>
                                        </p:attrNameLst>
                                      </p:cBhvr>
                                      <p:tavLst>
                                        <p:tav tm="0">
                                          <p:val>
                                            <p:fltVal val="0"/>
                                          </p:val>
                                        </p:tav>
                                        <p:tav tm="100000">
                                          <p:val>
                                            <p:strVal val="#ppt_h"/>
                                          </p:val>
                                        </p:tav>
                                      </p:tavLst>
                                    </p:anim>
                                    <p:animEffect transition="in" filter="fade">
                                      <p:cBhvr>
                                        <p:cTn id="116" dur="500"/>
                                        <p:tgtEl>
                                          <p:spTgt spid="43"/>
                                        </p:tgtEl>
                                      </p:cBhvr>
                                    </p:animEffect>
                                  </p:childTnLst>
                                </p:cTn>
                              </p:par>
                              <p:par>
                                <p:cTn id="117" presetID="10" presetClass="entr" presetSubtype="0" fill="hold" grpId="0" nodeType="withEffect">
                                  <p:stCondLst>
                                    <p:cond delay="0"/>
                                  </p:stCondLst>
                                  <p:childTnLst>
                                    <p:set>
                                      <p:cBhvr>
                                        <p:cTn id="118" dur="1" fill="hold">
                                          <p:stCondLst>
                                            <p:cond delay="0"/>
                                          </p:stCondLst>
                                        </p:cTn>
                                        <p:tgtEl>
                                          <p:spTgt spid="47"/>
                                        </p:tgtEl>
                                        <p:attrNameLst>
                                          <p:attrName>style.visibility</p:attrName>
                                        </p:attrNameLst>
                                      </p:cBhvr>
                                      <p:to>
                                        <p:strVal val="visible"/>
                                      </p:to>
                                    </p:set>
                                    <p:anim calcmode="lin" valueType="num">
                                      <p:cBhvr>
                                        <p:cTn id="119" dur="500" fill="hold"/>
                                        <p:tgtEl>
                                          <p:spTgt spid="47"/>
                                        </p:tgtEl>
                                        <p:attrNameLst>
                                          <p:attrName>ppt_w</p:attrName>
                                        </p:attrNameLst>
                                      </p:cBhvr>
                                      <p:tavLst>
                                        <p:tav tm="0">
                                          <p:val>
                                            <p:fltVal val="0"/>
                                          </p:val>
                                        </p:tav>
                                        <p:tav tm="100000">
                                          <p:val>
                                            <p:strVal val="#ppt_w"/>
                                          </p:val>
                                        </p:tav>
                                      </p:tavLst>
                                    </p:anim>
                                    <p:anim calcmode="lin" valueType="num">
                                      <p:cBhvr>
                                        <p:cTn id="120" dur="500" fill="hold"/>
                                        <p:tgtEl>
                                          <p:spTgt spid="47"/>
                                        </p:tgtEl>
                                        <p:attrNameLst>
                                          <p:attrName>ppt_h</p:attrName>
                                        </p:attrNameLst>
                                      </p:cBhvr>
                                      <p:tavLst>
                                        <p:tav tm="0">
                                          <p:val>
                                            <p:fltVal val="0"/>
                                          </p:val>
                                        </p:tav>
                                        <p:tav tm="100000">
                                          <p:val>
                                            <p:strVal val="#ppt_h"/>
                                          </p:val>
                                        </p:tav>
                                      </p:tavLst>
                                    </p:anim>
                                    <p:animEffect transition="in" filter="fade">
                                      <p:cBhvr>
                                        <p:cTn id="121" dur="500"/>
                                        <p:tgtEl>
                                          <p:spTgt spid="47"/>
                                        </p:tgtEl>
                                      </p:cBhvr>
                                    </p:animEffect>
                                  </p:childTnLst>
                                </p:cTn>
                              </p:par>
                              <p:par>
                                <p:cTn id="122" presetID="10" presetClass="entr" presetSubtype="0" fill="hold" grpId="0" nodeType="withEffect">
                                  <p:stCondLst>
                                    <p:cond delay="0"/>
                                  </p:stCondLst>
                                  <p:childTnLst>
                                    <p:set>
                                      <p:cBhvr>
                                        <p:cTn id="123" dur="1" fill="hold">
                                          <p:stCondLst>
                                            <p:cond delay="0"/>
                                          </p:stCondLst>
                                        </p:cTn>
                                        <p:tgtEl>
                                          <p:spTgt spid="21"/>
                                        </p:tgtEl>
                                        <p:attrNameLst>
                                          <p:attrName>style.visibility</p:attrName>
                                        </p:attrNameLst>
                                      </p:cBhvr>
                                      <p:to>
                                        <p:strVal val="visible"/>
                                      </p:to>
                                    </p:set>
                                    <p:anim calcmode="lin" valueType="num">
                                      <p:cBhvr>
                                        <p:cTn id="124" dur="500" fill="hold"/>
                                        <p:tgtEl>
                                          <p:spTgt spid="21"/>
                                        </p:tgtEl>
                                        <p:attrNameLst>
                                          <p:attrName>ppt_w</p:attrName>
                                        </p:attrNameLst>
                                      </p:cBhvr>
                                      <p:tavLst>
                                        <p:tav tm="0">
                                          <p:val>
                                            <p:fltVal val="0"/>
                                          </p:val>
                                        </p:tav>
                                        <p:tav tm="100000">
                                          <p:val>
                                            <p:strVal val="#ppt_w"/>
                                          </p:val>
                                        </p:tav>
                                      </p:tavLst>
                                    </p:anim>
                                    <p:anim calcmode="lin" valueType="num">
                                      <p:cBhvr>
                                        <p:cTn id="125" dur="500" fill="hold"/>
                                        <p:tgtEl>
                                          <p:spTgt spid="21"/>
                                        </p:tgtEl>
                                        <p:attrNameLst>
                                          <p:attrName>ppt_h</p:attrName>
                                        </p:attrNameLst>
                                      </p:cBhvr>
                                      <p:tavLst>
                                        <p:tav tm="0">
                                          <p:val>
                                            <p:fltVal val="0"/>
                                          </p:val>
                                        </p:tav>
                                        <p:tav tm="100000">
                                          <p:val>
                                            <p:strVal val="#ppt_h"/>
                                          </p:val>
                                        </p:tav>
                                      </p:tavLst>
                                    </p:anim>
                                    <p:animEffect transition="in" filter="fade">
                                      <p:cBhvr>
                                        <p:cTn id="126" dur="500"/>
                                        <p:tgtEl>
                                          <p:spTgt spid="21"/>
                                        </p:tgtEl>
                                      </p:cBhvr>
                                    </p:animEffect>
                                  </p:childTnLst>
                                </p:cTn>
                              </p:par>
                              <p:par>
                                <p:cTn id="127" presetID="10" presetClass="entr" presetSubtype="0" fill="hold" grpId="0" nodeType="withEffect">
                                  <p:stCondLst>
                                    <p:cond delay="0"/>
                                  </p:stCondLst>
                                  <p:childTnLst>
                                    <p:set>
                                      <p:cBhvr>
                                        <p:cTn id="128" dur="1" fill="hold">
                                          <p:stCondLst>
                                            <p:cond delay="0"/>
                                          </p:stCondLst>
                                        </p:cTn>
                                        <p:tgtEl>
                                          <p:spTgt spid="22"/>
                                        </p:tgtEl>
                                        <p:attrNameLst>
                                          <p:attrName>style.visibility</p:attrName>
                                        </p:attrNameLst>
                                      </p:cBhvr>
                                      <p:to>
                                        <p:strVal val="visible"/>
                                      </p:to>
                                    </p:set>
                                    <p:anim calcmode="lin" valueType="num">
                                      <p:cBhvr>
                                        <p:cTn id="129" dur="500" fill="hold"/>
                                        <p:tgtEl>
                                          <p:spTgt spid="22"/>
                                        </p:tgtEl>
                                        <p:attrNameLst>
                                          <p:attrName>ppt_w</p:attrName>
                                        </p:attrNameLst>
                                      </p:cBhvr>
                                      <p:tavLst>
                                        <p:tav tm="0">
                                          <p:val>
                                            <p:fltVal val="0"/>
                                          </p:val>
                                        </p:tav>
                                        <p:tav tm="100000">
                                          <p:val>
                                            <p:strVal val="#ppt_w"/>
                                          </p:val>
                                        </p:tav>
                                      </p:tavLst>
                                    </p:anim>
                                    <p:anim calcmode="lin" valueType="num">
                                      <p:cBhvr>
                                        <p:cTn id="130" dur="500" fill="hold"/>
                                        <p:tgtEl>
                                          <p:spTgt spid="22"/>
                                        </p:tgtEl>
                                        <p:attrNameLst>
                                          <p:attrName>ppt_h</p:attrName>
                                        </p:attrNameLst>
                                      </p:cBhvr>
                                      <p:tavLst>
                                        <p:tav tm="0">
                                          <p:val>
                                            <p:fltVal val="0"/>
                                          </p:val>
                                        </p:tav>
                                        <p:tav tm="100000">
                                          <p:val>
                                            <p:strVal val="#ppt_h"/>
                                          </p:val>
                                        </p:tav>
                                      </p:tavLst>
                                    </p:anim>
                                    <p:animEffect transition="in" filter="fade">
                                      <p:cBhvr>
                                        <p:cTn id="131" dur="500"/>
                                        <p:tgtEl>
                                          <p:spTgt spid="22"/>
                                        </p:tgtEl>
                                      </p:cBhvr>
                                    </p:animEffect>
                                  </p:childTnLst>
                                </p:cTn>
                              </p:par>
                              <p:par>
                                <p:cTn id="132" presetID="10" presetClass="entr" presetSubtype="0" fill="hold" grpId="0" nodeType="withEffect">
                                  <p:stCondLst>
                                    <p:cond delay="0"/>
                                  </p:stCondLst>
                                  <p:childTnLst>
                                    <p:set>
                                      <p:cBhvr>
                                        <p:cTn id="133" dur="1" fill="hold">
                                          <p:stCondLst>
                                            <p:cond delay="0"/>
                                          </p:stCondLst>
                                        </p:cTn>
                                        <p:tgtEl>
                                          <p:spTgt spid="23"/>
                                        </p:tgtEl>
                                        <p:attrNameLst>
                                          <p:attrName>style.visibility</p:attrName>
                                        </p:attrNameLst>
                                      </p:cBhvr>
                                      <p:to>
                                        <p:strVal val="visible"/>
                                      </p:to>
                                    </p:set>
                                    <p:anim calcmode="lin" valueType="num">
                                      <p:cBhvr>
                                        <p:cTn id="134" dur="500" fill="hold"/>
                                        <p:tgtEl>
                                          <p:spTgt spid="23"/>
                                        </p:tgtEl>
                                        <p:attrNameLst>
                                          <p:attrName>ppt_w</p:attrName>
                                        </p:attrNameLst>
                                      </p:cBhvr>
                                      <p:tavLst>
                                        <p:tav tm="0">
                                          <p:val>
                                            <p:fltVal val="0"/>
                                          </p:val>
                                        </p:tav>
                                        <p:tav tm="100000">
                                          <p:val>
                                            <p:strVal val="#ppt_w"/>
                                          </p:val>
                                        </p:tav>
                                      </p:tavLst>
                                    </p:anim>
                                    <p:anim calcmode="lin" valueType="num">
                                      <p:cBhvr>
                                        <p:cTn id="135" dur="500" fill="hold"/>
                                        <p:tgtEl>
                                          <p:spTgt spid="23"/>
                                        </p:tgtEl>
                                        <p:attrNameLst>
                                          <p:attrName>ppt_h</p:attrName>
                                        </p:attrNameLst>
                                      </p:cBhvr>
                                      <p:tavLst>
                                        <p:tav tm="0">
                                          <p:val>
                                            <p:fltVal val="0"/>
                                          </p:val>
                                        </p:tav>
                                        <p:tav tm="100000">
                                          <p:val>
                                            <p:strVal val="#ppt_h"/>
                                          </p:val>
                                        </p:tav>
                                      </p:tavLst>
                                    </p:anim>
                                    <p:animEffect transition="in" filter="fade">
                                      <p:cBhvr>
                                        <p:cTn id="136" dur="500"/>
                                        <p:tgtEl>
                                          <p:spTgt spid="23"/>
                                        </p:tgtEl>
                                      </p:cBhvr>
                                    </p:animEffect>
                                  </p:childTnLst>
                                </p:cTn>
                              </p:par>
                              <p:par>
                                <p:cTn id="137" presetID="10" presetClass="entr" presetSubtype="0" fill="hold" grpId="0" nodeType="withEffect">
                                  <p:stCondLst>
                                    <p:cond delay="0"/>
                                  </p:stCondLst>
                                  <p:childTnLst>
                                    <p:set>
                                      <p:cBhvr>
                                        <p:cTn id="138" dur="1" fill="hold">
                                          <p:stCondLst>
                                            <p:cond delay="0"/>
                                          </p:stCondLst>
                                        </p:cTn>
                                        <p:tgtEl>
                                          <p:spTgt spid="24"/>
                                        </p:tgtEl>
                                        <p:attrNameLst>
                                          <p:attrName>style.visibility</p:attrName>
                                        </p:attrNameLst>
                                      </p:cBhvr>
                                      <p:to>
                                        <p:strVal val="visible"/>
                                      </p:to>
                                    </p:set>
                                    <p:anim calcmode="lin" valueType="num">
                                      <p:cBhvr>
                                        <p:cTn id="139" dur="500" fill="hold"/>
                                        <p:tgtEl>
                                          <p:spTgt spid="24"/>
                                        </p:tgtEl>
                                        <p:attrNameLst>
                                          <p:attrName>ppt_w</p:attrName>
                                        </p:attrNameLst>
                                      </p:cBhvr>
                                      <p:tavLst>
                                        <p:tav tm="0">
                                          <p:val>
                                            <p:fltVal val="0"/>
                                          </p:val>
                                        </p:tav>
                                        <p:tav tm="100000">
                                          <p:val>
                                            <p:strVal val="#ppt_w"/>
                                          </p:val>
                                        </p:tav>
                                      </p:tavLst>
                                    </p:anim>
                                    <p:anim calcmode="lin" valueType="num">
                                      <p:cBhvr>
                                        <p:cTn id="140" dur="500" fill="hold"/>
                                        <p:tgtEl>
                                          <p:spTgt spid="24"/>
                                        </p:tgtEl>
                                        <p:attrNameLst>
                                          <p:attrName>ppt_h</p:attrName>
                                        </p:attrNameLst>
                                      </p:cBhvr>
                                      <p:tavLst>
                                        <p:tav tm="0">
                                          <p:val>
                                            <p:fltVal val="0"/>
                                          </p:val>
                                        </p:tav>
                                        <p:tav tm="100000">
                                          <p:val>
                                            <p:strVal val="#ppt_h"/>
                                          </p:val>
                                        </p:tav>
                                      </p:tavLst>
                                    </p:anim>
                                    <p:animEffect transition="in" filter="fade">
                                      <p:cBhvr>
                                        <p:cTn id="141" dur="500"/>
                                        <p:tgtEl>
                                          <p:spTgt spid="24"/>
                                        </p:tgtEl>
                                      </p:cBhvr>
                                    </p:animEffect>
                                  </p:childTnLst>
                                </p:cTn>
                              </p:par>
                              <p:par>
                                <p:cTn id="142" presetID="10" presetClass="entr" presetSubtype="0" fill="hold" grpId="0" nodeType="withEffect">
                                  <p:stCondLst>
                                    <p:cond delay="0"/>
                                  </p:stCondLst>
                                  <p:childTnLst>
                                    <p:set>
                                      <p:cBhvr>
                                        <p:cTn id="143" dur="1" fill="hold">
                                          <p:stCondLst>
                                            <p:cond delay="0"/>
                                          </p:stCondLst>
                                        </p:cTn>
                                        <p:tgtEl>
                                          <p:spTgt spid="25"/>
                                        </p:tgtEl>
                                        <p:attrNameLst>
                                          <p:attrName>style.visibility</p:attrName>
                                        </p:attrNameLst>
                                      </p:cBhvr>
                                      <p:to>
                                        <p:strVal val="visible"/>
                                      </p:to>
                                    </p:set>
                                    <p:anim calcmode="lin" valueType="num">
                                      <p:cBhvr>
                                        <p:cTn id="144" dur="500" fill="hold"/>
                                        <p:tgtEl>
                                          <p:spTgt spid="25"/>
                                        </p:tgtEl>
                                        <p:attrNameLst>
                                          <p:attrName>ppt_w</p:attrName>
                                        </p:attrNameLst>
                                      </p:cBhvr>
                                      <p:tavLst>
                                        <p:tav tm="0">
                                          <p:val>
                                            <p:fltVal val="0"/>
                                          </p:val>
                                        </p:tav>
                                        <p:tav tm="100000">
                                          <p:val>
                                            <p:strVal val="#ppt_w"/>
                                          </p:val>
                                        </p:tav>
                                      </p:tavLst>
                                    </p:anim>
                                    <p:anim calcmode="lin" valueType="num">
                                      <p:cBhvr>
                                        <p:cTn id="145" dur="500" fill="hold"/>
                                        <p:tgtEl>
                                          <p:spTgt spid="25"/>
                                        </p:tgtEl>
                                        <p:attrNameLst>
                                          <p:attrName>ppt_h</p:attrName>
                                        </p:attrNameLst>
                                      </p:cBhvr>
                                      <p:tavLst>
                                        <p:tav tm="0">
                                          <p:val>
                                            <p:fltVal val="0"/>
                                          </p:val>
                                        </p:tav>
                                        <p:tav tm="100000">
                                          <p:val>
                                            <p:strVal val="#ppt_h"/>
                                          </p:val>
                                        </p:tav>
                                      </p:tavLst>
                                    </p:anim>
                                    <p:animEffect transition="in" filter="fade">
                                      <p:cBhvr>
                                        <p:cTn id="14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0" grpId="0" animBg="1"/>
      <p:bldP spid="31" grpId="0" animBg="1"/>
      <p:bldP spid="32" grpId="0" animBg="1"/>
      <p:bldP spid="15" grpId="0"/>
      <p:bldP spid="40" grpId="0"/>
      <p:bldP spid="41" grpId="0"/>
      <p:bldP spid="42" grpId="0"/>
      <p:bldP spid="43" grpId="0"/>
      <p:bldP spid="44" grpId="0"/>
      <p:bldP spid="45" grpId="0"/>
      <p:bldP spid="46" grpId="0"/>
      <p:bldP spid="47" grpId="0"/>
      <p:bldP spid="26" grpId="0" animBg="1"/>
      <p:bldP spid="20" grpId="0" animBg="1"/>
      <p:bldP spid="21" grpId="0" animBg="1"/>
      <p:bldP spid="22" grpId="0" animBg="1"/>
      <p:bldP spid="23" grpId="0" animBg="1"/>
      <p:bldP spid="24" grpId="0" animBg="1"/>
      <p:bldP spid="25" grpId="0" animBg="1"/>
      <p:bldP spid="33" grpId="0" animBg="1"/>
      <p:bldP spid="34" grpId="0" animBg="1"/>
      <p:bldP spid="35" grpId="0" animBg="1"/>
      <p:bldP spid="36" grpId="0" animBg="1"/>
      <p:bldP spid="37" grpId="0" animBg="1"/>
      <p:bldP spid="38" grpId="0" animBg="1"/>
      <p:bldP spid="39" grpId="0" animBg="1"/>
      <p:bldP spid="4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a:spLocks noChangeArrowheads="1"/>
          </p:cNvSpPr>
          <p:nvPr/>
        </p:nvSpPr>
        <p:spPr bwMode="auto">
          <a:xfrm>
            <a:off x="2783003" y="698304"/>
            <a:ext cx="4041473" cy="52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spcBef>
                <a:spcPct val="0"/>
              </a:spcBef>
              <a:buNone/>
            </a:pPr>
            <a:r>
              <a:rPr lang="zh-CN" altLang="en-US" sz="2800" dirty="0">
                <a:solidFill>
                  <a:srgbClr val="202A36"/>
                </a:solidFill>
                <a:cs typeface="Arial" charset="0"/>
              </a:rPr>
              <a:t>良好的安全</a:t>
            </a:r>
            <a:r>
              <a:rPr lang="en-US" altLang="zh-CN" sz="2800" dirty="0">
                <a:solidFill>
                  <a:srgbClr val="202A36"/>
                </a:solidFill>
                <a:cs typeface="Arial" charset="0"/>
              </a:rPr>
              <a:t>=</a:t>
            </a:r>
            <a:r>
              <a:rPr lang="zh-CN" altLang="en-US" sz="2800" dirty="0">
                <a:solidFill>
                  <a:srgbClr val="202A36"/>
                </a:solidFill>
                <a:cs typeface="Arial" charset="0"/>
              </a:rPr>
              <a:t>良好的业绩</a:t>
            </a:r>
          </a:p>
        </p:txBody>
      </p:sp>
      <p:pic>
        <p:nvPicPr>
          <p:cNvPr id="3" name="图片 2" descr="事故.bmp"/>
          <p:cNvPicPr>
            <a:picLocks noChangeAspect="1"/>
          </p:cNvPicPr>
          <p:nvPr/>
        </p:nvPicPr>
        <p:blipFill>
          <a:blip r:embed="rId2" cstate="print"/>
          <a:stretch>
            <a:fillRect/>
          </a:stretch>
        </p:blipFill>
        <p:spPr>
          <a:xfrm>
            <a:off x="2643037" y="1393457"/>
            <a:ext cx="4133850" cy="4610100"/>
          </a:xfrm>
          <a:prstGeom prst="rect">
            <a:avLst/>
          </a:prstGeom>
          <a:noFill/>
          <a:ln>
            <a:noFill/>
          </a:ln>
        </p:spPr>
      </p:pic>
      <p:cxnSp>
        <p:nvCxnSpPr>
          <p:cNvPr id="6" name="直接箭头连接符 5"/>
          <p:cNvCxnSpPr/>
          <p:nvPr/>
        </p:nvCxnSpPr>
        <p:spPr>
          <a:xfrm flipV="1">
            <a:off x="2849078" y="5804034"/>
            <a:ext cx="3907857" cy="9625"/>
          </a:xfrm>
          <a:prstGeom prst="straightConnector1">
            <a:avLst/>
          </a:prstGeom>
          <a:ln w="3175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直接箭头连接符 11"/>
          <p:cNvCxnSpPr/>
          <p:nvPr/>
        </p:nvCxnSpPr>
        <p:spPr>
          <a:xfrm rot="16200000" flipV="1">
            <a:off x="644894" y="3599849"/>
            <a:ext cx="4379494" cy="28875"/>
          </a:xfrm>
          <a:prstGeom prst="straightConnector1">
            <a:avLst/>
          </a:prstGeom>
          <a:ln w="3175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3773103" y="5909912"/>
            <a:ext cx="2151551" cy="369332"/>
          </a:xfrm>
          <a:prstGeom prst="rect">
            <a:avLst/>
          </a:prstGeom>
          <a:noFill/>
        </p:spPr>
        <p:txBody>
          <a:bodyPr wrap="none" rtlCol="0">
            <a:spAutoFit/>
          </a:bodyPr>
          <a:lstStyle/>
          <a:p>
            <a:r>
              <a:rPr lang="en-US" altLang="zh-CN" dirty="0"/>
              <a:t>X</a:t>
            </a:r>
            <a:r>
              <a:rPr lang="zh-CN" altLang="en-US" dirty="0"/>
              <a:t>轴：事故发生数量</a:t>
            </a:r>
          </a:p>
        </p:txBody>
      </p:sp>
      <p:sp>
        <p:nvSpPr>
          <p:cNvPr id="16" name="TextBox 15"/>
          <p:cNvSpPr txBox="1"/>
          <p:nvPr/>
        </p:nvSpPr>
        <p:spPr>
          <a:xfrm>
            <a:off x="2290815" y="2791326"/>
            <a:ext cx="461665" cy="1127873"/>
          </a:xfrm>
          <a:prstGeom prst="rect">
            <a:avLst/>
          </a:prstGeom>
          <a:noFill/>
        </p:spPr>
        <p:txBody>
          <a:bodyPr vert="eaVert" wrap="none" rtlCol="0">
            <a:spAutoFit/>
          </a:bodyPr>
          <a:lstStyle/>
          <a:p>
            <a:r>
              <a:rPr lang="en-US" altLang="zh-CN" dirty="0"/>
              <a:t>Y</a:t>
            </a:r>
            <a:r>
              <a:rPr lang="zh-CN" altLang="en-US" dirty="0"/>
              <a:t>轴：效益</a:t>
            </a:r>
          </a:p>
        </p:txBody>
      </p:sp>
      <p:sp>
        <p:nvSpPr>
          <p:cNvPr id="18" name="TextBox 17"/>
          <p:cNvSpPr txBox="1"/>
          <p:nvPr/>
        </p:nvSpPr>
        <p:spPr>
          <a:xfrm>
            <a:off x="7342767" y="4427233"/>
            <a:ext cx="3840480" cy="1337945"/>
          </a:xfrm>
          <a:prstGeom prst="rect">
            <a:avLst/>
          </a:prstGeom>
          <a:noFill/>
        </p:spPr>
        <p:txBody>
          <a:bodyPr wrap="none" rtlCol="0">
            <a:spAutoFit/>
          </a:bodyPr>
          <a:lstStyle/>
          <a:p>
            <a:pPr fontAlgn="auto">
              <a:lnSpc>
                <a:spcPct val="150000"/>
              </a:lnSpc>
            </a:pPr>
            <a:r>
              <a:rPr lang="zh-CN" altLang="en-US" dirty="0">
                <a:latin typeface="微软雅黑" pitchFamily="34" charset="-122"/>
                <a:ea typeface="微软雅黑" pitchFamily="34" charset="-122"/>
              </a:rPr>
              <a:t>事故发生起数减少，企业的生产力提</a:t>
            </a:r>
            <a:endParaRPr lang="en-US" altLang="zh-CN" dirty="0">
              <a:latin typeface="微软雅黑" pitchFamily="34" charset="-122"/>
              <a:ea typeface="微软雅黑" pitchFamily="34" charset="-122"/>
            </a:endParaRPr>
          </a:p>
          <a:p>
            <a:pPr fontAlgn="auto">
              <a:lnSpc>
                <a:spcPct val="150000"/>
              </a:lnSpc>
            </a:pPr>
            <a:r>
              <a:rPr lang="zh-CN" altLang="en-US" dirty="0">
                <a:latin typeface="微软雅黑" pitchFamily="34" charset="-122"/>
                <a:ea typeface="微软雅黑" pitchFamily="34" charset="-122"/>
              </a:rPr>
              <a:t>高，效益提高，资金周转效率提高，</a:t>
            </a:r>
            <a:endParaRPr lang="en-US" altLang="zh-CN" dirty="0">
              <a:latin typeface="微软雅黑" pitchFamily="34" charset="-122"/>
              <a:ea typeface="微软雅黑" pitchFamily="34" charset="-122"/>
            </a:endParaRPr>
          </a:p>
          <a:p>
            <a:pPr fontAlgn="auto">
              <a:lnSpc>
                <a:spcPct val="150000"/>
              </a:lnSpc>
            </a:pPr>
            <a:r>
              <a:rPr lang="zh-CN" altLang="en-US" dirty="0">
                <a:latin typeface="微软雅黑" pitchFamily="34" charset="-122"/>
                <a:ea typeface="微软雅黑" pitchFamily="34" charset="-122"/>
              </a:rPr>
              <a:t>组织的有效性提高，员工认同感增加</a:t>
            </a:r>
          </a:p>
        </p:txBody>
      </p:sp>
      <p:pic>
        <p:nvPicPr>
          <p:cNvPr id="114690" name="Picture 2" descr="C:\Users\Administrator\Desktop\ppt\1512232841(1).jpg"/>
          <p:cNvPicPr>
            <a:picLocks noChangeAspect="1" noChangeArrowheads="1"/>
          </p:cNvPicPr>
          <p:nvPr/>
        </p:nvPicPr>
        <p:blipFill>
          <a:blip r:embed="rId3" cstate="print"/>
          <a:srcRect/>
          <a:stretch>
            <a:fillRect/>
          </a:stretch>
        </p:blipFill>
        <p:spPr bwMode="auto">
          <a:xfrm>
            <a:off x="7628161" y="1596561"/>
            <a:ext cx="3038095" cy="1123810"/>
          </a:xfrm>
          <a:prstGeom prst="rect">
            <a:avLst/>
          </a:prstGeom>
          <a:noFill/>
        </p:spPr>
      </p:pic>
      <p:sp>
        <p:nvSpPr>
          <p:cNvPr id="21" name="TextBox 20"/>
          <p:cNvSpPr txBox="1"/>
          <p:nvPr/>
        </p:nvSpPr>
        <p:spPr>
          <a:xfrm>
            <a:off x="7347683" y="3351093"/>
            <a:ext cx="3877985" cy="369332"/>
          </a:xfrm>
          <a:prstGeom prst="rect">
            <a:avLst/>
          </a:prstGeom>
          <a:noFill/>
        </p:spPr>
        <p:txBody>
          <a:bodyPr wrap="none" rtlCol="0">
            <a:spAutoFit/>
          </a:bodyPr>
          <a:lstStyle/>
          <a:p>
            <a:r>
              <a:rPr lang="zh-CN" altLang="en-US" dirty="0">
                <a:latin typeface="微软雅黑" pitchFamily="34" charset="-122"/>
                <a:ea typeface="微软雅黑" pitchFamily="34" charset="-122"/>
              </a:rPr>
              <a:t>事故发生起数愈多，企业的效益愈差</a:t>
            </a:r>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矩形 3"/>
          <p:cNvSpPr>
            <a:spLocks noChangeArrowheads="1"/>
          </p:cNvSpPr>
          <p:nvPr/>
        </p:nvSpPr>
        <p:spPr bwMode="auto">
          <a:xfrm>
            <a:off x="2669806" y="515424"/>
            <a:ext cx="5109073" cy="584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a:defRPr>
            </a:lvl9pPr>
          </a:lstStyle>
          <a:p>
            <a:pPr>
              <a:spcBef>
                <a:spcPct val="0"/>
              </a:spcBef>
              <a:buNone/>
            </a:pPr>
            <a:r>
              <a:rPr lang="zh-CN" altLang="en-US" b="1" dirty="0">
                <a:solidFill>
                  <a:srgbClr val="202A36"/>
                </a:solidFill>
                <a:latin typeface="Arial" charset="0"/>
                <a:cs typeface="Arial" charset="0"/>
              </a:rPr>
              <a:t>（三）国内外安全科学发展</a:t>
            </a:r>
          </a:p>
        </p:txBody>
      </p:sp>
      <p:sp>
        <p:nvSpPr>
          <p:cNvPr id="32" name="TextBox 2"/>
          <p:cNvSpPr txBox="1"/>
          <p:nvPr/>
        </p:nvSpPr>
        <p:spPr>
          <a:xfrm>
            <a:off x="2366010" y="1563370"/>
            <a:ext cx="4879340" cy="2198370"/>
          </a:xfrm>
          <a:prstGeom prst="rect">
            <a:avLst/>
          </a:prstGeom>
          <a:noFill/>
        </p:spPr>
        <p:txBody>
          <a:bodyPr wrap="square" lIns="91386" tIns="45693" rIns="91386" bIns="45693" rtlCol="0">
            <a:spAutoFit/>
          </a:bodyPr>
          <a:lstStyle/>
          <a:p>
            <a:pPr fontAlgn="auto">
              <a:lnSpc>
                <a:spcPts val="2420"/>
              </a:lnSpc>
            </a:pPr>
            <a:r>
              <a:rPr lang="zh-CN" altLang="en-US" sz="1600" b="1" dirty="0">
                <a:solidFill>
                  <a:schemeClr val="tx1">
                    <a:lumMod val="75000"/>
                    <a:lumOff val="25000"/>
                  </a:schemeClr>
                </a:solidFill>
                <a:latin typeface="微软雅黑" pitchFamily="34" charset="-122"/>
                <a:ea typeface="微软雅黑" pitchFamily="34" charset="-122"/>
              </a:rPr>
              <a:t>       安全科学的发展以安全技术为先导，而安全技术则随着产业革命而产生。以蒸汽机为标志的产业革命，使生产力飞跃发展，机器广泛使用的结果使人的伤亡事故和职业病日益增多。针对机器生产造成的危害，安全科学应运而生。据相关资料显示，欧洲等国的安全科学发展始于</a:t>
            </a:r>
            <a:r>
              <a:rPr lang="en-US" altLang="zh-CN" sz="1600" b="1" dirty="0">
                <a:solidFill>
                  <a:schemeClr val="tx1">
                    <a:lumMod val="75000"/>
                    <a:lumOff val="25000"/>
                  </a:schemeClr>
                </a:solidFill>
                <a:latin typeface="微软雅黑" pitchFamily="34" charset="-122"/>
                <a:ea typeface="微软雅黑" pitchFamily="34" charset="-122"/>
              </a:rPr>
              <a:t>1730</a:t>
            </a:r>
            <a:r>
              <a:rPr lang="zh-CN" altLang="en-US" sz="1600" b="1" dirty="0">
                <a:solidFill>
                  <a:schemeClr val="tx1">
                    <a:lumMod val="75000"/>
                    <a:lumOff val="25000"/>
                  </a:schemeClr>
                </a:solidFill>
                <a:latin typeface="微软雅黑" pitchFamily="34" charset="-122"/>
                <a:ea typeface="微软雅黑" pitchFamily="34" charset="-122"/>
              </a:rPr>
              <a:t>年</a:t>
            </a:r>
          </a:p>
          <a:p>
            <a:endParaRPr lang="zh-CN" altLang="en-US" sz="1600" b="1" dirty="0">
              <a:solidFill>
                <a:schemeClr val="tx1">
                  <a:lumMod val="75000"/>
                  <a:lumOff val="25000"/>
                </a:schemeClr>
              </a:solidFill>
              <a:latin typeface="微软雅黑" pitchFamily="34" charset="-122"/>
              <a:ea typeface="微软雅黑" pitchFamily="34" charset="-122"/>
            </a:endParaRPr>
          </a:p>
        </p:txBody>
      </p:sp>
      <p:grpSp>
        <p:nvGrpSpPr>
          <p:cNvPr id="33" name="组合 32"/>
          <p:cNvGrpSpPr/>
          <p:nvPr/>
        </p:nvGrpSpPr>
        <p:grpSpPr>
          <a:xfrm>
            <a:off x="7469579" y="1721162"/>
            <a:ext cx="4259096" cy="3123971"/>
            <a:chOff x="776287" y="706437"/>
            <a:chExt cx="7658101" cy="3768726"/>
          </a:xfrm>
          <a:solidFill>
            <a:srgbClr val="202A36"/>
          </a:solidFill>
        </p:grpSpPr>
        <p:sp>
          <p:nvSpPr>
            <p:cNvPr id="34" name="Freeform 10"/>
            <p:cNvSpPr/>
            <p:nvPr/>
          </p:nvSpPr>
          <p:spPr bwMode="auto">
            <a:xfrm>
              <a:off x="5540375" y="830262"/>
              <a:ext cx="55563" cy="30163"/>
            </a:xfrm>
            <a:custGeom>
              <a:avLst/>
              <a:gdLst>
                <a:gd name="T0" fmla="*/ 8 w 15"/>
                <a:gd name="T1" fmla="*/ 0 h 8"/>
                <a:gd name="T2" fmla="*/ 9 w 15"/>
                <a:gd name="T3" fmla="*/ 1 h 8"/>
                <a:gd name="T4" fmla="*/ 12 w 15"/>
                <a:gd name="T5" fmla="*/ 7 h 8"/>
                <a:gd name="T6" fmla="*/ 5 w 15"/>
                <a:gd name="T7" fmla="*/ 4 h 8"/>
                <a:gd name="T8" fmla="*/ 8 w 15"/>
                <a:gd name="T9" fmla="*/ 0 h 8"/>
              </a:gdLst>
              <a:ahLst/>
              <a:cxnLst>
                <a:cxn ang="0">
                  <a:pos x="T0" y="T1"/>
                </a:cxn>
                <a:cxn ang="0">
                  <a:pos x="T2" y="T3"/>
                </a:cxn>
                <a:cxn ang="0">
                  <a:pos x="T4" y="T5"/>
                </a:cxn>
                <a:cxn ang="0">
                  <a:pos x="T6" y="T7"/>
                </a:cxn>
                <a:cxn ang="0">
                  <a:pos x="T8" y="T9"/>
                </a:cxn>
              </a:cxnLst>
              <a:rect l="0" t="0" r="r" b="b"/>
              <a:pathLst>
                <a:path w="15" h="8">
                  <a:moveTo>
                    <a:pt x="8" y="0"/>
                  </a:moveTo>
                  <a:cubicBezTo>
                    <a:pt x="9" y="0"/>
                    <a:pt x="9" y="0"/>
                    <a:pt x="9" y="1"/>
                  </a:cubicBezTo>
                  <a:cubicBezTo>
                    <a:pt x="10" y="4"/>
                    <a:pt x="15" y="4"/>
                    <a:pt x="12" y="7"/>
                  </a:cubicBezTo>
                  <a:cubicBezTo>
                    <a:pt x="8" y="8"/>
                    <a:pt x="10" y="2"/>
                    <a:pt x="5" y="4"/>
                  </a:cubicBezTo>
                  <a:cubicBezTo>
                    <a:pt x="0" y="2"/>
                    <a:pt x="11" y="4"/>
                    <a:pt x="8" y="0"/>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35" name="Freeform 11"/>
            <p:cNvSpPr/>
            <p:nvPr/>
          </p:nvSpPr>
          <p:spPr bwMode="auto">
            <a:xfrm>
              <a:off x="6342062" y="830262"/>
              <a:ext cx="109538" cy="55563"/>
            </a:xfrm>
            <a:custGeom>
              <a:avLst/>
              <a:gdLst>
                <a:gd name="T0" fmla="*/ 28 w 29"/>
                <a:gd name="T1" fmla="*/ 11 h 15"/>
                <a:gd name="T2" fmla="*/ 17 w 29"/>
                <a:gd name="T3" fmla="*/ 14 h 15"/>
                <a:gd name="T4" fmla="*/ 3 w 29"/>
                <a:gd name="T5" fmla="*/ 14 h 15"/>
                <a:gd name="T6" fmla="*/ 0 w 29"/>
                <a:gd name="T7" fmla="*/ 11 h 15"/>
                <a:gd name="T8" fmla="*/ 22 w 29"/>
                <a:gd name="T9" fmla="*/ 0 h 15"/>
                <a:gd name="T10" fmla="*/ 27 w 29"/>
                <a:gd name="T11" fmla="*/ 3 h 15"/>
                <a:gd name="T12" fmla="*/ 24 w 29"/>
                <a:gd name="T13" fmla="*/ 4 h 15"/>
                <a:gd name="T14" fmla="*/ 28 w 29"/>
                <a:gd name="T15" fmla="*/ 11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15">
                  <a:moveTo>
                    <a:pt x="28" y="11"/>
                  </a:moveTo>
                  <a:cubicBezTo>
                    <a:pt x="24" y="11"/>
                    <a:pt x="17" y="9"/>
                    <a:pt x="17" y="14"/>
                  </a:cubicBezTo>
                  <a:cubicBezTo>
                    <a:pt x="14" y="12"/>
                    <a:pt x="9" y="15"/>
                    <a:pt x="3" y="14"/>
                  </a:cubicBezTo>
                  <a:cubicBezTo>
                    <a:pt x="3" y="11"/>
                    <a:pt x="2" y="11"/>
                    <a:pt x="0" y="11"/>
                  </a:cubicBezTo>
                  <a:cubicBezTo>
                    <a:pt x="3" y="3"/>
                    <a:pt x="11" y="0"/>
                    <a:pt x="22" y="0"/>
                  </a:cubicBezTo>
                  <a:cubicBezTo>
                    <a:pt x="21" y="4"/>
                    <a:pt x="26" y="1"/>
                    <a:pt x="27" y="3"/>
                  </a:cubicBezTo>
                  <a:cubicBezTo>
                    <a:pt x="27" y="4"/>
                    <a:pt x="24" y="4"/>
                    <a:pt x="24" y="4"/>
                  </a:cubicBezTo>
                  <a:cubicBezTo>
                    <a:pt x="23" y="6"/>
                    <a:pt x="29" y="5"/>
                    <a:pt x="28" y="11"/>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36" name="Freeform 12"/>
            <p:cNvSpPr/>
            <p:nvPr/>
          </p:nvSpPr>
          <p:spPr bwMode="auto">
            <a:xfrm>
              <a:off x="5711825" y="833437"/>
              <a:ext cx="57150" cy="33338"/>
            </a:xfrm>
            <a:custGeom>
              <a:avLst/>
              <a:gdLst>
                <a:gd name="T0" fmla="*/ 15 w 15"/>
                <a:gd name="T1" fmla="*/ 2 h 9"/>
                <a:gd name="T2" fmla="*/ 14 w 15"/>
                <a:gd name="T3" fmla="*/ 7 h 9"/>
                <a:gd name="T4" fmla="*/ 8 w 15"/>
                <a:gd name="T5" fmla="*/ 9 h 9"/>
                <a:gd name="T6" fmla="*/ 1 w 15"/>
                <a:gd name="T7" fmla="*/ 4 h 9"/>
                <a:gd name="T8" fmla="*/ 9 w 15"/>
                <a:gd name="T9" fmla="*/ 4 h 9"/>
                <a:gd name="T10" fmla="*/ 15 w 15"/>
                <a:gd name="T11" fmla="*/ 2 h 9"/>
              </a:gdLst>
              <a:ahLst/>
              <a:cxnLst>
                <a:cxn ang="0">
                  <a:pos x="T0" y="T1"/>
                </a:cxn>
                <a:cxn ang="0">
                  <a:pos x="T2" y="T3"/>
                </a:cxn>
                <a:cxn ang="0">
                  <a:pos x="T4" y="T5"/>
                </a:cxn>
                <a:cxn ang="0">
                  <a:pos x="T6" y="T7"/>
                </a:cxn>
                <a:cxn ang="0">
                  <a:pos x="T8" y="T9"/>
                </a:cxn>
                <a:cxn ang="0">
                  <a:pos x="T10" y="T11"/>
                </a:cxn>
              </a:cxnLst>
              <a:rect l="0" t="0" r="r" b="b"/>
              <a:pathLst>
                <a:path w="15" h="9">
                  <a:moveTo>
                    <a:pt x="15" y="2"/>
                  </a:moveTo>
                  <a:cubicBezTo>
                    <a:pt x="14" y="3"/>
                    <a:pt x="13" y="5"/>
                    <a:pt x="14" y="7"/>
                  </a:cubicBezTo>
                  <a:cubicBezTo>
                    <a:pt x="11" y="7"/>
                    <a:pt x="10" y="8"/>
                    <a:pt x="8" y="9"/>
                  </a:cubicBezTo>
                  <a:cubicBezTo>
                    <a:pt x="6" y="7"/>
                    <a:pt x="0" y="9"/>
                    <a:pt x="1" y="4"/>
                  </a:cubicBezTo>
                  <a:cubicBezTo>
                    <a:pt x="5" y="5"/>
                    <a:pt x="6" y="1"/>
                    <a:pt x="9" y="4"/>
                  </a:cubicBezTo>
                  <a:cubicBezTo>
                    <a:pt x="12" y="4"/>
                    <a:pt x="11" y="0"/>
                    <a:pt x="15" y="2"/>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37" name="Freeform 13"/>
            <p:cNvSpPr/>
            <p:nvPr/>
          </p:nvSpPr>
          <p:spPr bwMode="auto">
            <a:xfrm>
              <a:off x="5375275" y="849312"/>
              <a:ext cx="71438" cy="36513"/>
            </a:xfrm>
            <a:custGeom>
              <a:avLst/>
              <a:gdLst>
                <a:gd name="T0" fmla="*/ 18 w 19"/>
                <a:gd name="T1" fmla="*/ 0 h 10"/>
                <a:gd name="T2" fmla="*/ 15 w 19"/>
                <a:gd name="T3" fmla="*/ 5 h 10"/>
                <a:gd name="T4" fmla="*/ 11 w 19"/>
                <a:gd name="T5" fmla="*/ 9 h 10"/>
                <a:gd name="T6" fmla="*/ 8 w 19"/>
                <a:gd name="T7" fmla="*/ 6 h 10"/>
                <a:gd name="T8" fmla="*/ 4 w 19"/>
                <a:gd name="T9" fmla="*/ 7 h 10"/>
                <a:gd name="T10" fmla="*/ 1 w 19"/>
                <a:gd name="T11" fmla="*/ 5 h 10"/>
                <a:gd name="T12" fmla="*/ 8 w 19"/>
                <a:gd name="T13" fmla="*/ 3 h 10"/>
                <a:gd name="T14" fmla="*/ 8 w 19"/>
                <a:gd name="T15" fmla="*/ 2 h 10"/>
                <a:gd name="T16" fmla="*/ 18 w 19"/>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10">
                  <a:moveTo>
                    <a:pt x="18" y="0"/>
                  </a:moveTo>
                  <a:cubicBezTo>
                    <a:pt x="19" y="4"/>
                    <a:pt x="15" y="2"/>
                    <a:pt x="15" y="5"/>
                  </a:cubicBezTo>
                  <a:cubicBezTo>
                    <a:pt x="15" y="5"/>
                    <a:pt x="13" y="8"/>
                    <a:pt x="11" y="9"/>
                  </a:cubicBezTo>
                  <a:cubicBezTo>
                    <a:pt x="8" y="10"/>
                    <a:pt x="9" y="6"/>
                    <a:pt x="8" y="6"/>
                  </a:cubicBezTo>
                  <a:cubicBezTo>
                    <a:pt x="8" y="6"/>
                    <a:pt x="6" y="8"/>
                    <a:pt x="4" y="7"/>
                  </a:cubicBezTo>
                  <a:cubicBezTo>
                    <a:pt x="3" y="7"/>
                    <a:pt x="3" y="4"/>
                    <a:pt x="1" y="5"/>
                  </a:cubicBezTo>
                  <a:cubicBezTo>
                    <a:pt x="0" y="1"/>
                    <a:pt x="7" y="5"/>
                    <a:pt x="8" y="3"/>
                  </a:cubicBezTo>
                  <a:cubicBezTo>
                    <a:pt x="8" y="3"/>
                    <a:pt x="8" y="2"/>
                    <a:pt x="8" y="2"/>
                  </a:cubicBezTo>
                  <a:cubicBezTo>
                    <a:pt x="12" y="1"/>
                    <a:pt x="13" y="1"/>
                    <a:pt x="18" y="0"/>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38" name="Freeform 14"/>
            <p:cNvSpPr/>
            <p:nvPr/>
          </p:nvSpPr>
          <p:spPr bwMode="auto">
            <a:xfrm>
              <a:off x="5648325" y="849312"/>
              <a:ext cx="57150" cy="17463"/>
            </a:xfrm>
            <a:custGeom>
              <a:avLst/>
              <a:gdLst>
                <a:gd name="T0" fmla="*/ 14 w 15"/>
                <a:gd name="T1" fmla="*/ 5 h 5"/>
                <a:gd name="T2" fmla="*/ 3 w 15"/>
                <a:gd name="T3" fmla="*/ 5 h 5"/>
                <a:gd name="T4" fmla="*/ 7 w 15"/>
                <a:gd name="T5" fmla="*/ 0 h 5"/>
                <a:gd name="T6" fmla="*/ 14 w 15"/>
                <a:gd name="T7" fmla="*/ 5 h 5"/>
              </a:gdLst>
              <a:ahLst/>
              <a:cxnLst>
                <a:cxn ang="0">
                  <a:pos x="T0" y="T1"/>
                </a:cxn>
                <a:cxn ang="0">
                  <a:pos x="T2" y="T3"/>
                </a:cxn>
                <a:cxn ang="0">
                  <a:pos x="T4" y="T5"/>
                </a:cxn>
                <a:cxn ang="0">
                  <a:pos x="T6" y="T7"/>
                </a:cxn>
              </a:cxnLst>
              <a:rect l="0" t="0" r="r" b="b"/>
              <a:pathLst>
                <a:path w="15" h="5">
                  <a:moveTo>
                    <a:pt x="14" y="5"/>
                  </a:moveTo>
                  <a:cubicBezTo>
                    <a:pt x="3" y="5"/>
                    <a:pt x="3" y="5"/>
                    <a:pt x="3" y="5"/>
                  </a:cubicBezTo>
                  <a:cubicBezTo>
                    <a:pt x="0" y="0"/>
                    <a:pt x="7" y="4"/>
                    <a:pt x="7" y="0"/>
                  </a:cubicBezTo>
                  <a:cubicBezTo>
                    <a:pt x="8" y="3"/>
                    <a:pt x="15" y="0"/>
                    <a:pt x="14" y="5"/>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39" name="Freeform 15"/>
            <p:cNvSpPr/>
            <p:nvPr/>
          </p:nvSpPr>
          <p:spPr bwMode="auto">
            <a:xfrm>
              <a:off x="5568950" y="871537"/>
              <a:ext cx="68263" cy="25400"/>
            </a:xfrm>
            <a:custGeom>
              <a:avLst/>
              <a:gdLst>
                <a:gd name="T0" fmla="*/ 12 w 18"/>
                <a:gd name="T1" fmla="*/ 0 h 7"/>
                <a:gd name="T2" fmla="*/ 12 w 18"/>
                <a:gd name="T3" fmla="*/ 6 h 7"/>
                <a:gd name="T4" fmla="*/ 0 w 18"/>
                <a:gd name="T5" fmla="*/ 4 h 7"/>
                <a:gd name="T6" fmla="*/ 12 w 18"/>
                <a:gd name="T7" fmla="*/ 0 h 7"/>
              </a:gdLst>
              <a:ahLst/>
              <a:cxnLst>
                <a:cxn ang="0">
                  <a:pos x="T0" y="T1"/>
                </a:cxn>
                <a:cxn ang="0">
                  <a:pos x="T2" y="T3"/>
                </a:cxn>
                <a:cxn ang="0">
                  <a:pos x="T4" y="T5"/>
                </a:cxn>
                <a:cxn ang="0">
                  <a:pos x="T6" y="T7"/>
                </a:cxn>
              </a:cxnLst>
              <a:rect l="0" t="0" r="r" b="b"/>
              <a:pathLst>
                <a:path w="18" h="7">
                  <a:moveTo>
                    <a:pt x="12" y="0"/>
                  </a:moveTo>
                  <a:cubicBezTo>
                    <a:pt x="18" y="2"/>
                    <a:pt x="12" y="2"/>
                    <a:pt x="12" y="6"/>
                  </a:cubicBezTo>
                  <a:cubicBezTo>
                    <a:pt x="8" y="5"/>
                    <a:pt x="2" y="7"/>
                    <a:pt x="0" y="4"/>
                  </a:cubicBezTo>
                  <a:cubicBezTo>
                    <a:pt x="2" y="1"/>
                    <a:pt x="10" y="3"/>
                    <a:pt x="12" y="0"/>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40" name="Freeform 16"/>
            <p:cNvSpPr/>
            <p:nvPr/>
          </p:nvSpPr>
          <p:spPr bwMode="auto">
            <a:xfrm>
              <a:off x="2220912" y="893762"/>
              <a:ext cx="30163" cy="19050"/>
            </a:xfrm>
            <a:custGeom>
              <a:avLst/>
              <a:gdLst>
                <a:gd name="T0" fmla="*/ 0 w 8"/>
                <a:gd name="T1" fmla="*/ 0 h 5"/>
                <a:gd name="T2" fmla="*/ 8 w 8"/>
                <a:gd name="T3" fmla="*/ 5 h 5"/>
                <a:gd name="T4" fmla="*/ 0 w 8"/>
                <a:gd name="T5" fmla="*/ 0 h 5"/>
              </a:gdLst>
              <a:ahLst/>
              <a:cxnLst>
                <a:cxn ang="0">
                  <a:pos x="T0" y="T1"/>
                </a:cxn>
                <a:cxn ang="0">
                  <a:pos x="T2" y="T3"/>
                </a:cxn>
                <a:cxn ang="0">
                  <a:pos x="T4" y="T5"/>
                </a:cxn>
              </a:cxnLst>
              <a:rect l="0" t="0" r="r" b="b"/>
              <a:pathLst>
                <a:path w="8" h="5">
                  <a:moveTo>
                    <a:pt x="0" y="0"/>
                  </a:moveTo>
                  <a:cubicBezTo>
                    <a:pt x="5" y="0"/>
                    <a:pt x="8" y="0"/>
                    <a:pt x="8" y="5"/>
                  </a:cubicBezTo>
                  <a:cubicBezTo>
                    <a:pt x="5" y="3"/>
                    <a:pt x="0" y="4"/>
                    <a:pt x="0" y="0"/>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41" name="Freeform 17"/>
            <p:cNvSpPr/>
            <p:nvPr/>
          </p:nvSpPr>
          <p:spPr bwMode="auto">
            <a:xfrm>
              <a:off x="6380162" y="890587"/>
              <a:ext cx="123825" cy="58738"/>
            </a:xfrm>
            <a:custGeom>
              <a:avLst/>
              <a:gdLst>
                <a:gd name="T0" fmla="*/ 29 w 33"/>
                <a:gd name="T1" fmla="*/ 3 h 16"/>
                <a:gd name="T2" fmla="*/ 32 w 33"/>
                <a:gd name="T3" fmla="*/ 10 h 16"/>
                <a:gd name="T4" fmla="*/ 18 w 33"/>
                <a:gd name="T5" fmla="*/ 15 h 16"/>
                <a:gd name="T6" fmla="*/ 15 w 33"/>
                <a:gd name="T7" fmla="*/ 13 h 16"/>
                <a:gd name="T8" fmla="*/ 10 w 33"/>
                <a:gd name="T9" fmla="*/ 13 h 16"/>
                <a:gd name="T10" fmla="*/ 10 w 33"/>
                <a:gd name="T11" fmla="*/ 10 h 16"/>
                <a:gd name="T12" fmla="*/ 5 w 33"/>
                <a:gd name="T13" fmla="*/ 12 h 16"/>
                <a:gd name="T14" fmla="*/ 7 w 33"/>
                <a:gd name="T15" fmla="*/ 9 h 16"/>
                <a:gd name="T16" fmla="*/ 1 w 33"/>
                <a:gd name="T17" fmla="*/ 8 h 16"/>
                <a:gd name="T18" fmla="*/ 4 w 33"/>
                <a:gd name="T19" fmla="*/ 5 h 16"/>
                <a:gd name="T20" fmla="*/ 8 w 33"/>
                <a:gd name="T21" fmla="*/ 2 h 16"/>
                <a:gd name="T22" fmla="*/ 21 w 33"/>
                <a:gd name="T23" fmla="*/ 1 h 16"/>
                <a:gd name="T24" fmla="*/ 21 w 33"/>
                <a:gd name="T25" fmla="*/ 3 h 16"/>
                <a:gd name="T26" fmla="*/ 29 w 33"/>
                <a:gd name="T27" fmla="*/ 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 h="16">
                  <a:moveTo>
                    <a:pt x="29" y="3"/>
                  </a:moveTo>
                  <a:cubicBezTo>
                    <a:pt x="28" y="8"/>
                    <a:pt x="24" y="11"/>
                    <a:pt x="32" y="10"/>
                  </a:cubicBezTo>
                  <a:cubicBezTo>
                    <a:pt x="33" y="16"/>
                    <a:pt x="23" y="15"/>
                    <a:pt x="18" y="15"/>
                  </a:cubicBezTo>
                  <a:cubicBezTo>
                    <a:pt x="16" y="14"/>
                    <a:pt x="16" y="14"/>
                    <a:pt x="15" y="13"/>
                  </a:cubicBezTo>
                  <a:cubicBezTo>
                    <a:pt x="12" y="11"/>
                    <a:pt x="13" y="15"/>
                    <a:pt x="10" y="13"/>
                  </a:cubicBezTo>
                  <a:cubicBezTo>
                    <a:pt x="9" y="13"/>
                    <a:pt x="10" y="11"/>
                    <a:pt x="10" y="10"/>
                  </a:cubicBezTo>
                  <a:cubicBezTo>
                    <a:pt x="9" y="10"/>
                    <a:pt x="7" y="13"/>
                    <a:pt x="5" y="12"/>
                  </a:cubicBezTo>
                  <a:cubicBezTo>
                    <a:pt x="5" y="12"/>
                    <a:pt x="7" y="10"/>
                    <a:pt x="7" y="9"/>
                  </a:cubicBezTo>
                  <a:cubicBezTo>
                    <a:pt x="6" y="8"/>
                    <a:pt x="0" y="11"/>
                    <a:pt x="1" y="8"/>
                  </a:cubicBezTo>
                  <a:cubicBezTo>
                    <a:pt x="0" y="5"/>
                    <a:pt x="3" y="6"/>
                    <a:pt x="4" y="5"/>
                  </a:cubicBezTo>
                  <a:cubicBezTo>
                    <a:pt x="6" y="3"/>
                    <a:pt x="5" y="3"/>
                    <a:pt x="8" y="2"/>
                  </a:cubicBezTo>
                  <a:cubicBezTo>
                    <a:pt x="9" y="2"/>
                    <a:pt x="15" y="0"/>
                    <a:pt x="21" y="1"/>
                  </a:cubicBezTo>
                  <a:cubicBezTo>
                    <a:pt x="21" y="1"/>
                    <a:pt x="21" y="3"/>
                    <a:pt x="21" y="3"/>
                  </a:cubicBezTo>
                  <a:cubicBezTo>
                    <a:pt x="23" y="5"/>
                    <a:pt x="28" y="2"/>
                    <a:pt x="29" y="3"/>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42" name="Freeform 18"/>
            <p:cNvSpPr/>
            <p:nvPr/>
          </p:nvSpPr>
          <p:spPr bwMode="auto">
            <a:xfrm>
              <a:off x="6330950" y="890587"/>
              <a:ext cx="49213" cy="33338"/>
            </a:xfrm>
            <a:custGeom>
              <a:avLst/>
              <a:gdLst>
                <a:gd name="T0" fmla="*/ 13 w 13"/>
                <a:gd name="T1" fmla="*/ 5 h 9"/>
                <a:gd name="T2" fmla="*/ 9 w 13"/>
                <a:gd name="T3" fmla="*/ 5 h 9"/>
                <a:gd name="T4" fmla="*/ 7 w 13"/>
                <a:gd name="T5" fmla="*/ 8 h 9"/>
                <a:gd name="T6" fmla="*/ 0 w 13"/>
                <a:gd name="T7" fmla="*/ 5 h 9"/>
                <a:gd name="T8" fmla="*/ 13 w 13"/>
                <a:gd name="T9" fmla="*/ 5 h 9"/>
              </a:gdLst>
              <a:ahLst/>
              <a:cxnLst>
                <a:cxn ang="0">
                  <a:pos x="T0" y="T1"/>
                </a:cxn>
                <a:cxn ang="0">
                  <a:pos x="T2" y="T3"/>
                </a:cxn>
                <a:cxn ang="0">
                  <a:pos x="T4" y="T5"/>
                </a:cxn>
                <a:cxn ang="0">
                  <a:pos x="T6" y="T7"/>
                </a:cxn>
                <a:cxn ang="0">
                  <a:pos x="T8" y="T9"/>
                </a:cxn>
              </a:cxnLst>
              <a:rect l="0" t="0" r="r" b="b"/>
              <a:pathLst>
                <a:path w="13" h="9">
                  <a:moveTo>
                    <a:pt x="13" y="5"/>
                  </a:moveTo>
                  <a:cubicBezTo>
                    <a:pt x="12" y="7"/>
                    <a:pt x="10" y="5"/>
                    <a:pt x="9" y="5"/>
                  </a:cubicBezTo>
                  <a:cubicBezTo>
                    <a:pt x="7" y="5"/>
                    <a:pt x="7" y="7"/>
                    <a:pt x="7" y="8"/>
                  </a:cubicBezTo>
                  <a:cubicBezTo>
                    <a:pt x="3" y="9"/>
                    <a:pt x="4" y="4"/>
                    <a:pt x="0" y="5"/>
                  </a:cubicBezTo>
                  <a:cubicBezTo>
                    <a:pt x="3" y="0"/>
                    <a:pt x="9" y="3"/>
                    <a:pt x="13" y="5"/>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43" name="Freeform 19"/>
            <p:cNvSpPr/>
            <p:nvPr/>
          </p:nvSpPr>
          <p:spPr bwMode="auto">
            <a:xfrm>
              <a:off x="2111375" y="927100"/>
              <a:ext cx="123825" cy="68263"/>
            </a:xfrm>
            <a:custGeom>
              <a:avLst/>
              <a:gdLst>
                <a:gd name="T0" fmla="*/ 24 w 33"/>
                <a:gd name="T1" fmla="*/ 5 h 18"/>
                <a:gd name="T2" fmla="*/ 28 w 33"/>
                <a:gd name="T3" fmla="*/ 10 h 18"/>
                <a:gd name="T4" fmla="*/ 32 w 33"/>
                <a:gd name="T5" fmla="*/ 17 h 18"/>
                <a:gd name="T6" fmla="*/ 28 w 33"/>
                <a:gd name="T7" fmla="*/ 17 h 18"/>
                <a:gd name="T8" fmla="*/ 28 w 33"/>
                <a:gd name="T9" fmla="*/ 15 h 18"/>
                <a:gd name="T10" fmla="*/ 25 w 33"/>
                <a:gd name="T11" fmla="*/ 13 h 18"/>
                <a:gd name="T12" fmla="*/ 7 w 33"/>
                <a:gd name="T13" fmla="*/ 12 h 18"/>
                <a:gd name="T14" fmla="*/ 11 w 33"/>
                <a:gd name="T15" fmla="*/ 9 h 18"/>
                <a:gd name="T16" fmla="*/ 8 w 33"/>
                <a:gd name="T17" fmla="*/ 6 h 18"/>
                <a:gd name="T18" fmla="*/ 0 w 33"/>
                <a:gd name="T19" fmla="*/ 2 h 18"/>
                <a:gd name="T20" fmla="*/ 11 w 33"/>
                <a:gd name="T21" fmla="*/ 2 h 18"/>
                <a:gd name="T22" fmla="*/ 14 w 33"/>
                <a:gd name="T23" fmla="*/ 5 h 18"/>
                <a:gd name="T24" fmla="*/ 20 w 33"/>
                <a:gd name="T25" fmla="*/ 5 h 18"/>
                <a:gd name="T26" fmla="*/ 24 w 33"/>
                <a:gd name="T27" fmla="*/ 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 h="18">
                  <a:moveTo>
                    <a:pt x="24" y="5"/>
                  </a:moveTo>
                  <a:cubicBezTo>
                    <a:pt x="26" y="6"/>
                    <a:pt x="27" y="8"/>
                    <a:pt x="28" y="10"/>
                  </a:cubicBezTo>
                  <a:cubicBezTo>
                    <a:pt x="30" y="12"/>
                    <a:pt x="33" y="14"/>
                    <a:pt x="32" y="17"/>
                  </a:cubicBezTo>
                  <a:cubicBezTo>
                    <a:pt x="32" y="17"/>
                    <a:pt x="29" y="18"/>
                    <a:pt x="28" y="17"/>
                  </a:cubicBezTo>
                  <a:cubicBezTo>
                    <a:pt x="28" y="17"/>
                    <a:pt x="29" y="15"/>
                    <a:pt x="28" y="15"/>
                  </a:cubicBezTo>
                  <a:cubicBezTo>
                    <a:pt x="28" y="14"/>
                    <a:pt x="24" y="17"/>
                    <a:pt x="25" y="13"/>
                  </a:cubicBezTo>
                  <a:cubicBezTo>
                    <a:pt x="17" y="13"/>
                    <a:pt x="12" y="13"/>
                    <a:pt x="7" y="12"/>
                  </a:cubicBezTo>
                  <a:cubicBezTo>
                    <a:pt x="6" y="9"/>
                    <a:pt x="9" y="9"/>
                    <a:pt x="11" y="9"/>
                  </a:cubicBezTo>
                  <a:cubicBezTo>
                    <a:pt x="11" y="7"/>
                    <a:pt x="8" y="8"/>
                    <a:pt x="8" y="6"/>
                  </a:cubicBezTo>
                  <a:cubicBezTo>
                    <a:pt x="3" y="4"/>
                    <a:pt x="1" y="8"/>
                    <a:pt x="0" y="2"/>
                  </a:cubicBezTo>
                  <a:cubicBezTo>
                    <a:pt x="3" y="0"/>
                    <a:pt x="8" y="1"/>
                    <a:pt x="11" y="2"/>
                  </a:cubicBezTo>
                  <a:cubicBezTo>
                    <a:pt x="13" y="2"/>
                    <a:pt x="14" y="2"/>
                    <a:pt x="14" y="5"/>
                  </a:cubicBezTo>
                  <a:cubicBezTo>
                    <a:pt x="16" y="6"/>
                    <a:pt x="20" y="0"/>
                    <a:pt x="20" y="5"/>
                  </a:cubicBezTo>
                  <a:cubicBezTo>
                    <a:pt x="20" y="6"/>
                    <a:pt x="24" y="7"/>
                    <a:pt x="24" y="5"/>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44" name="Freeform 20"/>
            <p:cNvSpPr/>
            <p:nvPr/>
          </p:nvSpPr>
          <p:spPr bwMode="auto">
            <a:xfrm>
              <a:off x="6507162" y="927100"/>
              <a:ext cx="123825" cy="63500"/>
            </a:xfrm>
            <a:custGeom>
              <a:avLst/>
              <a:gdLst>
                <a:gd name="T0" fmla="*/ 13 w 33"/>
                <a:gd name="T1" fmla="*/ 0 h 17"/>
                <a:gd name="T2" fmla="*/ 19 w 33"/>
                <a:gd name="T3" fmla="*/ 5 h 17"/>
                <a:gd name="T4" fmla="*/ 20 w 33"/>
                <a:gd name="T5" fmla="*/ 2 h 17"/>
                <a:gd name="T6" fmla="*/ 23 w 33"/>
                <a:gd name="T7" fmla="*/ 5 h 17"/>
                <a:gd name="T8" fmla="*/ 26 w 33"/>
                <a:gd name="T9" fmla="*/ 5 h 17"/>
                <a:gd name="T10" fmla="*/ 26 w 33"/>
                <a:gd name="T11" fmla="*/ 6 h 17"/>
                <a:gd name="T12" fmla="*/ 32 w 33"/>
                <a:gd name="T13" fmla="*/ 7 h 17"/>
                <a:gd name="T14" fmla="*/ 22 w 33"/>
                <a:gd name="T15" fmla="*/ 10 h 17"/>
                <a:gd name="T16" fmla="*/ 20 w 33"/>
                <a:gd name="T17" fmla="*/ 13 h 17"/>
                <a:gd name="T18" fmla="*/ 8 w 33"/>
                <a:gd name="T19" fmla="*/ 13 h 17"/>
                <a:gd name="T20" fmla="*/ 6 w 33"/>
                <a:gd name="T21" fmla="*/ 16 h 17"/>
                <a:gd name="T22" fmla="*/ 1 w 33"/>
                <a:gd name="T23" fmla="*/ 15 h 17"/>
                <a:gd name="T24" fmla="*/ 1 w 33"/>
                <a:gd name="T25" fmla="*/ 10 h 17"/>
                <a:gd name="T26" fmla="*/ 4 w 33"/>
                <a:gd name="T27" fmla="*/ 10 h 17"/>
                <a:gd name="T28" fmla="*/ 5 w 33"/>
                <a:gd name="T29" fmla="*/ 6 h 17"/>
                <a:gd name="T30" fmla="*/ 8 w 33"/>
                <a:gd name="T31" fmla="*/ 6 h 17"/>
                <a:gd name="T32" fmla="*/ 13 w 33"/>
                <a:gd name="T33"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 h="17">
                  <a:moveTo>
                    <a:pt x="13" y="0"/>
                  </a:moveTo>
                  <a:cubicBezTo>
                    <a:pt x="14" y="3"/>
                    <a:pt x="20" y="0"/>
                    <a:pt x="19" y="5"/>
                  </a:cubicBezTo>
                  <a:cubicBezTo>
                    <a:pt x="20" y="6"/>
                    <a:pt x="20" y="2"/>
                    <a:pt x="20" y="2"/>
                  </a:cubicBezTo>
                  <a:cubicBezTo>
                    <a:pt x="22" y="2"/>
                    <a:pt x="22" y="4"/>
                    <a:pt x="23" y="5"/>
                  </a:cubicBezTo>
                  <a:cubicBezTo>
                    <a:pt x="24" y="5"/>
                    <a:pt x="26" y="4"/>
                    <a:pt x="26" y="5"/>
                  </a:cubicBezTo>
                  <a:cubicBezTo>
                    <a:pt x="26" y="5"/>
                    <a:pt x="26" y="6"/>
                    <a:pt x="26" y="6"/>
                  </a:cubicBezTo>
                  <a:cubicBezTo>
                    <a:pt x="28" y="7"/>
                    <a:pt x="32" y="5"/>
                    <a:pt x="32" y="7"/>
                  </a:cubicBezTo>
                  <a:cubicBezTo>
                    <a:pt x="33" y="13"/>
                    <a:pt x="25" y="9"/>
                    <a:pt x="22" y="10"/>
                  </a:cubicBezTo>
                  <a:cubicBezTo>
                    <a:pt x="20" y="10"/>
                    <a:pt x="21" y="13"/>
                    <a:pt x="20" y="13"/>
                  </a:cubicBezTo>
                  <a:cubicBezTo>
                    <a:pt x="17" y="15"/>
                    <a:pt x="9" y="14"/>
                    <a:pt x="8" y="13"/>
                  </a:cubicBezTo>
                  <a:cubicBezTo>
                    <a:pt x="6" y="13"/>
                    <a:pt x="7" y="15"/>
                    <a:pt x="6" y="16"/>
                  </a:cubicBezTo>
                  <a:cubicBezTo>
                    <a:pt x="4" y="13"/>
                    <a:pt x="4" y="17"/>
                    <a:pt x="1" y="15"/>
                  </a:cubicBezTo>
                  <a:cubicBezTo>
                    <a:pt x="1" y="14"/>
                    <a:pt x="0" y="11"/>
                    <a:pt x="1" y="10"/>
                  </a:cubicBezTo>
                  <a:cubicBezTo>
                    <a:pt x="1" y="10"/>
                    <a:pt x="3" y="11"/>
                    <a:pt x="4" y="10"/>
                  </a:cubicBezTo>
                  <a:cubicBezTo>
                    <a:pt x="5" y="9"/>
                    <a:pt x="4" y="7"/>
                    <a:pt x="5" y="6"/>
                  </a:cubicBezTo>
                  <a:cubicBezTo>
                    <a:pt x="5" y="6"/>
                    <a:pt x="7" y="7"/>
                    <a:pt x="8" y="6"/>
                  </a:cubicBezTo>
                  <a:cubicBezTo>
                    <a:pt x="9" y="4"/>
                    <a:pt x="12" y="3"/>
                    <a:pt x="13" y="0"/>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45" name="Freeform 21"/>
            <p:cNvSpPr/>
            <p:nvPr/>
          </p:nvSpPr>
          <p:spPr bwMode="auto">
            <a:xfrm>
              <a:off x="1893887" y="973137"/>
              <a:ext cx="23813" cy="36513"/>
            </a:xfrm>
            <a:custGeom>
              <a:avLst/>
              <a:gdLst>
                <a:gd name="T0" fmla="*/ 6 w 6"/>
                <a:gd name="T1" fmla="*/ 5 h 10"/>
                <a:gd name="T2" fmla="*/ 6 w 6"/>
                <a:gd name="T3" fmla="*/ 5 h 10"/>
              </a:gdLst>
              <a:ahLst/>
              <a:cxnLst>
                <a:cxn ang="0">
                  <a:pos x="T0" y="T1"/>
                </a:cxn>
                <a:cxn ang="0">
                  <a:pos x="T2" y="T3"/>
                </a:cxn>
              </a:cxnLst>
              <a:rect l="0" t="0" r="r" b="b"/>
              <a:pathLst>
                <a:path w="6" h="10">
                  <a:moveTo>
                    <a:pt x="6" y="5"/>
                  </a:moveTo>
                  <a:cubicBezTo>
                    <a:pt x="3" y="10"/>
                    <a:pt x="0" y="0"/>
                    <a:pt x="6" y="5"/>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46" name="Freeform 22"/>
            <p:cNvSpPr/>
            <p:nvPr/>
          </p:nvSpPr>
          <p:spPr bwMode="auto">
            <a:xfrm>
              <a:off x="1943100" y="979487"/>
              <a:ext cx="68263" cy="41275"/>
            </a:xfrm>
            <a:custGeom>
              <a:avLst/>
              <a:gdLst>
                <a:gd name="T0" fmla="*/ 17 w 18"/>
                <a:gd name="T1" fmla="*/ 3 h 11"/>
                <a:gd name="T2" fmla="*/ 4 w 18"/>
                <a:gd name="T3" fmla="*/ 10 h 11"/>
                <a:gd name="T4" fmla="*/ 0 w 18"/>
                <a:gd name="T5" fmla="*/ 6 h 11"/>
                <a:gd name="T6" fmla="*/ 9 w 18"/>
                <a:gd name="T7" fmla="*/ 3 h 11"/>
                <a:gd name="T8" fmla="*/ 17 w 18"/>
                <a:gd name="T9" fmla="*/ 3 h 11"/>
              </a:gdLst>
              <a:ahLst/>
              <a:cxnLst>
                <a:cxn ang="0">
                  <a:pos x="T0" y="T1"/>
                </a:cxn>
                <a:cxn ang="0">
                  <a:pos x="T2" y="T3"/>
                </a:cxn>
                <a:cxn ang="0">
                  <a:pos x="T4" y="T5"/>
                </a:cxn>
                <a:cxn ang="0">
                  <a:pos x="T6" y="T7"/>
                </a:cxn>
                <a:cxn ang="0">
                  <a:pos x="T8" y="T9"/>
                </a:cxn>
              </a:cxnLst>
              <a:rect l="0" t="0" r="r" b="b"/>
              <a:pathLst>
                <a:path w="18" h="11">
                  <a:moveTo>
                    <a:pt x="17" y="3"/>
                  </a:moveTo>
                  <a:cubicBezTo>
                    <a:pt x="18" y="11"/>
                    <a:pt x="8" y="7"/>
                    <a:pt x="4" y="10"/>
                  </a:cubicBezTo>
                  <a:cubicBezTo>
                    <a:pt x="2" y="10"/>
                    <a:pt x="3" y="6"/>
                    <a:pt x="0" y="6"/>
                  </a:cubicBezTo>
                  <a:cubicBezTo>
                    <a:pt x="1" y="2"/>
                    <a:pt x="8" y="7"/>
                    <a:pt x="9" y="3"/>
                  </a:cubicBezTo>
                  <a:cubicBezTo>
                    <a:pt x="9" y="0"/>
                    <a:pt x="12" y="5"/>
                    <a:pt x="17" y="3"/>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47" name="Freeform 23"/>
            <p:cNvSpPr/>
            <p:nvPr/>
          </p:nvSpPr>
          <p:spPr bwMode="auto">
            <a:xfrm>
              <a:off x="2317750" y="987425"/>
              <a:ext cx="60325" cy="30163"/>
            </a:xfrm>
            <a:custGeom>
              <a:avLst/>
              <a:gdLst>
                <a:gd name="T0" fmla="*/ 14 w 16"/>
                <a:gd name="T1" fmla="*/ 3 h 8"/>
                <a:gd name="T2" fmla="*/ 14 w 16"/>
                <a:gd name="T3" fmla="*/ 5 h 8"/>
                <a:gd name="T4" fmla="*/ 10 w 16"/>
                <a:gd name="T5" fmla="*/ 7 h 8"/>
                <a:gd name="T6" fmla="*/ 8 w 16"/>
                <a:gd name="T7" fmla="*/ 8 h 8"/>
                <a:gd name="T8" fmla="*/ 4 w 16"/>
                <a:gd name="T9" fmla="*/ 7 h 8"/>
                <a:gd name="T10" fmla="*/ 3 w 16"/>
                <a:gd name="T11" fmla="*/ 8 h 8"/>
                <a:gd name="T12" fmla="*/ 1 w 16"/>
                <a:gd name="T13" fmla="*/ 7 h 8"/>
                <a:gd name="T14" fmla="*/ 14 w 16"/>
                <a:gd name="T15" fmla="*/ 3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8">
                  <a:moveTo>
                    <a:pt x="14" y="3"/>
                  </a:moveTo>
                  <a:cubicBezTo>
                    <a:pt x="16" y="4"/>
                    <a:pt x="15" y="5"/>
                    <a:pt x="14" y="5"/>
                  </a:cubicBezTo>
                  <a:cubicBezTo>
                    <a:pt x="13" y="7"/>
                    <a:pt x="12" y="6"/>
                    <a:pt x="10" y="7"/>
                  </a:cubicBezTo>
                  <a:cubicBezTo>
                    <a:pt x="9" y="7"/>
                    <a:pt x="8" y="8"/>
                    <a:pt x="8" y="8"/>
                  </a:cubicBezTo>
                  <a:cubicBezTo>
                    <a:pt x="7" y="8"/>
                    <a:pt x="6" y="7"/>
                    <a:pt x="4" y="7"/>
                  </a:cubicBezTo>
                  <a:cubicBezTo>
                    <a:pt x="4" y="7"/>
                    <a:pt x="3" y="8"/>
                    <a:pt x="3" y="8"/>
                  </a:cubicBezTo>
                  <a:cubicBezTo>
                    <a:pt x="1" y="8"/>
                    <a:pt x="1" y="8"/>
                    <a:pt x="1" y="7"/>
                  </a:cubicBezTo>
                  <a:cubicBezTo>
                    <a:pt x="0" y="0"/>
                    <a:pt x="13" y="7"/>
                    <a:pt x="14" y="3"/>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48" name="Freeform 24"/>
            <p:cNvSpPr/>
            <p:nvPr/>
          </p:nvSpPr>
          <p:spPr bwMode="auto">
            <a:xfrm>
              <a:off x="2097087" y="1001712"/>
              <a:ext cx="33338" cy="19050"/>
            </a:xfrm>
            <a:custGeom>
              <a:avLst/>
              <a:gdLst>
                <a:gd name="T0" fmla="*/ 0 w 9"/>
                <a:gd name="T1" fmla="*/ 3 h 5"/>
                <a:gd name="T2" fmla="*/ 7 w 9"/>
                <a:gd name="T3" fmla="*/ 4 h 5"/>
                <a:gd name="T4" fmla="*/ 0 w 9"/>
                <a:gd name="T5" fmla="*/ 3 h 5"/>
              </a:gdLst>
              <a:ahLst/>
              <a:cxnLst>
                <a:cxn ang="0">
                  <a:pos x="T0" y="T1"/>
                </a:cxn>
                <a:cxn ang="0">
                  <a:pos x="T2" y="T3"/>
                </a:cxn>
                <a:cxn ang="0">
                  <a:pos x="T4" y="T5"/>
                </a:cxn>
              </a:cxnLst>
              <a:rect l="0" t="0" r="r" b="b"/>
              <a:pathLst>
                <a:path w="9" h="5">
                  <a:moveTo>
                    <a:pt x="0" y="3"/>
                  </a:moveTo>
                  <a:cubicBezTo>
                    <a:pt x="0" y="1"/>
                    <a:pt x="9" y="0"/>
                    <a:pt x="7" y="4"/>
                  </a:cubicBezTo>
                  <a:cubicBezTo>
                    <a:pt x="4" y="3"/>
                    <a:pt x="4" y="5"/>
                    <a:pt x="0" y="3"/>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49" name="Freeform 25"/>
            <p:cNvSpPr/>
            <p:nvPr/>
          </p:nvSpPr>
          <p:spPr bwMode="auto">
            <a:xfrm>
              <a:off x="2427287" y="1006475"/>
              <a:ext cx="19050" cy="19050"/>
            </a:xfrm>
            <a:custGeom>
              <a:avLst/>
              <a:gdLst>
                <a:gd name="T0" fmla="*/ 0 w 5"/>
                <a:gd name="T1" fmla="*/ 0 h 5"/>
                <a:gd name="T2" fmla="*/ 4 w 5"/>
                <a:gd name="T3" fmla="*/ 5 h 5"/>
                <a:gd name="T4" fmla="*/ 0 w 5"/>
                <a:gd name="T5" fmla="*/ 5 h 5"/>
                <a:gd name="T6" fmla="*/ 0 w 5"/>
                <a:gd name="T7" fmla="*/ 0 h 5"/>
              </a:gdLst>
              <a:ahLst/>
              <a:cxnLst>
                <a:cxn ang="0">
                  <a:pos x="T0" y="T1"/>
                </a:cxn>
                <a:cxn ang="0">
                  <a:pos x="T2" y="T3"/>
                </a:cxn>
                <a:cxn ang="0">
                  <a:pos x="T4" y="T5"/>
                </a:cxn>
                <a:cxn ang="0">
                  <a:pos x="T6" y="T7"/>
                </a:cxn>
              </a:cxnLst>
              <a:rect l="0" t="0" r="r" b="b"/>
              <a:pathLst>
                <a:path w="5" h="5">
                  <a:moveTo>
                    <a:pt x="0" y="0"/>
                  </a:moveTo>
                  <a:cubicBezTo>
                    <a:pt x="3" y="0"/>
                    <a:pt x="5" y="2"/>
                    <a:pt x="4" y="5"/>
                  </a:cubicBezTo>
                  <a:cubicBezTo>
                    <a:pt x="0" y="5"/>
                    <a:pt x="0" y="5"/>
                    <a:pt x="0" y="5"/>
                  </a:cubicBezTo>
                  <a:lnTo>
                    <a:pt x="0" y="0"/>
                  </a:lnTo>
                  <a:close/>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50" name="Freeform 26"/>
            <p:cNvSpPr/>
            <p:nvPr/>
          </p:nvSpPr>
          <p:spPr bwMode="auto">
            <a:xfrm>
              <a:off x="2284412" y="1036637"/>
              <a:ext cx="374650" cy="112713"/>
            </a:xfrm>
            <a:custGeom>
              <a:avLst/>
              <a:gdLst>
                <a:gd name="T0" fmla="*/ 100 w 100"/>
                <a:gd name="T1" fmla="*/ 16 h 30"/>
                <a:gd name="T2" fmla="*/ 100 w 100"/>
                <a:gd name="T3" fmla="*/ 23 h 30"/>
                <a:gd name="T4" fmla="*/ 96 w 100"/>
                <a:gd name="T5" fmla="*/ 26 h 30"/>
                <a:gd name="T6" fmla="*/ 79 w 100"/>
                <a:gd name="T7" fmla="*/ 26 h 30"/>
                <a:gd name="T8" fmla="*/ 73 w 100"/>
                <a:gd name="T9" fmla="*/ 29 h 30"/>
                <a:gd name="T10" fmla="*/ 69 w 100"/>
                <a:gd name="T11" fmla="*/ 28 h 30"/>
                <a:gd name="T12" fmla="*/ 68 w 100"/>
                <a:gd name="T13" fmla="*/ 29 h 30"/>
                <a:gd name="T14" fmla="*/ 62 w 100"/>
                <a:gd name="T15" fmla="*/ 29 h 30"/>
                <a:gd name="T16" fmla="*/ 62 w 100"/>
                <a:gd name="T17" fmla="*/ 28 h 30"/>
                <a:gd name="T18" fmla="*/ 59 w 100"/>
                <a:gd name="T19" fmla="*/ 29 h 30"/>
                <a:gd name="T20" fmla="*/ 54 w 100"/>
                <a:gd name="T21" fmla="*/ 26 h 30"/>
                <a:gd name="T22" fmla="*/ 33 w 100"/>
                <a:gd name="T23" fmla="*/ 26 h 30"/>
                <a:gd name="T24" fmla="*/ 34 w 100"/>
                <a:gd name="T25" fmla="*/ 23 h 30"/>
                <a:gd name="T26" fmla="*/ 31 w 100"/>
                <a:gd name="T27" fmla="*/ 22 h 30"/>
                <a:gd name="T28" fmla="*/ 28 w 100"/>
                <a:gd name="T29" fmla="*/ 16 h 30"/>
                <a:gd name="T30" fmla="*/ 31 w 100"/>
                <a:gd name="T31" fmla="*/ 14 h 30"/>
                <a:gd name="T32" fmla="*/ 28 w 100"/>
                <a:gd name="T33" fmla="*/ 8 h 30"/>
                <a:gd name="T34" fmla="*/ 16 w 100"/>
                <a:gd name="T35" fmla="*/ 9 h 30"/>
                <a:gd name="T36" fmla="*/ 13 w 100"/>
                <a:gd name="T37" fmla="*/ 7 h 30"/>
                <a:gd name="T38" fmla="*/ 10 w 100"/>
                <a:gd name="T39" fmla="*/ 5 h 30"/>
                <a:gd name="T40" fmla="*/ 5 w 100"/>
                <a:gd name="T41" fmla="*/ 7 h 30"/>
                <a:gd name="T42" fmla="*/ 2 w 100"/>
                <a:gd name="T43" fmla="*/ 1 h 30"/>
                <a:gd name="T44" fmla="*/ 17 w 100"/>
                <a:gd name="T45" fmla="*/ 0 h 30"/>
                <a:gd name="T46" fmla="*/ 20 w 100"/>
                <a:gd name="T47" fmla="*/ 1 h 30"/>
                <a:gd name="T48" fmla="*/ 20 w 100"/>
                <a:gd name="T49" fmla="*/ 4 h 30"/>
                <a:gd name="T50" fmla="*/ 24 w 100"/>
                <a:gd name="T51" fmla="*/ 7 h 30"/>
                <a:gd name="T52" fmla="*/ 37 w 100"/>
                <a:gd name="T53" fmla="*/ 7 h 30"/>
                <a:gd name="T54" fmla="*/ 37 w 100"/>
                <a:gd name="T55" fmla="*/ 14 h 30"/>
                <a:gd name="T56" fmla="*/ 47 w 100"/>
                <a:gd name="T57" fmla="*/ 15 h 30"/>
                <a:gd name="T58" fmla="*/ 47 w 100"/>
                <a:gd name="T59" fmla="*/ 18 h 30"/>
                <a:gd name="T60" fmla="*/ 49 w 100"/>
                <a:gd name="T61" fmla="*/ 16 h 30"/>
                <a:gd name="T62" fmla="*/ 66 w 100"/>
                <a:gd name="T63" fmla="*/ 16 h 30"/>
                <a:gd name="T64" fmla="*/ 69 w 100"/>
                <a:gd name="T65" fmla="*/ 18 h 30"/>
                <a:gd name="T66" fmla="*/ 73 w 100"/>
                <a:gd name="T67" fmla="*/ 15 h 30"/>
                <a:gd name="T68" fmla="*/ 77 w 100"/>
                <a:gd name="T69" fmla="*/ 15 h 30"/>
                <a:gd name="T70" fmla="*/ 100 w 100"/>
                <a:gd name="T71" fmla="*/ 1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0" h="30">
                  <a:moveTo>
                    <a:pt x="100" y="16"/>
                  </a:moveTo>
                  <a:cubicBezTo>
                    <a:pt x="100" y="23"/>
                    <a:pt x="100" y="23"/>
                    <a:pt x="100" y="23"/>
                  </a:cubicBezTo>
                  <a:cubicBezTo>
                    <a:pt x="98" y="23"/>
                    <a:pt x="96" y="24"/>
                    <a:pt x="96" y="26"/>
                  </a:cubicBezTo>
                  <a:cubicBezTo>
                    <a:pt x="89" y="27"/>
                    <a:pt x="84" y="26"/>
                    <a:pt x="79" y="26"/>
                  </a:cubicBezTo>
                  <a:cubicBezTo>
                    <a:pt x="77" y="26"/>
                    <a:pt x="75" y="29"/>
                    <a:pt x="73" y="29"/>
                  </a:cubicBezTo>
                  <a:cubicBezTo>
                    <a:pt x="71" y="29"/>
                    <a:pt x="71" y="28"/>
                    <a:pt x="69" y="28"/>
                  </a:cubicBezTo>
                  <a:cubicBezTo>
                    <a:pt x="70" y="28"/>
                    <a:pt x="68" y="29"/>
                    <a:pt x="68" y="29"/>
                  </a:cubicBezTo>
                  <a:cubicBezTo>
                    <a:pt x="67" y="29"/>
                    <a:pt x="62" y="29"/>
                    <a:pt x="62" y="29"/>
                  </a:cubicBezTo>
                  <a:cubicBezTo>
                    <a:pt x="62" y="29"/>
                    <a:pt x="62" y="28"/>
                    <a:pt x="62" y="28"/>
                  </a:cubicBezTo>
                  <a:cubicBezTo>
                    <a:pt x="61" y="27"/>
                    <a:pt x="59" y="29"/>
                    <a:pt x="59" y="29"/>
                  </a:cubicBezTo>
                  <a:cubicBezTo>
                    <a:pt x="56" y="28"/>
                    <a:pt x="56" y="26"/>
                    <a:pt x="54" y="26"/>
                  </a:cubicBezTo>
                  <a:cubicBezTo>
                    <a:pt x="48" y="26"/>
                    <a:pt x="41" y="30"/>
                    <a:pt x="33" y="26"/>
                  </a:cubicBezTo>
                  <a:cubicBezTo>
                    <a:pt x="33" y="25"/>
                    <a:pt x="34" y="25"/>
                    <a:pt x="34" y="23"/>
                  </a:cubicBezTo>
                  <a:cubicBezTo>
                    <a:pt x="34" y="21"/>
                    <a:pt x="32" y="23"/>
                    <a:pt x="31" y="22"/>
                  </a:cubicBezTo>
                  <a:cubicBezTo>
                    <a:pt x="30" y="20"/>
                    <a:pt x="31" y="17"/>
                    <a:pt x="28" y="16"/>
                  </a:cubicBezTo>
                  <a:cubicBezTo>
                    <a:pt x="29" y="15"/>
                    <a:pt x="31" y="15"/>
                    <a:pt x="31" y="14"/>
                  </a:cubicBezTo>
                  <a:cubicBezTo>
                    <a:pt x="31" y="11"/>
                    <a:pt x="27" y="12"/>
                    <a:pt x="28" y="8"/>
                  </a:cubicBezTo>
                  <a:cubicBezTo>
                    <a:pt x="26" y="10"/>
                    <a:pt x="20" y="9"/>
                    <a:pt x="16" y="9"/>
                  </a:cubicBezTo>
                  <a:cubicBezTo>
                    <a:pt x="13" y="11"/>
                    <a:pt x="14" y="7"/>
                    <a:pt x="13" y="7"/>
                  </a:cubicBezTo>
                  <a:cubicBezTo>
                    <a:pt x="12" y="6"/>
                    <a:pt x="10" y="7"/>
                    <a:pt x="10" y="5"/>
                  </a:cubicBezTo>
                  <a:cubicBezTo>
                    <a:pt x="9" y="6"/>
                    <a:pt x="7" y="7"/>
                    <a:pt x="5" y="7"/>
                  </a:cubicBezTo>
                  <a:cubicBezTo>
                    <a:pt x="9" y="2"/>
                    <a:pt x="0" y="6"/>
                    <a:pt x="2" y="1"/>
                  </a:cubicBezTo>
                  <a:cubicBezTo>
                    <a:pt x="8" y="2"/>
                    <a:pt x="12" y="0"/>
                    <a:pt x="17" y="0"/>
                  </a:cubicBezTo>
                  <a:cubicBezTo>
                    <a:pt x="17" y="1"/>
                    <a:pt x="19" y="0"/>
                    <a:pt x="20" y="1"/>
                  </a:cubicBezTo>
                  <a:cubicBezTo>
                    <a:pt x="20" y="1"/>
                    <a:pt x="20" y="3"/>
                    <a:pt x="20" y="4"/>
                  </a:cubicBezTo>
                  <a:cubicBezTo>
                    <a:pt x="21" y="5"/>
                    <a:pt x="25" y="3"/>
                    <a:pt x="24" y="7"/>
                  </a:cubicBezTo>
                  <a:cubicBezTo>
                    <a:pt x="28" y="3"/>
                    <a:pt x="32" y="7"/>
                    <a:pt x="37" y="7"/>
                  </a:cubicBezTo>
                  <a:cubicBezTo>
                    <a:pt x="36" y="11"/>
                    <a:pt x="39" y="11"/>
                    <a:pt x="37" y="14"/>
                  </a:cubicBezTo>
                  <a:cubicBezTo>
                    <a:pt x="39" y="14"/>
                    <a:pt x="43" y="13"/>
                    <a:pt x="47" y="15"/>
                  </a:cubicBezTo>
                  <a:cubicBezTo>
                    <a:pt x="48" y="15"/>
                    <a:pt x="40" y="18"/>
                    <a:pt x="47" y="18"/>
                  </a:cubicBezTo>
                  <a:cubicBezTo>
                    <a:pt x="48" y="18"/>
                    <a:pt x="48" y="16"/>
                    <a:pt x="49" y="16"/>
                  </a:cubicBezTo>
                  <a:cubicBezTo>
                    <a:pt x="54" y="16"/>
                    <a:pt x="60" y="16"/>
                    <a:pt x="66" y="16"/>
                  </a:cubicBezTo>
                  <a:cubicBezTo>
                    <a:pt x="67" y="16"/>
                    <a:pt x="69" y="18"/>
                    <a:pt x="69" y="18"/>
                  </a:cubicBezTo>
                  <a:cubicBezTo>
                    <a:pt x="72" y="17"/>
                    <a:pt x="66" y="15"/>
                    <a:pt x="73" y="15"/>
                  </a:cubicBezTo>
                  <a:cubicBezTo>
                    <a:pt x="75" y="15"/>
                    <a:pt x="76" y="15"/>
                    <a:pt x="77" y="15"/>
                  </a:cubicBezTo>
                  <a:cubicBezTo>
                    <a:pt x="83" y="14"/>
                    <a:pt x="92" y="14"/>
                    <a:pt x="100" y="16"/>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51" name="Freeform 27"/>
            <p:cNvSpPr/>
            <p:nvPr/>
          </p:nvSpPr>
          <p:spPr bwMode="auto">
            <a:xfrm>
              <a:off x="5475287" y="1031875"/>
              <a:ext cx="376238" cy="269875"/>
            </a:xfrm>
            <a:custGeom>
              <a:avLst/>
              <a:gdLst>
                <a:gd name="T0" fmla="*/ 82 w 100"/>
                <a:gd name="T1" fmla="*/ 2 h 72"/>
                <a:gd name="T2" fmla="*/ 99 w 100"/>
                <a:gd name="T3" fmla="*/ 1 h 72"/>
                <a:gd name="T4" fmla="*/ 98 w 100"/>
                <a:gd name="T5" fmla="*/ 8 h 72"/>
                <a:gd name="T6" fmla="*/ 79 w 100"/>
                <a:gd name="T7" fmla="*/ 10 h 72"/>
                <a:gd name="T8" fmla="*/ 77 w 100"/>
                <a:gd name="T9" fmla="*/ 13 h 72"/>
                <a:gd name="T10" fmla="*/ 74 w 100"/>
                <a:gd name="T11" fmla="*/ 13 h 72"/>
                <a:gd name="T12" fmla="*/ 71 w 100"/>
                <a:gd name="T13" fmla="*/ 16 h 72"/>
                <a:gd name="T14" fmla="*/ 68 w 100"/>
                <a:gd name="T15" fmla="*/ 15 h 72"/>
                <a:gd name="T16" fmla="*/ 63 w 100"/>
                <a:gd name="T17" fmla="*/ 16 h 72"/>
                <a:gd name="T18" fmla="*/ 57 w 100"/>
                <a:gd name="T19" fmla="*/ 17 h 72"/>
                <a:gd name="T20" fmla="*/ 56 w 100"/>
                <a:gd name="T21" fmla="*/ 20 h 72"/>
                <a:gd name="T22" fmla="*/ 49 w 100"/>
                <a:gd name="T23" fmla="*/ 24 h 72"/>
                <a:gd name="T24" fmla="*/ 44 w 100"/>
                <a:gd name="T25" fmla="*/ 27 h 72"/>
                <a:gd name="T26" fmla="*/ 42 w 100"/>
                <a:gd name="T27" fmla="*/ 30 h 72"/>
                <a:gd name="T28" fmla="*/ 40 w 100"/>
                <a:gd name="T29" fmla="*/ 33 h 72"/>
                <a:gd name="T30" fmla="*/ 33 w 100"/>
                <a:gd name="T31" fmla="*/ 36 h 72"/>
                <a:gd name="T32" fmla="*/ 32 w 100"/>
                <a:gd name="T33" fmla="*/ 37 h 72"/>
                <a:gd name="T34" fmla="*/ 26 w 100"/>
                <a:gd name="T35" fmla="*/ 40 h 72"/>
                <a:gd name="T36" fmla="*/ 23 w 100"/>
                <a:gd name="T37" fmla="*/ 45 h 72"/>
                <a:gd name="T38" fmla="*/ 25 w 100"/>
                <a:gd name="T39" fmla="*/ 54 h 72"/>
                <a:gd name="T40" fmla="*/ 20 w 100"/>
                <a:gd name="T41" fmla="*/ 57 h 72"/>
                <a:gd name="T42" fmla="*/ 23 w 100"/>
                <a:gd name="T43" fmla="*/ 62 h 72"/>
                <a:gd name="T44" fmla="*/ 22 w 100"/>
                <a:gd name="T45" fmla="*/ 64 h 72"/>
                <a:gd name="T46" fmla="*/ 23 w 100"/>
                <a:gd name="T47" fmla="*/ 65 h 72"/>
                <a:gd name="T48" fmla="*/ 25 w 100"/>
                <a:gd name="T49" fmla="*/ 64 h 72"/>
                <a:gd name="T50" fmla="*/ 29 w 100"/>
                <a:gd name="T51" fmla="*/ 66 h 72"/>
                <a:gd name="T52" fmla="*/ 27 w 100"/>
                <a:gd name="T53" fmla="*/ 72 h 72"/>
                <a:gd name="T54" fmla="*/ 15 w 100"/>
                <a:gd name="T55" fmla="*/ 72 h 72"/>
                <a:gd name="T56" fmla="*/ 16 w 100"/>
                <a:gd name="T57" fmla="*/ 69 h 72"/>
                <a:gd name="T58" fmla="*/ 12 w 100"/>
                <a:gd name="T59" fmla="*/ 68 h 72"/>
                <a:gd name="T60" fmla="*/ 9 w 100"/>
                <a:gd name="T61" fmla="*/ 65 h 72"/>
                <a:gd name="T62" fmla="*/ 6 w 100"/>
                <a:gd name="T63" fmla="*/ 65 h 72"/>
                <a:gd name="T64" fmla="*/ 2 w 100"/>
                <a:gd name="T65" fmla="*/ 65 h 72"/>
                <a:gd name="T66" fmla="*/ 1 w 100"/>
                <a:gd name="T67" fmla="*/ 55 h 72"/>
                <a:gd name="T68" fmla="*/ 8 w 100"/>
                <a:gd name="T69" fmla="*/ 52 h 72"/>
                <a:gd name="T70" fmla="*/ 6 w 100"/>
                <a:gd name="T71" fmla="*/ 51 h 72"/>
                <a:gd name="T72" fmla="*/ 8 w 100"/>
                <a:gd name="T73" fmla="*/ 48 h 72"/>
                <a:gd name="T74" fmla="*/ 15 w 100"/>
                <a:gd name="T75" fmla="*/ 45 h 72"/>
                <a:gd name="T76" fmla="*/ 15 w 100"/>
                <a:gd name="T77" fmla="*/ 40 h 72"/>
                <a:gd name="T78" fmla="*/ 19 w 100"/>
                <a:gd name="T79" fmla="*/ 38 h 72"/>
                <a:gd name="T80" fmla="*/ 22 w 100"/>
                <a:gd name="T81" fmla="*/ 34 h 72"/>
                <a:gd name="T82" fmla="*/ 22 w 100"/>
                <a:gd name="T83" fmla="*/ 27 h 72"/>
                <a:gd name="T84" fmla="*/ 33 w 100"/>
                <a:gd name="T85" fmla="*/ 23 h 72"/>
                <a:gd name="T86" fmla="*/ 35 w 100"/>
                <a:gd name="T87" fmla="*/ 20 h 72"/>
                <a:gd name="T88" fmla="*/ 36 w 100"/>
                <a:gd name="T89" fmla="*/ 22 h 72"/>
                <a:gd name="T90" fmla="*/ 39 w 100"/>
                <a:gd name="T91" fmla="*/ 19 h 72"/>
                <a:gd name="T92" fmla="*/ 40 w 100"/>
                <a:gd name="T93" fmla="*/ 16 h 72"/>
                <a:gd name="T94" fmla="*/ 47 w 100"/>
                <a:gd name="T95" fmla="*/ 15 h 72"/>
                <a:gd name="T96" fmla="*/ 56 w 100"/>
                <a:gd name="T97" fmla="*/ 13 h 72"/>
                <a:gd name="T98" fmla="*/ 57 w 100"/>
                <a:gd name="T99" fmla="*/ 12 h 72"/>
                <a:gd name="T100" fmla="*/ 60 w 100"/>
                <a:gd name="T101" fmla="*/ 13 h 72"/>
                <a:gd name="T102" fmla="*/ 61 w 100"/>
                <a:gd name="T103" fmla="*/ 10 h 72"/>
                <a:gd name="T104" fmla="*/ 63 w 100"/>
                <a:gd name="T105" fmla="*/ 10 h 72"/>
                <a:gd name="T106" fmla="*/ 72 w 100"/>
                <a:gd name="T107" fmla="*/ 9 h 72"/>
                <a:gd name="T108" fmla="*/ 75 w 100"/>
                <a:gd name="T109" fmla="*/ 8 h 72"/>
                <a:gd name="T110" fmla="*/ 77 w 100"/>
                <a:gd name="T111" fmla="*/ 6 h 72"/>
                <a:gd name="T112" fmla="*/ 82 w 100"/>
                <a:gd name="T113" fmla="*/ 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 h="72">
                  <a:moveTo>
                    <a:pt x="82" y="2"/>
                  </a:moveTo>
                  <a:cubicBezTo>
                    <a:pt x="87" y="5"/>
                    <a:pt x="93" y="0"/>
                    <a:pt x="99" y="1"/>
                  </a:cubicBezTo>
                  <a:cubicBezTo>
                    <a:pt x="100" y="4"/>
                    <a:pt x="97" y="4"/>
                    <a:pt x="98" y="8"/>
                  </a:cubicBezTo>
                  <a:cubicBezTo>
                    <a:pt x="93" y="5"/>
                    <a:pt x="86" y="10"/>
                    <a:pt x="79" y="10"/>
                  </a:cubicBezTo>
                  <a:cubicBezTo>
                    <a:pt x="78" y="10"/>
                    <a:pt x="78" y="13"/>
                    <a:pt x="77" y="13"/>
                  </a:cubicBezTo>
                  <a:cubicBezTo>
                    <a:pt x="76" y="14"/>
                    <a:pt x="74" y="13"/>
                    <a:pt x="74" y="13"/>
                  </a:cubicBezTo>
                  <a:cubicBezTo>
                    <a:pt x="74" y="13"/>
                    <a:pt x="71" y="16"/>
                    <a:pt x="71" y="16"/>
                  </a:cubicBezTo>
                  <a:cubicBezTo>
                    <a:pt x="70" y="16"/>
                    <a:pt x="70" y="14"/>
                    <a:pt x="68" y="15"/>
                  </a:cubicBezTo>
                  <a:cubicBezTo>
                    <a:pt x="67" y="15"/>
                    <a:pt x="65" y="15"/>
                    <a:pt x="63" y="16"/>
                  </a:cubicBezTo>
                  <a:cubicBezTo>
                    <a:pt x="62" y="16"/>
                    <a:pt x="59" y="17"/>
                    <a:pt x="57" y="17"/>
                  </a:cubicBezTo>
                  <a:cubicBezTo>
                    <a:pt x="55" y="18"/>
                    <a:pt x="57" y="19"/>
                    <a:pt x="56" y="20"/>
                  </a:cubicBezTo>
                  <a:cubicBezTo>
                    <a:pt x="55" y="21"/>
                    <a:pt x="49" y="20"/>
                    <a:pt x="49" y="24"/>
                  </a:cubicBezTo>
                  <a:cubicBezTo>
                    <a:pt x="48" y="26"/>
                    <a:pt x="45" y="27"/>
                    <a:pt x="44" y="27"/>
                  </a:cubicBezTo>
                  <a:cubicBezTo>
                    <a:pt x="44" y="28"/>
                    <a:pt x="42" y="29"/>
                    <a:pt x="42" y="30"/>
                  </a:cubicBezTo>
                  <a:cubicBezTo>
                    <a:pt x="41" y="31"/>
                    <a:pt x="40" y="31"/>
                    <a:pt x="40" y="33"/>
                  </a:cubicBezTo>
                  <a:cubicBezTo>
                    <a:pt x="35" y="34"/>
                    <a:pt x="36" y="32"/>
                    <a:pt x="33" y="36"/>
                  </a:cubicBezTo>
                  <a:cubicBezTo>
                    <a:pt x="33" y="36"/>
                    <a:pt x="32" y="35"/>
                    <a:pt x="32" y="37"/>
                  </a:cubicBezTo>
                  <a:cubicBezTo>
                    <a:pt x="32" y="39"/>
                    <a:pt x="28" y="38"/>
                    <a:pt x="26" y="40"/>
                  </a:cubicBezTo>
                  <a:cubicBezTo>
                    <a:pt x="26" y="42"/>
                    <a:pt x="28" y="47"/>
                    <a:pt x="23" y="45"/>
                  </a:cubicBezTo>
                  <a:cubicBezTo>
                    <a:pt x="24" y="48"/>
                    <a:pt x="22" y="54"/>
                    <a:pt x="25" y="54"/>
                  </a:cubicBezTo>
                  <a:cubicBezTo>
                    <a:pt x="24" y="55"/>
                    <a:pt x="22" y="56"/>
                    <a:pt x="20" y="57"/>
                  </a:cubicBezTo>
                  <a:cubicBezTo>
                    <a:pt x="19" y="60"/>
                    <a:pt x="24" y="59"/>
                    <a:pt x="23" y="62"/>
                  </a:cubicBezTo>
                  <a:cubicBezTo>
                    <a:pt x="23" y="62"/>
                    <a:pt x="21" y="63"/>
                    <a:pt x="22" y="64"/>
                  </a:cubicBezTo>
                  <a:cubicBezTo>
                    <a:pt x="22" y="63"/>
                    <a:pt x="24" y="65"/>
                    <a:pt x="23" y="65"/>
                  </a:cubicBezTo>
                  <a:cubicBezTo>
                    <a:pt x="24" y="65"/>
                    <a:pt x="25" y="64"/>
                    <a:pt x="25" y="64"/>
                  </a:cubicBezTo>
                  <a:cubicBezTo>
                    <a:pt x="26" y="64"/>
                    <a:pt x="26" y="67"/>
                    <a:pt x="29" y="66"/>
                  </a:cubicBezTo>
                  <a:cubicBezTo>
                    <a:pt x="29" y="69"/>
                    <a:pt x="27" y="69"/>
                    <a:pt x="27" y="72"/>
                  </a:cubicBezTo>
                  <a:cubicBezTo>
                    <a:pt x="15" y="72"/>
                    <a:pt x="15" y="72"/>
                    <a:pt x="15" y="72"/>
                  </a:cubicBezTo>
                  <a:cubicBezTo>
                    <a:pt x="15" y="71"/>
                    <a:pt x="17" y="70"/>
                    <a:pt x="16" y="69"/>
                  </a:cubicBezTo>
                  <a:cubicBezTo>
                    <a:pt x="15" y="68"/>
                    <a:pt x="14" y="69"/>
                    <a:pt x="12" y="68"/>
                  </a:cubicBezTo>
                  <a:cubicBezTo>
                    <a:pt x="11" y="67"/>
                    <a:pt x="10" y="65"/>
                    <a:pt x="9" y="65"/>
                  </a:cubicBezTo>
                  <a:cubicBezTo>
                    <a:pt x="9" y="65"/>
                    <a:pt x="7" y="65"/>
                    <a:pt x="6" y="65"/>
                  </a:cubicBezTo>
                  <a:cubicBezTo>
                    <a:pt x="5" y="64"/>
                    <a:pt x="5" y="65"/>
                    <a:pt x="2" y="65"/>
                  </a:cubicBezTo>
                  <a:cubicBezTo>
                    <a:pt x="2" y="62"/>
                    <a:pt x="0" y="60"/>
                    <a:pt x="1" y="55"/>
                  </a:cubicBezTo>
                  <a:cubicBezTo>
                    <a:pt x="5" y="60"/>
                    <a:pt x="1" y="50"/>
                    <a:pt x="8" y="52"/>
                  </a:cubicBezTo>
                  <a:cubicBezTo>
                    <a:pt x="9" y="51"/>
                    <a:pt x="6" y="51"/>
                    <a:pt x="6" y="51"/>
                  </a:cubicBezTo>
                  <a:cubicBezTo>
                    <a:pt x="7" y="50"/>
                    <a:pt x="11" y="49"/>
                    <a:pt x="8" y="48"/>
                  </a:cubicBezTo>
                  <a:cubicBezTo>
                    <a:pt x="9" y="46"/>
                    <a:pt x="12" y="46"/>
                    <a:pt x="15" y="45"/>
                  </a:cubicBezTo>
                  <a:cubicBezTo>
                    <a:pt x="14" y="43"/>
                    <a:pt x="19" y="41"/>
                    <a:pt x="15" y="40"/>
                  </a:cubicBezTo>
                  <a:cubicBezTo>
                    <a:pt x="15" y="38"/>
                    <a:pt x="17" y="39"/>
                    <a:pt x="19" y="38"/>
                  </a:cubicBezTo>
                  <a:cubicBezTo>
                    <a:pt x="19" y="36"/>
                    <a:pt x="20" y="35"/>
                    <a:pt x="22" y="34"/>
                  </a:cubicBezTo>
                  <a:cubicBezTo>
                    <a:pt x="19" y="32"/>
                    <a:pt x="23" y="32"/>
                    <a:pt x="22" y="27"/>
                  </a:cubicBezTo>
                  <a:cubicBezTo>
                    <a:pt x="27" y="27"/>
                    <a:pt x="29" y="24"/>
                    <a:pt x="33" y="23"/>
                  </a:cubicBezTo>
                  <a:cubicBezTo>
                    <a:pt x="35" y="24"/>
                    <a:pt x="34" y="21"/>
                    <a:pt x="35" y="20"/>
                  </a:cubicBezTo>
                  <a:cubicBezTo>
                    <a:pt x="35" y="20"/>
                    <a:pt x="36" y="21"/>
                    <a:pt x="36" y="22"/>
                  </a:cubicBezTo>
                  <a:cubicBezTo>
                    <a:pt x="37" y="21"/>
                    <a:pt x="38" y="20"/>
                    <a:pt x="39" y="19"/>
                  </a:cubicBezTo>
                  <a:cubicBezTo>
                    <a:pt x="39" y="18"/>
                    <a:pt x="40" y="18"/>
                    <a:pt x="40" y="16"/>
                  </a:cubicBezTo>
                  <a:cubicBezTo>
                    <a:pt x="43" y="16"/>
                    <a:pt x="45" y="16"/>
                    <a:pt x="47" y="15"/>
                  </a:cubicBezTo>
                  <a:cubicBezTo>
                    <a:pt x="49" y="13"/>
                    <a:pt x="51" y="14"/>
                    <a:pt x="56" y="13"/>
                  </a:cubicBezTo>
                  <a:cubicBezTo>
                    <a:pt x="57" y="13"/>
                    <a:pt x="56" y="12"/>
                    <a:pt x="57" y="12"/>
                  </a:cubicBezTo>
                  <a:cubicBezTo>
                    <a:pt x="59" y="11"/>
                    <a:pt x="60" y="13"/>
                    <a:pt x="60" y="13"/>
                  </a:cubicBezTo>
                  <a:cubicBezTo>
                    <a:pt x="62" y="13"/>
                    <a:pt x="59" y="10"/>
                    <a:pt x="61" y="10"/>
                  </a:cubicBezTo>
                  <a:cubicBezTo>
                    <a:pt x="62" y="10"/>
                    <a:pt x="62" y="10"/>
                    <a:pt x="63" y="10"/>
                  </a:cubicBezTo>
                  <a:cubicBezTo>
                    <a:pt x="64" y="10"/>
                    <a:pt x="68" y="10"/>
                    <a:pt x="72" y="9"/>
                  </a:cubicBezTo>
                  <a:cubicBezTo>
                    <a:pt x="75" y="8"/>
                    <a:pt x="74" y="9"/>
                    <a:pt x="75" y="8"/>
                  </a:cubicBezTo>
                  <a:cubicBezTo>
                    <a:pt x="75" y="8"/>
                    <a:pt x="77" y="6"/>
                    <a:pt x="77" y="6"/>
                  </a:cubicBezTo>
                  <a:cubicBezTo>
                    <a:pt x="81" y="4"/>
                    <a:pt x="82" y="9"/>
                    <a:pt x="82" y="2"/>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52" name="Freeform 28"/>
            <p:cNvSpPr/>
            <p:nvPr/>
          </p:nvSpPr>
          <p:spPr bwMode="auto">
            <a:xfrm>
              <a:off x="2187575" y="1047750"/>
              <a:ext cx="41275" cy="19050"/>
            </a:xfrm>
            <a:custGeom>
              <a:avLst/>
              <a:gdLst>
                <a:gd name="T0" fmla="*/ 8 w 11"/>
                <a:gd name="T1" fmla="*/ 1 h 5"/>
                <a:gd name="T2" fmla="*/ 11 w 11"/>
                <a:gd name="T3" fmla="*/ 1 h 5"/>
                <a:gd name="T4" fmla="*/ 8 w 11"/>
                <a:gd name="T5" fmla="*/ 1 h 5"/>
              </a:gdLst>
              <a:ahLst/>
              <a:cxnLst>
                <a:cxn ang="0">
                  <a:pos x="T0" y="T1"/>
                </a:cxn>
                <a:cxn ang="0">
                  <a:pos x="T2" y="T3"/>
                </a:cxn>
                <a:cxn ang="0">
                  <a:pos x="T4" y="T5"/>
                </a:cxn>
              </a:cxnLst>
              <a:rect l="0" t="0" r="r" b="b"/>
              <a:pathLst>
                <a:path w="11" h="5">
                  <a:moveTo>
                    <a:pt x="8" y="1"/>
                  </a:moveTo>
                  <a:cubicBezTo>
                    <a:pt x="11" y="1"/>
                    <a:pt x="11" y="1"/>
                    <a:pt x="11" y="1"/>
                  </a:cubicBezTo>
                  <a:cubicBezTo>
                    <a:pt x="11" y="5"/>
                    <a:pt x="0" y="0"/>
                    <a:pt x="8" y="1"/>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53" name="Freeform 29"/>
            <p:cNvSpPr/>
            <p:nvPr/>
          </p:nvSpPr>
          <p:spPr bwMode="auto">
            <a:xfrm>
              <a:off x="7310437" y="1069975"/>
              <a:ext cx="115888" cy="90488"/>
            </a:xfrm>
            <a:custGeom>
              <a:avLst/>
              <a:gdLst>
                <a:gd name="T0" fmla="*/ 8 w 31"/>
                <a:gd name="T1" fmla="*/ 0 h 24"/>
                <a:gd name="T2" fmla="*/ 10 w 31"/>
                <a:gd name="T3" fmla="*/ 2 h 24"/>
                <a:gd name="T4" fmla="*/ 18 w 31"/>
                <a:gd name="T5" fmla="*/ 6 h 24"/>
                <a:gd name="T6" fmla="*/ 22 w 31"/>
                <a:gd name="T7" fmla="*/ 3 h 24"/>
                <a:gd name="T8" fmla="*/ 31 w 31"/>
                <a:gd name="T9" fmla="*/ 5 h 24"/>
                <a:gd name="T10" fmla="*/ 28 w 31"/>
                <a:gd name="T11" fmla="*/ 12 h 24"/>
                <a:gd name="T12" fmla="*/ 17 w 31"/>
                <a:gd name="T13" fmla="*/ 14 h 24"/>
                <a:gd name="T14" fmla="*/ 17 w 31"/>
                <a:gd name="T15" fmla="*/ 16 h 24"/>
                <a:gd name="T16" fmla="*/ 14 w 31"/>
                <a:gd name="T17" fmla="*/ 19 h 24"/>
                <a:gd name="T18" fmla="*/ 10 w 31"/>
                <a:gd name="T19" fmla="*/ 20 h 24"/>
                <a:gd name="T20" fmla="*/ 4 w 31"/>
                <a:gd name="T21" fmla="*/ 17 h 24"/>
                <a:gd name="T22" fmla="*/ 0 w 31"/>
                <a:gd name="T23" fmla="*/ 6 h 24"/>
                <a:gd name="T24" fmla="*/ 8 w 31"/>
                <a:gd name="T25"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 h="24">
                  <a:moveTo>
                    <a:pt x="8" y="0"/>
                  </a:moveTo>
                  <a:cubicBezTo>
                    <a:pt x="10" y="0"/>
                    <a:pt x="10" y="1"/>
                    <a:pt x="10" y="2"/>
                  </a:cubicBezTo>
                  <a:cubicBezTo>
                    <a:pt x="11" y="5"/>
                    <a:pt x="16" y="4"/>
                    <a:pt x="18" y="6"/>
                  </a:cubicBezTo>
                  <a:cubicBezTo>
                    <a:pt x="21" y="7"/>
                    <a:pt x="22" y="3"/>
                    <a:pt x="22" y="3"/>
                  </a:cubicBezTo>
                  <a:cubicBezTo>
                    <a:pt x="24" y="3"/>
                    <a:pt x="26" y="6"/>
                    <a:pt x="31" y="5"/>
                  </a:cubicBezTo>
                  <a:cubicBezTo>
                    <a:pt x="30" y="6"/>
                    <a:pt x="23" y="9"/>
                    <a:pt x="28" y="12"/>
                  </a:cubicBezTo>
                  <a:cubicBezTo>
                    <a:pt x="27" y="15"/>
                    <a:pt x="22" y="14"/>
                    <a:pt x="17" y="14"/>
                  </a:cubicBezTo>
                  <a:cubicBezTo>
                    <a:pt x="15" y="15"/>
                    <a:pt x="16" y="16"/>
                    <a:pt x="17" y="16"/>
                  </a:cubicBezTo>
                  <a:cubicBezTo>
                    <a:pt x="18" y="18"/>
                    <a:pt x="9" y="17"/>
                    <a:pt x="14" y="19"/>
                  </a:cubicBezTo>
                  <a:cubicBezTo>
                    <a:pt x="14" y="24"/>
                    <a:pt x="9" y="16"/>
                    <a:pt x="10" y="20"/>
                  </a:cubicBezTo>
                  <a:cubicBezTo>
                    <a:pt x="8" y="19"/>
                    <a:pt x="9" y="16"/>
                    <a:pt x="4" y="17"/>
                  </a:cubicBezTo>
                  <a:cubicBezTo>
                    <a:pt x="3" y="13"/>
                    <a:pt x="4" y="7"/>
                    <a:pt x="0" y="6"/>
                  </a:cubicBezTo>
                  <a:cubicBezTo>
                    <a:pt x="1" y="3"/>
                    <a:pt x="9" y="6"/>
                    <a:pt x="8" y="0"/>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54" name="Freeform 30"/>
            <p:cNvSpPr/>
            <p:nvPr/>
          </p:nvSpPr>
          <p:spPr bwMode="auto">
            <a:xfrm>
              <a:off x="1808162" y="1081087"/>
              <a:ext cx="30163" cy="22225"/>
            </a:xfrm>
            <a:custGeom>
              <a:avLst/>
              <a:gdLst>
                <a:gd name="T0" fmla="*/ 4 w 8"/>
                <a:gd name="T1" fmla="*/ 0 h 6"/>
                <a:gd name="T2" fmla="*/ 5 w 8"/>
                <a:gd name="T3" fmla="*/ 6 h 6"/>
                <a:gd name="T4" fmla="*/ 0 w 8"/>
                <a:gd name="T5" fmla="*/ 4 h 6"/>
                <a:gd name="T6" fmla="*/ 4 w 8"/>
                <a:gd name="T7" fmla="*/ 0 h 6"/>
              </a:gdLst>
              <a:ahLst/>
              <a:cxnLst>
                <a:cxn ang="0">
                  <a:pos x="T0" y="T1"/>
                </a:cxn>
                <a:cxn ang="0">
                  <a:pos x="T2" y="T3"/>
                </a:cxn>
                <a:cxn ang="0">
                  <a:pos x="T4" y="T5"/>
                </a:cxn>
                <a:cxn ang="0">
                  <a:pos x="T6" y="T7"/>
                </a:cxn>
              </a:cxnLst>
              <a:rect l="0" t="0" r="r" b="b"/>
              <a:pathLst>
                <a:path w="8" h="6">
                  <a:moveTo>
                    <a:pt x="4" y="0"/>
                  </a:moveTo>
                  <a:cubicBezTo>
                    <a:pt x="8" y="1"/>
                    <a:pt x="5" y="2"/>
                    <a:pt x="5" y="6"/>
                  </a:cubicBezTo>
                  <a:cubicBezTo>
                    <a:pt x="4" y="5"/>
                    <a:pt x="2" y="4"/>
                    <a:pt x="0" y="4"/>
                  </a:cubicBezTo>
                  <a:cubicBezTo>
                    <a:pt x="0" y="2"/>
                    <a:pt x="4" y="3"/>
                    <a:pt x="4" y="0"/>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55" name="Freeform 31"/>
            <p:cNvSpPr/>
            <p:nvPr/>
          </p:nvSpPr>
          <p:spPr bwMode="auto">
            <a:xfrm>
              <a:off x="7437437" y="1081087"/>
              <a:ext cx="52388" cy="49213"/>
            </a:xfrm>
            <a:custGeom>
              <a:avLst/>
              <a:gdLst>
                <a:gd name="T0" fmla="*/ 0 w 14"/>
                <a:gd name="T1" fmla="*/ 4 h 13"/>
                <a:gd name="T2" fmla="*/ 14 w 14"/>
                <a:gd name="T3" fmla="*/ 7 h 13"/>
                <a:gd name="T4" fmla="*/ 8 w 14"/>
                <a:gd name="T5" fmla="*/ 13 h 13"/>
                <a:gd name="T6" fmla="*/ 5 w 14"/>
                <a:gd name="T7" fmla="*/ 10 h 13"/>
                <a:gd name="T8" fmla="*/ 3 w 14"/>
                <a:gd name="T9" fmla="*/ 10 h 13"/>
                <a:gd name="T10" fmla="*/ 0 w 14"/>
                <a:gd name="T11" fmla="*/ 4 h 13"/>
              </a:gdLst>
              <a:ahLst/>
              <a:cxnLst>
                <a:cxn ang="0">
                  <a:pos x="T0" y="T1"/>
                </a:cxn>
                <a:cxn ang="0">
                  <a:pos x="T2" y="T3"/>
                </a:cxn>
                <a:cxn ang="0">
                  <a:pos x="T4" y="T5"/>
                </a:cxn>
                <a:cxn ang="0">
                  <a:pos x="T6" y="T7"/>
                </a:cxn>
                <a:cxn ang="0">
                  <a:pos x="T8" y="T9"/>
                </a:cxn>
                <a:cxn ang="0">
                  <a:pos x="T10" y="T11"/>
                </a:cxn>
              </a:cxnLst>
              <a:rect l="0" t="0" r="r" b="b"/>
              <a:pathLst>
                <a:path w="14" h="13">
                  <a:moveTo>
                    <a:pt x="0" y="4"/>
                  </a:moveTo>
                  <a:cubicBezTo>
                    <a:pt x="4" y="0"/>
                    <a:pt x="12" y="4"/>
                    <a:pt x="14" y="7"/>
                  </a:cubicBezTo>
                  <a:cubicBezTo>
                    <a:pt x="13" y="10"/>
                    <a:pt x="7" y="8"/>
                    <a:pt x="8" y="13"/>
                  </a:cubicBezTo>
                  <a:cubicBezTo>
                    <a:pt x="6" y="13"/>
                    <a:pt x="6" y="10"/>
                    <a:pt x="5" y="10"/>
                  </a:cubicBezTo>
                  <a:cubicBezTo>
                    <a:pt x="5" y="10"/>
                    <a:pt x="3" y="10"/>
                    <a:pt x="3" y="10"/>
                  </a:cubicBezTo>
                  <a:cubicBezTo>
                    <a:pt x="1" y="8"/>
                    <a:pt x="3" y="5"/>
                    <a:pt x="0" y="4"/>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56" name="Freeform 32"/>
            <p:cNvSpPr/>
            <p:nvPr/>
          </p:nvSpPr>
          <p:spPr bwMode="auto">
            <a:xfrm>
              <a:off x="7504112" y="1096962"/>
              <a:ext cx="79375" cy="44450"/>
            </a:xfrm>
            <a:custGeom>
              <a:avLst/>
              <a:gdLst>
                <a:gd name="T0" fmla="*/ 1 w 21"/>
                <a:gd name="T1" fmla="*/ 2 h 12"/>
                <a:gd name="T2" fmla="*/ 4 w 21"/>
                <a:gd name="T3" fmla="*/ 2 h 12"/>
                <a:gd name="T4" fmla="*/ 11 w 21"/>
                <a:gd name="T5" fmla="*/ 5 h 12"/>
                <a:gd name="T6" fmla="*/ 18 w 21"/>
                <a:gd name="T7" fmla="*/ 7 h 12"/>
                <a:gd name="T8" fmla="*/ 21 w 21"/>
                <a:gd name="T9" fmla="*/ 10 h 12"/>
                <a:gd name="T10" fmla="*/ 4 w 21"/>
                <a:gd name="T11" fmla="*/ 7 h 12"/>
                <a:gd name="T12" fmla="*/ 1 w 21"/>
                <a:gd name="T13" fmla="*/ 2 h 12"/>
              </a:gdLst>
              <a:ahLst/>
              <a:cxnLst>
                <a:cxn ang="0">
                  <a:pos x="T0" y="T1"/>
                </a:cxn>
                <a:cxn ang="0">
                  <a:pos x="T2" y="T3"/>
                </a:cxn>
                <a:cxn ang="0">
                  <a:pos x="T4" y="T5"/>
                </a:cxn>
                <a:cxn ang="0">
                  <a:pos x="T6" y="T7"/>
                </a:cxn>
                <a:cxn ang="0">
                  <a:pos x="T8" y="T9"/>
                </a:cxn>
                <a:cxn ang="0">
                  <a:pos x="T10" y="T11"/>
                </a:cxn>
                <a:cxn ang="0">
                  <a:pos x="T12" y="T13"/>
                </a:cxn>
              </a:cxnLst>
              <a:rect l="0" t="0" r="r" b="b"/>
              <a:pathLst>
                <a:path w="21" h="12">
                  <a:moveTo>
                    <a:pt x="1" y="2"/>
                  </a:moveTo>
                  <a:cubicBezTo>
                    <a:pt x="4" y="2"/>
                    <a:pt x="4" y="2"/>
                    <a:pt x="4" y="2"/>
                  </a:cubicBezTo>
                  <a:cubicBezTo>
                    <a:pt x="8" y="0"/>
                    <a:pt x="8" y="4"/>
                    <a:pt x="11" y="5"/>
                  </a:cubicBezTo>
                  <a:cubicBezTo>
                    <a:pt x="14" y="5"/>
                    <a:pt x="16" y="6"/>
                    <a:pt x="18" y="7"/>
                  </a:cubicBezTo>
                  <a:cubicBezTo>
                    <a:pt x="20" y="8"/>
                    <a:pt x="21" y="7"/>
                    <a:pt x="21" y="10"/>
                  </a:cubicBezTo>
                  <a:cubicBezTo>
                    <a:pt x="13" y="12"/>
                    <a:pt x="10" y="8"/>
                    <a:pt x="4" y="7"/>
                  </a:cubicBezTo>
                  <a:cubicBezTo>
                    <a:pt x="6" y="3"/>
                    <a:pt x="0" y="6"/>
                    <a:pt x="1" y="2"/>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57" name="Freeform 33"/>
            <p:cNvSpPr/>
            <p:nvPr/>
          </p:nvSpPr>
          <p:spPr bwMode="auto">
            <a:xfrm>
              <a:off x="2165350" y="1166812"/>
              <a:ext cx="130175" cy="109538"/>
            </a:xfrm>
            <a:custGeom>
              <a:avLst/>
              <a:gdLst>
                <a:gd name="T0" fmla="*/ 11 w 35"/>
                <a:gd name="T1" fmla="*/ 5 h 29"/>
                <a:gd name="T2" fmla="*/ 11 w 35"/>
                <a:gd name="T3" fmla="*/ 4 h 29"/>
                <a:gd name="T4" fmla="*/ 27 w 35"/>
                <a:gd name="T5" fmla="*/ 0 h 29"/>
                <a:gd name="T6" fmla="*/ 30 w 35"/>
                <a:gd name="T7" fmla="*/ 5 h 29"/>
                <a:gd name="T8" fmla="*/ 27 w 35"/>
                <a:gd name="T9" fmla="*/ 9 h 29"/>
                <a:gd name="T10" fmla="*/ 34 w 35"/>
                <a:gd name="T11" fmla="*/ 11 h 29"/>
                <a:gd name="T12" fmla="*/ 35 w 35"/>
                <a:gd name="T13" fmla="*/ 22 h 29"/>
                <a:gd name="T14" fmla="*/ 31 w 35"/>
                <a:gd name="T15" fmla="*/ 22 h 29"/>
                <a:gd name="T16" fmla="*/ 31 w 35"/>
                <a:gd name="T17" fmla="*/ 25 h 29"/>
                <a:gd name="T18" fmla="*/ 27 w 35"/>
                <a:gd name="T19" fmla="*/ 25 h 29"/>
                <a:gd name="T20" fmla="*/ 23 w 35"/>
                <a:gd name="T21" fmla="*/ 28 h 29"/>
                <a:gd name="T22" fmla="*/ 18 w 35"/>
                <a:gd name="T23" fmla="*/ 23 h 29"/>
                <a:gd name="T24" fmla="*/ 14 w 35"/>
                <a:gd name="T25" fmla="*/ 19 h 29"/>
                <a:gd name="T26" fmla="*/ 11 w 35"/>
                <a:gd name="T27" fmla="*/ 16 h 29"/>
                <a:gd name="T28" fmla="*/ 4 w 35"/>
                <a:gd name="T29" fmla="*/ 15 h 29"/>
                <a:gd name="T30" fmla="*/ 0 w 35"/>
                <a:gd name="T31" fmla="*/ 12 h 29"/>
                <a:gd name="T32" fmla="*/ 14 w 35"/>
                <a:gd name="T33" fmla="*/ 14 h 29"/>
                <a:gd name="T34" fmla="*/ 15 w 35"/>
                <a:gd name="T35" fmla="*/ 8 h 29"/>
                <a:gd name="T36" fmla="*/ 10 w 35"/>
                <a:gd name="T37" fmla="*/ 4 h 29"/>
                <a:gd name="T38" fmla="*/ 11 w 35"/>
                <a:gd name="T39" fmla="*/ 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5" h="29">
                  <a:moveTo>
                    <a:pt x="11" y="5"/>
                  </a:moveTo>
                  <a:cubicBezTo>
                    <a:pt x="13" y="5"/>
                    <a:pt x="12" y="4"/>
                    <a:pt x="11" y="4"/>
                  </a:cubicBezTo>
                  <a:cubicBezTo>
                    <a:pt x="15" y="1"/>
                    <a:pt x="25" y="4"/>
                    <a:pt x="27" y="0"/>
                  </a:cubicBezTo>
                  <a:cubicBezTo>
                    <a:pt x="29" y="1"/>
                    <a:pt x="29" y="3"/>
                    <a:pt x="30" y="5"/>
                  </a:cubicBezTo>
                  <a:cubicBezTo>
                    <a:pt x="30" y="8"/>
                    <a:pt x="27" y="7"/>
                    <a:pt x="27" y="9"/>
                  </a:cubicBezTo>
                  <a:cubicBezTo>
                    <a:pt x="28" y="14"/>
                    <a:pt x="30" y="11"/>
                    <a:pt x="34" y="11"/>
                  </a:cubicBezTo>
                  <a:cubicBezTo>
                    <a:pt x="35" y="16"/>
                    <a:pt x="34" y="16"/>
                    <a:pt x="35" y="22"/>
                  </a:cubicBezTo>
                  <a:cubicBezTo>
                    <a:pt x="34" y="23"/>
                    <a:pt x="32" y="21"/>
                    <a:pt x="31" y="22"/>
                  </a:cubicBezTo>
                  <a:cubicBezTo>
                    <a:pt x="31" y="22"/>
                    <a:pt x="31" y="25"/>
                    <a:pt x="31" y="25"/>
                  </a:cubicBezTo>
                  <a:cubicBezTo>
                    <a:pt x="30" y="25"/>
                    <a:pt x="28" y="25"/>
                    <a:pt x="27" y="25"/>
                  </a:cubicBezTo>
                  <a:cubicBezTo>
                    <a:pt x="25" y="25"/>
                    <a:pt x="25" y="27"/>
                    <a:pt x="23" y="28"/>
                  </a:cubicBezTo>
                  <a:cubicBezTo>
                    <a:pt x="19" y="29"/>
                    <a:pt x="19" y="25"/>
                    <a:pt x="18" y="23"/>
                  </a:cubicBezTo>
                  <a:cubicBezTo>
                    <a:pt x="17" y="22"/>
                    <a:pt x="13" y="22"/>
                    <a:pt x="14" y="19"/>
                  </a:cubicBezTo>
                  <a:cubicBezTo>
                    <a:pt x="12" y="20"/>
                    <a:pt x="11" y="18"/>
                    <a:pt x="11" y="16"/>
                  </a:cubicBezTo>
                  <a:cubicBezTo>
                    <a:pt x="9" y="17"/>
                    <a:pt x="7" y="16"/>
                    <a:pt x="4" y="15"/>
                  </a:cubicBezTo>
                  <a:cubicBezTo>
                    <a:pt x="2" y="14"/>
                    <a:pt x="0" y="16"/>
                    <a:pt x="0" y="12"/>
                  </a:cubicBezTo>
                  <a:cubicBezTo>
                    <a:pt x="6" y="11"/>
                    <a:pt x="8" y="15"/>
                    <a:pt x="14" y="14"/>
                  </a:cubicBezTo>
                  <a:cubicBezTo>
                    <a:pt x="16" y="13"/>
                    <a:pt x="15" y="10"/>
                    <a:pt x="15" y="8"/>
                  </a:cubicBezTo>
                  <a:cubicBezTo>
                    <a:pt x="16" y="4"/>
                    <a:pt x="8" y="9"/>
                    <a:pt x="10" y="4"/>
                  </a:cubicBezTo>
                  <a:cubicBezTo>
                    <a:pt x="11" y="4"/>
                    <a:pt x="11" y="4"/>
                    <a:pt x="11" y="5"/>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58" name="Freeform 34"/>
            <p:cNvSpPr/>
            <p:nvPr/>
          </p:nvSpPr>
          <p:spPr bwMode="auto">
            <a:xfrm>
              <a:off x="2636837" y="1174750"/>
              <a:ext cx="82550" cy="38100"/>
            </a:xfrm>
            <a:custGeom>
              <a:avLst/>
              <a:gdLst>
                <a:gd name="T0" fmla="*/ 0 w 22"/>
                <a:gd name="T1" fmla="*/ 2 h 10"/>
                <a:gd name="T2" fmla="*/ 6 w 22"/>
                <a:gd name="T3" fmla="*/ 0 h 10"/>
                <a:gd name="T4" fmla="*/ 21 w 22"/>
                <a:gd name="T5" fmla="*/ 5 h 10"/>
                <a:gd name="T6" fmla="*/ 20 w 22"/>
                <a:gd name="T7" fmla="*/ 10 h 10"/>
                <a:gd name="T8" fmla="*/ 5 w 22"/>
                <a:gd name="T9" fmla="*/ 5 h 10"/>
                <a:gd name="T10" fmla="*/ 0 w 22"/>
                <a:gd name="T11" fmla="*/ 2 h 10"/>
              </a:gdLst>
              <a:ahLst/>
              <a:cxnLst>
                <a:cxn ang="0">
                  <a:pos x="T0" y="T1"/>
                </a:cxn>
                <a:cxn ang="0">
                  <a:pos x="T2" y="T3"/>
                </a:cxn>
                <a:cxn ang="0">
                  <a:pos x="T4" y="T5"/>
                </a:cxn>
                <a:cxn ang="0">
                  <a:pos x="T6" y="T7"/>
                </a:cxn>
                <a:cxn ang="0">
                  <a:pos x="T8" y="T9"/>
                </a:cxn>
                <a:cxn ang="0">
                  <a:pos x="T10" y="T11"/>
                </a:cxn>
              </a:cxnLst>
              <a:rect l="0" t="0" r="r" b="b"/>
              <a:pathLst>
                <a:path w="22" h="10">
                  <a:moveTo>
                    <a:pt x="0" y="2"/>
                  </a:moveTo>
                  <a:cubicBezTo>
                    <a:pt x="1" y="0"/>
                    <a:pt x="4" y="0"/>
                    <a:pt x="6" y="0"/>
                  </a:cubicBezTo>
                  <a:cubicBezTo>
                    <a:pt x="11" y="1"/>
                    <a:pt x="17" y="4"/>
                    <a:pt x="21" y="5"/>
                  </a:cubicBezTo>
                  <a:cubicBezTo>
                    <a:pt x="22" y="7"/>
                    <a:pt x="20" y="8"/>
                    <a:pt x="20" y="10"/>
                  </a:cubicBezTo>
                  <a:cubicBezTo>
                    <a:pt x="12" y="10"/>
                    <a:pt x="9" y="9"/>
                    <a:pt x="5" y="5"/>
                  </a:cubicBezTo>
                  <a:cubicBezTo>
                    <a:pt x="3" y="4"/>
                    <a:pt x="3" y="1"/>
                    <a:pt x="0" y="2"/>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59" name="Freeform 35"/>
            <p:cNvSpPr/>
            <p:nvPr/>
          </p:nvSpPr>
          <p:spPr bwMode="auto">
            <a:xfrm>
              <a:off x="7385050" y="1174750"/>
              <a:ext cx="52388" cy="22225"/>
            </a:xfrm>
            <a:custGeom>
              <a:avLst/>
              <a:gdLst>
                <a:gd name="T0" fmla="*/ 14 w 14"/>
                <a:gd name="T1" fmla="*/ 5 h 6"/>
                <a:gd name="T2" fmla="*/ 0 w 14"/>
                <a:gd name="T3" fmla="*/ 3 h 6"/>
                <a:gd name="T4" fmla="*/ 4 w 14"/>
                <a:gd name="T5" fmla="*/ 0 h 6"/>
                <a:gd name="T6" fmla="*/ 14 w 14"/>
                <a:gd name="T7" fmla="*/ 5 h 6"/>
              </a:gdLst>
              <a:ahLst/>
              <a:cxnLst>
                <a:cxn ang="0">
                  <a:pos x="T0" y="T1"/>
                </a:cxn>
                <a:cxn ang="0">
                  <a:pos x="T2" y="T3"/>
                </a:cxn>
                <a:cxn ang="0">
                  <a:pos x="T4" y="T5"/>
                </a:cxn>
                <a:cxn ang="0">
                  <a:pos x="T6" y="T7"/>
                </a:cxn>
              </a:cxnLst>
              <a:rect l="0" t="0" r="r" b="b"/>
              <a:pathLst>
                <a:path w="14" h="6">
                  <a:moveTo>
                    <a:pt x="14" y="5"/>
                  </a:moveTo>
                  <a:cubicBezTo>
                    <a:pt x="12" y="6"/>
                    <a:pt x="3" y="5"/>
                    <a:pt x="0" y="3"/>
                  </a:cubicBezTo>
                  <a:cubicBezTo>
                    <a:pt x="0" y="1"/>
                    <a:pt x="4" y="3"/>
                    <a:pt x="4" y="0"/>
                  </a:cubicBezTo>
                  <a:cubicBezTo>
                    <a:pt x="7" y="2"/>
                    <a:pt x="14" y="0"/>
                    <a:pt x="14" y="5"/>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86" name="Freeform 36"/>
            <p:cNvSpPr/>
            <p:nvPr/>
          </p:nvSpPr>
          <p:spPr bwMode="auto">
            <a:xfrm>
              <a:off x="3217862" y="1290637"/>
              <a:ext cx="41275" cy="30163"/>
            </a:xfrm>
            <a:custGeom>
              <a:avLst/>
              <a:gdLst>
                <a:gd name="T0" fmla="*/ 11 w 11"/>
                <a:gd name="T1" fmla="*/ 6 h 8"/>
                <a:gd name="T2" fmla="*/ 0 w 11"/>
                <a:gd name="T3" fmla="*/ 3 h 8"/>
                <a:gd name="T4" fmla="*/ 11 w 11"/>
                <a:gd name="T5" fmla="*/ 6 h 8"/>
              </a:gdLst>
              <a:ahLst/>
              <a:cxnLst>
                <a:cxn ang="0">
                  <a:pos x="T0" y="T1"/>
                </a:cxn>
                <a:cxn ang="0">
                  <a:pos x="T2" y="T3"/>
                </a:cxn>
                <a:cxn ang="0">
                  <a:pos x="T4" y="T5"/>
                </a:cxn>
              </a:cxnLst>
              <a:rect l="0" t="0" r="r" b="b"/>
              <a:pathLst>
                <a:path w="11" h="8">
                  <a:moveTo>
                    <a:pt x="11" y="6"/>
                  </a:moveTo>
                  <a:cubicBezTo>
                    <a:pt x="4" y="8"/>
                    <a:pt x="5" y="2"/>
                    <a:pt x="0" y="3"/>
                  </a:cubicBezTo>
                  <a:cubicBezTo>
                    <a:pt x="2" y="0"/>
                    <a:pt x="11" y="2"/>
                    <a:pt x="11" y="6"/>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87" name="Freeform 37"/>
            <p:cNvSpPr/>
            <p:nvPr/>
          </p:nvSpPr>
          <p:spPr bwMode="auto">
            <a:xfrm>
              <a:off x="3187700" y="1320800"/>
              <a:ext cx="60325" cy="34925"/>
            </a:xfrm>
            <a:custGeom>
              <a:avLst/>
              <a:gdLst>
                <a:gd name="T0" fmla="*/ 16 w 16"/>
                <a:gd name="T1" fmla="*/ 5 h 9"/>
                <a:gd name="T2" fmla="*/ 2 w 16"/>
                <a:gd name="T3" fmla="*/ 5 h 9"/>
                <a:gd name="T4" fmla="*/ 6 w 16"/>
                <a:gd name="T5" fmla="*/ 1 h 9"/>
                <a:gd name="T6" fmla="*/ 16 w 16"/>
                <a:gd name="T7" fmla="*/ 5 h 9"/>
              </a:gdLst>
              <a:ahLst/>
              <a:cxnLst>
                <a:cxn ang="0">
                  <a:pos x="T0" y="T1"/>
                </a:cxn>
                <a:cxn ang="0">
                  <a:pos x="T2" y="T3"/>
                </a:cxn>
                <a:cxn ang="0">
                  <a:pos x="T4" y="T5"/>
                </a:cxn>
                <a:cxn ang="0">
                  <a:pos x="T6" y="T7"/>
                </a:cxn>
              </a:cxnLst>
              <a:rect l="0" t="0" r="r" b="b"/>
              <a:pathLst>
                <a:path w="16" h="9">
                  <a:moveTo>
                    <a:pt x="16" y="5"/>
                  </a:moveTo>
                  <a:cubicBezTo>
                    <a:pt x="14" y="9"/>
                    <a:pt x="4" y="9"/>
                    <a:pt x="2" y="5"/>
                  </a:cubicBezTo>
                  <a:cubicBezTo>
                    <a:pt x="0" y="0"/>
                    <a:pt x="7" y="4"/>
                    <a:pt x="6" y="1"/>
                  </a:cubicBezTo>
                  <a:cubicBezTo>
                    <a:pt x="9" y="3"/>
                    <a:pt x="12" y="4"/>
                    <a:pt x="16" y="5"/>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88" name="Freeform 38"/>
            <p:cNvSpPr/>
            <p:nvPr/>
          </p:nvSpPr>
          <p:spPr bwMode="auto">
            <a:xfrm>
              <a:off x="5400675" y="1343025"/>
              <a:ext cx="38100" cy="34925"/>
            </a:xfrm>
            <a:custGeom>
              <a:avLst/>
              <a:gdLst>
                <a:gd name="T0" fmla="*/ 4 w 10"/>
                <a:gd name="T1" fmla="*/ 0 h 9"/>
                <a:gd name="T2" fmla="*/ 10 w 10"/>
                <a:gd name="T3" fmla="*/ 6 h 9"/>
                <a:gd name="T4" fmla="*/ 3 w 10"/>
                <a:gd name="T5" fmla="*/ 9 h 9"/>
                <a:gd name="T6" fmla="*/ 1 w 10"/>
                <a:gd name="T7" fmla="*/ 2 h 9"/>
                <a:gd name="T8" fmla="*/ 4 w 10"/>
                <a:gd name="T9" fmla="*/ 0 h 9"/>
              </a:gdLst>
              <a:ahLst/>
              <a:cxnLst>
                <a:cxn ang="0">
                  <a:pos x="T0" y="T1"/>
                </a:cxn>
                <a:cxn ang="0">
                  <a:pos x="T2" y="T3"/>
                </a:cxn>
                <a:cxn ang="0">
                  <a:pos x="T4" y="T5"/>
                </a:cxn>
                <a:cxn ang="0">
                  <a:pos x="T6" y="T7"/>
                </a:cxn>
                <a:cxn ang="0">
                  <a:pos x="T8" y="T9"/>
                </a:cxn>
              </a:cxnLst>
              <a:rect l="0" t="0" r="r" b="b"/>
              <a:pathLst>
                <a:path w="10" h="9">
                  <a:moveTo>
                    <a:pt x="4" y="0"/>
                  </a:moveTo>
                  <a:cubicBezTo>
                    <a:pt x="8" y="0"/>
                    <a:pt x="9" y="2"/>
                    <a:pt x="10" y="6"/>
                  </a:cubicBezTo>
                  <a:cubicBezTo>
                    <a:pt x="6" y="6"/>
                    <a:pt x="3" y="6"/>
                    <a:pt x="3" y="9"/>
                  </a:cubicBezTo>
                  <a:cubicBezTo>
                    <a:pt x="0" y="9"/>
                    <a:pt x="2" y="4"/>
                    <a:pt x="1" y="2"/>
                  </a:cubicBezTo>
                  <a:cubicBezTo>
                    <a:pt x="3" y="2"/>
                    <a:pt x="4" y="1"/>
                    <a:pt x="4" y="0"/>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89" name="Freeform 39"/>
            <p:cNvSpPr/>
            <p:nvPr/>
          </p:nvSpPr>
          <p:spPr bwMode="auto">
            <a:xfrm>
              <a:off x="2044700" y="1366837"/>
              <a:ext cx="38100" cy="25400"/>
            </a:xfrm>
            <a:custGeom>
              <a:avLst/>
              <a:gdLst>
                <a:gd name="T0" fmla="*/ 10 w 10"/>
                <a:gd name="T1" fmla="*/ 6 h 7"/>
                <a:gd name="T2" fmla="*/ 0 w 10"/>
                <a:gd name="T3" fmla="*/ 7 h 7"/>
                <a:gd name="T4" fmla="*/ 10 w 10"/>
                <a:gd name="T5" fmla="*/ 6 h 7"/>
              </a:gdLst>
              <a:ahLst/>
              <a:cxnLst>
                <a:cxn ang="0">
                  <a:pos x="T0" y="T1"/>
                </a:cxn>
                <a:cxn ang="0">
                  <a:pos x="T2" y="T3"/>
                </a:cxn>
                <a:cxn ang="0">
                  <a:pos x="T4" y="T5"/>
                </a:cxn>
              </a:cxnLst>
              <a:rect l="0" t="0" r="r" b="b"/>
              <a:pathLst>
                <a:path w="10" h="7">
                  <a:moveTo>
                    <a:pt x="10" y="6"/>
                  </a:moveTo>
                  <a:cubicBezTo>
                    <a:pt x="5" y="5"/>
                    <a:pt x="3" y="6"/>
                    <a:pt x="0" y="7"/>
                  </a:cubicBezTo>
                  <a:cubicBezTo>
                    <a:pt x="0" y="4"/>
                    <a:pt x="10" y="0"/>
                    <a:pt x="10" y="6"/>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90" name="Freeform 40"/>
            <p:cNvSpPr/>
            <p:nvPr/>
          </p:nvSpPr>
          <p:spPr bwMode="auto">
            <a:xfrm>
              <a:off x="2705100" y="1384300"/>
              <a:ext cx="66675" cy="41275"/>
            </a:xfrm>
            <a:custGeom>
              <a:avLst/>
              <a:gdLst>
                <a:gd name="T0" fmla="*/ 15 w 18"/>
                <a:gd name="T1" fmla="*/ 2 h 11"/>
                <a:gd name="T2" fmla="*/ 16 w 18"/>
                <a:gd name="T3" fmla="*/ 10 h 11"/>
                <a:gd name="T4" fmla="*/ 2 w 18"/>
                <a:gd name="T5" fmla="*/ 8 h 11"/>
                <a:gd name="T6" fmla="*/ 5 w 18"/>
                <a:gd name="T7" fmla="*/ 2 h 11"/>
                <a:gd name="T8" fmla="*/ 15 w 18"/>
                <a:gd name="T9" fmla="*/ 2 h 11"/>
              </a:gdLst>
              <a:ahLst/>
              <a:cxnLst>
                <a:cxn ang="0">
                  <a:pos x="T0" y="T1"/>
                </a:cxn>
                <a:cxn ang="0">
                  <a:pos x="T2" y="T3"/>
                </a:cxn>
                <a:cxn ang="0">
                  <a:pos x="T4" y="T5"/>
                </a:cxn>
                <a:cxn ang="0">
                  <a:pos x="T6" y="T7"/>
                </a:cxn>
                <a:cxn ang="0">
                  <a:pos x="T8" y="T9"/>
                </a:cxn>
              </a:cxnLst>
              <a:rect l="0" t="0" r="r" b="b"/>
              <a:pathLst>
                <a:path w="18" h="11">
                  <a:moveTo>
                    <a:pt x="15" y="2"/>
                  </a:moveTo>
                  <a:cubicBezTo>
                    <a:pt x="16" y="4"/>
                    <a:pt x="18" y="9"/>
                    <a:pt x="16" y="10"/>
                  </a:cubicBezTo>
                  <a:cubicBezTo>
                    <a:pt x="11" y="10"/>
                    <a:pt x="4" y="11"/>
                    <a:pt x="2" y="8"/>
                  </a:cubicBezTo>
                  <a:cubicBezTo>
                    <a:pt x="0" y="3"/>
                    <a:pt x="6" y="6"/>
                    <a:pt x="5" y="2"/>
                  </a:cubicBezTo>
                  <a:cubicBezTo>
                    <a:pt x="9" y="0"/>
                    <a:pt x="14" y="4"/>
                    <a:pt x="15" y="2"/>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91" name="Freeform 41"/>
            <p:cNvSpPr/>
            <p:nvPr/>
          </p:nvSpPr>
          <p:spPr bwMode="auto">
            <a:xfrm>
              <a:off x="2682875" y="1497012"/>
              <a:ext cx="77788" cy="38100"/>
            </a:xfrm>
            <a:custGeom>
              <a:avLst/>
              <a:gdLst>
                <a:gd name="T0" fmla="*/ 19 w 21"/>
                <a:gd name="T1" fmla="*/ 4 h 10"/>
                <a:gd name="T2" fmla="*/ 14 w 21"/>
                <a:gd name="T3" fmla="*/ 7 h 10"/>
                <a:gd name="T4" fmla="*/ 8 w 21"/>
                <a:gd name="T5" fmla="*/ 8 h 10"/>
                <a:gd name="T6" fmla="*/ 2 w 21"/>
                <a:gd name="T7" fmla="*/ 7 h 10"/>
                <a:gd name="T8" fmla="*/ 4 w 21"/>
                <a:gd name="T9" fmla="*/ 3 h 10"/>
                <a:gd name="T10" fmla="*/ 8 w 21"/>
                <a:gd name="T11" fmla="*/ 0 h 10"/>
                <a:gd name="T12" fmla="*/ 19 w 21"/>
                <a:gd name="T13" fmla="*/ 4 h 10"/>
              </a:gdLst>
              <a:ahLst/>
              <a:cxnLst>
                <a:cxn ang="0">
                  <a:pos x="T0" y="T1"/>
                </a:cxn>
                <a:cxn ang="0">
                  <a:pos x="T2" y="T3"/>
                </a:cxn>
                <a:cxn ang="0">
                  <a:pos x="T4" y="T5"/>
                </a:cxn>
                <a:cxn ang="0">
                  <a:pos x="T6" y="T7"/>
                </a:cxn>
                <a:cxn ang="0">
                  <a:pos x="T8" y="T9"/>
                </a:cxn>
                <a:cxn ang="0">
                  <a:pos x="T10" y="T11"/>
                </a:cxn>
                <a:cxn ang="0">
                  <a:pos x="T12" y="T13"/>
                </a:cxn>
              </a:cxnLst>
              <a:rect l="0" t="0" r="r" b="b"/>
              <a:pathLst>
                <a:path w="21" h="10">
                  <a:moveTo>
                    <a:pt x="19" y="4"/>
                  </a:moveTo>
                  <a:cubicBezTo>
                    <a:pt x="21" y="8"/>
                    <a:pt x="16" y="7"/>
                    <a:pt x="14" y="7"/>
                  </a:cubicBezTo>
                  <a:cubicBezTo>
                    <a:pt x="13" y="7"/>
                    <a:pt x="9" y="10"/>
                    <a:pt x="8" y="8"/>
                  </a:cubicBezTo>
                  <a:cubicBezTo>
                    <a:pt x="7" y="7"/>
                    <a:pt x="4" y="8"/>
                    <a:pt x="2" y="7"/>
                  </a:cubicBezTo>
                  <a:cubicBezTo>
                    <a:pt x="0" y="3"/>
                    <a:pt x="9" y="4"/>
                    <a:pt x="4" y="3"/>
                  </a:cubicBezTo>
                  <a:cubicBezTo>
                    <a:pt x="4" y="1"/>
                    <a:pt x="8" y="2"/>
                    <a:pt x="8" y="0"/>
                  </a:cubicBezTo>
                  <a:cubicBezTo>
                    <a:pt x="12" y="1"/>
                    <a:pt x="17" y="2"/>
                    <a:pt x="19" y="4"/>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92" name="Freeform 42"/>
            <p:cNvSpPr/>
            <p:nvPr/>
          </p:nvSpPr>
          <p:spPr bwMode="auto">
            <a:xfrm>
              <a:off x="2682875" y="1554162"/>
              <a:ext cx="36513" cy="19050"/>
            </a:xfrm>
            <a:custGeom>
              <a:avLst/>
              <a:gdLst>
                <a:gd name="T0" fmla="*/ 8 w 10"/>
                <a:gd name="T1" fmla="*/ 5 h 5"/>
                <a:gd name="T2" fmla="*/ 2 w 10"/>
                <a:gd name="T3" fmla="*/ 5 h 5"/>
                <a:gd name="T4" fmla="*/ 8 w 10"/>
                <a:gd name="T5" fmla="*/ 5 h 5"/>
              </a:gdLst>
              <a:ahLst/>
              <a:cxnLst>
                <a:cxn ang="0">
                  <a:pos x="T0" y="T1"/>
                </a:cxn>
                <a:cxn ang="0">
                  <a:pos x="T2" y="T3"/>
                </a:cxn>
                <a:cxn ang="0">
                  <a:pos x="T4" y="T5"/>
                </a:cxn>
              </a:cxnLst>
              <a:rect l="0" t="0" r="r" b="b"/>
              <a:pathLst>
                <a:path w="10" h="5">
                  <a:moveTo>
                    <a:pt x="8" y="5"/>
                  </a:moveTo>
                  <a:cubicBezTo>
                    <a:pt x="5" y="2"/>
                    <a:pt x="6" y="5"/>
                    <a:pt x="2" y="5"/>
                  </a:cubicBezTo>
                  <a:cubicBezTo>
                    <a:pt x="0" y="0"/>
                    <a:pt x="10" y="0"/>
                    <a:pt x="8" y="5"/>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93" name="Freeform 43"/>
            <p:cNvSpPr/>
            <p:nvPr/>
          </p:nvSpPr>
          <p:spPr bwMode="auto">
            <a:xfrm>
              <a:off x="2565400" y="1579562"/>
              <a:ext cx="41275" cy="22225"/>
            </a:xfrm>
            <a:custGeom>
              <a:avLst/>
              <a:gdLst>
                <a:gd name="T0" fmla="*/ 9 w 11"/>
                <a:gd name="T1" fmla="*/ 0 h 6"/>
                <a:gd name="T2" fmla="*/ 11 w 11"/>
                <a:gd name="T3" fmla="*/ 3 h 6"/>
                <a:gd name="T4" fmla="*/ 5 w 11"/>
                <a:gd name="T5" fmla="*/ 5 h 6"/>
                <a:gd name="T6" fmla="*/ 0 w 11"/>
                <a:gd name="T7" fmla="*/ 5 h 6"/>
                <a:gd name="T8" fmla="*/ 9 w 11"/>
                <a:gd name="T9" fmla="*/ 0 h 6"/>
              </a:gdLst>
              <a:ahLst/>
              <a:cxnLst>
                <a:cxn ang="0">
                  <a:pos x="T0" y="T1"/>
                </a:cxn>
                <a:cxn ang="0">
                  <a:pos x="T2" y="T3"/>
                </a:cxn>
                <a:cxn ang="0">
                  <a:pos x="T4" y="T5"/>
                </a:cxn>
                <a:cxn ang="0">
                  <a:pos x="T6" y="T7"/>
                </a:cxn>
                <a:cxn ang="0">
                  <a:pos x="T8" y="T9"/>
                </a:cxn>
              </a:cxnLst>
              <a:rect l="0" t="0" r="r" b="b"/>
              <a:pathLst>
                <a:path w="11" h="6">
                  <a:moveTo>
                    <a:pt x="9" y="0"/>
                  </a:moveTo>
                  <a:cubicBezTo>
                    <a:pt x="9" y="2"/>
                    <a:pt x="10" y="3"/>
                    <a:pt x="11" y="3"/>
                  </a:cubicBezTo>
                  <a:cubicBezTo>
                    <a:pt x="11" y="6"/>
                    <a:pt x="6" y="3"/>
                    <a:pt x="5" y="5"/>
                  </a:cubicBezTo>
                  <a:cubicBezTo>
                    <a:pt x="4" y="6"/>
                    <a:pt x="5" y="5"/>
                    <a:pt x="0" y="5"/>
                  </a:cubicBezTo>
                  <a:cubicBezTo>
                    <a:pt x="2" y="2"/>
                    <a:pt x="4" y="0"/>
                    <a:pt x="9" y="0"/>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94" name="Freeform 44"/>
            <p:cNvSpPr/>
            <p:nvPr/>
          </p:nvSpPr>
          <p:spPr bwMode="auto">
            <a:xfrm>
              <a:off x="2644775" y="1601787"/>
              <a:ext cx="14288" cy="26988"/>
            </a:xfrm>
            <a:custGeom>
              <a:avLst/>
              <a:gdLst>
                <a:gd name="T0" fmla="*/ 1 w 4"/>
                <a:gd name="T1" fmla="*/ 0 h 7"/>
                <a:gd name="T2" fmla="*/ 4 w 4"/>
                <a:gd name="T3" fmla="*/ 6 h 7"/>
                <a:gd name="T4" fmla="*/ 1 w 4"/>
                <a:gd name="T5" fmla="*/ 0 h 7"/>
              </a:gdLst>
              <a:ahLst/>
              <a:cxnLst>
                <a:cxn ang="0">
                  <a:pos x="T0" y="T1"/>
                </a:cxn>
                <a:cxn ang="0">
                  <a:pos x="T2" y="T3"/>
                </a:cxn>
                <a:cxn ang="0">
                  <a:pos x="T4" y="T5"/>
                </a:cxn>
              </a:cxnLst>
              <a:rect l="0" t="0" r="r" b="b"/>
              <a:pathLst>
                <a:path w="4" h="7">
                  <a:moveTo>
                    <a:pt x="1" y="0"/>
                  </a:moveTo>
                  <a:cubicBezTo>
                    <a:pt x="4" y="0"/>
                    <a:pt x="4" y="2"/>
                    <a:pt x="4" y="6"/>
                  </a:cubicBezTo>
                  <a:cubicBezTo>
                    <a:pt x="0" y="7"/>
                    <a:pt x="1" y="2"/>
                    <a:pt x="1" y="0"/>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95" name="Freeform 45"/>
            <p:cNvSpPr/>
            <p:nvPr/>
          </p:nvSpPr>
          <p:spPr bwMode="auto">
            <a:xfrm>
              <a:off x="4148137" y="1824037"/>
              <a:ext cx="93663" cy="107950"/>
            </a:xfrm>
            <a:custGeom>
              <a:avLst/>
              <a:gdLst>
                <a:gd name="T0" fmla="*/ 10 w 25"/>
                <a:gd name="T1" fmla="*/ 0 h 29"/>
                <a:gd name="T2" fmla="*/ 11 w 25"/>
                <a:gd name="T3" fmla="*/ 1 h 29"/>
                <a:gd name="T4" fmla="*/ 21 w 25"/>
                <a:gd name="T5" fmla="*/ 1 h 29"/>
                <a:gd name="T6" fmla="*/ 25 w 25"/>
                <a:gd name="T7" fmla="*/ 4 h 29"/>
                <a:gd name="T8" fmla="*/ 24 w 25"/>
                <a:gd name="T9" fmla="*/ 7 h 29"/>
                <a:gd name="T10" fmla="*/ 21 w 25"/>
                <a:gd name="T11" fmla="*/ 8 h 29"/>
                <a:gd name="T12" fmla="*/ 24 w 25"/>
                <a:gd name="T13" fmla="*/ 15 h 29"/>
                <a:gd name="T14" fmla="*/ 22 w 25"/>
                <a:gd name="T15" fmla="*/ 22 h 29"/>
                <a:gd name="T16" fmla="*/ 15 w 25"/>
                <a:gd name="T17" fmla="*/ 22 h 29"/>
                <a:gd name="T18" fmla="*/ 14 w 25"/>
                <a:gd name="T19" fmla="*/ 27 h 29"/>
                <a:gd name="T20" fmla="*/ 11 w 25"/>
                <a:gd name="T21" fmla="*/ 29 h 29"/>
                <a:gd name="T22" fmla="*/ 3 w 25"/>
                <a:gd name="T23" fmla="*/ 29 h 29"/>
                <a:gd name="T24" fmla="*/ 6 w 25"/>
                <a:gd name="T25" fmla="*/ 21 h 29"/>
                <a:gd name="T26" fmla="*/ 6 w 25"/>
                <a:gd name="T27" fmla="*/ 15 h 29"/>
                <a:gd name="T28" fmla="*/ 3 w 25"/>
                <a:gd name="T29" fmla="*/ 8 h 29"/>
                <a:gd name="T30" fmla="*/ 8 w 25"/>
                <a:gd name="T31" fmla="*/ 10 h 29"/>
                <a:gd name="T32" fmla="*/ 10 w 25"/>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 h="29">
                  <a:moveTo>
                    <a:pt x="10" y="0"/>
                  </a:moveTo>
                  <a:cubicBezTo>
                    <a:pt x="11" y="0"/>
                    <a:pt x="11" y="1"/>
                    <a:pt x="11" y="1"/>
                  </a:cubicBezTo>
                  <a:cubicBezTo>
                    <a:pt x="11" y="4"/>
                    <a:pt x="17" y="0"/>
                    <a:pt x="21" y="1"/>
                  </a:cubicBezTo>
                  <a:cubicBezTo>
                    <a:pt x="22" y="3"/>
                    <a:pt x="23" y="4"/>
                    <a:pt x="25" y="4"/>
                  </a:cubicBezTo>
                  <a:cubicBezTo>
                    <a:pt x="25" y="6"/>
                    <a:pt x="25" y="7"/>
                    <a:pt x="24" y="7"/>
                  </a:cubicBezTo>
                  <a:cubicBezTo>
                    <a:pt x="24" y="8"/>
                    <a:pt x="22" y="8"/>
                    <a:pt x="21" y="8"/>
                  </a:cubicBezTo>
                  <a:cubicBezTo>
                    <a:pt x="21" y="12"/>
                    <a:pt x="24" y="12"/>
                    <a:pt x="24" y="15"/>
                  </a:cubicBezTo>
                  <a:cubicBezTo>
                    <a:pt x="24" y="17"/>
                    <a:pt x="22" y="19"/>
                    <a:pt x="22" y="22"/>
                  </a:cubicBezTo>
                  <a:cubicBezTo>
                    <a:pt x="15" y="22"/>
                    <a:pt x="15" y="22"/>
                    <a:pt x="15" y="22"/>
                  </a:cubicBezTo>
                  <a:cubicBezTo>
                    <a:pt x="13" y="22"/>
                    <a:pt x="15" y="25"/>
                    <a:pt x="14" y="27"/>
                  </a:cubicBezTo>
                  <a:cubicBezTo>
                    <a:pt x="14" y="27"/>
                    <a:pt x="10" y="27"/>
                    <a:pt x="11" y="29"/>
                  </a:cubicBezTo>
                  <a:cubicBezTo>
                    <a:pt x="3" y="29"/>
                    <a:pt x="3" y="29"/>
                    <a:pt x="3" y="29"/>
                  </a:cubicBezTo>
                  <a:cubicBezTo>
                    <a:pt x="4" y="27"/>
                    <a:pt x="0" y="20"/>
                    <a:pt x="6" y="21"/>
                  </a:cubicBezTo>
                  <a:cubicBezTo>
                    <a:pt x="6" y="17"/>
                    <a:pt x="3" y="18"/>
                    <a:pt x="6" y="15"/>
                  </a:cubicBezTo>
                  <a:cubicBezTo>
                    <a:pt x="7" y="11"/>
                    <a:pt x="2" y="13"/>
                    <a:pt x="3" y="8"/>
                  </a:cubicBezTo>
                  <a:cubicBezTo>
                    <a:pt x="6" y="8"/>
                    <a:pt x="6" y="9"/>
                    <a:pt x="8" y="10"/>
                  </a:cubicBezTo>
                  <a:cubicBezTo>
                    <a:pt x="11" y="9"/>
                    <a:pt x="9" y="3"/>
                    <a:pt x="10" y="0"/>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96" name="Freeform 46"/>
            <p:cNvSpPr/>
            <p:nvPr/>
          </p:nvSpPr>
          <p:spPr bwMode="auto">
            <a:xfrm>
              <a:off x="833437" y="1827212"/>
              <a:ext cx="30163" cy="26988"/>
            </a:xfrm>
            <a:custGeom>
              <a:avLst/>
              <a:gdLst>
                <a:gd name="T0" fmla="*/ 7 w 8"/>
                <a:gd name="T1" fmla="*/ 0 h 7"/>
                <a:gd name="T2" fmla="*/ 6 w 8"/>
                <a:gd name="T3" fmla="*/ 3 h 7"/>
                <a:gd name="T4" fmla="*/ 0 w 8"/>
                <a:gd name="T5" fmla="*/ 5 h 7"/>
                <a:gd name="T6" fmla="*/ 7 w 8"/>
                <a:gd name="T7" fmla="*/ 0 h 7"/>
              </a:gdLst>
              <a:ahLst/>
              <a:cxnLst>
                <a:cxn ang="0">
                  <a:pos x="T0" y="T1"/>
                </a:cxn>
                <a:cxn ang="0">
                  <a:pos x="T2" y="T3"/>
                </a:cxn>
                <a:cxn ang="0">
                  <a:pos x="T4" y="T5"/>
                </a:cxn>
                <a:cxn ang="0">
                  <a:pos x="T6" y="T7"/>
                </a:cxn>
              </a:cxnLst>
              <a:rect l="0" t="0" r="r" b="b"/>
              <a:pathLst>
                <a:path w="8" h="7">
                  <a:moveTo>
                    <a:pt x="7" y="0"/>
                  </a:moveTo>
                  <a:cubicBezTo>
                    <a:pt x="8" y="2"/>
                    <a:pt x="6" y="2"/>
                    <a:pt x="6" y="3"/>
                  </a:cubicBezTo>
                  <a:cubicBezTo>
                    <a:pt x="4" y="6"/>
                    <a:pt x="3" y="7"/>
                    <a:pt x="0" y="5"/>
                  </a:cubicBezTo>
                  <a:cubicBezTo>
                    <a:pt x="1" y="2"/>
                    <a:pt x="4" y="1"/>
                    <a:pt x="7" y="0"/>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97" name="Freeform 47"/>
            <p:cNvSpPr/>
            <p:nvPr/>
          </p:nvSpPr>
          <p:spPr bwMode="auto">
            <a:xfrm>
              <a:off x="1519237" y="1849437"/>
              <a:ext cx="33338" cy="52388"/>
            </a:xfrm>
            <a:custGeom>
              <a:avLst/>
              <a:gdLst>
                <a:gd name="T0" fmla="*/ 2 w 9"/>
                <a:gd name="T1" fmla="*/ 0 h 14"/>
                <a:gd name="T2" fmla="*/ 9 w 9"/>
                <a:gd name="T3" fmla="*/ 10 h 14"/>
                <a:gd name="T4" fmla="*/ 4 w 9"/>
                <a:gd name="T5" fmla="*/ 7 h 14"/>
                <a:gd name="T6" fmla="*/ 2 w 9"/>
                <a:gd name="T7" fmla="*/ 0 h 14"/>
              </a:gdLst>
              <a:ahLst/>
              <a:cxnLst>
                <a:cxn ang="0">
                  <a:pos x="T0" y="T1"/>
                </a:cxn>
                <a:cxn ang="0">
                  <a:pos x="T2" y="T3"/>
                </a:cxn>
                <a:cxn ang="0">
                  <a:pos x="T4" y="T5"/>
                </a:cxn>
                <a:cxn ang="0">
                  <a:pos x="T6" y="T7"/>
                </a:cxn>
              </a:cxnLst>
              <a:rect l="0" t="0" r="r" b="b"/>
              <a:pathLst>
                <a:path w="9" h="14">
                  <a:moveTo>
                    <a:pt x="2" y="0"/>
                  </a:moveTo>
                  <a:cubicBezTo>
                    <a:pt x="5" y="3"/>
                    <a:pt x="5" y="8"/>
                    <a:pt x="9" y="10"/>
                  </a:cubicBezTo>
                  <a:cubicBezTo>
                    <a:pt x="8" y="14"/>
                    <a:pt x="4" y="9"/>
                    <a:pt x="4" y="7"/>
                  </a:cubicBezTo>
                  <a:cubicBezTo>
                    <a:pt x="0" y="7"/>
                    <a:pt x="0" y="2"/>
                    <a:pt x="2" y="0"/>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98" name="Freeform 48"/>
            <p:cNvSpPr/>
            <p:nvPr/>
          </p:nvSpPr>
          <p:spPr bwMode="auto">
            <a:xfrm>
              <a:off x="7407275" y="1827212"/>
              <a:ext cx="55563" cy="244475"/>
            </a:xfrm>
            <a:custGeom>
              <a:avLst/>
              <a:gdLst>
                <a:gd name="T0" fmla="*/ 5 w 15"/>
                <a:gd name="T1" fmla="*/ 7 h 65"/>
                <a:gd name="T2" fmla="*/ 8 w 15"/>
                <a:gd name="T3" fmla="*/ 17 h 65"/>
                <a:gd name="T4" fmla="*/ 9 w 15"/>
                <a:gd name="T5" fmla="*/ 23 h 65"/>
                <a:gd name="T6" fmla="*/ 9 w 15"/>
                <a:gd name="T7" fmla="*/ 27 h 65"/>
                <a:gd name="T8" fmla="*/ 11 w 15"/>
                <a:gd name="T9" fmla="*/ 38 h 65"/>
                <a:gd name="T10" fmla="*/ 15 w 15"/>
                <a:gd name="T11" fmla="*/ 44 h 65"/>
                <a:gd name="T12" fmla="*/ 9 w 15"/>
                <a:gd name="T13" fmla="*/ 45 h 65"/>
                <a:gd name="T14" fmla="*/ 9 w 15"/>
                <a:gd name="T15" fmla="*/ 55 h 65"/>
                <a:gd name="T16" fmla="*/ 6 w 15"/>
                <a:gd name="T17" fmla="*/ 55 h 65"/>
                <a:gd name="T18" fmla="*/ 9 w 15"/>
                <a:gd name="T19" fmla="*/ 65 h 65"/>
                <a:gd name="T20" fmla="*/ 2 w 15"/>
                <a:gd name="T21" fmla="*/ 63 h 65"/>
                <a:gd name="T22" fmla="*/ 4 w 15"/>
                <a:gd name="T23" fmla="*/ 55 h 65"/>
                <a:gd name="T24" fmla="*/ 1 w 15"/>
                <a:gd name="T25" fmla="*/ 51 h 65"/>
                <a:gd name="T26" fmla="*/ 4 w 15"/>
                <a:gd name="T27" fmla="*/ 34 h 65"/>
                <a:gd name="T28" fmla="*/ 1 w 15"/>
                <a:gd name="T29" fmla="*/ 27 h 65"/>
                <a:gd name="T30" fmla="*/ 1 w 15"/>
                <a:gd name="T31" fmla="*/ 17 h 65"/>
                <a:gd name="T32" fmla="*/ 5 w 15"/>
                <a:gd name="T33" fmla="*/ 13 h 65"/>
                <a:gd name="T34" fmla="*/ 6 w 15"/>
                <a:gd name="T35" fmla="*/ 9 h 65"/>
                <a:gd name="T36" fmla="*/ 5 w 15"/>
                <a:gd name="T37" fmla="*/ 7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 h="65">
                  <a:moveTo>
                    <a:pt x="5" y="7"/>
                  </a:moveTo>
                  <a:cubicBezTo>
                    <a:pt x="11" y="0"/>
                    <a:pt x="5" y="15"/>
                    <a:pt x="8" y="17"/>
                  </a:cubicBezTo>
                  <a:cubicBezTo>
                    <a:pt x="10" y="19"/>
                    <a:pt x="6" y="20"/>
                    <a:pt x="9" y="23"/>
                  </a:cubicBezTo>
                  <a:cubicBezTo>
                    <a:pt x="11" y="25"/>
                    <a:pt x="9" y="25"/>
                    <a:pt x="9" y="27"/>
                  </a:cubicBezTo>
                  <a:cubicBezTo>
                    <a:pt x="9" y="28"/>
                    <a:pt x="12" y="33"/>
                    <a:pt x="11" y="38"/>
                  </a:cubicBezTo>
                  <a:cubicBezTo>
                    <a:pt x="10" y="42"/>
                    <a:pt x="13" y="43"/>
                    <a:pt x="15" y="44"/>
                  </a:cubicBezTo>
                  <a:cubicBezTo>
                    <a:pt x="14" y="47"/>
                    <a:pt x="11" y="47"/>
                    <a:pt x="9" y="45"/>
                  </a:cubicBezTo>
                  <a:cubicBezTo>
                    <a:pt x="8" y="49"/>
                    <a:pt x="9" y="55"/>
                    <a:pt x="9" y="55"/>
                  </a:cubicBezTo>
                  <a:cubicBezTo>
                    <a:pt x="9" y="55"/>
                    <a:pt x="6" y="55"/>
                    <a:pt x="6" y="55"/>
                  </a:cubicBezTo>
                  <a:cubicBezTo>
                    <a:pt x="6" y="58"/>
                    <a:pt x="10" y="59"/>
                    <a:pt x="9" y="65"/>
                  </a:cubicBezTo>
                  <a:cubicBezTo>
                    <a:pt x="5" y="63"/>
                    <a:pt x="5" y="65"/>
                    <a:pt x="2" y="63"/>
                  </a:cubicBezTo>
                  <a:cubicBezTo>
                    <a:pt x="5" y="60"/>
                    <a:pt x="1" y="59"/>
                    <a:pt x="4" y="55"/>
                  </a:cubicBezTo>
                  <a:cubicBezTo>
                    <a:pt x="4" y="53"/>
                    <a:pt x="2" y="51"/>
                    <a:pt x="1" y="51"/>
                  </a:cubicBezTo>
                  <a:cubicBezTo>
                    <a:pt x="2" y="47"/>
                    <a:pt x="5" y="41"/>
                    <a:pt x="4" y="34"/>
                  </a:cubicBezTo>
                  <a:cubicBezTo>
                    <a:pt x="3" y="31"/>
                    <a:pt x="1" y="29"/>
                    <a:pt x="1" y="27"/>
                  </a:cubicBezTo>
                  <a:cubicBezTo>
                    <a:pt x="0" y="23"/>
                    <a:pt x="4" y="20"/>
                    <a:pt x="1" y="17"/>
                  </a:cubicBezTo>
                  <a:cubicBezTo>
                    <a:pt x="1" y="15"/>
                    <a:pt x="3" y="14"/>
                    <a:pt x="5" y="13"/>
                  </a:cubicBezTo>
                  <a:cubicBezTo>
                    <a:pt x="5" y="11"/>
                    <a:pt x="5" y="9"/>
                    <a:pt x="6" y="9"/>
                  </a:cubicBezTo>
                  <a:cubicBezTo>
                    <a:pt x="7" y="8"/>
                    <a:pt x="6" y="7"/>
                    <a:pt x="5" y="7"/>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99" name="Freeform 49"/>
            <p:cNvSpPr/>
            <p:nvPr/>
          </p:nvSpPr>
          <p:spPr bwMode="auto">
            <a:xfrm>
              <a:off x="792162" y="1854200"/>
              <a:ext cx="14288" cy="25400"/>
            </a:xfrm>
            <a:custGeom>
              <a:avLst/>
              <a:gdLst>
                <a:gd name="T0" fmla="*/ 1 w 4"/>
                <a:gd name="T1" fmla="*/ 0 h 7"/>
                <a:gd name="T2" fmla="*/ 0 w 4"/>
                <a:gd name="T3" fmla="*/ 5 h 7"/>
                <a:gd name="T4" fmla="*/ 0 w 4"/>
                <a:gd name="T5" fmla="*/ 2 h 7"/>
                <a:gd name="T6" fmla="*/ 1 w 4"/>
                <a:gd name="T7" fmla="*/ 0 h 7"/>
              </a:gdLst>
              <a:ahLst/>
              <a:cxnLst>
                <a:cxn ang="0">
                  <a:pos x="T0" y="T1"/>
                </a:cxn>
                <a:cxn ang="0">
                  <a:pos x="T2" y="T3"/>
                </a:cxn>
                <a:cxn ang="0">
                  <a:pos x="T4" y="T5"/>
                </a:cxn>
                <a:cxn ang="0">
                  <a:pos x="T6" y="T7"/>
                </a:cxn>
              </a:cxnLst>
              <a:rect l="0" t="0" r="r" b="b"/>
              <a:pathLst>
                <a:path w="4" h="7">
                  <a:moveTo>
                    <a:pt x="1" y="0"/>
                  </a:moveTo>
                  <a:cubicBezTo>
                    <a:pt x="4" y="0"/>
                    <a:pt x="3" y="7"/>
                    <a:pt x="0" y="5"/>
                  </a:cubicBezTo>
                  <a:cubicBezTo>
                    <a:pt x="0" y="2"/>
                    <a:pt x="0" y="2"/>
                    <a:pt x="0" y="2"/>
                  </a:cubicBezTo>
                  <a:cubicBezTo>
                    <a:pt x="1" y="2"/>
                    <a:pt x="1" y="1"/>
                    <a:pt x="1" y="0"/>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00" name="Freeform 50"/>
            <p:cNvSpPr/>
            <p:nvPr/>
          </p:nvSpPr>
          <p:spPr bwMode="auto">
            <a:xfrm>
              <a:off x="3090862" y="1939925"/>
              <a:ext cx="157163" cy="131763"/>
            </a:xfrm>
            <a:custGeom>
              <a:avLst/>
              <a:gdLst>
                <a:gd name="T0" fmla="*/ 18 w 42"/>
                <a:gd name="T1" fmla="*/ 0 h 35"/>
                <a:gd name="T2" fmla="*/ 22 w 42"/>
                <a:gd name="T3" fmla="*/ 3 h 35"/>
                <a:gd name="T4" fmla="*/ 21 w 42"/>
                <a:gd name="T5" fmla="*/ 8 h 35"/>
                <a:gd name="T6" fmla="*/ 27 w 42"/>
                <a:gd name="T7" fmla="*/ 11 h 35"/>
                <a:gd name="T8" fmla="*/ 35 w 42"/>
                <a:gd name="T9" fmla="*/ 14 h 35"/>
                <a:gd name="T10" fmla="*/ 34 w 42"/>
                <a:gd name="T11" fmla="*/ 19 h 35"/>
                <a:gd name="T12" fmla="*/ 38 w 42"/>
                <a:gd name="T13" fmla="*/ 21 h 35"/>
                <a:gd name="T14" fmla="*/ 41 w 42"/>
                <a:gd name="T15" fmla="*/ 25 h 35"/>
                <a:gd name="T16" fmla="*/ 38 w 42"/>
                <a:gd name="T17" fmla="*/ 32 h 35"/>
                <a:gd name="T18" fmla="*/ 36 w 42"/>
                <a:gd name="T19" fmla="*/ 29 h 35"/>
                <a:gd name="T20" fmla="*/ 28 w 42"/>
                <a:gd name="T21" fmla="*/ 29 h 35"/>
                <a:gd name="T22" fmla="*/ 22 w 42"/>
                <a:gd name="T23" fmla="*/ 35 h 35"/>
                <a:gd name="T24" fmla="*/ 20 w 42"/>
                <a:gd name="T25" fmla="*/ 31 h 35"/>
                <a:gd name="T26" fmla="*/ 15 w 42"/>
                <a:gd name="T27" fmla="*/ 29 h 35"/>
                <a:gd name="T28" fmla="*/ 10 w 42"/>
                <a:gd name="T29" fmla="*/ 25 h 35"/>
                <a:gd name="T30" fmla="*/ 0 w 42"/>
                <a:gd name="T31" fmla="*/ 26 h 35"/>
                <a:gd name="T32" fmla="*/ 1 w 42"/>
                <a:gd name="T33" fmla="*/ 21 h 35"/>
                <a:gd name="T34" fmla="*/ 7 w 42"/>
                <a:gd name="T35" fmla="*/ 18 h 35"/>
                <a:gd name="T36" fmla="*/ 10 w 42"/>
                <a:gd name="T37" fmla="*/ 12 h 35"/>
                <a:gd name="T38" fmla="*/ 11 w 42"/>
                <a:gd name="T39" fmla="*/ 5 h 35"/>
                <a:gd name="T40" fmla="*/ 14 w 42"/>
                <a:gd name="T41" fmla="*/ 5 h 35"/>
                <a:gd name="T42" fmla="*/ 14 w 42"/>
                <a:gd name="T43" fmla="*/ 3 h 35"/>
                <a:gd name="T44" fmla="*/ 18 w 42"/>
                <a:gd name="T45"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 h="35">
                  <a:moveTo>
                    <a:pt x="18" y="0"/>
                  </a:moveTo>
                  <a:cubicBezTo>
                    <a:pt x="20" y="0"/>
                    <a:pt x="20" y="2"/>
                    <a:pt x="22" y="3"/>
                  </a:cubicBezTo>
                  <a:cubicBezTo>
                    <a:pt x="22" y="5"/>
                    <a:pt x="18" y="5"/>
                    <a:pt x="21" y="8"/>
                  </a:cubicBezTo>
                  <a:cubicBezTo>
                    <a:pt x="20" y="12"/>
                    <a:pt x="25" y="10"/>
                    <a:pt x="27" y="11"/>
                  </a:cubicBezTo>
                  <a:cubicBezTo>
                    <a:pt x="28" y="12"/>
                    <a:pt x="30" y="16"/>
                    <a:pt x="35" y="14"/>
                  </a:cubicBezTo>
                  <a:cubicBezTo>
                    <a:pt x="35" y="17"/>
                    <a:pt x="38" y="18"/>
                    <a:pt x="34" y="19"/>
                  </a:cubicBezTo>
                  <a:cubicBezTo>
                    <a:pt x="33" y="22"/>
                    <a:pt x="37" y="20"/>
                    <a:pt x="38" y="21"/>
                  </a:cubicBezTo>
                  <a:cubicBezTo>
                    <a:pt x="39" y="22"/>
                    <a:pt x="37" y="27"/>
                    <a:pt x="41" y="25"/>
                  </a:cubicBezTo>
                  <a:cubicBezTo>
                    <a:pt x="42" y="29"/>
                    <a:pt x="37" y="28"/>
                    <a:pt x="38" y="32"/>
                  </a:cubicBezTo>
                  <a:cubicBezTo>
                    <a:pt x="36" y="32"/>
                    <a:pt x="37" y="30"/>
                    <a:pt x="36" y="29"/>
                  </a:cubicBezTo>
                  <a:cubicBezTo>
                    <a:pt x="31" y="29"/>
                    <a:pt x="32" y="31"/>
                    <a:pt x="28" y="29"/>
                  </a:cubicBezTo>
                  <a:cubicBezTo>
                    <a:pt x="26" y="31"/>
                    <a:pt x="22" y="31"/>
                    <a:pt x="22" y="35"/>
                  </a:cubicBezTo>
                  <a:cubicBezTo>
                    <a:pt x="20" y="35"/>
                    <a:pt x="21" y="32"/>
                    <a:pt x="20" y="31"/>
                  </a:cubicBezTo>
                  <a:cubicBezTo>
                    <a:pt x="19" y="30"/>
                    <a:pt x="16" y="30"/>
                    <a:pt x="15" y="29"/>
                  </a:cubicBezTo>
                  <a:cubicBezTo>
                    <a:pt x="14" y="28"/>
                    <a:pt x="13" y="26"/>
                    <a:pt x="10" y="25"/>
                  </a:cubicBezTo>
                  <a:cubicBezTo>
                    <a:pt x="5" y="24"/>
                    <a:pt x="5" y="28"/>
                    <a:pt x="0" y="26"/>
                  </a:cubicBezTo>
                  <a:cubicBezTo>
                    <a:pt x="1" y="25"/>
                    <a:pt x="1" y="23"/>
                    <a:pt x="1" y="21"/>
                  </a:cubicBezTo>
                  <a:cubicBezTo>
                    <a:pt x="6" y="23"/>
                    <a:pt x="2" y="16"/>
                    <a:pt x="7" y="18"/>
                  </a:cubicBezTo>
                  <a:cubicBezTo>
                    <a:pt x="5" y="15"/>
                    <a:pt x="9" y="14"/>
                    <a:pt x="10" y="12"/>
                  </a:cubicBezTo>
                  <a:cubicBezTo>
                    <a:pt x="11" y="11"/>
                    <a:pt x="9" y="8"/>
                    <a:pt x="11" y="5"/>
                  </a:cubicBezTo>
                  <a:cubicBezTo>
                    <a:pt x="12" y="5"/>
                    <a:pt x="14" y="6"/>
                    <a:pt x="14" y="5"/>
                  </a:cubicBezTo>
                  <a:cubicBezTo>
                    <a:pt x="14" y="5"/>
                    <a:pt x="14" y="3"/>
                    <a:pt x="14" y="3"/>
                  </a:cubicBezTo>
                  <a:cubicBezTo>
                    <a:pt x="15" y="1"/>
                    <a:pt x="18" y="2"/>
                    <a:pt x="18" y="0"/>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01" name="Freeform 51"/>
            <p:cNvSpPr/>
            <p:nvPr/>
          </p:nvSpPr>
          <p:spPr bwMode="auto">
            <a:xfrm>
              <a:off x="3008312" y="1981200"/>
              <a:ext cx="33338" cy="33338"/>
            </a:xfrm>
            <a:custGeom>
              <a:avLst/>
              <a:gdLst>
                <a:gd name="T0" fmla="*/ 0 w 9"/>
                <a:gd name="T1" fmla="*/ 0 h 9"/>
                <a:gd name="T2" fmla="*/ 9 w 9"/>
                <a:gd name="T3" fmla="*/ 4 h 9"/>
                <a:gd name="T4" fmla="*/ 0 w 9"/>
                <a:gd name="T5" fmla="*/ 0 h 9"/>
              </a:gdLst>
              <a:ahLst/>
              <a:cxnLst>
                <a:cxn ang="0">
                  <a:pos x="T0" y="T1"/>
                </a:cxn>
                <a:cxn ang="0">
                  <a:pos x="T2" y="T3"/>
                </a:cxn>
                <a:cxn ang="0">
                  <a:pos x="T4" y="T5"/>
                </a:cxn>
              </a:cxnLst>
              <a:rect l="0" t="0" r="r" b="b"/>
              <a:pathLst>
                <a:path w="9" h="9">
                  <a:moveTo>
                    <a:pt x="0" y="0"/>
                  </a:moveTo>
                  <a:cubicBezTo>
                    <a:pt x="5" y="0"/>
                    <a:pt x="5" y="4"/>
                    <a:pt x="9" y="4"/>
                  </a:cubicBezTo>
                  <a:cubicBezTo>
                    <a:pt x="8" y="9"/>
                    <a:pt x="0" y="5"/>
                    <a:pt x="0" y="0"/>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02" name="Freeform 52"/>
            <p:cNvSpPr/>
            <p:nvPr/>
          </p:nvSpPr>
          <p:spPr bwMode="auto">
            <a:xfrm>
              <a:off x="7388225" y="2112962"/>
              <a:ext cx="112713" cy="77788"/>
            </a:xfrm>
            <a:custGeom>
              <a:avLst/>
              <a:gdLst>
                <a:gd name="T0" fmla="*/ 9 w 30"/>
                <a:gd name="T1" fmla="*/ 0 h 21"/>
                <a:gd name="T2" fmla="*/ 10 w 30"/>
                <a:gd name="T3" fmla="*/ 2 h 21"/>
                <a:gd name="T4" fmla="*/ 16 w 30"/>
                <a:gd name="T5" fmla="*/ 7 h 21"/>
                <a:gd name="T6" fmla="*/ 30 w 30"/>
                <a:gd name="T7" fmla="*/ 6 h 21"/>
                <a:gd name="T8" fmla="*/ 24 w 30"/>
                <a:gd name="T9" fmla="*/ 14 h 21"/>
                <a:gd name="T10" fmla="*/ 20 w 30"/>
                <a:gd name="T11" fmla="*/ 13 h 21"/>
                <a:gd name="T12" fmla="*/ 14 w 30"/>
                <a:gd name="T13" fmla="*/ 16 h 21"/>
                <a:gd name="T14" fmla="*/ 13 w 30"/>
                <a:gd name="T15" fmla="*/ 20 h 21"/>
                <a:gd name="T16" fmla="*/ 6 w 30"/>
                <a:gd name="T17" fmla="*/ 17 h 21"/>
                <a:gd name="T18" fmla="*/ 9 w 30"/>
                <a:gd name="T19"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21">
                  <a:moveTo>
                    <a:pt x="9" y="0"/>
                  </a:moveTo>
                  <a:cubicBezTo>
                    <a:pt x="10" y="0"/>
                    <a:pt x="10" y="1"/>
                    <a:pt x="10" y="2"/>
                  </a:cubicBezTo>
                  <a:cubicBezTo>
                    <a:pt x="10" y="5"/>
                    <a:pt x="15" y="4"/>
                    <a:pt x="16" y="7"/>
                  </a:cubicBezTo>
                  <a:cubicBezTo>
                    <a:pt x="20" y="5"/>
                    <a:pt x="24" y="8"/>
                    <a:pt x="30" y="6"/>
                  </a:cubicBezTo>
                  <a:cubicBezTo>
                    <a:pt x="29" y="10"/>
                    <a:pt x="24" y="10"/>
                    <a:pt x="24" y="14"/>
                  </a:cubicBezTo>
                  <a:cubicBezTo>
                    <a:pt x="22" y="15"/>
                    <a:pt x="22" y="13"/>
                    <a:pt x="20" y="13"/>
                  </a:cubicBezTo>
                  <a:cubicBezTo>
                    <a:pt x="17" y="12"/>
                    <a:pt x="15" y="19"/>
                    <a:pt x="14" y="16"/>
                  </a:cubicBezTo>
                  <a:cubicBezTo>
                    <a:pt x="12" y="16"/>
                    <a:pt x="13" y="18"/>
                    <a:pt x="13" y="20"/>
                  </a:cubicBezTo>
                  <a:cubicBezTo>
                    <a:pt x="9" y="21"/>
                    <a:pt x="9" y="12"/>
                    <a:pt x="6" y="17"/>
                  </a:cubicBezTo>
                  <a:cubicBezTo>
                    <a:pt x="0" y="13"/>
                    <a:pt x="4" y="3"/>
                    <a:pt x="9" y="0"/>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03" name="Freeform 53"/>
            <p:cNvSpPr/>
            <p:nvPr/>
          </p:nvSpPr>
          <p:spPr bwMode="auto">
            <a:xfrm>
              <a:off x="7192962" y="2206625"/>
              <a:ext cx="214313" cy="184150"/>
            </a:xfrm>
            <a:custGeom>
              <a:avLst/>
              <a:gdLst>
                <a:gd name="T0" fmla="*/ 51 w 57"/>
                <a:gd name="T1" fmla="*/ 0 h 49"/>
                <a:gd name="T2" fmla="*/ 55 w 57"/>
                <a:gd name="T3" fmla="*/ 2 h 49"/>
                <a:gd name="T4" fmla="*/ 55 w 57"/>
                <a:gd name="T5" fmla="*/ 23 h 49"/>
                <a:gd name="T6" fmla="*/ 53 w 57"/>
                <a:gd name="T7" fmla="*/ 20 h 49"/>
                <a:gd name="T8" fmla="*/ 53 w 57"/>
                <a:gd name="T9" fmla="*/ 28 h 49"/>
                <a:gd name="T10" fmla="*/ 51 w 57"/>
                <a:gd name="T11" fmla="*/ 27 h 49"/>
                <a:gd name="T12" fmla="*/ 51 w 57"/>
                <a:gd name="T13" fmla="*/ 41 h 49"/>
                <a:gd name="T14" fmla="*/ 48 w 57"/>
                <a:gd name="T15" fmla="*/ 40 h 49"/>
                <a:gd name="T16" fmla="*/ 44 w 57"/>
                <a:gd name="T17" fmla="*/ 42 h 49"/>
                <a:gd name="T18" fmla="*/ 41 w 57"/>
                <a:gd name="T19" fmla="*/ 41 h 49"/>
                <a:gd name="T20" fmla="*/ 35 w 57"/>
                <a:gd name="T21" fmla="*/ 42 h 49"/>
                <a:gd name="T22" fmla="*/ 28 w 57"/>
                <a:gd name="T23" fmla="*/ 44 h 49"/>
                <a:gd name="T24" fmla="*/ 25 w 57"/>
                <a:gd name="T25" fmla="*/ 49 h 49"/>
                <a:gd name="T26" fmla="*/ 20 w 57"/>
                <a:gd name="T27" fmla="*/ 42 h 49"/>
                <a:gd name="T28" fmla="*/ 17 w 57"/>
                <a:gd name="T29" fmla="*/ 45 h 49"/>
                <a:gd name="T30" fmla="*/ 14 w 57"/>
                <a:gd name="T31" fmla="*/ 44 h 49"/>
                <a:gd name="T32" fmla="*/ 0 w 57"/>
                <a:gd name="T33" fmla="*/ 47 h 49"/>
                <a:gd name="T34" fmla="*/ 2 w 57"/>
                <a:gd name="T35" fmla="*/ 41 h 49"/>
                <a:gd name="T36" fmla="*/ 4 w 57"/>
                <a:gd name="T37" fmla="*/ 42 h 49"/>
                <a:gd name="T38" fmla="*/ 6 w 57"/>
                <a:gd name="T39" fmla="*/ 40 h 49"/>
                <a:gd name="T40" fmla="*/ 25 w 57"/>
                <a:gd name="T41" fmla="*/ 38 h 49"/>
                <a:gd name="T42" fmla="*/ 28 w 57"/>
                <a:gd name="T43" fmla="*/ 28 h 49"/>
                <a:gd name="T44" fmla="*/ 31 w 57"/>
                <a:gd name="T45" fmla="*/ 26 h 49"/>
                <a:gd name="T46" fmla="*/ 39 w 57"/>
                <a:gd name="T47" fmla="*/ 27 h 49"/>
                <a:gd name="T48" fmla="*/ 39 w 57"/>
                <a:gd name="T49" fmla="*/ 21 h 49"/>
                <a:gd name="T50" fmla="*/ 41 w 57"/>
                <a:gd name="T51" fmla="*/ 24 h 49"/>
                <a:gd name="T52" fmla="*/ 42 w 57"/>
                <a:gd name="T53" fmla="*/ 17 h 49"/>
                <a:gd name="T54" fmla="*/ 46 w 57"/>
                <a:gd name="T55" fmla="*/ 6 h 49"/>
                <a:gd name="T56" fmla="*/ 51 w 57"/>
                <a:gd name="T57"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7" h="49">
                  <a:moveTo>
                    <a:pt x="51" y="0"/>
                  </a:moveTo>
                  <a:cubicBezTo>
                    <a:pt x="53" y="0"/>
                    <a:pt x="53" y="2"/>
                    <a:pt x="55" y="2"/>
                  </a:cubicBezTo>
                  <a:cubicBezTo>
                    <a:pt x="55" y="12"/>
                    <a:pt x="57" y="17"/>
                    <a:pt x="55" y="23"/>
                  </a:cubicBezTo>
                  <a:cubicBezTo>
                    <a:pt x="54" y="23"/>
                    <a:pt x="54" y="21"/>
                    <a:pt x="53" y="20"/>
                  </a:cubicBezTo>
                  <a:cubicBezTo>
                    <a:pt x="50" y="21"/>
                    <a:pt x="54" y="26"/>
                    <a:pt x="53" y="28"/>
                  </a:cubicBezTo>
                  <a:cubicBezTo>
                    <a:pt x="52" y="28"/>
                    <a:pt x="52" y="27"/>
                    <a:pt x="51" y="27"/>
                  </a:cubicBezTo>
                  <a:cubicBezTo>
                    <a:pt x="51" y="41"/>
                    <a:pt x="51" y="41"/>
                    <a:pt x="51" y="41"/>
                  </a:cubicBezTo>
                  <a:cubicBezTo>
                    <a:pt x="50" y="41"/>
                    <a:pt x="49" y="40"/>
                    <a:pt x="48" y="40"/>
                  </a:cubicBezTo>
                  <a:cubicBezTo>
                    <a:pt x="45" y="38"/>
                    <a:pt x="45" y="42"/>
                    <a:pt x="44" y="42"/>
                  </a:cubicBezTo>
                  <a:cubicBezTo>
                    <a:pt x="43" y="43"/>
                    <a:pt x="42" y="41"/>
                    <a:pt x="41" y="41"/>
                  </a:cubicBezTo>
                  <a:cubicBezTo>
                    <a:pt x="40" y="41"/>
                    <a:pt x="37" y="42"/>
                    <a:pt x="35" y="42"/>
                  </a:cubicBezTo>
                  <a:cubicBezTo>
                    <a:pt x="35" y="43"/>
                    <a:pt x="32" y="45"/>
                    <a:pt x="28" y="44"/>
                  </a:cubicBezTo>
                  <a:cubicBezTo>
                    <a:pt x="26" y="44"/>
                    <a:pt x="27" y="49"/>
                    <a:pt x="25" y="49"/>
                  </a:cubicBezTo>
                  <a:cubicBezTo>
                    <a:pt x="22" y="48"/>
                    <a:pt x="20" y="47"/>
                    <a:pt x="20" y="42"/>
                  </a:cubicBezTo>
                  <a:cubicBezTo>
                    <a:pt x="17" y="41"/>
                    <a:pt x="18" y="45"/>
                    <a:pt x="17" y="45"/>
                  </a:cubicBezTo>
                  <a:cubicBezTo>
                    <a:pt x="15" y="46"/>
                    <a:pt x="15" y="44"/>
                    <a:pt x="14" y="44"/>
                  </a:cubicBezTo>
                  <a:cubicBezTo>
                    <a:pt x="9" y="45"/>
                    <a:pt x="4" y="49"/>
                    <a:pt x="0" y="47"/>
                  </a:cubicBezTo>
                  <a:cubicBezTo>
                    <a:pt x="1" y="45"/>
                    <a:pt x="2" y="43"/>
                    <a:pt x="2" y="41"/>
                  </a:cubicBezTo>
                  <a:cubicBezTo>
                    <a:pt x="3" y="40"/>
                    <a:pt x="4" y="42"/>
                    <a:pt x="4" y="42"/>
                  </a:cubicBezTo>
                  <a:cubicBezTo>
                    <a:pt x="6" y="42"/>
                    <a:pt x="5" y="40"/>
                    <a:pt x="6" y="40"/>
                  </a:cubicBezTo>
                  <a:cubicBezTo>
                    <a:pt x="11" y="39"/>
                    <a:pt x="20" y="40"/>
                    <a:pt x="25" y="38"/>
                  </a:cubicBezTo>
                  <a:cubicBezTo>
                    <a:pt x="23" y="32"/>
                    <a:pt x="30" y="34"/>
                    <a:pt x="28" y="28"/>
                  </a:cubicBezTo>
                  <a:cubicBezTo>
                    <a:pt x="31" y="30"/>
                    <a:pt x="31" y="30"/>
                    <a:pt x="31" y="26"/>
                  </a:cubicBezTo>
                  <a:cubicBezTo>
                    <a:pt x="34" y="29"/>
                    <a:pt x="37" y="24"/>
                    <a:pt x="39" y="27"/>
                  </a:cubicBezTo>
                  <a:cubicBezTo>
                    <a:pt x="40" y="26"/>
                    <a:pt x="39" y="22"/>
                    <a:pt x="39" y="21"/>
                  </a:cubicBezTo>
                  <a:cubicBezTo>
                    <a:pt x="41" y="20"/>
                    <a:pt x="41" y="24"/>
                    <a:pt x="41" y="24"/>
                  </a:cubicBezTo>
                  <a:cubicBezTo>
                    <a:pt x="42" y="25"/>
                    <a:pt x="45" y="23"/>
                    <a:pt x="42" y="17"/>
                  </a:cubicBezTo>
                  <a:cubicBezTo>
                    <a:pt x="47" y="16"/>
                    <a:pt x="45" y="10"/>
                    <a:pt x="46" y="6"/>
                  </a:cubicBezTo>
                  <a:cubicBezTo>
                    <a:pt x="47" y="4"/>
                    <a:pt x="52" y="4"/>
                    <a:pt x="51" y="0"/>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04" name="Freeform 54"/>
            <p:cNvSpPr/>
            <p:nvPr/>
          </p:nvSpPr>
          <p:spPr bwMode="auto">
            <a:xfrm>
              <a:off x="4549775" y="2217737"/>
              <a:ext cx="38100" cy="41275"/>
            </a:xfrm>
            <a:custGeom>
              <a:avLst/>
              <a:gdLst>
                <a:gd name="T0" fmla="*/ 4 w 10"/>
                <a:gd name="T1" fmla="*/ 0 h 11"/>
                <a:gd name="T2" fmla="*/ 1 w 10"/>
                <a:gd name="T3" fmla="*/ 10 h 11"/>
                <a:gd name="T4" fmla="*/ 4 w 10"/>
                <a:gd name="T5" fmla="*/ 0 h 11"/>
              </a:gdLst>
              <a:ahLst/>
              <a:cxnLst>
                <a:cxn ang="0">
                  <a:pos x="T0" y="T1"/>
                </a:cxn>
                <a:cxn ang="0">
                  <a:pos x="T2" y="T3"/>
                </a:cxn>
                <a:cxn ang="0">
                  <a:pos x="T4" y="T5"/>
                </a:cxn>
              </a:cxnLst>
              <a:rect l="0" t="0" r="r" b="b"/>
              <a:pathLst>
                <a:path w="10" h="11">
                  <a:moveTo>
                    <a:pt x="4" y="0"/>
                  </a:moveTo>
                  <a:cubicBezTo>
                    <a:pt x="10" y="0"/>
                    <a:pt x="8" y="11"/>
                    <a:pt x="1" y="10"/>
                  </a:cubicBezTo>
                  <a:cubicBezTo>
                    <a:pt x="4" y="9"/>
                    <a:pt x="0" y="1"/>
                    <a:pt x="4" y="0"/>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05" name="Freeform 55"/>
            <p:cNvSpPr/>
            <p:nvPr/>
          </p:nvSpPr>
          <p:spPr bwMode="auto">
            <a:xfrm>
              <a:off x="4640262" y="2278062"/>
              <a:ext cx="55563" cy="41275"/>
            </a:xfrm>
            <a:custGeom>
              <a:avLst/>
              <a:gdLst>
                <a:gd name="T0" fmla="*/ 12 w 15"/>
                <a:gd name="T1" fmla="*/ 2 h 11"/>
                <a:gd name="T2" fmla="*/ 15 w 15"/>
                <a:gd name="T3" fmla="*/ 9 h 11"/>
                <a:gd name="T4" fmla="*/ 8 w 15"/>
                <a:gd name="T5" fmla="*/ 9 h 11"/>
                <a:gd name="T6" fmla="*/ 8 w 15"/>
                <a:gd name="T7" fmla="*/ 8 h 11"/>
                <a:gd name="T8" fmla="*/ 2 w 15"/>
                <a:gd name="T9" fmla="*/ 7 h 11"/>
                <a:gd name="T10" fmla="*/ 12 w 15"/>
                <a:gd name="T11" fmla="*/ 2 h 11"/>
              </a:gdLst>
              <a:ahLst/>
              <a:cxnLst>
                <a:cxn ang="0">
                  <a:pos x="T0" y="T1"/>
                </a:cxn>
                <a:cxn ang="0">
                  <a:pos x="T2" y="T3"/>
                </a:cxn>
                <a:cxn ang="0">
                  <a:pos x="T4" y="T5"/>
                </a:cxn>
                <a:cxn ang="0">
                  <a:pos x="T6" y="T7"/>
                </a:cxn>
                <a:cxn ang="0">
                  <a:pos x="T8" y="T9"/>
                </a:cxn>
                <a:cxn ang="0">
                  <a:pos x="T10" y="T11"/>
                </a:cxn>
              </a:cxnLst>
              <a:rect l="0" t="0" r="r" b="b"/>
              <a:pathLst>
                <a:path w="15" h="11">
                  <a:moveTo>
                    <a:pt x="12" y="2"/>
                  </a:moveTo>
                  <a:cubicBezTo>
                    <a:pt x="14" y="4"/>
                    <a:pt x="15" y="6"/>
                    <a:pt x="15" y="9"/>
                  </a:cubicBezTo>
                  <a:cubicBezTo>
                    <a:pt x="14" y="9"/>
                    <a:pt x="9" y="11"/>
                    <a:pt x="8" y="9"/>
                  </a:cubicBezTo>
                  <a:cubicBezTo>
                    <a:pt x="8" y="9"/>
                    <a:pt x="8" y="8"/>
                    <a:pt x="8" y="8"/>
                  </a:cubicBezTo>
                  <a:cubicBezTo>
                    <a:pt x="6" y="8"/>
                    <a:pt x="2" y="9"/>
                    <a:pt x="2" y="7"/>
                  </a:cubicBezTo>
                  <a:cubicBezTo>
                    <a:pt x="0" y="0"/>
                    <a:pt x="12" y="7"/>
                    <a:pt x="12" y="2"/>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06" name="Freeform 56"/>
            <p:cNvSpPr/>
            <p:nvPr/>
          </p:nvSpPr>
          <p:spPr bwMode="auto">
            <a:xfrm>
              <a:off x="5067300" y="2352675"/>
              <a:ext cx="41275" cy="19050"/>
            </a:xfrm>
            <a:custGeom>
              <a:avLst/>
              <a:gdLst>
                <a:gd name="T0" fmla="*/ 0 w 11"/>
                <a:gd name="T1" fmla="*/ 5 h 5"/>
                <a:gd name="T2" fmla="*/ 6 w 11"/>
                <a:gd name="T3" fmla="*/ 1 h 5"/>
                <a:gd name="T4" fmla="*/ 5 w 11"/>
                <a:gd name="T5" fmla="*/ 2 h 5"/>
                <a:gd name="T6" fmla="*/ 0 w 11"/>
                <a:gd name="T7" fmla="*/ 5 h 5"/>
              </a:gdLst>
              <a:ahLst/>
              <a:cxnLst>
                <a:cxn ang="0">
                  <a:pos x="T0" y="T1"/>
                </a:cxn>
                <a:cxn ang="0">
                  <a:pos x="T2" y="T3"/>
                </a:cxn>
                <a:cxn ang="0">
                  <a:pos x="T4" y="T5"/>
                </a:cxn>
                <a:cxn ang="0">
                  <a:pos x="T6" y="T7"/>
                </a:cxn>
              </a:cxnLst>
              <a:rect l="0" t="0" r="r" b="b"/>
              <a:pathLst>
                <a:path w="11" h="5">
                  <a:moveTo>
                    <a:pt x="0" y="5"/>
                  </a:moveTo>
                  <a:cubicBezTo>
                    <a:pt x="0" y="1"/>
                    <a:pt x="2" y="0"/>
                    <a:pt x="6" y="1"/>
                  </a:cubicBezTo>
                  <a:cubicBezTo>
                    <a:pt x="11" y="0"/>
                    <a:pt x="8" y="3"/>
                    <a:pt x="5" y="2"/>
                  </a:cubicBezTo>
                  <a:cubicBezTo>
                    <a:pt x="3" y="3"/>
                    <a:pt x="3" y="5"/>
                    <a:pt x="0" y="5"/>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07" name="Freeform 57"/>
            <p:cNvSpPr/>
            <p:nvPr/>
          </p:nvSpPr>
          <p:spPr bwMode="auto">
            <a:xfrm>
              <a:off x="7212012" y="2386012"/>
              <a:ext cx="41275" cy="22225"/>
            </a:xfrm>
            <a:custGeom>
              <a:avLst/>
              <a:gdLst>
                <a:gd name="T0" fmla="*/ 9 w 11"/>
                <a:gd name="T1" fmla="*/ 0 h 6"/>
                <a:gd name="T2" fmla="*/ 6 w 11"/>
                <a:gd name="T3" fmla="*/ 6 h 6"/>
                <a:gd name="T4" fmla="*/ 1 w 11"/>
                <a:gd name="T5" fmla="*/ 1 h 6"/>
                <a:gd name="T6" fmla="*/ 9 w 11"/>
                <a:gd name="T7" fmla="*/ 0 h 6"/>
              </a:gdLst>
              <a:ahLst/>
              <a:cxnLst>
                <a:cxn ang="0">
                  <a:pos x="T0" y="T1"/>
                </a:cxn>
                <a:cxn ang="0">
                  <a:pos x="T2" y="T3"/>
                </a:cxn>
                <a:cxn ang="0">
                  <a:pos x="T4" y="T5"/>
                </a:cxn>
                <a:cxn ang="0">
                  <a:pos x="T6" y="T7"/>
                </a:cxn>
              </a:cxnLst>
              <a:rect l="0" t="0" r="r" b="b"/>
              <a:pathLst>
                <a:path w="11" h="6">
                  <a:moveTo>
                    <a:pt x="9" y="0"/>
                  </a:moveTo>
                  <a:cubicBezTo>
                    <a:pt x="11" y="5"/>
                    <a:pt x="5" y="1"/>
                    <a:pt x="6" y="6"/>
                  </a:cubicBezTo>
                  <a:cubicBezTo>
                    <a:pt x="3" y="6"/>
                    <a:pt x="0" y="5"/>
                    <a:pt x="1" y="1"/>
                  </a:cubicBezTo>
                  <a:cubicBezTo>
                    <a:pt x="4" y="5"/>
                    <a:pt x="5" y="0"/>
                    <a:pt x="9" y="0"/>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08" name="Freeform 58"/>
            <p:cNvSpPr/>
            <p:nvPr/>
          </p:nvSpPr>
          <p:spPr bwMode="auto">
            <a:xfrm>
              <a:off x="7145337" y="2386012"/>
              <a:ext cx="55563" cy="60325"/>
            </a:xfrm>
            <a:custGeom>
              <a:avLst/>
              <a:gdLst>
                <a:gd name="T0" fmla="*/ 13 w 15"/>
                <a:gd name="T1" fmla="*/ 3 h 16"/>
                <a:gd name="T2" fmla="*/ 13 w 15"/>
                <a:gd name="T3" fmla="*/ 13 h 16"/>
                <a:gd name="T4" fmla="*/ 5 w 15"/>
                <a:gd name="T5" fmla="*/ 14 h 16"/>
                <a:gd name="T6" fmla="*/ 1 w 15"/>
                <a:gd name="T7" fmla="*/ 8 h 16"/>
                <a:gd name="T8" fmla="*/ 13 w 15"/>
                <a:gd name="T9" fmla="*/ 3 h 16"/>
              </a:gdLst>
              <a:ahLst/>
              <a:cxnLst>
                <a:cxn ang="0">
                  <a:pos x="T0" y="T1"/>
                </a:cxn>
                <a:cxn ang="0">
                  <a:pos x="T2" y="T3"/>
                </a:cxn>
                <a:cxn ang="0">
                  <a:pos x="T4" y="T5"/>
                </a:cxn>
                <a:cxn ang="0">
                  <a:pos x="T6" y="T7"/>
                </a:cxn>
                <a:cxn ang="0">
                  <a:pos x="T8" y="T9"/>
                </a:cxn>
              </a:cxnLst>
              <a:rect l="0" t="0" r="r" b="b"/>
              <a:pathLst>
                <a:path w="15" h="16">
                  <a:moveTo>
                    <a:pt x="13" y="3"/>
                  </a:moveTo>
                  <a:cubicBezTo>
                    <a:pt x="15" y="7"/>
                    <a:pt x="9" y="11"/>
                    <a:pt x="13" y="13"/>
                  </a:cubicBezTo>
                  <a:cubicBezTo>
                    <a:pt x="13" y="16"/>
                    <a:pt x="7" y="13"/>
                    <a:pt x="5" y="14"/>
                  </a:cubicBezTo>
                  <a:cubicBezTo>
                    <a:pt x="5" y="9"/>
                    <a:pt x="6" y="6"/>
                    <a:pt x="1" y="8"/>
                  </a:cubicBezTo>
                  <a:cubicBezTo>
                    <a:pt x="0" y="2"/>
                    <a:pt x="8" y="0"/>
                    <a:pt x="13" y="3"/>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09" name="Freeform 59"/>
            <p:cNvSpPr/>
            <p:nvPr/>
          </p:nvSpPr>
          <p:spPr bwMode="auto">
            <a:xfrm>
              <a:off x="6945312" y="2597150"/>
              <a:ext cx="34925" cy="52388"/>
            </a:xfrm>
            <a:custGeom>
              <a:avLst/>
              <a:gdLst>
                <a:gd name="T0" fmla="*/ 9 w 9"/>
                <a:gd name="T1" fmla="*/ 6 h 14"/>
                <a:gd name="T2" fmla="*/ 6 w 9"/>
                <a:gd name="T3" fmla="*/ 14 h 14"/>
                <a:gd name="T4" fmla="*/ 0 w 9"/>
                <a:gd name="T5" fmla="*/ 14 h 14"/>
                <a:gd name="T6" fmla="*/ 2 w 9"/>
                <a:gd name="T7" fmla="*/ 4 h 14"/>
                <a:gd name="T8" fmla="*/ 9 w 9"/>
                <a:gd name="T9" fmla="*/ 6 h 14"/>
              </a:gdLst>
              <a:ahLst/>
              <a:cxnLst>
                <a:cxn ang="0">
                  <a:pos x="T0" y="T1"/>
                </a:cxn>
                <a:cxn ang="0">
                  <a:pos x="T2" y="T3"/>
                </a:cxn>
                <a:cxn ang="0">
                  <a:pos x="T4" y="T5"/>
                </a:cxn>
                <a:cxn ang="0">
                  <a:pos x="T6" y="T7"/>
                </a:cxn>
                <a:cxn ang="0">
                  <a:pos x="T8" y="T9"/>
                </a:cxn>
              </a:cxnLst>
              <a:rect l="0" t="0" r="r" b="b"/>
              <a:pathLst>
                <a:path w="9" h="14">
                  <a:moveTo>
                    <a:pt x="9" y="6"/>
                  </a:moveTo>
                  <a:cubicBezTo>
                    <a:pt x="9" y="10"/>
                    <a:pt x="4" y="9"/>
                    <a:pt x="6" y="14"/>
                  </a:cubicBezTo>
                  <a:cubicBezTo>
                    <a:pt x="0" y="14"/>
                    <a:pt x="0" y="14"/>
                    <a:pt x="0" y="14"/>
                  </a:cubicBezTo>
                  <a:cubicBezTo>
                    <a:pt x="1" y="12"/>
                    <a:pt x="5" y="6"/>
                    <a:pt x="2" y="4"/>
                  </a:cubicBezTo>
                  <a:cubicBezTo>
                    <a:pt x="3" y="1"/>
                    <a:pt x="9" y="0"/>
                    <a:pt x="9" y="6"/>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10" name="Freeform 60"/>
            <p:cNvSpPr/>
            <p:nvPr/>
          </p:nvSpPr>
          <p:spPr bwMode="auto">
            <a:xfrm>
              <a:off x="1995487" y="2622550"/>
              <a:ext cx="22225" cy="15875"/>
            </a:xfrm>
            <a:custGeom>
              <a:avLst/>
              <a:gdLst>
                <a:gd name="T0" fmla="*/ 0 w 6"/>
                <a:gd name="T1" fmla="*/ 2 h 4"/>
                <a:gd name="T2" fmla="*/ 6 w 6"/>
                <a:gd name="T3" fmla="*/ 0 h 4"/>
                <a:gd name="T4" fmla="*/ 4 w 6"/>
                <a:gd name="T5" fmla="*/ 4 h 4"/>
                <a:gd name="T6" fmla="*/ 2 w 6"/>
                <a:gd name="T7" fmla="*/ 4 h 4"/>
                <a:gd name="T8" fmla="*/ 0 w 6"/>
                <a:gd name="T9" fmla="*/ 2 h 4"/>
              </a:gdLst>
              <a:ahLst/>
              <a:cxnLst>
                <a:cxn ang="0">
                  <a:pos x="T0" y="T1"/>
                </a:cxn>
                <a:cxn ang="0">
                  <a:pos x="T2" y="T3"/>
                </a:cxn>
                <a:cxn ang="0">
                  <a:pos x="T4" y="T5"/>
                </a:cxn>
                <a:cxn ang="0">
                  <a:pos x="T6" y="T7"/>
                </a:cxn>
                <a:cxn ang="0">
                  <a:pos x="T8" y="T9"/>
                </a:cxn>
              </a:cxnLst>
              <a:rect l="0" t="0" r="r" b="b"/>
              <a:pathLst>
                <a:path w="6" h="4">
                  <a:moveTo>
                    <a:pt x="0" y="2"/>
                  </a:moveTo>
                  <a:cubicBezTo>
                    <a:pt x="1" y="0"/>
                    <a:pt x="4" y="0"/>
                    <a:pt x="6" y="0"/>
                  </a:cubicBezTo>
                  <a:cubicBezTo>
                    <a:pt x="6" y="2"/>
                    <a:pt x="4" y="3"/>
                    <a:pt x="4" y="4"/>
                  </a:cubicBezTo>
                  <a:cubicBezTo>
                    <a:pt x="2" y="4"/>
                    <a:pt x="2" y="4"/>
                    <a:pt x="2" y="4"/>
                  </a:cubicBezTo>
                  <a:cubicBezTo>
                    <a:pt x="2" y="3"/>
                    <a:pt x="1" y="2"/>
                    <a:pt x="0" y="2"/>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11" name="Freeform 61"/>
            <p:cNvSpPr/>
            <p:nvPr/>
          </p:nvSpPr>
          <p:spPr bwMode="auto">
            <a:xfrm>
              <a:off x="2554287" y="2638425"/>
              <a:ext cx="214313" cy="85725"/>
            </a:xfrm>
            <a:custGeom>
              <a:avLst/>
              <a:gdLst>
                <a:gd name="T0" fmla="*/ 56 w 57"/>
                <a:gd name="T1" fmla="*/ 16 h 23"/>
                <a:gd name="T2" fmla="*/ 43 w 57"/>
                <a:gd name="T3" fmla="*/ 20 h 23"/>
                <a:gd name="T4" fmla="*/ 41 w 57"/>
                <a:gd name="T5" fmla="*/ 13 h 23"/>
                <a:gd name="T6" fmla="*/ 25 w 57"/>
                <a:gd name="T7" fmla="*/ 10 h 23"/>
                <a:gd name="T8" fmla="*/ 24 w 57"/>
                <a:gd name="T9" fmla="*/ 6 h 23"/>
                <a:gd name="T10" fmla="*/ 10 w 57"/>
                <a:gd name="T11" fmla="*/ 6 h 23"/>
                <a:gd name="T12" fmla="*/ 0 w 57"/>
                <a:gd name="T13" fmla="*/ 9 h 23"/>
                <a:gd name="T14" fmla="*/ 5 w 57"/>
                <a:gd name="T15" fmla="*/ 2 h 23"/>
                <a:gd name="T16" fmla="*/ 18 w 57"/>
                <a:gd name="T17" fmla="*/ 0 h 23"/>
                <a:gd name="T18" fmla="*/ 22 w 57"/>
                <a:gd name="T19" fmla="*/ 3 h 23"/>
                <a:gd name="T20" fmla="*/ 27 w 57"/>
                <a:gd name="T21" fmla="*/ 5 h 23"/>
                <a:gd name="T22" fmla="*/ 38 w 57"/>
                <a:gd name="T23" fmla="*/ 6 h 23"/>
                <a:gd name="T24" fmla="*/ 42 w 57"/>
                <a:gd name="T25" fmla="*/ 13 h 23"/>
                <a:gd name="T26" fmla="*/ 46 w 57"/>
                <a:gd name="T27" fmla="*/ 14 h 23"/>
                <a:gd name="T28" fmla="*/ 56 w 57"/>
                <a:gd name="T29" fmla="*/ 1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7" h="23">
                  <a:moveTo>
                    <a:pt x="56" y="16"/>
                  </a:moveTo>
                  <a:cubicBezTo>
                    <a:pt x="57" y="23"/>
                    <a:pt x="44" y="15"/>
                    <a:pt x="43" y="20"/>
                  </a:cubicBezTo>
                  <a:cubicBezTo>
                    <a:pt x="40" y="20"/>
                    <a:pt x="43" y="14"/>
                    <a:pt x="41" y="13"/>
                  </a:cubicBezTo>
                  <a:cubicBezTo>
                    <a:pt x="36" y="12"/>
                    <a:pt x="30" y="11"/>
                    <a:pt x="25" y="10"/>
                  </a:cubicBezTo>
                  <a:cubicBezTo>
                    <a:pt x="24" y="9"/>
                    <a:pt x="24" y="8"/>
                    <a:pt x="24" y="6"/>
                  </a:cubicBezTo>
                  <a:cubicBezTo>
                    <a:pt x="18" y="6"/>
                    <a:pt x="14" y="5"/>
                    <a:pt x="10" y="6"/>
                  </a:cubicBezTo>
                  <a:cubicBezTo>
                    <a:pt x="6" y="7"/>
                    <a:pt x="4" y="10"/>
                    <a:pt x="0" y="9"/>
                  </a:cubicBezTo>
                  <a:cubicBezTo>
                    <a:pt x="0" y="5"/>
                    <a:pt x="6" y="6"/>
                    <a:pt x="5" y="2"/>
                  </a:cubicBezTo>
                  <a:cubicBezTo>
                    <a:pt x="9" y="1"/>
                    <a:pt x="17" y="4"/>
                    <a:pt x="18" y="0"/>
                  </a:cubicBezTo>
                  <a:cubicBezTo>
                    <a:pt x="24" y="1"/>
                    <a:pt x="16" y="2"/>
                    <a:pt x="22" y="3"/>
                  </a:cubicBezTo>
                  <a:cubicBezTo>
                    <a:pt x="22" y="3"/>
                    <a:pt x="26" y="4"/>
                    <a:pt x="27" y="5"/>
                  </a:cubicBezTo>
                  <a:cubicBezTo>
                    <a:pt x="28" y="6"/>
                    <a:pt x="32" y="6"/>
                    <a:pt x="38" y="6"/>
                  </a:cubicBezTo>
                  <a:cubicBezTo>
                    <a:pt x="36" y="11"/>
                    <a:pt x="45" y="7"/>
                    <a:pt x="42" y="13"/>
                  </a:cubicBezTo>
                  <a:cubicBezTo>
                    <a:pt x="44" y="11"/>
                    <a:pt x="45" y="12"/>
                    <a:pt x="46" y="14"/>
                  </a:cubicBezTo>
                  <a:cubicBezTo>
                    <a:pt x="49" y="15"/>
                    <a:pt x="55" y="13"/>
                    <a:pt x="56" y="16"/>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12" name="Freeform 62"/>
            <p:cNvSpPr/>
            <p:nvPr/>
          </p:nvSpPr>
          <p:spPr bwMode="auto">
            <a:xfrm>
              <a:off x="2805112" y="2713038"/>
              <a:ext cx="90488" cy="49213"/>
            </a:xfrm>
            <a:custGeom>
              <a:avLst/>
              <a:gdLst>
                <a:gd name="T0" fmla="*/ 2 w 24"/>
                <a:gd name="T1" fmla="*/ 0 h 13"/>
                <a:gd name="T2" fmla="*/ 13 w 24"/>
                <a:gd name="T3" fmla="*/ 1 h 13"/>
                <a:gd name="T4" fmla="*/ 18 w 24"/>
                <a:gd name="T5" fmla="*/ 3 h 13"/>
                <a:gd name="T6" fmla="*/ 24 w 24"/>
                <a:gd name="T7" fmla="*/ 6 h 13"/>
                <a:gd name="T8" fmla="*/ 4 w 24"/>
                <a:gd name="T9" fmla="*/ 8 h 13"/>
                <a:gd name="T10" fmla="*/ 7 w 24"/>
                <a:gd name="T11" fmla="*/ 7 h 13"/>
                <a:gd name="T12" fmla="*/ 2 w 24"/>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24" h="13">
                  <a:moveTo>
                    <a:pt x="2" y="0"/>
                  </a:moveTo>
                  <a:cubicBezTo>
                    <a:pt x="4" y="2"/>
                    <a:pt x="9" y="0"/>
                    <a:pt x="13" y="1"/>
                  </a:cubicBezTo>
                  <a:cubicBezTo>
                    <a:pt x="13" y="2"/>
                    <a:pt x="17" y="7"/>
                    <a:pt x="18" y="3"/>
                  </a:cubicBezTo>
                  <a:cubicBezTo>
                    <a:pt x="21" y="3"/>
                    <a:pt x="20" y="7"/>
                    <a:pt x="24" y="6"/>
                  </a:cubicBezTo>
                  <a:cubicBezTo>
                    <a:pt x="24" y="13"/>
                    <a:pt x="9" y="10"/>
                    <a:pt x="4" y="8"/>
                  </a:cubicBezTo>
                  <a:cubicBezTo>
                    <a:pt x="4" y="7"/>
                    <a:pt x="7" y="7"/>
                    <a:pt x="7" y="7"/>
                  </a:cubicBezTo>
                  <a:cubicBezTo>
                    <a:pt x="7" y="5"/>
                    <a:pt x="0" y="5"/>
                    <a:pt x="2" y="0"/>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13" name="Freeform 63"/>
            <p:cNvSpPr/>
            <p:nvPr/>
          </p:nvSpPr>
          <p:spPr bwMode="auto">
            <a:xfrm>
              <a:off x="6699250" y="2716213"/>
              <a:ext cx="44450" cy="33338"/>
            </a:xfrm>
            <a:custGeom>
              <a:avLst/>
              <a:gdLst>
                <a:gd name="T0" fmla="*/ 10 w 12"/>
                <a:gd name="T1" fmla="*/ 0 h 9"/>
                <a:gd name="T2" fmla="*/ 7 w 12"/>
                <a:gd name="T3" fmla="*/ 9 h 9"/>
                <a:gd name="T4" fmla="*/ 0 w 12"/>
                <a:gd name="T5" fmla="*/ 3 h 9"/>
                <a:gd name="T6" fmla="*/ 3 w 12"/>
                <a:gd name="T7" fmla="*/ 0 h 9"/>
                <a:gd name="T8" fmla="*/ 10 w 12"/>
                <a:gd name="T9" fmla="*/ 0 h 9"/>
              </a:gdLst>
              <a:ahLst/>
              <a:cxnLst>
                <a:cxn ang="0">
                  <a:pos x="T0" y="T1"/>
                </a:cxn>
                <a:cxn ang="0">
                  <a:pos x="T2" y="T3"/>
                </a:cxn>
                <a:cxn ang="0">
                  <a:pos x="T4" y="T5"/>
                </a:cxn>
                <a:cxn ang="0">
                  <a:pos x="T6" y="T7"/>
                </a:cxn>
                <a:cxn ang="0">
                  <a:pos x="T8" y="T9"/>
                </a:cxn>
              </a:cxnLst>
              <a:rect l="0" t="0" r="r" b="b"/>
              <a:pathLst>
                <a:path w="12" h="9">
                  <a:moveTo>
                    <a:pt x="10" y="0"/>
                  </a:moveTo>
                  <a:cubicBezTo>
                    <a:pt x="12" y="6"/>
                    <a:pt x="7" y="4"/>
                    <a:pt x="7" y="9"/>
                  </a:cubicBezTo>
                  <a:cubicBezTo>
                    <a:pt x="4" y="8"/>
                    <a:pt x="0" y="8"/>
                    <a:pt x="0" y="3"/>
                  </a:cubicBezTo>
                  <a:cubicBezTo>
                    <a:pt x="3" y="4"/>
                    <a:pt x="3" y="2"/>
                    <a:pt x="3" y="0"/>
                  </a:cubicBezTo>
                  <a:lnTo>
                    <a:pt x="10" y="0"/>
                  </a:lnTo>
                  <a:close/>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14" name="Freeform 64"/>
            <p:cNvSpPr/>
            <p:nvPr/>
          </p:nvSpPr>
          <p:spPr bwMode="auto">
            <a:xfrm>
              <a:off x="2776537" y="2727325"/>
              <a:ext cx="33338" cy="26988"/>
            </a:xfrm>
            <a:custGeom>
              <a:avLst/>
              <a:gdLst>
                <a:gd name="T0" fmla="*/ 7 w 9"/>
                <a:gd name="T1" fmla="*/ 7 h 7"/>
                <a:gd name="T2" fmla="*/ 0 w 9"/>
                <a:gd name="T3" fmla="*/ 6 h 7"/>
                <a:gd name="T4" fmla="*/ 7 w 9"/>
                <a:gd name="T5" fmla="*/ 7 h 7"/>
              </a:gdLst>
              <a:ahLst/>
              <a:cxnLst>
                <a:cxn ang="0">
                  <a:pos x="T0" y="T1"/>
                </a:cxn>
                <a:cxn ang="0">
                  <a:pos x="T2" y="T3"/>
                </a:cxn>
                <a:cxn ang="0">
                  <a:pos x="T4" y="T5"/>
                </a:cxn>
              </a:cxnLst>
              <a:rect l="0" t="0" r="r" b="b"/>
              <a:pathLst>
                <a:path w="9" h="7">
                  <a:moveTo>
                    <a:pt x="7" y="7"/>
                  </a:moveTo>
                  <a:cubicBezTo>
                    <a:pt x="5" y="6"/>
                    <a:pt x="3" y="5"/>
                    <a:pt x="0" y="6"/>
                  </a:cubicBezTo>
                  <a:cubicBezTo>
                    <a:pt x="1" y="3"/>
                    <a:pt x="9" y="0"/>
                    <a:pt x="7" y="7"/>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15" name="Freeform 65"/>
            <p:cNvSpPr/>
            <p:nvPr/>
          </p:nvSpPr>
          <p:spPr bwMode="auto">
            <a:xfrm>
              <a:off x="2686050" y="2735263"/>
              <a:ext cx="41275" cy="26988"/>
            </a:xfrm>
            <a:custGeom>
              <a:avLst/>
              <a:gdLst>
                <a:gd name="T0" fmla="*/ 1 w 11"/>
                <a:gd name="T1" fmla="*/ 2 h 7"/>
                <a:gd name="T2" fmla="*/ 10 w 11"/>
                <a:gd name="T3" fmla="*/ 5 h 7"/>
                <a:gd name="T4" fmla="*/ 1 w 11"/>
                <a:gd name="T5" fmla="*/ 2 h 7"/>
              </a:gdLst>
              <a:ahLst/>
              <a:cxnLst>
                <a:cxn ang="0">
                  <a:pos x="T0" y="T1"/>
                </a:cxn>
                <a:cxn ang="0">
                  <a:pos x="T2" y="T3"/>
                </a:cxn>
                <a:cxn ang="0">
                  <a:pos x="T4" y="T5"/>
                </a:cxn>
              </a:cxnLst>
              <a:rect l="0" t="0" r="r" b="b"/>
              <a:pathLst>
                <a:path w="11" h="7">
                  <a:moveTo>
                    <a:pt x="1" y="2"/>
                  </a:moveTo>
                  <a:cubicBezTo>
                    <a:pt x="4" y="3"/>
                    <a:pt x="11" y="0"/>
                    <a:pt x="10" y="5"/>
                  </a:cubicBezTo>
                  <a:cubicBezTo>
                    <a:pt x="7" y="4"/>
                    <a:pt x="0" y="7"/>
                    <a:pt x="1" y="2"/>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16" name="Freeform 66"/>
            <p:cNvSpPr/>
            <p:nvPr/>
          </p:nvSpPr>
          <p:spPr bwMode="auto">
            <a:xfrm>
              <a:off x="6934200" y="2749550"/>
              <a:ext cx="60325" cy="101600"/>
            </a:xfrm>
            <a:custGeom>
              <a:avLst/>
              <a:gdLst>
                <a:gd name="T0" fmla="*/ 7 w 16"/>
                <a:gd name="T1" fmla="*/ 0 h 27"/>
                <a:gd name="T2" fmla="*/ 13 w 16"/>
                <a:gd name="T3" fmla="*/ 0 h 27"/>
                <a:gd name="T4" fmla="*/ 16 w 16"/>
                <a:gd name="T5" fmla="*/ 10 h 27"/>
                <a:gd name="T6" fmla="*/ 12 w 16"/>
                <a:gd name="T7" fmla="*/ 14 h 27"/>
                <a:gd name="T8" fmla="*/ 10 w 16"/>
                <a:gd name="T9" fmla="*/ 18 h 27"/>
                <a:gd name="T10" fmla="*/ 9 w 16"/>
                <a:gd name="T11" fmla="*/ 25 h 27"/>
                <a:gd name="T12" fmla="*/ 5 w 16"/>
                <a:gd name="T13" fmla="*/ 21 h 27"/>
                <a:gd name="T14" fmla="*/ 0 w 16"/>
                <a:gd name="T15" fmla="*/ 15 h 27"/>
                <a:gd name="T16" fmla="*/ 3 w 16"/>
                <a:gd name="T17" fmla="*/ 7 h 27"/>
                <a:gd name="T18" fmla="*/ 7 w 16"/>
                <a:gd name="T19"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27">
                  <a:moveTo>
                    <a:pt x="7" y="0"/>
                  </a:moveTo>
                  <a:cubicBezTo>
                    <a:pt x="13" y="0"/>
                    <a:pt x="13" y="0"/>
                    <a:pt x="13" y="0"/>
                  </a:cubicBezTo>
                  <a:cubicBezTo>
                    <a:pt x="15" y="2"/>
                    <a:pt x="15" y="6"/>
                    <a:pt x="16" y="10"/>
                  </a:cubicBezTo>
                  <a:cubicBezTo>
                    <a:pt x="13" y="10"/>
                    <a:pt x="15" y="14"/>
                    <a:pt x="12" y="14"/>
                  </a:cubicBezTo>
                  <a:cubicBezTo>
                    <a:pt x="12" y="16"/>
                    <a:pt x="12" y="18"/>
                    <a:pt x="10" y="18"/>
                  </a:cubicBezTo>
                  <a:cubicBezTo>
                    <a:pt x="9" y="20"/>
                    <a:pt x="12" y="25"/>
                    <a:pt x="9" y="25"/>
                  </a:cubicBezTo>
                  <a:cubicBezTo>
                    <a:pt x="4" y="27"/>
                    <a:pt x="8" y="21"/>
                    <a:pt x="5" y="21"/>
                  </a:cubicBezTo>
                  <a:cubicBezTo>
                    <a:pt x="3" y="21"/>
                    <a:pt x="2" y="17"/>
                    <a:pt x="0" y="15"/>
                  </a:cubicBezTo>
                  <a:cubicBezTo>
                    <a:pt x="0" y="11"/>
                    <a:pt x="5" y="13"/>
                    <a:pt x="3" y="7"/>
                  </a:cubicBezTo>
                  <a:cubicBezTo>
                    <a:pt x="7" y="10"/>
                    <a:pt x="7" y="3"/>
                    <a:pt x="7" y="0"/>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17" name="Freeform 67"/>
            <p:cNvSpPr/>
            <p:nvPr/>
          </p:nvSpPr>
          <p:spPr bwMode="auto">
            <a:xfrm>
              <a:off x="6994525" y="2836863"/>
              <a:ext cx="79375" cy="82550"/>
            </a:xfrm>
            <a:custGeom>
              <a:avLst/>
              <a:gdLst>
                <a:gd name="T0" fmla="*/ 11 w 21"/>
                <a:gd name="T1" fmla="*/ 2 h 22"/>
                <a:gd name="T2" fmla="*/ 15 w 21"/>
                <a:gd name="T3" fmla="*/ 6 h 22"/>
                <a:gd name="T4" fmla="*/ 14 w 21"/>
                <a:gd name="T5" fmla="*/ 8 h 22"/>
                <a:gd name="T6" fmla="*/ 15 w 21"/>
                <a:gd name="T7" fmla="*/ 11 h 22"/>
                <a:gd name="T8" fmla="*/ 21 w 21"/>
                <a:gd name="T9" fmla="*/ 18 h 22"/>
                <a:gd name="T10" fmla="*/ 18 w 21"/>
                <a:gd name="T11" fmla="*/ 22 h 22"/>
                <a:gd name="T12" fmla="*/ 14 w 21"/>
                <a:gd name="T13" fmla="*/ 22 h 22"/>
                <a:gd name="T14" fmla="*/ 7 w 21"/>
                <a:gd name="T15" fmla="*/ 15 h 22"/>
                <a:gd name="T16" fmla="*/ 10 w 21"/>
                <a:gd name="T17" fmla="*/ 12 h 22"/>
                <a:gd name="T18" fmla="*/ 0 w 21"/>
                <a:gd name="T19" fmla="*/ 4 h 22"/>
                <a:gd name="T20" fmla="*/ 11 w 21"/>
                <a:gd name="T21" fmla="*/ 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22">
                  <a:moveTo>
                    <a:pt x="11" y="2"/>
                  </a:moveTo>
                  <a:cubicBezTo>
                    <a:pt x="7" y="7"/>
                    <a:pt x="14" y="5"/>
                    <a:pt x="15" y="6"/>
                  </a:cubicBezTo>
                  <a:cubicBezTo>
                    <a:pt x="16" y="8"/>
                    <a:pt x="14" y="7"/>
                    <a:pt x="14" y="8"/>
                  </a:cubicBezTo>
                  <a:cubicBezTo>
                    <a:pt x="14" y="8"/>
                    <a:pt x="15" y="10"/>
                    <a:pt x="15" y="11"/>
                  </a:cubicBezTo>
                  <a:cubicBezTo>
                    <a:pt x="17" y="13"/>
                    <a:pt x="21" y="13"/>
                    <a:pt x="21" y="18"/>
                  </a:cubicBezTo>
                  <a:cubicBezTo>
                    <a:pt x="18" y="17"/>
                    <a:pt x="18" y="20"/>
                    <a:pt x="18" y="22"/>
                  </a:cubicBezTo>
                  <a:cubicBezTo>
                    <a:pt x="17" y="21"/>
                    <a:pt x="14" y="20"/>
                    <a:pt x="14" y="22"/>
                  </a:cubicBezTo>
                  <a:cubicBezTo>
                    <a:pt x="10" y="21"/>
                    <a:pt x="11" y="15"/>
                    <a:pt x="7" y="15"/>
                  </a:cubicBezTo>
                  <a:cubicBezTo>
                    <a:pt x="7" y="13"/>
                    <a:pt x="10" y="14"/>
                    <a:pt x="10" y="12"/>
                  </a:cubicBezTo>
                  <a:cubicBezTo>
                    <a:pt x="6" y="9"/>
                    <a:pt x="4" y="5"/>
                    <a:pt x="0" y="4"/>
                  </a:cubicBezTo>
                  <a:cubicBezTo>
                    <a:pt x="3" y="0"/>
                    <a:pt x="6" y="1"/>
                    <a:pt x="11" y="2"/>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18" name="Rectangle 68"/>
            <p:cNvSpPr>
              <a:spLocks noChangeArrowheads="1"/>
            </p:cNvSpPr>
            <p:nvPr/>
          </p:nvSpPr>
          <p:spPr bwMode="auto">
            <a:xfrm>
              <a:off x="6961187" y="2870200"/>
              <a:ext cx="19050" cy="11113"/>
            </a:xfrm>
            <a:prstGeom prst="rect">
              <a:avLst/>
            </a:pr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19" name="Freeform 69"/>
            <p:cNvSpPr/>
            <p:nvPr/>
          </p:nvSpPr>
          <p:spPr bwMode="auto">
            <a:xfrm>
              <a:off x="6986587" y="2884488"/>
              <a:ext cx="46038" cy="65088"/>
            </a:xfrm>
            <a:custGeom>
              <a:avLst/>
              <a:gdLst>
                <a:gd name="T0" fmla="*/ 12 w 12"/>
                <a:gd name="T1" fmla="*/ 14 h 17"/>
                <a:gd name="T2" fmla="*/ 5 w 12"/>
                <a:gd name="T3" fmla="*/ 16 h 17"/>
                <a:gd name="T4" fmla="*/ 0 w 12"/>
                <a:gd name="T5" fmla="*/ 9 h 17"/>
                <a:gd name="T6" fmla="*/ 12 w 12"/>
                <a:gd name="T7" fmla="*/ 14 h 17"/>
              </a:gdLst>
              <a:ahLst/>
              <a:cxnLst>
                <a:cxn ang="0">
                  <a:pos x="T0" y="T1"/>
                </a:cxn>
                <a:cxn ang="0">
                  <a:pos x="T2" y="T3"/>
                </a:cxn>
                <a:cxn ang="0">
                  <a:pos x="T4" y="T5"/>
                </a:cxn>
                <a:cxn ang="0">
                  <a:pos x="T6" y="T7"/>
                </a:cxn>
              </a:cxnLst>
              <a:rect l="0" t="0" r="r" b="b"/>
              <a:pathLst>
                <a:path w="12" h="17">
                  <a:moveTo>
                    <a:pt x="12" y="14"/>
                  </a:moveTo>
                  <a:cubicBezTo>
                    <a:pt x="12" y="17"/>
                    <a:pt x="7" y="15"/>
                    <a:pt x="5" y="16"/>
                  </a:cubicBezTo>
                  <a:cubicBezTo>
                    <a:pt x="5" y="12"/>
                    <a:pt x="6" y="7"/>
                    <a:pt x="0" y="9"/>
                  </a:cubicBezTo>
                  <a:cubicBezTo>
                    <a:pt x="6" y="0"/>
                    <a:pt x="5" y="16"/>
                    <a:pt x="12" y="14"/>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20" name="Freeform 70"/>
            <p:cNvSpPr/>
            <p:nvPr/>
          </p:nvSpPr>
          <p:spPr bwMode="auto">
            <a:xfrm>
              <a:off x="6080125" y="2938463"/>
              <a:ext cx="44450" cy="77788"/>
            </a:xfrm>
            <a:custGeom>
              <a:avLst/>
              <a:gdLst>
                <a:gd name="T0" fmla="*/ 3 w 12"/>
                <a:gd name="T1" fmla="*/ 2 h 21"/>
                <a:gd name="T2" fmla="*/ 7 w 12"/>
                <a:gd name="T3" fmla="*/ 6 h 21"/>
                <a:gd name="T4" fmla="*/ 8 w 12"/>
                <a:gd name="T5" fmla="*/ 7 h 21"/>
                <a:gd name="T6" fmla="*/ 11 w 12"/>
                <a:gd name="T7" fmla="*/ 10 h 21"/>
                <a:gd name="T8" fmla="*/ 10 w 12"/>
                <a:gd name="T9" fmla="*/ 12 h 21"/>
                <a:gd name="T10" fmla="*/ 11 w 12"/>
                <a:gd name="T11" fmla="*/ 19 h 21"/>
                <a:gd name="T12" fmla="*/ 8 w 12"/>
                <a:gd name="T13" fmla="*/ 21 h 21"/>
                <a:gd name="T14" fmla="*/ 3 w 12"/>
                <a:gd name="T15" fmla="*/ 2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21">
                  <a:moveTo>
                    <a:pt x="3" y="2"/>
                  </a:moveTo>
                  <a:cubicBezTo>
                    <a:pt x="5" y="0"/>
                    <a:pt x="6" y="5"/>
                    <a:pt x="7" y="6"/>
                  </a:cubicBezTo>
                  <a:cubicBezTo>
                    <a:pt x="7" y="7"/>
                    <a:pt x="8" y="6"/>
                    <a:pt x="8" y="7"/>
                  </a:cubicBezTo>
                  <a:cubicBezTo>
                    <a:pt x="8" y="9"/>
                    <a:pt x="11" y="9"/>
                    <a:pt x="11" y="10"/>
                  </a:cubicBezTo>
                  <a:cubicBezTo>
                    <a:pt x="12" y="12"/>
                    <a:pt x="10" y="11"/>
                    <a:pt x="10" y="12"/>
                  </a:cubicBezTo>
                  <a:cubicBezTo>
                    <a:pt x="9" y="13"/>
                    <a:pt x="12" y="15"/>
                    <a:pt x="11" y="19"/>
                  </a:cubicBezTo>
                  <a:cubicBezTo>
                    <a:pt x="9" y="18"/>
                    <a:pt x="8" y="20"/>
                    <a:pt x="8" y="21"/>
                  </a:cubicBezTo>
                  <a:cubicBezTo>
                    <a:pt x="0" y="19"/>
                    <a:pt x="1" y="11"/>
                    <a:pt x="3" y="2"/>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21" name="Freeform 71"/>
            <p:cNvSpPr/>
            <p:nvPr/>
          </p:nvSpPr>
          <p:spPr bwMode="auto">
            <a:xfrm>
              <a:off x="7027862" y="2941638"/>
              <a:ext cx="57150" cy="85725"/>
            </a:xfrm>
            <a:custGeom>
              <a:avLst/>
              <a:gdLst>
                <a:gd name="T0" fmla="*/ 12 w 15"/>
                <a:gd name="T1" fmla="*/ 1 h 23"/>
                <a:gd name="T2" fmla="*/ 15 w 15"/>
                <a:gd name="T3" fmla="*/ 12 h 23"/>
                <a:gd name="T4" fmla="*/ 11 w 15"/>
                <a:gd name="T5" fmla="*/ 13 h 23"/>
                <a:gd name="T6" fmla="*/ 11 w 15"/>
                <a:gd name="T7" fmla="*/ 23 h 23"/>
                <a:gd name="T8" fmla="*/ 3 w 15"/>
                <a:gd name="T9" fmla="*/ 19 h 23"/>
                <a:gd name="T10" fmla="*/ 5 w 15"/>
                <a:gd name="T11" fmla="*/ 13 h 23"/>
                <a:gd name="T12" fmla="*/ 5 w 15"/>
                <a:gd name="T13" fmla="*/ 11 h 23"/>
                <a:gd name="T14" fmla="*/ 3 w 15"/>
                <a:gd name="T15" fmla="*/ 11 h 23"/>
                <a:gd name="T16" fmla="*/ 6 w 15"/>
                <a:gd name="T17" fmla="*/ 6 h 23"/>
                <a:gd name="T18" fmla="*/ 9 w 15"/>
                <a:gd name="T19" fmla="*/ 2 h 23"/>
                <a:gd name="T20" fmla="*/ 12 w 15"/>
                <a:gd name="T21" fmla="*/ 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23">
                  <a:moveTo>
                    <a:pt x="12" y="1"/>
                  </a:moveTo>
                  <a:cubicBezTo>
                    <a:pt x="12" y="6"/>
                    <a:pt x="11" y="11"/>
                    <a:pt x="15" y="12"/>
                  </a:cubicBezTo>
                  <a:cubicBezTo>
                    <a:pt x="14" y="14"/>
                    <a:pt x="12" y="13"/>
                    <a:pt x="11" y="13"/>
                  </a:cubicBezTo>
                  <a:cubicBezTo>
                    <a:pt x="13" y="16"/>
                    <a:pt x="9" y="18"/>
                    <a:pt x="11" y="23"/>
                  </a:cubicBezTo>
                  <a:cubicBezTo>
                    <a:pt x="7" y="23"/>
                    <a:pt x="7" y="19"/>
                    <a:pt x="3" y="19"/>
                  </a:cubicBezTo>
                  <a:cubicBezTo>
                    <a:pt x="3" y="16"/>
                    <a:pt x="5" y="15"/>
                    <a:pt x="5" y="13"/>
                  </a:cubicBezTo>
                  <a:cubicBezTo>
                    <a:pt x="5" y="12"/>
                    <a:pt x="2" y="11"/>
                    <a:pt x="5" y="11"/>
                  </a:cubicBezTo>
                  <a:cubicBezTo>
                    <a:pt x="5" y="9"/>
                    <a:pt x="3" y="10"/>
                    <a:pt x="3" y="11"/>
                  </a:cubicBezTo>
                  <a:cubicBezTo>
                    <a:pt x="0" y="10"/>
                    <a:pt x="3" y="5"/>
                    <a:pt x="6" y="6"/>
                  </a:cubicBezTo>
                  <a:cubicBezTo>
                    <a:pt x="6" y="4"/>
                    <a:pt x="8" y="3"/>
                    <a:pt x="9" y="2"/>
                  </a:cubicBezTo>
                  <a:cubicBezTo>
                    <a:pt x="10" y="2"/>
                    <a:pt x="10" y="0"/>
                    <a:pt x="12" y="1"/>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22" name="Freeform 72"/>
            <p:cNvSpPr/>
            <p:nvPr/>
          </p:nvSpPr>
          <p:spPr bwMode="auto">
            <a:xfrm>
              <a:off x="6986587" y="2960688"/>
              <a:ext cx="41275" cy="36513"/>
            </a:xfrm>
            <a:custGeom>
              <a:avLst/>
              <a:gdLst>
                <a:gd name="T0" fmla="*/ 6 w 11"/>
                <a:gd name="T1" fmla="*/ 0 h 10"/>
                <a:gd name="T2" fmla="*/ 10 w 11"/>
                <a:gd name="T3" fmla="*/ 4 h 10"/>
                <a:gd name="T4" fmla="*/ 9 w 11"/>
                <a:gd name="T5" fmla="*/ 6 h 10"/>
                <a:gd name="T6" fmla="*/ 0 w 11"/>
                <a:gd name="T7" fmla="*/ 10 h 10"/>
                <a:gd name="T8" fmla="*/ 6 w 11"/>
                <a:gd name="T9" fmla="*/ 0 h 10"/>
              </a:gdLst>
              <a:ahLst/>
              <a:cxnLst>
                <a:cxn ang="0">
                  <a:pos x="T0" y="T1"/>
                </a:cxn>
                <a:cxn ang="0">
                  <a:pos x="T2" y="T3"/>
                </a:cxn>
                <a:cxn ang="0">
                  <a:pos x="T4" y="T5"/>
                </a:cxn>
                <a:cxn ang="0">
                  <a:pos x="T6" y="T7"/>
                </a:cxn>
                <a:cxn ang="0">
                  <a:pos x="T8" y="T9"/>
                </a:cxn>
              </a:cxnLst>
              <a:rect l="0" t="0" r="r" b="b"/>
              <a:pathLst>
                <a:path w="11" h="10">
                  <a:moveTo>
                    <a:pt x="6" y="0"/>
                  </a:moveTo>
                  <a:cubicBezTo>
                    <a:pt x="9" y="0"/>
                    <a:pt x="11" y="1"/>
                    <a:pt x="10" y="4"/>
                  </a:cubicBezTo>
                  <a:cubicBezTo>
                    <a:pt x="8" y="4"/>
                    <a:pt x="7" y="5"/>
                    <a:pt x="9" y="6"/>
                  </a:cubicBezTo>
                  <a:cubicBezTo>
                    <a:pt x="8" y="7"/>
                    <a:pt x="4" y="9"/>
                    <a:pt x="0" y="10"/>
                  </a:cubicBezTo>
                  <a:cubicBezTo>
                    <a:pt x="0" y="4"/>
                    <a:pt x="6" y="5"/>
                    <a:pt x="6" y="0"/>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23" name="Freeform 73"/>
            <p:cNvSpPr/>
            <p:nvPr/>
          </p:nvSpPr>
          <p:spPr bwMode="auto">
            <a:xfrm>
              <a:off x="7104062" y="3095625"/>
              <a:ext cx="25400" cy="52388"/>
            </a:xfrm>
            <a:custGeom>
              <a:avLst/>
              <a:gdLst>
                <a:gd name="T0" fmla="*/ 2 w 7"/>
                <a:gd name="T1" fmla="*/ 0 h 14"/>
                <a:gd name="T2" fmla="*/ 7 w 7"/>
                <a:gd name="T3" fmla="*/ 5 h 14"/>
                <a:gd name="T4" fmla="*/ 0 w 7"/>
                <a:gd name="T5" fmla="*/ 13 h 14"/>
                <a:gd name="T6" fmla="*/ 3 w 7"/>
                <a:gd name="T7" fmla="*/ 12 h 14"/>
                <a:gd name="T8" fmla="*/ 2 w 7"/>
                <a:gd name="T9" fmla="*/ 0 h 14"/>
              </a:gdLst>
              <a:ahLst/>
              <a:cxnLst>
                <a:cxn ang="0">
                  <a:pos x="T0" y="T1"/>
                </a:cxn>
                <a:cxn ang="0">
                  <a:pos x="T2" y="T3"/>
                </a:cxn>
                <a:cxn ang="0">
                  <a:pos x="T4" y="T5"/>
                </a:cxn>
                <a:cxn ang="0">
                  <a:pos x="T6" y="T7"/>
                </a:cxn>
                <a:cxn ang="0">
                  <a:pos x="T8" y="T9"/>
                </a:cxn>
              </a:cxnLst>
              <a:rect l="0" t="0" r="r" b="b"/>
              <a:pathLst>
                <a:path w="7" h="14">
                  <a:moveTo>
                    <a:pt x="2" y="0"/>
                  </a:moveTo>
                  <a:cubicBezTo>
                    <a:pt x="5" y="0"/>
                    <a:pt x="3" y="6"/>
                    <a:pt x="7" y="5"/>
                  </a:cubicBezTo>
                  <a:cubicBezTo>
                    <a:pt x="6" y="8"/>
                    <a:pt x="7" y="14"/>
                    <a:pt x="0" y="13"/>
                  </a:cubicBezTo>
                  <a:cubicBezTo>
                    <a:pt x="0" y="12"/>
                    <a:pt x="2" y="12"/>
                    <a:pt x="3" y="12"/>
                  </a:cubicBezTo>
                  <a:cubicBezTo>
                    <a:pt x="1" y="6"/>
                    <a:pt x="1" y="7"/>
                    <a:pt x="2" y="0"/>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24" name="Freeform 74"/>
            <p:cNvSpPr/>
            <p:nvPr/>
          </p:nvSpPr>
          <p:spPr bwMode="auto">
            <a:xfrm>
              <a:off x="6942137" y="3109913"/>
              <a:ext cx="104775" cy="34925"/>
            </a:xfrm>
            <a:custGeom>
              <a:avLst/>
              <a:gdLst>
                <a:gd name="T0" fmla="*/ 28 w 28"/>
                <a:gd name="T1" fmla="*/ 3 h 9"/>
                <a:gd name="T2" fmla="*/ 19 w 28"/>
                <a:gd name="T3" fmla="*/ 8 h 9"/>
                <a:gd name="T4" fmla="*/ 0 w 28"/>
                <a:gd name="T5" fmla="*/ 9 h 9"/>
                <a:gd name="T6" fmla="*/ 24 w 28"/>
                <a:gd name="T7" fmla="*/ 2 h 9"/>
                <a:gd name="T8" fmla="*/ 28 w 28"/>
                <a:gd name="T9" fmla="*/ 3 h 9"/>
              </a:gdLst>
              <a:ahLst/>
              <a:cxnLst>
                <a:cxn ang="0">
                  <a:pos x="T0" y="T1"/>
                </a:cxn>
                <a:cxn ang="0">
                  <a:pos x="T2" y="T3"/>
                </a:cxn>
                <a:cxn ang="0">
                  <a:pos x="T4" y="T5"/>
                </a:cxn>
                <a:cxn ang="0">
                  <a:pos x="T6" y="T7"/>
                </a:cxn>
                <a:cxn ang="0">
                  <a:pos x="T8" y="T9"/>
                </a:cxn>
              </a:cxnLst>
              <a:rect l="0" t="0" r="r" b="b"/>
              <a:pathLst>
                <a:path w="28" h="9">
                  <a:moveTo>
                    <a:pt x="28" y="3"/>
                  </a:moveTo>
                  <a:cubicBezTo>
                    <a:pt x="28" y="7"/>
                    <a:pt x="23" y="7"/>
                    <a:pt x="19" y="8"/>
                  </a:cubicBezTo>
                  <a:cubicBezTo>
                    <a:pt x="13" y="8"/>
                    <a:pt x="5" y="7"/>
                    <a:pt x="0" y="9"/>
                  </a:cubicBezTo>
                  <a:cubicBezTo>
                    <a:pt x="1" y="0"/>
                    <a:pt x="20" y="9"/>
                    <a:pt x="24" y="2"/>
                  </a:cubicBezTo>
                  <a:cubicBezTo>
                    <a:pt x="25" y="3"/>
                    <a:pt x="26" y="4"/>
                    <a:pt x="28" y="3"/>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25" name="Freeform 75"/>
            <p:cNvSpPr/>
            <p:nvPr/>
          </p:nvSpPr>
          <p:spPr bwMode="auto">
            <a:xfrm>
              <a:off x="7175500" y="3151188"/>
              <a:ext cx="66675" cy="46038"/>
            </a:xfrm>
            <a:custGeom>
              <a:avLst/>
              <a:gdLst>
                <a:gd name="T0" fmla="*/ 18 w 18"/>
                <a:gd name="T1" fmla="*/ 8 h 12"/>
                <a:gd name="T2" fmla="*/ 15 w 18"/>
                <a:gd name="T3" fmla="*/ 11 h 12"/>
                <a:gd name="T4" fmla="*/ 7 w 18"/>
                <a:gd name="T5" fmla="*/ 11 h 12"/>
                <a:gd name="T6" fmla="*/ 5 w 18"/>
                <a:gd name="T7" fmla="*/ 9 h 12"/>
                <a:gd name="T8" fmla="*/ 0 w 18"/>
                <a:gd name="T9" fmla="*/ 5 h 12"/>
                <a:gd name="T10" fmla="*/ 7 w 18"/>
                <a:gd name="T11" fmla="*/ 2 h 12"/>
                <a:gd name="T12" fmla="*/ 11 w 18"/>
                <a:gd name="T13" fmla="*/ 1 h 12"/>
                <a:gd name="T14" fmla="*/ 11 w 18"/>
                <a:gd name="T15" fmla="*/ 2 h 12"/>
                <a:gd name="T16" fmla="*/ 12 w 18"/>
                <a:gd name="T17" fmla="*/ 1 h 12"/>
                <a:gd name="T18" fmla="*/ 18 w 18"/>
                <a:gd name="T19" fmla="*/ 8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12">
                  <a:moveTo>
                    <a:pt x="18" y="8"/>
                  </a:moveTo>
                  <a:cubicBezTo>
                    <a:pt x="17" y="9"/>
                    <a:pt x="15" y="9"/>
                    <a:pt x="15" y="11"/>
                  </a:cubicBezTo>
                  <a:cubicBezTo>
                    <a:pt x="12" y="9"/>
                    <a:pt x="9" y="12"/>
                    <a:pt x="7" y="11"/>
                  </a:cubicBezTo>
                  <a:cubicBezTo>
                    <a:pt x="6" y="11"/>
                    <a:pt x="7" y="9"/>
                    <a:pt x="5" y="9"/>
                  </a:cubicBezTo>
                  <a:cubicBezTo>
                    <a:pt x="4" y="9"/>
                    <a:pt x="2" y="6"/>
                    <a:pt x="0" y="5"/>
                  </a:cubicBezTo>
                  <a:cubicBezTo>
                    <a:pt x="0" y="3"/>
                    <a:pt x="4" y="4"/>
                    <a:pt x="7" y="2"/>
                  </a:cubicBezTo>
                  <a:cubicBezTo>
                    <a:pt x="7" y="2"/>
                    <a:pt x="10" y="0"/>
                    <a:pt x="11" y="1"/>
                  </a:cubicBezTo>
                  <a:cubicBezTo>
                    <a:pt x="11" y="1"/>
                    <a:pt x="11" y="2"/>
                    <a:pt x="11" y="2"/>
                  </a:cubicBezTo>
                  <a:cubicBezTo>
                    <a:pt x="12" y="2"/>
                    <a:pt x="13" y="1"/>
                    <a:pt x="12" y="1"/>
                  </a:cubicBezTo>
                  <a:cubicBezTo>
                    <a:pt x="15" y="2"/>
                    <a:pt x="17" y="4"/>
                    <a:pt x="18" y="8"/>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26" name="Freeform 76"/>
            <p:cNvSpPr/>
            <p:nvPr/>
          </p:nvSpPr>
          <p:spPr bwMode="auto">
            <a:xfrm>
              <a:off x="7208837" y="3173413"/>
              <a:ext cx="385763" cy="206375"/>
            </a:xfrm>
            <a:custGeom>
              <a:avLst/>
              <a:gdLst>
                <a:gd name="T0" fmla="*/ 34 w 103"/>
                <a:gd name="T1" fmla="*/ 27 h 55"/>
                <a:gd name="T2" fmla="*/ 28 w 103"/>
                <a:gd name="T3" fmla="*/ 24 h 55"/>
                <a:gd name="T4" fmla="*/ 26 w 103"/>
                <a:gd name="T5" fmla="*/ 19 h 55"/>
                <a:gd name="T6" fmla="*/ 10 w 103"/>
                <a:gd name="T7" fmla="*/ 15 h 55"/>
                <a:gd name="T8" fmla="*/ 2 w 103"/>
                <a:gd name="T9" fmla="*/ 15 h 55"/>
                <a:gd name="T10" fmla="*/ 0 w 103"/>
                <a:gd name="T11" fmla="*/ 9 h 55"/>
                <a:gd name="T12" fmla="*/ 5 w 103"/>
                <a:gd name="T13" fmla="*/ 9 h 55"/>
                <a:gd name="T14" fmla="*/ 9 w 103"/>
                <a:gd name="T15" fmla="*/ 7 h 55"/>
                <a:gd name="T16" fmla="*/ 16 w 103"/>
                <a:gd name="T17" fmla="*/ 10 h 55"/>
                <a:gd name="T18" fmla="*/ 21 w 103"/>
                <a:gd name="T19" fmla="*/ 6 h 55"/>
                <a:gd name="T20" fmla="*/ 33 w 103"/>
                <a:gd name="T21" fmla="*/ 2 h 55"/>
                <a:gd name="T22" fmla="*/ 35 w 103"/>
                <a:gd name="T23" fmla="*/ 5 h 55"/>
                <a:gd name="T24" fmla="*/ 47 w 103"/>
                <a:gd name="T25" fmla="*/ 9 h 55"/>
                <a:gd name="T26" fmla="*/ 49 w 103"/>
                <a:gd name="T27" fmla="*/ 7 h 55"/>
                <a:gd name="T28" fmla="*/ 52 w 103"/>
                <a:gd name="T29" fmla="*/ 10 h 55"/>
                <a:gd name="T30" fmla="*/ 59 w 103"/>
                <a:gd name="T31" fmla="*/ 10 h 55"/>
                <a:gd name="T32" fmla="*/ 65 w 103"/>
                <a:gd name="T33" fmla="*/ 13 h 55"/>
                <a:gd name="T34" fmla="*/ 65 w 103"/>
                <a:gd name="T35" fmla="*/ 17 h 55"/>
                <a:gd name="T36" fmla="*/ 68 w 103"/>
                <a:gd name="T37" fmla="*/ 16 h 55"/>
                <a:gd name="T38" fmla="*/ 69 w 103"/>
                <a:gd name="T39" fmla="*/ 20 h 55"/>
                <a:gd name="T40" fmla="*/ 76 w 103"/>
                <a:gd name="T41" fmla="*/ 24 h 55"/>
                <a:gd name="T42" fmla="*/ 87 w 103"/>
                <a:gd name="T43" fmla="*/ 29 h 55"/>
                <a:gd name="T44" fmla="*/ 86 w 103"/>
                <a:gd name="T45" fmla="*/ 33 h 55"/>
                <a:gd name="T46" fmla="*/ 90 w 103"/>
                <a:gd name="T47" fmla="*/ 36 h 55"/>
                <a:gd name="T48" fmla="*/ 90 w 103"/>
                <a:gd name="T49" fmla="*/ 38 h 55"/>
                <a:gd name="T50" fmla="*/ 96 w 103"/>
                <a:gd name="T51" fmla="*/ 44 h 55"/>
                <a:gd name="T52" fmla="*/ 103 w 103"/>
                <a:gd name="T53" fmla="*/ 51 h 55"/>
                <a:gd name="T54" fmla="*/ 93 w 103"/>
                <a:gd name="T55" fmla="*/ 51 h 55"/>
                <a:gd name="T56" fmla="*/ 85 w 103"/>
                <a:gd name="T57" fmla="*/ 45 h 55"/>
                <a:gd name="T58" fmla="*/ 82 w 103"/>
                <a:gd name="T59" fmla="*/ 43 h 55"/>
                <a:gd name="T60" fmla="*/ 80 w 103"/>
                <a:gd name="T61" fmla="*/ 41 h 55"/>
                <a:gd name="T62" fmla="*/ 76 w 103"/>
                <a:gd name="T63" fmla="*/ 37 h 55"/>
                <a:gd name="T64" fmla="*/ 65 w 103"/>
                <a:gd name="T65" fmla="*/ 36 h 55"/>
                <a:gd name="T66" fmla="*/ 59 w 103"/>
                <a:gd name="T67" fmla="*/ 48 h 55"/>
                <a:gd name="T68" fmla="*/ 51 w 103"/>
                <a:gd name="T69" fmla="*/ 45 h 55"/>
                <a:gd name="T70" fmla="*/ 47 w 103"/>
                <a:gd name="T71" fmla="*/ 44 h 55"/>
                <a:gd name="T72" fmla="*/ 41 w 103"/>
                <a:gd name="T73" fmla="*/ 37 h 55"/>
                <a:gd name="T74" fmla="*/ 35 w 103"/>
                <a:gd name="T75" fmla="*/ 43 h 55"/>
                <a:gd name="T76" fmla="*/ 31 w 103"/>
                <a:gd name="T77" fmla="*/ 40 h 55"/>
                <a:gd name="T78" fmla="*/ 35 w 103"/>
                <a:gd name="T79" fmla="*/ 36 h 55"/>
                <a:gd name="T80" fmla="*/ 38 w 103"/>
                <a:gd name="T81" fmla="*/ 30 h 55"/>
                <a:gd name="T82" fmla="*/ 37 w 103"/>
                <a:gd name="T83" fmla="*/ 33 h 55"/>
                <a:gd name="T84" fmla="*/ 34 w 103"/>
                <a:gd name="T85" fmla="*/ 27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3" h="55">
                  <a:moveTo>
                    <a:pt x="34" y="27"/>
                  </a:moveTo>
                  <a:cubicBezTo>
                    <a:pt x="31" y="27"/>
                    <a:pt x="32" y="23"/>
                    <a:pt x="28" y="24"/>
                  </a:cubicBezTo>
                  <a:cubicBezTo>
                    <a:pt x="28" y="22"/>
                    <a:pt x="26" y="21"/>
                    <a:pt x="26" y="19"/>
                  </a:cubicBezTo>
                  <a:cubicBezTo>
                    <a:pt x="20" y="18"/>
                    <a:pt x="14" y="18"/>
                    <a:pt x="10" y="15"/>
                  </a:cubicBezTo>
                  <a:cubicBezTo>
                    <a:pt x="6" y="16"/>
                    <a:pt x="7" y="15"/>
                    <a:pt x="2" y="15"/>
                  </a:cubicBezTo>
                  <a:cubicBezTo>
                    <a:pt x="2" y="12"/>
                    <a:pt x="2" y="9"/>
                    <a:pt x="0" y="9"/>
                  </a:cubicBezTo>
                  <a:cubicBezTo>
                    <a:pt x="1" y="6"/>
                    <a:pt x="3" y="9"/>
                    <a:pt x="5" y="9"/>
                  </a:cubicBezTo>
                  <a:cubicBezTo>
                    <a:pt x="7" y="9"/>
                    <a:pt x="7" y="7"/>
                    <a:pt x="9" y="7"/>
                  </a:cubicBezTo>
                  <a:cubicBezTo>
                    <a:pt x="12" y="8"/>
                    <a:pt x="13" y="10"/>
                    <a:pt x="16" y="10"/>
                  </a:cubicBezTo>
                  <a:cubicBezTo>
                    <a:pt x="19" y="12"/>
                    <a:pt x="20" y="7"/>
                    <a:pt x="21" y="6"/>
                  </a:cubicBezTo>
                  <a:cubicBezTo>
                    <a:pt x="25" y="4"/>
                    <a:pt x="30" y="5"/>
                    <a:pt x="33" y="2"/>
                  </a:cubicBezTo>
                  <a:cubicBezTo>
                    <a:pt x="36" y="0"/>
                    <a:pt x="35" y="4"/>
                    <a:pt x="35" y="5"/>
                  </a:cubicBezTo>
                  <a:cubicBezTo>
                    <a:pt x="38" y="6"/>
                    <a:pt x="47" y="4"/>
                    <a:pt x="47" y="9"/>
                  </a:cubicBezTo>
                  <a:cubicBezTo>
                    <a:pt x="48" y="10"/>
                    <a:pt x="49" y="7"/>
                    <a:pt x="49" y="7"/>
                  </a:cubicBezTo>
                  <a:cubicBezTo>
                    <a:pt x="51" y="8"/>
                    <a:pt x="51" y="10"/>
                    <a:pt x="52" y="10"/>
                  </a:cubicBezTo>
                  <a:cubicBezTo>
                    <a:pt x="54" y="11"/>
                    <a:pt x="57" y="10"/>
                    <a:pt x="59" y="10"/>
                  </a:cubicBezTo>
                  <a:cubicBezTo>
                    <a:pt x="60" y="11"/>
                    <a:pt x="60" y="15"/>
                    <a:pt x="65" y="13"/>
                  </a:cubicBezTo>
                  <a:cubicBezTo>
                    <a:pt x="67" y="15"/>
                    <a:pt x="65" y="15"/>
                    <a:pt x="65" y="17"/>
                  </a:cubicBezTo>
                  <a:cubicBezTo>
                    <a:pt x="67" y="18"/>
                    <a:pt x="67" y="17"/>
                    <a:pt x="68" y="16"/>
                  </a:cubicBezTo>
                  <a:cubicBezTo>
                    <a:pt x="69" y="16"/>
                    <a:pt x="69" y="18"/>
                    <a:pt x="69" y="20"/>
                  </a:cubicBezTo>
                  <a:cubicBezTo>
                    <a:pt x="70" y="22"/>
                    <a:pt x="74" y="23"/>
                    <a:pt x="76" y="24"/>
                  </a:cubicBezTo>
                  <a:cubicBezTo>
                    <a:pt x="78" y="25"/>
                    <a:pt x="83" y="29"/>
                    <a:pt x="87" y="29"/>
                  </a:cubicBezTo>
                  <a:cubicBezTo>
                    <a:pt x="88" y="31"/>
                    <a:pt x="86" y="31"/>
                    <a:pt x="86" y="33"/>
                  </a:cubicBezTo>
                  <a:cubicBezTo>
                    <a:pt x="87" y="34"/>
                    <a:pt x="89" y="34"/>
                    <a:pt x="90" y="36"/>
                  </a:cubicBezTo>
                  <a:cubicBezTo>
                    <a:pt x="91" y="36"/>
                    <a:pt x="90" y="38"/>
                    <a:pt x="90" y="38"/>
                  </a:cubicBezTo>
                  <a:cubicBezTo>
                    <a:pt x="92" y="40"/>
                    <a:pt x="94" y="41"/>
                    <a:pt x="96" y="44"/>
                  </a:cubicBezTo>
                  <a:cubicBezTo>
                    <a:pt x="98" y="47"/>
                    <a:pt x="99" y="50"/>
                    <a:pt x="103" y="51"/>
                  </a:cubicBezTo>
                  <a:cubicBezTo>
                    <a:pt x="100" y="55"/>
                    <a:pt x="95" y="51"/>
                    <a:pt x="93" y="51"/>
                  </a:cubicBezTo>
                  <a:cubicBezTo>
                    <a:pt x="90" y="50"/>
                    <a:pt x="88" y="49"/>
                    <a:pt x="85" y="45"/>
                  </a:cubicBezTo>
                  <a:cubicBezTo>
                    <a:pt x="84" y="45"/>
                    <a:pt x="83" y="43"/>
                    <a:pt x="82" y="43"/>
                  </a:cubicBezTo>
                  <a:cubicBezTo>
                    <a:pt x="81" y="42"/>
                    <a:pt x="80" y="43"/>
                    <a:pt x="80" y="41"/>
                  </a:cubicBezTo>
                  <a:cubicBezTo>
                    <a:pt x="80" y="41"/>
                    <a:pt x="76" y="37"/>
                    <a:pt x="76" y="37"/>
                  </a:cubicBezTo>
                  <a:cubicBezTo>
                    <a:pt x="73" y="36"/>
                    <a:pt x="69" y="38"/>
                    <a:pt x="65" y="36"/>
                  </a:cubicBezTo>
                  <a:cubicBezTo>
                    <a:pt x="62" y="39"/>
                    <a:pt x="61" y="44"/>
                    <a:pt x="59" y="48"/>
                  </a:cubicBezTo>
                  <a:cubicBezTo>
                    <a:pt x="58" y="46"/>
                    <a:pt x="53" y="47"/>
                    <a:pt x="51" y="45"/>
                  </a:cubicBezTo>
                  <a:cubicBezTo>
                    <a:pt x="49" y="44"/>
                    <a:pt x="52" y="42"/>
                    <a:pt x="47" y="44"/>
                  </a:cubicBezTo>
                  <a:cubicBezTo>
                    <a:pt x="50" y="37"/>
                    <a:pt x="40" y="43"/>
                    <a:pt x="41" y="37"/>
                  </a:cubicBezTo>
                  <a:cubicBezTo>
                    <a:pt x="38" y="37"/>
                    <a:pt x="35" y="38"/>
                    <a:pt x="35" y="43"/>
                  </a:cubicBezTo>
                  <a:cubicBezTo>
                    <a:pt x="34" y="42"/>
                    <a:pt x="34" y="39"/>
                    <a:pt x="31" y="40"/>
                  </a:cubicBezTo>
                  <a:cubicBezTo>
                    <a:pt x="32" y="37"/>
                    <a:pt x="34" y="37"/>
                    <a:pt x="35" y="36"/>
                  </a:cubicBezTo>
                  <a:cubicBezTo>
                    <a:pt x="37" y="34"/>
                    <a:pt x="39" y="34"/>
                    <a:pt x="38" y="30"/>
                  </a:cubicBezTo>
                  <a:cubicBezTo>
                    <a:pt x="37" y="29"/>
                    <a:pt x="37" y="33"/>
                    <a:pt x="37" y="33"/>
                  </a:cubicBezTo>
                  <a:cubicBezTo>
                    <a:pt x="34" y="32"/>
                    <a:pt x="35" y="24"/>
                    <a:pt x="34" y="27"/>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27" name="Freeform 77"/>
            <p:cNvSpPr/>
            <p:nvPr/>
          </p:nvSpPr>
          <p:spPr bwMode="auto">
            <a:xfrm>
              <a:off x="7123112" y="3200400"/>
              <a:ext cx="36513" cy="33338"/>
            </a:xfrm>
            <a:custGeom>
              <a:avLst/>
              <a:gdLst>
                <a:gd name="T0" fmla="*/ 9 w 10"/>
                <a:gd name="T1" fmla="*/ 3 h 9"/>
                <a:gd name="T2" fmla="*/ 0 w 10"/>
                <a:gd name="T3" fmla="*/ 5 h 9"/>
                <a:gd name="T4" fmla="*/ 9 w 10"/>
                <a:gd name="T5" fmla="*/ 3 h 9"/>
              </a:gdLst>
              <a:ahLst/>
              <a:cxnLst>
                <a:cxn ang="0">
                  <a:pos x="T0" y="T1"/>
                </a:cxn>
                <a:cxn ang="0">
                  <a:pos x="T2" y="T3"/>
                </a:cxn>
                <a:cxn ang="0">
                  <a:pos x="T4" y="T5"/>
                </a:cxn>
              </a:cxnLst>
              <a:rect l="0" t="0" r="r" b="b"/>
              <a:pathLst>
                <a:path w="10" h="9">
                  <a:moveTo>
                    <a:pt x="9" y="3"/>
                  </a:moveTo>
                  <a:cubicBezTo>
                    <a:pt x="10" y="9"/>
                    <a:pt x="2" y="5"/>
                    <a:pt x="0" y="5"/>
                  </a:cubicBezTo>
                  <a:cubicBezTo>
                    <a:pt x="1" y="3"/>
                    <a:pt x="8" y="0"/>
                    <a:pt x="9" y="3"/>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28" name="Freeform 78"/>
            <p:cNvSpPr/>
            <p:nvPr/>
          </p:nvSpPr>
          <p:spPr bwMode="auto">
            <a:xfrm>
              <a:off x="7069137" y="3208338"/>
              <a:ext cx="26988" cy="14288"/>
            </a:xfrm>
            <a:custGeom>
              <a:avLst/>
              <a:gdLst>
                <a:gd name="T0" fmla="*/ 1 w 7"/>
                <a:gd name="T1" fmla="*/ 3 h 4"/>
                <a:gd name="T2" fmla="*/ 5 w 7"/>
                <a:gd name="T3" fmla="*/ 4 h 4"/>
                <a:gd name="T4" fmla="*/ 2 w 7"/>
                <a:gd name="T5" fmla="*/ 4 h 4"/>
                <a:gd name="T6" fmla="*/ 1 w 7"/>
                <a:gd name="T7" fmla="*/ 3 h 4"/>
              </a:gdLst>
              <a:ahLst/>
              <a:cxnLst>
                <a:cxn ang="0">
                  <a:pos x="T0" y="T1"/>
                </a:cxn>
                <a:cxn ang="0">
                  <a:pos x="T2" y="T3"/>
                </a:cxn>
                <a:cxn ang="0">
                  <a:pos x="T4" y="T5"/>
                </a:cxn>
                <a:cxn ang="0">
                  <a:pos x="T6" y="T7"/>
                </a:cxn>
              </a:cxnLst>
              <a:rect l="0" t="0" r="r" b="b"/>
              <a:pathLst>
                <a:path w="7" h="4">
                  <a:moveTo>
                    <a:pt x="1" y="3"/>
                  </a:moveTo>
                  <a:cubicBezTo>
                    <a:pt x="0" y="0"/>
                    <a:pt x="7" y="1"/>
                    <a:pt x="5" y="4"/>
                  </a:cubicBezTo>
                  <a:cubicBezTo>
                    <a:pt x="2" y="4"/>
                    <a:pt x="2" y="4"/>
                    <a:pt x="2" y="4"/>
                  </a:cubicBezTo>
                  <a:cubicBezTo>
                    <a:pt x="3" y="3"/>
                    <a:pt x="2" y="3"/>
                    <a:pt x="1" y="3"/>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29" name="Freeform 79"/>
            <p:cNvSpPr/>
            <p:nvPr/>
          </p:nvSpPr>
          <p:spPr bwMode="auto">
            <a:xfrm>
              <a:off x="7561262" y="3238500"/>
              <a:ext cx="79375" cy="55563"/>
            </a:xfrm>
            <a:custGeom>
              <a:avLst/>
              <a:gdLst>
                <a:gd name="T0" fmla="*/ 16 w 21"/>
                <a:gd name="T1" fmla="*/ 0 h 15"/>
                <a:gd name="T2" fmla="*/ 20 w 21"/>
                <a:gd name="T3" fmla="*/ 0 h 15"/>
                <a:gd name="T4" fmla="*/ 20 w 21"/>
                <a:gd name="T5" fmla="*/ 5 h 15"/>
                <a:gd name="T6" fmla="*/ 17 w 21"/>
                <a:gd name="T7" fmla="*/ 6 h 15"/>
                <a:gd name="T8" fmla="*/ 17 w 21"/>
                <a:gd name="T9" fmla="*/ 10 h 15"/>
                <a:gd name="T10" fmla="*/ 14 w 21"/>
                <a:gd name="T11" fmla="*/ 12 h 15"/>
                <a:gd name="T12" fmla="*/ 2 w 21"/>
                <a:gd name="T13" fmla="*/ 7 h 15"/>
                <a:gd name="T14" fmla="*/ 16 w 21"/>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15">
                  <a:moveTo>
                    <a:pt x="16" y="0"/>
                  </a:moveTo>
                  <a:cubicBezTo>
                    <a:pt x="20" y="0"/>
                    <a:pt x="20" y="0"/>
                    <a:pt x="20" y="0"/>
                  </a:cubicBezTo>
                  <a:cubicBezTo>
                    <a:pt x="20" y="2"/>
                    <a:pt x="21" y="3"/>
                    <a:pt x="20" y="5"/>
                  </a:cubicBezTo>
                  <a:cubicBezTo>
                    <a:pt x="20" y="6"/>
                    <a:pt x="17" y="5"/>
                    <a:pt x="17" y="6"/>
                  </a:cubicBezTo>
                  <a:cubicBezTo>
                    <a:pt x="17" y="7"/>
                    <a:pt x="19" y="9"/>
                    <a:pt x="17" y="10"/>
                  </a:cubicBezTo>
                  <a:cubicBezTo>
                    <a:pt x="15" y="9"/>
                    <a:pt x="14" y="9"/>
                    <a:pt x="14" y="12"/>
                  </a:cubicBezTo>
                  <a:cubicBezTo>
                    <a:pt x="10" y="10"/>
                    <a:pt x="0" y="15"/>
                    <a:pt x="2" y="7"/>
                  </a:cubicBezTo>
                  <a:cubicBezTo>
                    <a:pt x="9" y="10"/>
                    <a:pt x="14" y="6"/>
                    <a:pt x="16" y="0"/>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30" name="Freeform 80"/>
            <p:cNvSpPr/>
            <p:nvPr/>
          </p:nvSpPr>
          <p:spPr bwMode="auto">
            <a:xfrm>
              <a:off x="6878637" y="3321050"/>
              <a:ext cx="41275" cy="22225"/>
            </a:xfrm>
            <a:custGeom>
              <a:avLst/>
              <a:gdLst>
                <a:gd name="T0" fmla="*/ 11 w 11"/>
                <a:gd name="T1" fmla="*/ 1 h 6"/>
                <a:gd name="T2" fmla="*/ 0 w 11"/>
                <a:gd name="T3" fmla="*/ 5 h 6"/>
                <a:gd name="T4" fmla="*/ 11 w 11"/>
                <a:gd name="T5" fmla="*/ 1 h 6"/>
              </a:gdLst>
              <a:ahLst/>
              <a:cxnLst>
                <a:cxn ang="0">
                  <a:pos x="T0" y="T1"/>
                </a:cxn>
                <a:cxn ang="0">
                  <a:pos x="T2" y="T3"/>
                </a:cxn>
                <a:cxn ang="0">
                  <a:pos x="T4" y="T5"/>
                </a:cxn>
              </a:cxnLst>
              <a:rect l="0" t="0" r="r" b="b"/>
              <a:pathLst>
                <a:path w="11" h="6">
                  <a:moveTo>
                    <a:pt x="11" y="1"/>
                  </a:moveTo>
                  <a:cubicBezTo>
                    <a:pt x="9" y="3"/>
                    <a:pt x="6" y="6"/>
                    <a:pt x="0" y="5"/>
                  </a:cubicBezTo>
                  <a:cubicBezTo>
                    <a:pt x="0" y="0"/>
                    <a:pt x="6" y="1"/>
                    <a:pt x="11" y="1"/>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31" name="Freeform 81"/>
            <p:cNvSpPr/>
            <p:nvPr/>
          </p:nvSpPr>
          <p:spPr bwMode="auto">
            <a:xfrm>
              <a:off x="6942137" y="3321050"/>
              <a:ext cx="41275" cy="14288"/>
            </a:xfrm>
            <a:custGeom>
              <a:avLst/>
              <a:gdLst>
                <a:gd name="T0" fmla="*/ 11 w 11"/>
                <a:gd name="T1" fmla="*/ 1 h 4"/>
                <a:gd name="T2" fmla="*/ 0 w 11"/>
                <a:gd name="T3" fmla="*/ 4 h 4"/>
                <a:gd name="T4" fmla="*/ 11 w 11"/>
                <a:gd name="T5" fmla="*/ 1 h 4"/>
              </a:gdLst>
              <a:ahLst/>
              <a:cxnLst>
                <a:cxn ang="0">
                  <a:pos x="T0" y="T1"/>
                </a:cxn>
                <a:cxn ang="0">
                  <a:pos x="T2" y="T3"/>
                </a:cxn>
                <a:cxn ang="0">
                  <a:pos x="T4" y="T5"/>
                </a:cxn>
              </a:cxnLst>
              <a:rect l="0" t="0" r="r" b="b"/>
              <a:pathLst>
                <a:path w="11" h="4">
                  <a:moveTo>
                    <a:pt x="11" y="1"/>
                  </a:moveTo>
                  <a:cubicBezTo>
                    <a:pt x="10" y="4"/>
                    <a:pt x="5" y="4"/>
                    <a:pt x="0" y="4"/>
                  </a:cubicBezTo>
                  <a:cubicBezTo>
                    <a:pt x="1" y="0"/>
                    <a:pt x="6" y="1"/>
                    <a:pt x="11" y="1"/>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32" name="Freeform 82"/>
            <p:cNvSpPr/>
            <p:nvPr/>
          </p:nvSpPr>
          <p:spPr bwMode="auto">
            <a:xfrm>
              <a:off x="7021512" y="3321050"/>
              <a:ext cx="71438" cy="47625"/>
            </a:xfrm>
            <a:custGeom>
              <a:avLst/>
              <a:gdLst>
                <a:gd name="T0" fmla="*/ 18 w 19"/>
                <a:gd name="T1" fmla="*/ 1 h 13"/>
                <a:gd name="T2" fmla="*/ 17 w 19"/>
                <a:gd name="T3" fmla="*/ 6 h 13"/>
                <a:gd name="T4" fmla="*/ 14 w 19"/>
                <a:gd name="T5" fmla="*/ 6 h 13"/>
                <a:gd name="T6" fmla="*/ 1 w 19"/>
                <a:gd name="T7" fmla="*/ 12 h 13"/>
                <a:gd name="T8" fmla="*/ 6 w 19"/>
                <a:gd name="T9" fmla="*/ 8 h 13"/>
                <a:gd name="T10" fmla="*/ 8 w 19"/>
                <a:gd name="T11" fmla="*/ 5 h 13"/>
                <a:gd name="T12" fmla="*/ 11 w 19"/>
                <a:gd name="T13" fmla="*/ 2 h 13"/>
                <a:gd name="T14" fmla="*/ 18 w 19"/>
                <a:gd name="T15" fmla="*/ 1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3">
                  <a:moveTo>
                    <a:pt x="18" y="1"/>
                  </a:moveTo>
                  <a:cubicBezTo>
                    <a:pt x="19" y="4"/>
                    <a:pt x="18" y="5"/>
                    <a:pt x="17" y="6"/>
                  </a:cubicBezTo>
                  <a:cubicBezTo>
                    <a:pt x="16" y="7"/>
                    <a:pt x="14" y="6"/>
                    <a:pt x="14" y="6"/>
                  </a:cubicBezTo>
                  <a:cubicBezTo>
                    <a:pt x="12" y="9"/>
                    <a:pt x="8" y="13"/>
                    <a:pt x="1" y="12"/>
                  </a:cubicBezTo>
                  <a:cubicBezTo>
                    <a:pt x="0" y="9"/>
                    <a:pt x="4" y="9"/>
                    <a:pt x="6" y="8"/>
                  </a:cubicBezTo>
                  <a:cubicBezTo>
                    <a:pt x="7" y="7"/>
                    <a:pt x="7" y="6"/>
                    <a:pt x="8" y="5"/>
                  </a:cubicBezTo>
                  <a:cubicBezTo>
                    <a:pt x="9" y="4"/>
                    <a:pt x="11" y="4"/>
                    <a:pt x="11" y="2"/>
                  </a:cubicBezTo>
                  <a:cubicBezTo>
                    <a:pt x="15" y="3"/>
                    <a:pt x="15" y="0"/>
                    <a:pt x="18" y="1"/>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33" name="Freeform 83"/>
            <p:cNvSpPr/>
            <p:nvPr/>
          </p:nvSpPr>
          <p:spPr bwMode="auto">
            <a:xfrm>
              <a:off x="8089900" y="3924300"/>
              <a:ext cx="38100" cy="52388"/>
            </a:xfrm>
            <a:custGeom>
              <a:avLst/>
              <a:gdLst>
                <a:gd name="T0" fmla="*/ 1 w 10"/>
                <a:gd name="T1" fmla="*/ 0 h 14"/>
                <a:gd name="T2" fmla="*/ 2 w 10"/>
                <a:gd name="T3" fmla="*/ 2 h 14"/>
                <a:gd name="T4" fmla="*/ 7 w 10"/>
                <a:gd name="T5" fmla="*/ 7 h 14"/>
                <a:gd name="T6" fmla="*/ 8 w 10"/>
                <a:gd name="T7" fmla="*/ 14 h 14"/>
                <a:gd name="T8" fmla="*/ 4 w 10"/>
                <a:gd name="T9" fmla="*/ 14 h 14"/>
                <a:gd name="T10" fmla="*/ 0 w 10"/>
                <a:gd name="T11" fmla="*/ 2 h 14"/>
                <a:gd name="T12" fmla="*/ 1 w 10"/>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10" h="14">
                  <a:moveTo>
                    <a:pt x="1" y="0"/>
                  </a:moveTo>
                  <a:cubicBezTo>
                    <a:pt x="2" y="0"/>
                    <a:pt x="2" y="1"/>
                    <a:pt x="2" y="2"/>
                  </a:cubicBezTo>
                  <a:cubicBezTo>
                    <a:pt x="1" y="4"/>
                    <a:pt x="9" y="5"/>
                    <a:pt x="7" y="7"/>
                  </a:cubicBezTo>
                  <a:cubicBezTo>
                    <a:pt x="4" y="9"/>
                    <a:pt x="10" y="7"/>
                    <a:pt x="8" y="14"/>
                  </a:cubicBezTo>
                  <a:cubicBezTo>
                    <a:pt x="6" y="14"/>
                    <a:pt x="4" y="11"/>
                    <a:pt x="4" y="14"/>
                  </a:cubicBezTo>
                  <a:cubicBezTo>
                    <a:pt x="2" y="12"/>
                    <a:pt x="1" y="6"/>
                    <a:pt x="0" y="2"/>
                  </a:cubicBezTo>
                  <a:cubicBezTo>
                    <a:pt x="1" y="2"/>
                    <a:pt x="1" y="1"/>
                    <a:pt x="1" y="0"/>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34" name="Freeform 84"/>
            <p:cNvSpPr/>
            <p:nvPr/>
          </p:nvSpPr>
          <p:spPr bwMode="auto">
            <a:xfrm>
              <a:off x="8097837" y="3968750"/>
              <a:ext cx="85725" cy="117475"/>
            </a:xfrm>
            <a:custGeom>
              <a:avLst/>
              <a:gdLst>
                <a:gd name="T0" fmla="*/ 7 w 23"/>
                <a:gd name="T1" fmla="*/ 0 h 31"/>
                <a:gd name="T2" fmla="*/ 9 w 23"/>
                <a:gd name="T3" fmla="*/ 2 h 31"/>
                <a:gd name="T4" fmla="*/ 12 w 23"/>
                <a:gd name="T5" fmla="*/ 2 h 31"/>
                <a:gd name="T6" fmla="*/ 23 w 23"/>
                <a:gd name="T7" fmla="*/ 7 h 31"/>
                <a:gd name="T8" fmla="*/ 23 w 23"/>
                <a:gd name="T9" fmla="*/ 14 h 31"/>
                <a:gd name="T10" fmla="*/ 19 w 23"/>
                <a:gd name="T11" fmla="*/ 14 h 31"/>
                <a:gd name="T12" fmla="*/ 17 w 23"/>
                <a:gd name="T13" fmla="*/ 17 h 31"/>
                <a:gd name="T14" fmla="*/ 16 w 23"/>
                <a:gd name="T15" fmla="*/ 26 h 31"/>
                <a:gd name="T16" fmla="*/ 14 w 23"/>
                <a:gd name="T17" fmla="*/ 28 h 31"/>
                <a:gd name="T18" fmla="*/ 7 w 23"/>
                <a:gd name="T19" fmla="*/ 30 h 31"/>
                <a:gd name="T20" fmla="*/ 6 w 23"/>
                <a:gd name="T21" fmla="*/ 26 h 31"/>
                <a:gd name="T22" fmla="*/ 9 w 23"/>
                <a:gd name="T23" fmla="*/ 23 h 31"/>
                <a:gd name="T24" fmla="*/ 0 w 23"/>
                <a:gd name="T25" fmla="*/ 19 h 31"/>
                <a:gd name="T26" fmla="*/ 6 w 23"/>
                <a:gd name="T27" fmla="*/ 13 h 31"/>
                <a:gd name="T28" fmla="*/ 7 w 23"/>
                <a:gd name="T29"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 h="31">
                  <a:moveTo>
                    <a:pt x="7" y="0"/>
                  </a:moveTo>
                  <a:cubicBezTo>
                    <a:pt x="9" y="0"/>
                    <a:pt x="9" y="1"/>
                    <a:pt x="9" y="2"/>
                  </a:cubicBezTo>
                  <a:cubicBezTo>
                    <a:pt x="9" y="4"/>
                    <a:pt x="12" y="2"/>
                    <a:pt x="12" y="2"/>
                  </a:cubicBezTo>
                  <a:cubicBezTo>
                    <a:pt x="16" y="4"/>
                    <a:pt x="15" y="9"/>
                    <a:pt x="23" y="7"/>
                  </a:cubicBezTo>
                  <a:cubicBezTo>
                    <a:pt x="23" y="14"/>
                    <a:pt x="23" y="14"/>
                    <a:pt x="23" y="14"/>
                  </a:cubicBezTo>
                  <a:cubicBezTo>
                    <a:pt x="19" y="14"/>
                    <a:pt x="19" y="14"/>
                    <a:pt x="19" y="14"/>
                  </a:cubicBezTo>
                  <a:cubicBezTo>
                    <a:pt x="19" y="16"/>
                    <a:pt x="18" y="17"/>
                    <a:pt x="17" y="17"/>
                  </a:cubicBezTo>
                  <a:cubicBezTo>
                    <a:pt x="20" y="21"/>
                    <a:pt x="16" y="22"/>
                    <a:pt x="16" y="26"/>
                  </a:cubicBezTo>
                  <a:cubicBezTo>
                    <a:pt x="16" y="27"/>
                    <a:pt x="11" y="28"/>
                    <a:pt x="14" y="28"/>
                  </a:cubicBezTo>
                  <a:cubicBezTo>
                    <a:pt x="15" y="31"/>
                    <a:pt x="10" y="29"/>
                    <a:pt x="7" y="30"/>
                  </a:cubicBezTo>
                  <a:cubicBezTo>
                    <a:pt x="8" y="28"/>
                    <a:pt x="6" y="27"/>
                    <a:pt x="6" y="26"/>
                  </a:cubicBezTo>
                  <a:cubicBezTo>
                    <a:pt x="6" y="23"/>
                    <a:pt x="7" y="23"/>
                    <a:pt x="9" y="23"/>
                  </a:cubicBezTo>
                  <a:cubicBezTo>
                    <a:pt x="7" y="21"/>
                    <a:pt x="6" y="17"/>
                    <a:pt x="0" y="19"/>
                  </a:cubicBezTo>
                  <a:cubicBezTo>
                    <a:pt x="0" y="15"/>
                    <a:pt x="4" y="15"/>
                    <a:pt x="6" y="13"/>
                  </a:cubicBezTo>
                  <a:cubicBezTo>
                    <a:pt x="7" y="6"/>
                    <a:pt x="6" y="6"/>
                    <a:pt x="7" y="0"/>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35" name="Freeform 85"/>
            <p:cNvSpPr/>
            <p:nvPr/>
          </p:nvSpPr>
          <p:spPr bwMode="auto">
            <a:xfrm>
              <a:off x="7481887" y="4067175"/>
              <a:ext cx="76200" cy="77788"/>
            </a:xfrm>
            <a:custGeom>
              <a:avLst/>
              <a:gdLst>
                <a:gd name="T0" fmla="*/ 19 w 20"/>
                <a:gd name="T1" fmla="*/ 1 h 21"/>
                <a:gd name="T2" fmla="*/ 19 w 20"/>
                <a:gd name="T3" fmla="*/ 9 h 21"/>
                <a:gd name="T4" fmla="*/ 17 w 20"/>
                <a:gd name="T5" fmla="*/ 7 h 21"/>
                <a:gd name="T6" fmla="*/ 16 w 20"/>
                <a:gd name="T7" fmla="*/ 8 h 21"/>
                <a:gd name="T8" fmla="*/ 16 w 20"/>
                <a:gd name="T9" fmla="*/ 15 h 21"/>
                <a:gd name="T10" fmla="*/ 13 w 20"/>
                <a:gd name="T11" fmla="*/ 15 h 21"/>
                <a:gd name="T12" fmla="*/ 13 w 20"/>
                <a:gd name="T13" fmla="*/ 18 h 21"/>
                <a:gd name="T14" fmla="*/ 9 w 20"/>
                <a:gd name="T15" fmla="*/ 21 h 21"/>
                <a:gd name="T16" fmla="*/ 6 w 20"/>
                <a:gd name="T17" fmla="*/ 16 h 21"/>
                <a:gd name="T18" fmla="*/ 3 w 20"/>
                <a:gd name="T19" fmla="*/ 14 h 21"/>
                <a:gd name="T20" fmla="*/ 0 w 20"/>
                <a:gd name="T21" fmla="*/ 5 h 21"/>
                <a:gd name="T22" fmla="*/ 12 w 20"/>
                <a:gd name="T23" fmla="*/ 2 h 21"/>
                <a:gd name="T24" fmla="*/ 19 w 20"/>
                <a:gd name="T25" fmla="*/ 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21">
                  <a:moveTo>
                    <a:pt x="19" y="1"/>
                  </a:moveTo>
                  <a:cubicBezTo>
                    <a:pt x="18" y="3"/>
                    <a:pt x="20" y="6"/>
                    <a:pt x="19" y="9"/>
                  </a:cubicBezTo>
                  <a:cubicBezTo>
                    <a:pt x="18" y="10"/>
                    <a:pt x="17" y="8"/>
                    <a:pt x="17" y="7"/>
                  </a:cubicBezTo>
                  <a:cubicBezTo>
                    <a:pt x="17" y="7"/>
                    <a:pt x="16" y="7"/>
                    <a:pt x="16" y="8"/>
                  </a:cubicBezTo>
                  <a:cubicBezTo>
                    <a:pt x="15" y="10"/>
                    <a:pt x="17" y="13"/>
                    <a:pt x="16" y="15"/>
                  </a:cubicBezTo>
                  <a:cubicBezTo>
                    <a:pt x="16" y="15"/>
                    <a:pt x="13" y="15"/>
                    <a:pt x="13" y="15"/>
                  </a:cubicBezTo>
                  <a:cubicBezTo>
                    <a:pt x="13" y="15"/>
                    <a:pt x="13" y="17"/>
                    <a:pt x="13" y="18"/>
                  </a:cubicBezTo>
                  <a:cubicBezTo>
                    <a:pt x="12" y="19"/>
                    <a:pt x="9" y="18"/>
                    <a:pt x="9" y="21"/>
                  </a:cubicBezTo>
                  <a:cubicBezTo>
                    <a:pt x="7" y="20"/>
                    <a:pt x="7" y="18"/>
                    <a:pt x="6" y="16"/>
                  </a:cubicBezTo>
                  <a:cubicBezTo>
                    <a:pt x="5" y="16"/>
                    <a:pt x="3" y="14"/>
                    <a:pt x="3" y="14"/>
                  </a:cubicBezTo>
                  <a:cubicBezTo>
                    <a:pt x="2" y="11"/>
                    <a:pt x="3" y="7"/>
                    <a:pt x="0" y="5"/>
                  </a:cubicBezTo>
                  <a:cubicBezTo>
                    <a:pt x="2" y="3"/>
                    <a:pt x="7" y="3"/>
                    <a:pt x="12" y="2"/>
                  </a:cubicBezTo>
                  <a:cubicBezTo>
                    <a:pt x="14" y="2"/>
                    <a:pt x="16" y="0"/>
                    <a:pt x="19" y="1"/>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36" name="Freeform 86"/>
            <p:cNvSpPr/>
            <p:nvPr/>
          </p:nvSpPr>
          <p:spPr bwMode="auto">
            <a:xfrm>
              <a:off x="2813050" y="706437"/>
              <a:ext cx="1290638" cy="963613"/>
            </a:xfrm>
            <a:custGeom>
              <a:avLst/>
              <a:gdLst>
                <a:gd name="T0" fmla="*/ 244 w 344"/>
                <a:gd name="T1" fmla="*/ 29 h 257"/>
                <a:gd name="T2" fmla="*/ 258 w 344"/>
                <a:gd name="T3" fmla="*/ 30 h 257"/>
                <a:gd name="T4" fmla="*/ 277 w 344"/>
                <a:gd name="T5" fmla="*/ 26 h 257"/>
                <a:gd name="T6" fmla="*/ 289 w 344"/>
                <a:gd name="T7" fmla="*/ 27 h 257"/>
                <a:gd name="T8" fmla="*/ 287 w 344"/>
                <a:gd name="T9" fmla="*/ 31 h 257"/>
                <a:gd name="T10" fmla="*/ 324 w 344"/>
                <a:gd name="T11" fmla="*/ 24 h 257"/>
                <a:gd name="T12" fmla="*/ 343 w 344"/>
                <a:gd name="T13" fmla="*/ 29 h 257"/>
                <a:gd name="T14" fmla="*/ 318 w 344"/>
                <a:gd name="T15" fmla="*/ 41 h 257"/>
                <a:gd name="T16" fmla="*/ 311 w 344"/>
                <a:gd name="T17" fmla="*/ 51 h 257"/>
                <a:gd name="T18" fmla="*/ 298 w 344"/>
                <a:gd name="T19" fmla="*/ 65 h 257"/>
                <a:gd name="T20" fmla="*/ 301 w 344"/>
                <a:gd name="T21" fmla="*/ 78 h 257"/>
                <a:gd name="T22" fmla="*/ 293 w 344"/>
                <a:gd name="T23" fmla="*/ 90 h 257"/>
                <a:gd name="T24" fmla="*/ 303 w 344"/>
                <a:gd name="T25" fmla="*/ 107 h 257"/>
                <a:gd name="T26" fmla="*/ 294 w 344"/>
                <a:gd name="T27" fmla="*/ 120 h 257"/>
                <a:gd name="T28" fmla="*/ 284 w 344"/>
                <a:gd name="T29" fmla="*/ 131 h 257"/>
                <a:gd name="T30" fmla="*/ 298 w 344"/>
                <a:gd name="T31" fmla="*/ 156 h 257"/>
                <a:gd name="T32" fmla="*/ 276 w 344"/>
                <a:gd name="T33" fmla="*/ 153 h 257"/>
                <a:gd name="T34" fmla="*/ 275 w 344"/>
                <a:gd name="T35" fmla="*/ 162 h 257"/>
                <a:gd name="T36" fmla="*/ 265 w 344"/>
                <a:gd name="T37" fmla="*/ 176 h 257"/>
                <a:gd name="T38" fmla="*/ 242 w 344"/>
                <a:gd name="T39" fmla="*/ 182 h 257"/>
                <a:gd name="T40" fmla="*/ 231 w 344"/>
                <a:gd name="T41" fmla="*/ 189 h 257"/>
                <a:gd name="T42" fmla="*/ 224 w 344"/>
                <a:gd name="T43" fmla="*/ 197 h 257"/>
                <a:gd name="T44" fmla="*/ 193 w 344"/>
                <a:gd name="T45" fmla="*/ 205 h 257"/>
                <a:gd name="T46" fmla="*/ 185 w 344"/>
                <a:gd name="T47" fmla="*/ 218 h 257"/>
                <a:gd name="T48" fmla="*/ 176 w 344"/>
                <a:gd name="T49" fmla="*/ 229 h 257"/>
                <a:gd name="T50" fmla="*/ 174 w 344"/>
                <a:gd name="T51" fmla="*/ 240 h 257"/>
                <a:gd name="T52" fmla="*/ 155 w 344"/>
                <a:gd name="T53" fmla="*/ 252 h 257"/>
                <a:gd name="T54" fmla="*/ 136 w 344"/>
                <a:gd name="T55" fmla="*/ 242 h 257"/>
                <a:gd name="T56" fmla="*/ 124 w 344"/>
                <a:gd name="T57" fmla="*/ 228 h 257"/>
                <a:gd name="T58" fmla="*/ 117 w 344"/>
                <a:gd name="T59" fmla="*/ 218 h 257"/>
                <a:gd name="T60" fmla="*/ 112 w 344"/>
                <a:gd name="T61" fmla="*/ 197 h 257"/>
                <a:gd name="T62" fmla="*/ 115 w 344"/>
                <a:gd name="T63" fmla="*/ 190 h 257"/>
                <a:gd name="T64" fmla="*/ 124 w 344"/>
                <a:gd name="T65" fmla="*/ 179 h 257"/>
                <a:gd name="T66" fmla="*/ 119 w 344"/>
                <a:gd name="T67" fmla="*/ 165 h 257"/>
                <a:gd name="T68" fmla="*/ 122 w 344"/>
                <a:gd name="T69" fmla="*/ 153 h 257"/>
                <a:gd name="T70" fmla="*/ 108 w 344"/>
                <a:gd name="T71" fmla="*/ 149 h 257"/>
                <a:gd name="T72" fmla="*/ 98 w 344"/>
                <a:gd name="T73" fmla="*/ 131 h 257"/>
                <a:gd name="T74" fmla="*/ 88 w 344"/>
                <a:gd name="T75" fmla="*/ 111 h 257"/>
                <a:gd name="T76" fmla="*/ 63 w 344"/>
                <a:gd name="T77" fmla="*/ 99 h 257"/>
                <a:gd name="T78" fmla="*/ 28 w 344"/>
                <a:gd name="T79" fmla="*/ 100 h 257"/>
                <a:gd name="T80" fmla="*/ 28 w 344"/>
                <a:gd name="T81" fmla="*/ 92 h 257"/>
                <a:gd name="T82" fmla="*/ 14 w 344"/>
                <a:gd name="T83" fmla="*/ 79 h 257"/>
                <a:gd name="T84" fmla="*/ 21 w 344"/>
                <a:gd name="T85" fmla="*/ 66 h 257"/>
                <a:gd name="T86" fmla="*/ 37 w 344"/>
                <a:gd name="T87" fmla="*/ 59 h 257"/>
                <a:gd name="T88" fmla="*/ 40 w 344"/>
                <a:gd name="T89" fmla="*/ 51 h 257"/>
                <a:gd name="T90" fmla="*/ 36 w 344"/>
                <a:gd name="T91" fmla="*/ 45 h 257"/>
                <a:gd name="T92" fmla="*/ 49 w 344"/>
                <a:gd name="T93" fmla="*/ 41 h 257"/>
                <a:gd name="T94" fmla="*/ 63 w 344"/>
                <a:gd name="T95" fmla="*/ 27 h 257"/>
                <a:gd name="T96" fmla="*/ 105 w 344"/>
                <a:gd name="T97" fmla="*/ 22 h 257"/>
                <a:gd name="T98" fmla="*/ 124 w 344"/>
                <a:gd name="T99" fmla="*/ 27 h 257"/>
                <a:gd name="T100" fmla="*/ 143 w 344"/>
                <a:gd name="T101" fmla="*/ 17 h 257"/>
                <a:gd name="T102" fmla="*/ 160 w 344"/>
                <a:gd name="T103" fmla="*/ 19 h 257"/>
                <a:gd name="T104" fmla="*/ 165 w 344"/>
                <a:gd name="T105" fmla="*/ 9 h 257"/>
                <a:gd name="T106" fmla="*/ 197 w 344"/>
                <a:gd name="T107" fmla="*/ 2 h 257"/>
                <a:gd name="T108" fmla="*/ 242 w 344"/>
                <a:gd name="T109" fmla="*/ 1 h 257"/>
                <a:gd name="T110" fmla="*/ 276 w 344"/>
                <a:gd name="T111" fmla="*/ 12 h 257"/>
                <a:gd name="T112" fmla="*/ 287 w 344"/>
                <a:gd name="T113" fmla="*/ 20 h 257"/>
                <a:gd name="T114" fmla="*/ 239 w 344"/>
                <a:gd name="T115" fmla="*/ 22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44" h="257">
                  <a:moveTo>
                    <a:pt x="232" y="26"/>
                  </a:moveTo>
                  <a:cubicBezTo>
                    <a:pt x="233" y="27"/>
                    <a:pt x="235" y="27"/>
                    <a:pt x="235" y="29"/>
                  </a:cubicBezTo>
                  <a:cubicBezTo>
                    <a:pt x="237" y="30"/>
                    <a:pt x="239" y="27"/>
                    <a:pt x="239" y="27"/>
                  </a:cubicBezTo>
                  <a:cubicBezTo>
                    <a:pt x="242" y="27"/>
                    <a:pt x="242" y="29"/>
                    <a:pt x="244" y="29"/>
                  </a:cubicBezTo>
                  <a:cubicBezTo>
                    <a:pt x="245" y="28"/>
                    <a:pt x="245" y="27"/>
                    <a:pt x="246" y="27"/>
                  </a:cubicBezTo>
                  <a:cubicBezTo>
                    <a:pt x="248" y="27"/>
                    <a:pt x="249" y="27"/>
                    <a:pt x="251" y="27"/>
                  </a:cubicBezTo>
                  <a:cubicBezTo>
                    <a:pt x="256" y="26"/>
                    <a:pt x="262" y="24"/>
                    <a:pt x="266" y="26"/>
                  </a:cubicBezTo>
                  <a:cubicBezTo>
                    <a:pt x="265" y="29"/>
                    <a:pt x="259" y="27"/>
                    <a:pt x="258" y="30"/>
                  </a:cubicBezTo>
                  <a:cubicBezTo>
                    <a:pt x="258" y="33"/>
                    <a:pt x="261" y="30"/>
                    <a:pt x="261" y="30"/>
                  </a:cubicBezTo>
                  <a:cubicBezTo>
                    <a:pt x="263" y="30"/>
                    <a:pt x="263" y="32"/>
                    <a:pt x="268" y="30"/>
                  </a:cubicBezTo>
                  <a:cubicBezTo>
                    <a:pt x="268" y="30"/>
                    <a:pt x="269" y="29"/>
                    <a:pt x="270" y="29"/>
                  </a:cubicBezTo>
                  <a:cubicBezTo>
                    <a:pt x="271" y="28"/>
                    <a:pt x="277" y="26"/>
                    <a:pt x="277" y="26"/>
                  </a:cubicBezTo>
                  <a:cubicBezTo>
                    <a:pt x="280" y="29"/>
                    <a:pt x="276" y="25"/>
                    <a:pt x="279" y="24"/>
                  </a:cubicBezTo>
                  <a:cubicBezTo>
                    <a:pt x="279" y="24"/>
                    <a:pt x="283" y="25"/>
                    <a:pt x="283" y="24"/>
                  </a:cubicBezTo>
                  <a:cubicBezTo>
                    <a:pt x="284" y="24"/>
                    <a:pt x="286" y="22"/>
                    <a:pt x="290" y="23"/>
                  </a:cubicBezTo>
                  <a:cubicBezTo>
                    <a:pt x="290" y="25"/>
                    <a:pt x="290" y="27"/>
                    <a:pt x="289" y="27"/>
                  </a:cubicBezTo>
                  <a:cubicBezTo>
                    <a:pt x="288" y="28"/>
                    <a:pt x="287" y="29"/>
                    <a:pt x="286" y="30"/>
                  </a:cubicBezTo>
                  <a:cubicBezTo>
                    <a:pt x="284" y="32"/>
                    <a:pt x="284" y="35"/>
                    <a:pt x="280" y="34"/>
                  </a:cubicBezTo>
                  <a:cubicBezTo>
                    <a:pt x="281" y="38"/>
                    <a:pt x="283" y="33"/>
                    <a:pt x="286" y="34"/>
                  </a:cubicBezTo>
                  <a:cubicBezTo>
                    <a:pt x="287" y="35"/>
                    <a:pt x="286" y="32"/>
                    <a:pt x="287" y="31"/>
                  </a:cubicBezTo>
                  <a:cubicBezTo>
                    <a:pt x="289" y="30"/>
                    <a:pt x="294" y="32"/>
                    <a:pt x="294" y="29"/>
                  </a:cubicBezTo>
                  <a:cubicBezTo>
                    <a:pt x="298" y="33"/>
                    <a:pt x="306" y="26"/>
                    <a:pt x="308" y="30"/>
                  </a:cubicBezTo>
                  <a:cubicBezTo>
                    <a:pt x="310" y="29"/>
                    <a:pt x="311" y="27"/>
                    <a:pt x="312" y="26"/>
                  </a:cubicBezTo>
                  <a:cubicBezTo>
                    <a:pt x="317" y="27"/>
                    <a:pt x="320" y="24"/>
                    <a:pt x="324" y="24"/>
                  </a:cubicBezTo>
                  <a:cubicBezTo>
                    <a:pt x="323" y="24"/>
                    <a:pt x="325" y="26"/>
                    <a:pt x="325" y="26"/>
                  </a:cubicBezTo>
                  <a:cubicBezTo>
                    <a:pt x="326" y="26"/>
                    <a:pt x="331" y="25"/>
                    <a:pt x="332" y="26"/>
                  </a:cubicBezTo>
                  <a:cubicBezTo>
                    <a:pt x="334" y="28"/>
                    <a:pt x="333" y="25"/>
                    <a:pt x="335" y="26"/>
                  </a:cubicBezTo>
                  <a:cubicBezTo>
                    <a:pt x="338" y="26"/>
                    <a:pt x="340" y="29"/>
                    <a:pt x="343" y="29"/>
                  </a:cubicBezTo>
                  <a:cubicBezTo>
                    <a:pt x="344" y="32"/>
                    <a:pt x="342" y="31"/>
                    <a:pt x="340" y="31"/>
                  </a:cubicBezTo>
                  <a:cubicBezTo>
                    <a:pt x="340" y="32"/>
                    <a:pt x="338" y="34"/>
                    <a:pt x="338" y="34"/>
                  </a:cubicBezTo>
                  <a:cubicBezTo>
                    <a:pt x="334" y="36"/>
                    <a:pt x="328" y="35"/>
                    <a:pt x="328" y="40"/>
                  </a:cubicBezTo>
                  <a:cubicBezTo>
                    <a:pt x="324" y="40"/>
                    <a:pt x="320" y="39"/>
                    <a:pt x="318" y="41"/>
                  </a:cubicBezTo>
                  <a:cubicBezTo>
                    <a:pt x="320" y="43"/>
                    <a:pt x="323" y="44"/>
                    <a:pt x="317" y="44"/>
                  </a:cubicBezTo>
                  <a:cubicBezTo>
                    <a:pt x="317" y="46"/>
                    <a:pt x="319" y="45"/>
                    <a:pt x="321" y="45"/>
                  </a:cubicBezTo>
                  <a:cubicBezTo>
                    <a:pt x="319" y="49"/>
                    <a:pt x="312" y="49"/>
                    <a:pt x="311" y="54"/>
                  </a:cubicBezTo>
                  <a:cubicBezTo>
                    <a:pt x="308" y="54"/>
                    <a:pt x="312" y="51"/>
                    <a:pt x="311" y="51"/>
                  </a:cubicBezTo>
                  <a:cubicBezTo>
                    <a:pt x="310" y="51"/>
                    <a:pt x="307" y="53"/>
                    <a:pt x="304" y="54"/>
                  </a:cubicBezTo>
                  <a:cubicBezTo>
                    <a:pt x="304" y="55"/>
                    <a:pt x="306" y="55"/>
                    <a:pt x="307" y="55"/>
                  </a:cubicBezTo>
                  <a:cubicBezTo>
                    <a:pt x="303" y="58"/>
                    <a:pt x="305" y="57"/>
                    <a:pt x="304" y="62"/>
                  </a:cubicBezTo>
                  <a:cubicBezTo>
                    <a:pt x="304" y="64"/>
                    <a:pt x="299" y="64"/>
                    <a:pt x="298" y="65"/>
                  </a:cubicBezTo>
                  <a:cubicBezTo>
                    <a:pt x="298" y="66"/>
                    <a:pt x="299" y="69"/>
                    <a:pt x="298" y="69"/>
                  </a:cubicBezTo>
                  <a:cubicBezTo>
                    <a:pt x="297" y="70"/>
                    <a:pt x="295" y="70"/>
                    <a:pt x="293" y="71"/>
                  </a:cubicBezTo>
                  <a:cubicBezTo>
                    <a:pt x="293" y="73"/>
                    <a:pt x="295" y="73"/>
                    <a:pt x="296" y="75"/>
                  </a:cubicBezTo>
                  <a:cubicBezTo>
                    <a:pt x="296" y="78"/>
                    <a:pt x="300" y="77"/>
                    <a:pt x="301" y="78"/>
                  </a:cubicBezTo>
                  <a:cubicBezTo>
                    <a:pt x="302" y="78"/>
                    <a:pt x="301" y="80"/>
                    <a:pt x="301" y="80"/>
                  </a:cubicBezTo>
                  <a:cubicBezTo>
                    <a:pt x="302" y="81"/>
                    <a:pt x="304" y="81"/>
                    <a:pt x="305" y="82"/>
                  </a:cubicBezTo>
                  <a:cubicBezTo>
                    <a:pt x="305" y="84"/>
                    <a:pt x="307" y="85"/>
                    <a:pt x="307" y="88"/>
                  </a:cubicBezTo>
                  <a:cubicBezTo>
                    <a:pt x="302" y="89"/>
                    <a:pt x="298" y="88"/>
                    <a:pt x="293" y="90"/>
                  </a:cubicBezTo>
                  <a:cubicBezTo>
                    <a:pt x="296" y="94"/>
                    <a:pt x="299" y="98"/>
                    <a:pt x="307" y="97"/>
                  </a:cubicBezTo>
                  <a:cubicBezTo>
                    <a:pt x="306" y="100"/>
                    <a:pt x="308" y="100"/>
                    <a:pt x="310" y="100"/>
                  </a:cubicBezTo>
                  <a:cubicBezTo>
                    <a:pt x="310" y="103"/>
                    <a:pt x="307" y="102"/>
                    <a:pt x="307" y="104"/>
                  </a:cubicBezTo>
                  <a:cubicBezTo>
                    <a:pt x="307" y="106"/>
                    <a:pt x="305" y="107"/>
                    <a:pt x="303" y="107"/>
                  </a:cubicBezTo>
                  <a:cubicBezTo>
                    <a:pt x="301" y="112"/>
                    <a:pt x="308" y="109"/>
                    <a:pt x="307" y="114"/>
                  </a:cubicBezTo>
                  <a:cubicBezTo>
                    <a:pt x="304" y="114"/>
                    <a:pt x="304" y="115"/>
                    <a:pt x="305" y="116"/>
                  </a:cubicBezTo>
                  <a:cubicBezTo>
                    <a:pt x="304" y="120"/>
                    <a:pt x="301" y="115"/>
                    <a:pt x="298" y="116"/>
                  </a:cubicBezTo>
                  <a:cubicBezTo>
                    <a:pt x="296" y="116"/>
                    <a:pt x="297" y="120"/>
                    <a:pt x="294" y="120"/>
                  </a:cubicBezTo>
                  <a:cubicBezTo>
                    <a:pt x="294" y="122"/>
                    <a:pt x="295" y="123"/>
                    <a:pt x="297" y="124"/>
                  </a:cubicBezTo>
                  <a:cubicBezTo>
                    <a:pt x="297" y="126"/>
                    <a:pt x="293" y="125"/>
                    <a:pt x="291" y="125"/>
                  </a:cubicBezTo>
                  <a:cubicBezTo>
                    <a:pt x="287" y="126"/>
                    <a:pt x="284" y="129"/>
                    <a:pt x="280" y="130"/>
                  </a:cubicBezTo>
                  <a:cubicBezTo>
                    <a:pt x="280" y="132"/>
                    <a:pt x="283" y="130"/>
                    <a:pt x="284" y="131"/>
                  </a:cubicBezTo>
                  <a:cubicBezTo>
                    <a:pt x="286" y="132"/>
                    <a:pt x="287" y="136"/>
                    <a:pt x="290" y="135"/>
                  </a:cubicBezTo>
                  <a:cubicBezTo>
                    <a:pt x="291" y="138"/>
                    <a:pt x="288" y="138"/>
                    <a:pt x="287" y="139"/>
                  </a:cubicBezTo>
                  <a:cubicBezTo>
                    <a:pt x="286" y="141"/>
                    <a:pt x="289" y="146"/>
                    <a:pt x="286" y="146"/>
                  </a:cubicBezTo>
                  <a:cubicBezTo>
                    <a:pt x="288" y="152"/>
                    <a:pt x="297" y="150"/>
                    <a:pt x="298" y="156"/>
                  </a:cubicBezTo>
                  <a:cubicBezTo>
                    <a:pt x="296" y="156"/>
                    <a:pt x="293" y="157"/>
                    <a:pt x="293" y="155"/>
                  </a:cubicBezTo>
                  <a:cubicBezTo>
                    <a:pt x="291" y="155"/>
                    <a:pt x="292" y="156"/>
                    <a:pt x="293" y="156"/>
                  </a:cubicBezTo>
                  <a:cubicBezTo>
                    <a:pt x="289" y="160"/>
                    <a:pt x="287" y="160"/>
                    <a:pt x="280" y="159"/>
                  </a:cubicBezTo>
                  <a:cubicBezTo>
                    <a:pt x="282" y="154"/>
                    <a:pt x="274" y="159"/>
                    <a:pt x="276" y="153"/>
                  </a:cubicBezTo>
                  <a:cubicBezTo>
                    <a:pt x="272" y="152"/>
                    <a:pt x="272" y="156"/>
                    <a:pt x="268" y="155"/>
                  </a:cubicBezTo>
                  <a:cubicBezTo>
                    <a:pt x="269" y="157"/>
                    <a:pt x="269" y="158"/>
                    <a:pt x="266" y="158"/>
                  </a:cubicBezTo>
                  <a:cubicBezTo>
                    <a:pt x="266" y="160"/>
                    <a:pt x="274" y="160"/>
                    <a:pt x="268" y="160"/>
                  </a:cubicBezTo>
                  <a:cubicBezTo>
                    <a:pt x="269" y="163"/>
                    <a:pt x="272" y="162"/>
                    <a:pt x="275" y="162"/>
                  </a:cubicBezTo>
                  <a:cubicBezTo>
                    <a:pt x="278" y="162"/>
                    <a:pt x="282" y="164"/>
                    <a:pt x="286" y="163"/>
                  </a:cubicBezTo>
                  <a:cubicBezTo>
                    <a:pt x="283" y="168"/>
                    <a:pt x="280" y="171"/>
                    <a:pt x="276" y="175"/>
                  </a:cubicBezTo>
                  <a:cubicBezTo>
                    <a:pt x="273" y="174"/>
                    <a:pt x="270" y="175"/>
                    <a:pt x="268" y="176"/>
                  </a:cubicBezTo>
                  <a:cubicBezTo>
                    <a:pt x="267" y="176"/>
                    <a:pt x="265" y="176"/>
                    <a:pt x="265" y="176"/>
                  </a:cubicBezTo>
                  <a:cubicBezTo>
                    <a:pt x="263" y="178"/>
                    <a:pt x="264" y="176"/>
                    <a:pt x="262" y="176"/>
                  </a:cubicBezTo>
                  <a:cubicBezTo>
                    <a:pt x="258" y="176"/>
                    <a:pt x="255" y="179"/>
                    <a:pt x="249" y="179"/>
                  </a:cubicBezTo>
                  <a:cubicBezTo>
                    <a:pt x="247" y="179"/>
                    <a:pt x="249" y="180"/>
                    <a:pt x="249" y="180"/>
                  </a:cubicBezTo>
                  <a:cubicBezTo>
                    <a:pt x="248" y="183"/>
                    <a:pt x="247" y="181"/>
                    <a:pt x="242" y="182"/>
                  </a:cubicBezTo>
                  <a:cubicBezTo>
                    <a:pt x="242" y="183"/>
                    <a:pt x="244" y="183"/>
                    <a:pt x="245" y="183"/>
                  </a:cubicBezTo>
                  <a:cubicBezTo>
                    <a:pt x="245" y="185"/>
                    <a:pt x="235" y="186"/>
                    <a:pt x="237" y="182"/>
                  </a:cubicBezTo>
                  <a:cubicBezTo>
                    <a:pt x="236" y="182"/>
                    <a:pt x="232" y="182"/>
                    <a:pt x="231" y="183"/>
                  </a:cubicBezTo>
                  <a:cubicBezTo>
                    <a:pt x="230" y="184"/>
                    <a:pt x="232" y="187"/>
                    <a:pt x="231" y="189"/>
                  </a:cubicBezTo>
                  <a:cubicBezTo>
                    <a:pt x="231" y="188"/>
                    <a:pt x="227" y="187"/>
                    <a:pt x="227" y="189"/>
                  </a:cubicBezTo>
                  <a:cubicBezTo>
                    <a:pt x="227" y="189"/>
                    <a:pt x="229" y="191"/>
                    <a:pt x="228" y="193"/>
                  </a:cubicBezTo>
                  <a:cubicBezTo>
                    <a:pt x="226" y="194"/>
                    <a:pt x="226" y="193"/>
                    <a:pt x="224" y="193"/>
                  </a:cubicBezTo>
                  <a:cubicBezTo>
                    <a:pt x="224" y="197"/>
                    <a:pt x="224" y="197"/>
                    <a:pt x="224" y="197"/>
                  </a:cubicBezTo>
                  <a:cubicBezTo>
                    <a:pt x="223" y="197"/>
                    <a:pt x="222" y="197"/>
                    <a:pt x="221" y="197"/>
                  </a:cubicBezTo>
                  <a:cubicBezTo>
                    <a:pt x="220" y="197"/>
                    <a:pt x="221" y="199"/>
                    <a:pt x="220" y="200"/>
                  </a:cubicBezTo>
                  <a:cubicBezTo>
                    <a:pt x="218" y="201"/>
                    <a:pt x="212" y="199"/>
                    <a:pt x="213" y="204"/>
                  </a:cubicBezTo>
                  <a:cubicBezTo>
                    <a:pt x="207" y="205"/>
                    <a:pt x="201" y="206"/>
                    <a:pt x="193" y="205"/>
                  </a:cubicBezTo>
                  <a:cubicBezTo>
                    <a:pt x="190" y="207"/>
                    <a:pt x="189" y="214"/>
                    <a:pt x="185" y="211"/>
                  </a:cubicBezTo>
                  <a:cubicBezTo>
                    <a:pt x="185" y="212"/>
                    <a:pt x="187" y="213"/>
                    <a:pt x="186" y="215"/>
                  </a:cubicBezTo>
                  <a:cubicBezTo>
                    <a:pt x="186" y="215"/>
                    <a:pt x="184" y="215"/>
                    <a:pt x="183" y="215"/>
                  </a:cubicBezTo>
                  <a:cubicBezTo>
                    <a:pt x="183" y="216"/>
                    <a:pt x="185" y="217"/>
                    <a:pt x="185" y="218"/>
                  </a:cubicBezTo>
                  <a:cubicBezTo>
                    <a:pt x="185" y="218"/>
                    <a:pt x="183" y="219"/>
                    <a:pt x="183" y="219"/>
                  </a:cubicBezTo>
                  <a:cubicBezTo>
                    <a:pt x="183" y="221"/>
                    <a:pt x="179" y="224"/>
                    <a:pt x="182" y="225"/>
                  </a:cubicBezTo>
                  <a:cubicBezTo>
                    <a:pt x="182" y="227"/>
                    <a:pt x="180" y="226"/>
                    <a:pt x="179" y="226"/>
                  </a:cubicBezTo>
                  <a:cubicBezTo>
                    <a:pt x="179" y="227"/>
                    <a:pt x="177" y="229"/>
                    <a:pt x="176" y="229"/>
                  </a:cubicBezTo>
                  <a:cubicBezTo>
                    <a:pt x="176" y="230"/>
                    <a:pt x="177" y="232"/>
                    <a:pt x="176" y="232"/>
                  </a:cubicBezTo>
                  <a:cubicBezTo>
                    <a:pt x="174" y="234"/>
                    <a:pt x="176" y="235"/>
                    <a:pt x="175" y="238"/>
                  </a:cubicBezTo>
                  <a:cubicBezTo>
                    <a:pt x="175" y="238"/>
                    <a:pt x="172" y="237"/>
                    <a:pt x="172" y="238"/>
                  </a:cubicBezTo>
                  <a:cubicBezTo>
                    <a:pt x="172" y="238"/>
                    <a:pt x="173" y="239"/>
                    <a:pt x="174" y="240"/>
                  </a:cubicBezTo>
                  <a:cubicBezTo>
                    <a:pt x="174" y="243"/>
                    <a:pt x="172" y="243"/>
                    <a:pt x="172" y="245"/>
                  </a:cubicBezTo>
                  <a:cubicBezTo>
                    <a:pt x="172" y="246"/>
                    <a:pt x="173" y="248"/>
                    <a:pt x="174" y="247"/>
                  </a:cubicBezTo>
                  <a:cubicBezTo>
                    <a:pt x="172" y="252"/>
                    <a:pt x="169" y="254"/>
                    <a:pt x="165" y="257"/>
                  </a:cubicBezTo>
                  <a:cubicBezTo>
                    <a:pt x="161" y="257"/>
                    <a:pt x="158" y="254"/>
                    <a:pt x="155" y="252"/>
                  </a:cubicBezTo>
                  <a:cubicBezTo>
                    <a:pt x="151" y="257"/>
                    <a:pt x="143" y="248"/>
                    <a:pt x="144" y="249"/>
                  </a:cubicBezTo>
                  <a:cubicBezTo>
                    <a:pt x="143" y="248"/>
                    <a:pt x="142" y="251"/>
                    <a:pt x="143" y="252"/>
                  </a:cubicBezTo>
                  <a:cubicBezTo>
                    <a:pt x="141" y="251"/>
                    <a:pt x="141" y="249"/>
                    <a:pt x="140" y="247"/>
                  </a:cubicBezTo>
                  <a:cubicBezTo>
                    <a:pt x="139" y="246"/>
                    <a:pt x="135" y="246"/>
                    <a:pt x="136" y="242"/>
                  </a:cubicBezTo>
                  <a:cubicBezTo>
                    <a:pt x="134" y="240"/>
                    <a:pt x="132" y="239"/>
                    <a:pt x="130" y="238"/>
                  </a:cubicBezTo>
                  <a:cubicBezTo>
                    <a:pt x="130" y="236"/>
                    <a:pt x="132" y="237"/>
                    <a:pt x="133" y="236"/>
                  </a:cubicBezTo>
                  <a:cubicBezTo>
                    <a:pt x="132" y="233"/>
                    <a:pt x="129" y="234"/>
                    <a:pt x="127" y="232"/>
                  </a:cubicBezTo>
                  <a:cubicBezTo>
                    <a:pt x="126" y="231"/>
                    <a:pt x="126" y="228"/>
                    <a:pt x="124" y="228"/>
                  </a:cubicBezTo>
                  <a:cubicBezTo>
                    <a:pt x="122" y="231"/>
                    <a:pt x="124" y="226"/>
                    <a:pt x="124" y="226"/>
                  </a:cubicBezTo>
                  <a:cubicBezTo>
                    <a:pt x="124" y="225"/>
                    <a:pt x="122" y="226"/>
                    <a:pt x="122" y="225"/>
                  </a:cubicBezTo>
                  <a:cubicBezTo>
                    <a:pt x="121" y="223"/>
                    <a:pt x="123" y="221"/>
                    <a:pt x="120" y="221"/>
                  </a:cubicBezTo>
                  <a:cubicBezTo>
                    <a:pt x="118" y="221"/>
                    <a:pt x="120" y="215"/>
                    <a:pt x="117" y="218"/>
                  </a:cubicBezTo>
                  <a:cubicBezTo>
                    <a:pt x="116" y="217"/>
                    <a:pt x="116" y="215"/>
                    <a:pt x="113" y="215"/>
                  </a:cubicBezTo>
                  <a:cubicBezTo>
                    <a:pt x="114" y="213"/>
                    <a:pt x="116" y="213"/>
                    <a:pt x="116" y="211"/>
                  </a:cubicBezTo>
                  <a:cubicBezTo>
                    <a:pt x="116" y="209"/>
                    <a:pt x="113" y="210"/>
                    <a:pt x="110" y="210"/>
                  </a:cubicBezTo>
                  <a:cubicBezTo>
                    <a:pt x="109" y="204"/>
                    <a:pt x="110" y="202"/>
                    <a:pt x="112" y="197"/>
                  </a:cubicBezTo>
                  <a:cubicBezTo>
                    <a:pt x="109" y="195"/>
                    <a:pt x="115" y="192"/>
                    <a:pt x="109" y="193"/>
                  </a:cubicBezTo>
                  <a:cubicBezTo>
                    <a:pt x="109" y="191"/>
                    <a:pt x="111" y="192"/>
                    <a:pt x="112" y="191"/>
                  </a:cubicBezTo>
                  <a:cubicBezTo>
                    <a:pt x="112" y="191"/>
                    <a:pt x="112" y="189"/>
                    <a:pt x="112" y="189"/>
                  </a:cubicBezTo>
                  <a:cubicBezTo>
                    <a:pt x="113" y="188"/>
                    <a:pt x="113" y="190"/>
                    <a:pt x="115" y="190"/>
                  </a:cubicBezTo>
                  <a:cubicBezTo>
                    <a:pt x="115" y="182"/>
                    <a:pt x="115" y="182"/>
                    <a:pt x="115" y="182"/>
                  </a:cubicBezTo>
                  <a:cubicBezTo>
                    <a:pt x="117" y="182"/>
                    <a:pt x="118" y="180"/>
                    <a:pt x="119" y="179"/>
                  </a:cubicBezTo>
                  <a:cubicBezTo>
                    <a:pt x="120" y="179"/>
                    <a:pt x="120" y="180"/>
                    <a:pt x="120" y="182"/>
                  </a:cubicBezTo>
                  <a:cubicBezTo>
                    <a:pt x="122" y="181"/>
                    <a:pt x="122" y="178"/>
                    <a:pt x="124" y="179"/>
                  </a:cubicBezTo>
                  <a:cubicBezTo>
                    <a:pt x="126" y="177"/>
                    <a:pt x="123" y="176"/>
                    <a:pt x="123" y="176"/>
                  </a:cubicBezTo>
                  <a:cubicBezTo>
                    <a:pt x="123" y="174"/>
                    <a:pt x="127" y="174"/>
                    <a:pt x="127" y="173"/>
                  </a:cubicBezTo>
                  <a:cubicBezTo>
                    <a:pt x="128" y="171"/>
                    <a:pt x="123" y="170"/>
                    <a:pt x="126" y="166"/>
                  </a:cubicBezTo>
                  <a:cubicBezTo>
                    <a:pt x="120" y="170"/>
                    <a:pt x="128" y="163"/>
                    <a:pt x="119" y="165"/>
                  </a:cubicBezTo>
                  <a:cubicBezTo>
                    <a:pt x="118" y="160"/>
                    <a:pt x="123" y="160"/>
                    <a:pt x="127" y="160"/>
                  </a:cubicBezTo>
                  <a:cubicBezTo>
                    <a:pt x="127" y="159"/>
                    <a:pt x="124" y="160"/>
                    <a:pt x="124" y="158"/>
                  </a:cubicBezTo>
                  <a:cubicBezTo>
                    <a:pt x="125" y="156"/>
                    <a:pt x="122" y="157"/>
                    <a:pt x="122" y="156"/>
                  </a:cubicBezTo>
                  <a:cubicBezTo>
                    <a:pt x="121" y="156"/>
                    <a:pt x="122" y="154"/>
                    <a:pt x="122" y="153"/>
                  </a:cubicBezTo>
                  <a:cubicBezTo>
                    <a:pt x="121" y="153"/>
                    <a:pt x="118" y="151"/>
                    <a:pt x="117" y="151"/>
                  </a:cubicBezTo>
                  <a:cubicBezTo>
                    <a:pt x="116" y="151"/>
                    <a:pt x="115" y="147"/>
                    <a:pt x="113" y="145"/>
                  </a:cubicBezTo>
                  <a:cubicBezTo>
                    <a:pt x="111" y="147"/>
                    <a:pt x="110" y="149"/>
                    <a:pt x="109" y="145"/>
                  </a:cubicBezTo>
                  <a:cubicBezTo>
                    <a:pt x="107" y="145"/>
                    <a:pt x="108" y="148"/>
                    <a:pt x="108" y="149"/>
                  </a:cubicBezTo>
                  <a:cubicBezTo>
                    <a:pt x="101" y="149"/>
                    <a:pt x="101" y="149"/>
                    <a:pt x="101" y="149"/>
                  </a:cubicBezTo>
                  <a:cubicBezTo>
                    <a:pt x="96" y="143"/>
                    <a:pt x="99" y="139"/>
                    <a:pt x="101" y="132"/>
                  </a:cubicBezTo>
                  <a:cubicBezTo>
                    <a:pt x="100" y="131"/>
                    <a:pt x="99" y="130"/>
                    <a:pt x="99" y="128"/>
                  </a:cubicBezTo>
                  <a:cubicBezTo>
                    <a:pt x="98" y="128"/>
                    <a:pt x="98" y="130"/>
                    <a:pt x="98" y="131"/>
                  </a:cubicBezTo>
                  <a:cubicBezTo>
                    <a:pt x="94" y="131"/>
                    <a:pt x="99" y="123"/>
                    <a:pt x="94" y="125"/>
                  </a:cubicBezTo>
                  <a:cubicBezTo>
                    <a:pt x="95" y="123"/>
                    <a:pt x="95" y="122"/>
                    <a:pt x="94" y="120"/>
                  </a:cubicBezTo>
                  <a:cubicBezTo>
                    <a:pt x="93" y="118"/>
                    <a:pt x="91" y="119"/>
                    <a:pt x="89" y="118"/>
                  </a:cubicBezTo>
                  <a:cubicBezTo>
                    <a:pt x="88" y="116"/>
                    <a:pt x="89" y="113"/>
                    <a:pt x="88" y="111"/>
                  </a:cubicBezTo>
                  <a:cubicBezTo>
                    <a:pt x="87" y="109"/>
                    <a:pt x="83" y="109"/>
                    <a:pt x="85" y="106"/>
                  </a:cubicBezTo>
                  <a:cubicBezTo>
                    <a:pt x="83" y="107"/>
                    <a:pt x="82" y="105"/>
                    <a:pt x="81" y="104"/>
                  </a:cubicBezTo>
                  <a:cubicBezTo>
                    <a:pt x="80" y="104"/>
                    <a:pt x="79" y="105"/>
                    <a:pt x="78" y="104"/>
                  </a:cubicBezTo>
                  <a:cubicBezTo>
                    <a:pt x="76" y="102"/>
                    <a:pt x="66" y="103"/>
                    <a:pt x="63" y="99"/>
                  </a:cubicBezTo>
                  <a:cubicBezTo>
                    <a:pt x="58" y="101"/>
                    <a:pt x="46" y="96"/>
                    <a:pt x="43" y="99"/>
                  </a:cubicBezTo>
                  <a:cubicBezTo>
                    <a:pt x="41" y="101"/>
                    <a:pt x="41" y="98"/>
                    <a:pt x="39" y="99"/>
                  </a:cubicBezTo>
                  <a:cubicBezTo>
                    <a:pt x="35" y="99"/>
                    <a:pt x="33" y="102"/>
                    <a:pt x="29" y="102"/>
                  </a:cubicBezTo>
                  <a:cubicBezTo>
                    <a:pt x="29" y="102"/>
                    <a:pt x="28" y="100"/>
                    <a:pt x="28" y="100"/>
                  </a:cubicBezTo>
                  <a:cubicBezTo>
                    <a:pt x="26" y="100"/>
                    <a:pt x="25" y="100"/>
                    <a:pt x="23" y="100"/>
                  </a:cubicBezTo>
                  <a:cubicBezTo>
                    <a:pt x="24" y="98"/>
                    <a:pt x="22" y="97"/>
                    <a:pt x="21" y="96"/>
                  </a:cubicBezTo>
                  <a:cubicBezTo>
                    <a:pt x="20" y="94"/>
                    <a:pt x="24" y="95"/>
                    <a:pt x="25" y="95"/>
                  </a:cubicBezTo>
                  <a:cubicBezTo>
                    <a:pt x="25" y="94"/>
                    <a:pt x="21" y="90"/>
                    <a:pt x="28" y="92"/>
                  </a:cubicBezTo>
                  <a:cubicBezTo>
                    <a:pt x="25" y="88"/>
                    <a:pt x="15" y="93"/>
                    <a:pt x="12" y="89"/>
                  </a:cubicBezTo>
                  <a:cubicBezTo>
                    <a:pt x="15" y="82"/>
                    <a:pt x="24" y="89"/>
                    <a:pt x="29" y="83"/>
                  </a:cubicBezTo>
                  <a:cubicBezTo>
                    <a:pt x="26" y="80"/>
                    <a:pt x="17" y="82"/>
                    <a:pt x="14" y="83"/>
                  </a:cubicBezTo>
                  <a:cubicBezTo>
                    <a:pt x="12" y="81"/>
                    <a:pt x="13" y="81"/>
                    <a:pt x="14" y="79"/>
                  </a:cubicBezTo>
                  <a:cubicBezTo>
                    <a:pt x="12" y="79"/>
                    <a:pt x="12" y="80"/>
                    <a:pt x="12" y="80"/>
                  </a:cubicBezTo>
                  <a:cubicBezTo>
                    <a:pt x="11" y="80"/>
                    <a:pt x="11" y="79"/>
                    <a:pt x="11" y="78"/>
                  </a:cubicBezTo>
                  <a:cubicBezTo>
                    <a:pt x="5" y="79"/>
                    <a:pt x="3" y="76"/>
                    <a:pt x="0" y="75"/>
                  </a:cubicBezTo>
                  <a:cubicBezTo>
                    <a:pt x="2" y="66"/>
                    <a:pt x="13" y="68"/>
                    <a:pt x="21" y="66"/>
                  </a:cubicBezTo>
                  <a:cubicBezTo>
                    <a:pt x="23" y="66"/>
                    <a:pt x="22" y="66"/>
                    <a:pt x="23" y="65"/>
                  </a:cubicBezTo>
                  <a:cubicBezTo>
                    <a:pt x="23" y="65"/>
                    <a:pt x="25" y="64"/>
                    <a:pt x="25" y="64"/>
                  </a:cubicBezTo>
                  <a:cubicBezTo>
                    <a:pt x="29" y="62"/>
                    <a:pt x="34" y="63"/>
                    <a:pt x="36" y="62"/>
                  </a:cubicBezTo>
                  <a:cubicBezTo>
                    <a:pt x="38" y="62"/>
                    <a:pt x="36" y="60"/>
                    <a:pt x="37" y="59"/>
                  </a:cubicBezTo>
                  <a:cubicBezTo>
                    <a:pt x="39" y="59"/>
                    <a:pt x="41" y="59"/>
                    <a:pt x="42" y="58"/>
                  </a:cubicBezTo>
                  <a:cubicBezTo>
                    <a:pt x="43" y="57"/>
                    <a:pt x="44" y="55"/>
                    <a:pt x="46" y="54"/>
                  </a:cubicBezTo>
                  <a:cubicBezTo>
                    <a:pt x="48" y="49"/>
                    <a:pt x="41" y="53"/>
                    <a:pt x="43" y="48"/>
                  </a:cubicBezTo>
                  <a:cubicBezTo>
                    <a:pt x="40" y="47"/>
                    <a:pt x="41" y="51"/>
                    <a:pt x="40" y="51"/>
                  </a:cubicBezTo>
                  <a:cubicBezTo>
                    <a:pt x="39" y="51"/>
                    <a:pt x="33" y="48"/>
                    <a:pt x="29" y="50"/>
                  </a:cubicBezTo>
                  <a:cubicBezTo>
                    <a:pt x="27" y="46"/>
                    <a:pt x="32" y="48"/>
                    <a:pt x="33" y="47"/>
                  </a:cubicBezTo>
                  <a:cubicBezTo>
                    <a:pt x="33" y="47"/>
                    <a:pt x="33" y="46"/>
                    <a:pt x="33" y="45"/>
                  </a:cubicBezTo>
                  <a:cubicBezTo>
                    <a:pt x="34" y="45"/>
                    <a:pt x="36" y="46"/>
                    <a:pt x="36" y="45"/>
                  </a:cubicBezTo>
                  <a:cubicBezTo>
                    <a:pt x="36" y="45"/>
                    <a:pt x="37" y="43"/>
                    <a:pt x="37" y="43"/>
                  </a:cubicBezTo>
                  <a:cubicBezTo>
                    <a:pt x="39" y="42"/>
                    <a:pt x="38" y="44"/>
                    <a:pt x="39" y="44"/>
                  </a:cubicBezTo>
                  <a:cubicBezTo>
                    <a:pt x="39" y="44"/>
                    <a:pt x="44" y="43"/>
                    <a:pt x="43" y="40"/>
                  </a:cubicBezTo>
                  <a:cubicBezTo>
                    <a:pt x="46" y="40"/>
                    <a:pt x="46" y="42"/>
                    <a:pt x="49" y="41"/>
                  </a:cubicBezTo>
                  <a:cubicBezTo>
                    <a:pt x="51" y="41"/>
                    <a:pt x="49" y="40"/>
                    <a:pt x="49" y="40"/>
                  </a:cubicBezTo>
                  <a:cubicBezTo>
                    <a:pt x="49" y="38"/>
                    <a:pt x="52" y="38"/>
                    <a:pt x="52" y="36"/>
                  </a:cubicBezTo>
                  <a:cubicBezTo>
                    <a:pt x="61" y="36"/>
                    <a:pt x="61" y="36"/>
                    <a:pt x="61" y="36"/>
                  </a:cubicBezTo>
                  <a:cubicBezTo>
                    <a:pt x="64" y="35"/>
                    <a:pt x="62" y="30"/>
                    <a:pt x="63" y="27"/>
                  </a:cubicBezTo>
                  <a:cubicBezTo>
                    <a:pt x="68" y="28"/>
                    <a:pt x="72" y="30"/>
                    <a:pt x="77" y="27"/>
                  </a:cubicBezTo>
                  <a:cubicBezTo>
                    <a:pt x="77" y="26"/>
                    <a:pt x="75" y="26"/>
                    <a:pt x="74" y="26"/>
                  </a:cubicBezTo>
                  <a:cubicBezTo>
                    <a:pt x="75" y="24"/>
                    <a:pt x="80" y="25"/>
                    <a:pt x="82" y="23"/>
                  </a:cubicBezTo>
                  <a:cubicBezTo>
                    <a:pt x="86" y="21"/>
                    <a:pt x="97" y="22"/>
                    <a:pt x="105" y="22"/>
                  </a:cubicBezTo>
                  <a:cubicBezTo>
                    <a:pt x="107" y="21"/>
                    <a:pt x="107" y="20"/>
                    <a:pt x="109" y="20"/>
                  </a:cubicBezTo>
                  <a:cubicBezTo>
                    <a:pt x="113" y="20"/>
                    <a:pt x="116" y="22"/>
                    <a:pt x="119" y="20"/>
                  </a:cubicBezTo>
                  <a:cubicBezTo>
                    <a:pt x="118" y="21"/>
                    <a:pt x="120" y="25"/>
                    <a:pt x="120" y="24"/>
                  </a:cubicBezTo>
                  <a:cubicBezTo>
                    <a:pt x="122" y="22"/>
                    <a:pt x="121" y="24"/>
                    <a:pt x="124" y="27"/>
                  </a:cubicBezTo>
                  <a:cubicBezTo>
                    <a:pt x="127" y="27"/>
                    <a:pt x="122" y="23"/>
                    <a:pt x="129" y="24"/>
                  </a:cubicBezTo>
                  <a:cubicBezTo>
                    <a:pt x="126" y="22"/>
                    <a:pt x="131" y="19"/>
                    <a:pt x="124" y="19"/>
                  </a:cubicBezTo>
                  <a:cubicBezTo>
                    <a:pt x="125" y="16"/>
                    <a:pt x="135" y="11"/>
                    <a:pt x="136" y="17"/>
                  </a:cubicBezTo>
                  <a:cubicBezTo>
                    <a:pt x="140" y="18"/>
                    <a:pt x="139" y="15"/>
                    <a:pt x="143" y="17"/>
                  </a:cubicBezTo>
                  <a:cubicBezTo>
                    <a:pt x="144" y="18"/>
                    <a:pt x="145" y="19"/>
                    <a:pt x="147" y="20"/>
                  </a:cubicBezTo>
                  <a:cubicBezTo>
                    <a:pt x="149" y="21"/>
                    <a:pt x="153" y="22"/>
                    <a:pt x="158" y="23"/>
                  </a:cubicBezTo>
                  <a:cubicBezTo>
                    <a:pt x="158" y="22"/>
                    <a:pt x="156" y="22"/>
                    <a:pt x="155" y="22"/>
                  </a:cubicBezTo>
                  <a:cubicBezTo>
                    <a:pt x="156" y="20"/>
                    <a:pt x="157" y="19"/>
                    <a:pt x="160" y="19"/>
                  </a:cubicBezTo>
                  <a:cubicBezTo>
                    <a:pt x="157" y="16"/>
                    <a:pt x="152" y="15"/>
                    <a:pt x="147" y="15"/>
                  </a:cubicBezTo>
                  <a:cubicBezTo>
                    <a:pt x="147" y="11"/>
                    <a:pt x="153" y="12"/>
                    <a:pt x="157" y="12"/>
                  </a:cubicBezTo>
                  <a:cubicBezTo>
                    <a:pt x="157" y="9"/>
                    <a:pt x="155" y="9"/>
                    <a:pt x="153" y="9"/>
                  </a:cubicBezTo>
                  <a:cubicBezTo>
                    <a:pt x="156" y="3"/>
                    <a:pt x="161" y="8"/>
                    <a:pt x="165" y="9"/>
                  </a:cubicBezTo>
                  <a:cubicBezTo>
                    <a:pt x="168" y="9"/>
                    <a:pt x="168" y="7"/>
                    <a:pt x="171" y="8"/>
                  </a:cubicBezTo>
                  <a:cubicBezTo>
                    <a:pt x="178" y="8"/>
                    <a:pt x="182" y="11"/>
                    <a:pt x="188" y="8"/>
                  </a:cubicBezTo>
                  <a:cubicBezTo>
                    <a:pt x="190" y="6"/>
                    <a:pt x="193" y="7"/>
                    <a:pt x="196" y="6"/>
                  </a:cubicBezTo>
                  <a:cubicBezTo>
                    <a:pt x="198" y="6"/>
                    <a:pt x="197" y="4"/>
                    <a:pt x="197" y="2"/>
                  </a:cubicBezTo>
                  <a:cubicBezTo>
                    <a:pt x="200" y="2"/>
                    <a:pt x="202" y="2"/>
                    <a:pt x="204" y="2"/>
                  </a:cubicBezTo>
                  <a:cubicBezTo>
                    <a:pt x="206" y="2"/>
                    <a:pt x="207" y="1"/>
                    <a:pt x="209" y="1"/>
                  </a:cubicBezTo>
                  <a:cubicBezTo>
                    <a:pt x="212" y="1"/>
                    <a:pt x="215" y="3"/>
                    <a:pt x="221" y="2"/>
                  </a:cubicBezTo>
                  <a:cubicBezTo>
                    <a:pt x="225" y="1"/>
                    <a:pt x="234" y="0"/>
                    <a:pt x="242" y="1"/>
                  </a:cubicBezTo>
                  <a:cubicBezTo>
                    <a:pt x="245" y="1"/>
                    <a:pt x="245" y="2"/>
                    <a:pt x="246" y="2"/>
                  </a:cubicBezTo>
                  <a:cubicBezTo>
                    <a:pt x="255" y="4"/>
                    <a:pt x="262" y="1"/>
                    <a:pt x="262" y="8"/>
                  </a:cubicBezTo>
                  <a:cubicBezTo>
                    <a:pt x="266" y="9"/>
                    <a:pt x="266" y="6"/>
                    <a:pt x="269" y="6"/>
                  </a:cubicBezTo>
                  <a:cubicBezTo>
                    <a:pt x="269" y="11"/>
                    <a:pt x="274" y="10"/>
                    <a:pt x="276" y="12"/>
                  </a:cubicBezTo>
                  <a:cubicBezTo>
                    <a:pt x="280" y="13"/>
                    <a:pt x="280" y="10"/>
                    <a:pt x="283" y="10"/>
                  </a:cubicBezTo>
                  <a:cubicBezTo>
                    <a:pt x="282" y="15"/>
                    <a:pt x="289" y="12"/>
                    <a:pt x="291" y="13"/>
                  </a:cubicBezTo>
                  <a:cubicBezTo>
                    <a:pt x="289" y="16"/>
                    <a:pt x="289" y="14"/>
                    <a:pt x="290" y="19"/>
                  </a:cubicBezTo>
                  <a:cubicBezTo>
                    <a:pt x="288" y="17"/>
                    <a:pt x="287" y="18"/>
                    <a:pt x="287" y="20"/>
                  </a:cubicBezTo>
                  <a:cubicBezTo>
                    <a:pt x="272" y="21"/>
                    <a:pt x="254" y="22"/>
                    <a:pt x="244" y="23"/>
                  </a:cubicBezTo>
                  <a:cubicBezTo>
                    <a:pt x="243" y="23"/>
                    <a:pt x="242" y="24"/>
                    <a:pt x="242" y="24"/>
                  </a:cubicBezTo>
                  <a:cubicBezTo>
                    <a:pt x="241" y="24"/>
                    <a:pt x="242" y="23"/>
                    <a:pt x="242" y="23"/>
                  </a:cubicBezTo>
                  <a:cubicBezTo>
                    <a:pt x="243" y="22"/>
                    <a:pt x="240" y="21"/>
                    <a:pt x="239" y="22"/>
                  </a:cubicBezTo>
                  <a:cubicBezTo>
                    <a:pt x="239" y="22"/>
                    <a:pt x="240" y="24"/>
                    <a:pt x="239" y="24"/>
                  </a:cubicBezTo>
                  <a:cubicBezTo>
                    <a:pt x="237" y="25"/>
                    <a:pt x="234" y="24"/>
                    <a:pt x="232" y="26"/>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37" name="Freeform 87"/>
            <p:cNvSpPr/>
            <p:nvPr/>
          </p:nvSpPr>
          <p:spPr bwMode="auto">
            <a:xfrm>
              <a:off x="2419350" y="731837"/>
              <a:ext cx="633413" cy="346075"/>
            </a:xfrm>
            <a:custGeom>
              <a:avLst/>
              <a:gdLst>
                <a:gd name="T0" fmla="*/ 158 w 169"/>
                <a:gd name="T1" fmla="*/ 9 h 92"/>
                <a:gd name="T2" fmla="*/ 168 w 169"/>
                <a:gd name="T3" fmla="*/ 15 h 92"/>
                <a:gd name="T4" fmla="*/ 164 w 169"/>
                <a:gd name="T5" fmla="*/ 17 h 92"/>
                <a:gd name="T6" fmla="*/ 157 w 169"/>
                <a:gd name="T7" fmla="*/ 20 h 92"/>
                <a:gd name="T8" fmla="*/ 137 w 169"/>
                <a:gd name="T9" fmla="*/ 24 h 92"/>
                <a:gd name="T10" fmla="*/ 145 w 169"/>
                <a:gd name="T11" fmla="*/ 27 h 92"/>
                <a:gd name="T12" fmla="*/ 128 w 169"/>
                <a:gd name="T13" fmla="*/ 34 h 92"/>
                <a:gd name="T14" fmla="*/ 123 w 169"/>
                <a:gd name="T15" fmla="*/ 37 h 92"/>
                <a:gd name="T16" fmla="*/ 114 w 169"/>
                <a:gd name="T17" fmla="*/ 41 h 92"/>
                <a:gd name="T18" fmla="*/ 100 w 169"/>
                <a:gd name="T19" fmla="*/ 47 h 92"/>
                <a:gd name="T20" fmla="*/ 96 w 169"/>
                <a:gd name="T21" fmla="*/ 51 h 92"/>
                <a:gd name="T22" fmla="*/ 86 w 169"/>
                <a:gd name="T23" fmla="*/ 52 h 92"/>
                <a:gd name="T24" fmla="*/ 92 w 169"/>
                <a:gd name="T25" fmla="*/ 61 h 92"/>
                <a:gd name="T26" fmla="*/ 82 w 169"/>
                <a:gd name="T27" fmla="*/ 68 h 92"/>
                <a:gd name="T28" fmla="*/ 75 w 169"/>
                <a:gd name="T29" fmla="*/ 72 h 92"/>
                <a:gd name="T30" fmla="*/ 63 w 169"/>
                <a:gd name="T31" fmla="*/ 81 h 92"/>
                <a:gd name="T32" fmla="*/ 67 w 169"/>
                <a:gd name="T33" fmla="*/ 88 h 92"/>
                <a:gd name="T34" fmla="*/ 55 w 169"/>
                <a:gd name="T35" fmla="*/ 90 h 92"/>
                <a:gd name="T36" fmla="*/ 34 w 169"/>
                <a:gd name="T37" fmla="*/ 86 h 92"/>
                <a:gd name="T38" fmla="*/ 27 w 169"/>
                <a:gd name="T39" fmla="*/ 88 h 92"/>
                <a:gd name="T40" fmla="*/ 18 w 169"/>
                <a:gd name="T41" fmla="*/ 81 h 92"/>
                <a:gd name="T42" fmla="*/ 27 w 169"/>
                <a:gd name="T43" fmla="*/ 72 h 92"/>
                <a:gd name="T44" fmla="*/ 39 w 169"/>
                <a:gd name="T45" fmla="*/ 72 h 92"/>
                <a:gd name="T46" fmla="*/ 19 w 169"/>
                <a:gd name="T47" fmla="*/ 68 h 92"/>
                <a:gd name="T48" fmla="*/ 30 w 169"/>
                <a:gd name="T49" fmla="*/ 59 h 92"/>
                <a:gd name="T50" fmla="*/ 40 w 169"/>
                <a:gd name="T51" fmla="*/ 59 h 92"/>
                <a:gd name="T52" fmla="*/ 40 w 169"/>
                <a:gd name="T53" fmla="*/ 54 h 92"/>
                <a:gd name="T54" fmla="*/ 37 w 169"/>
                <a:gd name="T55" fmla="*/ 47 h 92"/>
                <a:gd name="T56" fmla="*/ 30 w 169"/>
                <a:gd name="T57" fmla="*/ 44 h 92"/>
                <a:gd name="T58" fmla="*/ 46 w 169"/>
                <a:gd name="T59" fmla="*/ 43 h 92"/>
                <a:gd name="T60" fmla="*/ 51 w 169"/>
                <a:gd name="T61" fmla="*/ 40 h 92"/>
                <a:gd name="T62" fmla="*/ 63 w 169"/>
                <a:gd name="T63" fmla="*/ 31 h 92"/>
                <a:gd name="T64" fmla="*/ 39 w 169"/>
                <a:gd name="T65" fmla="*/ 36 h 92"/>
                <a:gd name="T66" fmla="*/ 22 w 169"/>
                <a:gd name="T67" fmla="*/ 31 h 92"/>
                <a:gd name="T68" fmla="*/ 5 w 169"/>
                <a:gd name="T69" fmla="*/ 27 h 92"/>
                <a:gd name="T70" fmla="*/ 2 w 169"/>
                <a:gd name="T71" fmla="*/ 19 h 92"/>
                <a:gd name="T72" fmla="*/ 30 w 169"/>
                <a:gd name="T73" fmla="*/ 12 h 92"/>
                <a:gd name="T74" fmla="*/ 50 w 169"/>
                <a:gd name="T75" fmla="*/ 8 h 92"/>
                <a:gd name="T76" fmla="*/ 74 w 169"/>
                <a:gd name="T77" fmla="*/ 3 h 92"/>
                <a:gd name="T78" fmla="*/ 98 w 169"/>
                <a:gd name="T79" fmla="*/ 2 h 92"/>
                <a:gd name="T80" fmla="*/ 110 w 169"/>
                <a:gd name="T81" fmla="*/ 2 h 92"/>
                <a:gd name="T82" fmla="*/ 134 w 169"/>
                <a:gd name="T83" fmla="*/ 2 h 92"/>
                <a:gd name="T84" fmla="*/ 158 w 169"/>
                <a:gd name="T85" fmla="*/ 3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9" h="92">
                  <a:moveTo>
                    <a:pt x="158" y="3"/>
                  </a:moveTo>
                  <a:cubicBezTo>
                    <a:pt x="156" y="6"/>
                    <a:pt x="158" y="5"/>
                    <a:pt x="158" y="9"/>
                  </a:cubicBezTo>
                  <a:cubicBezTo>
                    <a:pt x="169" y="9"/>
                    <a:pt x="169" y="9"/>
                    <a:pt x="169" y="9"/>
                  </a:cubicBezTo>
                  <a:cubicBezTo>
                    <a:pt x="169" y="11"/>
                    <a:pt x="167" y="12"/>
                    <a:pt x="168" y="15"/>
                  </a:cubicBezTo>
                  <a:cubicBezTo>
                    <a:pt x="167" y="15"/>
                    <a:pt x="164" y="14"/>
                    <a:pt x="164" y="15"/>
                  </a:cubicBezTo>
                  <a:cubicBezTo>
                    <a:pt x="163" y="15"/>
                    <a:pt x="164" y="17"/>
                    <a:pt x="164" y="17"/>
                  </a:cubicBezTo>
                  <a:cubicBezTo>
                    <a:pt x="161" y="18"/>
                    <a:pt x="158" y="19"/>
                    <a:pt x="158" y="17"/>
                  </a:cubicBezTo>
                  <a:cubicBezTo>
                    <a:pt x="156" y="17"/>
                    <a:pt x="157" y="20"/>
                    <a:pt x="157" y="20"/>
                  </a:cubicBezTo>
                  <a:cubicBezTo>
                    <a:pt x="155" y="21"/>
                    <a:pt x="151" y="19"/>
                    <a:pt x="151" y="22"/>
                  </a:cubicBezTo>
                  <a:cubicBezTo>
                    <a:pt x="146" y="21"/>
                    <a:pt x="140" y="20"/>
                    <a:pt x="137" y="24"/>
                  </a:cubicBezTo>
                  <a:cubicBezTo>
                    <a:pt x="138" y="28"/>
                    <a:pt x="144" y="24"/>
                    <a:pt x="145" y="23"/>
                  </a:cubicBezTo>
                  <a:cubicBezTo>
                    <a:pt x="147" y="24"/>
                    <a:pt x="145" y="25"/>
                    <a:pt x="145" y="27"/>
                  </a:cubicBezTo>
                  <a:cubicBezTo>
                    <a:pt x="140" y="27"/>
                    <a:pt x="137" y="29"/>
                    <a:pt x="133" y="30"/>
                  </a:cubicBezTo>
                  <a:cubicBezTo>
                    <a:pt x="131" y="31"/>
                    <a:pt x="129" y="32"/>
                    <a:pt x="128" y="34"/>
                  </a:cubicBezTo>
                  <a:cubicBezTo>
                    <a:pt x="127" y="35"/>
                    <a:pt x="125" y="34"/>
                    <a:pt x="124" y="34"/>
                  </a:cubicBezTo>
                  <a:cubicBezTo>
                    <a:pt x="123" y="35"/>
                    <a:pt x="124" y="36"/>
                    <a:pt x="123" y="37"/>
                  </a:cubicBezTo>
                  <a:cubicBezTo>
                    <a:pt x="121" y="38"/>
                    <a:pt x="119" y="36"/>
                    <a:pt x="119" y="38"/>
                  </a:cubicBezTo>
                  <a:cubicBezTo>
                    <a:pt x="119" y="40"/>
                    <a:pt x="115" y="39"/>
                    <a:pt x="114" y="41"/>
                  </a:cubicBezTo>
                  <a:cubicBezTo>
                    <a:pt x="114" y="44"/>
                    <a:pt x="111" y="42"/>
                    <a:pt x="109" y="44"/>
                  </a:cubicBezTo>
                  <a:cubicBezTo>
                    <a:pt x="107" y="46"/>
                    <a:pt x="104" y="45"/>
                    <a:pt x="100" y="47"/>
                  </a:cubicBezTo>
                  <a:cubicBezTo>
                    <a:pt x="100" y="47"/>
                    <a:pt x="101" y="48"/>
                    <a:pt x="99" y="48"/>
                  </a:cubicBezTo>
                  <a:cubicBezTo>
                    <a:pt x="96" y="48"/>
                    <a:pt x="98" y="49"/>
                    <a:pt x="96" y="51"/>
                  </a:cubicBezTo>
                  <a:cubicBezTo>
                    <a:pt x="96" y="51"/>
                    <a:pt x="95" y="51"/>
                    <a:pt x="95" y="51"/>
                  </a:cubicBezTo>
                  <a:cubicBezTo>
                    <a:pt x="94" y="51"/>
                    <a:pt x="91" y="54"/>
                    <a:pt x="86" y="52"/>
                  </a:cubicBezTo>
                  <a:cubicBezTo>
                    <a:pt x="87" y="54"/>
                    <a:pt x="92" y="55"/>
                    <a:pt x="86" y="55"/>
                  </a:cubicBezTo>
                  <a:cubicBezTo>
                    <a:pt x="87" y="58"/>
                    <a:pt x="93" y="56"/>
                    <a:pt x="92" y="61"/>
                  </a:cubicBezTo>
                  <a:cubicBezTo>
                    <a:pt x="89" y="58"/>
                    <a:pt x="89" y="61"/>
                    <a:pt x="89" y="65"/>
                  </a:cubicBezTo>
                  <a:cubicBezTo>
                    <a:pt x="86" y="61"/>
                    <a:pt x="85" y="66"/>
                    <a:pt x="82" y="68"/>
                  </a:cubicBezTo>
                  <a:cubicBezTo>
                    <a:pt x="79" y="70"/>
                    <a:pt x="76" y="68"/>
                    <a:pt x="74" y="71"/>
                  </a:cubicBezTo>
                  <a:cubicBezTo>
                    <a:pt x="73" y="72"/>
                    <a:pt x="75" y="72"/>
                    <a:pt x="75" y="72"/>
                  </a:cubicBezTo>
                  <a:cubicBezTo>
                    <a:pt x="75" y="73"/>
                    <a:pt x="70" y="74"/>
                    <a:pt x="74" y="75"/>
                  </a:cubicBezTo>
                  <a:cubicBezTo>
                    <a:pt x="72" y="79"/>
                    <a:pt x="64" y="76"/>
                    <a:pt x="63" y="81"/>
                  </a:cubicBezTo>
                  <a:cubicBezTo>
                    <a:pt x="65" y="83"/>
                    <a:pt x="69" y="84"/>
                    <a:pt x="74" y="83"/>
                  </a:cubicBezTo>
                  <a:cubicBezTo>
                    <a:pt x="75" y="88"/>
                    <a:pt x="67" y="84"/>
                    <a:pt x="67" y="88"/>
                  </a:cubicBezTo>
                  <a:cubicBezTo>
                    <a:pt x="67" y="90"/>
                    <a:pt x="65" y="87"/>
                    <a:pt x="64" y="88"/>
                  </a:cubicBezTo>
                  <a:cubicBezTo>
                    <a:pt x="61" y="88"/>
                    <a:pt x="59" y="92"/>
                    <a:pt x="55" y="90"/>
                  </a:cubicBezTo>
                  <a:cubicBezTo>
                    <a:pt x="55" y="89"/>
                    <a:pt x="52" y="89"/>
                    <a:pt x="53" y="86"/>
                  </a:cubicBezTo>
                  <a:cubicBezTo>
                    <a:pt x="46" y="85"/>
                    <a:pt x="41" y="88"/>
                    <a:pt x="34" y="86"/>
                  </a:cubicBezTo>
                  <a:cubicBezTo>
                    <a:pt x="34" y="86"/>
                    <a:pt x="33" y="85"/>
                    <a:pt x="33" y="85"/>
                  </a:cubicBezTo>
                  <a:cubicBezTo>
                    <a:pt x="31" y="85"/>
                    <a:pt x="30" y="87"/>
                    <a:pt x="27" y="88"/>
                  </a:cubicBezTo>
                  <a:cubicBezTo>
                    <a:pt x="21" y="89"/>
                    <a:pt x="15" y="86"/>
                    <a:pt x="8" y="85"/>
                  </a:cubicBezTo>
                  <a:cubicBezTo>
                    <a:pt x="10" y="82"/>
                    <a:pt x="13" y="80"/>
                    <a:pt x="18" y="81"/>
                  </a:cubicBezTo>
                  <a:cubicBezTo>
                    <a:pt x="21" y="80"/>
                    <a:pt x="18" y="74"/>
                    <a:pt x="20" y="73"/>
                  </a:cubicBezTo>
                  <a:cubicBezTo>
                    <a:pt x="24" y="75"/>
                    <a:pt x="24" y="72"/>
                    <a:pt x="27" y="72"/>
                  </a:cubicBezTo>
                  <a:cubicBezTo>
                    <a:pt x="27" y="77"/>
                    <a:pt x="33" y="76"/>
                    <a:pt x="37" y="76"/>
                  </a:cubicBezTo>
                  <a:cubicBezTo>
                    <a:pt x="40" y="76"/>
                    <a:pt x="36" y="74"/>
                    <a:pt x="39" y="72"/>
                  </a:cubicBezTo>
                  <a:cubicBezTo>
                    <a:pt x="38" y="69"/>
                    <a:pt x="30" y="73"/>
                    <a:pt x="33" y="67"/>
                  </a:cubicBezTo>
                  <a:cubicBezTo>
                    <a:pt x="27" y="68"/>
                    <a:pt x="25" y="70"/>
                    <a:pt x="19" y="68"/>
                  </a:cubicBezTo>
                  <a:cubicBezTo>
                    <a:pt x="20" y="65"/>
                    <a:pt x="23" y="64"/>
                    <a:pt x="26" y="64"/>
                  </a:cubicBezTo>
                  <a:cubicBezTo>
                    <a:pt x="27" y="62"/>
                    <a:pt x="29" y="61"/>
                    <a:pt x="30" y="59"/>
                  </a:cubicBezTo>
                  <a:cubicBezTo>
                    <a:pt x="32" y="60"/>
                    <a:pt x="33" y="59"/>
                    <a:pt x="33" y="58"/>
                  </a:cubicBezTo>
                  <a:cubicBezTo>
                    <a:pt x="36" y="58"/>
                    <a:pt x="38" y="58"/>
                    <a:pt x="40" y="59"/>
                  </a:cubicBezTo>
                  <a:cubicBezTo>
                    <a:pt x="42" y="59"/>
                    <a:pt x="44" y="57"/>
                    <a:pt x="44" y="55"/>
                  </a:cubicBezTo>
                  <a:cubicBezTo>
                    <a:pt x="44" y="53"/>
                    <a:pt x="41" y="55"/>
                    <a:pt x="40" y="54"/>
                  </a:cubicBezTo>
                  <a:cubicBezTo>
                    <a:pt x="40" y="53"/>
                    <a:pt x="39" y="50"/>
                    <a:pt x="39" y="50"/>
                  </a:cubicBezTo>
                  <a:cubicBezTo>
                    <a:pt x="38" y="49"/>
                    <a:pt x="37" y="48"/>
                    <a:pt x="37" y="47"/>
                  </a:cubicBezTo>
                  <a:cubicBezTo>
                    <a:pt x="36" y="48"/>
                    <a:pt x="35" y="48"/>
                    <a:pt x="33" y="48"/>
                  </a:cubicBezTo>
                  <a:cubicBezTo>
                    <a:pt x="34" y="45"/>
                    <a:pt x="33" y="44"/>
                    <a:pt x="30" y="44"/>
                  </a:cubicBezTo>
                  <a:cubicBezTo>
                    <a:pt x="32" y="42"/>
                    <a:pt x="33" y="39"/>
                    <a:pt x="37" y="40"/>
                  </a:cubicBezTo>
                  <a:cubicBezTo>
                    <a:pt x="41" y="40"/>
                    <a:pt x="40" y="45"/>
                    <a:pt x="46" y="43"/>
                  </a:cubicBezTo>
                  <a:cubicBezTo>
                    <a:pt x="45" y="44"/>
                    <a:pt x="46" y="45"/>
                    <a:pt x="47" y="45"/>
                  </a:cubicBezTo>
                  <a:cubicBezTo>
                    <a:pt x="52" y="47"/>
                    <a:pt x="49" y="41"/>
                    <a:pt x="51" y="40"/>
                  </a:cubicBezTo>
                  <a:cubicBezTo>
                    <a:pt x="58" y="38"/>
                    <a:pt x="65" y="36"/>
                    <a:pt x="68" y="31"/>
                  </a:cubicBezTo>
                  <a:cubicBezTo>
                    <a:pt x="68" y="28"/>
                    <a:pt x="66" y="33"/>
                    <a:pt x="63" y="31"/>
                  </a:cubicBezTo>
                  <a:cubicBezTo>
                    <a:pt x="60" y="33"/>
                    <a:pt x="57" y="33"/>
                    <a:pt x="55" y="36"/>
                  </a:cubicBezTo>
                  <a:cubicBezTo>
                    <a:pt x="52" y="34"/>
                    <a:pt x="45" y="36"/>
                    <a:pt x="39" y="36"/>
                  </a:cubicBezTo>
                  <a:cubicBezTo>
                    <a:pt x="35" y="35"/>
                    <a:pt x="33" y="33"/>
                    <a:pt x="29" y="36"/>
                  </a:cubicBezTo>
                  <a:cubicBezTo>
                    <a:pt x="28" y="31"/>
                    <a:pt x="24" y="36"/>
                    <a:pt x="22" y="31"/>
                  </a:cubicBezTo>
                  <a:cubicBezTo>
                    <a:pt x="20" y="34"/>
                    <a:pt x="16" y="30"/>
                    <a:pt x="11" y="31"/>
                  </a:cubicBezTo>
                  <a:cubicBezTo>
                    <a:pt x="12" y="27"/>
                    <a:pt x="6" y="29"/>
                    <a:pt x="5" y="27"/>
                  </a:cubicBezTo>
                  <a:cubicBezTo>
                    <a:pt x="4" y="23"/>
                    <a:pt x="8" y="25"/>
                    <a:pt x="9" y="23"/>
                  </a:cubicBezTo>
                  <a:cubicBezTo>
                    <a:pt x="9" y="19"/>
                    <a:pt x="0" y="25"/>
                    <a:pt x="2" y="19"/>
                  </a:cubicBezTo>
                  <a:cubicBezTo>
                    <a:pt x="8" y="17"/>
                    <a:pt x="19" y="16"/>
                    <a:pt x="29" y="15"/>
                  </a:cubicBezTo>
                  <a:cubicBezTo>
                    <a:pt x="30" y="15"/>
                    <a:pt x="30" y="13"/>
                    <a:pt x="30" y="12"/>
                  </a:cubicBezTo>
                  <a:cubicBezTo>
                    <a:pt x="38" y="13"/>
                    <a:pt x="43" y="10"/>
                    <a:pt x="47" y="12"/>
                  </a:cubicBezTo>
                  <a:cubicBezTo>
                    <a:pt x="48" y="11"/>
                    <a:pt x="49" y="9"/>
                    <a:pt x="50" y="8"/>
                  </a:cubicBezTo>
                  <a:cubicBezTo>
                    <a:pt x="58" y="7"/>
                    <a:pt x="66" y="5"/>
                    <a:pt x="72" y="6"/>
                  </a:cubicBezTo>
                  <a:cubicBezTo>
                    <a:pt x="74" y="6"/>
                    <a:pt x="73" y="4"/>
                    <a:pt x="74" y="3"/>
                  </a:cubicBezTo>
                  <a:cubicBezTo>
                    <a:pt x="79" y="4"/>
                    <a:pt x="87" y="2"/>
                    <a:pt x="91" y="5"/>
                  </a:cubicBezTo>
                  <a:cubicBezTo>
                    <a:pt x="91" y="2"/>
                    <a:pt x="97" y="5"/>
                    <a:pt x="98" y="2"/>
                  </a:cubicBezTo>
                  <a:cubicBezTo>
                    <a:pt x="101" y="3"/>
                    <a:pt x="106" y="4"/>
                    <a:pt x="112" y="3"/>
                  </a:cubicBezTo>
                  <a:cubicBezTo>
                    <a:pt x="112" y="2"/>
                    <a:pt x="111" y="2"/>
                    <a:pt x="110" y="2"/>
                  </a:cubicBezTo>
                  <a:cubicBezTo>
                    <a:pt x="110" y="0"/>
                    <a:pt x="112" y="1"/>
                    <a:pt x="112" y="2"/>
                  </a:cubicBezTo>
                  <a:cubicBezTo>
                    <a:pt x="118" y="3"/>
                    <a:pt x="128" y="1"/>
                    <a:pt x="134" y="2"/>
                  </a:cubicBezTo>
                  <a:cubicBezTo>
                    <a:pt x="134" y="2"/>
                    <a:pt x="134" y="5"/>
                    <a:pt x="134" y="5"/>
                  </a:cubicBezTo>
                  <a:cubicBezTo>
                    <a:pt x="145" y="5"/>
                    <a:pt x="146" y="3"/>
                    <a:pt x="158" y="3"/>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38" name="Freeform 88"/>
            <p:cNvSpPr/>
            <p:nvPr/>
          </p:nvSpPr>
          <p:spPr bwMode="auto">
            <a:xfrm>
              <a:off x="4767262" y="863600"/>
              <a:ext cx="184150" cy="63500"/>
            </a:xfrm>
            <a:custGeom>
              <a:avLst/>
              <a:gdLst>
                <a:gd name="T0" fmla="*/ 13 w 49"/>
                <a:gd name="T1" fmla="*/ 2 h 17"/>
                <a:gd name="T2" fmla="*/ 13 w 49"/>
                <a:gd name="T3" fmla="*/ 3 h 17"/>
                <a:gd name="T4" fmla="*/ 17 w 49"/>
                <a:gd name="T5" fmla="*/ 8 h 17"/>
                <a:gd name="T6" fmla="*/ 22 w 49"/>
                <a:gd name="T7" fmla="*/ 5 h 17"/>
                <a:gd name="T8" fmla="*/ 29 w 49"/>
                <a:gd name="T9" fmla="*/ 8 h 17"/>
                <a:gd name="T10" fmla="*/ 41 w 49"/>
                <a:gd name="T11" fmla="*/ 5 h 17"/>
                <a:gd name="T12" fmla="*/ 47 w 49"/>
                <a:gd name="T13" fmla="*/ 8 h 17"/>
                <a:gd name="T14" fmla="*/ 44 w 49"/>
                <a:gd name="T15" fmla="*/ 13 h 17"/>
                <a:gd name="T16" fmla="*/ 31 w 49"/>
                <a:gd name="T17" fmla="*/ 15 h 17"/>
                <a:gd name="T18" fmla="*/ 23 w 49"/>
                <a:gd name="T19" fmla="*/ 17 h 17"/>
                <a:gd name="T20" fmla="*/ 9 w 49"/>
                <a:gd name="T21" fmla="*/ 8 h 17"/>
                <a:gd name="T22" fmla="*/ 2 w 49"/>
                <a:gd name="T23" fmla="*/ 6 h 17"/>
                <a:gd name="T24" fmla="*/ 13 w 49"/>
                <a:gd name="T25"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 h="17">
                  <a:moveTo>
                    <a:pt x="13" y="2"/>
                  </a:moveTo>
                  <a:cubicBezTo>
                    <a:pt x="15" y="2"/>
                    <a:pt x="14" y="3"/>
                    <a:pt x="13" y="3"/>
                  </a:cubicBezTo>
                  <a:cubicBezTo>
                    <a:pt x="13" y="7"/>
                    <a:pt x="19" y="3"/>
                    <a:pt x="17" y="8"/>
                  </a:cubicBezTo>
                  <a:cubicBezTo>
                    <a:pt x="20" y="8"/>
                    <a:pt x="19" y="5"/>
                    <a:pt x="22" y="5"/>
                  </a:cubicBezTo>
                  <a:cubicBezTo>
                    <a:pt x="25" y="8"/>
                    <a:pt x="28" y="2"/>
                    <a:pt x="29" y="8"/>
                  </a:cubicBezTo>
                  <a:cubicBezTo>
                    <a:pt x="32" y="6"/>
                    <a:pt x="37" y="6"/>
                    <a:pt x="41" y="5"/>
                  </a:cubicBezTo>
                  <a:cubicBezTo>
                    <a:pt x="40" y="9"/>
                    <a:pt x="48" y="4"/>
                    <a:pt x="47" y="8"/>
                  </a:cubicBezTo>
                  <a:cubicBezTo>
                    <a:pt x="49" y="12"/>
                    <a:pt x="38" y="10"/>
                    <a:pt x="44" y="13"/>
                  </a:cubicBezTo>
                  <a:cubicBezTo>
                    <a:pt x="42" y="16"/>
                    <a:pt x="35" y="14"/>
                    <a:pt x="31" y="15"/>
                  </a:cubicBezTo>
                  <a:cubicBezTo>
                    <a:pt x="28" y="15"/>
                    <a:pt x="26" y="16"/>
                    <a:pt x="23" y="17"/>
                  </a:cubicBezTo>
                  <a:cubicBezTo>
                    <a:pt x="17" y="15"/>
                    <a:pt x="12" y="13"/>
                    <a:pt x="9" y="8"/>
                  </a:cubicBezTo>
                  <a:cubicBezTo>
                    <a:pt x="7" y="7"/>
                    <a:pt x="2" y="9"/>
                    <a:pt x="2" y="6"/>
                  </a:cubicBezTo>
                  <a:cubicBezTo>
                    <a:pt x="0" y="0"/>
                    <a:pt x="12" y="6"/>
                    <a:pt x="13" y="2"/>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39" name="Freeform 89"/>
            <p:cNvSpPr/>
            <p:nvPr/>
          </p:nvSpPr>
          <p:spPr bwMode="auto">
            <a:xfrm>
              <a:off x="1931987" y="954087"/>
              <a:ext cx="82550" cy="22225"/>
            </a:xfrm>
            <a:custGeom>
              <a:avLst/>
              <a:gdLst>
                <a:gd name="T0" fmla="*/ 21 w 22"/>
                <a:gd name="T1" fmla="*/ 0 h 6"/>
                <a:gd name="T2" fmla="*/ 13 w 22"/>
                <a:gd name="T3" fmla="*/ 5 h 6"/>
                <a:gd name="T4" fmla="*/ 10 w 22"/>
                <a:gd name="T5" fmla="*/ 6 h 6"/>
                <a:gd name="T6" fmla="*/ 5 w 22"/>
                <a:gd name="T7" fmla="*/ 6 h 6"/>
                <a:gd name="T8" fmla="*/ 7 w 22"/>
                <a:gd name="T9" fmla="*/ 2 h 6"/>
                <a:gd name="T10" fmla="*/ 21 w 22"/>
                <a:gd name="T11" fmla="*/ 0 h 6"/>
              </a:gdLst>
              <a:ahLst/>
              <a:cxnLst>
                <a:cxn ang="0">
                  <a:pos x="T0" y="T1"/>
                </a:cxn>
                <a:cxn ang="0">
                  <a:pos x="T2" y="T3"/>
                </a:cxn>
                <a:cxn ang="0">
                  <a:pos x="T4" y="T5"/>
                </a:cxn>
                <a:cxn ang="0">
                  <a:pos x="T6" y="T7"/>
                </a:cxn>
                <a:cxn ang="0">
                  <a:pos x="T8" y="T9"/>
                </a:cxn>
                <a:cxn ang="0">
                  <a:pos x="T10" y="T11"/>
                </a:cxn>
              </a:cxnLst>
              <a:rect l="0" t="0" r="r" b="b"/>
              <a:pathLst>
                <a:path w="22" h="6">
                  <a:moveTo>
                    <a:pt x="21" y="0"/>
                  </a:moveTo>
                  <a:cubicBezTo>
                    <a:pt x="22" y="5"/>
                    <a:pt x="16" y="4"/>
                    <a:pt x="13" y="5"/>
                  </a:cubicBezTo>
                  <a:cubicBezTo>
                    <a:pt x="12" y="5"/>
                    <a:pt x="12" y="6"/>
                    <a:pt x="10" y="6"/>
                  </a:cubicBezTo>
                  <a:cubicBezTo>
                    <a:pt x="8" y="6"/>
                    <a:pt x="5" y="4"/>
                    <a:pt x="5" y="6"/>
                  </a:cubicBezTo>
                  <a:cubicBezTo>
                    <a:pt x="0" y="6"/>
                    <a:pt x="7" y="2"/>
                    <a:pt x="7" y="2"/>
                  </a:cubicBezTo>
                  <a:cubicBezTo>
                    <a:pt x="10" y="5"/>
                    <a:pt x="16" y="0"/>
                    <a:pt x="21" y="0"/>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40" name="Freeform 90"/>
            <p:cNvSpPr/>
            <p:nvPr/>
          </p:nvSpPr>
          <p:spPr bwMode="auto">
            <a:xfrm>
              <a:off x="2265362" y="954087"/>
              <a:ext cx="76200" cy="47625"/>
            </a:xfrm>
            <a:custGeom>
              <a:avLst/>
              <a:gdLst>
                <a:gd name="T0" fmla="*/ 10 w 20"/>
                <a:gd name="T1" fmla="*/ 0 h 13"/>
                <a:gd name="T2" fmla="*/ 7 w 20"/>
                <a:gd name="T3" fmla="*/ 2 h 13"/>
                <a:gd name="T4" fmla="*/ 14 w 20"/>
                <a:gd name="T5" fmla="*/ 6 h 13"/>
                <a:gd name="T6" fmla="*/ 17 w 20"/>
                <a:gd name="T7" fmla="*/ 5 h 13"/>
                <a:gd name="T8" fmla="*/ 8 w 20"/>
                <a:gd name="T9" fmla="*/ 13 h 13"/>
                <a:gd name="T10" fmla="*/ 0 w 20"/>
                <a:gd name="T11" fmla="*/ 3 h 13"/>
                <a:gd name="T12" fmla="*/ 10 w 20"/>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20" h="13">
                  <a:moveTo>
                    <a:pt x="10" y="0"/>
                  </a:moveTo>
                  <a:cubicBezTo>
                    <a:pt x="9" y="2"/>
                    <a:pt x="8" y="2"/>
                    <a:pt x="7" y="2"/>
                  </a:cubicBezTo>
                  <a:cubicBezTo>
                    <a:pt x="6" y="6"/>
                    <a:pt x="16" y="0"/>
                    <a:pt x="14" y="6"/>
                  </a:cubicBezTo>
                  <a:cubicBezTo>
                    <a:pt x="15" y="6"/>
                    <a:pt x="16" y="6"/>
                    <a:pt x="17" y="5"/>
                  </a:cubicBezTo>
                  <a:cubicBezTo>
                    <a:pt x="20" y="9"/>
                    <a:pt x="9" y="9"/>
                    <a:pt x="8" y="13"/>
                  </a:cubicBezTo>
                  <a:cubicBezTo>
                    <a:pt x="5" y="11"/>
                    <a:pt x="5" y="4"/>
                    <a:pt x="0" y="3"/>
                  </a:cubicBezTo>
                  <a:cubicBezTo>
                    <a:pt x="1" y="1"/>
                    <a:pt x="7" y="2"/>
                    <a:pt x="10" y="0"/>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41" name="Freeform 91"/>
            <p:cNvSpPr>
              <a:spLocks noEditPoints="1"/>
            </p:cNvSpPr>
            <p:nvPr/>
          </p:nvSpPr>
          <p:spPr bwMode="auto">
            <a:xfrm>
              <a:off x="3990975" y="1009651"/>
              <a:ext cx="4443413" cy="2914651"/>
            </a:xfrm>
            <a:custGeom>
              <a:avLst/>
              <a:gdLst>
                <a:gd name="T0" fmla="*/ 704 w 1185"/>
                <a:gd name="T1" fmla="*/ 54 h 777"/>
                <a:gd name="T2" fmla="*/ 832 w 1185"/>
                <a:gd name="T3" fmla="*/ 54 h 777"/>
                <a:gd name="T4" fmla="*/ 938 w 1185"/>
                <a:gd name="T5" fmla="*/ 64 h 777"/>
                <a:gd name="T6" fmla="*/ 1077 w 1185"/>
                <a:gd name="T7" fmla="*/ 86 h 777"/>
                <a:gd name="T8" fmla="*/ 1185 w 1185"/>
                <a:gd name="T9" fmla="*/ 122 h 777"/>
                <a:gd name="T10" fmla="*/ 1117 w 1185"/>
                <a:gd name="T11" fmla="*/ 138 h 777"/>
                <a:gd name="T12" fmla="*/ 1028 w 1185"/>
                <a:gd name="T13" fmla="*/ 206 h 777"/>
                <a:gd name="T14" fmla="*/ 993 w 1185"/>
                <a:gd name="T15" fmla="*/ 227 h 777"/>
                <a:gd name="T16" fmla="*/ 1039 w 1185"/>
                <a:gd name="T17" fmla="*/ 157 h 777"/>
                <a:gd name="T18" fmla="*/ 938 w 1185"/>
                <a:gd name="T19" fmla="*/ 186 h 777"/>
                <a:gd name="T20" fmla="*/ 906 w 1185"/>
                <a:gd name="T21" fmla="*/ 235 h 777"/>
                <a:gd name="T22" fmla="*/ 850 w 1185"/>
                <a:gd name="T23" fmla="*/ 312 h 777"/>
                <a:gd name="T24" fmla="*/ 814 w 1185"/>
                <a:gd name="T25" fmla="*/ 331 h 777"/>
                <a:gd name="T26" fmla="*/ 798 w 1185"/>
                <a:gd name="T27" fmla="*/ 349 h 777"/>
                <a:gd name="T28" fmla="*/ 748 w 1185"/>
                <a:gd name="T29" fmla="*/ 441 h 777"/>
                <a:gd name="T30" fmla="*/ 720 w 1185"/>
                <a:gd name="T31" fmla="*/ 507 h 777"/>
                <a:gd name="T32" fmla="*/ 673 w 1185"/>
                <a:gd name="T33" fmla="*/ 516 h 777"/>
                <a:gd name="T34" fmla="*/ 663 w 1185"/>
                <a:gd name="T35" fmla="*/ 519 h 777"/>
                <a:gd name="T36" fmla="*/ 638 w 1185"/>
                <a:gd name="T37" fmla="*/ 453 h 777"/>
                <a:gd name="T38" fmla="*/ 558 w 1185"/>
                <a:gd name="T39" fmla="*/ 495 h 777"/>
                <a:gd name="T40" fmla="*/ 501 w 1185"/>
                <a:gd name="T41" fmla="*/ 436 h 777"/>
                <a:gd name="T42" fmla="*/ 394 w 1185"/>
                <a:gd name="T43" fmla="*/ 419 h 777"/>
                <a:gd name="T44" fmla="*/ 419 w 1185"/>
                <a:gd name="T45" fmla="*/ 464 h 777"/>
                <a:gd name="T46" fmla="*/ 341 w 1185"/>
                <a:gd name="T47" fmla="*/ 468 h 777"/>
                <a:gd name="T48" fmla="*/ 294 w 1185"/>
                <a:gd name="T49" fmla="*/ 411 h 777"/>
                <a:gd name="T50" fmla="*/ 331 w 1185"/>
                <a:gd name="T51" fmla="*/ 486 h 777"/>
                <a:gd name="T52" fmla="*/ 353 w 1185"/>
                <a:gd name="T53" fmla="*/ 563 h 777"/>
                <a:gd name="T54" fmla="*/ 310 w 1185"/>
                <a:gd name="T55" fmla="*/ 676 h 777"/>
                <a:gd name="T56" fmla="*/ 265 w 1185"/>
                <a:gd name="T57" fmla="*/ 763 h 777"/>
                <a:gd name="T58" fmla="*/ 178 w 1185"/>
                <a:gd name="T59" fmla="*/ 695 h 777"/>
                <a:gd name="T60" fmla="*/ 168 w 1185"/>
                <a:gd name="T61" fmla="*/ 593 h 777"/>
                <a:gd name="T62" fmla="*/ 35 w 1185"/>
                <a:gd name="T63" fmla="*/ 528 h 777"/>
                <a:gd name="T64" fmla="*/ 4 w 1185"/>
                <a:gd name="T65" fmla="*/ 443 h 777"/>
                <a:gd name="T66" fmla="*/ 122 w 1185"/>
                <a:gd name="T67" fmla="*/ 350 h 777"/>
                <a:gd name="T68" fmla="*/ 198 w 1185"/>
                <a:gd name="T69" fmla="*/ 385 h 777"/>
                <a:gd name="T70" fmla="*/ 285 w 1185"/>
                <a:gd name="T71" fmla="*/ 385 h 777"/>
                <a:gd name="T72" fmla="*/ 233 w 1185"/>
                <a:gd name="T73" fmla="*/ 328 h 777"/>
                <a:gd name="T74" fmla="*/ 192 w 1185"/>
                <a:gd name="T75" fmla="*/ 303 h 777"/>
                <a:gd name="T76" fmla="*/ 195 w 1185"/>
                <a:gd name="T77" fmla="*/ 325 h 777"/>
                <a:gd name="T78" fmla="*/ 119 w 1185"/>
                <a:gd name="T79" fmla="*/ 307 h 777"/>
                <a:gd name="T80" fmla="*/ 87 w 1185"/>
                <a:gd name="T81" fmla="*/ 305 h 777"/>
                <a:gd name="T82" fmla="*/ 119 w 1185"/>
                <a:gd name="T83" fmla="*/ 248 h 777"/>
                <a:gd name="T84" fmla="*/ 161 w 1185"/>
                <a:gd name="T85" fmla="*/ 220 h 777"/>
                <a:gd name="T86" fmla="*/ 238 w 1185"/>
                <a:gd name="T87" fmla="*/ 186 h 777"/>
                <a:gd name="T88" fmla="*/ 236 w 1185"/>
                <a:gd name="T89" fmla="*/ 148 h 777"/>
                <a:gd name="T90" fmla="*/ 209 w 1185"/>
                <a:gd name="T91" fmla="*/ 179 h 777"/>
                <a:gd name="T92" fmla="*/ 137 w 1185"/>
                <a:gd name="T93" fmla="*/ 189 h 777"/>
                <a:gd name="T94" fmla="*/ 171 w 1185"/>
                <a:gd name="T95" fmla="*/ 126 h 777"/>
                <a:gd name="T96" fmla="*/ 266 w 1185"/>
                <a:gd name="T97" fmla="*/ 79 h 777"/>
                <a:gd name="T98" fmla="*/ 299 w 1185"/>
                <a:gd name="T99" fmla="*/ 116 h 777"/>
                <a:gd name="T100" fmla="*/ 353 w 1185"/>
                <a:gd name="T101" fmla="*/ 101 h 777"/>
                <a:gd name="T102" fmla="*/ 449 w 1185"/>
                <a:gd name="T103" fmla="*/ 95 h 777"/>
                <a:gd name="T104" fmla="*/ 496 w 1185"/>
                <a:gd name="T105" fmla="*/ 63 h 777"/>
                <a:gd name="T106" fmla="*/ 530 w 1185"/>
                <a:gd name="T107" fmla="*/ 98 h 777"/>
                <a:gd name="T108" fmla="*/ 553 w 1185"/>
                <a:gd name="T109" fmla="*/ 61 h 777"/>
                <a:gd name="T110" fmla="*/ 669 w 1185"/>
                <a:gd name="T111" fmla="*/ 14 h 777"/>
                <a:gd name="T112" fmla="*/ 280 w 1185"/>
                <a:gd name="T113" fmla="*/ 281 h 777"/>
                <a:gd name="T114" fmla="*/ 338 w 1185"/>
                <a:gd name="T115" fmla="*/ 319 h 777"/>
                <a:gd name="T116" fmla="*/ 400 w 1185"/>
                <a:gd name="T117" fmla="*/ 310 h 777"/>
                <a:gd name="T118" fmla="*/ 380 w 1185"/>
                <a:gd name="T119" fmla="*/ 339 h 777"/>
                <a:gd name="T120" fmla="*/ 282 w 1185"/>
                <a:gd name="T121" fmla="*/ 573 h 7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85" h="777">
                  <a:moveTo>
                    <a:pt x="714" y="8"/>
                  </a:moveTo>
                  <a:cubicBezTo>
                    <a:pt x="714" y="10"/>
                    <a:pt x="716" y="9"/>
                    <a:pt x="718" y="9"/>
                  </a:cubicBezTo>
                  <a:cubicBezTo>
                    <a:pt x="718" y="11"/>
                    <a:pt x="716" y="11"/>
                    <a:pt x="714" y="11"/>
                  </a:cubicBezTo>
                  <a:cubicBezTo>
                    <a:pt x="720" y="17"/>
                    <a:pt x="726" y="8"/>
                    <a:pt x="736" y="11"/>
                  </a:cubicBezTo>
                  <a:cubicBezTo>
                    <a:pt x="739" y="14"/>
                    <a:pt x="743" y="17"/>
                    <a:pt x="748" y="18"/>
                  </a:cubicBezTo>
                  <a:cubicBezTo>
                    <a:pt x="748" y="20"/>
                    <a:pt x="747" y="22"/>
                    <a:pt x="748" y="23"/>
                  </a:cubicBezTo>
                  <a:cubicBezTo>
                    <a:pt x="748" y="25"/>
                    <a:pt x="751" y="25"/>
                    <a:pt x="750" y="28"/>
                  </a:cubicBezTo>
                  <a:cubicBezTo>
                    <a:pt x="747" y="27"/>
                    <a:pt x="748" y="30"/>
                    <a:pt x="748" y="32"/>
                  </a:cubicBezTo>
                  <a:cubicBezTo>
                    <a:pt x="746" y="31"/>
                    <a:pt x="744" y="30"/>
                    <a:pt x="742" y="30"/>
                  </a:cubicBezTo>
                  <a:cubicBezTo>
                    <a:pt x="740" y="31"/>
                    <a:pt x="742" y="33"/>
                    <a:pt x="741" y="33"/>
                  </a:cubicBezTo>
                  <a:cubicBezTo>
                    <a:pt x="740" y="33"/>
                    <a:pt x="739" y="32"/>
                    <a:pt x="738" y="32"/>
                  </a:cubicBezTo>
                  <a:cubicBezTo>
                    <a:pt x="737" y="32"/>
                    <a:pt x="734" y="34"/>
                    <a:pt x="729" y="33"/>
                  </a:cubicBezTo>
                  <a:cubicBezTo>
                    <a:pt x="728" y="33"/>
                    <a:pt x="729" y="35"/>
                    <a:pt x="728" y="36"/>
                  </a:cubicBezTo>
                  <a:cubicBezTo>
                    <a:pt x="728" y="36"/>
                    <a:pt x="725" y="36"/>
                    <a:pt x="725" y="36"/>
                  </a:cubicBezTo>
                  <a:cubicBezTo>
                    <a:pt x="724" y="37"/>
                    <a:pt x="727" y="38"/>
                    <a:pt x="725" y="42"/>
                  </a:cubicBezTo>
                  <a:cubicBezTo>
                    <a:pt x="724" y="39"/>
                    <a:pt x="718" y="42"/>
                    <a:pt x="721" y="43"/>
                  </a:cubicBezTo>
                  <a:cubicBezTo>
                    <a:pt x="718" y="46"/>
                    <a:pt x="713" y="44"/>
                    <a:pt x="710" y="46"/>
                  </a:cubicBezTo>
                  <a:cubicBezTo>
                    <a:pt x="707" y="47"/>
                    <a:pt x="706" y="51"/>
                    <a:pt x="703" y="50"/>
                  </a:cubicBezTo>
                  <a:cubicBezTo>
                    <a:pt x="703" y="52"/>
                    <a:pt x="703" y="54"/>
                    <a:pt x="701" y="54"/>
                  </a:cubicBezTo>
                  <a:cubicBezTo>
                    <a:pt x="702" y="56"/>
                    <a:pt x="703" y="54"/>
                    <a:pt x="704" y="54"/>
                  </a:cubicBezTo>
                  <a:cubicBezTo>
                    <a:pt x="708" y="54"/>
                    <a:pt x="710" y="51"/>
                    <a:pt x="712" y="50"/>
                  </a:cubicBezTo>
                  <a:cubicBezTo>
                    <a:pt x="715" y="49"/>
                    <a:pt x="715" y="52"/>
                    <a:pt x="717" y="51"/>
                  </a:cubicBezTo>
                  <a:cubicBezTo>
                    <a:pt x="718" y="51"/>
                    <a:pt x="718" y="49"/>
                    <a:pt x="720" y="49"/>
                  </a:cubicBezTo>
                  <a:cubicBezTo>
                    <a:pt x="722" y="47"/>
                    <a:pt x="726" y="49"/>
                    <a:pt x="729" y="47"/>
                  </a:cubicBezTo>
                  <a:cubicBezTo>
                    <a:pt x="731" y="46"/>
                    <a:pt x="728" y="45"/>
                    <a:pt x="731" y="44"/>
                  </a:cubicBezTo>
                  <a:cubicBezTo>
                    <a:pt x="731" y="44"/>
                    <a:pt x="733" y="45"/>
                    <a:pt x="734" y="44"/>
                  </a:cubicBezTo>
                  <a:cubicBezTo>
                    <a:pt x="734" y="44"/>
                    <a:pt x="735" y="42"/>
                    <a:pt x="735" y="42"/>
                  </a:cubicBezTo>
                  <a:cubicBezTo>
                    <a:pt x="735" y="41"/>
                    <a:pt x="739" y="43"/>
                    <a:pt x="741" y="43"/>
                  </a:cubicBezTo>
                  <a:cubicBezTo>
                    <a:pt x="744" y="43"/>
                    <a:pt x="744" y="42"/>
                    <a:pt x="748" y="42"/>
                  </a:cubicBezTo>
                  <a:cubicBezTo>
                    <a:pt x="748" y="46"/>
                    <a:pt x="748" y="46"/>
                    <a:pt x="748" y="46"/>
                  </a:cubicBezTo>
                  <a:cubicBezTo>
                    <a:pt x="749" y="44"/>
                    <a:pt x="750" y="45"/>
                    <a:pt x="750" y="47"/>
                  </a:cubicBezTo>
                  <a:cubicBezTo>
                    <a:pt x="758" y="46"/>
                    <a:pt x="770" y="48"/>
                    <a:pt x="781" y="47"/>
                  </a:cubicBezTo>
                  <a:cubicBezTo>
                    <a:pt x="781" y="53"/>
                    <a:pt x="791" y="49"/>
                    <a:pt x="790" y="56"/>
                  </a:cubicBezTo>
                  <a:cubicBezTo>
                    <a:pt x="791" y="53"/>
                    <a:pt x="793" y="56"/>
                    <a:pt x="795" y="56"/>
                  </a:cubicBezTo>
                  <a:cubicBezTo>
                    <a:pt x="799" y="56"/>
                    <a:pt x="805" y="54"/>
                    <a:pt x="806" y="56"/>
                  </a:cubicBezTo>
                  <a:cubicBezTo>
                    <a:pt x="809" y="55"/>
                    <a:pt x="807" y="49"/>
                    <a:pt x="809" y="49"/>
                  </a:cubicBezTo>
                  <a:cubicBezTo>
                    <a:pt x="814" y="50"/>
                    <a:pt x="819" y="49"/>
                    <a:pt x="823" y="50"/>
                  </a:cubicBezTo>
                  <a:cubicBezTo>
                    <a:pt x="823" y="50"/>
                    <a:pt x="823" y="51"/>
                    <a:pt x="823" y="51"/>
                  </a:cubicBezTo>
                  <a:cubicBezTo>
                    <a:pt x="826" y="52"/>
                    <a:pt x="828" y="51"/>
                    <a:pt x="830" y="51"/>
                  </a:cubicBezTo>
                  <a:cubicBezTo>
                    <a:pt x="831" y="52"/>
                    <a:pt x="831" y="54"/>
                    <a:pt x="832" y="54"/>
                  </a:cubicBezTo>
                  <a:cubicBezTo>
                    <a:pt x="834" y="55"/>
                    <a:pt x="838" y="53"/>
                    <a:pt x="839" y="56"/>
                  </a:cubicBezTo>
                  <a:cubicBezTo>
                    <a:pt x="838" y="58"/>
                    <a:pt x="838" y="62"/>
                    <a:pt x="835" y="61"/>
                  </a:cubicBezTo>
                  <a:cubicBezTo>
                    <a:pt x="835" y="64"/>
                    <a:pt x="837" y="64"/>
                    <a:pt x="840" y="64"/>
                  </a:cubicBezTo>
                  <a:cubicBezTo>
                    <a:pt x="839" y="72"/>
                    <a:pt x="845" y="73"/>
                    <a:pt x="849" y="77"/>
                  </a:cubicBezTo>
                  <a:cubicBezTo>
                    <a:pt x="851" y="75"/>
                    <a:pt x="854" y="74"/>
                    <a:pt x="856" y="72"/>
                  </a:cubicBezTo>
                  <a:cubicBezTo>
                    <a:pt x="857" y="72"/>
                    <a:pt x="856" y="69"/>
                    <a:pt x="857" y="68"/>
                  </a:cubicBezTo>
                  <a:cubicBezTo>
                    <a:pt x="858" y="68"/>
                    <a:pt x="860" y="69"/>
                    <a:pt x="860" y="67"/>
                  </a:cubicBezTo>
                  <a:cubicBezTo>
                    <a:pt x="864" y="66"/>
                    <a:pt x="862" y="70"/>
                    <a:pt x="864" y="71"/>
                  </a:cubicBezTo>
                  <a:cubicBezTo>
                    <a:pt x="874" y="71"/>
                    <a:pt x="874" y="71"/>
                    <a:pt x="874" y="71"/>
                  </a:cubicBezTo>
                  <a:cubicBezTo>
                    <a:pt x="875" y="70"/>
                    <a:pt x="879" y="71"/>
                    <a:pt x="878" y="67"/>
                  </a:cubicBezTo>
                  <a:cubicBezTo>
                    <a:pt x="883" y="68"/>
                    <a:pt x="893" y="64"/>
                    <a:pt x="893" y="70"/>
                  </a:cubicBezTo>
                  <a:cubicBezTo>
                    <a:pt x="897" y="70"/>
                    <a:pt x="896" y="65"/>
                    <a:pt x="902" y="67"/>
                  </a:cubicBezTo>
                  <a:cubicBezTo>
                    <a:pt x="902" y="65"/>
                    <a:pt x="900" y="66"/>
                    <a:pt x="899" y="65"/>
                  </a:cubicBezTo>
                  <a:cubicBezTo>
                    <a:pt x="900" y="64"/>
                    <a:pt x="900" y="62"/>
                    <a:pt x="902" y="61"/>
                  </a:cubicBezTo>
                  <a:cubicBezTo>
                    <a:pt x="906" y="61"/>
                    <a:pt x="905" y="56"/>
                    <a:pt x="910" y="58"/>
                  </a:cubicBezTo>
                  <a:cubicBezTo>
                    <a:pt x="912" y="58"/>
                    <a:pt x="911" y="57"/>
                    <a:pt x="910" y="57"/>
                  </a:cubicBezTo>
                  <a:cubicBezTo>
                    <a:pt x="913" y="54"/>
                    <a:pt x="917" y="56"/>
                    <a:pt x="922" y="56"/>
                  </a:cubicBezTo>
                  <a:cubicBezTo>
                    <a:pt x="920" y="63"/>
                    <a:pt x="929" y="53"/>
                    <a:pt x="927" y="60"/>
                  </a:cubicBezTo>
                  <a:cubicBezTo>
                    <a:pt x="933" y="61"/>
                    <a:pt x="938" y="59"/>
                    <a:pt x="943" y="58"/>
                  </a:cubicBezTo>
                  <a:cubicBezTo>
                    <a:pt x="943" y="62"/>
                    <a:pt x="937" y="60"/>
                    <a:pt x="938" y="64"/>
                  </a:cubicBezTo>
                  <a:cubicBezTo>
                    <a:pt x="939" y="67"/>
                    <a:pt x="944" y="65"/>
                    <a:pt x="947" y="65"/>
                  </a:cubicBezTo>
                  <a:cubicBezTo>
                    <a:pt x="952" y="66"/>
                    <a:pt x="956" y="66"/>
                    <a:pt x="961" y="64"/>
                  </a:cubicBezTo>
                  <a:cubicBezTo>
                    <a:pt x="962" y="69"/>
                    <a:pt x="969" y="69"/>
                    <a:pt x="971" y="74"/>
                  </a:cubicBezTo>
                  <a:cubicBezTo>
                    <a:pt x="973" y="73"/>
                    <a:pt x="975" y="75"/>
                    <a:pt x="978" y="75"/>
                  </a:cubicBezTo>
                  <a:cubicBezTo>
                    <a:pt x="986" y="76"/>
                    <a:pt x="996" y="74"/>
                    <a:pt x="1004" y="75"/>
                  </a:cubicBezTo>
                  <a:cubicBezTo>
                    <a:pt x="1008" y="76"/>
                    <a:pt x="1011" y="80"/>
                    <a:pt x="1014" y="78"/>
                  </a:cubicBezTo>
                  <a:cubicBezTo>
                    <a:pt x="1014" y="80"/>
                    <a:pt x="1015" y="81"/>
                    <a:pt x="1017" y="81"/>
                  </a:cubicBezTo>
                  <a:cubicBezTo>
                    <a:pt x="1017" y="86"/>
                    <a:pt x="1017" y="86"/>
                    <a:pt x="1017" y="86"/>
                  </a:cubicBezTo>
                  <a:cubicBezTo>
                    <a:pt x="1016" y="89"/>
                    <a:pt x="1022" y="87"/>
                    <a:pt x="1023" y="88"/>
                  </a:cubicBezTo>
                  <a:cubicBezTo>
                    <a:pt x="1024" y="90"/>
                    <a:pt x="1023" y="87"/>
                    <a:pt x="1025" y="88"/>
                  </a:cubicBezTo>
                  <a:cubicBezTo>
                    <a:pt x="1026" y="88"/>
                    <a:pt x="1025" y="89"/>
                    <a:pt x="1027" y="89"/>
                  </a:cubicBezTo>
                  <a:cubicBezTo>
                    <a:pt x="1029" y="89"/>
                    <a:pt x="1044" y="91"/>
                    <a:pt x="1045" y="89"/>
                  </a:cubicBezTo>
                  <a:cubicBezTo>
                    <a:pt x="1045" y="89"/>
                    <a:pt x="1045" y="88"/>
                    <a:pt x="1045" y="88"/>
                  </a:cubicBezTo>
                  <a:cubicBezTo>
                    <a:pt x="1046" y="88"/>
                    <a:pt x="1049" y="90"/>
                    <a:pt x="1049" y="89"/>
                  </a:cubicBezTo>
                  <a:cubicBezTo>
                    <a:pt x="1050" y="88"/>
                    <a:pt x="1053" y="87"/>
                    <a:pt x="1053" y="89"/>
                  </a:cubicBezTo>
                  <a:cubicBezTo>
                    <a:pt x="1056" y="87"/>
                    <a:pt x="1060" y="86"/>
                    <a:pt x="1065" y="85"/>
                  </a:cubicBezTo>
                  <a:cubicBezTo>
                    <a:pt x="1064" y="90"/>
                    <a:pt x="1066" y="92"/>
                    <a:pt x="1066" y="95"/>
                  </a:cubicBezTo>
                  <a:cubicBezTo>
                    <a:pt x="1072" y="95"/>
                    <a:pt x="1074" y="97"/>
                    <a:pt x="1079" y="95"/>
                  </a:cubicBezTo>
                  <a:cubicBezTo>
                    <a:pt x="1079" y="93"/>
                    <a:pt x="1078" y="92"/>
                    <a:pt x="1076" y="92"/>
                  </a:cubicBezTo>
                  <a:cubicBezTo>
                    <a:pt x="1077" y="91"/>
                    <a:pt x="1077" y="89"/>
                    <a:pt x="1077" y="86"/>
                  </a:cubicBezTo>
                  <a:cubicBezTo>
                    <a:pt x="1081" y="84"/>
                    <a:pt x="1089" y="85"/>
                    <a:pt x="1091" y="88"/>
                  </a:cubicBezTo>
                  <a:cubicBezTo>
                    <a:pt x="1097" y="88"/>
                    <a:pt x="1103" y="87"/>
                    <a:pt x="1109" y="88"/>
                  </a:cubicBezTo>
                  <a:cubicBezTo>
                    <a:pt x="1112" y="88"/>
                    <a:pt x="1116" y="91"/>
                    <a:pt x="1117" y="88"/>
                  </a:cubicBezTo>
                  <a:cubicBezTo>
                    <a:pt x="1119" y="89"/>
                    <a:pt x="1119" y="91"/>
                    <a:pt x="1124" y="92"/>
                  </a:cubicBezTo>
                  <a:cubicBezTo>
                    <a:pt x="1125" y="92"/>
                    <a:pt x="1126" y="95"/>
                    <a:pt x="1126" y="95"/>
                  </a:cubicBezTo>
                  <a:cubicBezTo>
                    <a:pt x="1127" y="95"/>
                    <a:pt x="1128" y="94"/>
                    <a:pt x="1128" y="94"/>
                  </a:cubicBezTo>
                  <a:cubicBezTo>
                    <a:pt x="1129" y="94"/>
                    <a:pt x="1128" y="95"/>
                    <a:pt x="1129" y="96"/>
                  </a:cubicBezTo>
                  <a:cubicBezTo>
                    <a:pt x="1130" y="97"/>
                    <a:pt x="1132" y="96"/>
                    <a:pt x="1132" y="96"/>
                  </a:cubicBezTo>
                  <a:cubicBezTo>
                    <a:pt x="1133" y="97"/>
                    <a:pt x="1135" y="98"/>
                    <a:pt x="1139" y="99"/>
                  </a:cubicBezTo>
                  <a:cubicBezTo>
                    <a:pt x="1141" y="100"/>
                    <a:pt x="1145" y="101"/>
                    <a:pt x="1147" y="102"/>
                  </a:cubicBezTo>
                  <a:cubicBezTo>
                    <a:pt x="1148" y="102"/>
                    <a:pt x="1148" y="104"/>
                    <a:pt x="1149" y="105"/>
                  </a:cubicBezTo>
                  <a:cubicBezTo>
                    <a:pt x="1149" y="105"/>
                    <a:pt x="1151" y="104"/>
                    <a:pt x="1152" y="105"/>
                  </a:cubicBezTo>
                  <a:cubicBezTo>
                    <a:pt x="1152" y="105"/>
                    <a:pt x="1151" y="107"/>
                    <a:pt x="1152" y="108"/>
                  </a:cubicBezTo>
                  <a:cubicBezTo>
                    <a:pt x="1152" y="108"/>
                    <a:pt x="1154" y="107"/>
                    <a:pt x="1154" y="108"/>
                  </a:cubicBezTo>
                  <a:cubicBezTo>
                    <a:pt x="1155" y="109"/>
                    <a:pt x="1153" y="114"/>
                    <a:pt x="1159" y="112"/>
                  </a:cubicBezTo>
                  <a:cubicBezTo>
                    <a:pt x="1159" y="122"/>
                    <a:pt x="1159" y="122"/>
                    <a:pt x="1159" y="122"/>
                  </a:cubicBezTo>
                  <a:cubicBezTo>
                    <a:pt x="1164" y="121"/>
                    <a:pt x="1168" y="120"/>
                    <a:pt x="1168" y="116"/>
                  </a:cubicBezTo>
                  <a:cubicBezTo>
                    <a:pt x="1173" y="118"/>
                    <a:pt x="1178" y="117"/>
                    <a:pt x="1181" y="119"/>
                  </a:cubicBezTo>
                  <a:cubicBezTo>
                    <a:pt x="1181" y="119"/>
                    <a:pt x="1181" y="121"/>
                    <a:pt x="1181" y="122"/>
                  </a:cubicBezTo>
                  <a:cubicBezTo>
                    <a:pt x="1182" y="122"/>
                    <a:pt x="1184" y="121"/>
                    <a:pt x="1185" y="122"/>
                  </a:cubicBezTo>
                  <a:cubicBezTo>
                    <a:pt x="1184" y="123"/>
                    <a:pt x="1182" y="123"/>
                    <a:pt x="1182" y="126"/>
                  </a:cubicBezTo>
                  <a:cubicBezTo>
                    <a:pt x="1180" y="126"/>
                    <a:pt x="1180" y="124"/>
                    <a:pt x="1178" y="124"/>
                  </a:cubicBezTo>
                  <a:cubicBezTo>
                    <a:pt x="1177" y="125"/>
                    <a:pt x="1177" y="128"/>
                    <a:pt x="1174" y="127"/>
                  </a:cubicBezTo>
                  <a:cubicBezTo>
                    <a:pt x="1175" y="129"/>
                    <a:pt x="1178" y="128"/>
                    <a:pt x="1177" y="133"/>
                  </a:cubicBezTo>
                  <a:cubicBezTo>
                    <a:pt x="1172" y="128"/>
                    <a:pt x="1176" y="135"/>
                    <a:pt x="1173" y="136"/>
                  </a:cubicBezTo>
                  <a:cubicBezTo>
                    <a:pt x="1171" y="136"/>
                    <a:pt x="1170" y="137"/>
                    <a:pt x="1170" y="138"/>
                  </a:cubicBezTo>
                  <a:cubicBezTo>
                    <a:pt x="1168" y="138"/>
                    <a:pt x="1167" y="138"/>
                    <a:pt x="1166" y="137"/>
                  </a:cubicBezTo>
                  <a:cubicBezTo>
                    <a:pt x="1165" y="136"/>
                    <a:pt x="1164" y="135"/>
                    <a:pt x="1163" y="134"/>
                  </a:cubicBezTo>
                  <a:cubicBezTo>
                    <a:pt x="1161" y="133"/>
                    <a:pt x="1159" y="134"/>
                    <a:pt x="1157" y="133"/>
                  </a:cubicBezTo>
                  <a:cubicBezTo>
                    <a:pt x="1156" y="132"/>
                    <a:pt x="1155" y="130"/>
                    <a:pt x="1154" y="130"/>
                  </a:cubicBezTo>
                  <a:cubicBezTo>
                    <a:pt x="1153" y="129"/>
                    <a:pt x="1150" y="130"/>
                    <a:pt x="1149" y="130"/>
                  </a:cubicBezTo>
                  <a:cubicBezTo>
                    <a:pt x="1148" y="130"/>
                    <a:pt x="1149" y="129"/>
                    <a:pt x="1147" y="129"/>
                  </a:cubicBezTo>
                  <a:cubicBezTo>
                    <a:pt x="1146" y="128"/>
                    <a:pt x="1144" y="123"/>
                    <a:pt x="1142" y="127"/>
                  </a:cubicBezTo>
                  <a:cubicBezTo>
                    <a:pt x="1140" y="127"/>
                    <a:pt x="1141" y="125"/>
                    <a:pt x="1140" y="123"/>
                  </a:cubicBezTo>
                  <a:cubicBezTo>
                    <a:pt x="1132" y="123"/>
                    <a:pt x="1132" y="123"/>
                    <a:pt x="1132" y="123"/>
                  </a:cubicBezTo>
                  <a:cubicBezTo>
                    <a:pt x="1129" y="123"/>
                    <a:pt x="1132" y="126"/>
                    <a:pt x="1132" y="126"/>
                  </a:cubicBezTo>
                  <a:cubicBezTo>
                    <a:pt x="1132" y="128"/>
                    <a:pt x="1129" y="128"/>
                    <a:pt x="1129" y="131"/>
                  </a:cubicBezTo>
                  <a:cubicBezTo>
                    <a:pt x="1123" y="131"/>
                    <a:pt x="1122" y="136"/>
                    <a:pt x="1115" y="134"/>
                  </a:cubicBezTo>
                  <a:cubicBezTo>
                    <a:pt x="1114" y="135"/>
                    <a:pt x="1114" y="137"/>
                    <a:pt x="1111" y="137"/>
                  </a:cubicBezTo>
                  <a:cubicBezTo>
                    <a:pt x="1111" y="139"/>
                    <a:pt x="1114" y="138"/>
                    <a:pt x="1117" y="138"/>
                  </a:cubicBezTo>
                  <a:cubicBezTo>
                    <a:pt x="1118" y="139"/>
                    <a:pt x="1119" y="141"/>
                    <a:pt x="1121" y="141"/>
                  </a:cubicBezTo>
                  <a:cubicBezTo>
                    <a:pt x="1120" y="146"/>
                    <a:pt x="1120" y="144"/>
                    <a:pt x="1122" y="147"/>
                  </a:cubicBezTo>
                  <a:cubicBezTo>
                    <a:pt x="1123" y="150"/>
                    <a:pt x="1127" y="150"/>
                    <a:pt x="1129" y="152"/>
                  </a:cubicBezTo>
                  <a:cubicBezTo>
                    <a:pt x="1129" y="152"/>
                    <a:pt x="1125" y="157"/>
                    <a:pt x="1125" y="157"/>
                  </a:cubicBezTo>
                  <a:cubicBezTo>
                    <a:pt x="1121" y="157"/>
                    <a:pt x="1121" y="153"/>
                    <a:pt x="1119" y="154"/>
                  </a:cubicBezTo>
                  <a:cubicBezTo>
                    <a:pt x="1120" y="154"/>
                    <a:pt x="1121" y="157"/>
                    <a:pt x="1119" y="157"/>
                  </a:cubicBezTo>
                  <a:cubicBezTo>
                    <a:pt x="1115" y="157"/>
                    <a:pt x="1108" y="156"/>
                    <a:pt x="1104" y="158"/>
                  </a:cubicBezTo>
                  <a:cubicBezTo>
                    <a:pt x="1101" y="159"/>
                    <a:pt x="1096" y="161"/>
                    <a:pt x="1097" y="164"/>
                  </a:cubicBezTo>
                  <a:cubicBezTo>
                    <a:pt x="1091" y="162"/>
                    <a:pt x="1090" y="167"/>
                    <a:pt x="1086" y="168"/>
                  </a:cubicBezTo>
                  <a:cubicBezTo>
                    <a:pt x="1085" y="169"/>
                    <a:pt x="1084" y="170"/>
                    <a:pt x="1083" y="171"/>
                  </a:cubicBezTo>
                  <a:cubicBezTo>
                    <a:pt x="1082" y="171"/>
                    <a:pt x="1080" y="173"/>
                    <a:pt x="1079" y="173"/>
                  </a:cubicBezTo>
                  <a:cubicBezTo>
                    <a:pt x="1077" y="174"/>
                    <a:pt x="1076" y="175"/>
                    <a:pt x="1076" y="176"/>
                  </a:cubicBezTo>
                  <a:cubicBezTo>
                    <a:pt x="1072" y="175"/>
                    <a:pt x="1064" y="178"/>
                    <a:pt x="1062" y="175"/>
                  </a:cubicBezTo>
                  <a:cubicBezTo>
                    <a:pt x="1060" y="176"/>
                    <a:pt x="1057" y="175"/>
                    <a:pt x="1058" y="179"/>
                  </a:cubicBezTo>
                  <a:cubicBezTo>
                    <a:pt x="1050" y="180"/>
                    <a:pt x="1049" y="180"/>
                    <a:pt x="1041" y="179"/>
                  </a:cubicBezTo>
                  <a:cubicBezTo>
                    <a:pt x="1040" y="179"/>
                    <a:pt x="1039" y="180"/>
                    <a:pt x="1038" y="180"/>
                  </a:cubicBezTo>
                  <a:cubicBezTo>
                    <a:pt x="1037" y="181"/>
                    <a:pt x="1034" y="182"/>
                    <a:pt x="1034" y="185"/>
                  </a:cubicBezTo>
                  <a:cubicBezTo>
                    <a:pt x="1034" y="189"/>
                    <a:pt x="1027" y="187"/>
                    <a:pt x="1028" y="193"/>
                  </a:cubicBezTo>
                  <a:cubicBezTo>
                    <a:pt x="1027" y="198"/>
                    <a:pt x="1032" y="197"/>
                    <a:pt x="1034" y="199"/>
                  </a:cubicBezTo>
                  <a:cubicBezTo>
                    <a:pt x="1033" y="202"/>
                    <a:pt x="1033" y="206"/>
                    <a:pt x="1028" y="206"/>
                  </a:cubicBezTo>
                  <a:cubicBezTo>
                    <a:pt x="1029" y="209"/>
                    <a:pt x="1028" y="210"/>
                    <a:pt x="1025" y="210"/>
                  </a:cubicBezTo>
                  <a:cubicBezTo>
                    <a:pt x="1025" y="216"/>
                    <a:pt x="1025" y="216"/>
                    <a:pt x="1025" y="216"/>
                  </a:cubicBezTo>
                  <a:cubicBezTo>
                    <a:pt x="1026" y="218"/>
                    <a:pt x="1028" y="214"/>
                    <a:pt x="1028" y="217"/>
                  </a:cubicBezTo>
                  <a:cubicBezTo>
                    <a:pt x="1029" y="220"/>
                    <a:pt x="1026" y="219"/>
                    <a:pt x="1025" y="220"/>
                  </a:cubicBezTo>
                  <a:cubicBezTo>
                    <a:pt x="1025" y="220"/>
                    <a:pt x="1024" y="224"/>
                    <a:pt x="1024" y="224"/>
                  </a:cubicBezTo>
                  <a:cubicBezTo>
                    <a:pt x="1022" y="225"/>
                    <a:pt x="1019" y="224"/>
                    <a:pt x="1017" y="225"/>
                  </a:cubicBezTo>
                  <a:cubicBezTo>
                    <a:pt x="1016" y="226"/>
                    <a:pt x="1018" y="230"/>
                    <a:pt x="1017" y="231"/>
                  </a:cubicBezTo>
                  <a:cubicBezTo>
                    <a:pt x="1016" y="232"/>
                    <a:pt x="1016" y="228"/>
                    <a:pt x="1015" y="228"/>
                  </a:cubicBezTo>
                  <a:cubicBezTo>
                    <a:pt x="1014" y="228"/>
                    <a:pt x="1011" y="229"/>
                    <a:pt x="1014" y="235"/>
                  </a:cubicBezTo>
                  <a:cubicBezTo>
                    <a:pt x="1011" y="234"/>
                    <a:pt x="1012" y="237"/>
                    <a:pt x="1011" y="238"/>
                  </a:cubicBezTo>
                  <a:cubicBezTo>
                    <a:pt x="1011" y="238"/>
                    <a:pt x="1009" y="238"/>
                    <a:pt x="1009" y="238"/>
                  </a:cubicBezTo>
                  <a:cubicBezTo>
                    <a:pt x="1008" y="239"/>
                    <a:pt x="1008" y="242"/>
                    <a:pt x="1006" y="241"/>
                  </a:cubicBezTo>
                  <a:cubicBezTo>
                    <a:pt x="1006" y="243"/>
                    <a:pt x="1004" y="244"/>
                    <a:pt x="1004" y="246"/>
                  </a:cubicBezTo>
                  <a:cubicBezTo>
                    <a:pt x="1002" y="247"/>
                    <a:pt x="999" y="246"/>
                    <a:pt x="999" y="248"/>
                  </a:cubicBezTo>
                  <a:cubicBezTo>
                    <a:pt x="997" y="247"/>
                    <a:pt x="999" y="246"/>
                    <a:pt x="999" y="244"/>
                  </a:cubicBezTo>
                  <a:cubicBezTo>
                    <a:pt x="999" y="244"/>
                    <a:pt x="997" y="243"/>
                    <a:pt x="997" y="242"/>
                  </a:cubicBezTo>
                  <a:cubicBezTo>
                    <a:pt x="997" y="241"/>
                    <a:pt x="997" y="240"/>
                    <a:pt x="997" y="239"/>
                  </a:cubicBezTo>
                  <a:cubicBezTo>
                    <a:pt x="996" y="239"/>
                    <a:pt x="995" y="237"/>
                    <a:pt x="994" y="237"/>
                  </a:cubicBezTo>
                  <a:cubicBezTo>
                    <a:pt x="994" y="236"/>
                    <a:pt x="993" y="235"/>
                    <a:pt x="992" y="235"/>
                  </a:cubicBezTo>
                  <a:cubicBezTo>
                    <a:pt x="993" y="233"/>
                    <a:pt x="993" y="230"/>
                    <a:pt x="993" y="227"/>
                  </a:cubicBezTo>
                  <a:cubicBezTo>
                    <a:pt x="993" y="224"/>
                    <a:pt x="992" y="224"/>
                    <a:pt x="992" y="223"/>
                  </a:cubicBezTo>
                  <a:cubicBezTo>
                    <a:pt x="991" y="217"/>
                    <a:pt x="993" y="211"/>
                    <a:pt x="992" y="207"/>
                  </a:cubicBezTo>
                  <a:cubicBezTo>
                    <a:pt x="997" y="211"/>
                    <a:pt x="992" y="205"/>
                    <a:pt x="994" y="202"/>
                  </a:cubicBezTo>
                  <a:cubicBezTo>
                    <a:pt x="995" y="201"/>
                    <a:pt x="996" y="206"/>
                    <a:pt x="997" y="203"/>
                  </a:cubicBezTo>
                  <a:cubicBezTo>
                    <a:pt x="997" y="202"/>
                    <a:pt x="997" y="201"/>
                    <a:pt x="997" y="200"/>
                  </a:cubicBezTo>
                  <a:cubicBezTo>
                    <a:pt x="999" y="198"/>
                    <a:pt x="1004" y="194"/>
                    <a:pt x="1006" y="193"/>
                  </a:cubicBezTo>
                  <a:cubicBezTo>
                    <a:pt x="1006" y="193"/>
                    <a:pt x="1008" y="193"/>
                    <a:pt x="1007" y="192"/>
                  </a:cubicBezTo>
                  <a:cubicBezTo>
                    <a:pt x="1005" y="190"/>
                    <a:pt x="1008" y="191"/>
                    <a:pt x="1010" y="190"/>
                  </a:cubicBezTo>
                  <a:cubicBezTo>
                    <a:pt x="1012" y="189"/>
                    <a:pt x="1013" y="187"/>
                    <a:pt x="1013" y="183"/>
                  </a:cubicBezTo>
                  <a:cubicBezTo>
                    <a:pt x="1013" y="183"/>
                    <a:pt x="1018" y="181"/>
                    <a:pt x="1017" y="180"/>
                  </a:cubicBezTo>
                  <a:cubicBezTo>
                    <a:pt x="1017" y="180"/>
                    <a:pt x="1016" y="180"/>
                    <a:pt x="1015" y="180"/>
                  </a:cubicBezTo>
                  <a:cubicBezTo>
                    <a:pt x="1016" y="180"/>
                    <a:pt x="1017" y="178"/>
                    <a:pt x="1017" y="178"/>
                  </a:cubicBezTo>
                  <a:cubicBezTo>
                    <a:pt x="1018" y="177"/>
                    <a:pt x="1020" y="181"/>
                    <a:pt x="1020" y="175"/>
                  </a:cubicBezTo>
                  <a:cubicBezTo>
                    <a:pt x="1022" y="175"/>
                    <a:pt x="1025" y="174"/>
                    <a:pt x="1027" y="173"/>
                  </a:cubicBezTo>
                  <a:cubicBezTo>
                    <a:pt x="1027" y="173"/>
                    <a:pt x="1028" y="171"/>
                    <a:pt x="1028" y="171"/>
                  </a:cubicBezTo>
                  <a:cubicBezTo>
                    <a:pt x="1029" y="170"/>
                    <a:pt x="1030" y="171"/>
                    <a:pt x="1031" y="171"/>
                  </a:cubicBezTo>
                  <a:cubicBezTo>
                    <a:pt x="1032" y="170"/>
                    <a:pt x="1033" y="169"/>
                    <a:pt x="1034" y="168"/>
                  </a:cubicBezTo>
                  <a:cubicBezTo>
                    <a:pt x="1034" y="167"/>
                    <a:pt x="1035" y="168"/>
                    <a:pt x="1035" y="166"/>
                  </a:cubicBezTo>
                  <a:cubicBezTo>
                    <a:pt x="1035" y="165"/>
                    <a:pt x="1037" y="161"/>
                    <a:pt x="1039" y="164"/>
                  </a:cubicBezTo>
                  <a:cubicBezTo>
                    <a:pt x="1039" y="157"/>
                    <a:pt x="1039" y="157"/>
                    <a:pt x="1039" y="157"/>
                  </a:cubicBezTo>
                  <a:cubicBezTo>
                    <a:pt x="1036" y="156"/>
                    <a:pt x="1034" y="157"/>
                    <a:pt x="1032" y="158"/>
                  </a:cubicBezTo>
                  <a:cubicBezTo>
                    <a:pt x="1032" y="159"/>
                    <a:pt x="1030" y="160"/>
                    <a:pt x="1030" y="161"/>
                  </a:cubicBezTo>
                  <a:cubicBezTo>
                    <a:pt x="1029" y="162"/>
                    <a:pt x="1028" y="161"/>
                    <a:pt x="1028" y="162"/>
                  </a:cubicBezTo>
                  <a:cubicBezTo>
                    <a:pt x="1028" y="165"/>
                    <a:pt x="1023" y="164"/>
                    <a:pt x="1023" y="168"/>
                  </a:cubicBezTo>
                  <a:cubicBezTo>
                    <a:pt x="1020" y="167"/>
                    <a:pt x="1018" y="168"/>
                    <a:pt x="1018" y="171"/>
                  </a:cubicBezTo>
                  <a:cubicBezTo>
                    <a:pt x="1017" y="171"/>
                    <a:pt x="1018" y="168"/>
                    <a:pt x="1017" y="168"/>
                  </a:cubicBezTo>
                  <a:cubicBezTo>
                    <a:pt x="1017" y="168"/>
                    <a:pt x="1014" y="168"/>
                    <a:pt x="1014" y="168"/>
                  </a:cubicBezTo>
                  <a:cubicBezTo>
                    <a:pt x="1014" y="167"/>
                    <a:pt x="1015" y="165"/>
                    <a:pt x="1014" y="164"/>
                  </a:cubicBezTo>
                  <a:cubicBezTo>
                    <a:pt x="1008" y="164"/>
                    <a:pt x="1004" y="163"/>
                    <a:pt x="1000" y="164"/>
                  </a:cubicBezTo>
                  <a:cubicBezTo>
                    <a:pt x="998" y="164"/>
                    <a:pt x="1000" y="166"/>
                    <a:pt x="999" y="166"/>
                  </a:cubicBezTo>
                  <a:cubicBezTo>
                    <a:pt x="997" y="168"/>
                    <a:pt x="995" y="167"/>
                    <a:pt x="993" y="168"/>
                  </a:cubicBezTo>
                  <a:cubicBezTo>
                    <a:pt x="991" y="169"/>
                    <a:pt x="991" y="170"/>
                    <a:pt x="989" y="172"/>
                  </a:cubicBezTo>
                  <a:cubicBezTo>
                    <a:pt x="988" y="173"/>
                    <a:pt x="987" y="175"/>
                    <a:pt x="985" y="175"/>
                  </a:cubicBezTo>
                  <a:cubicBezTo>
                    <a:pt x="983" y="179"/>
                    <a:pt x="987" y="178"/>
                    <a:pt x="986" y="182"/>
                  </a:cubicBezTo>
                  <a:cubicBezTo>
                    <a:pt x="984" y="182"/>
                    <a:pt x="983" y="184"/>
                    <a:pt x="983" y="186"/>
                  </a:cubicBezTo>
                  <a:cubicBezTo>
                    <a:pt x="977" y="185"/>
                    <a:pt x="976" y="188"/>
                    <a:pt x="971" y="187"/>
                  </a:cubicBezTo>
                  <a:cubicBezTo>
                    <a:pt x="969" y="186"/>
                    <a:pt x="970" y="185"/>
                    <a:pt x="971" y="183"/>
                  </a:cubicBezTo>
                  <a:cubicBezTo>
                    <a:pt x="968" y="184"/>
                    <a:pt x="968" y="182"/>
                    <a:pt x="968" y="180"/>
                  </a:cubicBezTo>
                  <a:cubicBezTo>
                    <a:pt x="966" y="180"/>
                    <a:pt x="962" y="181"/>
                    <a:pt x="962" y="179"/>
                  </a:cubicBezTo>
                  <a:cubicBezTo>
                    <a:pt x="956" y="183"/>
                    <a:pt x="947" y="185"/>
                    <a:pt x="938" y="186"/>
                  </a:cubicBezTo>
                  <a:cubicBezTo>
                    <a:pt x="938" y="184"/>
                    <a:pt x="934" y="185"/>
                    <a:pt x="936" y="180"/>
                  </a:cubicBezTo>
                  <a:cubicBezTo>
                    <a:pt x="930" y="180"/>
                    <a:pt x="930" y="180"/>
                    <a:pt x="930" y="180"/>
                  </a:cubicBezTo>
                  <a:cubicBezTo>
                    <a:pt x="924" y="182"/>
                    <a:pt x="919" y="184"/>
                    <a:pt x="915" y="186"/>
                  </a:cubicBezTo>
                  <a:cubicBezTo>
                    <a:pt x="911" y="188"/>
                    <a:pt x="908" y="192"/>
                    <a:pt x="903" y="193"/>
                  </a:cubicBezTo>
                  <a:cubicBezTo>
                    <a:pt x="904" y="196"/>
                    <a:pt x="903" y="197"/>
                    <a:pt x="900" y="197"/>
                  </a:cubicBezTo>
                  <a:cubicBezTo>
                    <a:pt x="902" y="201"/>
                    <a:pt x="898" y="201"/>
                    <a:pt x="899" y="204"/>
                  </a:cubicBezTo>
                  <a:cubicBezTo>
                    <a:pt x="896" y="202"/>
                    <a:pt x="894" y="210"/>
                    <a:pt x="892" y="209"/>
                  </a:cubicBezTo>
                  <a:cubicBezTo>
                    <a:pt x="889" y="206"/>
                    <a:pt x="892" y="210"/>
                    <a:pt x="888" y="210"/>
                  </a:cubicBezTo>
                  <a:cubicBezTo>
                    <a:pt x="885" y="210"/>
                    <a:pt x="885" y="211"/>
                    <a:pt x="885" y="213"/>
                  </a:cubicBezTo>
                  <a:cubicBezTo>
                    <a:pt x="878" y="210"/>
                    <a:pt x="881" y="218"/>
                    <a:pt x="875" y="217"/>
                  </a:cubicBezTo>
                  <a:cubicBezTo>
                    <a:pt x="876" y="218"/>
                    <a:pt x="880" y="224"/>
                    <a:pt x="881" y="221"/>
                  </a:cubicBezTo>
                  <a:cubicBezTo>
                    <a:pt x="883" y="222"/>
                    <a:pt x="882" y="225"/>
                    <a:pt x="882" y="227"/>
                  </a:cubicBezTo>
                  <a:cubicBezTo>
                    <a:pt x="884" y="225"/>
                    <a:pt x="886" y="228"/>
                    <a:pt x="886" y="228"/>
                  </a:cubicBezTo>
                  <a:cubicBezTo>
                    <a:pt x="888" y="228"/>
                    <a:pt x="889" y="226"/>
                    <a:pt x="892" y="227"/>
                  </a:cubicBezTo>
                  <a:cubicBezTo>
                    <a:pt x="892" y="227"/>
                    <a:pt x="894" y="228"/>
                    <a:pt x="893" y="228"/>
                  </a:cubicBezTo>
                  <a:cubicBezTo>
                    <a:pt x="895" y="228"/>
                    <a:pt x="897" y="224"/>
                    <a:pt x="898" y="227"/>
                  </a:cubicBezTo>
                  <a:cubicBezTo>
                    <a:pt x="899" y="227"/>
                    <a:pt x="899" y="225"/>
                    <a:pt x="899" y="224"/>
                  </a:cubicBezTo>
                  <a:cubicBezTo>
                    <a:pt x="901" y="225"/>
                    <a:pt x="901" y="235"/>
                    <a:pt x="905" y="230"/>
                  </a:cubicBezTo>
                  <a:cubicBezTo>
                    <a:pt x="908" y="229"/>
                    <a:pt x="904" y="236"/>
                    <a:pt x="909" y="234"/>
                  </a:cubicBezTo>
                  <a:cubicBezTo>
                    <a:pt x="909" y="235"/>
                    <a:pt x="906" y="234"/>
                    <a:pt x="906" y="235"/>
                  </a:cubicBezTo>
                  <a:cubicBezTo>
                    <a:pt x="906" y="235"/>
                    <a:pt x="908" y="239"/>
                    <a:pt x="907" y="241"/>
                  </a:cubicBezTo>
                  <a:cubicBezTo>
                    <a:pt x="907" y="241"/>
                    <a:pt x="906" y="241"/>
                    <a:pt x="906" y="242"/>
                  </a:cubicBezTo>
                  <a:cubicBezTo>
                    <a:pt x="906" y="243"/>
                    <a:pt x="905" y="244"/>
                    <a:pt x="905" y="245"/>
                  </a:cubicBezTo>
                  <a:cubicBezTo>
                    <a:pt x="904" y="249"/>
                    <a:pt x="907" y="258"/>
                    <a:pt x="902" y="253"/>
                  </a:cubicBezTo>
                  <a:cubicBezTo>
                    <a:pt x="903" y="266"/>
                    <a:pt x="897" y="271"/>
                    <a:pt x="895" y="280"/>
                  </a:cubicBezTo>
                  <a:cubicBezTo>
                    <a:pt x="893" y="282"/>
                    <a:pt x="893" y="281"/>
                    <a:pt x="891" y="280"/>
                  </a:cubicBezTo>
                  <a:cubicBezTo>
                    <a:pt x="890" y="281"/>
                    <a:pt x="891" y="283"/>
                    <a:pt x="891" y="284"/>
                  </a:cubicBezTo>
                  <a:cubicBezTo>
                    <a:pt x="890" y="286"/>
                    <a:pt x="888" y="285"/>
                    <a:pt x="886" y="286"/>
                  </a:cubicBezTo>
                  <a:cubicBezTo>
                    <a:pt x="886" y="286"/>
                    <a:pt x="887" y="288"/>
                    <a:pt x="886" y="288"/>
                  </a:cubicBezTo>
                  <a:cubicBezTo>
                    <a:pt x="886" y="289"/>
                    <a:pt x="884" y="288"/>
                    <a:pt x="884" y="288"/>
                  </a:cubicBezTo>
                  <a:cubicBezTo>
                    <a:pt x="883" y="289"/>
                    <a:pt x="885" y="290"/>
                    <a:pt x="885" y="290"/>
                  </a:cubicBezTo>
                  <a:cubicBezTo>
                    <a:pt x="884" y="291"/>
                    <a:pt x="882" y="291"/>
                    <a:pt x="881" y="293"/>
                  </a:cubicBezTo>
                  <a:cubicBezTo>
                    <a:pt x="880" y="294"/>
                    <a:pt x="880" y="296"/>
                    <a:pt x="879" y="297"/>
                  </a:cubicBezTo>
                  <a:cubicBezTo>
                    <a:pt x="878" y="298"/>
                    <a:pt x="877" y="297"/>
                    <a:pt x="875" y="298"/>
                  </a:cubicBezTo>
                  <a:cubicBezTo>
                    <a:pt x="874" y="299"/>
                    <a:pt x="875" y="301"/>
                    <a:pt x="874" y="303"/>
                  </a:cubicBezTo>
                  <a:cubicBezTo>
                    <a:pt x="873" y="303"/>
                    <a:pt x="871" y="302"/>
                    <a:pt x="871" y="303"/>
                  </a:cubicBezTo>
                  <a:cubicBezTo>
                    <a:pt x="871" y="303"/>
                    <a:pt x="871" y="306"/>
                    <a:pt x="870" y="305"/>
                  </a:cubicBezTo>
                  <a:cubicBezTo>
                    <a:pt x="869" y="304"/>
                    <a:pt x="867" y="304"/>
                    <a:pt x="867" y="308"/>
                  </a:cubicBezTo>
                  <a:cubicBezTo>
                    <a:pt x="860" y="309"/>
                    <a:pt x="860" y="308"/>
                    <a:pt x="853" y="308"/>
                  </a:cubicBezTo>
                  <a:cubicBezTo>
                    <a:pt x="853" y="309"/>
                    <a:pt x="847" y="312"/>
                    <a:pt x="850" y="312"/>
                  </a:cubicBezTo>
                  <a:cubicBezTo>
                    <a:pt x="851" y="315"/>
                    <a:pt x="840" y="313"/>
                    <a:pt x="846" y="315"/>
                  </a:cubicBezTo>
                  <a:cubicBezTo>
                    <a:pt x="845" y="317"/>
                    <a:pt x="843" y="317"/>
                    <a:pt x="843" y="315"/>
                  </a:cubicBezTo>
                  <a:cubicBezTo>
                    <a:pt x="839" y="318"/>
                    <a:pt x="841" y="321"/>
                    <a:pt x="842" y="326"/>
                  </a:cubicBezTo>
                  <a:cubicBezTo>
                    <a:pt x="837" y="327"/>
                    <a:pt x="839" y="327"/>
                    <a:pt x="835" y="326"/>
                  </a:cubicBezTo>
                  <a:cubicBezTo>
                    <a:pt x="836" y="328"/>
                    <a:pt x="836" y="329"/>
                    <a:pt x="833" y="329"/>
                  </a:cubicBezTo>
                  <a:cubicBezTo>
                    <a:pt x="833" y="332"/>
                    <a:pt x="834" y="344"/>
                    <a:pt x="836" y="340"/>
                  </a:cubicBezTo>
                  <a:cubicBezTo>
                    <a:pt x="839" y="340"/>
                    <a:pt x="836" y="351"/>
                    <a:pt x="840" y="352"/>
                  </a:cubicBezTo>
                  <a:cubicBezTo>
                    <a:pt x="844" y="352"/>
                    <a:pt x="839" y="356"/>
                    <a:pt x="843" y="357"/>
                  </a:cubicBezTo>
                  <a:cubicBezTo>
                    <a:pt x="842" y="357"/>
                    <a:pt x="842" y="360"/>
                    <a:pt x="842" y="360"/>
                  </a:cubicBezTo>
                  <a:cubicBezTo>
                    <a:pt x="840" y="361"/>
                    <a:pt x="839" y="359"/>
                    <a:pt x="839" y="359"/>
                  </a:cubicBezTo>
                  <a:cubicBezTo>
                    <a:pt x="837" y="359"/>
                    <a:pt x="838" y="361"/>
                    <a:pt x="837" y="361"/>
                  </a:cubicBezTo>
                  <a:cubicBezTo>
                    <a:pt x="836" y="362"/>
                    <a:pt x="834" y="361"/>
                    <a:pt x="833" y="361"/>
                  </a:cubicBezTo>
                  <a:cubicBezTo>
                    <a:pt x="830" y="362"/>
                    <a:pt x="826" y="365"/>
                    <a:pt x="823" y="363"/>
                  </a:cubicBezTo>
                  <a:cubicBezTo>
                    <a:pt x="823" y="360"/>
                    <a:pt x="824" y="359"/>
                    <a:pt x="825" y="357"/>
                  </a:cubicBezTo>
                  <a:cubicBezTo>
                    <a:pt x="825" y="354"/>
                    <a:pt x="823" y="350"/>
                    <a:pt x="826" y="349"/>
                  </a:cubicBezTo>
                  <a:cubicBezTo>
                    <a:pt x="826" y="347"/>
                    <a:pt x="822" y="348"/>
                    <a:pt x="823" y="343"/>
                  </a:cubicBezTo>
                  <a:cubicBezTo>
                    <a:pt x="820" y="342"/>
                    <a:pt x="818" y="344"/>
                    <a:pt x="815" y="340"/>
                  </a:cubicBezTo>
                  <a:cubicBezTo>
                    <a:pt x="814" y="336"/>
                    <a:pt x="820" y="339"/>
                    <a:pt x="818" y="333"/>
                  </a:cubicBezTo>
                  <a:cubicBezTo>
                    <a:pt x="817" y="332"/>
                    <a:pt x="816" y="333"/>
                    <a:pt x="816" y="333"/>
                  </a:cubicBezTo>
                  <a:cubicBezTo>
                    <a:pt x="815" y="333"/>
                    <a:pt x="814" y="332"/>
                    <a:pt x="814" y="331"/>
                  </a:cubicBezTo>
                  <a:cubicBezTo>
                    <a:pt x="813" y="330"/>
                    <a:pt x="811" y="329"/>
                    <a:pt x="811" y="328"/>
                  </a:cubicBezTo>
                  <a:cubicBezTo>
                    <a:pt x="810" y="329"/>
                    <a:pt x="808" y="329"/>
                    <a:pt x="806" y="329"/>
                  </a:cubicBezTo>
                  <a:cubicBezTo>
                    <a:pt x="805" y="329"/>
                    <a:pt x="806" y="331"/>
                    <a:pt x="806" y="331"/>
                  </a:cubicBezTo>
                  <a:cubicBezTo>
                    <a:pt x="806" y="335"/>
                    <a:pt x="803" y="327"/>
                    <a:pt x="804" y="333"/>
                  </a:cubicBezTo>
                  <a:cubicBezTo>
                    <a:pt x="800" y="330"/>
                    <a:pt x="800" y="337"/>
                    <a:pt x="795" y="333"/>
                  </a:cubicBezTo>
                  <a:cubicBezTo>
                    <a:pt x="799" y="330"/>
                    <a:pt x="795" y="328"/>
                    <a:pt x="799" y="325"/>
                  </a:cubicBezTo>
                  <a:cubicBezTo>
                    <a:pt x="802" y="323"/>
                    <a:pt x="793" y="324"/>
                    <a:pt x="792" y="326"/>
                  </a:cubicBezTo>
                  <a:cubicBezTo>
                    <a:pt x="792" y="330"/>
                    <a:pt x="790" y="325"/>
                    <a:pt x="791" y="325"/>
                  </a:cubicBezTo>
                  <a:cubicBezTo>
                    <a:pt x="788" y="325"/>
                    <a:pt x="789" y="329"/>
                    <a:pt x="787" y="329"/>
                  </a:cubicBezTo>
                  <a:cubicBezTo>
                    <a:pt x="786" y="329"/>
                    <a:pt x="783" y="331"/>
                    <a:pt x="783" y="332"/>
                  </a:cubicBezTo>
                  <a:cubicBezTo>
                    <a:pt x="782" y="333"/>
                    <a:pt x="781" y="333"/>
                    <a:pt x="781" y="335"/>
                  </a:cubicBezTo>
                  <a:cubicBezTo>
                    <a:pt x="776" y="334"/>
                    <a:pt x="777" y="334"/>
                    <a:pt x="771" y="335"/>
                  </a:cubicBezTo>
                  <a:cubicBezTo>
                    <a:pt x="773" y="335"/>
                    <a:pt x="772" y="338"/>
                    <a:pt x="773" y="339"/>
                  </a:cubicBezTo>
                  <a:cubicBezTo>
                    <a:pt x="774" y="340"/>
                    <a:pt x="776" y="338"/>
                    <a:pt x="777" y="339"/>
                  </a:cubicBezTo>
                  <a:cubicBezTo>
                    <a:pt x="777" y="339"/>
                    <a:pt x="777" y="341"/>
                    <a:pt x="777" y="342"/>
                  </a:cubicBezTo>
                  <a:cubicBezTo>
                    <a:pt x="778" y="342"/>
                    <a:pt x="780" y="341"/>
                    <a:pt x="781" y="342"/>
                  </a:cubicBezTo>
                  <a:cubicBezTo>
                    <a:pt x="782" y="342"/>
                    <a:pt x="781" y="344"/>
                    <a:pt x="781" y="345"/>
                  </a:cubicBezTo>
                  <a:cubicBezTo>
                    <a:pt x="782" y="346"/>
                    <a:pt x="784" y="345"/>
                    <a:pt x="785" y="346"/>
                  </a:cubicBezTo>
                  <a:cubicBezTo>
                    <a:pt x="787" y="346"/>
                    <a:pt x="786" y="343"/>
                    <a:pt x="788" y="343"/>
                  </a:cubicBezTo>
                  <a:cubicBezTo>
                    <a:pt x="794" y="343"/>
                    <a:pt x="798" y="344"/>
                    <a:pt x="798" y="349"/>
                  </a:cubicBezTo>
                  <a:cubicBezTo>
                    <a:pt x="796" y="351"/>
                    <a:pt x="793" y="351"/>
                    <a:pt x="791" y="349"/>
                  </a:cubicBezTo>
                  <a:cubicBezTo>
                    <a:pt x="790" y="350"/>
                    <a:pt x="789" y="353"/>
                    <a:pt x="790" y="356"/>
                  </a:cubicBezTo>
                  <a:cubicBezTo>
                    <a:pt x="787" y="355"/>
                    <a:pt x="787" y="357"/>
                    <a:pt x="788" y="357"/>
                  </a:cubicBezTo>
                  <a:cubicBezTo>
                    <a:pt x="788" y="359"/>
                    <a:pt x="785" y="358"/>
                    <a:pt x="783" y="359"/>
                  </a:cubicBezTo>
                  <a:cubicBezTo>
                    <a:pt x="785" y="364"/>
                    <a:pt x="790" y="366"/>
                    <a:pt x="790" y="373"/>
                  </a:cubicBezTo>
                  <a:cubicBezTo>
                    <a:pt x="793" y="368"/>
                    <a:pt x="791" y="372"/>
                    <a:pt x="794" y="374"/>
                  </a:cubicBezTo>
                  <a:cubicBezTo>
                    <a:pt x="793" y="379"/>
                    <a:pt x="795" y="386"/>
                    <a:pt x="792" y="389"/>
                  </a:cubicBezTo>
                  <a:cubicBezTo>
                    <a:pt x="795" y="393"/>
                    <a:pt x="796" y="397"/>
                    <a:pt x="795" y="404"/>
                  </a:cubicBezTo>
                  <a:cubicBezTo>
                    <a:pt x="791" y="400"/>
                    <a:pt x="793" y="410"/>
                    <a:pt x="791" y="408"/>
                  </a:cubicBezTo>
                  <a:cubicBezTo>
                    <a:pt x="789" y="406"/>
                    <a:pt x="791" y="408"/>
                    <a:pt x="790" y="409"/>
                  </a:cubicBezTo>
                  <a:cubicBezTo>
                    <a:pt x="789" y="410"/>
                    <a:pt x="786" y="410"/>
                    <a:pt x="787" y="415"/>
                  </a:cubicBezTo>
                  <a:cubicBezTo>
                    <a:pt x="782" y="413"/>
                    <a:pt x="786" y="419"/>
                    <a:pt x="781" y="418"/>
                  </a:cubicBezTo>
                  <a:cubicBezTo>
                    <a:pt x="785" y="421"/>
                    <a:pt x="775" y="423"/>
                    <a:pt x="777" y="425"/>
                  </a:cubicBezTo>
                  <a:cubicBezTo>
                    <a:pt x="779" y="427"/>
                    <a:pt x="776" y="425"/>
                    <a:pt x="774" y="427"/>
                  </a:cubicBezTo>
                  <a:cubicBezTo>
                    <a:pt x="773" y="428"/>
                    <a:pt x="774" y="430"/>
                    <a:pt x="773" y="432"/>
                  </a:cubicBezTo>
                  <a:cubicBezTo>
                    <a:pt x="772" y="432"/>
                    <a:pt x="770" y="431"/>
                    <a:pt x="770" y="432"/>
                  </a:cubicBezTo>
                  <a:cubicBezTo>
                    <a:pt x="770" y="432"/>
                    <a:pt x="770" y="434"/>
                    <a:pt x="770" y="434"/>
                  </a:cubicBezTo>
                  <a:cubicBezTo>
                    <a:pt x="769" y="436"/>
                    <a:pt x="764" y="433"/>
                    <a:pt x="766" y="437"/>
                  </a:cubicBezTo>
                  <a:cubicBezTo>
                    <a:pt x="757" y="438"/>
                    <a:pt x="758" y="438"/>
                    <a:pt x="749" y="437"/>
                  </a:cubicBezTo>
                  <a:cubicBezTo>
                    <a:pt x="747" y="437"/>
                    <a:pt x="748" y="440"/>
                    <a:pt x="748" y="441"/>
                  </a:cubicBezTo>
                  <a:cubicBezTo>
                    <a:pt x="744" y="439"/>
                    <a:pt x="740" y="445"/>
                    <a:pt x="739" y="444"/>
                  </a:cubicBezTo>
                  <a:cubicBezTo>
                    <a:pt x="737" y="442"/>
                    <a:pt x="739" y="446"/>
                    <a:pt x="734" y="446"/>
                  </a:cubicBezTo>
                  <a:cubicBezTo>
                    <a:pt x="731" y="446"/>
                    <a:pt x="735" y="448"/>
                    <a:pt x="732" y="448"/>
                  </a:cubicBezTo>
                  <a:cubicBezTo>
                    <a:pt x="729" y="452"/>
                    <a:pt x="727" y="446"/>
                    <a:pt x="724" y="446"/>
                  </a:cubicBezTo>
                  <a:cubicBezTo>
                    <a:pt x="719" y="445"/>
                    <a:pt x="719" y="447"/>
                    <a:pt x="715" y="447"/>
                  </a:cubicBezTo>
                  <a:cubicBezTo>
                    <a:pt x="713" y="448"/>
                    <a:pt x="713" y="450"/>
                    <a:pt x="712" y="453"/>
                  </a:cubicBezTo>
                  <a:cubicBezTo>
                    <a:pt x="708" y="451"/>
                    <a:pt x="708" y="455"/>
                    <a:pt x="705" y="455"/>
                  </a:cubicBezTo>
                  <a:cubicBezTo>
                    <a:pt x="704" y="459"/>
                    <a:pt x="708" y="458"/>
                    <a:pt x="708" y="461"/>
                  </a:cubicBezTo>
                  <a:cubicBezTo>
                    <a:pt x="708" y="462"/>
                    <a:pt x="708" y="464"/>
                    <a:pt x="710" y="464"/>
                  </a:cubicBezTo>
                  <a:cubicBezTo>
                    <a:pt x="711" y="464"/>
                    <a:pt x="710" y="466"/>
                    <a:pt x="711" y="467"/>
                  </a:cubicBezTo>
                  <a:cubicBezTo>
                    <a:pt x="712" y="468"/>
                    <a:pt x="714" y="467"/>
                    <a:pt x="715" y="468"/>
                  </a:cubicBezTo>
                  <a:cubicBezTo>
                    <a:pt x="716" y="468"/>
                    <a:pt x="715" y="470"/>
                    <a:pt x="715" y="471"/>
                  </a:cubicBezTo>
                  <a:cubicBezTo>
                    <a:pt x="716" y="471"/>
                    <a:pt x="718" y="470"/>
                    <a:pt x="718" y="471"/>
                  </a:cubicBezTo>
                  <a:cubicBezTo>
                    <a:pt x="719" y="472"/>
                    <a:pt x="719" y="476"/>
                    <a:pt x="721" y="478"/>
                  </a:cubicBezTo>
                  <a:cubicBezTo>
                    <a:pt x="722" y="479"/>
                    <a:pt x="725" y="482"/>
                    <a:pt x="725" y="482"/>
                  </a:cubicBezTo>
                  <a:cubicBezTo>
                    <a:pt x="726" y="484"/>
                    <a:pt x="725" y="486"/>
                    <a:pt x="725" y="488"/>
                  </a:cubicBezTo>
                  <a:cubicBezTo>
                    <a:pt x="725" y="490"/>
                    <a:pt x="727" y="491"/>
                    <a:pt x="727" y="493"/>
                  </a:cubicBezTo>
                  <a:cubicBezTo>
                    <a:pt x="726" y="496"/>
                    <a:pt x="725" y="496"/>
                    <a:pt x="725" y="498"/>
                  </a:cubicBezTo>
                  <a:cubicBezTo>
                    <a:pt x="725" y="500"/>
                    <a:pt x="726" y="503"/>
                    <a:pt x="722" y="500"/>
                  </a:cubicBezTo>
                  <a:cubicBezTo>
                    <a:pt x="724" y="506"/>
                    <a:pt x="718" y="503"/>
                    <a:pt x="720" y="507"/>
                  </a:cubicBezTo>
                  <a:cubicBezTo>
                    <a:pt x="714" y="505"/>
                    <a:pt x="715" y="510"/>
                    <a:pt x="711" y="510"/>
                  </a:cubicBezTo>
                  <a:cubicBezTo>
                    <a:pt x="709" y="510"/>
                    <a:pt x="710" y="512"/>
                    <a:pt x="710" y="513"/>
                  </a:cubicBezTo>
                  <a:cubicBezTo>
                    <a:pt x="709" y="513"/>
                    <a:pt x="706" y="513"/>
                    <a:pt x="707" y="514"/>
                  </a:cubicBezTo>
                  <a:cubicBezTo>
                    <a:pt x="708" y="516"/>
                    <a:pt x="708" y="515"/>
                    <a:pt x="707" y="516"/>
                  </a:cubicBezTo>
                  <a:cubicBezTo>
                    <a:pt x="706" y="517"/>
                    <a:pt x="705" y="519"/>
                    <a:pt x="703" y="519"/>
                  </a:cubicBezTo>
                  <a:cubicBezTo>
                    <a:pt x="704" y="511"/>
                    <a:pt x="700" y="518"/>
                    <a:pt x="700" y="514"/>
                  </a:cubicBezTo>
                  <a:cubicBezTo>
                    <a:pt x="700" y="513"/>
                    <a:pt x="699" y="510"/>
                    <a:pt x="697" y="509"/>
                  </a:cubicBezTo>
                  <a:cubicBezTo>
                    <a:pt x="697" y="508"/>
                    <a:pt x="695" y="509"/>
                    <a:pt x="694" y="509"/>
                  </a:cubicBezTo>
                  <a:cubicBezTo>
                    <a:pt x="694" y="508"/>
                    <a:pt x="695" y="506"/>
                    <a:pt x="694" y="506"/>
                  </a:cubicBezTo>
                  <a:cubicBezTo>
                    <a:pt x="693" y="505"/>
                    <a:pt x="689" y="506"/>
                    <a:pt x="689" y="505"/>
                  </a:cubicBezTo>
                  <a:cubicBezTo>
                    <a:pt x="688" y="504"/>
                    <a:pt x="689" y="502"/>
                    <a:pt x="689" y="502"/>
                  </a:cubicBezTo>
                  <a:cubicBezTo>
                    <a:pt x="688" y="501"/>
                    <a:pt x="686" y="502"/>
                    <a:pt x="684" y="502"/>
                  </a:cubicBezTo>
                  <a:cubicBezTo>
                    <a:pt x="683" y="502"/>
                    <a:pt x="684" y="498"/>
                    <a:pt x="683" y="498"/>
                  </a:cubicBezTo>
                  <a:cubicBezTo>
                    <a:pt x="682" y="497"/>
                    <a:pt x="681" y="498"/>
                    <a:pt x="682" y="499"/>
                  </a:cubicBezTo>
                  <a:cubicBezTo>
                    <a:pt x="679" y="496"/>
                    <a:pt x="680" y="496"/>
                    <a:pt x="677" y="493"/>
                  </a:cubicBezTo>
                  <a:cubicBezTo>
                    <a:pt x="673" y="492"/>
                    <a:pt x="674" y="498"/>
                    <a:pt x="673" y="500"/>
                  </a:cubicBezTo>
                  <a:cubicBezTo>
                    <a:pt x="673" y="501"/>
                    <a:pt x="671" y="501"/>
                    <a:pt x="670" y="502"/>
                  </a:cubicBezTo>
                  <a:cubicBezTo>
                    <a:pt x="670" y="504"/>
                    <a:pt x="671" y="508"/>
                    <a:pt x="669" y="510"/>
                  </a:cubicBezTo>
                  <a:cubicBezTo>
                    <a:pt x="670" y="511"/>
                    <a:pt x="670" y="512"/>
                    <a:pt x="670" y="514"/>
                  </a:cubicBezTo>
                  <a:cubicBezTo>
                    <a:pt x="671" y="516"/>
                    <a:pt x="673" y="518"/>
                    <a:pt x="673" y="516"/>
                  </a:cubicBezTo>
                  <a:cubicBezTo>
                    <a:pt x="677" y="519"/>
                    <a:pt x="675" y="521"/>
                    <a:pt x="675" y="526"/>
                  </a:cubicBezTo>
                  <a:cubicBezTo>
                    <a:pt x="675" y="527"/>
                    <a:pt x="676" y="527"/>
                    <a:pt x="676" y="528"/>
                  </a:cubicBezTo>
                  <a:cubicBezTo>
                    <a:pt x="677" y="529"/>
                    <a:pt x="678" y="531"/>
                    <a:pt x="679" y="531"/>
                  </a:cubicBezTo>
                  <a:cubicBezTo>
                    <a:pt x="681" y="533"/>
                    <a:pt x="683" y="534"/>
                    <a:pt x="686" y="535"/>
                  </a:cubicBezTo>
                  <a:cubicBezTo>
                    <a:pt x="687" y="536"/>
                    <a:pt x="686" y="537"/>
                    <a:pt x="687" y="537"/>
                  </a:cubicBezTo>
                  <a:cubicBezTo>
                    <a:pt x="689" y="537"/>
                    <a:pt x="688" y="538"/>
                    <a:pt x="689" y="540"/>
                  </a:cubicBezTo>
                  <a:cubicBezTo>
                    <a:pt x="689" y="541"/>
                    <a:pt x="691" y="540"/>
                    <a:pt x="691" y="541"/>
                  </a:cubicBezTo>
                  <a:cubicBezTo>
                    <a:pt x="692" y="542"/>
                    <a:pt x="691" y="545"/>
                    <a:pt x="691" y="547"/>
                  </a:cubicBezTo>
                  <a:cubicBezTo>
                    <a:pt x="692" y="547"/>
                    <a:pt x="694" y="549"/>
                    <a:pt x="694" y="549"/>
                  </a:cubicBezTo>
                  <a:cubicBezTo>
                    <a:pt x="694" y="550"/>
                    <a:pt x="691" y="554"/>
                    <a:pt x="696" y="555"/>
                  </a:cubicBezTo>
                  <a:cubicBezTo>
                    <a:pt x="695" y="558"/>
                    <a:pt x="692" y="557"/>
                    <a:pt x="690" y="556"/>
                  </a:cubicBezTo>
                  <a:cubicBezTo>
                    <a:pt x="688" y="556"/>
                    <a:pt x="684" y="556"/>
                    <a:pt x="683" y="555"/>
                  </a:cubicBezTo>
                  <a:cubicBezTo>
                    <a:pt x="684" y="556"/>
                    <a:pt x="685" y="549"/>
                    <a:pt x="682" y="554"/>
                  </a:cubicBezTo>
                  <a:cubicBezTo>
                    <a:pt x="679" y="552"/>
                    <a:pt x="680" y="549"/>
                    <a:pt x="679" y="547"/>
                  </a:cubicBezTo>
                  <a:cubicBezTo>
                    <a:pt x="678" y="545"/>
                    <a:pt x="676" y="544"/>
                    <a:pt x="675" y="542"/>
                  </a:cubicBezTo>
                  <a:cubicBezTo>
                    <a:pt x="674" y="540"/>
                    <a:pt x="674" y="538"/>
                    <a:pt x="676" y="538"/>
                  </a:cubicBezTo>
                  <a:cubicBezTo>
                    <a:pt x="674" y="535"/>
                    <a:pt x="673" y="531"/>
                    <a:pt x="669" y="530"/>
                  </a:cubicBezTo>
                  <a:cubicBezTo>
                    <a:pt x="669" y="527"/>
                    <a:pt x="667" y="526"/>
                    <a:pt x="669" y="526"/>
                  </a:cubicBezTo>
                  <a:cubicBezTo>
                    <a:pt x="668" y="524"/>
                    <a:pt x="666" y="523"/>
                    <a:pt x="665" y="523"/>
                  </a:cubicBezTo>
                  <a:cubicBezTo>
                    <a:pt x="665" y="521"/>
                    <a:pt x="665" y="519"/>
                    <a:pt x="663" y="519"/>
                  </a:cubicBezTo>
                  <a:cubicBezTo>
                    <a:pt x="663" y="516"/>
                    <a:pt x="664" y="515"/>
                    <a:pt x="665" y="513"/>
                  </a:cubicBezTo>
                  <a:cubicBezTo>
                    <a:pt x="665" y="511"/>
                    <a:pt x="664" y="509"/>
                    <a:pt x="662" y="509"/>
                  </a:cubicBezTo>
                  <a:cubicBezTo>
                    <a:pt x="663" y="507"/>
                    <a:pt x="664" y="506"/>
                    <a:pt x="662" y="506"/>
                  </a:cubicBezTo>
                  <a:cubicBezTo>
                    <a:pt x="662" y="504"/>
                    <a:pt x="665" y="505"/>
                    <a:pt x="668" y="505"/>
                  </a:cubicBezTo>
                  <a:cubicBezTo>
                    <a:pt x="667" y="503"/>
                    <a:pt x="666" y="503"/>
                    <a:pt x="666" y="502"/>
                  </a:cubicBezTo>
                  <a:cubicBezTo>
                    <a:pt x="666" y="501"/>
                    <a:pt x="668" y="500"/>
                    <a:pt x="668" y="499"/>
                  </a:cubicBezTo>
                  <a:cubicBezTo>
                    <a:pt x="667" y="497"/>
                    <a:pt x="665" y="495"/>
                    <a:pt x="665" y="492"/>
                  </a:cubicBezTo>
                  <a:cubicBezTo>
                    <a:pt x="664" y="489"/>
                    <a:pt x="665" y="485"/>
                    <a:pt x="665" y="483"/>
                  </a:cubicBezTo>
                  <a:cubicBezTo>
                    <a:pt x="664" y="482"/>
                    <a:pt x="663" y="482"/>
                    <a:pt x="662" y="481"/>
                  </a:cubicBezTo>
                  <a:cubicBezTo>
                    <a:pt x="661" y="479"/>
                    <a:pt x="661" y="478"/>
                    <a:pt x="661" y="476"/>
                  </a:cubicBezTo>
                  <a:cubicBezTo>
                    <a:pt x="659" y="474"/>
                    <a:pt x="658" y="472"/>
                    <a:pt x="656" y="471"/>
                  </a:cubicBezTo>
                  <a:cubicBezTo>
                    <a:pt x="652" y="470"/>
                    <a:pt x="654" y="476"/>
                    <a:pt x="651" y="472"/>
                  </a:cubicBezTo>
                  <a:cubicBezTo>
                    <a:pt x="649" y="472"/>
                    <a:pt x="650" y="475"/>
                    <a:pt x="649" y="476"/>
                  </a:cubicBezTo>
                  <a:cubicBezTo>
                    <a:pt x="649" y="477"/>
                    <a:pt x="647" y="476"/>
                    <a:pt x="647" y="476"/>
                  </a:cubicBezTo>
                  <a:cubicBezTo>
                    <a:pt x="646" y="477"/>
                    <a:pt x="647" y="480"/>
                    <a:pt x="645" y="479"/>
                  </a:cubicBezTo>
                  <a:cubicBezTo>
                    <a:pt x="642" y="480"/>
                    <a:pt x="642" y="478"/>
                    <a:pt x="641" y="475"/>
                  </a:cubicBezTo>
                  <a:cubicBezTo>
                    <a:pt x="641" y="474"/>
                    <a:pt x="640" y="474"/>
                    <a:pt x="640" y="474"/>
                  </a:cubicBezTo>
                  <a:cubicBezTo>
                    <a:pt x="639" y="472"/>
                    <a:pt x="641" y="472"/>
                    <a:pt x="641" y="471"/>
                  </a:cubicBezTo>
                  <a:cubicBezTo>
                    <a:pt x="641" y="470"/>
                    <a:pt x="637" y="464"/>
                    <a:pt x="641" y="461"/>
                  </a:cubicBezTo>
                  <a:cubicBezTo>
                    <a:pt x="640" y="460"/>
                    <a:pt x="637" y="458"/>
                    <a:pt x="638" y="453"/>
                  </a:cubicBezTo>
                  <a:cubicBezTo>
                    <a:pt x="637" y="453"/>
                    <a:pt x="637" y="454"/>
                    <a:pt x="637" y="455"/>
                  </a:cubicBezTo>
                  <a:cubicBezTo>
                    <a:pt x="634" y="454"/>
                    <a:pt x="636" y="449"/>
                    <a:pt x="634" y="447"/>
                  </a:cubicBezTo>
                  <a:cubicBezTo>
                    <a:pt x="633" y="446"/>
                    <a:pt x="632" y="445"/>
                    <a:pt x="631" y="444"/>
                  </a:cubicBezTo>
                  <a:cubicBezTo>
                    <a:pt x="631" y="443"/>
                    <a:pt x="630" y="442"/>
                    <a:pt x="630" y="441"/>
                  </a:cubicBezTo>
                  <a:cubicBezTo>
                    <a:pt x="629" y="440"/>
                    <a:pt x="624" y="440"/>
                    <a:pt x="626" y="437"/>
                  </a:cubicBezTo>
                  <a:cubicBezTo>
                    <a:pt x="621" y="437"/>
                    <a:pt x="620" y="440"/>
                    <a:pt x="617" y="441"/>
                  </a:cubicBezTo>
                  <a:cubicBezTo>
                    <a:pt x="615" y="441"/>
                    <a:pt x="613" y="441"/>
                    <a:pt x="613" y="443"/>
                  </a:cubicBezTo>
                  <a:cubicBezTo>
                    <a:pt x="603" y="443"/>
                    <a:pt x="603" y="443"/>
                    <a:pt x="603" y="443"/>
                  </a:cubicBezTo>
                  <a:cubicBezTo>
                    <a:pt x="602" y="444"/>
                    <a:pt x="601" y="445"/>
                    <a:pt x="600" y="446"/>
                  </a:cubicBezTo>
                  <a:cubicBezTo>
                    <a:pt x="600" y="446"/>
                    <a:pt x="599" y="445"/>
                    <a:pt x="599" y="447"/>
                  </a:cubicBezTo>
                  <a:cubicBezTo>
                    <a:pt x="599" y="448"/>
                    <a:pt x="596" y="449"/>
                    <a:pt x="595" y="450"/>
                  </a:cubicBezTo>
                  <a:cubicBezTo>
                    <a:pt x="592" y="452"/>
                    <a:pt x="589" y="458"/>
                    <a:pt x="583" y="460"/>
                  </a:cubicBezTo>
                  <a:cubicBezTo>
                    <a:pt x="580" y="462"/>
                    <a:pt x="579" y="467"/>
                    <a:pt x="574" y="468"/>
                  </a:cubicBezTo>
                  <a:cubicBezTo>
                    <a:pt x="576" y="471"/>
                    <a:pt x="575" y="471"/>
                    <a:pt x="571" y="471"/>
                  </a:cubicBezTo>
                  <a:cubicBezTo>
                    <a:pt x="571" y="473"/>
                    <a:pt x="571" y="473"/>
                    <a:pt x="572" y="474"/>
                  </a:cubicBezTo>
                  <a:cubicBezTo>
                    <a:pt x="572" y="475"/>
                    <a:pt x="569" y="475"/>
                    <a:pt x="569" y="474"/>
                  </a:cubicBezTo>
                  <a:cubicBezTo>
                    <a:pt x="567" y="474"/>
                    <a:pt x="568" y="478"/>
                    <a:pt x="564" y="476"/>
                  </a:cubicBezTo>
                  <a:cubicBezTo>
                    <a:pt x="562" y="477"/>
                    <a:pt x="562" y="480"/>
                    <a:pt x="560" y="479"/>
                  </a:cubicBezTo>
                  <a:cubicBezTo>
                    <a:pt x="559" y="482"/>
                    <a:pt x="561" y="482"/>
                    <a:pt x="561" y="483"/>
                  </a:cubicBezTo>
                  <a:cubicBezTo>
                    <a:pt x="561" y="486"/>
                    <a:pt x="559" y="490"/>
                    <a:pt x="558" y="495"/>
                  </a:cubicBezTo>
                  <a:cubicBezTo>
                    <a:pt x="557" y="501"/>
                    <a:pt x="558" y="508"/>
                    <a:pt x="557" y="510"/>
                  </a:cubicBezTo>
                  <a:cubicBezTo>
                    <a:pt x="557" y="511"/>
                    <a:pt x="554" y="510"/>
                    <a:pt x="554" y="510"/>
                  </a:cubicBezTo>
                  <a:cubicBezTo>
                    <a:pt x="553" y="511"/>
                    <a:pt x="554" y="515"/>
                    <a:pt x="553" y="516"/>
                  </a:cubicBezTo>
                  <a:cubicBezTo>
                    <a:pt x="551" y="517"/>
                    <a:pt x="549" y="516"/>
                    <a:pt x="547" y="517"/>
                  </a:cubicBezTo>
                  <a:cubicBezTo>
                    <a:pt x="546" y="518"/>
                    <a:pt x="546" y="521"/>
                    <a:pt x="543" y="520"/>
                  </a:cubicBezTo>
                  <a:cubicBezTo>
                    <a:pt x="539" y="516"/>
                    <a:pt x="537" y="512"/>
                    <a:pt x="536" y="506"/>
                  </a:cubicBezTo>
                  <a:cubicBezTo>
                    <a:pt x="535" y="505"/>
                    <a:pt x="534" y="504"/>
                    <a:pt x="533" y="503"/>
                  </a:cubicBezTo>
                  <a:cubicBezTo>
                    <a:pt x="532" y="503"/>
                    <a:pt x="532" y="501"/>
                    <a:pt x="530" y="502"/>
                  </a:cubicBezTo>
                  <a:cubicBezTo>
                    <a:pt x="529" y="497"/>
                    <a:pt x="532" y="497"/>
                    <a:pt x="533" y="495"/>
                  </a:cubicBezTo>
                  <a:cubicBezTo>
                    <a:pt x="533" y="492"/>
                    <a:pt x="530" y="491"/>
                    <a:pt x="529" y="489"/>
                  </a:cubicBezTo>
                  <a:cubicBezTo>
                    <a:pt x="527" y="488"/>
                    <a:pt x="527" y="485"/>
                    <a:pt x="524" y="485"/>
                  </a:cubicBezTo>
                  <a:cubicBezTo>
                    <a:pt x="524" y="482"/>
                    <a:pt x="523" y="479"/>
                    <a:pt x="522" y="476"/>
                  </a:cubicBezTo>
                  <a:cubicBezTo>
                    <a:pt x="520" y="474"/>
                    <a:pt x="520" y="464"/>
                    <a:pt x="519" y="457"/>
                  </a:cubicBezTo>
                  <a:cubicBezTo>
                    <a:pt x="518" y="453"/>
                    <a:pt x="517" y="445"/>
                    <a:pt x="516" y="440"/>
                  </a:cubicBezTo>
                  <a:cubicBezTo>
                    <a:pt x="514" y="440"/>
                    <a:pt x="510" y="446"/>
                    <a:pt x="513" y="447"/>
                  </a:cubicBezTo>
                  <a:cubicBezTo>
                    <a:pt x="513" y="451"/>
                    <a:pt x="508" y="447"/>
                    <a:pt x="506" y="447"/>
                  </a:cubicBezTo>
                  <a:cubicBezTo>
                    <a:pt x="505" y="447"/>
                    <a:pt x="504" y="447"/>
                    <a:pt x="503" y="447"/>
                  </a:cubicBezTo>
                  <a:cubicBezTo>
                    <a:pt x="502" y="446"/>
                    <a:pt x="501" y="441"/>
                    <a:pt x="498" y="443"/>
                  </a:cubicBezTo>
                  <a:cubicBezTo>
                    <a:pt x="497" y="440"/>
                    <a:pt x="499" y="440"/>
                    <a:pt x="501" y="440"/>
                  </a:cubicBezTo>
                  <a:cubicBezTo>
                    <a:pt x="499" y="438"/>
                    <a:pt x="500" y="438"/>
                    <a:pt x="501" y="436"/>
                  </a:cubicBezTo>
                  <a:cubicBezTo>
                    <a:pt x="500" y="433"/>
                    <a:pt x="497" y="435"/>
                    <a:pt x="495" y="434"/>
                  </a:cubicBezTo>
                  <a:cubicBezTo>
                    <a:pt x="494" y="434"/>
                    <a:pt x="492" y="427"/>
                    <a:pt x="491" y="432"/>
                  </a:cubicBezTo>
                  <a:cubicBezTo>
                    <a:pt x="488" y="432"/>
                    <a:pt x="489" y="427"/>
                    <a:pt x="489" y="427"/>
                  </a:cubicBezTo>
                  <a:cubicBezTo>
                    <a:pt x="489" y="426"/>
                    <a:pt x="486" y="426"/>
                    <a:pt x="487" y="423"/>
                  </a:cubicBezTo>
                  <a:cubicBezTo>
                    <a:pt x="486" y="422"/>
                    <a:pt x="482" y="424"/>
                    <a:pt x="481" y="423"/>
                  </a:cubicBezTo>
                  <a:cubicBezTo>
                    <a:pt x="481" y="423"/>
                    <a:pt x="481" y="420"/>
                    <a:pt x="481" y="420"/>
                  </a:cubicBezTo>
                  <a:cubicBezTo>
                    <a:pt x="478" y="420"/>
                    <a:pt x="475" y="422"/>
                    <a:pt x="473" y="422"/>
                  </a:cubicBezTo>
                  <a:cubicBezTo>
                    <a:pt x="472" y="422"/>
                    <a:pt x="471" y="422"/>
                    <a:pt x="470" y="422"/>
                  </a:cubicBezTo>
                  <a:cubicBezTo>
                    <a:pt x="468" y="421"/>
                    <a:pt x="467" y="420"/>
                    <a:pt x="467" y="423"/>
                  </a:cubicBezTo>
                  <a:cubicBezTo>
                    <a:pt x="454" y="424"/>
                    <a:pt x="443" y="422"/>
                    <a:pt x="433" y="420"/>
                  </a:cubicBezTo>
                  <a:cubicBezTo>
                    <a:pt x="434" y="417"/>
                    <a:pt x="431" y="418"/>
                    <a:pt x="431" y="416"/>
                  </a:cubicBezTo>
                  <a:cubicBezTo>
                    <a:pt x="430" y="413"/>
                    <a:pt x="424" y="419"/>
                    <a:pt x="428" y="413"/>
                  </a:cubicBezTo>
                  <a:cubicBezTo>
                    <a:pt x="426" y="414"/>
                    <a:pt x="425" y="413"/>
                    <a:pt x="425" y="412"/>
                  </a:cubicBezTo>
                  <a:cubicBezTo>
                    <a:pt x="421" y="414"/>
                    <a:pt x="411" y="412"/>
                    <a:pt x="407" y="411"/>
                  </a:cubicBezTo>
                  <a:cubicBezTo>
                    <a:pt x="405" y="410"/>
                    <a:pt x="404" y="410"/>
                    <a:pt x="404" y="408"/>
                  </a:cubicBezTo>
                  <a:cubicBezTo>
                    <a:pt x="398" y="409"/>
                    <a:pt x="399" y="403"/>
                    <a:pt x="394" y="404"/>
                  </a:cubicBezTo>
                  <a:cubicBezTo>
                    <a:pt x="393" y="398"/>
                    <a:pt x="390" y="395"/>
                    <a:pt x="388" y="391"/>
                  </a:cubicBezTo>
                  <a:cubicBezTo>
                    <a:pt x="376" y="389"/>
                    <a:pt x="376" y="395"/>
                    <a:pt x="377" y="402"/>
                  </a:cubicBezTo>
                  <a:cubicBezTo>
                    <a:pt x="377" y="404"/>
                    <a:pt x="383" y="407"/>
                    <a:pt x="387" y="412"/>
                  </a:cubicBezTo>
                  <a:cubicBezTo>
                    <a:pt x="388" y="413"/>
                    <a:pt x="391" y="421"/>
                    <a:pt x="394" y="419"/>
                  </a:cubicBezTo>
                  <a:cubicBezTo>
                    <a:pt x="393" y="422"/>
                    <a:pt x="397" y="422"/>
                    <a:pt x="395" y="426"/>
                  </a:cubicBezTo>
                  <a:cubicBezTo>
                    <a:pt x="399" y="426"/>
                    <a:pt x="407" y="425"/>
                    <a:pt x="402" y="429"/>
                  </a:cubicBezTo>
                  <a:cubicBezTo>
                    <a:pt x="405" y="430"/>
                    <a:pt x="404" y="427"/>
                    <a:pt x="405" y="426"/>
                  </a:cubicBezTo>
                  <a:cubicBezTo>
                    <a:pt x="407" y="425"/>
                    <a:pt x="411" y="426"/>
                    <a:pt x="411" y="423"/>
                  </a:cubicBezTo>
                  <a:cubicBezTo>
                    <a:pt x="411" y="422"/>
                    <a:pt x="413" y="422"/>
                    <a:pt x="414" y="422"/>
                  </a:cubicBezTo>
                  <a:cubicBezTo>
                    <a:pt x="415" y="421"/>
                    <a:pt x="414" y="420"/>
                    <a:pt x="415" y="419"/>
                  </a:cubicBezTo>
                  <a:cubicBezTo>
                    <a:pt x="417" y="418"/>
                    <a:pt x="421" y="418"/>
                    <a:pt x="423" y="418"/>
                  </a:cubicBezTo>
                  <a:cubicBezTo>
                    <a:pt x="424" y="418"/>
                    <a:pt x="421" y="420"/>
                    <a:pt x="422" y="420"/>
                  </a:cubicBezTo>
                  <a:cubicBezTo>
                    <a:pt x="422" y="421"/>
                    <a:pt x="425" y="420"/>
                    <a:pt x="425" y="420"/>
                  </a:cubicBezTo>
                  <a:cubicBezTo>
                    <a:pt x="426" y="423"/>
                    <a:pt x="425" y="425"/>
                    <a:pt x="426" y="426"/>
                  </a:cubicBezTo>
                  <a:cubicBezTo>
                    <a:pt x="425" y="429"/>
                    <a:pt x="430" y="427"/>
                    <a:pt x="431" y="430"/>
                  </a:cubicBezTo>
                  <a:cubicBezTo>
                    <a:pt x="431" y="434"/>
                    <a:pt x="433" y="431"/>
                    <a:pt x="436" y="433"/>
                  </a:cubicBezTo>
                  <a:cubicBezTo>
                    <a:pt x="438" y="434"/>
                    <a:pt x="437" y="436"/>
                    <a:pt x="440" y="437"/>
                  </a:cubicBezTo>
                  <a:cubicBezTo>
                    <a:pt x="437" y="440"/>
                    <a:pt x="441" y="444"/>
                    <a:pt x="440" y="448"/>
                  </a:cubicBezTo>
                  <a:cubicBezTo>
                    <a:pt x="436" y="448"/>
                    <a:pt x="436" y="448"/>
                    <a:pt x="436" y="448"/>
                  </a:cubicBezTo>
                  <a:cubicBezTo>
                    <a:pt x="438" y="454"/>
                    <a:pt x="433" y="452"/>
                    <a:pt x="433" y="457"/>
                  </a:cubicBezTo>
                  <a:cubicBezTo>
                    <a:pt x="431" y="456"/>
                    <a:pt x="429" y="457"/>
                    <a:pt x="429" y="460"/>
                  </a:cubicBezTo>
                  <a:cubicBezTo>
                    <a:pt x="423" y="460"/>
                    <a:pt x="423" y="460"/>
                    <a:pt x="423" y="460"/>
                  </a:cubicBezTo>
                  <a:cubicBezTo>
                    <a:pt x="421" y="460"/>
                    <a:pt x="423" y="462"/>
                    <a:pt x="422" y="464"/>
                  </a:cubicBezTo>
                  <a:cubicBezTo>
                    <a:pt x="422" y="464"/>
                    <a:pt x="420" y="464"/>
                    <a:pt x="419" y="464"/>
                  </a:cubicBezTo>
                  <a:cubicBezTo>
                    <a:pt x="419" y="464"/>
                    <a:pt x="420" y="467"/>
                    <a:pt x="419" y="468"/>
                  </a:cubicBezTo>
                  <a:cubicBezTo>
                    <a:pt x="416" y="468"/>
                    <a:pt x="415" y="468"/>
                    <a:pt x="415" y="471"/>
                  </a:cubicBezTo>
                  <a:cubicBezTo>
                    <a:pt x="412" y="471"/>
                    <a:pt x="411" y="471"/>
                    <a:pt x="409" y="472"/>
                  </a:cubicBezTo>
                  <a:cubicBezTo>
                    <a:pt x="407" y="474"/>
                    <a:pt x="408" y="474"/>
                    <a:pt x="404" y="475"/>
                  </a:cubicBezTo>
                  <a:cubicBezTo>
                    <a:pt x="402" y="475"/>
                    <a:pt x="395" y="478"/>
                    <a:pt x="395" y="482"/>
                  </a:cubicBezTo>
                  <a:cubicBezTo>
                    <a:pt x="394" y="483"/>
                    <a:pt x="391" y="481"/>
                    <a:pt x="390" y="482"/>
                  </a:cubicBezTo>
                  <a:cubicBezTo>
                    <a:pt x="388" y="483"/>
                    <a:pt x="389" y="484"/>
                    <a:pt x="388" y="485"/>
                  </a:cubicBezTo>
                  <a:cubicBezTo>
                    <a:pt x="388" y="485"/>
                    <a:pt x="386" y="485"/>
                    <a:pt x="386" y="485"/>
                  </a:cubicBezTo>
                  <a:cubicBezTo>
                    <a:pt x="386" y="485"/>
                    <a:pt x="382" y="486"/>
                    <a:pt x="381" y="486"/>
                  </a:cubicBezTo>
                  <a:cubicBezTo>
                    <a:pt x="379" y="489"/>
                    <a:pt x="368" y="488"/>
                    <a:pt x="363" y="491"/>
                  </a:cubicBezTo>
                  <a:cubicBezTo>
                    <a:pt x="359" y="491"/>
                    <a:pt x="367" y="493"/>
                    <a:pt x="360" y="493"/>
                  </a:cubicBezTo>
                  <a:cubicBezTo>
                    <a:pt x="360" y="493"/>
                    <a:pt x="358" y="493"/>
                    <a:pt x="358" y="493"/>
                  </a:cubicBezTo>
                  <a:cubicBezTo>
                    <a:pt x="356" y="494"/>
                    <a:pt x="356" y="497"/>
                    <a:pt x="353" y="496"/>
                  </a:cubicBezTo>
                  <a:cubicBezTo>
                    <a:pt x="355" y="493"/>
                    <a:pt x="351" y="494"/>
                    <a:pt x="351" y="493"/>
                  </a:cubicBezTo>
                  <a:cubicBezTo>
                    <a:pt x="350" y="492"/>
                    <a:pt x="352" y="487"/>
                    <a:pt x="348" y="488"/>
                  </a:cubicBezTo>
                  <a:cubicBezTo>
                    <a:pt x="347" y="485"/>
                    <a:pt x="349" y="485"/>
                    <a:pt x="349" y="483"/>
                  </a:cubicBezTo>
                  <a:cubicBezTo>
                    <a:pt x="348" y="482"/>
                    <a:pt x="345" y="481"/>
                    <a:pt x="348" y="481"/>
                  </a:cubicBezTo>
                  <a:cubicBezTo>
                    <a:pt x="347" y="479"/>
                    <a:pt x="346" y="478"/>
                    <a:pt x="344" y="478"/>
                  </a:cubicBezTo>
                  <a:cubicBezTo>
                    <a:pt x="345" y="474"/>
                    <a:pt x="341" y="470"/>
                    <a:pt x="344" y="469"/>
                  </a:cubicBezTo>
                  <a:cubicBezTo>
                    <a:pt x="344" y="468"/>
                    <a:pt x="341" y="469"/>
                    <a:pt x="341" y="468"/>
                  </a:cubicBezTo>
                  <a:cubicBezTo>
                    <a:pt x="339" y="467"/>
                    <a:pt x="340" y="463"/>
                    <a:pt x="341" y="464"/>
                  </a:cubicBezTo>
                  <a:cubicBezTo>
                    <a:pt x="340" y="463"/>
                    <a:pt x="339" y="462"/>
                    <a:pt x="338" y="461"/>
                  </a:cubicBezTo>
                  <a:cubicBezTo>
                    <a:pt x="337" y="460"/>
                    <a:pt x="338" y="460"/>
                    <a:pt x="337" y="460"/>
                  </a:cubicBezTo>
                  <a:cubicBezTo>
                    <a:pt x="336" y="460"/>
                    <a:pt x="334" y="455"/>
                    <a:pt x="334" y="455"/>
                  </a:cubicBezTo>
                  <a:cubicBezTo>
                    <a:pt x="334" y="455"/>
                    <a:pt x="334" y="457"/>
                    <a:pt x="334" y="457"/>
                  </a:cubicBezTo>
                  <a:cubicBezTo>
                    <a:pt x="331" y="455"/>
                    <a:pt x="331" y="450"/>
                    <a:pt x="327" y="450"/>
                  </a:cubicBezTo>
                  <a:cubicBezTo>
                    <a:pt x="330" y="444"/>
                    <a:pt x="323" y="443"/>
                    <a:pt x="324" y="436"/>
                  </a:cubicBezTo>
                  <a:cubicBezTo>
                    <a:pt x="324" y="434"/>
                    <a:pt x="321" y="435"/>
                    <a:pt x="321" y="433"/>
                  </a:cubicBezTo>
                  <a:cubicBezTo>
                    <a:pt x="321" y="430"/>
                    <a:pt x="316" y="432"/>
                    <a:pt x="316" y="430"/>
                  </a:cubicBezTo>
                  <a:cubicBezTo>
                    <a:pt x="317" y="428"/>
                    <a:pt x="317" y="427"/>
                    <a:pt x="314" y="427"/>
                  </a:cubicBezTo>
                  <a:cubicBezTo>
                    <a:pt x="316" y="425"/>
                    <a:pt x="315" y="424"/>
                    <a:pt x="314" y="420"/>
                  </a:cubicBezTo>
                  <a:cubicBezTo>
                    <a:pt x="314" y="420"/>
                    <a:pt x="314" y="418"/>
                    <a:pt x="314" y="418"/>
                  </a:cubicBezTo>
                  <a:cubicBezTo>
                    <a:pt x="314" y="417"/>
                    <a:pt x="313" y="418"/>
                    <a:pt x="313" y="418"/>
                  </a:cubicBezTo>
                  <a:cubicBezTo>
                    <a:pt x="312" y="414"/>
                    <a:pt x="315" y="415"/>
                    <a:pt x="313" y="412"/>
                  </a:cubicBezTo>
                  <a:cubicBezTo>
                    <a:pt x="311" y="410"/>
                    <a:pt x="310" y="419"/>
                    <a:pt x="310" y="412"/>
                  </a:cubicBezTo>
                  <a:cubicBezTo>
                    <a:pt x="310" y="407"/>
                    <a:pt x="305" y="403"/>
                    <a:pt x="300" y="398"/>
                  </a:cubicBezTo>
                  <a:cubicBezTo>
                    <a:pt x="296" y="401"/>
                    <a:pt x="299" y="402"/>
                    <a:pt x="297" y="406"/>
                  </a:cubicBezTo>
                  <a:cubicBezTo>
                    <a:pt x="294" y="407"/>
                    <a:pt x="295" y="404"/>
                    <a:pt x="293" y="404"/>
                  </a:cubicBezTo>
                  <a:cubicBezTo>
                    <a:pt x="291" y="404"/>
                    <a:pt x="291" y="402"/>
                    <a:pt x="289" y="402"/>
                  </a:cubicBezTo>
                  <a:cubicBezTo>
                    <a:pt x="292" y="404"/>
                    <a:pt x="290" y="411"/>
                    <a:pt x="294" y="411"/>
                  </a:cubicBezTo>
                  <a:cubicBezTo>
                    <a:pt x="293" y="414"/>
                    <a:pt x="295" y="418"/>
                    <a:pt x="297" y="423"/>
                  </a:cubicBezTo>
                  <a:cubicBezTo>
                    <a:pt x="297" y="424"/>
                    <a:pt x="297" y="426"/>
                    <a:pt x="297" y="426"/>
                  </a:cubicBezTo>
                  <a:cubicBezTo>
                    <a:pt x="299" y="427"/>
                    <a:pt x="300" y="434"/>
                    <a:pt x="301" y="437"/>
                  </a:cubicBezTo>
                  <a:cubicBezTo>
                    <a:pt x="307" y="437"/>
                    <a:pt x="307" y="437"/>
                    <a:pt x="307" y="437"/>
                  </a:cubicBezTo>
                  <a:cubicBezTo>
                    <a:pt x="306" y="438"/>
                    <a:pt x="306" y="439"/>
                    <a:pt x="306" y="441"/>
                  </a:cubicBezTo>
                  <a:cubicBezTo>
                    <a:pt x="307" y="442"/>
                    <a:pt x="308" y="441"/>
                    <a:pt x="308" y="440"/>
                  </a:cubicBezTo>
                  <a:cubicBezTo>
                    <a:pt x="311" y="442"/>
                    <a:pt x="310" y="444"/>
                    <a:pt x="311" y="447"/>
                  </a:cubicBezTo>
                  <a:cubicBezTo>
                    <a:pt x="312" y="448"/>
                    <a:pt x="314" y="448"/>
                    <a:pt x="314" y="448"/>
                  </a:cubicBezTo>
                  <a:cubicBezTo>
                    <a:pt x="314" y="449"/>
                    <a:pt x="314" y="451"/>
                    <a:pt x="314" y="451"/>
                  </a:cubicBezTo>
                  <a:cubicBezTo>
                    <a:pt x="314" y="451"/>
                    <a:pt x="315" y="451"/>
                    <a:pt x="316" y="451"/>
                  </a:cubicBezTo>
                  <a:cubicBezTo>
                    <a:pt x="316" y="453"/>
                    <a:pt x="314" y="454"/>
                    <a:pt x="314" y="454"/>
                  </a:cubicBezTo>
                  <a:cubicBezTo>
                    <a:pt x="315" y="456"/>
                    <a:pt x="316" y="456"/>
                    <a:pt x="317" y="457"/>
                  </a:cubicBezTo>
                  <a:cubicBezTo>
                    <a:pt x="317" y="457"/>
                    <a:pt x="316" y="459"/>
                    <a:pt x="317" y="460"/>
                  </a:cubicBezTo>
                  <a:cubicBezTo>
                    <a:pt x="317" y="460"/>
                    <a:pt x="318" y="460"/>
                    <a:pt x="318" y="460"/>
                  </a:cubicBezTo>
                  <a:cubicBezTo>
                    <a:pt x="319" y="461"/>
                    <a:pt x="316" y="466"/>
                    <a:pt x="321" y="465"/>
                  </a:cubicBezTo>
                  <a:cubicBezTo>
                    <a:pt x="321" y="468"/>
                    <a:pt x="321" y="471"/>
                    <a:pt x="323" y="474"/>
                  </a:cubicBezTo>
                  <a:cubicBezTo>
                    <a:pt x="323" y="475"/>
                    <a:pt x="325" y="476"/>
                    <a:pt x="325" y="476"/>
                  </a:cubicBezTo>
                  <a:cubicBezTo>
                    <a:pt x="326" y="477"/>
                    <a:pt x="326" y="480"/>
                    <a:pt x="327" y="481"/>
                  </a:cubicBezTo>
                  <a:cubicBezTo>
                    <a:pt x="327" y="481"/>
                    <a:pt x="329" y="481"/>
                    <a:pt x="330" y="482"/>
                  </a:cubicBezTo>
                  <a:cubicBezTo>
                    <a:pt x="331" y="484"/>
                    <a:pt x="328" y="486"/>
                    <a:pt x="331" y="486"/>
                  </a:cubicBezTo>
                  <a:cubicBezTo>
                    <a:pt x="333" y="486"/>
                    <a:pt x="332" y="490"/>
                    <a:pt x="332" y="492"/>
                  </a:cubicBezTo>
                  <a:cubicBezTo>
                    <a:pt x="338" y="489"/>
                    <a:pt x="337" y="495"/>
                    <a:pt x="344" y="493"/>
                  </a:cubicBezTo>
                  <a:cubicBezTo>
                    <a:pt x="344" y="497"/>
                    <a:pt x="346" y="499"/>
                    <a:pt x="346" y="503"/>
                  </a:cubicBezTo>
                  <a:cubicBezTo>
                    <a:pt x="351" y="511"/>
                    <a:pt x="368" y="509"/>
                    <a:pt x="379" y="507"/>
                  </a:cubicBezTo>
                  <a:cubicBezTo>
                    <a:pt x="380" y="508"/>
                    <a:pt x="379" y="505"/>
                    <a:pt x="380" y="505"/>
                  </a:cubicBezTo>
                  <a:cubicBezTo>
                    <a:pt x="383" y="503"/>
                    <a:pt x="390" y="507"/>
                    <a:pt x="388" y="502"/>
                  </a:cubicBezTo>
                  <a:cubicBezTo>
                    <a:pt x="391" y="503"/>
                    <a:pt x="391" y="506"/>
                    <a:pt x="390" y="509"/>
                  </a:cubicBezTo>
                  <a:cubicBezTo>
                    <a:pt x="390" y="509"/>
                    <a:pt x="388" y="510"/>
                    <a:pt x="388" y="510"/>
                  </a:cubicBezTo>
                  <a:cubicBezTo>
                    <a:pt x="388" y="513"/>
                    <a:pt x="389" y="516"/>
                    <a:pt x="388" y="519"/>
                  </a:cubicBezTo>
                  <a:cubicBezTo>
                    <a:pt x="388" y="519"/>
                    <a:pt x="386" y="518"/>
                    <a:pt x="386" y="519"/>
                  </a:cubicBezTo>
                  <a:cubicBezTo>
                    <a:pt x="385" y="519"/>
                    <a:pt x="385" y="525"/>
                    <a:pt x="384" y="527"/>
                  </a:cubicBezTo>
                  <a:cubicBezTo>
                    <a:pt x="384" y="528"/>
                    <a:pt x="380" y="529"/>
                    <a:pt x="381" y="534"/>
                  </a:cubicBezTo>
                  <a:cubicBezTo>
                    <a:pt x="377" y="534"/>
                    <a:pt x="380" y="542"/>
                    <a:pt x="374" y="541"/>
                  </a:cubicBezTo>
                  <a:cubicBezTo>
                    <a:pt x="375" y="545"/>
                    <a:pt x="373" y="546"/>
                    <a:pt x="373" y="549"/>
                  </a:cubicBezTo>
                  <a:cubicBezTo>
                    <a:pt x="368" y="548"/>
                    <a:pt x="371" y="555"/>
                    <a:pt x="366" y="554"/>
                  </a:cubicBezTo>
                  <a:cubicBezTo>
                    <a:pt x="366" y="558"/>
                    <a:pt x="366" y="558"/>
                    <a:pt x="366" y="558"/>
                  </a:cubicBezTo>
                  <a:cubicBezTo>
                    <a:pt x="365" y="558"/>
                    <a:pt x="364" y="556"/>
                    <a:pt x="363" y="556"/>
                  </a:cubicBezTo>
                  <a:cubicBezTo>
                    <a:pt x="360" y="558"/>
                    <a:pt x="362" y="559"/>
                    <a:pt x="358" y="561"/>
                  </a:cubicBezTo>
                  <a:cubicBezTo>
                    <a:pt x="358" y="561"/>
                    <a:pt x="353" y="562"/>
                    <a:pt x="353" y="562"/>
                  </a:cubicBezTo>
                  <a:cubicBezTo>
                    <a:pt x="353" y="562"/>
                    <a:pt x="354" y="563"/>
                    <a:pt x="353" y="563"/>
                  </a:cubicBezTo>
                  <a:cubicBezTo>
                    <a:pt x="352" y="564"/>
                    <a:pt x="349" y="565"/>
                    <a:pt x="348" y="566"/>
                  </a:cubicBezTo>
                  <a:cubicBezTo>
                    <a:pt x="344" y="569"/>
                    <a:pt x="343" y="573"/>
                    <a:pt x="338" y="573"/>
                  </a:cubicBezTo>
                  <a:cubicBezTo>
                    <a:pt x="339" y="577"/>
                    <a:pt x="336" y="577"/>
                    <a:pt x="337" y="580"/>
                  </a:cubicBezTo>
                  <a:cubicBezTo>
                    <a:pt x="335" y="582"/>
                    <a:pt x="334" y="581"/>
                    <a:pt x="332" y="580"/>
                  </a:cubicBezTo>
                  <a:cubicBezTo>
                    <a:pt x="333" y="582"/>
                    <a:pt x="330" y="584"/>
                    <a:pt x="331" y="584"/>
                  </a:cubicBezTo>
                  <a:cubicBezTo>
                    <a:pt x="334" y="587"/>
                    <a:pt x="330" y="585"/>
                    <a:pt x="330" y="589"/>
                  </a:cubicBezTo>
                  <a:cubicBezTo>
                    <a:pt x="329" y="591"/>
                    <a:pt x="327" y="589"/>
                    <a:pt x="327" y="590"/>
                  </a:cubicBezTo>
                  <a:cubicBezTo>
                    <a:pt x="326" y="591"/>
                    <a:pt x="327" y="592"/>
                    <a:pt x="327" y="593"/>
                  </a:cubicBezTo>
                  <a:cubicBezTo>
                    <a:pt x="326" y="594"/>
                    <a:pt x="323" y="605"/>
                    <a:pt x="324" y="608"/>
                  </a:cubicBezTo>
                  <a:cubicBezTo>
                    <a:pt x="324" y="611"/>
                    <a:pt x="325" y="612"/>
                    <a:pt x="327" y="614"/>
                  </a:cubicBezTo>
                  <a:cubicBezTo>
                    <a:pt x="327" y="618"/>
                    <a:pt x="326" y="619"/>
                    <a:pt x="327" y="622"/>
                  </a:cubicBezTo>
                  <a:cubicBezTo>
                    <a:pt x="327" y="623"/>
                    <a:pt x="328" y="628"/>
                    <a:pt x="330" y="628"/>
                  </a:cubicBezTo>
                  <a:cubicBezTo>
                    <a:pt x="334" y="628"/>
                    <a:pt x="325" y="634"/>
                    <a:pt x="332" y="635"/>
                  </a:cubicBezTo>
                  <a:cubicBezTo>
                    <a:pt x="332" y="642"/>
                    <a:pt x="333" y="647"/>
                    <a:pt x="332" y="653"/>
                  </a:cubicBezTo>
                  <a:cubicBezTo>
                    <a:pt x="332" y="657"/>
                    <a:pt x="328" y="661"/>
                    <a:pt x="328" y="664"/>
                  </a:cubicBezTo>
                  <a:cubicBezTo>
                    <a:pt x="325" y="665"/>
                    <a:pt x="320" y="668"/>
                    <a:pt x="318" y="670"/>
                  </a:cubicBezTo>
                  <a:cubicBezTo>
                    <a:pt x="317" y="671"/>
                    <a:pt x="317" y="671"/>
                    <a:pt x="318" y="671"/>
                  </a:cubicBezTo>
                  <a:cubicBezTo>
                    <a:pt x="318" y="673"/>
                    <a:pt x="316" y="672"/>
                    <a:pt x="314" y="673"/>
                  </a:cubicBezTo>
                  <a:cubicBezTo>
                    <a:pt x="313" y="673"/>
                    <a:pt x="314" y="675"/>
                    <a:pt x="313" y="676"/>
                  </a:cubicBezTo>
                  <a:cubicBezTo>
                    <a:pt x="312" y="676"/>
                    <a:pt x="310" y="673"/>
                    <a:pt x="310" y="676"/>
                  </a:cubicBezTo>
                  <a:cubicBezTo>
                    <a:pt x="310" y="677"/>
                    <a:pt x="308" y="676"/>
                    <a:pt x="307" y="677"/>
                  </a:cubicBezTo>
                  <a:cubicBezTo>
                    <a:pt x="305" y="678"/>
                    <a:pt x="305" y="682"/>
                    <a:pt x="301" y="681"/>
                  </a:cubicBezTo>
                  <a:cubicBezTo>
                    <a:pt x="300" y="689"/>
                    <a:pt x="301" y="701"/>
                    <a:pt x="303" y="712"/>
                  </a:cubicBezTo>
                  <a:cubicBezTo>
                    <a:pt x="302" y="713"/>
                    <a:pt x="300" y="714"/>
                    <a:pt x="300" y="712"/>
                  </a:cubicBezTo>
                  <a:cubicBezTo>
                    <a:pt x="298" y="712"/>
                    <a:pt x="299" y="714"/>
                    <a:pt x="299" y="715"/>
                  </a:cubicBezTo>
                  <a:cubicBezTo>
                    <a:pt x="297" y="716"/>
                    <a:pt x="295" y="714"/>
                    <a:pt x="294" y="716"/>
                  </a:cubicBezTo>
                  <a:cubicBezTo>
                    <a:pt x="294" y="718"/>
                    <a:pt x="289" y="718"/>
                    <a:pt x="287" y="721"/>
                  </a:cubicBezTo>
                  <a:cubicBezTo>
                    <a:pt x="287" y="729"/>
                    <a:pt x="287" y="729"/>
                    <a:pt x="287" y="729"/>
                  </a:cubicBezTo>
                  <a:cubicBezTo>
                    <a:pt x="284" y="729"/>
                    <a:pt x="286" y="734"/>
                    <a:pt x="285" y="736"/>
                  </a:cubicBezTo>
                  <a:cubicBezTo>
                    <a:pt x="284" y="737"/>
                    <a:pt x="282" y="737"/>
                    <a:pt x="282" y="737"/>
                  </a:cubicBezTo>
                  <a:cubicBezTo>
                    <a:pt x="281" y="740"/>
                    <a:pt x="281" y="742"/>
                    <a:pt x="279" y="744"/>
                  </a:cubicBezTo>
                  <a:cubicBezTo>
                    <a:pt x="279" y="745"/>
                    <a:pt x="279" y="747"/>
                    <a:pt x="279" y="747"/>
                  </a:cubicBezTo>
                  <a:cubicBezTo>
                    <a:pt x="279" y="748"/>
                    <a:pt x="276" y="747"/>
                    <a:pt x="276" y="747"/>
                  </a:cubicBezTo>
                  <a:cubicBezTo>
                    <a:pt x="276" y="748"/>
                    <a:pt x="277" y="751"/>
                    <a:pt x="276" y="751"/>
                  </a:cubicBezTo>
                  <a:cubicBezTo>
                    <a:pt x="276" y="752"/>
                    <a:pt x="274" y="751"/>
                    <a:pt x="273" y="751"/>
                  </a:cubicBezTo>
                  <a:cubicBezTo>
                    <a:pt x="273" y="752"/>
                    <a:pt x="274" y="754"/>
                    <a:pt x="273" y="754"/>
                  </a:cubicBezTo>
                  <a:cubicBezTo>
                    <a:pt x="273" y="755"/>
                    <a:pt x="271" y="754"/>
                    <a:pt x="271" y="754"/>
                  </a:cubicBezTo>
                  <a:cubicBezTo>
                    <a:pt x="270" y="755"/>
                    <a:pt x="268" y="757"/>
                    <a:pt x="268" y="758"/>
                  </a:cubicBezTo>
                  <a:cubicBezTo>
                    <a:pt x="268" y="760"/>
                    <a:pt x="266" y="759"/>
                    <a:pt x="265" y="760"/>
                  </a:cubicBezTo>
                  <a:cubicBezTo>
                    <a:pt x="265" y="760"/>
                    <a:pt x="265" y="762"/>
                    <a:pt x="265" y="763"/>
                  </a:cubicBezTo>
                  <a:cubicBezTo>
                    <a:pt x="264" y="763"/>
                    <a:pt x="263" y="762"/>
                    <a:pt x="262" y="763"/>
                  </a:cubicBezTo>
                  <a:cubicBezTo>
                    <a:pt x="261" y="763"/>
                    <a:pt x="260" y="765"/>
                    <a:pt x="259" y="765"/>
                  </a:cubicBezTo>
                  <a:cubicBezTo>
                    <a:pt x="259" y="766"/>
                    <a:pt x="257" y="768"/>
                    <a:pt x="257" y="768"/>
                  </a:cubicBezTo>
                  <a:cubicBezTo>
                    <a:pt x="256" y="769"/>
                    <a:pt x="252" y="770"/>
                    <a:pt x="252" y="770"/>
                  </a:cubicBezTo>
                  <a:cubicBezTo>
                    <a:pt x="251" y="769"/>
                    <a:pt x="251" y="769"/>
                    <a:pt x="250" y="770"/>
                  </a:cubicBezTo>
                  <a:cubicBezTo>
                    <a:pt x="248" y="771"/>
                    <a:pt x="247" y="770"/>
                    <a:pt x="244" y="771"/>
                  </a:cubicBezTo>
                  <a:cubicBezTo>
                    <a:pt x="243" y="771"/>
                    <a:pt x="234" y="775"/>
                    <a:pt x="231" y="771"/>
                  </a:cubicBezTo>
                  <a:cubicBezTo>
                    <a:pt x="229" y="771"/>
                    <a:pt x="231" y="773"/>
                    <a:pt x="231" y="772"/>
                  </a:cubicBezTo>
                  <a:cubicBezTo>
                    <a:pt x="229" y="776"/>
                    <a:pt x="226" y="773"/>
                    <a:pt x="222" y="774"/>
                  </a:cubicBezTo>
                  <a:cubicBezTo>
                    <a:pt x="220" y="774"/>
                    <a:pt x="221" y="775"/>
                    <a:pt x="222" y="775"/>
                  </a:cubicBezTo>
                  <a:cubicBezTo>
                    <a:pt x="220" y="777"/>
                    <a:pt x="213" y="774"/>
                    <a:pt x="209" y="774"/>
                  </a:cubicBezTo>
                  <a:cubicBezTo>
                    <a:pt x="209" y="767"/>
                    <a:pt x="203" y="763"/>
                    <a:pt x="206" y="757"/>
                  </a:cubicBezTo>
                  <a:cubicBezTo>
                    <a:pt x="203" y="754"/>
                    <a:pt x="200" y="752"/>
                    <a:pt x="200" y="746"/>
                  </a:cubicBezTo>
                  <a:cubicBezTo>
                    <a:pt x="196" y="750"/>
                    <a:pt x="200" y="748"/>
                    <a:pt x="198" y="742"/>
                  </a:cubicBezTo>
                  <a:cubicBezTo>
                    <a:pt x="196" y="735"/>
                    <a:pt x="187" y="730"/>
                    <a:pt x="189" y="722"/>
                  </a:cubicBezTo>
                  <a:cubicBezTo>
                    <a:pt x="188" y="721"/>
                    <a:pt x="188" y="725"/>
                    <a:pt x="188" y="725"/>
                  </a:cubicBezTo>
                  <a:cubicBezTo>
                    <a:pt x="185" y="724"/>
                    <a:pt x="188" y="715"/>
                    <a:pt x="185" y="719"/>
                  </a:cubicBezTo>
                  <a:cubicBezTo>
                    <a:pt x="183" y="717"/>
                    <a:pt x="183" y="712"/>
                    <a:pt x="184" y="709"/>
                  </a:cubicBezTo>
                  <a:cubicBezTo>
                    <a:pt x="184" y="705"/>
                    <a:pt x="185" y="702"/>
                    <a:pt x="182" y="697"/>
                  </a:cubicBezTo>
                  <a:cubicBezTo>
                    <a:pt x="183" y="695"/>
                    <a:pt x="179" y="696"/>
                    <a:pt x="178" y="695"/>
                  </a:cubicBezTo>
                  <a:cubicBezTo>
                    <a:pt x="177" y="694"/>
                    <a:pt x="182" y="691"/>
                    <a:pt x="175" y="693"/>
                  </a:cubicBezTo>
                  <a:cubicBezTo>
                    <a:pt x="175" y="692"/>
                    <a:pt x="176" y="689"/>
                    <a:pt x="175" y="688"/>
                  </a:cubicBezTo>
                  <a:cubicBezTo>
                    <a:pt x="175" y="688"/>
                    <a:pt x="173" y="689"/>
                    <a:pt x="172" y="688"/>
                  </a:cubicBezTo>
                  <a:cubicBezTo>
                    <a:pt x="172" y="688"/>
                    <a:pt x="176" y="683"/>
                    <a:pt x="171" y="684"/>
                  </a:cubicBezTo>
                  <a:cubicBezTo>
                    <a:pt x="171" y="682"/>
                    <a:pt x="173" y="681"/>
                    <a:pt x="172" y="678"/>
                  </a:cubicBezTo>
                  <a:cubicBezTo>
                    <a:pt x="170" y="677"/>
                    <a:pt x="173" y="672"/>
                    <a:pt x="168" y="673"/>
                  </a:cubicBezTo>
                  <a:cubicBezTo>
                    <a:pt x="168" y="660"/>
                    <a:pt x="169" y="656"/>
                    <a:pt x="175" y="648"/>
                  </a:cubicBezTo>
                  <a:cubicBezTo>
                    <a:pt x="174" y="646"/>
                    <a:pt x="177" y="640"/>
                    <a:pt x="174" y="641"/>
                  </a:cubicBezTo>
                  <a:cubicBezTo>
                    <a:pt x="174" y="638"/>
                    <a:pt x="177" y="640"/>
                    <a:pt x="178" y="639"/>
                  </a:cubicBezTo>
                  <a:cubicBezTo>
                    <a:pt x="179" y="639"/>
                    <a:pt x="178" y="636"/>
                    <a:pt x="179" y="636"/>
                  </a:cubicBezTo>
                  <a:cubicBezTo>
                    <a:pt x="179" y="634"/>
                    <a:pt x="178" y="621"/>
                    <a:pt x="177" y="625"/>
                  </a:cubicBezTo>
                  <a:cubicBezTo>
                    <a:pt x="174" y="623"/>
                    <a:pt x="175" y="619"/>
                    <a:pt x="175" y="617"/>
                  </a:cubicBezTo>
                  <a:cubicBezTo>
                    <a:pt x="175" y="613"/>
                    <a:pt x="176" y="610"/>
                    <a:pt x="175" y="607"/>
                  </a:cubicBezTo>
                  <a:cubicBezTo>
                    <a:pt x="175" y="605"/>
                    <a:pt x="173" y="606"/>
                    <a:pt x="172" y="606"/>
                  </a:cubicBezTo>
                  <a:cubicBezTo>
                    <a:pt x="172" y="605"/>
                    <a:pt x="174" y="604"/>
                    <a:pt x="174" y="603"/>
                  </a:cubicBezTo>
                  <a:cubicBezTo>
                    <a:pt x="174" y="603"/>
                    <a:pt x="172" y="602"/>
                    <a:pt x="172" y="601"/>
                  </a:cubicBezTo>
                  <a:cubicBezTo>
                    <a:pt x="172" y="598"/>
                    <a:pt x="171" y="599"/>
                    <a:pt x="170" y="597"/>
                  </a:cubicBezTo>
                  <a:cubicBezTo>
                    <a:pt x="169" y="597"/>
                    <a:pt x="170" y="595"/>
                    <a:pt x="170" y="594"/>
                  </a:cubicBezTo>
                  <a:cubicBezTo>
                    <a:pt x="169" y="594"/>
                    <a:pt x="166" y="594"/>
                    <a:pt x="167" y="593"/>
                  </a:cubicBezTo>
                  <a:cubicBezTo>
                    <a:pt x="167" y="593"/>
                    <a:pt x="168" y="593"/>
                    <a:pt x="168" y="593"/>
                  </a:cubicBezTo>
                  <a:cubicBezTo>
                    <a:pt x="166" y="590"/>
                    <a:pt x="165" y="589"/>
                    <a:pt x="161" y="587"/>
                  </a:cubicBezTo>
                  <a:cubicBezTo>
                    <a:pt x="160" y="587"/>
                    <a:pt x="161" y="586"/>
                    <a:pt x="160" y="586"/>
                  </a:cubicBezTo>
                  <a:cubicBezTo>
                    <a:pt x="158" y="586"/>
                    <a:pt x="158" y="582"/>
                    <a:pt x="156" y="583"/>
                  </a:cubicBezTo>
                  <a:cubicBezTo>
                    <a:pt x="153" y="571"/>
                    <a:pt x="156" y="561"/>
                    <a:pt x="156" y="548"/>
                  </a:cubicBezTo>
                  <a:cubicBezTo>
                    <a:pt x="155" y="545"/>
                    <a:pt x="152" y="550"/>
                    <a:pt x="153" y="544"/>
                  </a:cubicBezTo>
                  <a:cubicBezTo>
                    <a:pt x="145" y="544"/>
                    <a:pt x="138" y="543"/>
                    <a:pt x="133" y="541"/>
                  </a:cubicBezTo>
                  <a:cubicBezTo>
                    <a:pt x="135" y="533"/>
                    <a:pt x="129" y="542"/>
                    <a:pt x="130" y="534"/>
                  </a:cubicBezTo>
                  <a:cubicBezTo>
                    <a:pt x="124" y="532"/>
                    <a:pt x="123" y="531"/>
                    <a:pt x="115" y="533"/>
                  </a:cubicBezTo>
                  <a:cubicBezTo>
                    <a:pt x="114" y="533"/>
                    <a:pt x="111" y="533"/>
                    <a:pt x="109" y="534"/>
                  </a:cubicBezTo>
                  <a:cubicBezTo>
                    <a:pt x="109" y="534"/>
                    <a:pt x="105" y="536"/>
                    <a:pt x="101" y="535"/>
                  </a:cubicBezTo>
                  <a:cubicBezTo>
                    <a:pt x="103" y="539"/>
                    <a:pt x="105" y="537"/>
                    <a:pt x="98" y="538"/>
                  </a:cubicBezTo>
                  <a:cubicBezTo>
                    <a:pt x="93" y="539"/>
                    <a:pt x="90" y="541"/>
                    <a:pt x="83" y="541"/>
                  </a:cubicBezTo>
                  <a:cubicBezTo>
                    <a:pt x="80" y="541"/>
                    <a:pt x="80" y="540"/>
                    <a:pt x="78" y="540"/>
                  </a:cubicBezTo>
                  <a:cubicBezTo>
                    <a:pt x="69" y="539"/>
                    <a:pt x="60" y="544"/>
                    <a:pt x="52" y="542"/>
                  </a:cubicBezTo>
                  <a:cubicBezTo>
                    <a:pt x="52" y="538"/>
                    <a:pt x="47" y="539"/>
                    <a:pt x="45" y="538"/>
                  </a:cubicBezTo>
                  <a:cubicBezTo>
                    <a:pt x="44" y="538"/>
                    <a:pt x="45" y="536"/>
                    <a:pt x="45" y="535"/>
                  </a:cubicBezTo>
                  <a:cubicBezTo>
                    <a:pt x="44" y="535"/>
                    <a:pt x="41" y="536"/>
                    <a:pt x="41" y="535"/>
                  </a:cubicBezTo>
                  <a:cubicBezTo>
                    <a:pt x="40" y="535"/>
                    <a:pt x="41" y="533"/>
                    <a:pt x="41" y="533"/>
                  </a:cubicBezTo>
                  <a:cubicBezTo>
                    <a:pt x="39" y="532"/>
                    <a:pt x="38" y="533"/>
                    <a:pt x="38" y="531"/>
                  </a:cubicBezTo>
                  <a:cubicBezTo>
                    <a:pt x="38" y="531"/>
                    <a:pt x="35" y="529"/>
                    <a:pt x="35" y="528"/>
                  </a:cubicBezTo>
                  <a:cubicBezTo>
                    <a:pt x="34" y="528"/>
                    <a:pt x="35" y="527"/>
                    <a:pt x="34" y="527"/>
                  </a:cubicBezTo>
                  <a:cubicBezTo>
                    <a:pt x="32" y="527"/>
                    <a:pt x="33" y="525"/>
                    <a:pt x="32" y="524"/>
                  </a:cubicBezTo>
                  <a:cubicBezTo>
                    <a:pt x="31" y="523"/>
                    <a:pt x="30" y="524"/>
                    <a:pt x="29" y="523"/>
                  </a:cubicBezTo>
                  <a:cubicBezTo>
                    <a:pt x="29" y="522"/>
                    <a:pt x="30" y="521"/>
                    <a:pt x="29" y="520"/>
                  </a:cubicBezTo>
                  <a:cubicBezTo>
                    <a:pt x="28" y="519"/>
                    <a:pt x="26" y="521"/>
                    <a:pt x="26" y="519"/>
                  </a:cubicBezTo>
                  <a:cubicBezTo>
                    <a:pt x="26" y="518"/>
                    <a:pt x="28" y="516"/>
                    <a:pt x="28" y="517"/>
                  </a:cubicBezTo>
                  <a:cubicBezTo>
                    <a:pt x="26" y="512"/>
                    <a:pt x="20" y="514"/>
                    <a:pt x="21" y="509"/>
                  </a:cubicBezTo>
                  <a:cubicBezTo>
                    <a:pt x="14" y="511"/>
                    <a:pt x="17" y="503"/>
                    <a:pt x="11" y="505"/>
                  </a:cubicBezTo>
                  <a:cubicBezTo>
                    <a:pt x="12" y="503"/>
                    <a:pt x="13" y="502"/>
                    <a:pt x="12" y="500"/>
                  </a:cubicBezTo>
                  <a:cubicBezTo>
                    <a:pt x="12" y="498"/>
                    <a:pt x="9" y="499"/>
                    <a:pt x="7" y="499"/>
                  </a:cubicBezTo>
                  <a:cubicBezTo>
                    <a:pt x="8" y="496"/>
                    <a:pt x="4" y="496"/>
                    <a:pt x="4" y="495"/>
                  </a:cubicBezTo>
                  <a:cubicBezTo>
                    <a:pt x="4" y="492"/>
                    <a:pt x="6" y="493"/>
                    <a:pt x="4" y="489"/>
                  </a:cubicBezTo>
                  <a:cubicBezTo>
                    <a:pt x="4" y="488"/>
                    <a:pt x="3" y="489"/>
                    <a:pt x="3" y="488"/>
                  </a:cubicBezTo>
                  <a:cubicBezTo>
                    <a:pt x="3" y="487"/>
                    <a:pt x="1" y="483"/>
                    <a:pt x="0" y="482"/>
                  </a:cubicBezTo>
                  <a:cubicBezTo>
                    <a:pt x="0" y="480"/>
                    <a:pt x="3" y="482"/>
                    <a:pt x="4" y="481"/>
                  </a:cubicBezTo>
                  <a:cubicBezTo>
                    <a:pt x="5" y="480"/>
                    <a:pt x="4" y="476"/>
                    <a:pt x="7" y="476"/>
                  </a:cubicBezTo>
                  <a:cubicBezTo>
                    <a:pt x="7" y="453"/>
                    <a:pt x="7" y="453"/>
                    <a:pt x="7" y="453"/>
                  </a:cubicBezTo>
                  <a:cubicBezTo>
                    <a:pt x="7" y="451"/>
                    <a:pt x="4" y="452"/>
                    <a:pt x="4" y="451"/>
                  </a:cubicBezTo>
                  <a:cubicBezTo>
                    <a:pt x="4" y="451"/>
                    <a:pt x="5" y="449"/>
                    <a:pt x="5" y="448"/>
                  </a:cubicBezTo>
                  <a:cubicBezTo>
                    <a:pt x="6" y="446"/>
                    <a:pt x="4" y="445"/>
                    <a:pt x="4" y="443"/>
                  </a:cubicBezTo>
                  <a:cubicBezTo>
                    <a:pt x="9" y="449"/>
                    <a:pt x="4" y="433"/>
                    <a:pt x="10" y="439"/>
                  </a:cubicBezTo>
                  <a:cubicBezTo>
                    <a:pt x="11" y="437"/>
                    <a:pt x="9" y="432"/>
                    <a:pt x="11" y="430"/>
                  </a:cubicBezTo>
                  <a:cubicBezTo>
                    <a:pt x="11" y="430"/>
                    <a:pt x="14" y="430"/>
                    <a:pt x="14" y="430"/>
                  </a:cubicBezTo>
                  <a:cubicBezTo>
                    <a:pt x="14" y="429"/>
                    <a:pt x="12" y="428"/>
                    <a:pt x="12" y="426"/>
                  </a:cubicBezTo>
                  <a:cubicBezTo>
                    <a:pt x="18" y="425"/>
                    <a:pt x="17" y="417"/>
                    <a:pt x="22" y="416"/>
                  </a:cubicBezTo>
                  <a:cubicBezTo>
                    <a:pt x="22" y="411"/>
                    <a:pt x="27" y="411"/>
                    <a:pt x="26" y="406"/>
                  </a:cubicBezTo>
                  <a:cubicBezTo>
                    <a:pt x="29" y="407"/>
                    <a:pt x="29" y="405"/>
                    <a:pt x="29" y="404"/>
                  </a:cubicBezTo>
                  <a:cubicBezTo>
                    <a:pt x="38" y="403"/>
                    <a:pt x="44" y="400"/>
                    <a:pt x="43" y="389"/>
                  </a:cubicBezTo>
                  <a:cubicBezTo>
                    <a:pt x="49" y="391"/>
                    <a:pt x="44" y="382"/>
                    <a:pt x="49" y="382"/>
                  </a:cubicBezTo>
                  <a:cubicBezTo>
                    <a:pt x="49" y="374"/>
                    <a:pt x="49" y="374"/>
                    <a:pt x="49" y="374"/>
                  </a:cubicBezTo>
                  <a:cubicBezTo>
                    <a:pt x="51" y="374"/>
                    <a:pt x="52" y="372"/>
                    <a:pt x="55" y="373"/>
                  </a:cubicBezTo>
                  <a:cubicBezTo>
                    <a:pt x="57" y="370"/>
                    <a:pt x="59" y="368"/>
                    <a:pt x="62" y="364"/>
                  </a:cubicBezTo>
                  <a:cubicBezTo>
                    <a:pt x="62" y="363"/>
                    <a:pt x="63" y="364"/>
                    <a:pt x="63" y="363"/>
                  </a:cubicBezTo>
                  <a:cubicBezTo>
                    <a:pt x="63" y="361"/>
                    <a:pt x="67" y="361"/>
                    <a:pt x="66" y="359"/>
                  </a:cubicBezTo>
                  <a:cubicBezTo>
                    <a:pt x="72" y="360"/>
                    <a:pt x="73" y="355"/>
                    <a:pt x="78" y="356"/>
                  </a:cubicBezTo>
                  <a:cubicBezTo>
                    <a:pt x="76" y="361"/>
                    <a:pt x="85" y="356"/>
                    <a:pt x="83" y="361"/>
                  </a:cubicBezTo>
                  <a:cubicBezTo>
                    <a:pt x="85" y="358"/>
                    <a:pt x="97" y="363"/>
                    <a:pt x="97" y="357"/>
                  </a:cubicBezTo>
                  <a:cubicBezTo>
                    <a:pt x="103" y="356"/>
                    <a:pt x="109" y="355"/>
                    <a:pt x="112" y="350"/>
                  </a:cubicBezTo>
                  <a:cubicBezTo>
                    <a:pt x="114" y="350"/>
                    <a:pt x="116" y="350"/>
                    <a:pt x="116" y="349"/>
                  </a:cubicBezTo>
                  <a:cubicBezTo>
                    <a:pt x="119" y="349"/>
                    <a:pt x="119" y="350"/>
                    <a:pt x="122" y="350"/>
                  </a:cubicBezTo>
                  <a:cubicBezTo>
                    <a:pt x="125" y="350"/>
                    <a:pt x="128" y="349"/>
                    <a:pt x="130" y="349"/>
                  </a:cubicBezTo>
                  <a:cubicBezTo>
                    <a:pt x="130" y="349"/>
                    <a:pt x="131" y="350"/>
                    <a:pt x="132" y="350"/>
                  </a:cubicBezTo>
                  <a:cubicBezTo>
                    <a:pt x="135" y="350"/>
                    <a:pt x="141" y="353"/>
                    <a:pt x="147" y="352"/>
                  </a:cubicBezTo>
                  <a:cubicBezTo>
                    <a:pt x="150" y="351"/>
                    <a:pt x="154" y="347"/>
                    <a:pt x="157" y="350"/>
                  </a:cubicBezTo>
                  <a:cubicBezTo>
                    <a:pt x="159" y="353"/>
                    <a:pt x="158" y="350"/>
                    <a:pt x="163" y="350"/>
                  </a:cubicBezTo>
                  <a:cubicBezTo>
                    <a:pt x="163" y="351"/>
                    <a:pt x="164" y="352"/>
                    <a:pt x="164" y="353"/>
                  </a:cubicBezTo>
                  <a:cubicBezTo>
                    <a:pt x="164" y="353"/>
                    <a:pt x="161" y="354"/>
                    <a:pt x="161" y="354"/>
                  </a:cubicBezTo>
                  <a:cubicBezTo>
                    <a:pt x="161" y="356"/>
                    <a:pt x="162" y="355"/>
                    <a:pt x="163" y="356"/>
                  </a:cubicBezTo>
                  <a:cubicBezTo>
                    <a:pt x="163" y="357"/>
                    <a:pt x="161" y="357"/>
                    <a:pt x="161" y="357"/>
                  </a:cubicBezTo>
                  <a:cubicBezTo>
                    <a:pt x="161" y="358"/>
                    <a:pt x="163" y="359"/>
                    <a:pt x="163" y="360"/>
                  </a:cubicBezTo>
                  <a:cubicBezTo>
                    <a:pt x="162" y="364"/>
                    <a:pt x="160" y="366"/>
                    <a:pt x="164" y="371"/>
                  </a:cubicBezTo>
                  <a:cubicBezTo>
                    <a:pt x="165" y="374"/>
                    <a:pt x="166" y="370"/>
                    <a:pt x="168" y="373"/>
                  </a:cubicBezTo>
                  <a:cubicBezTo>
                    <a:pt x="168" y="374"/>
                    <a:pt x="171" y="373"/>
                    <a:pt x="171" y="374"/>
                  </a:cubicBezTo>
                  <a:cubicBezTo>
                    <a:pt x="171" y="374"/>
                    <a:pt x="171" y="377"/>
                    <a:pt x="171" y="377"/>
                  </a:cubicBezTo>
                  <a:cubicBezTo>
                    <a:pt x="172" y="378"/>
                    <a:pt x="175" y="376"/>
                    <a:pt x="175" y="378"/>
                  </a:cubicBezTo>
                  <a:cubicBezTo>
                    <a:pt x="180" y="376"/>
                    <a:pt x="183" y="382"/>
                    <a:pt x="185" y="378"/>
                  </a:cubicBezTo>
                  <a:cubicBezTo>
                    <a:pt x="187" y="378"/>
                    <a:pt x="186" y="381"/>
                    <a:pt x="186" y="381"/>
                  </a:cubicBezTo>
                  <a:cubicBezTo>
                    <a:pt x="189" y="383"/>
                    <a:pt x="190" y="381"/>
                    <a:pt x="193" y="382"/>
                  </a:cubicBezTo>
                  <a:cubicBezTo>
                    <a:pt x="194" y="383"/>
                    <a:pt x="194" y="385"/>
                    <a:pt x="195" y="385"/>
                  </a:cubicBezTo>
                  <a:cubicBezTo>
                    <a:pt x="195" y="386"/>
                    <a:pt x="197" y="385"/>
                    <a:pt x="198" y="385"/>
                  </a:cubicBezTo>
                  <a:cubicBezTo>
                    <a:pt x="199" y="387"/>
                    <a:pt x="200" y="386"/>
                    <a:pt x="202" y="387"/>
                  </a:cubicBezTo>
                  <a:cubicBezTo>
                    <a:pt x="202" y="387"/>
                    <a:pt x="203" y="389"/>
                    <a:pt x="203" y="389"/>
                  </a:cubicBezTo>
                  <a:cubicBezTo>
                    <a:pt x="204" y="390"/>
                    <a:pt x="206" y="388"/>
                    <a:pt x="207" y="388"/>
                  </a:cubicBezTo>
                  <a:cubicBezTo>
                    <a:pt x="207" y="388"/>
                    <a:pt x="208" y="389"/>
                    <a:pt x="209" y="389"/>
                  </a:cubicBezTo>
                  <a:cubicBezTo>
                    <a:pt x="210" y="390"/>
                    <a:pt x="211" y="389"/>
                    <a:pt x="212" y="389"/>
                  </a:cubicBezTo>
                  <a:cubicBezTo>
                    <a:pt x="212" y="388"/>
                    <a:pt x="214" y="388"/>
                    <a:pt x="214" y="387"/>
                  </a:cubicBezTo>
                  <a:cubicBezTo>
                    <a:pt x="214" y="387"/>
                    <a:pt x="217" y="386"/>
                    <a:pt x="216" y="385"/>
                  </a:cubicBezTo>
                  <a:cubicBezTo>
                    <a:pt x="212" y="382"/>
                    <a:pt x="220" y="383"/>
                    <a:pt x="220" y="378"/>
                  </a:cubicBezTo>
                  <a:cubicBezTo>
                    <a:pt x="224" y="379"/>
                    <a:pt x="224" y="376"/>
                    <a:pt x="229" y="377"/>
                  </a:cubicBezTo>
                  <a:cubicBezTo>
                    <a:pt x="229" y="377"/>
                    <a:pt x="230" y="378"/>
                    <a:pt x="230" y="378"/>
                  </a:cubicBezTo>
                  <a:cubicBezTo>
                    <a:pt x="232" y="379"/>
                    <a:pt x="234" y="378"/>
                    <a:pt x="236" y="378"/>
                  </a:cubicBezTo>
                  <a:cubicBezTo>
                    <a:pt x="236" y="378"/>
                    <a:pt x="238" y="381"/>
                    <a:pt x="238" y="381"/>
                  </a:cubicBezTo>
                  <a:cubicBezTo>
                    <a:pt x="239" y="381"/>
                    <a:pt x="241" y="379"/>
                    <a:pt x="243" y="380"/>
                  </a:cubicBezTo>
                  <a:cubicBezTo>
                    <a:pt x="243" y="380"/>
                    <a:pt x="242" y="382"/>
                    <a:pt x="243" y="382"/>
                  </a:cubicBezTo>
                  <a:cubicBezTo>
                    <a:pt x="244" y="383"/>
                    <a:pt x="246" y="380"/>
                    <a:pt x="248" y="381"/>
                  </a:cubicBezTo>
                  <a:cubicBezTo>
                    <a:pt x="249" y="382"/>
                    <a:pt x="245" y="383"/>
                    <a:pt x="245" y="382"/>
                  </a:cubicBezTo>
                  <a:cubicBezTo>
                    <a:pt x="246" y="385"/>
                    <a:pt x="255" y="385"/>
                    <a:pt x="259" y="385"/>
                  </a:cubicBezTo>
                  <a:cubicBezTo>
                    <a:pt x="259" y="391"/>
                    <a:pt x="271" y="389"/>
                    <a:pt x="273" y="385"/>
                  </a:cubicBezTo>
                  <a:cubicBezTo>
                    <a:pt x="274" y="387"/>
                    <a:pt x="280" y="384"/>
                    <a:pt x="282" y="385"/>
                  </a:cubicBezTo>
                  <a:cubicBezTo>
                    <a:pt x="283" y="387"/>
                    <a:pt x="282" y="385"/>
                    <a:pt x="285" y="385"/>
                  </a:cubicBezTo>
                  <a:cubicBezTo>
                    <a:pt x="287" y="386"/>
                    <a:pt x="289" y="387"/>
                    <a:pt x="292" y="387"/>
                  </a:cubicBezTo>
                  <a:cubicBezTo>
                    <a:pt x="294" y="386"/>
                    <a:pt x="295" y="384"/>
                    <a:pt x="299" y="384"/>
                  </a:cubicBezTo>
                  <a:cubicBezTo>
                    <a:pt x="300" y="381"/>
                    <a:pt x="299" y="376"/>
                    <a:pt x="303" y="375"/>
                  </a:cubicBezTo>
                  <a:cubicBezTo>
                    <a:pt x="303" y="373"/>
                    <a:pt x="301" y="373"/>
                    <a:pt x="301" y="370"/>
                  </a:cubicBezTo>
                  <a:cubicBezTo>
                    <a:pt x="306" y="370"/>
                    <a:pt x="306" y="361"/>
                    <a:pt x="310" y="366"/>
                  </a:cubicBezTo>
                  <a:cubicBezTo>
                    <a:pt x="311" y="360"/>
                    <a:pt x="308" y="359"/>
                    <a:pt x="304" y="359"/>
                  </a:cubicBezTo>
                  <a:cubicBezTo>
                    <a:pt x="305" y="357"/>
                    <a:pt x="306" y="355"/>
                    <a:pt x="306" y="353"/>
                  </a:cubicBezTo>
                  <a:cubicBezTo>
                    <a:pt x="304" y="349"/>
                    <a:pt x="296" y="352"/>
                    <a:pt x="294" y="347"/>
                  </a:cubicBezTo>
                  <a:cubicBezTo>
                    <a:pt x="292" y="349"/>
                    <a:pt x="287" y="349"/>
                    <a:pt x="286" y="352"/>
                  </a:cubicBezTo>
                  <a:cubicBezTo>
                    <a:pt x="284" y="352"/>
                    <a:pt x="285" y="349"/>
                    <a:pt x="285" y="349"/>
                  </a:cubicBezTo>
                  <a:cubicBezTo>
                    <a:pt x="282" y="347"/>
                    <a:pt x="278" y="350"/>
                    <a:pt x="275" y="349"/>
                  </a:cubicBezTo>
                  <a:cubicBezTo>
                    <a:pt x="273" y="350"/>
                    <a:pt x="273" y="352"/>
                    <a:pt x="271" y="352"/>
                  </a:cubicBezTo>
                  <a:cubicBezTo>
                    <a:pt x="267" y="352"/>
                    <a:pt x="267" y="346"/>
                    <a:pt x="261" y="347"/>
                  </a:cubicBezTo>
                  <a:cubicBezTo>
                    <a:pt x="261" y="345"/>
                    <a:pt x="259" y="344"/>
                    <a:pt x="259" y="342"/>
                  </a:cubicBezTo>
                  <a:cubicBezTo>
                    <a:pt x="258" y="342"/>
                    <a:pt x="257" y="342"/>
                    <a:pt x="257" y="340"/>
                  </a:cubicBezTo>
                  <a:cubicBezTo>
                    <a:pt x="256" y="339"/>
                    <a:pt x="254" y="338"/>
                    <a:pt x="251" y="338"/>
                  </a:cubicBezTo>
                  <a:cubicBezTo>
                    <a:pt x="254" y="334"/>
                    <a:pt x="252" y="326"/>
                    <a:pt x="251" y="322"/>
                  </a:cubicBezTo>
                  <a:cubicBezTo>
                    <a:pt x="247" y="325"/>
                    <a:pt x="243" y="319"/>
                    <a:pt x="243" y="326"/>
                  </a:cubicBezTo>
                  <a:cubicBezTo>
                    <a:pt x="238" y="324"/>
                    <a:pt x="238" y="328"/>
                    <a:pt x="234" y="325"/>
                  </a:cubicBezTo>
                  <a:cubicBezTo>
                    <a:pt x="234" y="327"/>
                    <a:pt x="234" y="327"/>
                    <a:pt x="233" y="328"/>
                  </a:cubicBezTo>
                  <a:cubicBezTo>
                    <a:pt x="234" y="329"/>
                    <a:pt x="235" y="329"/>
                    <a:pt x="236" y="331"/>
                  </a:cubicBezTo>
                  <a:cubicBezTo>
                    <a:pt x="236" y="332"/>
                    <a:pt x="235" y="334"/>
                    <a:pt x="238" y="333"/>
                  </a:cubicBezTo>
                  <a:cubicBezTo>
                    <a:pt x="237" y="338"/>
                    <a:pt x="237" y="336"/>
                    <a:pt x="240" y="339"/>
                  </a:cubicBezTo>
                  <a:cubicBezTo>
                    <a:pt x="241" y="342"/>
                    <a:pt x="238" y="341"/>
                    <a:pt x="237" y="342"/>
                  </a:cubicBezTo>
                  <a:cubicBezTo>
                    <a:pt x="237" y="342"/>
                    <a:pt x="235" y="347"/>
                    <a:pt x="234" y="346"/>
                  </a:cubicBezTo>
                  <a:cubicBezTo>
                    <a:pt x="231" y="343"/>
                    <a:pt x="234" y="350"/>
                    <a:pt x="229" y="349"/>
                  </a:cubicBezTo>
                  <a:cubicBezTo>
                    <a:pt x="228" y="348"/>
                    <a:pt x="227" y="346"/>
                    <a:pt x="226" y="346"/>
                  </a:cubicBezTo>
                  <a:cubicBezTo>
                    <a:pt x="225" y="344"/>
                    <a:pt x="227" y="343"/>
                    <a:pt x="229" y="343"/>
                  </a:cubicBezTo>
                  <a:cubicBezTo>
                    <a:pt x="227" y="341"/>
                    <a:pt x="222" y="340"/>
                    <a:pt x="226" y="336"/>
                  </a:cubicBezTo>
                  <a:cubicBezTo>
                    <a:pt x="224" y="335"/>
                    <a:pt x="221" y="337"/>
                    <a:pt x="220" y="336"/>
                  </a:cubicBezTo>
                  <a:cubicBezTo>
                    <a:pt x="219" y="335"/>
                    <a:pt x="223" y="335"/>
                    <a:pt x="223" y="335"/>
                  </a:cubicBezTo>
                  <a:cubicBezTo>
                    <a:pt x="223" y="335"/>
                    <a:pt x="219" y="331"/>
                    <a:pt x="216" y="329"/>
                  </a:cubicBezTo>
                  <a:cubicBezTo>
                    <a:pt x="217" y="323"/>
                    <a:pt x="213" y="321"/>
                    <a:pt x="213" y="315"/>
                  </a:cubicBezTo>
                  <a:cubicBezTo>
                    <a:pt x="214" y="313"/>
                    <a:pt x="209" y="315"/>
                    <a:pt x="209" y="314"/>
                  </a:cubicBezTo>
                  <a:cubicBezTo>
                    <a:pt x="209" y="313"/>
                    <a:pt x="211" y="311"/>
                    <a:pt x="210" y="311"/>
                  </a:cubicBezTo>
                  <a:cubicBezTo>
                    <a:pt x="207" y="309"/>
                    <a:pt x="207" y="311"/>
                    <a:pt x="205" y="310"/>
                  </a:cubicBezTo>
                  <a:cubicBezTo>
                    <a:pt x="204" y="309"/>
                    <a:pt x="206" y="308"/>
                    <a:pt x="206" y="307"/>
                  </a:cubicBezTo>
                  <a:cubicBezTo>
                    <a:pt x="206" y="306"/>
                    <a:pt x="204" y="308"/>
                    <a:pt x="205" y="308"/>
                  </a:cubicBezTo>
                  <a:cubicBezTo>
                    <a:pt x="203" y="308"/>
                    <a:pt x="204" y="306"/>
                    <a:pt x="203" y="305"/>
                  </a:cubicBezTo>
                  <a:cubicBezTo>
                    <a:pt x="198" y="306"/>
                    <a:pt x="198" y="302"/>
                    <a:pt x="192" y="303"/>
                  </a:cubicBezTo>
                  <a:cubicBezTo>
                    <a:pt x="192" y="301"/>
                    <a:pt x="190" y="301"/>
                    <a:pt x="189" y="300"/>
                  </a:cubicBezTo>
                  <a:cubicBezTo>
                    <a:pt x="189" y="299"/>
                    <a:pt x="190" y="297"/>
                    <a:pt x="189" y="297"/>
                  </a:cubicBezTo>
                  <a:cubicBezTo>
                    <a:pt x="189" y="296"/>
                    <a:pt x="187" y="297"/>
                    <a:pt x="186" y="297"/>
                  </a:cubicBezTo>
                  <a:cubicBezTo>
                    <a:pt x="186" y="297"/>
                    <a:pt x="186" y="291"/>
                    <a:pt x="185" y="293"/>
                  </a:cubicBezTo>
                  <a:cubicBezTo>
                    <a:pt x="184" y="294"/>
                    <a:pt x="183" y="293"/>
                    <a:pt x="182" y="291"/>
                  </a:cubicBezTo>
                  <a:cubicBezTo>
                    <a:pt x="182" y="291"/>
                    <a:pt x="180" y="290"/>
                    <a:pt x="181" y="288"/>
                  </a:cubicBezTo>
                  <a:cubicBezTo>
                    <a:pt x="176" y="289"/>
                    <a:pt x="177" y="290"/>
                    <a:pt x="172" y="288"/>
                  </a:cubicBezTo>
                  <a:cubicBezTo>
                    <a:pt x="171" y="289"/>
                    <a:pt x="171" y="291"/>
                    <a:pt x="170" y="291"/>
                  </a:cubicBezTo>
                  <a:cubicBezTo>
                    <a:pt x="168" y="295"/>
                    <a:pt x="172" y="294"/>
                    <a:pt x="172" y="297"/>
                  </a:cubicBezTo>
                  <a:cubicBezTo>
                    <a:pt x="172" y="298"/>
                    <a:pt x="175" y="301"/>
                    <a:pt x="175" y="301"/>
                  </a:cubicBezTo>
                  <a:cubicBezTo>
                    <a:pt x="176" y="302"/>
                    <a:pt x="176" y="303"/>
                    <a:pt x="178" y="303"/>
                  </a:cubicBezTo>
                  <a:cubicBezTo>
                    <a:pt x="176" y="307"/>
                    <a:pt x="181" y="306"/>
                    <a:pt x="182" y="308"/>
                  </a:cubicBezTo>
                  <a:cubicBezTo>
                    <a:pt x="183" y="309"/>
                    <a:pt x="184" y="314"/>
                    <a:pt x="185" y="312"/>
                  </a:cubicBezTo>
                  <a:cubicBezTo>
                    <a:pt x="187" y="310"/>
                    <a:pt x="185" y="313"/>
                    <a:pt x="186" y="314"/>
                  </a:cubicBezTo>
                  <a:cubicBezTo>
                    <a:pt x="188" y="315"/>
                    <a:pt x="191" y="314"/>
                    <a:pt x="192" y="318"/>
                  </a:cubicBezTo>
                  <a:cubicBezTo>
                    <a:pt x="194" y="317"/>
                    <a:pt x="194" y="319"/>
                    <a:pt x="195" y="319"/>
                  </a:cubicBezTo>
                  <a:cubicBezTo>
                    <a:pt x="196" y="319"/>
                    <a:pt x="197" y="318"/>
                    <a:pt x="196" y="318"/>
                  </a:cubicBezTo>
                  <a:cubicBezTo>
                    <a:pt x="198" y="318"/>
                    <a:pt x="198" y="322"/>
                    <a:pt x="199" y="319"/>
                  </a:cubicBezTo>
                  <a:cubicBezTo>
                    <a:pt x="202" y="319"/>
                    <a:pt x="198" y="326"/>
                    <a:pt x="203" y="324"/>
                  </a:cubicBezTo>
                  <a:cubicBezTo>
                    <a:pt x="203" y="327"/>
                    <a:pt x="197" y="324"/>
                    <a:pt x="195" y="325"/>
                  </a:cubicBezTo>
                  <a:cubicBezTo>
                    <a:pt x="196" y="326"/>
                    <a:pt x="197" y="326"/>
                    <a:pt x="198" y="328"/>
                  </a:cubicBezTo>
                  <a:cubicBezTo>
                    <a:pt x="199" y="330"/>
                    <a:pt x="195" y="335"/>
                    <a:pt x="198" y="335"/>
                  </a:cubicBezTo>
                  <a:cubicBezTo>
                    <a:pt x="196" y="337"/>
                    <a:pt x="193" y="337"/>
                    <a:pt x="191" y="338"/>
                  </a:cubicBezTo>
                  <a:cubicBezTo>
                    <a:pt x="193" y="337"/>
                    <a:pt x="191" y="332"/>
                    <a:pt x="193" y="332"/>
                  </a:cubicBezTo>
                  <a:cubicBezTo>
                    <a:pt x="192" y="331"/>
                    <a:pt x="193" y="328"/>
                    <a:pt x="191" y="328"/>
                  </a:cubicBezTo>
                  <a:cubicBezTo>
                    <a:pt x="188" y="328"/>
                    <a:pt x="192" y="326"/>
                    <a:pt x="188" y="324"/>
                  </a:cubicBezTo>
                  <a:cubicBezTo>
                    <a:pt x="186" y="323"/>
                    <a:pt x="183" y="323"/>
                    <a:pt x="184" y="319"/>
                  </a:cubicBezTo>
                  <a:cubicBezTo>
                    <a:pt x="178" y="321"/>
                    <a:pt x="177" y="317"/>
                    <a:pt x="172" y="317"/>
                  </a:cubicBezTo>
                  <a:cubicBezTo>
                    <a:pt x="172" y="313"/>
                    <a:pt x="169" y="312"/>
                    <a:pt x="167" y="308"/>
                  </a:cubicBezTo>
                  <a:cubicBezTo>
                    <a:pt x="166" y="307"/>
                    <a:pt x="165" y="308"/>
                    <a:pt x="165" y="307"/>
                  </a:cubicBezTo>
                  <a:cubicBezTo>
                    <a:pt x="165" y="305"/>
                    <a:pt x="163" y="306"/>
                    <a:pt x="163" y="305"/>
                  </a:cubicBezTo>
                  <a:cubicBezTo>
                    <a:pt x="162" y="305"/>
                    <a:pt x="163" y="303"/>
                    <a:pt x="163" y="303"/>
                  </a:cubicBezTo>
                  <a:cubicBezTo>
                    <a:pt x="161" y="302"/>
                    <a:pt x="158" y="303"/>
                    <a:pt x="157" y="303"/>
                  </a:cubicBezTo>
                  <a:cubicBezTo>
                    <a:pt x="156" y="302"/>
                    <a:pt x="159" y="301"/>
                    <a:pt x="160" y="301"/>
                  </a:cubicBezTo>
                  <a:cubicBezTo>
                    <a:pt x="158" y="298"/>
                    <a:pt x="150" y="298"/>
                    <a:pt x="146" y="300"/>
                  </a:cubicBezTo>
                  <a:cubicBezTo>
                    <a:pt x="145" y="301"/>
                    <a:pt x="148" y="301"/>
                    <a:pt x="149" y="301"/>
                  </a:cubicBezTo>
                  <a:cubicBezTo>
                    <a:pt x="147" y="303"/>
                    <a:pt x="146" y="301"/>
                    <a:pt x="144" y="303"/>
                  </a:cubicBezTo>
                  <a:cubicBezTo>
                    <a:pt x="141" y="304"/>
                    <a:pt x="141" y="309"/>
                    <a:pt x="139" y="308"/>
                  </a:cubicBezTo>
                  <a:cubicBezTo>
                    <a:pt x="133" y="308"/>
                    <a:pt x="132" y="303"/>
                    <a:pt x="125" y="304"/>
                  </a:cubicBezTo>
                  <a:cubicBezTo>
                    <a:pt x="123" y="305"/>
                    <a:pt x="123" y="308"/>
                    <a:pt x="119" y="307"/>
                  </a:cubicBezTo>
                  <a:cubicBezTo>
                    <a:pt x="119" y="317"/>
                    <a:pt x="119" y="317"/>
                    <a:pt x="119" y="317"/>
                  </a:cubicBezTo>
                  <a:cubicBezTo>
                    <a:pt x="115" y="319"/>
                    <a:pt x="106" y="317"/>
                    <a:pt x="108" y="325"/>
                  </a:cubicBezTo>
                  <a:cubicBezTo>
                    <a:pt x="99" y="323"/>
                    <a:pt x="106" y="331"/>
                    <a:pt x="98" y="331"/>
                  </a:cubicBezTo>
                  <a:cubicBezTo>
                    <a:pt x="98" y="332"/>
                    <a:pt x="103" y="336"/>
                    <a:pt x="99" y="336"/>
                  </a:cubicBezTo>
                  <a:cubicBezTo>
                    <a:pt x="99" y="341"/>
                    <a:pt x="97" y="336"/>
                    <a:pt x="94" y="340"/>
                  </a:cubicBezTo>
                  <a:cubicBezTo>
                    <a:pt x="94" y="342"/>
                    <a:pt x="94" y="343"/>
                    <a:pt x="95" y="343"/>
                  </a:cubicBezTo>
                  <a:cubicBezTo>
                    <a:pt x="95" y="346"/>
                    <a:pt x="90" y="344"/>
                    <a:pt x="88" y="345"/>
                  </a:cubicBezTo>
                  <a:cubicBezTo>
                    <a:pt x="87" y="345"/>
                    <a:pt x="87" y="348"/>
                    <a:pt x="85" y="349"/>
                  </a:cubicBezTo>
                  <a:cubicBezTo>
                    <a:pt x="81" y="351"/>
                    <a:pt x="74" y="348"/>
                    <a:pt x="70" y="353"/>
                  </a:cubicBezTo>
                  <a:cubicBezTo>
                    <a:pt x="68" y="352"/>
                    <a:pt x="67" y="349"/>
                    <a:pt x="66" y="347"/>
                  </a:cubicBezTo>
                  <a:cubicBezTo>
                    <a:pt x="60" y="346"/>
                    <a:pt x="53" y="349"/>
                    <a:pt x="50" y="347"/>
                  </a:cubicBezTo>
                  <a:cubicBezTo>
                    <a:pt x="51" y="342"/>
                    <a:pt x="53" y="336"/>
                    <a:pt x="49" y="333"/>
                  </a:cubicBezTo>
                  <a:cubicBezTo>
                    <a:pt x="48" y="331"/>
                    <a:pt x="51" y="330"/>
                    <a:pt x="52" y="328"/>
                  </a:cubicBezTo>
                  <a:cubicBezTo>
                    <a:pt x="53" y="324"/>
                    <a:pt x="50" y="319"/>
                    <a:pt x="53" y="317"/>
                  </a:cubicBezTo>
                  <a:cubicBezTo>
                    <a:pt x="52" y="313"/>
                    <a:pt x="52" y="309"/>
                    <a:pt x="49" y="308"/>
                  </a:cubicBezTo>
                  <a:cubicBezTo>
                    <a:pt x="50" y="307"/>
                    <a:pt x="52" y="307"/>
                    <a:pt x="52" y="304"/>
                  </a:cubicBezTo>
                  <a:cubicBezTo>
                    <a:pt x="55" y="305"/>
                    <a:pt x="64" y="301"/>
                    <a:pt x="63" y="307"/>
                  </a:cubicBezTo>
                  <a:cubicBezTo>
                    <a:pt x="66" y="304"/>
                    <a:pt x="80" y="310"/>
                    <a:pt x="83" y="307"/>
                  </a:cubicBezTo>
                  <a:cubicBezTo>
                    <a:pt x="84" y="305"/>
                    <a:pt x="83" y="306"/>
                    <a:pt x="85" y="307"/>
                  </a:cubicBezTo>
                  <a:cubicBezTo>
                    <a:pt x="85" y="307"/>
                    <a:pt x="86" y="305"/>
                    <a:pt x="87" y="305"/>
                  </a:cubicBezTo>
                  <a:cubicBezTo>
                    <a:pt x="87" y="305"/>
                    <a:pt x="87" y="307"/>
                    <a:pt x="87" y="307"/>
                  </a:cubicBezTo>
                  <a:cubicBezTo>
                    <a:pt x="91" y="306"/>
                    <a:pt x="93" y="304"/>
                    <a:pt x="94" y="300"/>
                  </a:cubicBezTo>
                  <a:cubicBezTo>
                    <a:pt x="94" y="298"/>
                    <a:pt x="97" y="291"/>
                    <a:pt x="94" y="287"/>
                  </a:cubicBezTo>
                  <a:cubicBezTo>
                    <a:pt x="92" y="285"/>
                    <a:pt x="95" y="285"/>
                    <a:pt x="92" y="281"/>
                  </a:cubicBezTo>
                  <a:cubicBezTo>
                    <a:pt x="92" y="280"/>
                    <a:pt x="90" y="280"/>
                    <a:pt x="88" y="280"/>
                  </a:cubicBezTo>
                  <a:cubicBezTo>
                    <a:pt x="89" y="279"/>
                    <a:pt x="90" y="278"/>
                    <a:pt x="90" y="276"/>
                  </a:cubicBezTo>
                  <a:cubicBezTo>
                    <a:pt x="88" y="275"/>
                    <a:pt x="87" y="277"/>
                    <a:pt x="87" y="277"/>
                  </a:cubicBezTo>
                  <a:cubicBezTo>
                    <a:pt x="85" y="277"/>
                    <a:pt x="87" y="275"/>
                    <a:pt x="85" y="274"/>
                  </a:cubicBezTo>
                  <a:cubicBezTo>
                    <a:pt x="84" y="274"/>
                    <a:pt x="80" y="274"/>
                    <a:pt x="78" y="273"/>
                  </a:cubicBezTo>
                  <a:cubicBezTo>
                    <a:pt x="78" y="273"/>
                    <a:pt x="78" y="272"/>
                    <a:pt x="77" y="272"/>
                  </a:cubicBezTo>
                  <a:cubicBezTo>
                    <a:pt x="75" y="272"/>
                    <a:pt x="74" y="272"/>
                    <a:pt x="74" y="270"/>
                  </a:cubicBezTo>
                  <a:cubicBezTo>
                    <a:pt x="73" y="266"/>
                    <a:pt x="77" y="269"/>
                    <a:pt x="77" y="269"/>
                  </a:cubicBezTo>
                  <a:cubicBezTo>
                    <a:pt x="81" y="267"/>
                    <a:pt x="84" y="265"/>
                    <a:pt x="92" y="266"/>
                  </a:cubicBezTo>
                  <a:cubicBezTo>
                    <a:pt x="93" y="264"/>
                    <a:pt x="91" y="263"/>
                    <a:pt x="90" y="263"/>
                  </a:cubicBezTo>
                  <a:cubicBezTo>
                    <a:pt x="91" y="259"/>
                    <a:pt x="96" y="263"/>
                    <a:pt x="98" y="263"/>
                  </a:cubicBezTo>
                  <a:cubicBezTo>
                    <a:pt x="99" y="263"/>
                    <a:pt x="102" y="260"/>
                    <a:pt x="102" y="263"/>
                  </a:cubicBezTo>
                  <a:cubicBezTo>
                    <a:pt x="105" y="261"/>
                    <a:pt x="106" y="256"/>
                    <a:pt x="111" y="256"/>
                  </a:cubicBezTo>
                  <a:cubicBezTo>
                    <a:pt x="109" y="251"/>
                    <a:pt x="115" y="254"/>
                    <a:pt x="113" y="249"/>
                  </a:cubicBezTo>
                  <a:cubicBezTo>
                    <a:pt x="122" y="249"/>
                    <a:pt x="122" y="249"/>
                    <a:pt x="122" y="249"/>
                  </a:cubicBezTo>
                  <a:cubicBezTo>
                    <a:pt x="122" y="248"/>
                    <a:pt x="120" y="248"/>
                    <a:pt x="119" y="248"/>
                  </a:cubicBezTo>
                  <a:cubicBezTo>
                    <a:pt x="120" y="246"/>
                    <a:pt x="123" y="247"/>
                    <a:pt x="122" y="242"/>
                  </a:cubicBezTo>
                  <a:cubicBezTo>
                    <a:pt x="126" y="242"/>
                    <a:pt x="125" y="245"/>
                    <a:pt x="127" y="242"/>
                  </a:cubicBezTo>
                  <a:cubicBezTo>
                    <a:pt x="124" y="235"/>
                    <a:pt x="130" y="238"/>
                    <a:pt x="130" y="231"/>
                  </a:cubicBezTo>
                  <a:cubicBezTo>
                    <a:pt x="132" y="231"/>
                    <a:pt x="134" y="231"/>
                    <a:pt x="136" y="231"/>
                  </a:cubicBezTo>
                  <a:cubicBezTo>
                    <a:pt x="138" y="231"/>
                    <a:pt x="138" y="229"/>
                    <a:pt x="139" y="228"/>
                  </a:cubicBezTo>
                  <a:cubicBezTo>
                    <a:pt x="140" y="228"/>
                    <a:pt x="140" y="229"/>
                    <a:pt x="140" y="230"/>
                  </a:cubicBezTo>
                  <a:cubicBezTo>
                    <a:pt x="142" y="230"/>
                    <a:pt x="141" y="228"/>
                    <a:pt x="142" y="228"/>
                  </a:cubicBezTo>
                  <a:cubicBezTo>
                    <a:pt x="143" y="228"/>
                    <a:pt x="146" y="229"/>
                    <a:pt x="147" y="228"/>
                  </a:cubicBezTo>
                  <a:cubicBezTo>
                    <a:pt x="149" y="228"/>
                    <a:pt x="150" y="224"/>
                    <a:pt x="153" y="225"/>
                  </a:cubicBezTo>
                  <a:cubicBezTo>
                    <a:pt x="152" y="222"/>
                    <a:pt x="148" y="223"/>
                    <a:pt x="149" y="218"/>
                  </a:cubicBezTo>
                  <a:cubicBezTo>
                    <a:pt x="152" y="218"/>
                    <a:pt x="150" y="216"/>
                    <a:pt x="150" y="211"/>
                  </a:cubicBezTo>
                  <a:cubicBezTo>
                    <a:pt x="150" y="208"/>
                    <a:pt x="152" y="205"/>
                    <a:pt x="151" y="202"/>
                  </a:cubicBezTo>
                  <a:cubicBezTo>
                    <a:pt x="157" y="202"/>
                    <a:pt x="157" y="202"/>
                    <a:pt x="157" y="202"/>
                  </a:cubicBezTo>
                  <a:cubicBezTo>
                    <a:pt x="161" y="201"/>
                    <a:pt x="154" y="198"/>
                    <a:pt x="160" y="199"/>
                  </a:cubicBezTo>
                  <a:cubicBezTo>
                    <a:pt x="160" y="200"/>
                    <a:pt x="162" y="200"/>
                    <a:pt x="163" y="200"/>
                  </a:cubicBezTo>
                  <a:cubicBezTo>
                    <a:pt x="160" y="203"/>
                    <a:pt x="160" y="200"/>
                    <a:pt x="161" y="204"/>
                  </a:cubicBezTo>
                  <a:cubicBezTo>
                    <a:pt x="162" y="207"/>
                    <a:pt x="161" y="209"/>
                    <a:pt x="164" y="209"/>
                  </a:cubicBezTo>
                  <a:cubicBezTo>
                    <a:pt x="164" y="211"/>
                    <a:pt x="164" y="213"/>
                    <a:pt x="163" y="213"/>
                  </a:cubicBezTo>
                  <a:cubicBezTo>
                    <a:pt x="162" y="215"/>
                    <a:pt x="169" y="210"/>
                    <a:pt x="171" y="214"/>
                  </a:cubicBezTo>
                  <a:cubicBezTo>
                    <a:pt x="170" y="218"/>
                    <a:pt x="162" y="215"/>
                    <a:pt x="161" y="220"/>
                  </a:cubicBezTo>
                  <a:cubicBezTo>
                    <a:pt x="160" y="223"/>
                    <a:pt x="164" y="223"/>
                    <a:pt x="165" y="224"/>
                  </a:cubicBezTo>
                  <a:cubicBezTo>
                    <a:pt x="167" y="225"/>
                    <a:pt x="167" y="227"/>
                    <a:pt x="170" y="227"/>
                  </a:cubicBezTo>
                  <a:cubicBezTo>
                    <a:pt x="168" y="224"/>
                    <a:pt x="164" y="224"/>
                    <a:pt x="171" y="224"/>
                  </a:cubicBezTo>
                  <a:cubicBezTo>
                    <a:pt x="173" y="224"/>
                    <a:pt x="175" y="224"/>
                    <a:pt x="177" y="224"/>
                  </a:cubicBezTo>
                  <a:cubicBezTo>
                    <a:pt x="179" y="224"/>
                    <a:pt x="180" y="225"/>
                    <a:pt x="182" y="225"/>
                  </a:cubicBezTo>
                  <a:cubicBezTo>
                    <a:pt x="186" y="225"/>
                    <a:pt x="187" y="223"/>
                    <a:pt x="191" y="224"/>
                  </a:cubicBezTo>
                  <a:cubicBezTo>
                    <a:pt x="191" y="224"/>
                    <a:pt x="196" y="226"/>
                    <a:pt x="198" y="224"/>
                  </a:cubicBezTo>
                  <a:cubicBezTo>
                    <a:pt x="198" y="224"/>
                    <a:pt x="198" y="223"/>
                    <a:pt x="198" y="223"/>
                  </a:cubicBezTo>
                  <a:cubicBezTo>
                    <a:pt x="202" y="221"/>
                    <a:pt x="206" y="223"/>
                    <a:pt x="207" y="220"/>
                  </a:cubicBezTo>
                  <a:cubicBezTo>
                    <a:pt x="213" y="225"/>
                    <a:pt x="217" y="215"/>
                    <a:pt x="220" y="218"/>
                  </a:cubicBezTo>
                  <a:cubicBezTo>
                    <a:pt x="220" y="213"/>
                    <a:pt x="220" y="213"/>
                    <a:pt x="220" y="213"/>
                  </a:cubicBezTo>
                  <a:cubicBezTo>
                    <a:pt x="223" y="213"/>
                    <a:pt x="222" y="212"/>
                    <a:pt x="223" y="210"/>
                  </a:cubicBezTo>
                  <a:cubicBezTo>
                    <a:pt x="223" y="210"/>
                    <a:pt x="224" y="206"/>
                    <a:pt x="224" y="206"/>
                  </a:cubicBezTo>
                  <a:cubicBezTo>
                    <a:pt x="226" y="204"/>
                    <a:pt x="224" y="204"/>
                    <a:pt x="224" y="202"/>
                  </a:cubicBezTo>
                  <a:cubicBezTo>
                    <a:pt x="228" y="202"/>
                    <a:pt x="230" y="201"/>
                    <a:pt x="230" y="199"/>
                  </a:cubicBezTo>
                  <a:cubicBezTo>
                    <a:pt x="231" y="199"/>
                    <a:pt x="231" y="200"/>
                    <a:pt x="231" y="202"/>
                  </a:cubicBezTo>
                  <a:cubicBezTo>
                    <a:pt x="233" y="200"/>
                    <a:pt x="234" y="200"/>
                    <a:pt x="237" y="200"/>
                  </a:cubicBezTo>
                  <a:cubicBezTo>
                    <a:pt x="238" y="200"/>
                    <a:pt x="238" y="197"/>
                    <a:pt x="240" y="197"/>
                  </a:cubicBezTo>
                  <a:cubicBezTo>
                    <a:pt x="240" y="194"/>
                    <a:pt x="239" y="192"/>
                    <a:pt x="237" y="192"/>
                  </a:cubicBezTo>
                  <a:cubicBezTo>
                    <a:pt x="238" y="190"/>
                    <a:pt x="238" y="189"/>
                    <a:pt x="238" y="186"/>
                  </a:cubicBezTo>
                  <a:cubicBezTo>
                    <a:pt x="241" y="187"/>
                    <a:pt x="243" y="186"/>
                    <a:pt x="243" y="183"/>
                  </a:cubicBezTo>
                  <a:cubicBezTo>
                    <a:pt x="246" y="187"/>
                    <a:pt x="247" y="182"/>
                    <a:pt x="252" y="183"/>
                  </a:cubicBezTo>
                  <a:cubicBezTo>
                    <a:pt x="253" y="183"/>
                    <a:pt x="254" y="185"/>
                    <a:pt x="254" y="185"/>
                  </a:cubicBezTo>
                  <a:cubicBezTo>
                    <a:pt x="255" y="185"/>
                    <a:pt x="255" y="183"/>
                    <a:pt x="257" y="183"/>
                  </a:cubicBezTo>
                  <a:cubicBezTo>
                    <a:pt x="258" y="183"/>
                    <a:pt x="260" y="185"/>
                    <a:pt x="259" y="185"/>
                  </a:cubicBezTo>
                  <a:cubicBezTo>
                    <a:pt x="261" y="184"/>
                    <a:pt x="260" y="183"/>
                    <a:pt x="261" y="182"/>
                  </a:cubicBezTo>
                  <a:cubicBezTo>
                    <a:pt x="261" y="181"/>
                    <a:pt x="263" y="182"/>
                    <a:pt x="264" y="182"/>
                  </a:cubicBezTo>
                  <a:cubicBezTo>
                    <a:pt x="266" y="180"/>
                    <a:pt x="265" y="178"/>
                    <a:pt x="269" y="179"/>
                  </a:cubicBezTo>
                  <a:cubicBezTo>
                    <a:pt x="267" y="177"/>
                    <a:pt x="269" y="172"/>
                    <a:pt x="265" y="172"/>
                  </a:cubicBezTo>
                  <a:cubicBezTo>
                    <a:pt x="262" y="170"/>
                    <a:pt x="263" y="175"/>
                    <a:pt x="262" y="175"/>
                  </a:cubicBezTo>
                  <a:cubicBezTo>
                    <a:pt x="261" y="175"/>
                    <a:pt x="261" y="173"/>
                    <a:pt x="259" y="173"/>
                  </a:cubicBezTo>
                  <a:cubicBezTo>
                    <a:pt x="259" y="174"/>
                    <a:pt x="258" y="175"/>
                    <a:pt x="258" y="175"/>
                  </a:cubicBezTo>
                  <a:cubicBezTo>
                    <a:pt x="257" y="175"/>
                    <a:pt x="257" y="173"/>
                    <a:pt x="255" y="173"/>
                  </a:cubicBezTo>
                  <a:cubicBezTo>
                    <a:pt x="253" y="174"/>
                    <a:pt x="251" y="176"/>
                    <a:pt x="248" y="175"/>
                  </a:cubicBezTo>
                  <a:cubicBezTo>
                    <a:pt x="247" y="175"/>
                    <a:pt x="247" y="177"/>
                    <a:pt x="247" y="178"/>
                  </a:cubicBezTo>
                  <a:cubicBezTo>
                    <a:pt x="241" y="176"/>
                    <a:pt x="235" y="178"/>
                    <a:pt x="230" y="176"/>
                  </a:cubicBezTo>
                  <a:cubicBezTo>
                    <a:pt x="230" y="176"/>
                    <a:pt x="230" y="174"/>
                    <a:pt x="230" y="173"/>
                  </a:cubicBezTo>
                  <a:cubicBezTo>
                    <a:pt x="229" y="172"/>
                    <a:pt x="225" y="174"/>
                    <a:pt x="224" y="172"/>
                  </a:cubicBezTo>
                  <a:cubicBezTo>
                    <a:pt x="228" y="164"/>
                    <a:pt x="226" y="160"/>
                    <a:pt x="224" y="151"/>
                  </a:cubicBezTo>
                  <a:cubicBezTo>
                    <a:pt x="228" y="151"/>
                    <a:pt x="234" y="145"/>
                    <a:pt x="236" y="148"/>
                  </a:cubicBezTo>
                  <a:cubicBezTo>
                    <a:pt x="238" y="147"/>
                    <a:pt x="235" y="146"/>
                    <a:pt x="237" y="143"/>
                  </a:cubicBezTo>
                  <a:cubicBezTo>
                    <a:pt x="241" y="143"/>
                    <a:pt x="242" y="135"/>
                    <a:pt x="243" y="133"/>
                  </a:cubicBezTo>
                  <a:cubicBezTo>
                    <a:pt x="243" y="133"/>
                    <a:pt x="245" y="133"/>
                    <a:pt x="245" y="133"/>
                  </a:cubicBezTo>
                  <a:cubicBezTo>
                    <a:pt x="246" y="130"/>
                    <a:pt x="240" y="129"/>
                    <a:pt x="243" y="126"/>
                  </a:cubicBezTo>
                  <a:cubicBezTo>
                    <a:pt x="241" y="127"/>
                    <a:pt x="237" y="125"/>
                    <a:pt x="234" y="126"/>
                  </a:cubicBezTo>
                  <a:cubicBezTo>
                    <a:pt x="231" y="126"/>
                    <a:pt x="228" y="129"/>
                    <a:pt x="224" y="129"/>
                  </a:cubicBezTo>
                  <a:cubicBezTo>
                    <a:pt x="222" y="127"/>
                    <a:pt x="222" y="137"/>
                    <a:pt x="223" y="134"/>
                  </a:cubicBezTo>
                  <a:cubicBezTo>
                    <a:pt x="222" y="137"/>
                    <a:pt x="221" y="133"/>
                    <a:pt x="220" y="134"/>
                  </a:cubicBezTo>
                  <a:cubicBezTo>
                    <a:pt x="219" y="136"/>
                    <a:pt x="221" y="138"/>
                    <a:pt x="220" y="140"/>
                  </a:cubicBezTo>
                  <a:cubicBezTo>
                    <a:pt x="220" y="140"/>
                    <a:pt x="216" y="143"/>
                    <a:pt x="214" y="145"/>
                  </a:cubicBezTo>
                  <a:cubicBezTo>
                    <a:pt x="211" y="150"/>
                    <a:pt x="211" y="153"/>
                    <a:pt x="205" y="152"/>
                  </a:cubicBezTo>
                  <a:cubicBezTo>
                    <a:pt x="204" y="154"/>
                    <a:pt x="207" y="156"/>
                    <a:pt x="205" y="157"/>
                  </a:cubicBezTo>
                  <a:cubicBezTo>
                    <a:pt x="203" y="157"/>
                    <a:pt x="204" y="159"/>
                    <a:pt x="203" y="159"/>
                  </a:cubicBezTo>
                  <a:cubicBezTo>
                    <a:pt x="203" y="160"/>
                    <a:pt x="201" y="159"/>
                    <a:pt x="200" y="159"/>
                  </a:cubicBezTo>
                  <a:cubicBezTo>
                    <a:pt x="200" y="160"/>
                    <a:pt x="201" y="162"/>
                    <a:pt x="200" y="162"/>
                  </a:cubicBezTo>
                  <a:cubicBezTo>
                    <a:pt x="200" y="162"/>
                    <a:pt x="199" y="162"/>
                    <a:pt x="199" y="162"/>
                  </a:cubicBezTo>
                  <a:cubicBezTo>
                    <a:pt x="198" y="164"/>
                    <a:pt x="200" y="168"/>
                    <a:pt x="198" y="168"/>
                  </a:cubicBezTo>
                  <a:cubicBezTo>
                    <a:pt x="198" y="169"/>
                    <a:pt x="202" y="170"/>
                    <a:pt x="199" y="171"/>
                  </a:cubicBezTo>
                  <a:cubicBezTo>
                    <a:pt x="201" y="172"/>
                    <a:pt x="202" y="175"/>
                    <a:pt x="206" y="175"/>
                  </a:cubicBezTo>
                  <a:cubicBezTo>
                    <a:pt x="206" y="177"/>
                    <a:pt x="207" y="178"/>
                    <a:pt x="209" y="179"/>
                  </a:cubicBezTo>
                  <a:cubicBezTo>
                    <a:pt x="208" y="180"/>
                    <a:pt x="207" y="181"/>
                    <a:pt x="206" y="182"/>
                  </a:cubicBezTo>
                  <a:cubicBezTo>
                    <a:pt x="205" y="183"/>
                    <a:pt x="206" y="185"/>
                    <a:pt x="205" y="186"/>
                  </a:cubicBezTo>
                  <a:cubicBezTo>
                    <a:pt x="203" y="187"/>
                    <a:pt x="202" y="188"/>
                    <a:pt x="199" y="187"/>
                  </a:cubicBezTo>
                  <a:cubicBezTo>
                    <a:pt x="198" y="193"/>
                    <a:pt x="194" y="195"/>
                    <a:pt x="195" y="203"/>
                  </a:cubicBezTo>
                  <a:cubicBezTo>
                    <a:pt x="190" y="201"/>
                    <a:pt x="190" y="210"/>
                    <a:pt x="186" y="210"/>
                  </a:cubicBezTo>
                  <a:cubicBezTo>
                    <a:pt x="186" y="210"/>
                    <a:pt x="185" y="210"/>
                    <a:pt x="185" y="210"/>
                  </a:cubicBezTo>
                  <a:cubicBezTo>
                    <a:pt x="183" y="210"/>
                    <a:pt x="185" y="212"/>
                    <a:pt x="184" y="213"/>
                  </a:cubicBezTo>
                  <a:cubicBezTo>
                    <a:pt x="181" y="214"/>
                    <a:pt x="178" y="211"/>
                    <a:pt x="177" y="214"/>
                  </a:cubicBezTo>
                  <a:cubicBezTo>
                    <a:pt x="174" y="214"/>
                    <a:pt x="176" y="208"/>
                    <a:pt x="175" y="206"/>
                  </a:cubicBezTo>
                  <a:cubicBezTo>
                    <a:pt x="174" y="205"/>
                    <a:pt x="174" y="202"/>
                    <a:pt x="172" y="202"/>
                  </a:cubicBezTo>
                  <a:cubicBezTo>
                    <a:pt x="169" y="201"/>
                    <a:pt x="174" y="197"/>
                    <a:pt x="168" y="197"/>
                  </a:cubicBezTo>
                  <a:cubicBezTo>
                    <a:pt x="171" y="194"/>
                    <a:pt x="166" y="193"/>
                    <a:pt x="165" y="192"/>
                  </a:cubicBezTo>
                  <a:cubicBezTo>
                    <a:pt x="165" y="191"/>
                    <a:pt x="167" y="190"/>
                    <a:pt x="167" y="189"/>
                  </a:cubicBezTo>
                  <a:cubicBezTo>
                    <a:pt x="167" y="185"/>
                    <a:pt x="163" y="183"/>
                    <a:pt x="160" y="180"/>
                  </a:cubicBezTo>
                  <a:cubicBezTo>
                    <a:pt x="155" y="182"/>
                    <a:pt x="157" y="189"/>
                    <a:pt x="150" y="187"/>
                  </a:cubicBezTo>
                  <a:cubicBezTo>
                    <a:pt x="150" y="189"/>
                    <a:pt x="152" y="189"/>
                    <a:pt x="153" y="189"/>
                  </a:cubicBezTo>
                  <a:cubicBezTo>
                    <a:pt x="153" y="190"/>
                    <a:pt x="151" y="190"/>
                    <a:pt x="150" y="190"/>
                  </a:cubicBezTo>
                  <a:cubicBezTo>
                    <a:pt x="147" y="190"/>
                    <a:pt x="149" y="195"/>
                    <a:pt x="146" y="195"/>
                  </a:cubicBezTo>
                  <a:cubicBezTo>
                    <a:pt x="139" y="196"/>
                    <a:pt x="141" y="189"/>
                    <a:pt x="135" y="190"/>
                  </a:cubicBezTo>
                  <a:cubicBezTo>
                    <a:pt x="135" y="189"/>
                    <a:pt x="136" y="189"/>
                    <a:pt x="137" y="189"/>
                  </a:cubicBezTo>
                  <a:cubicBezTo>
                    <a:pt x="139" y="185"/>
                    <a:pt x="133" y="182"/>
                    <a:pt x="137" y="180"/>
                  </a:cubicBezTo>
                  <a:cubicBezTo>
                    <a:pt x="136" y="179"/>
                    <a:pt x="135" y="178"/>
                    <a:pt x="133" y="178"/>
                  </a:cubicBezTo>
                  <a:cubicBezTo>
                    <a:pt x="132" y="176"/>
                    <a:pt x="135" y="175"/>
                    <a:pt x="135" y="175"/>
                  </a:cubicBezTo>
                  <a:cubicBezTo>
                    <a:pt x="135" y="173"/>
                    <a:pt x="132" y="173"/>
                    <a:pt x="132" y="172"/>
                  </a:cubicBezTo>
                  <a:cubicBezTo>
                    <a:pt x="132" y="171"/>
                    <a:pt x="134" y="163"/>
                    <a:pt x="132" y="168"/>
                  </a:cubicBezTo>
                  <a:cubicBezTo>
                    <a:pt x="129" y="167"/>
                    <a:pt x="131" y="165"/>
                    <a:pt x="133" y="165"/>
                  </a:cubicBezTo>
                  <a:cubicBezTo>
                    <a:pt x="130" y="160"/>
                    <a:pt x="138" y="159"/>
                    <a:pt x="135" y="158"/>
                  </a:cubicBezTo>
                  <a:cubicBezTo>
                    <a:pt x="135" y="156"/>
                    <a:pt x="139" y="158"/>
                    <a:pt x="139" y="155"/>
                  </a:cubicBezTo>
                  <a:cubicBezTo>
                    <a:pt x="139" y="153"/>
                    <a:pt x="140" y="155"/>
                    <a:pt x="140" y="155"/>
                  </a:cubicBezTo>
                  <a:cubicBezTo>
                    <a:pt x="141" y="154"/>
                    <a:pt x="141" y="153"/>
                    <a:pt x="143" y="152"/>
                  </a:cubicBezTo>
                  <a:cubicBezTo>
                    <a:pt x="145" y="152"/>
                    <a:pt x="144" y="150"/>
                    <a:pt x="144" y="148"/>
                  </a:cubicBezTo>
                  <a:cubicBezTo>
                    <a:pt x="147" y="149"/>
                    <a:pt x="149" y="148"/>
                    <a:pt x="149" y="145"/>
                  </a:cubicBezTo>
                  <a:cubicBezTo>
                    <a:pt x="153" y="144"/>
                    <a:pt x="150" y="150"/>
                    <a:pt x="156" y="148"/>
                  </a:cubicBezTo>
                  <a:cubicBezTo>
                    <a:pt x="156" y="147"/>
                    <a:pt x="154" y="147"/>
                    <a:pt x="153" y="147"/>
                  </a:cubicBezTo>
                  <a:cubicBezTo>
                    <a:pt x="157" y="144"/>
                    <a:pt x="161" y="145"/>
                    <a:pt x="164" y="141"/>
                  </a:cubicBezTo>
                  <a:cubicBezTo>
                    <a:pt x="164" y="141"/>
                    <a:pt x="164" y="139"/>
                    <a:pt x="164" y="138"/>
                  </a:cubicBezTo>
                  <a:cubicBezTo>
                    <a:pt x="164" y="138"/>
                    <a:pt x="166" y="139"/>
                    <a:pt x="167" y="138"/>
                  </a:cubicBezTo>
                  <a:cubicBezTo>
                    <a:pt x="167" y="137"/>
                    <a:pt x="166" y="135"/>
                    <a:pt x="167" y="134"/>
                  </a:cubicBezTo>
                  <a:cubicBezTo>
                    <a:pt x="167" y="133"/>
                    <a:pt x="171" y="132"/>
                    <a:pt x="171" y="131"/>
                  </a:cubicBezTo>
                  <a:cubicBezTo>
                    <a:pt x="172" y="130"/>
                    <a:pt x="170" y="127"/>
                    <a:pt x="171" y="126"/>
                  </a:cubicBezTo>
                  <a:cubicBezTo>
                    <a:pt x="171" y="125"/>
                    <a:pt x="173" y="128"/>
                    <a:pt x="174" y="127"/>
                  </a:cubicBezTo>
                  <a:cubicBezTo>
                    <a:pt x="173" y="128"/>
                    <a:pt x="176" y="120"/>
                    <a:pt x="175" y="120"/>
                  </a:cubicBezTo>
                  <a:cubicBezTo>
                    <a:pt x="178" y="124"/>
                    <a:pt x="179" y="118"/>
                    <a:pt x="182" y="117"/>
                  </a:cubicBezTo>
                  <a:cubicBezTo>
                    <a:pt x="182" y="115"/>
                    <a:pt x="185" y="114"/>
                    <a:pt x="182" y="113"/>
                  </a:cubicBezTo>
                  <a:cubicBezTo>
                    <a:pt x="182" y="110"/>
                    <a:pt x="186" y="113"/>
                    <a:pt x="186" y="109"/>
                  </a:cubicBezTo>
                  <a:cubicBezTo>
                    <a:pt x="187" y="107"/>
                    <a:pt x="189" y="108"/>
                    <a:pt x="191" y="108"/>
                  </a:cubicBezTo>
                  <a:cubicBezTo>
                    <a:pt x="191" y="106"/>
                    <a:pt x="190" y="105"/>
                    <a:pt x="189" y="105"/>
                  </a:cubicBezTo>
                  <a:cubicBezTo>
                    <a:pt x="193" y="102"/>
                    <a:pt x="196" y="101"/>
                    <a:pt x="199" y="101"/>
                  </a:cubicBezTo>
                  <a:cubicBezTo>
                    <a:pt x="201" y="99"/>
                    <a:pt x="199" y="98"/>
                    <a:pt x="200" y="95"/>
                  </a:cubicBezTo>
                  <a:cubicBezTo>
                    <a:pt x="202" y="94"/>
                    <a:pt x="205" y="93"/>
                    <a:pt x="205" y="91"/>
                  </a:cubicBezTo>
                  <a:cubicBezTo>
                    <a:pt x="205" y="87"/>
                    <a:pt x="209" y="92"/>
                    <a:pt x="209" y="86"/>
                  </a:cubicBezTo>
                  <a:cubicBezTo>
                    <a:pt x="214" y="85"/>
                    <a:pt x="220" y="89"/>
                    <a:pt x="220" y="81"/>
                  </a:cubicBezTo>
                  <a:cubicBezTo>
                    <a:pt x="223" y="83"/>
                    <a:pt x="229" y="79"/>
                    <a:pt x="233" y="82"/>
                  </a:cubicBezTo>
                  <a:cubicBezTo>
                    <a:pt x="234" y="81"/>
                    <a:pt x="235" y="80"/>
                    <a:pt x="236" y="78"/>
                  </a:cubicBezTo>
                  <a:cubicBezTo>
                    <a:pt x="240" y="76"/>
                    <a:pt x="243" y="82"/>
                    <a:pt x="243" y="77"/>
                  </a:cubicBezTo>
                  <a:cubicBezTo>
                    <a:pt x="245" y="77"/>
                    <a:pt x="245" y="80"/>
                    <a:pt x="248" y="81"/>
                  </a:cubicBezTo>
                  <a:cubicBezTo>
                    <a:pt x="250" y="80"/>
                    <a:pt x="249" y="76"/>
                    <a:pt x="254" y="78"/>
                  </a:cubicBezTo>
                  <a:cubicBezTo>
                    <a:pt x="254" y="80"/>
                    <a:pt x="252" y="80"/>
                    <a:pt x="252" y="82"/>
                  </a:cubicBezTo>
                  <a:cubicBezTo>
                    <a:pt x="253" y="83"/>
                    <a:pt x="260" y="76"/>
                    <a:pt x="264" y="79"/>
                  </a:cubicBezTo>
                  <a:cubicBezTo>
                    <a:pt x="265" y="81"/>
                    <a:pt x="264" y="79"/>
                    <a:pt x="266" y="79"/>
                  </a:cubicBezTo>
                  <a:cubicBezTo>
                    <a:pt x="269" y="80"/>
                    <a:pt x="272" y="82"/>
                    <a:pt x="276" y="81"/>
                  </a:cubicBezTo>
                  <a:cubicBezTo>
                    <a:pt x="276" y="82"/>
                    <a:pt x="277" y="84"/>
                    <a:pt x="276" y="85"/>
                  </a:cubicBezTo>
                  <a:cubicBezTo>
                    <a:pt x="276" y="86"/>
                    <a:pt x="274" y="85"/>
                    <a:pt x="273" y="85"/>
                  </a:cubicBezTo>
                  <a:cubicBezTo>
                    <a:pt x="272" y="86"/>
                    <a:pt x="273" y="89"/>
                    <a:pt x="271" y="88"/>
                  </a:cubicBezTo>
                  <a:cubicBezTo>
                    <a:pt x="273" y="91"/>
                    <a:pt x="282" y="89"/>
                    <a:pt x="285" y="88"/>
                  </a:cubicBezTo>
                  <a:cubicBezTo>
                    <a:pt x="288" y="86"/>
                    <a:pt x="287" y="90"/>
                    <a:pt x="287" y="91"/>
                  </a:cubicBezTo>
                  <a:cubicBezTo>
                    <a:pt x="289" y="92"/>
                    <a:pt x="292" y="90"/>
                    <a:pt x="292" y="92"/>
                  </a:cubicBezTo>
                  <a:cubicBezTo>
                    <a:pt x="302" y="90"/>
                    <a:pt x="304" y="98"/>
                    <a:pt x="310" y="95"/>
                  </a:cubicBezTo>
                  <a:cubicBezTo>
                    <a:pt x="309" y="99"/>
                    <a:pt x="314" y="97"/>
                    <a:pt x="314" y="101"/>
                  </a:cubicBezTo>
                  <a:cubicBezTo>
                    <a:pt x="318" y="101"/>
                    <a:pt x="323" y="100"/>
                    <a:pt x="320" y="103"/>
                  </a:cubicBezTo>
                  <a:cubicBezTo>
                    <a:pt x="323" y="104"/>
                    <a:pt x="326" y="104"/>
                    <a:pt x="328" y="105"/>
                  </a:cubicBezTo>
                  <a:cubicBezTo>
                    <a:pt x="328" y="105"/>
                    <a:pt x="328" y="107"/>
                    <a:pt x="328" y="108"/>
                  </a:cubicBezTo>
                  <a:cubicBezTo>
                    <a:pt x="329" y="108"/>
                    <a:pt x="332" y="107"/>
                    <a:pt x="332" y="108"/>
                  </a:cubicBezTo>
                  <a:cubicBezTo>
                    <a:pt x="334" y="113"/>
                    <a:pt x="334" y="115"/>
                    <a:pt x="332" y="120"/>
                  </a:cubicBezTo>
                  <a:cubicBezTo>
                    <a:pt x="330" y="117"/>
                    <a:pt x="327" y="121"/>
                    <a:pt x="324" y="122"/>
                  </a:cubicBezTo>
                  <a:cubicBezTo>
                    <a:pt x="320" y="122"/>
                    <a:pt x="315" y="117"/>
                    <a:pt x="311" y="122"/>
                  </a:cubicBezTo>
                  <a:cubicBezTo>
                    <a:pt x="310" y="122"/>
                    <a:pt x="311" y="119"/>
                    <a:pt x="310" y="119"/>
                  </a:cubicBezTo>
                  <a:cubicBezTo>
                    <a:pt x="308" y="118"/>
                    <a:pt x="308" y="120"/>
                    <a:pt x="307" y="120"/>
                  </a:cubicBezTo>
                  <a:cubicBezTo>
                    <a:pt x="306" y="120"/>
                    <a:pt x="305" y="117"/>
                    <a:pt x="304" y="117"/>
                  </a:cubicBezTo>
                  <a:cubicBezTo>
                    <a:pt x="302" y="117"/>
                    <a:pt x="298" y="121"/>
                    <a:pt x="299" y="116"/>
                  </a:cubicBezTo>
                  <a:cubicBezTo>
                    <a:pt x="294" y="118"/>
                    <a:pt x="295" y="116"/>
                    <a:pt x="290" y="116"/>
                  </a:cubicBezTo>
                  <a:cubicBezTo>
                    <a:pt x="290" y="118"/>
                    <a:pt x="291" y="119"/>
                    <a:pt x="293" y="119"/>
                  </a:cubicBezTo>
                  <a:cubicBezTo>
                    <a:pt x="295" y="118"/>
                    <a:pt x="295" y="120"/>
                    <a:pt x="297" y="120"/>
                  </a:cubicBezTo>
                  <a:cubicBezTo>
                    <a:pt x="295" y="123"/>
                    <a:pt x="297" y="122"/>
                    <a:pt x="299" y="123"/>
                  </a:cubicBezTo>
                  <a:cubicBezTo>
                    <a:pt x="299" y="123"/>
                    <a:pt x="298" y="125"/>
                    <a:pt x="299" y="126"/>
                  </a:cubicBezTo>
                  <a:cubicBezTo>
                    <a:pt x="299" y="127"/>
                    <a:pt x="301" y="127"/>
                    <a:pt x="301" y="129"/>
                  </a:cubicBezTo>
                  <a:cubicBezTo>
                    <a:pt x="302" y="130"/>
                    <a:pt x="305" y="134"/>
                    <a:pt x="304" y="138"/>
                  </a:cubicBezTo>
                  <a:cubicBezTo>
                    <a:pt x="305" y="143"/>
                    <a:pt x="313" y="140"/>
                    <a:pt x="314" y="144"/>
                  </a:cubicBezTo>
                  <a:cubicBezTo>
                    <a:pt x="316" y="143"/>
                    <a:pt x="316" y="141"/>
                    <a:pt x="318" y="141"/>
                  </a:cubicBezTo>
                  <a:cubicBezTo>
                    <a:pt x="318" y="137"/>
                    <a:pt x="312" y="138"/>
                    <a:pt x="310" y="136"/>
                  </a:cubicBezTo>
                  <a:cubicBezTo>
                    <a:pt x="309" y="130"/>
                    <a:pt x="318" y="134"/>
                    <a:pt x="321" y="133"/>
                  </a:cubicBezTo>
                  <a:cubicBezTo>
                    <a:pt x="321" y="136"/>
                    <a:pt x="327" y="132"/>
                    <a:pt x="325" y="137"/>
                  </a:cubicBezTo>
                  <a:cubicBezTo>
                    <a:pt x="329" y="139"/>
                    <a:pt x="331" y="133"/>
                    <a:pt x="331" y="138"/>
                  </a:cubicBezTo>
                  <a:cubicBezTo>
                    <a:pt x="335" y="136"/>
                    <a:pt x="331" y="131"/>
                    <a:pt x="328" y="131"/>
                  </a:cubicBezTo>
                  <a:cubicBezTo>
                    <a:pt x="329" y="129"/>
                    <a:pt x="332" y="128"/>
                    <a:pt x="335" y="127"/>
                  </a:cubicBezTo>
                  <a:cubicBezTo>
                    <a:pt x="337" y="125"/>
                    <a:pt x="337" y="122"/>
                    <a:pt x="339" y="120"/>
                  </a:cubicBezTo>
                  <a:cubicBezTo>
                    <a:pt x="345" y="120"/>
                    <a:pt x="348" y="121"/>
                    <a:pt x="352" y="123"/>
                  </a:cubicBezTo>
                  <a:cubicBezTo>
                    <a:pt x="353" y="123"/>
                    <a:pt x="353" y="120"/>
                    <a:pt x="355" y="120"/>
                  </a:cubicBezTo>
                  <a:cubicBezTo>
                    <a:pt x="355" y="118"/>
                    <a:pt x="354" y="117"/>
                    <a:pt x="352" y="116"/>
                  </a:cubicBezTo>
                  <a:cubicBezTo>
                    <a:pt x="354" y="111"/>
                    <a:pt x="354" y="106"/>
                    <a:pt x="353" y="101"/>
                  </a:cubicBezTo>
                  <a:cubicBezTo>
                    <a:pt x="358" y="100"/>
                    <a:pt x="362" y="100"/>
                    <a:pt x="365" y="102"/>
                  </a:cubicBezTo>
                  <a:cubicBezTo>
                    <a:pt x="365" y="102"/>
                    <a:pt x="369" y="103"/>
                    <a:pt x="369" y="106"/>
                  </a:cubicBezTo>
                  <a:cubicBezTo>
                    <a:pt x="360" y="106"/>
                    <a:pt x="360" y="106"/>
                    <a:pt x="360" y="106"/>
                  </a:cubicBezTo>
                  <a:cubicBezTo>
                    <a:pt x="360" y="110"/>
                    <a:pt x="360" y="110"/>
                    <a:pt x="360" y="110"/>
                  </a:cubicBezTo>
                  <a:cubicBezTo>
                    <a:pt x="364" y="114"/>
                    <a:pt x="365" y="110"/>
                    <a:pt x="367" y="112"/>
                  </a:cubicBezTo>
                  <a:cubicBezTo>
                    <a:pt x="369" y="113"/>
                    <a:pt x="363" y="113"/>
                    <a:pt x="363" y="113"/>
                  </a:cubicBezTo>
                  <a:cubicBezTo>
                    <a:pt x="362" y="116"/>
                    <a:pt x="367" y="113"/>
                    <a:pt x="369" y="116"/>
                  </a:cubicBezTo>
                  <a:cubicBezTo>
                    <a:pt x="371" y="115"/>
                    <a:pt x="374" y="113"/>
                    <a:pt x="376" y="110"/>
                  </a:cubicBezTo>
                  <a:cubicBezTo>
                    <a:pt x="376" y="110"/>
                    <a:pt x="378" y="109"/>
                    <a:pt x="377" y="108"/>
                  </a:cubicBezTo>
                  <a:cubicBezTo>
                    <a:pt x="384" y="109"/>
                    <a:pt x="383" y="104"/>
                    <a:pt x="388" y="105"/>
                  </a:cubicBezTo>
                  <a:cubicBezTo>
                    <a:pt x="390" y="104"/>
                    <a:pt x="391" y="103"/>
                    <a:pt x="391" y="101"/>
                  </a:cubicBezTo>
                  <a:cubicBezTo>
                    <a:pt x="394" y="101"/>
                    <a:pt x="395" y="99"/>
                    <a:pt x="395" y="98"/>
                  </a:cubicBezTo>
                  <a:cubicBezTo>
                    <a:pt x="401" y="102"/>
                    <a:pt x="405" y="95"/>
                    <a:pt x="411" y="95"/>
                  </a:cubicBezTo>
                  <a:cubicBezTo>
                    <a:pt x="411" y="101"/>
                    <a:pt x="411" y="101"/>
                    <a:pt x="411" y="101"/>
                  </a:cubicBezTo>
                  <a:cubicBezTo>
                    <a:pt x="416" y="101"/>
                    <a:pt x="420" y="100"/>
                    <a:pt x="423" y="99"/>
                  </a:cubicBezTo>
                  <a:cubicBezTo>
                    <a:pt x="424" y="99"/>
                    <a:pt x="426" y="99"/>
                    <a:pt x="426" y="99"/>
                  </a:cubicBezTo>
                  <a:cubicBezTo>
                    <a:pt x="426" y="99"/>
                    <a:pt x="426" y="98"/>
                    <a:pt x="426" y="98"/>
                  </a:cubicBezTo>
                  <a:cubicBezTo>
                    <a:pt x="429" y="97"/>
                    <a:pt x="433" y="98"/>
                    <a:pt x="433" y="94"/>
                  </a:cubicBezTo>
                  <a:cubicBezTo>
                    <a:pt x="437" y="95"/>
                    <a:pt x="442" y="96"/>
                    <a:pt x="445" y="99"/>
                  </a:cubicBezTo>
                  <a:cubicBezTo>
                    <a:pt x="447" y="98"/>
                    <a:pt x="448" y="97"/>
                    <a:pt x="449" y="95"/>
                  </a:cubicBezTo>
                  <a:cubicBezTo>
                    <a:pt x="449" y="93"/>
                    <a:pt x="443" y="92"/>
                    <a:pt x="447" y="91"/>
                  </a:cubicBezTo>
                  <a:cubicBezTo>
                    <a:pt x="445" y="87"/>
                    <a:pt x="438" y="88"/>
                    <a:pt x="440" y="81"/>
                  </a:cubicBezTo>
                  <a:cubicBezTo>
                    <a:pt x="443" y="82"/>
                    <a:pt x="443" y="84"/>
                    <a:pt x="447" y="85"/>
                  </a:cubicBezTo>
                  <a:cubicBezTo>
                    <a:pt x="449" y="85"/>
                    <a:pt x="452" y="89"/>
                    <a:pt x="456" y="88"/>
                  </a:cubicBezTo>
                  <a:cubicBezTo>
                    <a:pt x="457" y="88"/>
                    <a:pt x="457" y="86"/>
                    <a:pt x="457" y="86"/>
                  </a:cubicBezTo>
                  <a:cubicBezTo>
                    <a:pt x="458" y="86"/>
                    <a:pt x="460" y="89"/>
                    <a:pt x="460" y="86"/>
                  </a:cubicBezTo>
                  <a:cubicBezTo>
                    <a:pt x="462" y="86"/>
                    <a:pt x="462" y="89"/>
                    <a:pt x="463" y="89"/>
                  </a:cubicBezTo>
                  <a:cubicBezTo>
                    <a:pt x="465" y="90"/>
                    <a:pt x="468" y="89"/>
                    <a:pt x="467" y="92"/>
                  </a:cubicBezTo>
                  <a:cubicBezTo>
                    <a:pt x="471" y="90"/>
                    <a:pt x="473" y="93"/>
                    <a:pt x="478" y="91"/>
                  </a:cubicBezTo>
                  <a:cubicBezTo>
                    <a:pt x="476" y="95"/>
                    <a:pt x="483" y="92"/>
                    <a:pt x="481" y="96"/>
                  </a:cubicBezTo>
                  <a:cubicBezTo>
                    <a:pt x="483" y="96"/>
                    <a:pt x="485" y="97"/>
                    <a:pt x="485" y="99"/>
                  </a:cubicBezTo>
                  <a:cubicBezTo>
                    <a:pt x="490" y="98"/>
                    <a:pt x="490" y="102"/>
                    <a:pt x="495" y="101"/>
                  </a:cubicBezTo>
                  <a:cubicBezTo>
                    <a:pt x="498" y="92"/>
                    <a:pt x="487" y="96"/>
                    <a:pt x="489" y="88"/>
                  </a:cubicBezTo>
                  <a:cubicBezTo>
                    <a:pt x="489" y="86"/>
                    <a:pt x="488" y="88"/>
                    <a:pt x="485" y="88"/>
                  </a:cubicBezTo>
                  <a:cubicBezTo>
                    <a:pt x="485" y="85"/>
                    <a:pt x="488" y="84"/>
                    <a:pt x="487" y="79"/>
                  </a:cubicBezTo>
                  <a:cubicBezTo>
                    <a:pt x="487" y="78"/>
                    <a:pt x="484" y="79"/>
                    <a:pt x="484" y="78"/>
                  </a:cubicBezTo>
                  <a:cubicBezTo>
                    <a:pt x="484" y="78"/>
                    <a:pt x="486" y="75"/>
                    <a:pt x="484" y="75"/>
                  </a:cubicBezTo>
                  <a:cubicBezTo>
                    <a:pt x="484" y="72"/>
                    <a:pt x="488" y="73"/>
                    <a:pt x="487" y="70"/>
                  </a:cubicBezTo>
                  <a:cubicBezTo>
                    <a:pt x="489" y="70"/>
                    <a:pt x="488" y="66"/>
                    <a:pt x="492" y="67"/>
                  </a:cubicBezTo>
                  <a:cubicBezTo>
                    <a:pt x="492" y="64"/>
                    <a:pt x="493" y="62"/>
                    <a:pt x="496" y="63"/>
                  </a:cubicBezTo>
                  <a:cubicBezTo>
                    <a:pt x="495" y="56"/>
                    <a:pt x="501" y="58"/>
                    <a:pt x="501" y="53"/>
                  </a:cubicBezTo>
                  <a:cubicBezTo>
                    <a:pt x="507" y="52"/>
                    <a:pt x="510" y="55"/>
                    <a:pt x="515" y="56"/>
                  </a:cubicBezTo>
                  <a:cubicBezTo>
                    <a:pt x="515" y="58"/>
                    <a:pt x="514" y="60"/>
                    <a:pt x="516" y="60"/>
                  </a:cubicBezTo>
                  <a:cubicBezTo>
                    <a:pt x="516" y="61"/>
                    <a:pt x="514" y="61"/>
                    <a:pt x="512" y="61"/>
                  </a:cubicBezTo>
                  <a:cubicBezTo>
                    <a:pt x="512" y="67"/>
                    <a:pt x="514" y="69"/>
                    <a:pt x="512" y="74"/>
                  </a:cubicBezTo>
                  <a:cubicBezTo>
                    <a:pt x="513" y="75"/>
                    <a:pt x="514" y="76"/>
                    <a:pt x="515" y="77"/>
                  </a:cubicBezTo>
                  <a:cubicBezTo>
                    <a:pt x="515" y="77"/>
                    <a:pt x="516" y="78"/>
                    <a:pt x="517" y="78"/>
                  </a:cubicBezTo>
                  <a:cubicBezTo>
                    <a:pt x="515" y="81"/>
                    <a:pt x="517" y="89"/>
                    <a:pt x="515" y="92"/>
                  </a:cubicBezTo>
                  <a:cubicBezTo>
                    <a:pt x="513" y="97"/>
                    <a:pt x="518" y="95"/>
                    <a:pt x="519" y="98"/>
                  </a:cubicBezTo>
                  <a:cubicBezTo>
                    <a:pt x="518" y="109"/>
                    <a:pt x="513" y="116"/>
                    <a:pt x="503" y="119"/>
                  </a:cubicBezTo>
                  <a:cubicBezTo>
                    <a:pt x="504" y="122"/>
                    <a:pt x="510" y="119"/>
                    <a:pt x="511" y="122"/>
                  </a:cubicBezTo>
                  <a:cubicBezTo>
                    <a:pt x="514" y="121"/>
                    <a:pt x="513" y="117"/>
                    <a:pt x="517" y="117"/>
                  </a:cubicBezTo>
                  <a:cubicBezTo>
                    <a:pt x="517" y="118"/>
                    <a:pt x="516" y="120"/>
                    <a:pt x="516" y="122"/>
                  </a:cubicBezTo>
                  <a:cubicBezTo>
                    <a:pt x="518" y="121"/>
                    <a:pt x="517" y="119"/>
                    <a:pt x="519" y="119"/>
                  </a:cubicBezTo>
                  <a:cubicBezTo>
                    <a:pt x="521" y="119"/>
                    <a:pt x="520" y="116"/>
                    <a:pt x="520" y="116"/>
                  </a:cubicBezTo>
                  <a:cubicBezTo>
                    <a:pt x="521" y="116"/>
                    <a:pt x="523" y="116"/>
                    <a:pt x="523" y="116"/>
                  </a:cubicBezTo>
                  <a:cubicBezTo>
                    <a:pt x="524" y="115"/>
                    <a:pt x="523" y="113"/>
                    <a:pt x="523" y="112"/>
                  </a:cubicBezTo>
                  <a:cubicBezTo>
                    <a:pt x="527" y="112"/>
                    <a:pt x="527" y="112"/>
                    <a:pt x="527" y="112"/>
                  </a:cubicBezTo>
                  <a:cubicBezTo>
                    <a:pt x="526" y="107"/>
                    <a:pt x="532" y="103"/>
                    <a:pt x="527" y="101"/>
                  </a:cubicBezTo>
                  <a:cubicBezTo>
                    <a:pt x="528" y="99"/>
                    <a:pt x="530" y="100"/>
                    <a:pt x="530" y="98"/>
                  </a:cubicBezTo>
                  <a:cubicBezTo>
                    <a:pt x="530" y="96"/>
                    <a:pt x="528" y="97"/>
                    <a:pt x="527" y="96"/>
                  </a:cubicBezTo>
                  <a:cubicBezTo>
                    <a:pt x="527" y="93"/>
                    <a:pt x="532" y="96"/>
                    <a:pt x="534" y="95"/>
                  </a:cubicBezTo>
                  <a:cubicBezTo>
                    <a:pt x="533" y="94"/>
                    <a:pt x="534" y="90"/>
                    <a:pt x="530" y="91"/>
                  </a:cubicBezTo>
                  <a:cubicBezTo>
                    <a:pt x="527" y="93"/>
                    <a:pt x="525" y="87"/>
                    <a:pt x="524" y="91"/>
                  </a:cubicBezTo>
                  <a:cubicBezTo>
                    <a:pt x="522" y="88"/>
                    <a:pt x="522" y="85"/>
                    <a:pt x="523" y="82"/>
                  </a:cubicBezTo>
                  <a:cubicBezTo>
                    <a:pt x="523" y="82"/>
                    <a:pt x="526" y="83"/>
                    <a:pt x="526" y="82"/>
                  </a:cubicBezTo>
                  <a:cubicBezTo>
                    <a:pt x="527" y="81"/>
                    <a:pt x="525" y="77"/>
                    <a:pt x="526" y="75"/>
                  </a:cubicBezTo>
                  <a:cubicBezTo>
                    <a:pt x="526" y="73"/>
                    <a:pt x="524" y="75"/>
                    <a:pt x="524" y="75"/>
                  </a:cubicBezTo>
                  <a:cubicBezTo>
                    <a:pt x="522" y="73"/>
                    <a:pt x="523" y="70"/>
                    <a:pt x="522" y="67"/>
                  </a:cubicBezTo>
                  <a:cubicBezTo>
                    <a:pt x="527" y="69"/>
                    <a:pt x="525" y="63"/>
                    <a:pt x="529" y="63"/>
                  </a:cubicBezTo>
                  <a:cubicBezTo>
                    <a:pt x="529" y="56"/>
                    <a:pt x="529" y="56"/>
                    <a:pt x="529" y="56"/>
                  </a:cubicBezTo>
                  <a:cubicBezTo>
                    <a:pt x="533" y="54"/>
                    <a:pt x="531" y="60"/>
                    <a:pt x="532" y="63"/>
                  </a:cubicBezTo>
                  <a:cubicBezTo>
                    <a:pt x="532" y="65"/>
                    <a:pt x="534" y="61"/>
                    <a:pt x="534" y="64"/>
                  </a:cubicBezTo>
                  <a:cubicBezTo>
                    <a:pt x="534" y="65"/>
                    <a:pt x="533" y="66"/>
                    <a:pt x="533" y="65"/>
                  </a:cubicBezTo>
                  <a:cubicBezTo>
                    <a:pt x="534" y="69"/>
                    <a:pt x="537" y="70"/>
                    <a:pt x="541" y="72"/>
                  </a:cubicBezTo>
                  <a:cubicBezTo>
                    <a:pt x="544" y="73"/>
                    <a:pt x="541" y="68"/>
                    <a:pt x="540" y="68"/>
                  </a:cubicBezTo>
                  <a:cubicBezTo>
                    <a:pt x="542" y="66"/>
                    <a:pt x="546" y="66"/>
                    <a:pt x="550" y="65"/>
                  </a:cubicBezTo>
                  <a:cubicBezTo>
                    <a:pt x="550" y="64"/>
                    <a:pt x="547" y="64"/>
                    <a:pt x="546" y="64"/>
                  </a:cubicBezTo>
                  <a:cubicBezTo>
                    <a:pt x="547" y="60"/>
                    <a:pt x="544" y="60"/>
                    <a:pt x="544" y="57"/>
                  </a:cubicBezTo>
                  <a:cubicBezTo>
                    <a:pt x="545" y="60"/>
                    <a:pt x="554" y="56"/>
                    <a:pt x="553" y="61"/>
                  </a:cubicBezTo>
                  <a:cubicBezTo>
                    <a:pt x="554" y="62"/>
                    <a:pt x="555" y="60"/>
                    <a:pt x="555" y="60"/>
                  </a:cubicBezTo>
                  <a:cubicBezTo>
                    <a:pt x="557" y="60"/>
                    <a:pt x="556" y="62"/>
                    <a:pt x="557" y="63"/>
                  </a:cubicBezTo>
                  <a:cubicBezTo>
                    <a:pt x="557" y="63"/>
                    <a:pt x="559" y="62"/>
                    <a:pt x="560" y="63"/>
                  </a:cubicBezTo>
                  <a:cubicBezTo>
                    <a:pt x="562" y="65"/>
                    <a:pt x="567" y="62"/>
                    <a:pt x="564" y="67"/>
                  </a:cubicBezTo>
                  <a:cubicBezTo>
                    <a:pt x="571" y="67"/>
                    <a:pt x="571" y="67"/>
                    <a:pt x="571" y="67"/>
                  </a:cubicBezTo>
                  <a:cubicBezTo>
                    <a:pt x="571" y="65"/>
                    <a:pt x="565" y="64"/>
                    <a:pt x="569" y="63"/>
                  </a:cubicBezTo>
                  <a:cubicBezTo>
                    <a:pt x="568" y="61"/>
                    <a:pt x="567" y="61"/>
                    <a:pt x="565" y="60"/>
                  </a:cubicBezTo>
                  <a:cubicBezTo>
                    <a:pt x="564" y="53"/>
                    <a:pt x="565" y="52"/>
                    <a:pt x="565" y="44"/>
                  </a:cubicBezTo>
                  <a:cubicBezTo>
                    <a:pt x="573" y="44"/>
                    <a:pt x="583" y="45"/>
                    <a:pt x="589" y="44"/>
                  </a:cubicBezTo>
                  <a:cubicBezTo>
                    <a:pt x="592" y="44"/>
                    <a:pt x="590" y="40"/>
                    <a:pt x="593" y="43"/>
                  </a:cubicBezTo>
                  <a:cubicBezTo>
                    <a:pt x="598" y="40"/>
                    <a:pt x="594" y="37"/>
                    <a:pt x="596" y="33"/>
                  </a:cubicBezTo>
                  <a:cubicBezTo>
                    <a:pt x="599" y="34"/>
                    <a:pt x="601" y="33"/>
                    <a:pt x="603" y="32"/>
                  </a:cubicBezTo>
                  <a:cubicBezTo>
                    <a:pt x="605" y="29"/>
                    <a:pt x="609" y="27"/>
                    <a:pt x="611" y="25"/>
                  </a:cubicBezTo>
                  <a:cubicBezTo>
                    <a:pt x="626" y="23"/>
                    <a:pt x="641" y="21"/>
                    <a:pt x="652" y="16"/>
                  </a:cubicBezTo>
                  <a:cubicBezTo>
                    <a:pt x="654" y="15"/>
                    <a:pt x="655" y="19"/>
                    <a:pt x="655" y="19"/>
                  </a:cubicBezTo>
                  <a:cubicBezTo>
                    <a:pt x="656" y="19"/>
                    <a:pt x="657" y="15"/>
                    <a:pt x="656" y="15"/>
                  </a:cubicBezTo>
                  <a:cubicBezTo>
                    <a:pt x="659" y="16"/>
                    <a:pt x="656" y="17"/>
                    <a:pt x="658" y="19"/>
                  </a:cubicBezTo>
                  <a:cubicBezTo>
                    <a:pt x="658" y="20"/>
                    <a:pt x="661" y="19"/>
                    <a:pt x="661" y="21"/>
                  </a:cubicBezTo>
                  <a:cubicBezTo>
                    <a:pt x="663" y="20"/>
                    <a:pt x="659" y="18"/>
                    <a:pt x="662" y="18"/>
                  </a:cubicBezTo>
                  <a:cubicBezTo>
                    <a:pt x="664" y="17"/>
                    <a:pt x="669" y="18"/>
                    <a:pt x="669" y="14"/>
                  </a:cubicBezTo>
                  <a:cubicBezTo>
                    <a:pt x="672" y="14"/>
                    <a:pt x="673" y="13"/>
                    <a:pt x="673" y="11"/>
                  </a:cubicBezTo>
                  <a:cubicBezTo>
                    <a:pt x="675" y="11"/>
                    <a:pt x="675" y="13"/>
                    <a:pt x="677" y="14"/>
                  </a:cubicBezTo>
                  <a:cubicBezTo>
                    <a:pt x="681" y="13"/>
                    <a:pt x="680" y="9"/>
                    <a:pt x="680" y="5"/>
                  </a:cubicBezTo>
                  <a:cubicBezTo>
                    <a:pt x="687" y="3"/>
                    <a:pt x="694" y="0"/>
                    <a:pt x="704" y="1"/>
                  </a:cubicBezTo>
                  <a:cubicBezTo>
                    <a:pt x="703" y="2"/>
                    <a:pt x="703" y="4"/>
                    <a:pt x="703" y="7"/>
                  </a:cubicBezTo>
                  <a:cubicBezTo>
                    <a:pt x="705" y="10"/>
                    <a:pt x="711" y="10"/>
                    <a:pt x="714" y="7"/>
                  </a:cubicBezTo>
                  <a:cubicBezTo>
                    <a:pt x="715" y="7"/>
                    <a:pt x="715" y="8"/>
                    <a:pt x="714" y="8"/>
                  </a:cubicBezTo>
                  <a:moveTo>
                    <a:pt x="1051" y="179"/>
                  </a:moveTo>
                  <a:cubicBezTo>
                    <a:pt x="1051" y="177"/>
                    <a:pt x="1048" y="178"/>
                    <a:pt x="1048" y="176"/>
                  </a:cubicBezTo>
                  <a:cubicBezTo>
                    <a:pt x="1043" y="175"/>
                    <a:pt x="1043" y="179"/>
                    <a:pt x="1048" y="178"/>
                  </a:cubicBezTo>
                  <a:cubicBezTo>
                    <a:pt x="1048" y="179"/>
                    <a:pt x="1049" y="179"/>
                    <a:pt x="1051" y="179"/>
                  </a:cubicBezTo>
                  <a:moveTo>
                    <a:pt x="303" y="284"/>
                  </a:moveTo>
                  <a:cubicBezTo>
                    <a:pt x="302" y="289"/>
                    <a:pt x="308" y="286"/>
                    <a:pt x="306" y="291"/>
                  </a:cubicBezTo>
                  <a:cubicBezTo>
                    <a:pt x="308" y="292"/>
                    <a:pt x="309" y="289"/>
                    <a:pt x="310" y="291"/>
                  </a:cubicBezTo>
                  <a:cubicBezTo>
                    <a:pt x="310" y="293"/>
                    <a:pt x="309" y="292"/>
                    <a:pt x="308" y="293"/>
                  </a:cubicBezTo>
                  <a:cubicBezTo>
                    <a:pt x="306" y="294"/>
                    <a:pt x="300" y="296"/>
                    <a:pt x="299" y="296"/>
                  </a:cubicBezTo>
                  <a:cubicBezTo>
                    <a:pt x="295" y="295"/>
                    <a:pt x="294" y="292"/>
                    <a:pt x="292" y="290"/>
                  </a:cubicBezTo>
                  <a:cubicBezTo>
                    <a:pt x="292" y="288"/>
                    <a:pt x="296" y="289"/>
                    <a:pt x="296" y="287"/>
                  </a:cubicBezTo>
                  <a:cubicBezTo>
                    <a:pt x="293" y="285"/>
                    <a:pt x="292" y="284"/>
                    <a:pt x="287" y="286"/>
                  </a:cubicBezTo>
                  <a:cubicBezTo>
                    <a:pt x="286" y="283"/>
                    <a:pt x="285" y="281"/>
                    <a:pt x="280" y="281"/>
                  </a:cubicBezTo>
                  <a:cubicBezTo>
                    <a:pt x="279" y="281"/>
                    <a:pt x="280" y="284"/>
                    <a:pt x="279" y="284"/>
                  </a:cubicBezTo>
                  <a:cubicBezTo>
                    <a:pt x="278" y="285"/>
                    <a:pt x="276" y="285"/>
                    <a:pt x="275" y="286"/>
                  </a:cubicBezTo>
                  <a:cubicBezTo>
                    <a:pt x="273" y="287"/>
                    <a:pt x="273" y="291"/>
                    <a:pt x="269" y="290"/>
                  </a:cubicBezTo>
                  <a:cubicBezTo>
                    <a:pt x="271" y="295"/>
                    <a:pt x="267" y="296"/>
                    <a:pt x="266" y="297"/>
                  </a:cubicBezTo>
                  <a:cubicBezTo>
                    <a:pt x="265" y="300"/>
                    <a:pt x="266" y="303"/>
                    <a:pt x="265" y="307"/>
                  </a:cubicBezTo>
                  <a:cubicBezTo>
                    <a:pt x="264" y="307"/>
                    <a:pt x="263" y="306"/>
                    <a:pt x="262" y="305"/>
                  </a:cubicBezTo>
                  <a:cubicBezTo>
                    <a:pt x="261" y="310"/>
                    <a:pt x="265" y="312"/>
                    <a:pt x="262" y="315"/>
                  </a:cubicBezTo>
                  <a:cubicBezTo>
                    <a:pt x="265" y="314"/>
                    <a:pt x="264" y="318"/>
                    <a:pt x="265" y="318"/>
                  </a:cubicBezTo>
                  <a:cubicBezTo>
                    <a:pt x="266" y="318"/>
                    <a:pt x="267" y="318"/>
                    <a:pt x="268" y="318"/>
                  </a:cubicBezTo>
                  <a:cubicBezTo>
                    <a:pt x="271" y="319"/>
                    <a:pt x="272" y="321"/>
                    <a:pt x="273" y="319"/>
                  </a:cubicBezTo>
                  <a:cubicBezTo>
                    <a:pt x="274" y="319"/>
                    <a:pt x="276" y="319"/>
                    <a:pt x="276" y="319"/>
                  </a:cubicBezTo>
                  <a:cubicBezTo>
                    <a:pt x="281" y="319"/>
                    <a:pt x="280" y="318"/>
                    <a:pt x="282" y="317"/>
                  </a:cubicBezTo>
                  <a:cubicBezTo>
                    <a:pt x="284" y="316"/>
                    <a:pt x="285" y="318"/>
                    <a:pt x="287" y="318"/>
                  </a:cubicBezTo>
                  <a:cubicBezTo>
                    <a:pt x="288" y="317"/>
                    <a:pt x="288" y="315"/>
                    <a:pt x="289" y="315"/>
                  </a:cubicBezTo>
                  <a:cubicBezTo>
                    <a:pt x="292" y="314"/>
                    <a:pt x="298" y="314"/>
                    <a:pt x="301" y="315"/>
                  </a:cubicBezTo>
                  <a:cubicBezTo>
                    <a:pt x="304" y="316"/>
                    <a:pt x="304" y="318"/>
                    <a:pt x="307" y="318"/>
                  </a:cubicBezTo>
                  <a:cubicBezTo>
                    <a:pt x="308" y="318"/>
                    <a:pt x="309" y="317"/>
                    <a:pt x="310" y="317"/>
                  </a:cubicBezTo>
                  <a:cubicBezTo>
                    <a:pt x="309" y="317"/>
                    <a:pt x="311" y="318"/>
                    <a:pt x="311" y="318"/>
                  </a:cubicBezTo>
                  <a:cubicBezTo>
                    <a:pt x="315" y="319"/>
                    <a:pt x="315" y="319"/>
                    <a:pt x="318" y="319"/>
                  </a:cubicBezTo>
                  <a:cubicBezTo>
                    <a:pt x="325" y="320"/>
                    <a:pt x="331" y="318"/>
                    <a:pt x="338" y="319"/>
                  </a:cubicBezTo>
                  <a:cubicBezTo>
                    <a:pt x="337" y="316"/>
                    <a:pt x="338" y="314"/>
                    <a:pt x="339" y="312"/>
                  </a:cubicBezTo>
                  <a:cubicBezTo>
                    <a:pt x="334" y="306"/>
                    <a:pt x="331" y="300"/>
                    <a:pt x="321" y="298"/>
                  </a:cubicBezTo>
                  <a:cubicBezTo>
                    <a:pt x="322" y="296"/>
                    <a:pt x="319" y="296"/>
                    <a:pt x="318" y="294"/>
                  </a:cubicBezTo>
                  <a:cubicBezTo>
                    <a:pt x="318" y="292"/>
                    <a:pt x="318" y="291"/>
                    <a:pt x="317" y="290"/>
                  </a:cubicBezTo>
                  <a:cubicBezTo>
                    <a:pt x="318" y="286"/>
                    <a:pt x="322" y="286"/>
                    <a:pt x="321" y="280"/>
                  </a:cubicBezTo>
                  <a:cubicBezTo>
                    <a:pt x="313" y="279"/>
                    <a:pt x="309" y="283"/>
                    <a:pt x="303" y="284"/>
                  </a:cubicBezTo>
                  <a:moveTo>
                    <a:pt x="400" y="349"/>
                  </a:moveTo>
                  <a:cubicBezTo>
                    <a:pt x="398" y="349"/>
                    <a:pt x="396" y="349"/>
                    <a:pt x="398" y="350"/>
                  </a:cubicBezTo>
                  <a:cubicBezTo>
                    <a:pt x="401" y="348"/>
                    <a:pt x="406" y="348"/>
                    <a:pt x="408" y="347"/>
                  </a:cubicBezTo>
                  <a:cubicBezTo>
                    <a:pt x="408" y="347"/>
                    <a:pt x="408" y="345"/>
                    <a:pt x="408" y="345"/>
                  </a:cubicBezTo>
                  <a:cubicBezTo>
                    <a:pt x="409" y="344"/>
                    <a:pt x="410" y="346"/>
                    <a:pt x="411" y="346"/>
                  </a:cubicBezTo>
                  <a:cubicBezTo>
                    <a:pt x="411" y="336"/>
                    <a:pt x="411" y="336"/>
                    <a:pt x="411" y="336"/>
                  </a:cubicBezTo>
                  <a:cubicBezTo>
                    <a:pt x="409" y="334"/>
                    <a:pt x="408" y="334"/>
                    <a:pt x="407" y="332"/>
                  </a:cubicBezTo>
                  <a:cubicBezTo>
                    <a:pt x="406" y="331"/>
                    <a:pt x="407" y="330"/>
                    <a:pt x="407" y="329"/>
                  </a:cubicBezTo>
                  <a:cubicBezTo>
                    <a:pt x="406" y="327"/>
                    <a:pt x="402" y="326"/>
                    <a:pt x="405" y="325"/>
                  </a:cubicBezTo>
                  <a:cubicBezTo>
                    <a:pt x="414" y="325"/>
                    <a:pt x="414" y="325"/>
                    <a:pt x="414" y="325"/>
                  </a:cubicBezTo>
                  <a:cubicBezTo>
                    <a:pt x="415" y="320"/>
                    <a:pt x="411" y="320"/>
                    <a:pt x="411" y="318"/>
                  </a:cubicBezTo>
                  <a:cubicBezTo>
                    <a:pt x="411" y="315"/>
                    <a:pt x="408" y="316"/>
                    <a:pt x="407" y="314"/>
                  </a:cubicBezTo>
                  <a:cubicBezTo>
                    <a:pt x="407" y="314"/>
                    <a:pt x="409" y="312"/>
                    <a:pt x="408" y="311"/>
                  </a:cubicBezTo>
                  <a:cubicBezTo>
                    <a:pt x="404" y="312"/>
                    <a:pt x="403" y="309"/>
                    <a:pt x="400" y="310"/>
                  </a:cubicBezTo>
                  <a:cubicBezTo>
                    <a:pt x="401" y="302"/>
                    <a:pt x="391" y="304"/>
                    <a:pt x="391" y="297"/>
                  </a:cubicBezTo>
                  <a:cubicBezTo>
                    <a:pt x="395" y="294"/>
                    <a:pt x="397" y="290"/>
                    <a:pt x="405" y="291"/>
                  </a:cubicBezTo>
                  <a:cubicBezTo>
                    <a:pt x="406" y="290"/>
                    <a:pt x="405" y="289"/>
                    <a:pt x="407" y="288"/>
                  </a:cubicBezTo>
                  <a:cubicBezTo>
                    <a:pt x="407" y="285"/>
                    <a:pt x="402" y="285"/>
                    <a:pt x="402" y="281"/>
                  </a:cubicBezTo>
                  <a:cubicBezTo>
                    <a:pt x="396" y="281"/>
                    <a:pt x="393" y="283"/>
                    <a:pt x="388" y="281"/>
                  </a:cubicBezTo>
                  <a:cubicBezTo>
                    <a:pt x="388" y="283"/>
                    <a:pt x="388" y="285"/>
                    <a:pt x="387" y="283"/>
                  </a:cubicBezTo>
                  <a:cubicBezTo>
                    <a:pt x="386" y="282"/>
                    <a:pt x="386" y="284"/>
                    <a:pt x="386" y="284"/>
                  </a:cubicBezTo>
                  <a:cubicBezTo>
                    <a:pt x="383" y="286"/>
                    <a:pt x="377" y="288"/>
                    <a:pt x="376" y="288"/>
                  </a:cubicBezTo>
                  <a:cubicBezTo>
                    <a:pt x="372" y="290"/>
                    <a:pt x="373" y="290"/>
                    <a:pt x="372" y="293"/>
                  </a:cubicBezTo>
                  <a:cubicBezTo>
                    <a:pt x="371" y="293"/>
                    <a:pt x="369" y="292"/>
                    <a:pt x="369" y="293"/>
                  </a:cubicBezTo>
                  <a:cubicBezTo>
                    <a:pt x="368" y="293"/>
                    <a:pt x="369" y="296"/>
                    <a:pt x="369" y="297"/>
                  </a:cubicBezTo>
                  <a:cubicBezTo>
                    <a:pt x="369" y="300"/>
                    <a:pt x="373" y="295"/>
                    <a:pt x="373" y="300"/>
                  </a:cubicBezTo>
                  <a:cubicBezTo>
                    <a:pt x="373" y="301"/>
                    <a:pt x="374" y="301"/>
                    <a:pt x="374" y="303"/>
                  </a:cubicBezTo>
                  <a:cubicBezTo>
                    <a:pt x="373" y="307"/>
                    <a:pt x="376" y="310"/>
                    <a:pt x="376" y="311"/>
                  </a:cubicBezTo>
                  <a:cubicBezTo>
                    <a:pt x="376" y="313"/>
                    <a:pt x="376" y="313"/>
                    <a:pt x="377" y="314"/>
                  </a:cubicBezTo>
                  <a:cubicBezTo>
                    <a:pt x="377" y="314"/>
                    <a:pt x="379" y="318"/>
                    <a:pt x="379" y="318"/>
                  </a:cubicBezTo>
                  <a:cubicBezTo>
                    <a:pt x="380" y="322"/>
                    <a:pt x="380" y="321"/>
                    <a:pt x="381" y="324"/>
                  </a:cubicBezTo>
                  <a:cubicBezTo>
                    <a:pt x="382" y="325"/>
                    <a:pt x="381" y="327"/>
                    <a:pt x="381" y="328"/>
                  </a:cubicBezTo>
                  <a:cubicBezTo>
                    <a:pt x="382" y="329"/>
                    <a:pt x="385" y="329"/>
                    <a:pt x="384" y="332"/>
                  </a:cubicBezTo>
                  <a:cubicBezTo>
                    <a:pt x="379" y="331"/>
                    <a:pt x="383" y="338"/>
                    <a:pt x="380" y="339"/>
                  </a:cubicBezTo>
                  <a:cubicBezTo>
                    <a:pt x="386" y="340"/>
                    <a:pt x="386" y="349"/>
                    <a:pt x="393" y="345"/>
                  </a:cubicBezTo>
                  <a:cubicBezTo>
                    <a:pt x="387" y="350"/>
                    <a:pt x="399" y="345"/>
                    <a:pt x="400" y="349"/>
                  </a:cubicBezTo>
                  <a:moveTo>
                    <a:pt x="442" y="284"/>
                  </a:moveTo>
                  <a:cubicBezTo>
                    <a:pt x="441" y="285"/>
                    <a:pt x="441" y="287"/>
                    <a:pt x="440" y="288"/>
                  </a:cubicBezTo>
                  <a:cubicBezTo>
                    <a:pt x="439" y="290"/>
                    <a:pt x="437" y="290"/>
                    <a:pt x="436" y="291"/>
                  </a:cubicBezTo>
                  <a:cubicBezTo>
                    <a:pt x="437" y="292"/>
                    <a:pt x="440" y="295"/>
                    <a:pt x="440" y="297"/>
                  </a:cubicBezTo>
                  <a:cubicBezTo>
                    <a:pt x="440" y="297"/>
                    <a:pt x="438" y="297"/>
                    <a:pt x="439" y="298"/>
                  </a:cubicBezTo>
                  <a:cubicBezTo>
                    <a:pt x="440" y="300"/>
                    <a:pt x="443" y="299"/>
                    <a:pt x="445" y="301"/>
                  </a:cubicBezTo>
                  <a:cubicBezTo>
                    <a:pt x="445" y="300"/>
                    <a:pt x="446" y="299"/>
                    <a:pt x="447" y="298"/>
                  </a:cubicBezTo>
                  <a:cubicBezTo>
                    <a:pt x="449" y="294"/>
                    <a:pt x="445" y="294"/>
                    <a:pt x="445" y="291"/>
                  </a:cubicBezTo>
                  <a:cubicBezTo>
                    <a:pt x="447" y="290"/>
                    <a:pt x="449" y="289"/>
                    <a:pt x="449" y="286"/>
                  </a:cubicBezTo>
                  <a:cubicBezTo>
                    <a:pt x="446" y="286"/>
                    <a:pt x="446" y="285"/>
                    <a:pt x="447" y="283"/>
                  </a:cubicBezTo>
                  <a:cubicBezTo>
                    <a:pt x="445" y="284"/>
                    <a:pt x="443" y="283"/>
                    <a:pt x="442" y="284"/>
                  </a:cubicBezTo>
                  <a:moveTo>
                    <a:pt x="258" y="322"/>
                  </a:moveTo>
                  <a:cubicBezTo>
                    <a:pt x="257" y="328"/>
                    <a:pt x="267" y="324"/>
                    <a:pt x="268" y="322"/>
                  </a:cubicBezTo>
                  <a:cubicBezTo>
                    <a:pt x="264" y="321"/>
                    <a:pt x="262" y="321"/>
                    <a:pt x="258" y="322"/>
                  </a:cubicBezTo>
                  <a:moveTo>
                    <a:pt x="290" y="583"/>
                  </a:moveTo>
                  <a:cubicBezTo>
                    <a:pt x="292" y="578"/>
                    <a:pt x="300" y="578"/>
                    <a:pt x="299" y="569"/>
                  </a:cubicBezTo>
                  <a:cubicBezTo>
                    <a:pt x="295" y="572"/>
                    <a:pt x="288" y="566"/>
                    <a:pt x="283" y="570"/>
                  </a:cubicBezTo>
                  <a:cubicBezTo>
                    <a:pt x="289" y="571"/>
                    <a:pt x="282" y="572"/>
                    <a:pt x="282" y="573"/>
                  </a:cubicBezTo>
                  <a:cubicBezTo>
                    <a:pt x="282" y="572"/>
                    <a:pt x="283" y="576"/>
                    <a:pt x="283" y="577"/>
                  </a:cubicBezTo>
                  <a:cubicBezTo>
                    <a:pt x="283" y="579"/>
                    <a:pt x="283" y="581"/>
                    <a:pt x="282" y="582"/>
                  </a:cubicBezTo>
                  <a:cubicBezTo>
                    <a:pt x="282" y="581"/>
                    <a:pt x="281" y="580"/>
                    <a:pt x="280" y="582"/>
                  </a:cubicBezTo>
                  <a:cubicBezTo>
                    <a:pt x="282" y="584"/>
                    <a:pt x="287" y="583"/>
                    <a:pt x="290" y="583"/>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42" name="Freeform 92"/>
            <p:cNvSpPr/>
            <p:nvPr/>
          </p:nvSpPr>
          <p:spPr bwMode="auto">
            <a:xfrm>
              <a:off x="2303462" y="1103312"/>
              <a:ext cx="63500" cy="34925"/>
            </a:xfrm>
            <a:custGeom>
              <a:avLst/>
              <a:gdLst>
                <a:gd name="T0" fmla="*/ 12 w 17"/>
                <a:gd name="T1" fmla="*/ 0 h 9"/>
                <a:gd name="T2" fmla="*/ 15 w 17"/>
                <a:gd name="T3" fmla="*/ 8 h 9"/>
                <a:gd name="T4" fmla="*/ 0 w 17"/>
                <a:gd name="T5" fmla="*/ 4 h 9"/>
                <a:gd name="T6" fmla="*/ 12 w 17"/>
                <a:gd name="T7" fmla="*/ 0 h 9"/>
              </a:gdLst>
              <a:ahLst/>
              <a:cxnLst>
                <a:cxn ang="0">
                  <a:pos x="T0" y="T1"/>
                </a:cxn>
                <a:cxn ang="0">
                  <a:pos x="T2" y="T3"/>
                </a:cxn>
                <a:cxn ang="0">
                  <a:pos x="T4" y="T5"/>
                </a:cxn>
                <a:cxn ang="0">
                  <a:pos x="T6" y="T7"/>
                </a:cxn>
              </a:cxnLst>
              <a:rect l="0" t="0" r="r" b="b"/>
              <a:pathLst>
                <a:path w="17" h="9">
                  <a:moveTo>
                    <a:pt x="12" y="0"/>
                  </a:moveTo>
                  <a:cubicBezTo>
                    <a:pt x="12" y="4"/>
                    <a:pt x="17" y="3"/>
                    <a:pt x="15" y="8"/>
                  </a:cubicBezTo>
                  <a:cubicBezTo>
                    <a:pt x="7" y="9"/>
                    <a:pt x="3" y="7"/>
                    <a:pt x="0" y="4"/>
                  </a:cubicBezTo>
                  <a:cubicBezTo>
                    <a:pt x="2" y="1"/>
                    <a:pt x="7" y="1"/>
                    <a:pt x="12" y="0"/>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43" name="Freeform 93"/>
            <p:cNvSpPr>
              <a:spLocks noEditPoints="1"/>
            </p:cNvSpPr>
            <p:nvPr/>
          </p:nvSpPr>
          <p:spPr bwMode="auto">
            <a:xfrm>
              <a:off x="2435225" y="1166812"/>
              <a:ext cx="633413" cy="442913"/>
            </a:xfrm>
            <a:custGeom>
              <a:avLst/>
              <a:gdLst>
                <a:gd name="T0" fmla="*/ 16 w 169"/>
                <a:gd name="T1" fmla="*/ 7 h 118"/>
                <a:gd name="T2" fmla="*/ 22 w 169"/>
                <a:gd name="T3" fmla="*/ 5 h 118"/>
                <a:gd name="T4" fmla="*/ 22 w 169"/>
                <a:gd name="T5" fmla="*/ 8 h 118"/>
                <a:gd name="T6" fmla="*/ 22 w 169"/>
                <a:gd name="T7" fmla="*/ 14 h 118"/>
                <a:gd name="T8" fmla="*/ 26 w 169"/>
                <a:gd name="T9" fmla="*/ 25 h 118"/>
                <a:gd name="T10" fmla="*/ 36 w 169"/>
                <a:gd name="T11" fmla="*/ 7 h 118"/>
                <a:gd name="T12" fmla="*/ 49 w 169"/>
                <a:gd name="T13" fmla="*/ 5 h 118"/>
                <a:gd name="T14" fmla="*/ 57 w 169"/>
                <a:gd name="T15" fmla="*/ 19 h 118"/>
                <a:gd name="T16" fmla="*/ 67 w 169"/>
                <a:gd name="T17" fmla="*/ 16 h 118"/>
                <a:gd name="T18" fmla="*/ 81 w 169"/>
                <a:gd name="T19" fmla="*/ 15 h 118"/>
                <a:gd name="T20" fmla="*/ 87 w 169"/>
                <a:gd name="T21" fmla="*/ 21 h 118"/>
                <a:gd name="T22" fmla="*/ 92 w 169"/>
                <a:gd name="T23" fmla="*/ 23 h 118"/>
                <a:gd name="T24" fmla="*/ 95 w 169"/>
                <a:gd name="T25" fmla="*/ 25 h 118"/>
                <a:gd name="T26" fmla="*/ 108 w 169"/>
                <a:gd name="T27" fmla="*/ 28 h 118"/>
                <a:gd name="T28" fmla="*/ 119 w 169"/>
                <a:gd name="T29" fmla="*/ 33 h 118"/>
                <a:gd name="T30" fmla="*/ 123 w 169"/>
                <a:gd name="T31" fmla="*/ 37 h 118"/>
                <a:gd name="T32" fmla="*/ 131 w 169"/>
                <a:gd name="T33" fmla="*/ 44 h 118"/>
                <a:gd name="T34" fmla="*/ 126 w 169"/>
                <a:gd name="T35" fmla="*/ 56 h 118"/>
                <a:gd name="T36" fmla="*/ 138 w 169"/>
                <a:gd name="T37" fmla="*/ 57 h 118"/>
                <a:gd name="T38" fmla="*/ 141 w 169"/>
                <a:gd name="T39" fmla="*/ 64 h 118"/>
                <a:gd name="T40" fmla="*/ 153 w 169"/>
                <a:gd name="T41" fmla="*/ 66 h 118"/>
                <a:gd name="T42" fmla="*/ 160 w 169"/>
                <a:gd name="T43" fmla="*/ 73 h 118"/>
                <a:gd name="T44" fmla="*/ 162 w 169"/>
                <a:gd name="T45" fmla="*/ 78 h 118"/>
                <a:gd name="T46" fmla="*/ 155 w 169"/>
                <a:gd name="T47" fmla="*/ 88 h 118"/>
                <a:gd name="T48" fmla="*/ 146 w 169"/>
                <a:gd name="T49" fmla="*/ 87 h 118"/>
                <a:gd name="T50" fmla="*/ 137 w 169"/>
                <a:gd name="T51" fmla="*/ 78 h 118"/>
                <a:gd name="T52" fmla="*/ 130 w 169"/>
                <a:gd name="T53" fmla="*/ 85 h 118"/>
                <a:gd name="T54" fmla="*/ 140 w 169"/>
                <a:gd name="T55" fmla="*/ 91 h 118"/>
                <a:gd name="T56" fmla="*/ 146 w 169"/>
                <a:gd name="T57" fmla="*/ 101 h 118"/>
                <a:gd name="T58" fmla="*/ 141 w 169"/>
                <a:gd name="T59" fmla="*/ 110 h 118"/>
                <a:gd name="T60" fmla="*/ 123 w 169"/>
                <a:gd name="T61" fmla="*/ 103 h 118"/>
                <a:gd name="T62" fmla="*/ 129 w 169"/>
                <a:gd name="T63" fmla="*/ 110 h 118"/>
                <a:gd name="T64" fmla="*/ 136 w 169"/>
                <a:gd name="T65" fmla="*/ 115 h 118"/>
                <a:gd name="T66" fmla="*/ 129 w 169"/>
                <a:gd name="T67" fmla="*/ 115 h 118"/>
                <a:gd name="T68" fmla="*/ 113 w 169"/>
                <a:gd name="T69" fmla="*/ 109 h 118"/>
                <a:gd name="T70" fmla="*/ 105 w 169"/>
                <a:gd name="T71" fmla="*/ 105 h 118"/>
                <a:gd name="T72" fmla="*/ 101 w 169"/>
                <a:gd name="T73" fmla="*/ 98 h 118"/>
                <a:gd name="T74" fmla="*/ 92 w 169"/>
                <a:gd name="T75" fmla="*/ 82 h 118"/>
                <a:gd name="T76" fmla="*/ 94 w 169"/>
                <a:gd name="T77" fmla="*/ 78 h 118"/>
                <a:gd name="T78" fmla="*/ 96 w 169"/>
                <a:gd name="T79" fmla="*/ 73 h 118"/>
                <a:gd name="T80" fmla="*/ 101 w 169"/>
                <a:gd name="T81" fmla="*/ 66 h 118"/>
                <a:gd name="T82" fmla="*/ 96 w 169"/>
                <a:gd name="T83" fmla="*/ 57 h 118"/>
                <a:gd name="T84" fmla="*/ 91 w 169"/>
                <a:gd name="T85" fmla="*/ 53 h 118"/>
                <a:gd name="T86" fmla="*/ 87 w 169"/>
                <a:gd name="T87" fmla="*/ 53 h 118"/>
                <a:gd name="T88" fmla="*/ 81 w 169"/>
                <a:gd name="T89" fmla="*/ 52 h 118"/>
                <a:gd name="T90" fmla="*/ 70 w 169"/>
                <a:gd name="T91" fmla="*/ 39 h 118"/>
                <a:gd name="T92" fmla="*/ 59 w 169"/>
                <a:gd name="T93" fmla="*/ 42 h 118"/>
                <a:gd name="T94" fmla="*/ 49 w 169"/>
                <a:gd name="T95" fmla="*/ 42 h 118"/>
                <a:gd name="T96" fmla="*/ 37 w 169"/>
                <a:gd name="T97" fmla="*/ 42 h 118"/>
                <a:gd name="T98" fmla="*/ 16 w 169"/>
                <a:gd name="T99" fmla="*/ 37 h 118"/>
                <a:gd name="T100" fmla="*/ 7 w 169"/>
                <a:gd name="T101" fmla="*/ 32 h 118"/>
                <a:gd name="T102" fmla="*/ 4 w 169"/>
                <a:gd name="T103" fmla="*/ 25 h 118"/>
                <a:gd name="T104" fmla="*/ 5 w 169"/>
                <a:gd name="T105" fmla="*/ 19 h 118"/>
                <a:gd name="T106" fmla="*/ 109 w 169"/>
                <a:gd name="T107" fmla="*/ 81 h 118"/>
                <a:gd name="T108" fmla="*/ 116 w 169"/>
                <a:gd name="T109" fmla="*/ 75 h 118"/>
                <a:gd name="T110" fmla="*/ 109 w 169"/>
                <a:gd name="T111" fmla="*/ 81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69" h="118">
                  <a:moveTo>
                    <a:pt x="7" y="8"/>
                  </a:moveTo>
                  <a:cubicBezTo>
                    <a:pt x="9" y="12"/>
                    <a:pt x="15" y="3"/>
                    <a:pt x="16" y="7"/>
                  </a:cubicBezTo>
                  <a:cubicBezTo>
                    <a:pt x="18" y="7"/>
                    <a:pt x="17" y="4"/>
                    <a:pt x="18" y="4"/>
                  </a:cubicBezTo>
                  <a:cubicBezTo>
                    <a:pt x="20" y="3"/>
                    <a:pt x="21" y="5"/>
                    <a:pt x="22" y="5"/>
                  </a:cubicBezTo>
                  <a:cubicBezTo>
                    <a:pt x="24" y="5"/>
                    <a:pt x="24" y="0"/>
                    <a:pt x="28" y="4"/>
                  </a:cubicBezTo>
                  <a:cubicBezTo>
                    <a:pt x="28" y="10"/>
                    <a:pt x="24" y="6"/>
                    <a:pt x="22" y="8"/>
                  </a:cubicBezTo>
                  <a:cubicBezTo>
                    <a:pt x="21" y="9"/>
                    <a:pt x="25" y="9"/>
                    <a:pt x="25" y="9"/>
                  </a:cubicBezTo>
                  <a:cubicBezTo>
                    <a:pt x="25" y="11"/>
                    <a:pt x="22" y="12"/>
                    <a:pt x="22" y="14"/>
                  </a:cubicBezTo>
                  <a:cubicBezTo>
                    <a:pt x="22" y="16"/>
                    <a:pt x="23" y="16"/>
                    <a:pt x="23" y="18"/>
                  </a:cubicBezTo>
                  <a:cubicBezTo>
                    <a:pt x="24" y="20"/>
                    <a:pt x="22" y="25"/>
                    <a:pt x="26" y="25"/>
                  </a:cubicBezTo>
                  <a:cubicBezTo>
                    <a:pt x="29" y="24"/>
                    <a:pt x="27" y="17"/>
                    <a:pt x="28" y="14"/>
                  </a:cubicBezTo>
                  <a:cubicBezTo>
                    <a:pt x="34" y="15"/>
                    <a:pt x="34" y="10"/>
                    <a:pt x="36" y="7"/>
                  </a:cubicBezTo>
                  <a:cubicBezTo>
                    <a:pt x="38" y="10"/>
                    <a:pt x="41" y="4"/>
                    <a:pt x="43" y="8"/>
                  </a:cubicBezTo>
                  <a:cubicBezTo>
                    <a:pt x="46" y="8"/>
                    <a:pt x="45" y="4"/>
                    <a:pt x="49" y="5"/>
                  </a:cubicBezTo>
                  <a:cubicBezTo>
                    <a:pt x="48" y="10"/>
                    <a:pt x="52" y="11"/>
                    <a:pt x="56" y="12"/>
                  </a:cubicBezTo>
                  <a:cubicBezTo>
                    <a:pt x="54" y="17"/>
                    <a:pt x="55" y="16"/>
                    <a:pt x="57" y="19"/>
                  </a:cubicBezTo>
                  <a:cubicBezTo>
                    <a:pt x="59" y="18"/>
                    <a:pt x="61" y="18"/>
                    <a:pt x="63" y="19"/>
                  </a:cubicBezTo>
                  <a:cubicBezTo>
                    <a:pt x="66" y="20"/>
                    <a:pt x="66" y="17"/>
                    <a:pt x="67" y="16"/>
                  </a:cubicBezTo>
                  <a:cubicBezTo>
                    <a:pt x="68" y="16"/>
                    <a:pt x="71" y="17"/>
                    <a:pt x="71" y="15"/>
                  </a:cubicBezTo>
                  <a:cubicBezTo>
                    <a:pt x="75" y="16"/>
                    <a:pt x="77" y="16"/>
                    <a:pt x="81" y="15"/>
                  </a:cubicBezTo>
                  <a:cubicBezTo>
                    <a:pt x="81" y="18"/>
                    <a:pt x="85" y="17"/>
                    <a:pt x="84" y="16"/>
                  </a:cubicBezTo>
                  <a:cubicBezTo>
                    <a:pt x="85" y="17"/>
                    <a:pt x="85" y="19"/>
                    <a:pt x="87" y="21"/>
                  </a:cubicBezTo>
                  <a:cubicBezTo>
                    <a:pt x="87" y="21"/>
                    <a:pt x="90" y="21"/>
                    <a:pt x="91" y="22"/>
                  </a:cubicBezTo>
                  <a:cubicBezTo>
                    <a:pt x="92" y="22"/>
                    <a:pt x="91" y="23"/>
                    <a:pt x="92" y="23"/>
                  </a:cubicBezTo>
                  <a:cubicBezTo>
                    <a:pt x="95" y="24"/>
                    <a:pt x="91" y="26"/>
                    <a:pt x="94" y="28"/>
                  </a:cubicBezTo>
                  <a:cubicBezTo>
                    <a:pt x="94" y="28"/>
                    <a:pt x="95" y="25"/>
                    <a:pt x="95" y="25"/>
                  </a:cubicBezTo>
                  <a:cubicBezTo>
                    <a:pt x="97" y="26"/>
                    <a:pt x="97" y="29"/>
                    <a:pt x="101" y="29"/>
                  </a:cubicBezTo>
                  <a:cubicBezTo>
                    <a:pt x="103" y="29"/>
                    <a:pt x="105" y="28"/>
                    <a:pt x="108" y="28"/>
                  </a:cubicBezTo>
                  <a:cubicBezTo>
                    <a:pt x="107" y="33"/>
                    <a:pt x="116" y="30"/>
                    <a:pt x="116" y="35"/>
                  </a:cubicBezTo>
                  <a:cubicBezTo>
                    <a:pt x="118" y="35"/>
                    <a:pt x="119" y="34"/>
                    <a:pt x="119" y="33"/>
                  </a:cubicBezTo>
                  <a:cubicBezTo>
                    <a:pt x="121" y="34"/>
                    <a:pt x="121" y="36"/>
                    <a:pt x="122" y="39"/>
                  </a:cubicBezTo>
                  <a:cubicBezTo>
                    <a:pt x="123" y="39"/>
                    <a:pt x="123" y="38"/>
                    <a:pt x="123" y="37"/>
                  </a:cubicBezTo>
                  <a:cubicBezTo>
                    <a:pt x="125" y="39"/>
                    <a:pt x="127" y="42"/>
                    <a:pt x="131" y="42"/>
                  </a:cubicBezTo>
                  <a:cubicBezTo>
                    <a:pt x="131" y="43"/>
                    <a:pt x="130" y="44"/>
                    <a:pt x="131" y="44"/>
                  </a:cubicBezTo>
                  <a:cubicBezTo>
                    <a:pt x="133" y="47"/>
                    <a:pt x="127" y="49"/>
                    <a:pt x="131" y="50"/>
                  </a:cubicBezTo>
                  <a:cubicBezTo>
                    <a:pt x="130" y="52"/>
                    <a:pt x="126" y="52"/>
                    <a:pt x="126" y="56"/>
                  </a:cubicBezTo>
                  <a:cubicBezTo>
                    <a:pt x="129" y="61"/>
                    <a:pt x="135" y="54"/>
                    <a:pt x="137" y="60"/>
                  </a:cubicBezTo>
                  <a:cubicBezTo>
                    <a:pt x="138" y="60"/>
                    <a:pt x="138" y="58"/>
                    <a:pt x="138" y="57"/>
                  </a:cubicBezTo>
                  <a:cubicBezTo>
                    <a:pt x="141" y="57"/>
                    <a:pt x="139" y="60"/>
                    <a:pt x="140" y="61"/>
                  </a:cubicBezTo>
                  <a:cubicBezTo>
                    <a:pt x="140" y="61"/>
                    <a:pt x="141" y="64"/>
                    <a:pt x="141" y="64"/>
                  </a:cubicBezTo>
                  <a:cubicBezTo>
                    <a:pt x="143" y="64"/>
                    <a:pt x="145" y="61"/>
                    <a:pt x="144" y="67"/>
                  </a:cubicBezTo>
                  <a:cubicBezTo>
                    <a:pt x="147" y="67"/>
                    <a:pt x="148" y="65"/>
                    <a:pt x="153" y="66"/>
                  </a:cubicBezTo>
                  <a:cubicBezTo>
                    <a:pt x="153" y="67"/>
                    <a:pt x="154" y="68"/>
                    <a:pt x="154" y="70"/>
                  </a:cubicBezTo>
                  <a:cubicBezTo>
                    <a:pt x="156" y="70"/>
                    <a:pt x="161" y="68"/>
                    <a:pt x="160" y="73"/>
                  </a:cubicBezTo>
                  <a:cubicBezTo>
                    <a:pt x="165" y="70"/>
                    <a:pt x="162" y="73"/>
                    <a:pt x="167" y="74"/>
                  </a:cubicBezTo>
                  <a:cubicBezTo>
                    <a:pt x="169" y="77"/>
                    <a:pt x="162" y="78"/>
                    <a:pt x="162" y="78"/>
                  </a:cubicBezTo>
                  <a:cubicBezTo>
                    <a:pt x="162" y="79"/>
                    <a:pt x="163" y="80"/>
                    <a:pt x="164" y="80"/>
                  </a:cubicBezTo>
                  <a:cubicBezTo>
                    <a:pt x="160" y="83"/>
                    <a:pt x="157" y="83"/>
                    <a:pt x="155" y="88"/>
                  </a:cubicBezTo>
                  <a:cubicBezTo>
                    <a:pt x="154" y="88"/>
                    <a:pt x="153" y="88"/>
                    <a:pt x="153" y="89"/>
                  </a:cubicBezTo>
                  <a:cubicBezTo>
                    <a:pt x="151" y="89"/>
                    <a:pt x="146" y="89"/>
                    <a:pt x="146" y="87"/>
                  </a:cubicBezTo>
                  <a:cubicBezTo>
                    <a:pt x="146" y="84"/>
                    <a:pt x="138" y="87"/>
                    <a:pt x="140" y="81"/>
                  </a:cubicBezTo>
                  <a:cubicBezTo>
                    <a:pt x="137" y="81"/>
                    <a:pt x="137" y="80"/>
                    <a:pt x="137" y="78"/>
                  </a:cubicBezTo>
                  <a:cubicBezTo>
                    <a:pt x="131" y="78"/>
                    <a:pt x="131" y="78"/>
                    <a:pt x="131" y="78"/>
                  </a:cubicBezTo>
                  <a:cubicBezTo>
                    <a:pt x="128" y="78"/>
                    <a:pt x="131" y="83"/>
                    <a:pt x="130" y="85"/>
                  </a:cubicBezTo>
                  <a:cubicBezTo>
                    <a:pt x="130" y="88"/>
                    <a:pt x="134" y="88"/>
                    <a:pt x="134" y="91"/>
                  </a:cubicBezTo>
                  <a:cubicBezTo>
                    <a:pt x="137" y="89"/>
                    <a:pt x="140" y="94"/>
                    <a:pt x="140" y="91"/>
                  </a:cubicBezTo>
                  <a:cubicBezTo>
                    <a:pt x="142" y="92"/>
                    <a:pt x="143" y="96"/>
                    <a:pt x="143" y="99"/>
                  </a:cubicBezTo>
                  <a:cubicBezTo>
                    <a:pt x="142" y="101"/>
                    <a:pt x="145" y="100"/>
                    <a:pt x="146" y="101"/>
                  </a:cubicBezTo>
                  <a:cubicBezTo>
                    <a:pt x="147" y="104"/>
                    <a:pt x="144" y="110"/>
                    <a:pt x="144" y="113"/>
                  </a:cubicBezTo>
                  <a:cubicBezTo>
                    <a:pt x="141" y="115"/>
                    <a:pt x="142" y="111"/>
                    <a:pt x="141" y="110"/>
                  </a:cubicBezTo>
                  <a:cubicBezTo>
                    <a:pt x="139" y="109"/>
                    <a:pt x="135" y="110"/>
                    <a:pt x="134" y="106"/>
                  </a:cubicBezTo>
                  <a:cubicBezTo>
                    <a:pt x="129" y="107"/>
                    <a:pt x="129" y="102"/>
                    <a:pt x="123" y="103"/>
                  </a:cubicBezTo>
                  <a:cubicBezTo>
                    <a:pt x="123" y="106"/>
                    <a:pt x="128" y="104"/>
                    <a:pt x="129" y="106"/>
                  </a:cubicBezTo>
                  <a:cubicBezTo>
                    <a:pt x="124" y="111"/>
                    <a:pt x="133" y="108"/>
                    <a:pt x="129" y="110"/>
                  </a:cubicBezTo>
                  <a:cubicBezTo>
                    <a:pt x="129" y="112"/>
                    <a:pt x="132" y="112"/>
                    <a:pt x="134" y="113"/>
                  </a:cubicBezTo>
                  <a:cubicBezTo>
                    <a:pt x="135" y="114"/>
                    <a:pt x="134" y="115"/>
                    <a:pt x="136" y="115"/>
                  </a:cubicBezTo>
                  <a:cubicBezTo>
                    <a:pt x="138" y="115"/>
                    <a:pt x="138" y="115"/>
                    <a:pt x="138" y="117"/>
                  </a:cubicBezTo>
                  <a:cubicBezTo>
                    <a:pt x="134" y="118"/>
                    <a:pt x="132" y="117"/>
                    <a:pt x="129" y="115"/>
                  </a:cubicBezTo>
                  <a:cubicBezTo>
                    <a:pt x="127" y="113"/>
                    <a:pt x="123" y="114"/>
                    <a:pt x="120" y="112"/>
                  </a:cubicBezTo>
                  <a:cubicBezTo>
                    <a:pt x="119" y="111"/>
                    <a:pt x="115" y="109"/>
                    <a:pt x="113" y="109"/>
                  </a:cubicBezTo>
                  <a:cubicBezTo>
                    <a:pt x="111" y="109"/>
                    <a:pt x="111" y="107"/>
                    <a:pt x="110" y="106"/>
                  </a:cubicBezTo>
                  <a:cubicBezTo>
                    <a:pt x="109" y="105"/>
                    <a:pt x="106" y="106"/>
                    <a:pt x="105" y="105"/>
                  </a:cubicBezTo>
                  <a:cubicBezTo>
                    <a:pt x="104" y="104"/>
                    <a:pt x="104" y="102"/>
                    <a:pt x="103" y="101"/>
                  </a:cubicBezTo>
                  <a:cubicBezTo>
                    <a:pt x="103" y="100"/>
                    <a:pt x="99" y="101"/>
                    <a:pt x="101" y="98"/>
                  </a:cubicBezTo>
                  <a:cubicBezTo>
                    <a:pt x="95" y="98"/>
                    <a:pt x="94" y="92"/>
                    <a:pt x="91" y="89"/>
                  </a:cubicBezTo>
                  <a:cubicBezTo>
                    <a:pt x="92" y="89"/>
                    <a:pt x="90" y="84"/>
                    <a:pt x="92" y="82"/>
                  </a:cubicBezTo>
                  <a:cubicBezTo>
                    <a:pt x="92" y="82"/>
                    <a:pt x="95" y="83"/>
                    <a:pt x="95" y="82"/>
                  </a:cubicBezTo>
                  <a:cubicBezTo>
                    <a:pt x="95" y="82"/>
                    <a:pt x="93" y="80"/>
                    <a:pt x="94" y="78"/>
                  </a:cubicBezTo>
                  <a:cubicBezTo>
                    <a:pt x="94" y="78"/>
                    <a:pt x="96" y="78"/>
                    <a:pt x="96" y="78"/>
                  </a:cubicBezTo>
                  <a:cubicBezTo>
                    <a:pt x="97" y="77"/>
                    <a:pt x="96" y="74"/>
                    <a:pt x="96" y="73"/>
                  </a:cubicBezTo>
                  <a:cubicBezTo>
                    <a:pt x="97" y="72"/>
                    <a:pt x="99" y="73"/>
                    <a:pt x="99" y="73"/>
                  </a:cubicBezTo>
                  <a:cubicBezTo>
                    <a:pt x="101" y="71"/>
                    <a:pt x="99" y="67"/>
                    <a:pt x="101" y="66"/>
                  </a:cubicBezTo>
                  <a:cubicBezTo>
                    <a:pt x="100" y="64"/>
                    <a:pt x="98" y="64"/>
                    <a:pt x="96" y="64"/>
                  </a:cubicBezTo>
                  <a:cubicBezTo>
                    <a:pt x="96" y="57"/>
                    <a:pt x="96" y="57"/>
                    <a:pt x="96" y="57"/>
                  </a:cubicBezTo>
                  <a:cubicBezTo>
                    <a:pt x="95" y="57"/>
                    <a:pt x="94" y="57"/>
                    <a:pt x="94" y="59"/>
                  </a:cubicBezTo>
                  <a:cubicBezTo>
                    <a:pt x="91" y="57"/>
                    <a:pt x="92" y="54"/>
                    <a:pt x="91" y="53"/>
                  </a:cubicBezTo>
                  <a:cubicBezTo>
                    <a:pt x="90" y="53"/>
                    <a:pt x="89" y="55"/>
                    <a:pt x="88" y="54"/>
                  </a:cubicBezTo>
                  <a:cubicBezTo>
                    <a:pt x="88" y="54"/>
                    <a:pt x="87" y="53"/>
                    <a:pt x="87" y="53"/>
                  </a:cubicBezTo>
                  <a:cubicBezTo>
                    <a:pt x="86" y="52"/>
                    <a:pt x="84" y="50"/>
                    <a:pt x="84" y="50"/>
                  </a:cubicBezTo>
                  <a:cubicBezTo>
                    <a:pt x="83" y="50"/>
                    <a:pt x="82" y="52"/>
                    <a:pt x="81" y="52"/>
                  </a:cubicBezTo>
                  <a:cubicBezTo>
                    <a:pt x="81" y="51"/>
                    <a:pt x="79" y="48"/>
                    <a:pt x="75" y="49"/>
                  </a:cubicBezTo>
                  <a:cubicBezTo>
                    <a:pt x="81" y="42"/>
                    <a:pt x="68" y="46"/>
                    <a:pt x="70" y="39"/>
                  </a:cubicBezTo>
                  <a:cubicBezTo>
                    <a:pt x="66" y="39"/>
                    <a:pt x="63" y="39"/>
                    <a:pt x="63" y="43"/>
                  </a:cubicBezTo>
                  <a:cubicBezTo>
                    <a:pt x="61" y="44"/>
                    <a:pt x="59" y="42"/>
                    <a:pt x="59" y="42"/>
                  </a:cubicBezTo>
                  <a:cubicBezTo>
                    <a:pt x="57" y="42"/>
                    <a:pt x="56" y="43"/>
                    <a:pt x="54" y="43"/>
                  </a:cubicBezTo>
                  <a:cubicBezTo>
                    <a:pt x="52" y="43"/>
                    <a:pt x="51" y="42"/>
                    <a:pt x="49" y="42"/>
                  </a:cubicBezTo>
                  <a:cubicBezTo>
                    <a:pt x="46" y="42"/>
                    <a:pt x="46" y="43"/>
                    <a:pt x="43" y="43"/>
                  </a:cubicBezTo>
                  <a:cubicBezTo>
                    <a:pt x="40" y="43"/>
                    <a:pt x="39" y="42"/>
                    <a:pt x="37" y="42"/>
                  </a:cubicBezTo>
                  <a:cubicBezTo>
                    <a:pt x="31" y="41"/>
                    <a:pt x="26" y="42"/>
                    <a:pt x="19" y="40"/>
                  </a:cubicBezTo>
                  <a:cubicBezTo>
                    <a:pt x="19" y="40"/>
                    <a:pt x="17" y="38"/>
                    <a:pt x="16" y="37"/>
                  </a:cubicBezTo>
                  <a:cubicBezTo>
                    <a:pt x="14" y="37"/>
                    <a:pt x="12" y="38"/>
                    <a:pt x="12" y="35"/>
                  </a:cubicBezTo>
                  <a:cubicBezTo>
                    <a:pt x="10" y="34"/>
                    <a:pt x="5" y="36"/>
                    <a:pt x="7" y="32"/>
                  </a:cubicBezTo>
                  <a:cubicBezTo>
                    <a:pt x="11" y="33"/>
                    <a:pt x="13" y="30"/>
                    <a:pt x="15" y="29"/>
                  </a:cubicBezTo>
                  <a:cubicBezTo>
                    <a:pt x="13" y="26"/>
                    <a:pt x="5" y="28"/>
                    <a:pt x="4" y="25"/>
                  </a:cubicBezTo>
                  <a:cubicBezTo>
                    <a:pt x="3" y="25"/>
                    <a:pt x="2" y="25"/>
                    <a:pt x="2" y="26"/>
                  </a:cubicBezTo>
                  <a:cubicBezTo>
                    <a:pt x="0" y="26"/>
                    <a:pt x="4" y="20"/>
                    <a:pt x="5" y="19"/>
                  </a:cubicBezTo>
                  <a:cubicBezTo>
                    <a:pt x="4" y="14"/>
                    <a:pt x="8" y="13"/>
                    <a:pt x="7" y="8"/>
                  </a:cubicBezTo>
                  <a:moveTo>
                    <a:pt x="109" y="81"/>
                  </a:moveTo>
                  <a:cubicBezTo>
                    <a:pt x="110" y="78"/>
                    <a:pt x="116" y="80"/>
                    <a:pt x="119" y="80"/>
                  </a:cubicBezTo>
                  <a:cubicBezTo>
                    <a:pt x="119" y="77"/>
                    <a:pt x="117" y="77"/>
                    <a:pt x="116" y="75"/>
                  </a:cubicBezTo>
                  <a:cubicBezTo>
                    <a:pt x="114" y="73"/>
                    <a:pt x="111" y="75"/>
                    <a:pt x="108" y="73"/>
                  </a:cubicBezTo>
                  <a:cubicBezTo>
                    <a:pt x="108" y="75"/>
                    <a:pt x="106" y="81"/>
                    <a:pt x="109" y="81"/>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44" name="Freeform 94"/>
            <p:cNvSpPr/>
            <p:nvPr/>
          </p:nvSpPr>
          <p:spPr bwMode="auto">
            <a:xfrm>
              <a:off x="1816100" y="1190625"/>
              <a:ext cx="388938" cy="193675"/>
            </a:xfrm>
            <a:custGeom>
              <a:avLst/>
              <a:gdLst>
                <a:gd name="T0" fmla="*/ 12 w 104"/>
                <a:gd name="T1" fmla="*/ 40 h 52"/>
                <a:gd name="T2" fmla="*/ 13 w 104"/>
                <a:gd name="T3" fmla="*/ 36 h 52"/>
                <a:gd name="T4" fmla="*/ 19 w 104"/>
                <a:gd name="T5" fmla="*/ 34 h 52"/>
                <a:gd name="T6" fmla="*/ 22 w 104"/>
                <a:gd name="T7" fmla="*/ 33 h 52"/>
                <a:gd name="T8" fmla="*/ 37 w 104"/>
                <a:gd name="T9" fmla="*/ 31 h 52"/>
                <a:gd name="T10" fmla="*/ 22 w 104"/>
                <a:gd name="T11" fmla="*/ 30 h 52"/>
                <a:gd name="T12" fmla="*/ 20 w 104"/>
                <a:gd name="T13" fmla="*/ 29 h 52"/>
                <a:gd name="T14" fmla="*/ 16 w 104"/>
                <a:gd name="T15" fmla="*/ 30 h 52"/>
                <a:gd name="T16" fmla="*/ 7 w 104"/>
                <a:gd name="T17" fmla="*/ 29 h 52"/>
                <a:gd name="T18" fmla="*/ 15 w 104"/>
                <a:gd name="T19" fmla="*/ 23 h 52"/>
                <a:gd name="T20" fmla="*/ 19 w 104"/>
                <a:gd name="T21" fmla="*/ 23 h 52"/>
                <a:gd name="T22" fmla="*/ 3 w 104"/>
                <a:gd name="T23" fmla="*/ 20 h 52"/>
                <a:gd name="T24" fmla="*/ 0 w 104"/>
                <a:gd name="T25" fmla="*/ 16 h 52"/>
                <a:gd name="T26" fmla="*/ 7 w 104"/>
                <a:gd name="T27" fmla="*/ 10 h 52"/>
                <a:gd name="T28" fmla="*/ 7 w 104"/>
                <a:gd name="T29" fmla="*/ 9 h 52"/>
                <a:gd name="T30" fmla="*/ 22 w 104"/>
                <a:gd name="T31" fmla="*/ 3 h 52"/>
                <a:gd name="T32" fmla="*/ 26 w 104"/>
                <a:gd name="T33" fmla="*/ 1 h 52"/>
                <a:gd name="T34" fmla="*/ 29 w 104"/>
                <a:gd name="T35" fmla="*/ 2 h 52"/>
                <a:gd name="T36" fmla="*/ 31 w 104"/>
                <a:gd name="T37" fmla="*/ 8 h 52"/>
                <a:gd name="T38" fmla="*/ 29 w 104"/>
                <a:gd name="T39" fmla="*/ 9 h 52"/>
                <a:gd name="T40" fmla="*/ 31 w 104"/>
                <a:gd name="T41" fmla="*/ 10 h 52"/>
                <a:gd name="T42" fmla="*/ 33 w 104"/>
                <a:gd name="T43" fmla="*/ 8 h 52"/>
                <a:gd name="T44" fmla="*/ 41 w 104"/>
                <a:gd name="T45" fmla="*/ 6 h 52"/>
                <a:gd name="T46" fmla="*/ 45 w 104"/>
                <a:gd name="T47" fmla="*/ 13 h 52"/>
                <a:gd name="T48" fmla="*/ 51 w 104"/>
                <a:gd name="T49" fmla="*/ 10 h 52"/>
                <a:gd name="T50" fmla="*/ 55 w 104"/>
                <a:gd name="T51" fmla="*/ 6 h 52"/>
                <a:gd name="T52" fmla="*/ 59 w 104"/>
                <a:gd name="T53" fmla="*/ 8 h 52"/>
                <a:gd name="T54" fmla="*/ 61 w 104"/>
                <a:gd name="T55" fmla="*/ 13 h 52"/>
                <a:gd name="T56" fmla="*/ 64 w 104"/>
                <a:gd name="T57" fmla="*/ 19 h 52"/>
                <a:gd name="T58" fmla="*/ 69 w 104"/>
                <a:gd name="T59" fmla="*/ 15 h 52"/>
                <a:gd name="T60" fmla="*/ 65 w 104"/>
                <a:gd name="T61" fmla="*/ 12 h 52"/>
                <a:gd name="T62" fmla="*/ 65 w 104"/>
                <a:gd name="T63" fmla="*/ 3 h 52"/>
                <a:gd name="T64" fmla="*/ 71 w 104"/>
                <a:gd name="T65" fmla="*/ 2 h 52"/>
                <a:gd name="T66" fmla="*/ 76 w 104"/>
                <a:gd name="T67" fmla="*/ 12 h 52"/>
                <a:gd name="T68" fmla="*/ 80 w 104"/>
                <a:gd name="T69" fmla="*/ 15 h 52"/>
                <a:gd name="T70" fmla="*/ 83 w 104"/>
                <a:gd name="T71" fmla="*/ 19 h 52"/>
                <a:gd name="T72" fmla="*/ 82 w 104"/>
                <a:gd name="T73" fmla="*/ 23 h 52"/>
                <a:gd name="T74" fmla="*/ 86 w 104"/>
                <a:gd name="T75" fmla="*/ 29 h 52"/>
                <a:gd name="T76" fmla="*/ 99 w 104"/>
                <a:gd name="T77" fmla="*/ 30 h 52"/>
                <a:gd name="T78" fmla="*/ 103 w 104"/>
                <a:gd name="T79" fmla="*/ 34 h 52"/>
                <a:gd name="T80" fmla="*/ 104 w 104"/>
                <a:gd name="T81" fmla="*/ 37 h 52"/>
                <a:gd name="T82" fmla="*/ 93 w 104"/>
                <a:gd name="T83" fmla="*/ 37 h 52"/>
                <a:gd name="T84" fmla="*/ 96 w 104"/>
                <a:gd name="T85" fmla="*/ 47 h 52"/>
                <a:gd name="T86" fmla="*/ 80 w 104"/>
                <a:gd name="T87" fmla="*/ 47 h 52"/>
                <a:gd name="T88" fmla="*/ 61 w 104"/>
                <a:gd name="T89" fmla="*/ 47 h 52"/>
                <a:gd name="T90" fmla="*/ 54 w 104"/>
                <a:gd name="T91" fmla="*/ 48 h 52"/>
                <a:gd name="T92" fmla="*/ 52 w 104"/>
                <a:gd name="T93" fmla="*/ 51 h 52"/>
                <a:gd name="T94" fmla="*/ 34 w 104"/>
                <a:gd name="T95" fmla="*/ 51 h 52"/>
                <a:gd name="T96" fmla="*/ 29 w 104"/>
                <a:gd name="T97" fmla="*/ 43 h 52"/>
                <a:gd name="T98" fmla="*/ 17 w 104"/>
                <a:gd name="T99" fmla="*/ 40 h 52"/>
                <a:gd name="T100" fmla="*/ 16 w 104"/>
                <a:gd name="T101" fmla="*/ 41 h 52"/>
                <a:gd name="T102" fmla="*/ 16 w 104"/>
                <a:gd name="T103" fmla="*/ 38 h 52"/>
                <a:gd name="T104" fmla="*/ 12 w 104"/>
                <a:gd name="T105" fmla="*/ 4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04" h="52">
                  <a:moveTo>
                    <a:pt x="12" y="40"/>
                  </a:moveTo>
                  <a:cubicBezTo>
                    <a:pt x="9" y="40"/>
                    <a:pt x="12" y="36"/>
                    <a:pt x="13" y="36"/>
                  </a:cubicBezTo>
                  <a:cubicBezTo>
                    <a:pt x="13" y="34"/>
                    <a:pt x="17" y="35"/>
                    <a:pt x="19" y="34"/>
                  </a:cubicBezTo>
                  <a:cubicBezTo>
                    <a:pt x="20" y="34"/>
                    <a:pt x="20" y="33"/>
                    <a:pt x="22" y="33"/>
                  </a:cubicBezTo>
                  <a:cubicBezTo>
                    <a:pt x="27" y="32"/>
                    <a:pt x="33" y="35"/>
                    <a:pt x="37" y="31"/>
                  </a:cubicBezTo>
                  <a:cubicBezTo>
                    <a:pt x="36" y="28"/>
                    <a:pt x="27" y="31"/>
                    <a:pt x="22" y="30"/>
                  </a:cubicBezTo>
                  <a:cubicBezTo>
                    <a:pt x="21" y="30"/>
                    <a:pt x="20" y="29"/>
                    <a:pt x="20" y="29"/>
                  </a:cubicBezTo>
                  <a:cubicBezTo>
                    <a:pt x="19" y="29"/>
                    <a:pt x="18" y="30"/>
                    <a:pt x="16" y="30"/>
                  </a:cubicBezTo>
                  <a:cubicBezTo>
                    <a:pt x="13" y="30"/>
                    <a:pt x="10" y="28"/>
                    <a:pt x="7" y="29"/>
                  </a:cubicBezTo>
                  <a:cubicBezTo>
                    <a:pt x="4" y="25"/>
                    <a:pt x="14" y="26"/>
                    <a:pt x="15" y="23"/>
                  </a:cubicBezTo>
                  <a:cubicBezTo>
                    <a:pt x="15" y="21"/>
                    <a:pt x="18" y="23"/>
                    <a:pt x="19" y="23"/>
                  </a:cubicBezTo>
                  <a:cubicBezTo>
                    <a:pt x="18" y="15"/>
                    <a:pt x="10" y="23"/>
                    <a:pt x="3" y="20"/>
                  </a:cubicBezTo>
                  <a:cubicBezTo>
                    <a:pt x="0" y="18"/>
                    <a:pt x="6" y="16"/>
                    <a:pt x="0" y="16"/>
                  </a:cubicBezTo>
                  <a:cubicBezTo>
                    <a:pt x="2" y="13"/>
                    <a:pt x="2" y="9"/>
                    <a:pt x="7" y="10"/>
                  </a:cubicBezTo>
                  <a:cubicBezTo>
                    <a:pt x="9" y="10"/>
                    <a:pt x="8" y="9"/>
                    <a:pt x="7" y="9"/>
                  </a:cubicBezTo>
                  <a:cubicBezTo>
                    <a:pt x="10" y="6"/>
                    <a:pt x="16" y="5"/>
                    <a:pt x="22" y="3"/>
                  </a:cubicBezTo>
                  <a:cubicBezTo>
                    <a:pt x="23" y="3"/>
                    <a:pt x="23" y="0"/>
                    <a:pt x="26" y="1"/>
                  </a:cubicBezTo>
                  <a:cubicBezTo>
                    <a:pt x="26" y="2"/>
                    <a:pt x="27" y="2"/>
                    <a:pt x="29" y="2"/>
                  </a:cubicBezTo>
                  <a:cubicBezTo>
                    <a:pt x="28" y="6"/>
                    <a:pt x="26" y="7"/>
                    <a:pt x="31" y="8"/>
                  </a:cubicBezTo>
                  <a:cubicBezTo>
                    <a:pt x="31" y="9"/>
                    <a:pt x="30" y="9"/>
                    <a:pt x="29" y="9"/>
                  </a:cubicBezTo>
                  <a:cubicBezTo>
                    <a:pt x="28" y="10"/>
                    <a:pt x="30" y="11"/>
                    <a:pt x="31" y="10"/>
                  </a:cubicBezTo>
                  <a:cubicBezTo>
                    <a:pt x="33" y="10"/>
                    <a:pt x="32" y="8"/>
                    <a:pt x="33" y="8"/>
                  </a:cubicBezTo>
                  <a:cubicBezTo>
                    <a:pt x="36" y="6"/>
                    <a:pt x="38" y="7"/>
                    <a:pt x="41" y="6"/>
                  </a:cubicBezTo>
                  <a:cubicBezTo>
                    <a:pt x="43" y="8"/>
                    <a:pt x="46" y="9"/>
                    <a:pt x="45" y="13"/>
                  </a:cubicBezTo>
                  <a:cubicBezTo>
                    <a:pt x="48" y="13"/>
                    <a:pt x="47" y="9"/>
                    <a:pt x="51" y="10"/>
                  </a:cubicBezTo>
                  <a:cubicBezTo>
                    <a:pt x="52" y="9"/>
                    <a:pt x="54" y="8"/>
                    <a:pt x="55" y="6"/>
                  </a:cubicBezTo>
                  <a:cubicBezTo>
                    <a:pt x="56" y="7"/>
                    <a:pt x="57" y="8"/>
                    <a:pt x="59" y="8"/>
                  </a:cubicBezTo>
                  <a:cubicBezTo>
                    <a:pt x="60" y="10"/>
                    <a:pt x="60" y="11"/>
                    <a:pt x="61" y="13"/>
                  </a:cubicBezTo>
                  <a:cubicBezTo>
                    <a:pt x="62" y="15"/>
                    <a:pt x="65" y="15"/>
                    <a:pt x="64" y="19"/>
                  </a:cubicBezTo>
                  <a:cubicBezTo>
                    <a:pt x="66" y="18"/>
                    <a:pt x="66" y="15"/>
                    <a:pt x="69" y="15"/>
                  </a:cubicBezTo>
                  <a:cubicBezTo>
                    <a:pt x="69" y="13"/>
                    <a:pt x="66" y="13"/>
                    <a:pt x="65" y="12"/>
                  </a:cubicBezTo>
                  <a:cubicBezTo>
                    <a:pt x="64" y="9"/>
                    <a:pt x="66" y="7"/>
                    <a:pt x="65" y="3"/>
                  </a:cubicBezTo>
                  <a:cubicBezTo>
                    <a:pt x="68" y="4"/>
                    <a:pt x="68" y="2"/>
                    <a:pt x="71" y="2"/>
                  </a:cubicBezTo>
                  <a:cubicBezTo>
                    <a:pt x="71" y="5"/>
                    <a:pt x="74" y="8"/>
                    <a:pt x="76" y="12"/>
                  </a:cubicBezTo>
                  <a:cubicBezTo>
                    <a:pt x="77" y="12"/>
                    <a:pt x="79" y="18"/>
                    <a:pt x="80" y="15"/>
                  </a:cubicBezTo>
                  <a:cubicBezTo>
                    <a:pt x="82" y="15"/>
                    <a:pt x="81" y="19"/>
                    <a:pt x="83" y="19"/>
                  </a:cubicBezTo>
                  <a:cubicBezTo>
                    <a:pt x="83" y="21"/>
                    <a:pt x="83" y="23"/>
                    <a:pt x="82" y="23"/>
                  </a:cubicBezTo>
                  <a:cubicBezTo>
                    <a:pt x="82" y="26"/>
                    <a:pt x="87" y="24"/>
                    <a:pt x="86" y="29"/>
                  </a:cubicBezTo>
                  <a:cubicBezTo>
                    <a:pt x="91" y="26"/>
                    <a:pt x="92" y="31"/>
                    <a:pt x="99" y="30"/>
                  </a:cubicBezTo>
                  <a:cubicBezTo>
                    <a:pt x="96" y="36"/>
                    <a:pt x="102" y="33"/>
                    <a:pt x="103" y="34"/>
                  </a:cubicBezTo>
                  <a:cubicBezTo>
                    <a:pt x="103" y="34"/>
                    <a:pt x="100" y="38"/>
                    <a:pt x="104" y="37"/>
                  </a:cubicBezTo>
                  <a:cubicBezTo>
                    <a:pt x="102" y="44"/>
                    <a:pt x="99" y="35"/>
                    <a:pt x="93" y="37"/>
                  </a:cubicBezTo>
                  <a:cubicBezTo>
                    <a:pt x="92" y="43"/>
                    <a:pt x="98" y="41"/>
                    <a:pt x="96" y="47"/>
                  </a:cubicBezTo>
                  <a:cubicBezTo>
                    <a:pt x="91" y="48"/>
                    <a:pt x="84" y="50"/>
                    <a:pt x="80" y="47"/>
                  </a:cubicBezTo>
                  <a:cubicBezTo>
                    <a:pt x="76" y="44"/>
                    <a:pt x="67" y="43"/>
                    <a:pt x="61" y="47"/>
                  </a:cubicBezTo>
                  <a:cubicBezTo>
                    <a:pt x="59" y="48"/>
                    <a:pt x="57" y="47"/>
                    <a:pt x="54" y="48"/>
                  </a:cubicBezTo>
                  <a:cubicBezTo>
                    <a:pt x="53" y="49"/>
                    <a:pt x="53" y="50"/>
                    <a:pt x="52" y="51"/>
                  </a:cubicBezTo>
                  <a:cubicBezTo>
                    <a:pt x="49" y="49"/>
                    <a:pt x="41" y="52"/>
                    <a:pt x="34" y="51"/>
                  </a:cubicBezTo>
                  <a:cubicBezTo>
                    <a:pt x="32" y="48"/>
                    <a:pt x="30" y="46"/>
                    <a:pt x="29" y="43"/>
                  </a:cubicBezTo>
                  <a:cubicBezTo>
                    <a:pt x="24" y="42"/>
                    <a:pt x="18" y="44"/>
                    <a:pt x="17" y="40"/>
                  </a:cubicBezTo>
                  <a:cubicBezTo>
                    <a:pt x="16" y="40"/>
                    <a:pt x="16" y="40"/>
                    <a:pt x="16" y="41"/>
                  </a:cubicBezTo>
                  <a:cubicBezTo>
                    <a:pt x="14" y="41"/>
                    <a:pt x="14" y="38"/>
                    <a:pt x="16" y="38"/>
                  </a:cubicBezTo>
                  <a:cubicBezTo>
                    <a:pt x="16" y="36"/>
                    <a:pt x="12" y="39"/>
                    <a:pt x="12" y="40"/>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45" name="Freeform 95"/>
            <p:cNvSpPr>
              <a:spLocks noEditPoints="1"/>
            </p:cNvSpPr>
            <p:nvPr/>
          </p:nvSpPr>
          <p:spPr bwMode="auto">
            <a:xfrm>
              <a:off x="776287" y="1235075"/>
              <a:ext cx="2790825" cy="3240088"/>
            </a:xfrm>
            <a:custGeom>
              <a:avLst/>
              <a:gdLst>
                <a:gd name="T0" fmla="*/ 486 w 744"/>
                <a:gd name="T1" fmla="*/ 57 h 864"/>
                <a:gd name="T2" fmla="*/ 437 w 744"/>
                <a:gd name="T3" fmla="*/ 91 h 864"/>
                <a:gd name="T4" fmla="*/ 432 w 744"/>
                <a:gd name="T5" fmla="*/ 142 h 864"/>
                <a:gd name="T6" fmla="*/ 492 w 744"/>
                <a:gd name="T7" fmla="*/ 182 h 864"/>
                <a:gd name="T8" fmla="*/ 512 w 744"/>
                <a:gd name="T9" fmla="*/ 127 h 864"/>
                <a:gd name="T10" fmla="*/ 562 w 744"/>
                <a:gd name="T11" fmla="*/ 126 h 864"/>
                <a:gd name="T12" fmla="*/ 609 w 744"/>
                <a:gd name="T13" fmla="*/ 139 h 864"/>
                <a:gd name="T14" fmla="*/ 627 w 744"/>
                <a:gd name="T15" fmla="*/ 186 h 864"/>
                <a:gd name="T16" fmla="*/ 569 w 744"/>
                <a:gd name="T17" fmla="*/ 207 h 864"/>
                <a:gd name="T18" fmla="*/ 604 w 744"/>
                <a:gd name="T19" fmla="*/ 228 h 864"/>
                <a:gd name="T20" fmla="*/ 590 w 744"/>
                <a:gd name="T21" fmla="*/ 236 h 864"/>
                <a:gd name="T22" fmla="*/ 527 w 744"/>
                <a:gd name="T23" fmla="*/ 282 h 864"/>
                <a:gd name="T24" fmla="*/ 501 w 744"/>
                <a:gd name="T25" fmla="*/ 360 h 864"/>
                <a:gd name="T26" fmla="*/ 446 w 744"/>
                <a:gd name="T27" fmla="*/ 329 h 864"/>
                <a:gd name="T28" fmla="*/ 402 w 744"/>
                <a:gd name="T29" fmla="*/ 388 h 864"/>
                <a:gd name="T30" fmla="*/ 451 w 744"/>
                <a:gd name="T31" fmla="*/ 412 h 864"/>
                <a:gd name="T32" fmla="*/ 520 w 744"/>
                <a:gd name="T33" fmla="*/ 459 h 864"/>
                <a:gd name="T34" fmla="*/ 576 w 744"/>
                <a:gd name="T35" fmla="*/ 450 h 864"/>
                <a:gd name="T36" fmla="*/ 665 w 744"/>
                <a:gd name="T37" fmla="*/ 488 h 864"/>
                <a:gd name="T38" fmla="*/ 743 w 744"/>
                <a:gd name="T39" fmla="*/ 536 h 864"/>
                <a:gd name="T40" fmla="*/ 710 w 744"/>
                <a:gd name="T41" fmla="*/ 644 h 864"/>
                <a:gd name="T42" fmla="*/ 666 w 744"/>
                <a:gd name="T43" fmla="*/ 691 h 864"/>
                <a:gd name="T44" fmla="*/ 624 w 744"/>
                <a:gd name="T45" fmla="*/ 738 h 864"/>
                <a:gd name="T46" fmla="*/ 586 w 744"/>
                <a:gd name="T47" fmla="*/ 781 h 864"/>
                <a:gd name="T48" fmla="*/ 569 w 744"/>
                <a:gd name="T49" fmla="*/ 815 h 864"/>
                <a:gd name="T50" fmla="*/ 538 w 744"/>
                <a:gd name="T51" fmla="*/ 849 h 864"/>
                <a:gd name="T52" fmla="*/ 529 w 744"/>
                <a:gd name="T53" fmla="*/ 802 h 864"/>
                <a:gd name="T54" fmla="*/ 552 w 744"/>
                <a:gd name="T55" fmla="*/ 705 h 864"/>
                <a:gd name="T56" fmla="*/ 550 w 744"/>
                <a:gd name="T57" fmla="*/ 613 h 864"/>
                <a:gd name="T58" fmla="*/ 501 w 744"/>
                <a:gd name="T59" fmla="*/ 550 h 864"/>
                <a:gd name="T60" fmla="*/ 510 w 744"/>
                <a:gd name="T61" fmla="*/ 498 h 864"/>
                <a:gd name="T62" fmla="*/ 467 w 744"/>
                <a:gd name="T63" fmla="*/ 443 h 864"/>
                <a:gd name="T64" fmla="*/ 421 w 744"/>
                <a:gd name="T65" fmla="*/ 415 h 864"/>
                <a:gd name="T66" fmla="*/ 349 w 744"/>
                <a:gd name="T67" fmla="*/ 374 h 864"/>
                <a:gd name="T68" fmla="*/ 308 w 744"/>
                <a:gd name="T69" fmla="*/ 332 h 864"/>
                <a:gd name="T70" fmla="*/ 308 w 744"/>
                <a:gd name="T71" fmla="*/ 349 h 864"/>
                <a:gd name="T72" fmla="*/ 266 w 744"/>
                <a:gd name="T73" fmla="*/ 296 h 864"/>
                <a:gd name="T74" fmla="*/ 240 w 744"/>
                <a:gd name="T75" fmla="*/ 202 h 864"/>
                <a:gd name="T76" fmla="*/ 224 w 744"/>
                <a:gd name="T77" fmla="*/ 177 h 864"/>
                <a:gd name="T78" fmla="*/ 183 w 744"/>
                <a:gd name="T79" fmla="*/ 132 h 864"/>
                <a:gd name="T80" fmla="*/ 113 w 744"/>
                <a:gd name="T81" fmla="*/ 109 h 864"/>
                <a:gd name="T82" fmla="*/ 78 w 744"/>
                <a:gd name="T83" fmla="*/ 127 h 864"/>
                <a:gd name="T84" fmla="*/ 43 w 744"/>
                <a:gd name="T85" fmla="*/ 150 h 864"/>
                <a:gd name="T86" fmla="*/ 18 w 744"/>
                <a:gd name="T87" fmla="*/ 116 h 864"/>
                <a:gd name="T88" fmla="*/ 7 w 744"/>
                <a:gd name="T89" fmla="*/ 74 h 864"/>
                <a:gd name="T90" fmla="*/ 21 w 744"/>
                <a:gd name="T91" fmla="*/ 48 h 864"/>
                <a:gd name="T92" fmla="*/ 71 w 744"/>
                <a:gd name="T93" fmla="*/ 17 h 864"/>
                <a:gd name="T94" fmla="*/ 192 w 744"/>
                <a:gd name="T95" fmla="*/ 29 h 864"/>
                <a:gd name="T96" fmla="*/ 249 w 744"/>
                <a:gd name="T97" fmla="*/ 32 h 864"/>
                <a:gd name="T98" fmla="*/ 339 w 744"/>
                <a:gd name="T99" fmla="*/ 56 h 864"/>
                <a:gd name="T100" fmla="*/ 404 w 744"/>
                <a:gd name="T101" fmla="*/ 41 h 864"/>
                <a:gd name="T102" fmla="*/ 422 w 744"/>
                <a:gd name="T103" fmla="*/ 10 h 864"/>
                <a:gd name="T104" fmla="*/ 456 w 744"/>
                <a:gd name="T105" fmla="*/ 39 h 864"/>
                <a:gd name="T106" fmla="*/ 244 w 744"/>
                <a:gd name="T107" fmla="*/ 66 h 864"/>
                <a:gd name="T108" fmla="*/ 314 w 744"/>
                <a:gd name="T109" fmla="*/ 102 h 864"/>
                <a:gd name="T110" fmla="*/ 303 w 744"/>
                <a:gd name="T111" fmla="*/ 101 h 864"/>
                <a:gd name="T112" fmla="*/ 401 w 744"/>
                <a:gd name="T113" fmla="*/ 189 h 864"/>
                <a:gd name="T114" fmla="*/ 433 w 744"/>
                <a:gd name="T115" fmla="*/ 223 h 864"/>
                <a:gd name="T116" fmla="*/ 461 w 744"/>
                <a:gd name="T117" fmla="*/ 205 h 864"/>
                <a:gd name="T118" fmla="*/ 456 w 744"/>
                <a:gd name="T119" fmla="*/ 257 h 864"/>
                <a:gd name="T120" fmla="*/ 505 w 744"/>
                <a:gd name="T121" fmla="*/ 240 h 864"/>
                <a:gd name="T122" fmla="*/ 491 w 744"/>
                <a:gd name="T123" fmla="*/ 255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4" h="864">
                  <a:moveTo>
                    <a:pt x="453" y="48"/>
                  </a:moveTo>
                  <a:cubicBezTo>
                    <a:pt x="453" y="50"/>
                    <a:pt x="457" y="45"/>
                    <a:pt x="456" y="52"/>
                  </a:cubicBezTo>
                  <a:cubicBezTo>
                    <a:pt x="460" y="52"/>
                    <a:pt x="460" y="52"/>
                    <a:pt x="460" y="52"/>
                  </a:cubicBezTo>
                  <a:cubicBezTo>
                    <a:pt x="462" y="51"/>
                    <a:pt x="463" y="48"/>
                    <a:pt x="463" y="45"/>
                  </a:cubicBezTo>
                  <a:cubicBezTo>
                    <a:pt x="464" y="44"/>
                    <a:pt x="466" y="43"/>
                    <a:pt x="465" y="41"/>
                  </a:cubicBezTo>
                  <a:cubicBezTo>
                    <a:pt x="470" y="42"/>
                    <a:pt x="467" y="36"/>
                    <a:pt x="471" y="38"/>
                  </a:cubicBezTo>
                  <a:cubicBezTo>
                    <a:pt x="471" y="28"/>
                    <a:pt x="471" y="28"/>
                    <a:pt x="471" y="28"/>
                  </a:cubicBezTo>
                  <a:cubicBezTo>
                    <a:pt x="476" y="27"/>
                    <a:pt x="478" y="26"/>
                    <a:pt x="482" y="28"/>
                  </a:cubicBezTo>
                  <a:cubicBezTo>
                    <a:pt x="484" y="28"/>
                    <a:pt x="483" y="31"/>
                    <a:pt x="484" y="32"/>
                  </a:cubicBezTo>
                  <a:cubicBezTo>
                    <a:pt x="484" y="32"/>
                    <a:pt x="486" y="32"/>
                    <a:pt x="486" y="32"/>
                  </a:cubicBezTo>
                  <a:cubicBezTo>
                    <a:pt x="488" y="33"/>
                    <a:pt x="489" y="35"/>
                    <a:pt x="491" y="35"/>
                  </a:cubicBezTo>
                  <a:cubicBezTo>
                    <a:pt x="491" y="39"/>
                    <a:pt x="489" y="41"/>
                    <a:pt x="486" y="42"/>
                  </a:cubicBezTo>
                  <a:cubicBezTo>
                    <a:pt x="489" y="44"/>
                    <a:pt x="488" y="49"/>
                    <a:pt x="492" y="50"/>
                  </a:cubicBezTo>
                  <a:cubicBezTo>
                    <a:pt x="491" y="54"/>
                    <a:pt x="487" y="54"/>
                    <a:pt x="486" y="57"/>
                  </a:cubicBezTo>
                  <a:cubicBezTo>
                    <a:pt x="484" y="57"/>
                    <a:pt x="483" y="60"/>
                    <a:pt x="482" y="57"/>
                  </a:cubicBezTo>
                  <a:cubicBezTo>
                    <a:pt x="480" y="59"/>
                    <a:pt x="480" y="62"/>
                    <a:pt x="478" y="64"/>
                  </a:cubicBezTo>
                  <a:cubicBezTo>
                    <a:pt x="476" y="63"/>
                    <a:pt x="479" y="60"/>
                    <a:pt x="472" y="62"/>
                  </a:cubicBezTo>
                  <a:cubicBezTo>
                    <a:pt x="472" y="60"/>
                    <a:pt x="474" y="60"/>
                    <a:pt x="475" y="60"/>
                  </a:cubicBezTo>
                  <a:cubicBezTo>
                    <a:pt x="472" y="56"/>
                    <a:pt x="467" y="61"/>
                    <a:pt x="463" y="60"/>
                  </a:cubicBezTo>
                  <a:cubicBezTo>
                    <a:pt x="464" y="65"/>
                    <a:pt x="463" y="63"/>
                    <a:pt x="463" y="69"/>
                  </a:cubicBezTo>
                  <a:cubicBezTo>
                    <a:pt x="461" y="69"/>
                    <a:pt x="462" y="67"/>
                    <a:pt x="461" y="66"/>
                  </a:cubicBezTo>
                  <a:cubicBezTo>
                    <a:pt x="458" y="66"/>
                    <a:pt x="459" y="71"/>
                    <a:pt x="454" y="70"/>
                  </a:cubicBezTo>
                  <a:cubicBezTo>
                    <a:pt x="455" y="72"/>
                    <a:pt x="457" y="71"/>
                    <a:pt x="457" y="73"/>
                  </a:cubicBezTo>
                  <a:cubicBezTo>
                    <a:pt x="457" y="75"/>
                    <a:pt x="455" y="76"/>
                    <a:pt x="456" y="78"/>
                  </a:cubicBezTo>
                  <a:cubicBezTo>
                    <a:pt x="452" y="75"/>
                    <a:pt x="448" y="84"/>
                    <a:pt x="447" y="83"/>
                  </a:cubicBezTo>
                  <a:cubicBezTo>
                    <a:pt x="446" y="82"/>
                    <a:pt x="445" y="81"/>
                    <a:pt x="444" y="85"/>
                  </a:cubicBezTo>
                  <a:cubicBezTo>
                    <a:pt x="439" y="85"/>
                    <a:pt x="439" y="85"/>
                    <a:pt x="439" y="85"/>
                  </a:cubicBezTo>
                  <a:cubicBezTo>
                    <a:pt x="437" y="86"/>
                    <a:pt x="438" y="89"/>
                    <a:pt x="437" y="91"/>
                  </a:cubicBezTo>
                  <a:cubicBezTo>
                    <a:pt x="436" y="89"/>
                    <a:pt x="435" y="90"/>
                    <a:pt x="435" y="92"/>
                  </a:cubicBezTo>
                  <a:cubicBezTo>
                    <a:pt x="432" y="90"/>
                    <a:pt x="431" y="92"/>
                    <a:pt x="428" y="92"/>
                  </a:cubicBezTo>
                  <a:cubicBezTo>
                    <a:pt x="429" y="94"/>
                    <a:pt x="429" y="96"/>
                    <a:pt x="429" y="98"/>
                  </a:cubicBezTo>
                  <a:cubicBezTo>
                    <a:pt x="426" y="95"/>
                    <a:pt x="427" y="99"/>
                    <a:pt x="425" y="102"/>
                  </a:cubicBezTo>
                  <a:cubicBezTo>
                    <a:pt x="423" y="105"/>
                    <a:pt x="419" y="108"/>
                    <a:pt x="419" y="115"/>
                  </a:cubicBezTo>
                  <a:cubicBezTo>
                    <a:pt x="416" y="117"/>
                    <a:pt x="415" y="121"/>
                    <a:pt x="412" y="123"/>
                  </a:cubicBezTo>
                  <a:cubicBezTo>
                    <a:pt x="412" y="126"/>
                    <a:pt x="414" y="123"/>
                    <a:pt x="414" y="123"/>
                  </a:cubicBezTo>
                  <a:cubicBezTo>
                    <a:pt x="415" y="123"/>
                    <a:pt x="414" y="124"/>
                    <a:pt x="415" y="125"/>
                  </a:cubicBezTo>
                  <a:cubicBezTo>
                    <a:pt x="416" y="125"/>
                    <a:pt x="417" y="127"/>
                    <a:pt x="418" y="127"/>
                  </a:cubicBezTo>
                  <a:cubicBezTo>
                    <a:pt x="419" y="128"/>
                    <a:pt x="420" y="125"/>
                    <a:pt x="423" y="127"/>
                  </a:cubicBezTo>
                  <a:cubicBezTo>
                    <a:pt x="424" y="128"/>
                    <a:pt x="425" y="129"/>
                    <a:pt x="426" y="129"/>
                  </a:cubicBezTo>
                  <a:cubicBezTo>
                    <a:pt x="426" y="135"/>
                    <a:pt x="426" y="135"/>
                    <a:pt x="426" y="135"/>
                  </a:cubicBezTo>
                  <a:cubicBezTo>
                    <a:pt x="427" y="136"/>
                    <a:pt x="429" y="135"/>
                    <a:pt x="429" y="137"/>
                  </a:cubicBezTo>
                  <a:cubicBezTo>
                    <a:pt x="430" y="139"/>
                    <a:pt x="432" y="139"/>
                    <a:pt x="432" y="142"/>
                  </a:cubicBezTo>
                  <a:cubicBezTo>
                    <a:pt x="439" y="141"/>
                    <a:pt x="444" y="143"/>
                    <a:pt x="449" y="142"/>
                  </a:cubicBezTo>
                  <a:cubicBezTo>
                    <a:pt x="449" y="146"/>
                    <a:pt x="455" y="145"/>
                    <a:pt x="458" y="149"/>
                  </a:cubicBezTo>
                  <a:cubicBezTo>
                    <a:pt x="459" y="149"/>
                    <a:pt x="460" y="148"/>
                    <a:pt x="460" y="150"/>
                  </a:cubicBezTo>
                  <a:cubicBezTo>
                    <a:pt x="460" y="152"/>
                    <a:pt x="461" y="150"/>
                    <a:pt x="461" y="150"/>
                  </a:cubicBezTo>
                  <a:cubicBezTo>
                    <a:pt x="463" y="150"/>
                    <a:pt x="463" y="152"/>
                    <a:pt x="464" y="153"/>
                  </a:cubicBezTo>
                  <a:cubicBezTo>
                    <a:pt x="466" y="154"/>
                    <a:pt x="469" y="152"/>
                    <a:pt x="468" y="156"/>
                  </a:cubicBezTo>
                  <a:cubicBezTo>
                    <a:pt x="476" y="155"/>
                    <a:pt x="480" y="158"/>
                    <a:pt x="486" y="158"/>
                  </a:cubicBezTo>
                  <a:cubicBezTo>
                    <a:pt x="487" y="163"/>
                    <a:pt x="485" y="167"/>
                    <a:pt x="488" y="170"/>
                  </a:cubicBezTo>
                  <a:cubicBezTo>
                    <a:pt x="488" y="169"/>
                    <a:pt x="489" y="172"/>
                    <a:pt x="489" y="171"/>
                  </a:cubicBezTo>
                  <a:cubicBezTo>
                    <a:pt x="490" y="172"/>
                    <a:pt x="488" y="174"/>
                    <a:pt x="488" y="174"/>
                  </a:cubicBezTo>
                  <a:cubicBezTo>
                    <a:pt x="489" y="175"/>
                    <a:pt x="490" y="174"/>
                    <a:pt x="491" y="175"/>
                  </a:cubicBezTo>
                  <a:cubicBezTo>
                    <a:pt x="491" y="176"/>
                    <a:pt x="488" y="179"/>
                    <a:pt x="492" y="178"/>
                  </a:cubicBezTo>
                  <a:cubicBezTo>
                    <a:pt x="491" y="179"/>
                    <a:pt x="491" y="180"/>
                    <a:pt x="491" y="182"/>
                  </a:cubicBezTo>
                  <a:cubicBezTo>
                    <a:pt x="491" y="184"/>
                    <a:pt x="492" y="183"/>
                    <a:pt x="492" y="182"/>
                  </a:cubicBezTo>
                  <a:cubicBezTo>
                    <a:pt x="494" y="182"/>
                    <a:pt x="493" y="184"/>
                    <a:pt x="493" y="185"/>
                  </a:cubicBezTo>
                  <a:cubicBezTo>
                    <a:pt x="494" y="185"/>
                    <a:pt x="496" y="185"/>
                    <a:pt x="496" y="185"/>
                  </a:cubicBezTo>
                  <a:cubicBezTo>
                    <a:pt x="498" y="187"/>
                    <a:pt x="503" y="187"/>
                    <a:pt x="508" y="185"/>
                  </a:cubicBezTo>
                  <a:cubicBezTo>
                    <a:pt x="509" y="179"/>
                    <a:pt x="509" y="177"/>
                    <a:pt x="508" y="171"/>
                  </a:cubicBezTo>
                  <a:cubicBezTo>
                    <a:pt x="508" y="169"/>
                    <a:pt x="505" y="170"/>
                    <a:pt x="505" y="170"/>
                  </a:cubicBezTo>
                  <a:cubicBezTo>
                    <a:pt x="503" y="167"/>
                    <a:pt x="507" y="162"/>
                    <a:pt x="502" y="164"/>
                  </a:cubicBezTo>
                  <a:cubicBezTo>
                    <a:pt x="503" y="163"/>
                    <a:pt x="505" y="163"/>
                    <a:pt x="505" y="160"/>
                  </a:cubicBezTo>
                  <a:cubicBezTo>
                    <a:pt x="511" y="161"/>
                    <a:pt x="510" y="157"/>
                    <a:pt x="515" y="157"/>
                  </a:cubicBezTo>
                  <a:cubicBezTo>
                    <a:pt x="517" y="157"/>
                    <a:pt x="515" y="154"/>
                    <a:pt x="516" y="153"/>
                  </a:cubicBezTo>
                  <a:cubicBezTo>
                    <a:pt x="516" y="153"/>
                    <a:pt x="520" y="155"/>
                    <a:pt x="520" y="153"/>
                  </a:cubicBezTo>
                  <a:cubicBezTo>
                    <a:pt x="517" y="147"/>
                    <a:pt x="522" y="141"/>
                    <a:pt x="519" y="137"/>
                  </a:cubicBezTo>
                  <a:cubicBezTo>
                    <a:pt x="519" y="135"/>
                    <a:pt x="517" y="137"/>
                    <a:pt x="517" y="137"/>
                  </a:cubicBezTo>
                  <a:cubicBezTo>
                    <a:pt x="515" y="136"/>
                    <a:pt x="518" y="132"/>
                    <a:pt x="513" y="133"/>
                  </a:cubicBezTo>
                  <a:cubicBezTo>
                    <a:pt x="513" y="131"/>
                    <a:pt x="511" y="130"/>
                    <a:pt x="512" y="127"/>
                  </a:cubicBezTo>
                  <a:cubicBezTo>
                    <a:pt x="511" y="124"/>
                    <a:pt x="513" y="123"/>
                    <a:pt x="516" y="123"/>
                  </a:cubicBezTo>
                  <a:cubicBezTo>
                    <a:pt x="513" y="122"/>
                    <a:pt x="518" y="114"/>
                    <a:pt x="512" y="113"/>
                  </a:cubicBezTo>
                  <a:cubicBezTo>
                    <a:pt x="513" y="112"/>
                    <a:pt x="513" y="111"/>
                    <a:pt x="513" y="109"/>
                  </a:cubicBezTo>
                  <a:cubicBezTo>
                    <a:pt x="513" y="110"/>
                    <a:pt x="512" y="109"/>
                    <a:pt x="512" y="108"/>
                  </a:cubicBezTo>
                  <a:cubicBezTo>
                    <a:pt x="512" y="108"/>
                    <a:pt x="513" y="108"/>
                    <a:pt x="513" y="106"/>
                  </a:cubicBezTo>
                  <a:cubicBezTo>
                    <a:pt x="513" y="105"/>
                    <a:pt x="512" y="105"/>
                    <a:pt x="512" y="104"/>
                  </a:cubicBezTo>
                  <a:cubicBezTo>
                    <a:pt x="512" y="102"/>
                    <a:pt x="515" y="99"/>
                    <a:pt x="512" y="98"/>
                  </a:cubicBezTo>
                  <a:cubicBezTo>
                    <a:pt x="512" y="96"/>
                    <a:pt x="523" y="95"/>
                    <a:pt x="522" y="99"/>
                  </a:cubicBezTo>
                  <a:cubicBezTo>
                    <a:pt x="527" y="99"/>
                    <a:pt x="535" y="101"/>
                    <a:pt x="537" y="97"/>
                  </a:cubicBezTo>
                  <a:cubicBezTo>
                    <a:pt x="540" y="101"/>
                    <a:pt x="547" y="100"/>
                    <a:pt x="547" y="108"/>
                  </a:cubicBezTo>
                  <a:cubicBezTo>
                    <a:pt x="558" y="108"/>
                    <a:pt x="558" y="108"/>
                    <a:pt x="558" y="108"/>
                  </a:cubicBezTo>
                  <a:cubicBezTo>
                    <a:pt x="558" y="110"/>
                    <a:pt x="559" y="110"/>
                    <a:pt x="561" y="111"/>
                  </a:cubicBezTo>
                  <a:cubicBezTo>
                    <a:pt x="561" y="113"/>
                    <a:pt x="560" y="116"/>
                    <a:pt x="561" y="119"/>
                  </a:cubicBezTo>
                  <a:cubicBezTo>
                    <a:pt x="561" y="122"/>
                    <a:pt x="565" y="125"/>
                    <a:pt x="562" y="126"/>
                  </a:cubicBezTo>
                  <a:cubicBezTo>
                    <a:pt x="562" y="128"/>
                    <a:pt x="565" y="127"/>
                    <a:pt x="566" y="127"/>
                  </a:cubicBezTo>
                  <a:cubicBezTo>
                    <a:pt x="566" y="132"/>
                    <a:pt x="572" y="129"/>
                    <a:pt x="568" y="133"/>
                  </a:cubicBezTo>
                  <a:cubicBezTo>
                    <a:pt x="574" y="134"/>
                    <a:pt x="575" y="131"/>
                    <a:pt x="580" y="132"/>
                  </a:cubicBezTo>
                  <a:cubicBezTo>
                    <a:pt x="581" y="130"/>
                    <a:pt x="580" y="129"/>
                    <a:pt x="579" y="129"/>
                  </a:cubicBezTo>
                  <a:cubicBezTo>
                    <a:pt x="580" y="126"/>
                    <a:pt x="581" y="126"/>
                    <a:pt x="583" y="127"/>
                  </a:cubicBezTo>
                  <a:cubicBezTo>
                    <a:pt x="582" y="123"/>
                    <a:pt x="586" y="123"/>
                    <a:pt x="588" y="122"/>
                  </a:cubicBezTo>
                  <a:cubicBezTo>
                    <a:pt x="588" y="121"/>
                    <a:pt x="586" y="121"/>
                    <a:pt x="586" y="120"/>
                  </a:cubicBezTo>
                  <a:cubicBezTo>
                    <a:pt x="586" y="119"/>
                    <a:pt x="589" y="118"/>
                    <a:pt x="592" y="118"/>
                  </a:cubicBezTo>
                  <a:cubicBezTo>
                    <a:pt x="589" y="121"/>
                    <a:pt x="591" y="121"/>
                    <a:pt x="595" y="125"/>
                  </a:cubicBezTo>
                  <a:cubicBezTo>
                    <a:pt x="596" y="127"/>
                    <a:pt x="598" y="130"/>
                    <a:pt x="603" y="130"/>
                  </a:cubicBezTo>
                  <a:cubicBezTo>
                    <a:pt x="603" y="132"/>
                    <a:pt x="600" y="131"/>
                    <a:pt x="600" y="133"/>
                  </a:cubicBezTo>
                  <a:cubicBezTo>
                    <a:pt x="601" y="135"/>
                    <a:pt x="603" y="135"/>
                    <a:pt x="603" y="137"/>
                  </a:cubicBezTo>
                  <a:cubicBezTo>
                    <a:pt x="605" y="138"/>
                    <a:pt x="604" y="135"/>
                    <a:pt x="604" y="135"/>
                  </a:cubicBezTo>
                  <a:cubicBezTo>
                    <a:pt x="608" y="133"/>
                    <a:pt x="603" y="140"/>
                    <a:pt x="609" y="139"/>
                  </a:cubicBezTo>
                  <a:cubicBezTo>
                    <a:pt x="606" y="142"/>
                    <a:pt x="610" y="144"/>
                    <a:pt x="606" y="147"/>
                  </a:cubicBezTo>
                  <a:cubicBezTo>
                    <a:pt x="606" y="150"/>
                    <a:pt x="610" y="149"/>
                    <a:pt x="611" y="150"/>
                  </a:cubicBezTo>
                  <a:cubicBezTo>
                    <a:pt x="612" y="150"/>
                    <a:pt x="609" y="152"/>
                    <a:pt x="610" y="153"/>
                  </a:cubicBezTo>
                  <a:cubicBezTo>
                    <a:pt x="611" y="153"/>
                    <a:pt x="613" y="154"/>
                    <a:pt x="614" y="154"/>
                  </a:cubicBezTo>
                  <a:cubicBezTo>
                    <a:pt x="615" y="155"/>
                    <a:pt x="616" y="156"/>
                    <a:pt x="617" y="157"/>
                  </a:cubicBezTo>
                  <a:cubicBezTo>
                    <a:pt x="619" y="158"/>
                    <a:pt x="622" y="159"/>
                    <a:pt x="624" y="161"/>
                  </a:cubicBezTo>
                  <a:cubicBezTo>
                    <a:pt x="626" y="162"/>
                    <a:pt x="627" y="156"/>
                    <a:pt x="628" y="160"/>
                  </a:cubicBezTo>
                  <a:cubicBezTo>
                    <a:pt x="628" y="164"/>
                    <a:pt x="625" y="164"/>
                    <a:pt x="621" y="164"/>
                  </a:cubicBezTo>
                  <a:cubicBezTo>
                    <a:pt x="624" y="167"/>
                    <a:pt x="628" y="168"/>
                    <a:pt x="632" y="168"/>
                  </a:cubicBezTo>
                  <a:cubicBezTo>
                    <a:pt x="632" y="171"/>
                    <a:pt x="633" y="171"/>
                    <a:pt x="635" y="171"/>
                  </a:cubicBezTo>
                  <a:cubicBezTo>
                    <a:pt x="635" y="174"/>
                    <a:pt x="635" y="175"/>
                    <a:pt x="638" y="175"/>
                  </a:cubicBezTo>
                  <a:cubicBezTo>
                    <a:pt x="637" y="177"/>
                    <a:pt x="636" y="179"/>
                    <a:pt x="637" y="182"/>
                  </a:cubicBezTo>
                  <a:cubicBezTo>
                    <a:pt x="634" y="183"/>
                    <a:pt x="631" y="183"/>
                    <a:pt x="628" y="185"/>
                  </a:cubicBezTo>
                  <a:cubicBezTo>
                    <a:pt x="627" y="186"/>
                    <a:pt x="628" y="186"/>
                    <a:pt x="627" y="186"/>
                  </a:cubicBezTo>
                  <a:cubicBezTo>
                    <a:pt x="625" y="186"/>
                    <a:pt x="624" y="186"/>
                    <a:pt x="624" y="188"/>
                  </a:cubicBezTo>
                  <a:cubicBezTo>
                    <a:pt x="624" y="190"/>
                    <a:pt x="621" y="188"/>
                    <a:pt x="621" y="188"/>
                  </a:cubicBezTo>
                  <a:cubicBezTo>
                    <a:pt x="621" y="188"/>
                    <a:pt x="619" y="190"/>
                    <a:pt x="618" y="191"/>
                  </a:cubicBezTo>
                  <a:cubicBezTo>
                    <a:pt x="618" y="191"/>
                    <a:pt x="618" y="194"/>
                    <a:pt x="617" y="195"/>
                  </a:cubicBezTo>
                  <a:cubicBezTo>
                    <a:pt x="616" y="196"/>
                    <a:pt x="611" y="195"/>
                    <a:pt x="614" y="196"/>
                  </a:cubicBezTo>
                  <a:cubicBezTo>
                    <a:pt x="613" y="199"/>
                    <a:pt x="608" y="198"/>
                    <a:pt x="606" y="198"/>
                  </a:cubicBezTo>
                  <a:cubicBezTo>
                    <a:pt x="603" y="198"/>
                    <a:pt x="600" y="198"/>
                    <a:pt x="597" y="198"/>
                  </a:cubicBezTo>
                  <a:cubicBezTo>
                    <a:pt x="595" y="198"/>
                    <a:pt x="595" y="197"/>
                    <a:pt x="593" y="196"/>
                  </a:cubicBezTo>
                  <a:cubicBezTo>
                    <a:pt x="587" y="195"/>
                    <a:pt x="581" y="197"/>
                    <a:pt x="575" y="198"/>
                  </a:cubicBezTo>
                  <a:cubicBezTo>
                    <a:pt x="570" y="200"/>
                    <a:pt x="568" y="205"/>
                    <a:pt x="562" y="206"/>
                  </a:cubicBezTo>
                  <a:cubicBezTo>
                    <a:pt x="565" y="209"/>
                    <a:pt x="560" y="210"/>
                    <a:pt x="558" y="212"/>
                  </a:cubicBezTo>
                  <a:cubicBezTo>
                    <a:pt x="559" y="213"/>
                    <a:pt x="560" y="214"/>
                    <a:pt x="559" y="216"/>
                  </a:cubicBezTo>
                  <a:cubicBezTo>
                    <a:pt x="562" y="215"/>
                    <a:pt x="562" y="212"/>
                    <a:pt x="564" y="210"/>
                  </a:cubicBezTo>
                  <a:cubicBezTo>
                    <a:pt x="565" y="209"/>
                    <a:pt x="569" y="210"/>
                    <a:pt x="569" y="207"/>
                  </a:cubicBezTo>
                  <a:cubicBezTo>
                    <a:pt x="570" y="203"/>
                    <a:pt x="572" y="211"/>
                    <a:pt x="572" y="205"/>
                  </a:cubicBezTo>
                  <a:cubicBezTo>
                    <a:pt x="574" y="204"/>
                    <a:pt x="575" y="206"/>
                    <a:pt x="575" y="206"/>
                  </a:cubicBezTo>
                  <a:cubicBezTo>
                    <a:pt x="576" y="206"/>
                    <a:pt x="576" y="203"/>
                    <a:pt x="576" y="203"/>
                  </a:cubicBezTo>
                  <a:cubicBezTo>
                    <a:pt x="579" y="203"/>
                    <a:pt x="582" y="204"/>
                    <a:pt x="586" y="203"/>
                  </a:cubicBezTo>
                  <a:cubicBezTo>
                    <a:pt x="586" y="205"/>
                    <a:pt x="588" y="204"/>
                    <a:pt x="588" y="203"/>
                  </a:cubicBezTo>
                  <a:cubicBezTo>
                    <a:pt x="590" y="203"/>
                    <a:pt x="590" y="211"/>
                    <a:pt x="586" y="209"/>
                  </a:cubicBezTo>
                  <a:cubicBezTo>
                    <a:pt x="589" y="212"/>
                    <a:pt x="584" y="213"/>
                    <a:pt x="585" y="219"/>
                  </a:cubicBezTo>
                  <a:cubicBezTo>
                    <a:pt x="585" y="220"/>
                    <a:pt x="586" y="221"/>
                    <a:pt x="586" y="223"/>
                  </a:cubicBezTo>
                  <a:cubicBezTo>
                    <a:pt x="587" y="222"/>
                    <a:pt x="589" y="221"/>
                    <a:pt x="589" y="223"/>
                  </a:cubicBezTo>
                  <a:cubicBezTo>
                    <a:pt x="589" y="225"/>
                    <a:pt x="591" y="224"/>
                    <a:pt x="592" y="224"/>
                  </a:cubicBezTo>
                  <a:cubicBezTo>
                    <a:pt x="592" y="225"/>
                    <a:pt x="594" y="227"/>
                    <a:pt x="595" y="227"/>
                  </a:cubicBezTo>
                  <a:cubicBezTo>
                    <a:pt x="595" y="227"/>
                    <a:pt x="596" y="227"/>
                    <a:pt x="597" y="227"/>
                  </a:cubicBezTo>
                  <a:cubicBezTo>
                    <a:pt x="598" y="227"/>
                    <a:pt x="599" y="228"/>
                    <a:pt x="599" y="228"/>
                  </a:cubicBezTo>
                  <a:cubicBezTo>
                    <a:pt x="601" y="229"/>
                    <a:pt x="603" y="225"/>
                    <a:pt x="604" y="228"/>
                  </a:cubicBezTo>
                  <a:cubicBezTo>
                    <a:pt x="606" y="229"/>
                    <a:pt x="605" y="226"/>
                    <a:pt x="606" y="226"/>
                  </a:cubicBezTo>
                  <a:cubicBezTo>
                    <a:pt x="606" y="225"/>
                    <a:pt x="608" y="226"/>
                    <a:pt x="609" y="226"/>
                  </a:cubicBezTo>
                  <a:cubicBezTo>
                    <a:pt x="609" y="225"/>
                    <a:pt x="608" y="223"/>
                    <a:pt x="609" y="221"/>
                  </a:cubicBezTo>
                  <a:cubicBezTo>
                    <a:pt x="611" y="221"/>
                    <a:pt x="611" y="223"/>
                    <a:pt x="611" y="224"/>
                  </a:cubicBezTo>
                  <a:cubicBezTo>
                    <a:pt x="612" y="226"/>
                    <a:pt x="616" y="225"/>
                    <a:pt x="614" y="230"/>
                  </a:cubicBezTo>
                  <a:cubicBezTo>
                    <a:pt x="612" y="231"/>
                    <a:pt x="612" y="228"/>
                    <a:pt x="610" y="228"/>
                  </a:cubicBezTo>
                  <a:cubicBezTo>
                    <a:pt x="608" y="229"/>
                    <a:pt x="608" y="232"/>
                    <a:pt x="606" y="233"/>
                  </a:cubicBezTo>
                  <a:cubicBezTo>
                    <a:pt x="605" y="233"/>
                    <a:pt x="603" y="232"/>
                    <a:pt x="602" y="233"/>
                  </a:cubicBezTo>
                  <a:cubicBezTo>
                    <a:pt x="599" y="233"/>
                    <a:pt x="600" y="236"/>
                    <a:pt x="595" y="236"/>
                  </a:cubicBezTo>
                  <a:cubicBezTo>
                    <a:pt x="592" y="235"/>
                    <a:pt x="593" y="239"/>
                    <a:pt x="592" y="240"/>
                  </a:cubicBezTo>
                  <a:cubicBezTo>
                    <a:pt x="591" y="240"/>
                    <a:pt x="590" y="239"/>
                    <a:pt x="590" y="238"/>
                  </a:cubicBezTo>
                  <a:cubicBezTo>
                    <a:pt x="588" y="240"/>
                    <a:pt x="588" y="243"/>
                    <a:pt x="583" y="243"/>
                  </a:cubicBezTo>
                  <a:cubicBezTo>
                    <a:pt x="586" y="240"/>
                    <a:pt x="583" y="241"/>
                    <a:pt x="583" y="237"/>
                  </a:cubicBezTo>
                  <a:cubicBezTo>
                    <a:pt x="586" y="236"/>
                    <a:pt x="587" y="232"/>
                    <a:pt x="590" y="236"/>
                  </a:cubicBezTo>
                  <a:cubicBezTo>
                    <a:pt x="592" y="231"/>
                    <a:pt x="588" y="231"/>
                    <a:pt x="586" y="230"/>
                  </a:cubicBezTo>
                  <a:cubicBezTo>
                    <a:pt x="583" y="229"/>
                    <a:pt x="581" y="234"/>
                    <a:pt x="578" y="234"/>
                  </a:cubicBezTo>
                  <a:cubicBezTo>
                    <a:pt x="578" y="234"/>
                    <a:pt x="574" y="235"/>
                    <a:pt x="573" y="236"/>
                  </a:cubicBezTo>
                  <a:cubicBezTo>
                    <a:pt x="572" y="236"/>
                    <a:pt x="572" y="237"/>
                    <a:pt x="572" y="238"/>
                  </a:cubicBezTo>
                  <a:cubicBezTo>
                    <a:pt x="564" y="237"/>
                    <a:pt x="565" y="242"/>
                    <a:pt x="558" y="240"/>
                  </a:cubicBezTo>
                  <a:cubicBezTo>
                    <a:pt x="561" y="242"/>
                    <a:pt x="562" y="243"/>
                    <a:pt x="555" y="243"/>
                  </a:cubicBezTo>
                  <a:cubicBezTo>
                    <a:pt x="552" y="245"/>
                    <a:pt x="551" y="252"/>
                    <a:pt x="555" y="254"/>
                  </a:cubicBezTo>
                  <a:cubicBezTo>
                    <a:pt x="555" y="257"/>
                    <a:pt x="551" y="256"/>
                    <a:pt x="552" y="259"/>
                  </a:cubicBezTo>
                  <a:cubicBezTo>
                    <a:pt x="551" y="260"/>
                    <a:pt x="549" y="259"/>
                    <a:pt x="548" y="259"/>
                  </a:cubicBezTo>
                  <a:cubicBezTo>
                    <a:pt x="547" y="260"/>
                    <a:pt x="547" y="262"/>
                    <a:pt x="545" y="262"/>
                  </a:cubicBezTo>
                  <a:cubicBezTo>
                    <a:pt x="543" y="264"/>
                    <a:pt x="539" y="262"/>
                    <a:pt x="537" y="265"/>
                  </a:cubicBezTo>
                  <a:cubicBezTo>
                    <a:pt x="536" y="266"/>
                    <a:pt x="535" y="267"/>
                    <a:pt x="534" y="268"/>
                  </a:cubicBezTo>
                  <a:cubicBezTo>
                    <a:pt x="533" y="270"/>
                    <a:pt x="532" y="272"/>
                    <a:pt x="530" y="275"/>
                  </a:cubicBezTo>
                  <a:cubicBezTo>
                    <a:pt x="529" y="276"/>
                    <a:pt x="526" y="277"/>
                    <a:pt x="527" y="282"/>
                  </a:cubicBezTo>
                  <a:cubicBezTo>
                    <a:pt x="524" y="281"/>
                    <a:pt x="524" y="278"/>
                    <a:pt x="522" y="278"/>
                  </a:cubicBezTo>
                  <a:cubicBezTo>
                    <a:pt x="520" y="278"/>
                    <a:pt x="521" y="280"/>
                    <a:pt x="519" y="280"/>
                  </a:cubicBezTo>
                  <a:cubicBezTo>
                    <a:pt x="524" y="286"/>
                    <a:pt x="524" y="291"/>
                    <a:pt x="524" y="299"/>
                  </a:cubicBezTo>
                  <a:cubicBezTo>
                    <a:pt x="521" y="297"/>
                    <a:pt x="522" y="301"/>
                    <a:pt x="522" y="301"/>
                  </a:cubicBezTo>
                  <a:cubicBezTo>
                    <a:pt x="521" y="302"/>
                    <a:pt x="519" y="301"/>
                    <a:pt x="519" y="301"/>
                  </a:cubicBezTo>
                  <a:cubicBezTo>
                    <a:pt x="518" y="303"/>
                    <a:pt x="517" y="303"/>
                    <a:pt x="516" y="304"/>
                  </a:cubicBezTo>
                  <a:cubicBezTo>
                    <a:pt x="514" y="305"/>
                    <a:pt x="513" y="308"/>
                    <a:pt x="512" y="308"/>
                  </a:cubicBezTo>
                  <a:cubicBezTo>
                    <a:pt x="510" y="310"/>
                    <a:pt x="507" y="308"/>
                    <a:pt x="506" y="310"/>
                  </a:cubicBezTo>
                  <a:cubicBezTo>
                    <a:pt x="503" y="311"/>
                    <a:pt x="502" y="314"/>
                    <a:pt x="501" y="317"/>
                  </a:cubicBezTo>
                  <a:cubicBezTo>
                    <a:pt x="497" y="317"/>
                    <a:pt x="497" y="321"/>
                    <a:pt x="493" y="321"/>
                  </a:cubicBezTo>
                  <a:cubicBezTo>
                    <a:pt x="495" y="326"/>
                    <a:pt x="490" y="336"/>
                    <a:pt x="496" y="337"/>
                  </a:cubicBezTo>
                  <a:cubicBezTo>
                    <a:pt x="493" y="342"/>
                    <a:pt x="499" y="342"/>
                    <a:pt x="498" y="349"/>
                  </a:cubicBezTo>
                  <a:cubicBezTo>
                    <a:pt x="498" y="351"/>
                    <a:pt x="499" y="350"/>
                    <a:pt x="501" y="351"/>
                  </a:cubicBezTo>
                  <a:cubicBezTo>
                    <a:pt x="499" y="355"/>
                    <a:pt x="501" y="355"/>
                    <a:pt x="501" y="360"/>
                  </a:cubicBezTo>
                  <a:cubicBezTo>
                    <a:pt x="498" y="361"/>
                    <a:pt x="496" y="361"/>
                    <a:pt x="495" y="363"/>
                  </a:cubicBezTo>
                  <a:cubicBezTo>
                    <a:pt x="493" y="363"/>
                    <a:pt x="494" y="360"/>
                    <a:pt x="493" y="359"/>
                  </a:cubicBezTo>
                  <a:cubicBezTo>
                    <a:pt x="493" y="358"/>
                    <a:pt x="491" y="359"/>
                    <a:pt x="489" y="358"/>
                  </a:cubicBezTo>
                  <a:cubicBezTo>
                    <a:pt x="488" y="357"/>
                    <a:pt x="489" y="354"/>
                    <a:pt x="486" y="355"/>
                  </a:cubicBezTo>
                  <a:cubicBezTo>
                    <a:pt x="487" y="351"/>
                    <a:pt x="489" y="348"/>
                    <a:pt x="484" y="348"/>
                  </a:cubicBezTo>
                  <a:cubicBezTo>
                    <a:pt x="486" y="341"/>
                    <a:pt x="483" y="341"/>
                    <a:pt x="482" y="335"/>
                  </a:cubicBezTo>
                  <a:cubicBezTo>
                    <a:pt x="481" y="335"/>
                    <a:pt x="481" y="337"/>
                    <a:pt x="479" y="337"/>
                  </a:cubicBezTo>
                  <a:cubicBezTo>
                    <a:pt x="479" y="334"/>
                    <a:pt x="479" y="334"/>
                    <a:pt x="479" y="334"/>
                  </a:cubicBezTo>
                  <a:cubicBezTo>
                    <a:pt x="477" y="334"/>
                    <a:pt x="470" y="336"/>
                    <a:pt x="468" y="334"/>
                  </a:cubicBezTo>
                  <a:cubicBezTo>
                    <a:pt x="467" y="333"/>
                    <a:pt x="467" y="331"/>
                    <a:pt x="465" y="331"/>
                  </a:cubicBezTo>
                  <a:cubicBezTo>
                    <a:pt x="464" y="331"/>
                    <a:pt x="462" y="333"/>
                    <a:pt x="460" y="332"/>
                  </a:cubicBezTo>
                  <a:cubicBezTo>
                    <a:pt x="460" y="332"/>
                    <a:pt x="465" y="327"/>
                    <a:pt x="460" y="329"/>
                  </a:cubicBezTo>
                  <a:cubicBezTo>
                    <a:pt x="459" y="330"/>
                    <a:pt x="460" y="331"/>
                    <a:pt x="458" y="331"/>
                  </a:cubicBezTo>
                  <a:cubicBezTo>
                    <a:pt x="455" y="331"/>
                    <a:pt x="449" y="331"/>
                    <a:pt x="446" y="329"/>
                  </a:cubicBezTo>
                  <a:cubicBezTo>
                    <a:pt x="443" y="329"/>
                    <a:pt x="445" y="334"/>
                    <a:pt x="444" y="337"/>
                  </a:cubicBezTo>
                  <a:cubicBezTo>
                    <a:pt x="437" y="335"/>
                    <a:pt x="428" y="335"/>
                    <a:pt x="419" y="334"/>
                  </a:cubicBezTo>
                  <a:cubicBezTo>
                    <a:pt x="418" y="334"/>
                    <a:pt x="418" y="335"/>
                    <a:pt x="416" y="335"/>
                  </a:cubicBezTo>
                  <a:cubicBezTo>
                    <a:pt x="415" y="335"/>
                    <a:pt x="415" y="338"/>
                    <a:pt x="414" y="338"/>
                  </a:cubicBezTo>
                  <a:cubicBezTo>
                    <a:pt x="412" y="338"/>
                    <a:pt x="412" y="340"/>
                    <a:pt x="412" y="341"/>
                  </a:cubicBezTo>
                  <a:cubicBezTo>
                    <a:pt x="410" y="341"/>
                    <a:pt x="408" y="340"/>
                    <a:pt x="407" y="341"/>
                  </a:cubicBezTo>
                  <a:cubicBezTo>
                    <a:pt x="405" y="341"/>
                    <a:pt x="405" y="344"/>
                    <a:pt x="402" y="344"/>
                  </a:cubicBezTo>
                  <a:cubicBezTo>
                    <a:pt x="403" y="346"/>
                    <a:pt x="401" y="353"/>
                    <a:pt x="404" y="353"/>
                  </a:cubicBezTo>
                  <a:cubicBezTo>
                    <a:pt x="402" y="355"/>
                    <a:pt x="401" y="358"/>
                    <a:pt x="400" y="359"/>
                  </a:cubicBezTo>
                  <a:cubicBezTo>
                    <a:pt x="400" y="363"/>
                    <a:pt x="399" y="367"/>
                    <a:pt x="400" y="370"/>
                  </a:cubicBezTo>
                  <a:cubicBezTo>
                    <a:pt x="400" y="372"/>
                    <a:pt x="401" y="373"/>
                    <a:pt x="401" y="374"/>
                  </a:cubicBezTo>
                  <a:cubicBezTo>
                    <a:pt x="401" y="378"/>
                    <a:pt x="402" y="382"/>
                    <a:pt x="400" y="384"/>
                  </a:cubicBezTo>
                  <a:cubicBezTo>
                    <a:pt x="399" y="386"/>
                    <a:pt x="403" y="385"/>
                    <a:pt x="404" y="386"/>
                  </a:cubicBezTo>
                  <a:cubicBezTo>
                    <a:pt x="404" y="386"/>
                    <a:pt x="402" y="388"/>
                    <a:pt x="402" y="388"/>
                  </a:cubicBezTo>
                  <a:cubicBezTo>
                    <a:pt x="402" y="388"/>
                    <a:pt x="404" y="390"/>
                    <a:pt x="404" y="390"/>
                  </a:cubicBezTo>
                  <a:cubicBezTo>
                    <a:pt x="405" y="391"/>
                    <a:pt x="406" y="390"/>
                    <a:pt x="407" y="391"/>
                  </a:cubicBezTo>
                  <a:cubicBezTo>
                    <a:pt x="407" y="392"/>
                    <a:pt x="406" y="394"/>
                    <a:pt x="407" y="394"/>
                  </a:cubicBezTo>
                  <a:cubicBezTo>
                    <a:pt x="407" y="394"/>
                    <a:pt x="408" y="394"/>
                    <a:pt x="408" y="394"/>
                  </a:cubicBezTo>
                  <a:cubicBezTo>
                    <a:pt x="408" y="395"/>
                    <a:pt x="408" y="397"/>
                    <a:pt x="408" y="397"/>
                  </a:cubicBezTo>
                  <a:cubicBezTo>
                    <a:pt x="409" y="398"/>
                    <a:pt x="412" y="400"/>
                    <a:pt x="412" y="402"/>
                  </a:cubicBezTo>
                  <a:cubicBezTo>
                    <a:pt x="423" y="403"/>
                    <a:pt x="429" y="400"/>
                    <a:pt x="435" y="402"/>
                  </a:cubicBezTo>
                  <a:cubicBezTo>
                    <a:pt x="436" y="402"/>
                    <a:pt x="436" y="401"/>
                    <a:pt x="437" y="400"/>
                  </a:cubicBezTo>
                  <a:cubicBezTo>
                    <a:pt x="439" y="398"/>
                    <a:pt x="440" y="396"/>
                    <a:pt x="442" y="393"/>
                  </a:cubicBezTo>
                  <a:cubicBezTo>
                    <a:pt x="442" y="391"/>
                    <a:pt x="444" y="390"/>
                    <a:pt x="442" y="390"/>
                  </a:cubicBezTo>
                  <a:cubicBezTo>
                    <a:pt x="445" y="385"/>
                    <a:pt x="455" y="382"/>
                    <a:pt x="463" y="386"/>
                  </a:cubicBezTo>
                  <a:cubicBezTo>
                    <a:pt x="459" y="389"/>
                    <a:pt x="459" y="395"/>
                    <a:pt x="456" y="398"/>
                  </a:cubicBezTo>
                  <a:cubicBezTo>
                    <a:pt x="454" y="402"/>
                    <a:pt x="458" y="402"/>
                    <a:pt x="457" y="405"/>
                  </a:cubicBezTo>
                  <a:cubicBezTo>
                    <a:pt x="454" y="406"/>
                    <a:pt x="453" y="409"/>
                    <a:pt x="451" y="412"/>
                  </a:cubicBezTo>
                  <a:cubicBezTo>
                    <a:pt x="451" y="413"/>
                    <a:pt x="451" y="414"/>
                    <a:pt x="450" y="414"/>
                  </a:cubicBezTo>
                  <a:cubicBezTo>
                    <a:pt x="449" y="417"/>
                    <a:pt x="456" y="413"/>
                    <a:pt x="454" y="418"/>
                  </a:cubicBezTo>
                  <a:cubicBezTo>
                    <a:pt x="458" y="418"/>
                    <a:pt x="458" y="415"/>
                    <a:pt x="463" y="416"/>
                  </a:cubicBezTo>
                  <a:cubicBezTo>
                    <a:pt x="462" y="420"/>
                    <a:pt x="465" y="418"/>
                    <a:pt x="465" y="421"/>
                  </a:cubicBezTo>
                  <a:cubicBezTo>
                    <a:pt x="473" y="418"/>
                    <a:pt x="474" y="423"/>
                    <a:pt x="482" y="422"/>
                  </a:cubicBezTo>
                  <a:cubicBezTo>
                    <a:pt x="479" y="426"/>
                    <a:pt x="484" y="430"/>
                    <a:pt x="479" y="432"/>
                  </a:cubicBezTo>
                  <a:cubicBezTo>
                    <a:pt x="482" y="435"/>
                    <a:pt x="481" y="444"/>
                    <a:pt x="479" y="447"/>
                  </a:cubicBezTo>
                  <a:cubicBezTo>
                    <a:pt x="480" y="450"/>
                    <a:pt x="482" y="451"/>
                    <a:pt x="485" y="450"/>
                  </a:cubicBezTo>
                  <a:cubicBezTo>
                    <a:pt x="484" y="453"/>
                    <a:pt x="488" y="452"/>
                    <a:pt x="488" y="454"/>
                  </a:cubicBezTo>
                  <a:cubicBezTo>
                    <a:pt x="488" y="456"/>
                    <a:pt x="492" y="455"/>
                    <a:pt x="492" y="457"/>
                  </a:cubicBezTo>
                  <a:cubicBezTo>
                    <a:pt x="497" y="453"/>
                    <a:pt x="505" y="458"/>
                    <a:pt x="509" y="456"/>
                  </a:cubicBezTo>
                  <a:cubicBezTo>
                    <a:pt x="509" y="459"/>
                    <a:pt x="509" y="459"/>
                    <a:pt x="509" y="459"/>
                  </a:cubicBezTo>
                  <a:cubicBezTo>
                    <a:pt x="511" y="458"/>
                    <a:pt x="516" y="456"/>
                    <a:pt x="516" y="460"/>
                  </a:cubicBezTo>
                  <a:cubicBezTo>
                    <a:pt x="517" y="459"/>
                    <a:pt x="518" y="459"/>
                    <a:pt x="520" y="459"/>
                  </a:cubicBezTo>
                  <a:cubicBezTo>
                    <a:pt x="521" y="458"/>
                    <a:pt x="522" y="457"/>
                    <a:pt x="523" y="456"/>
                  </a:cubicBezTo>
                  <a:cubicBezTo>
                    <a:pt x="524" y="455"/>
                    <a:pt x="524" y="456"/>
                    <a:pt x="524" y="454"/>
                  </a:cubicBezTo>
                  <a:cubicBezTo>
                    <a:pt x="524" y="452"/>
                    <a:pt x="527" y="455"/>
                    <a:pt x="527" y="453"/>
                  </a:cubicBezTo>
                  <a:cubicBezTo>
                    <a:pt x="527" y="452"/>
                    <a:pt x="527" y="450"/>
                    <a:pt x="527" y="450"/>
                  </a:cubicBezTo>
                  <a:cubicBezTo>
                    <a:pt x="528" y="449"/>
                    <a:pt x="529" y="451"/>
                    <a:pt x="529" y="452"/>
                  </a:cubicBezTo>
                  <a:cubicBezTo>
                    <a:pt x="530" y="451"/>
                    <a:pt x="530" y="450"/>
                    <a:pt x="531" y="449"/>
                  </a:cubicBezTo>
                  <a:cubicBezTo>
                    <a:pt x="533" y="448"/>
                    <a:pt x="535" y="447"/>
                    <a:pt x="537" y="445"/>
                  </a:cubicBezTo>
                  <a:cubicBezTo>
                    <a:pt x="538" y="444"/>
                    <a:pt x="539" y="443"/>
                    <a:pt x="538" y="442"/>
                  </a:cubicBezTo>
                  <a:cubicBezTo>
                    <a:pt x="540" y="443"/>
                    <a:pt x="554" y="445"/>
                    <a:pt x="547" y="446"/>
                  </a:cubicBezTo>
                  <a:cubicBezTo>
                    <a:pt x="547" y="448"/>
                    <a:pt x="550" y="447"/>
                    <a:pt x="552" y="447"/>
                  </a:cubicBezTo>
                  <a:cubicBezTo>
                    <a:pt x="554" y="447"/>
                    <a:pt x="554" y="446"/>
                    <a:pt x="554" y="445"/>
                  </a:cubicBezTo>
                  <a:cubicBezTo>
                    <a:pt x="565" y="445"/>
                    <a:pt x="565" y="445"/>
                    <a:pt x="565" y="445"/>
                  </a:cubicBezTo>
                  <a:cubicBezTo>
                    <a:pt x="563" y="449"/>
                    <a:pt x="571" y="447"/>
                    <a:pt x="575" y="449"/>
                  </a:cubicBezTo>
                  <a:cubicBezTo>
                    <a:pt x="575" y="449"/>
                    <a:pt x="575" y="450"/>
                    <a:pt x="576" y="450"/>
                  </a:cubicBezTo>
                  <a:cubicBezTo>
                    <a:pt x="577" y="450"/>
                    <a:pt x="578" y="451"/>
                    <a:pt x="579" y="452"/>
                  </a:cubicBezTo>
                  <a:cubicBezTo>
                    <a:pt x="582" y="452"/>
                    <a:pt x="583" y="450"/>
                    <a:pt x="585" y="450"/>
                  </a:cubicBezTo>
                  <a:cubicBezTo>
                    <a:pt x="592" y="449"/>
                    <a:pt x="599" y="451"/>
                    <a:pt x="606" y="452"/>
                  </a:cubicBezTo>
                  <a:cubicBezTo>
                    <a:pt x="605" y="454"/>
                    <a:pt x="607" y="457"/>
                    <a:pt x="607" y="454"/>
                  </a:cubicBezTo>
                  <a:cubicBezTo>
                    <a:pt x="609" y="455"/>
                    <a:pt x="608" y="456"/>
                    <a:pt x="607" y="456"/>
                  </a:cubicBezTo>
                  <a:cubicBezTo>
                    <a:pt x="607" y="459"/>
                    <a:pt x="611" y="456"/>
                    <a:pt x="613" y="459"/>
                  </a:cubicBezTo>
                  <a:cubicBezTo>
                    <a:pt x="613" y="459"/>
                    <a:pt x="612" y="461"/>
                    <a:pt x="613" y="461"/>
                  </a:cubicBezTo>
                  <a:cubicBezTo>
                    <a:pt x="614" y="462"/>
                    <a:pt x="617" y="461"/>
                    <a:pt x="618" y="461"/>
                  </a:cubicBezTo>
                  <a:cubicBezTo>
                    <a:pt x="617" y="464"/>
                    <a:pt x="619" y="465"/>
                    <a:pt x="621" y="467"/>
                  </a:cubicBezTo>
                  <a:cubicBezTo>
                    <a:pt x="623" y="469"/>
                    <a:pt x="626" y="471"/>
                    <a:pt x="627" y="474"/>
                  </a:cubicBezTo>
                  <a:cubicBezTo>
                    <a:pt x="636" y="473"/>
                    <a:pt x="639" y="478"/>
                    <a:pt x="646" y="475"/>
                  </a:cubicBezTo>
                  <a:cubicBezTo>
                    <a:pt x="644" y="481"/>
                    <a:pt x="654" y="475"/>
                    <a:pt x="652" y="481"/>
                  </a:cubicBezTo>
                  <a:cubicBezTo>
                    <a:pt x="657" y="479"/>
                    <a:pt x="657" y="485"/>
                    <a:pt x="660" y="485"/>
                  </a:cubicBezTo>
                  <a:cubicBezTo>
                    <a:pt x="662" y="485"/>
                    <a:pt x="662" y="489"/>
                    <a:pt x="665" y="488"/>
                  </a:cubicBezTo>
                  <a:cubicBezTo>
                    <a:pt x="661" y="492"/>
                    <a:pt x="666" y="491"/>
                    <a:pt x="666" y="495"/>
                  </a:cubicBezTo>
                  <a:cubicBezTo>
                    <a:pt x="666" y="498"/>
                    <a:pt x="669" y="497"/>
                    <a:pt x="670" y="498"/>
                  </a:cubicBezTo>
                  <a:cubicBezTo>
                    <a:pt x="671" y="499"/>
                    <a:pt x="670" y="502"/>
                    <a:pt x="673" y="501"/>
                  </a:cubicBezTo>
                  <a:cubicBezTo>
                    <a:pt x="668" y="506"/>
                    <a:pt x="680" y="508"/>
                    <a:pt x="676" y="512"/>
                  </a:cubicBezTo>
                  <a:cubicBezTo>
                    <a:pt x="679" y="511"/>
                    <a:pt x="680" y="512"/>
                    <a:pt x="680" y="515"/>
                  </a:cubicBezTo>
                  <a:cubicBezTo>
                    <a:pt x="687" y="513"/>
                    <a:pt x="697" y="515"/>
                    <a:pt x="700" y="522"/>
                  </a:cubicBezTo>
                  <a:cubicBezTo>
                    <a:pt x="707" y="521"/>
                    <a:pt x="710" y="524"/>
                    <a:pt x="718" y="523"/>
                  </a:cubicBezTo>
                  <a:cubicBezTo>
                    <a:pt x="719" y="524"/>
                    <a:pt x="715" y="525"/>
                    <a:pt x="715" y="524"/>
                  </a:cubicBezTo>
                  <a:cubicBezTo>
                    <a:pt x="717" y="527"/>
                    <a:pt x="726" y="526"/>
                    <a:pt x="731" y="526"/>
                  </a:cubicBezTo>
                  <a:cubicBezTo>
                    <a:pt x="731" y="527"/>
                    <a:pt x="732" y="527"/>
                    <a:pt x="733" y="527"/>
                  </a:cubicBezTo>
                  <a:cubicBezTo>
                    <a:pt x="733" y="530"/>
                    <a:pt x="736" y="529"/>
                    <a:pt x="738" y="530"/>
                  </a:cubicBezTo>
                  <a:cubicBezTo>
                    <a:pt x="738" y="531"/>
                    <a:pt x="737" y="532"/>
                    <a:pt x="738" y="533"/>
                  </a:cubicBezTo>
                  <a:cubicBezTo>
                    <a:pt x="738" y="533"/>
                    <a:pt x="740" y="532"/>
                    <a:pt x="740" y="533"/>
                  </a:cubicBezTo>
                  <a:cubicBezTo>
                    <a:pt x="741" y="534"/>
                    <a:pt x="740" y="537"/>
                    <a:pt x="743" y="536"/>
                  </a:cubicBezTo>
                  <a:cubicBezTo>
                    <a:pt x="743" y="579"/>
                    <a:pt x="743" y="579"/>
                    <a:pt x="743" y="579"/>
                  </a:cubicBezTo>
                  <a:cubicBezTo>
                    <a:pt x="737" y="577"/>
                    <a:pt x="744" y="587"/>
                    <a:pt x="738" y="585"/>
                  </a:cubicBezTo>
                  <a:cubicBezTo>
                    <a:pt x="737" y="590"/>
                    <a:pt x="736" y="594"/>
                    <a:pt x="736" y="599"/>
                  </a:cubicBezTo>
                  <a:cubicBezTo>
                    <a:pt x="736" y="601"/>
                    <a:pt x="739" y="607"/>
                    <a:pt x="738" y="613"/>
                  </a:cubicBezTo>
                  <a:cubicBezTo>
                    <a:pt x="738" y="613"/>
                    <a:pt x="736" y="614"/>
                    <a:pt x="736" y="614"/>
                  </a:cubicBezTo>
                  <a:cubicBezTo>
                    <a:pt x="736" y="615"/>
                    <a:pt x="737" y="616"/>
                    <a:pt x="736" y="617"/>
                  </a:cubicBezTo>
                  <a:cubicBezTo>
                    <a:pt x="736" y="618"/>
                    <a:pt x="732" y="619"/>
                    <a:pt x="733" y="624"/>
                  </a:cubicBezTo>
                  <a:cubicBezTo>
                    <a:pt x="730" y="625"/>
                    <a:pt x="729" y="627"/>
                    <a:pt x="726" y="628"/>
                  </a:cubicBezTo>
                  <a:cubicBezTo>
                    <a:pt x="726" y="629"/>
                    <a:pt x="727" y="632"/>
                    <a:pt x="726" y="633"/>
                  </a:cubicBezTo>
                  <a:cubicBezTo>
                    <a:pt x="726" y="633"/>
                    <a:pt x="724" y="632"/>
                    <a:pt x="724" y="633"/>
                  </a:cubicBezTo>
                  <a:cubicBezTo>
                    <a:pt x="723" y="633"/>
                    <a:pt x="724" y="635"/>
                    <a:pt x="724" y="635"/>
                  </a:cubicBezTo>
                  <a:cubicBezTo>
                    <a:pt x="722" y="636"/>
                    <a:pt x="718" y="635"/>
                    <a:pt x="718" y="638"/>
                  </a:cubicBezTo>
                  <a:cubicBezTo>
                    <a:pt x="718" y="640"/>
                    <a:pt x="715" y="639"/>
                    <a:pt x="712" y="641"/>
                  </a:cubicBezTo>
                  <a:cubicBezTo>
                    <a:pt x="712" y="641"/>
                    <a:pt x="710" y="644"/>
                    <a:pt x="710" y="644"/>
                  </a:cubicBezTo>
                  <a:cubicBezTo>
                    <a:pt x="709" y="644"/>
                    <a:pt x="708" y="642"/>
                    <a:pt x="707" y="642"/>
                  </a:cubicBezTo>
                  <a:cubicBezTo>
                    <a:pt x="707" y="642"/>
                    <a:pt x="706" y="644"/>
                    <a:pt x="705" y="644"/>
                  </a:cubicBezTo>
                  <a:cubicBezTo>
                    <a:pt x="703" y="644"/>
                    <a:pt x="703" y="644"/>
                    <a:pt x="703" y="647"/>
                  </a:cubicBezTo>
                  <a:cubicBezTo>
                    <a:pt x="697" y="644"/>
                    <a:pt x="694" y="650"/>
                    <a:pt x="691" y="652"/>
                  </a:cubicBezTo>
                  <a:cubicBezTo>
                    <a:pt x="691" y="653"/>
                    <a:pt x="689" y="652"/>
                    <a:pt x="689" y="652"/>
                  </a:cubicBezTo>
                  <a:cubicBezTo>
                    <a:pt x="688" y="653"/>
                    <a:pt x="686" y="654"/>
                    <a:pt x="686" y="655"/>
                  </a:cubicBezTo>
                  <a:cubicBezTo>
                    <a:pt x="685" y="656"/>
                    <a:pt x="683" y="657"/>
                    <a:pt x="683" y="658"/>
                  </a:cubicBezTo>
                  <a:cubicBezTo>
                    <a:pt x="683" y="658"/>
                    <a:pt x="686" y="662"/>
                    <a:pt x="681" y="661"/>
                  </a:cubicBezTo>
                  <a:cubicBezTo>
                    <a:pt x="683" y="667"/>
                    <a:pt x="679" y="670"/>
                    <a:pt x="680" y="676"/>
                  </a:cubicBezTo>
                  <a:cubicBezTo>
                    <a:pt x="676" y="675"/>
                    <a:pt x="678" y="679"/>
                    <a:pt x="677" y="680"/>
                  </a:cubicBezTo>
                  <a:cubicBezTo>
                    <a:pt x="677" y="681"/>
                    <a:pt x="675" y="680"/>
                    <a:pt x="674" y="680"/>
                  </a:cubicBezTo>
                  <a:cubicBezTo>
                    <a:pt x="674" y="681"/>
                    <a:pt x="677" y="683"/>
                    <a:pt x="674" y="683"/>
                  </a:cubicBezTo>
                  <a:cubicBezTo>
                    <a:pt x="672" y="683"/>
                    <a:pt x="673" y="688"/>
                    <a:pt x="669" y="689"/>
                  </a:cubicBezTo>
                  <a:cubicBezTo>
                    <a:pt x="668" y="689"/>
                    <a:pt x="666" y="691"/>
                    <a:pt x="666" y="691"/>
                  </a:cubicBezTo>
                  <a:cubicBezTo>
                    <a:pt x="664" y="693"/>
                    <a:pt x="662" y="698"/>
                    <a:pt x="659" y="700"/>
                  </a:cubicBezTo>
                  <a:cubicBezTo>
                    <a:pt x="659" y="705"/>
                    <a:pt x="659" y="705"/>
                    <a:pt x="659" y="705"/>
                  </a:cubicBezTo>
                  <a:cubicBezTo>
                    <a:pt x="657" y="707"/>
                    <a:pt x="655" y="708"/>
                    <a:pt x="655" y="711"/>
                  </a:cubicBezTo>
                  <a:cubicBezTo>
                    <a:pt x="648" y="711"/>
                    <a:pt x="648" y="711"/>
                    <a:pt x="648" y="711"/>
                  </a:cubicBezTo>
                  <a:cubicBezTo>
                    <a:pt x="648" y="712"/>
                    <a:pt x="650" y="712"/>
                    <a:pt x="651" y="712"/>
                  </a:cubicBezTo>
                  <a:cubicBezTo>
                    <a:pt x="650" y="714"/>
                    <a:pt x="648" y="714"/>
                    <a:pt x="646" y="714"/>
                  </a:cubicBezTo>
                  <a:cubicBezTo>
                    <a:pt x="645" y="715"/>
                    <a:pt x="644" y="717"/>
                    <a:pt x="644" y="719"/>
                  </a:cubicBezTo>
                  <a:cubicBezTo>
                    <a:pt x="642" y="718"/>
                    <a:pt x="641" y="718"/>
                    <a:pt x="641" y="721"/>
                  </a:cubicBezTo>
                  <a:cubicBezTo>
                    <a:pt x="639" y="721"/>
                    <a:pt x="640" y="719"/>
                    <a:pt x="639" y="718"/>
                  </a:cubicBezTo>
                  <a:cubicBezTo>
                    <a:pt x="637" y="718"/>
                    <a:pt x="635" y="718"/>
                    <a:pt x="635" y="717"/>
                  </a:cubicBezTo>
                  <a:cubicBezTo>
                    <a:pt x="634" y="718"/>
                    <a:pt x="634" y="720"/>
                    <a:pt x="631" y="719"/>
                  </a:cubicBezTo>
                  <a:cubicBezTo>
                    <a:pt x="631" y="723"/>
                    <a:pt x="634" y="724"/>
                    <a:pt x="634" y="727"/>
                  </a:cubicBezTo>
                  <a:cubicBezTo>
                    <a:pt x="634" y="730"/>
                    <a:pt x="629" y="733"/>
                    <a:pt x="632" y="735"/>
                  </a:cubicBezTo>
                  <a:cubicBezTo>
                    <a:pt x="632" y="738"/>
                    <a:pt x="625" y="735"/>
                    <a:pt x="624" y="738"/>
                  </a:cubicBezTo>
                  <a:cubicBezTo>
                    <a:pt x="622" y="737"/>
                    <a:pt x="623" y="740"/>
                    <a:pt x="623" y="741"/>
                  </a:cubicBezTo>
                  <a:cubicBezTo>
                    <a:pt x="621" y="742"/>
                    <a:pt x="616" y="740"/>
                    <a:pt x="617" y="745"/>
                  </a:cubicBezTo>
                  <a:cubicBezTo>
                    <a:pt x="614" y="742"/>
                    <a:pt x="604" y="742"/>
                    <a:pt x="603" y="746"/>
                  </a:cubicBezTo>
                  <a:cubicBezTo>
                    <a:pt x="603" y="748"/>
                    <a:pt x="604" y="747"/>
                    <a:pt x="604" y="746"/>
                  </a:cubicBezTo>
                  <a:cubicBezTo>
                    <a:pt x="608" y="746"/>
                    <a:pt x="604" y="750"/>
                    <a:pt x="602" y="749"/>
                  </a:cubicBezTo>
                  <a:cubicBezTo>
                    <a:pt x="602" y="752"/>
                    <a:pt x="597" y="757"/>
                    <a:pt x="600" y="757"/>
                  </a:cubicBezTo>
                  <a:cubicBezTo>
                    <a:pt x="600" y="758"/>
                    <a:pt x="598" y="759"/>
                    <a:pt x="597" y="759"/>
                  </a:cubicBezTo>
                  <a:cubicBezTo>
                    <a:pt x="597" y="759"/>
                    <a:pt x="595" y="757"/>
                    <a:pt x="596" y="757"/>
                  </a:cubicBezTo>
                  <a:cubicBezTo>
                    <a:pt x="595" y="757"/>
                    <a:pt x="591" y="761"/>
                    <a:pt x="592" y="756"/>
                  </a:cubicBezTo>
                  <a:cubicBezTo>
                    <a:pt x="590" y="757"/>
                    <a:pt x="590" y="760"/>
                    <a:pt x="589" y="757"/>
                  </a:cubicBezTo>
                  <a:cubicBezTo>
                    <a:pt x="587" y="758"/>
                    <a:pt x="590" y="766"/>
                    <a:pt x="590" y="769"/>
                  </a:cubicBezTo>
                  <a:cubicBezTo>
                    <a:pt x="591" y="772"/>
                    <a:pt x="588" y="771"/>
                    <a:pt x="588" y="774"/>
                  </a:cubicBezTo>
                  <a:cubicBezTo>
                    <a:pt x="587" y="776"/>
                    <a:pt x="588" y="779"/>
                    <a:pt x="583" y="778"/>
                  </a:cubicBezTo>
                  <a:cubicBezTo>
                    <a:pt x="583" y="780"/>
                    <a:pt x="586" y="781"/>
                    <a:pt x="586" y="781"/>
                  </a:cubicBezTo>
                  <a:cubicBezTo>
                    <a:pt x="586" y="783"/>
                    <a:pt x="584" y="781"/>
                    <a:pt x="583" y="781"/>
                  </a:cubicBezTo>
                  <a:cubicBezTo>
                    <a:pt x="582" y="782"/>
                    <a:pt x="582" y="786"/>
                    <a:pt x="583" y="785"/>
                  </a:cubicBezTo>
                  <a:cubicBezTo>
                    <a:pt x="583" y="787"/>
                    <a:pt x="582" y="785"/>
                    <a:pt x="580" y="785"/>
                  </a:cubicBezTo>
                  <a:cubicBezTo>
                    <a:pt x="581" y="785"/>
                    <a:pt x="580" y="788"/>
                    <a:pt x="579" y="787"/>
                  </a:cubicBezTo>
                  <a:cubicBezTo>
                    <a:pt x="577" y="784"/>
                    <a:pt x="580" y="787"/>
                    <a:pt x="578" y="790"/>
                  </a:cubicBezTo>
                  <a:cubicBezTo>
                    <a:pt x="575" y="792"/>
                    <a:pt x="575" y="789"/>
                    <a:pt x="572" y="791"/>
                  </a:cubicBezTo>
                  <a:cubicBezTo>
                    <a:pt x="570" y="795"/>
                    <a:pt x="579" y="794"/>
                    <a:pt x="573" y="797"/>
                  </a:cubicBezTo>
                  <a:cubicBezTo>
                    <a:pt x="574" y="798"/>
                    <a:pt x="576" y="798"/>
                    <a:pt x="578" y="798"/>
                  </a:cubicBezTo>
                  <a:cubicBezTo>
                    <a:pt x="577" y="801"/>
                    <a:pt x="578" y="802"/>
                    <a:pt x="580" y="802"/>
                  </a:cubicBezTo>
                  <a:cubicBezTo>
                    <a:pt x="583" y="806"/>
                    <a:pt x="578" y="807"/>
                    <a:pt x="578" y="808"/>
                  </a:cubicBezTo>
                  <a:cubicBezTo>
                    <a:pt x="578" y="809"/>
                    <a:pt x="579" y="810"/>
                    <a:pt x="579" y="809"/>
                  </a:cubicBezTo>
                  <a:cubicBezTo>
                    <a:pt x="578" y="811"/>
                    <a:pt x="579" y="809"/>
                    <a:pt x="578" y="809"/>
                  </a:cubicBezTo>
                  <a:cubicBezTo>
                    <a:pt x="576" y="809"/>
                    <a:pt x="576" y="812"/>
                    <a:pt x="572" y="812"/>
                  </a:cubicBezTo>
                  <a:cubicBezTo>
                    <a:pt x="574" y="815"/>
                    <a:pt x="573" y="815"/>
                    <a:pt x="569" y="815"/>
                  </a:cubicBezTo>
                  <a:cubicBezTo>
                    <a:pt x="570" y="819"/>
                    <a:pt x="567" y="819"/>
                    <a:pt x="568" y="822"/>
                  </a:cubicBezTo>
                  <a:cubicBezTo>
                    <a:pt x="563" y="823"/>
                    <a:pt x="569" y="828"/>
                    <a:pt x="564" y="825"/>
                  </a:cubicBezTo>
                  <a:cubicBezTo>
                    <a:pt x="564" y="828"/>
                    <a:pt x="563" y="831"/>
                    <a:pt x="564" y="835"/>
                  </a:cubicBezTo>
                  <a:cubicBezTo>
                    <a:pt x="564" y="835"/>
                    <a:pt x="565" y="836"/>
                    <a:pt x="565" y="836"/>
                  </a:cubicBezTo>
                  <a:cubicBezTo>
                    <a:pt x="565" y="838"/>
                    <a:pt x="562" y="839"/>
                    <a:pt x="565" y="842"/>
                  </a:cubicBezTo>
                  <a:cubicBezTo>
                    <a:pt x="567" y="843"/>
                    <a:pt x="565" y="845"/>
                    <a:pt x="566" y="849"/>
                  </a:cubicBezTo>
                  <a:cubicBezTo>
                    <a:pt x="568" y="851"/>
                    <a:pt x="571" y="852"/>
                    <a:pt x="572" y="856"/>
                  </a:cubicBezTo>
                  <a:cubicBezTo>
                    <a:pt x="576" y="858"/>
                    <a:pt x="578" y="853"/>
                    <a:pt x="580" y="857"/>
                  </a:cubicBezTo>
                  <a:cubicBezTo>
                    <a:pt x="582" y="862"/>
                    <a:pt x="576" y="859"/>
                    <a:pt x="573" y="860"/>
                  </a:cubicBezTo>
                  <a:cubicBezTo>
                    <a:pt x="568" y="861"/>
                    <a:pt x="561" y="864"/>
                    <a:pt x="557" y="863"/>
                  </a:cubicBezTo>
                  <a:cubicBezTo>
                    <a:pt x="556" y="863"/>
                    <a:pt x="557" y="860"/>
                    <a:pt x="557" y="860"/>
                  </a:cubicBezTo>
                  <a:cubicBezTo>
                    <a:pt x="550" y="861"/>
                    <a:pt x="549" y="857"/>
                    <a:pt x="544" y="857"/>
                  </a:cubicBezTo>
                  <a:cubicBezTo>
                    <a:pt x="544" y="853"/>
                    <a:pt x="544" y="853"/>
                    <a:pt x="544" y="853"/>
                  </a:cubicBezTo>
                  <a:cubicBezTo>
                    <a:pt x="543" y="849"/>
                    <a:pt x="539" y="852"/>
                    <a:pt x="538" y="849"/>
                  </a:cubicBezTo>
                  <a:cubicBezTo>
                    <a:pt x="538" y="847"/>
                    <a:pt x="537" y="847"/>
                    <a:pt x="537" y="846"/>
                  </a:cubicBezTo>
                  <a:cubicBezTo>
                    <a:pt x="537" y="845"/>
                    <a:pt x="536" y="844"/>
                    <a:pt x="536" y="844"/>
                  </a:cubicBezTo>
                  <a:cubicBezTo>
                    <a:pt x="536" y="843"/>
                    <a:pt x="539" y="840"/>
                    <a:pt x="536" y="840"/>
                  </a:cubicBezTo>
                  <a:cubicBezTo>
                    <a:pt x="534" y="840"/>
                    <a:pt x="536" y="839"/>
                    <a:pt x="536" y="837"/>
                  </a:cubicBezTo>
                  <a:cubicBezTo>
                    <a:pt x="535" y="836"/>
                    <a:pt x="533" y="836"/>
                    <a:pt x="533" y="835"/>
                  </a:cubicBezTo>
                  <a:cubicBezTo>
                    <a:pt x="532" y="834"/>
                    <a:pt x="535" y="833"/>
                    <a:pt x="534" y="832"/>
                  </a:cubicBezTo>
                  <a:cubicBezTo>
                    <a:pt x="534" y="832"/>
                    <a:pt x="533" y="831"/>
                    <a:pt x="533" y="830"/>
                  </a:cubicBezTo>
                  <a:cubicBezTo>
                    <a:pt x="532" y="829"/>
                    <a:pt x="531" y="827"/>
                    <a:pt x="530" y="826"/>
                  </a:cubicBezTo>
                  <a:cubicBezTo>
                    <a:pt x="529" y="824"/>
                    <a:pt x="532" y="823"/>
                    <a:pt x="531" y="822"/>
                  </a:cubicBezTo>
                  <a:cubicBezTo>
                    <a:pt x="531" y="821"/>
                    <a:pt x="529" y="820"/>
                    <a:pt x="529" y="820"/>
                  </a:cubicBezTo>
                  <a:cubicBezTo>
                    <a:pt x="529" y="819"/>
                    <a:pt x="534" y="818"/>
                    <a:pt x="530" y="816"/>
                  </a:cubicBezTo>
                  <a:cubicBezTo>
                    <a:pt x="530" y="815"/>
                    <a:pt x="532" y="815"/>
                    <a:pt x="533" y="815"/>
                  </a:cubicBezTo>
                  <a:cubicBezTo>
                    <a:pt x="533" y="805"/>
                    <a:pt x="533" y="805"/>
                    <a:pt x="533" y="805"/>
                  </a:cubicBezTo>
                  <a:cubicBezTo>
                    <a:pt x="532" y="804"/>
                    <a:pt x="530" y="803"/>
                    <a:pt x="529" y="802"/>
                  </a:cubicBezTo>
                  <a:cubicBezTo>
                    <a:pt x="530" y="798"/>
                    <a:pt x="534" y="794"/>
                    <a:pt x="531" y="790"/>
                  </a:cubicBezTo>
                  <a:cubicBezTo>
                    <a:pt x="535" y="791"/>
                    <a:pt x="535" y="788"/>
                    <a:pt x="538" y="788"/>
                  </a:cubicBezTo>
                  <a:cubicBezTo>
                    <a:pt x="538" y="776"/>
                    <a:pt x="538" y="776"/>
                    <a:pt x="538" y="776"/>
                  </a:cubicBezTo>
                  <a:cubicBezTo>
                    <a:pt x="545" y="776"/>
                    <a:pt x="542" y="767"/>
                    <a:pt x="545" y="763"/>
                  </a:cubicBezTo>
                  <a:cubicBezTo>
                    <a:pt x="544" y="764"/>
                    <a:pt x="543" y="765"/>
                    <a:pt x="543" y="763"/>
                  </a:cubicBezTo>
                  <a:cubicBezTo>
                    <a:pt x="540" y="764"/>
                    <a:pt x="538" y="767"/>
                    <a:pt x="538" y="771"/>
                  </a:cubicBezTo>
                  <a:cubicBezTo>
                    <a:pt x="536" y="770"/>
                    <a:pt x="534" y="769"/>
                    <a:pt x="534" y="766"/>
                  </a:cubicBezTo>
                  <a:cubicBezTo>
                    <a:pt x="532" y="764"/>
                    <a:pt x="538" y="761"/>
                    <a:pt x="537" y="760"/>
                  </a:cubicBezTo>
                  <a:cubicBezTo>
                    <a:pt x="534" y="758"/>
                    <a:pt x="537" y="761"/>
                    <a:pt x="540" y="759"/>
                  </a:cubicBezTo>
                  <a:cubicBezTo>
                    <a:pt x="541" y="752"/>
                    <a:pt x="537" y="745"/>
                    <a:pt x="538" y="739"/>
                  </a:cubicBezTo>
                  <a:cubicBezTo>
                    <a:pt x="538" y="739"/>
                    <a:pt x="541" y="739"/>
                    <a:pt x="541" y="739"/>
                  </a:cubicBezTo>
                  <a:cubicBezTo>
                    <a:pt x="540" y="732"/>
                    <a:pt x="541" y="732"/>
                    <a:pt x="541" y="724"/>
                  </a:cubicBezTo>
                  <a:cubicBezTo>
                    <a:pt x="544" y="720"/>
                    <a:pt x="549" y="715"/>
                    <a:pt x="547" y="710"/>
                  </a:cubicBezTo>
                  <a:cubicBezTo>
                    <a:pt x="552" y="716"/>
                    <a:pt x="547" y="700"/>
                    <a:pt x="552" y="705"/>
                  </a:cubicBezTo>
                  <a:cubicBezTo>
                    <a:pt x="552" y="703"/>
                    <a:pt x="552" y="699"/>
                    <a:pt x="551" y="696"/>
                  </a:cubicBezTo>
                  <a:cubicBezTo>
                    <a:pt x="550" y="694"/>
                    <a:pt x="548" y="692"/>
                    <a:pt x="548" y="690"/>
                  </a:cubicBezTo>
                  <a:cubicBezTo>
                    <a:pt x="548" y="688"/>
                    <a:pt x="549" y="688"/>
                    <a:pt x="550" y="686"/>
                  </a:cubicBezTo>
                  <a:cubicBezTo>
                    <a:pt x="550" y="683"/>
                    <a:pt x="549" y="678"/>
                    <a:pt x="552" y="682"/>
                  </a:cubicBezTo>
                  <a:cubicBezTo>
                    <a:pt x="552" y="678"/>
                    <a:pt x="552" y="674"/>
                    <a:pt x="554" y="670"/>
                  </a:cubicBezTo>
                  <a:cubicBezTo>
                    <a:pt x="555" y="668"/>
                    <a:pt x="554" y="669"/>
                    <a:pt x="554" y="666"/>
                  </a:cubicBezTo>
                  <a:cubicBezTo>
                    <a:pt x="554" y="665"/>
                    <a:pt x="557" y="661"/>
                    <a:pt x="555" y="659"/>
                  </a:cubicBezTo>
                  <a:cubicBezTo>
                    <a:pt x="554" y="658"/>
                    <a:pt x="555" y="658"/>
                    <a:pt x="555" y="655"/>
                  </a:cubicBezTo>
                  <a:cubicBezTo>
                    <a:pt x="555" y="653"/>
                    <a:pt x="555" y="651"/>
                    <a:pt x="555" y="649"/>
                  </a:cubicBezTo>
                  <a:cubicBezTo>
                    <a:pt x="555" y="647"/>
                    <a:pt x="556" y="647"/>
                    <a:pt x="557" y="645"/>
                  </a:cubicBezTo>
                  <a:cubicBezTo>
                    <a:pt x="557" y="640"/>
                    <a:pt x="556" y="635"/>
                    <a:pt x="557" y="630"/>
                  </a:cubicBezTo>
                  <a:cubicBezTo>
                    <a:pt x="557" y="628"/>
                    <a:pt x="558" y="627"/>
                    <a:pt x="558" y="626"/>
                  </a:cubicBezTo>
                  <a:cubicBezTo>
                    <a:pt x="558" y="621"/>
                    <a:pt x="553" y="617"/>
                    <a:pt x="554" y="613"/>
                  </a:cubicBezTo>
                  <a:cubicBezTo>
                    <a:pt x="553" y="611"/>
                    <a:pt x="552" y="613"/>
                    <a:pt x="550" y="613"/>
                  </a:cubicBezTo>
                  <a:cubicBezTo>
                    <a:pt x="548" y="610"/>
                    <a:pt x="543" y="606"/>
                    <a:pt x="540" y="606"/>
                  </a:cubicBezTo>
                  <a:cubicBezTo>
                    <a:pt x="539" y="606"/>
                    <a:pt x="538" y="602"/>
                    <a:pt x="537" y="603"/>
                  </a:cubicBezTo>
                  <a:cubicBezTo>
                    <a:pt x="535" y="605"/>
                    <a:pt x="537" y="603"/>
                    <a:pt x="536" y="602"/>
                  </a:cubicBezTo>
                  <a:cubicBezTo>
                    <a:pt x="534" y="600"/>
                    <a:pt x="529" y="603"/>
                    <a:pt x="533" y="599"/>
                  </a:cubicBezTo>
                  <a:cubicBezTo>
                    <a:pt x="533" y="596"/>
                    <a:pt x="529" y="598"/>
                    <a:pt x="527" y="597"/>
                  </a:cubicBezTo>
                  <a:cubicBezTo>
                    <a:pt x="527" y="597"/>
                    <a:pt x="528" y="595"/>
                    <a:pt x="527" y="595"/>
                  </a:cubicBezTo>
                  <a:cubicBezTo>
                    <a:pt x="527" y="594"/>
                    <a:pt x="525" y="594"/>
                    <a:pt x="524" y="593"/>
                  </a:cubicBezTo>
                  <a:cubicBezTo>
                    <a:pt x="523" y="592"/>
                    <a:pt x="521" y="588"/>
                    <a:pt x="520" y="583"/>
                  </a:cubicBezTo>
                  <a:cubicBezTo>
                    <a:pt x="520" y="582"/>
                    <a:pt x="518" y="583"/>
                    <a:pt x="517" y="582"/>
                  </a:cubicBezTo>
                  <a:cubicBezTo>
                    <a:pt x="516" y="581"/>
                    <a:pt x="517" y="575"/>
                    <a:pt x="515" y="575"/>
                  </a:cubicBezTo>
                  <a:cubicBezTo>
                    <a:pt x="512" y="575"/>
                    <a:pt x="511" y="567"/>
                    <a:pt x="509" y="564"/>
                  </a:cubicBezTo>
                  <a:cubicBezTo>
                    <a:pt x="507" y="562"/>
                    <a:pt x="505" y="559"/>
                    <a:pt x="503" y="555"/>
                  </a:cubicBezTo>
                  <a:cubicBezTo>
                    <a:pt x="503" y="554"/>
                    <a:pt x="501" y="554"/>
                    <a:pt x="501" y="553"/>
                  </a:cubicBezTo>
                  <a:cubicBezTo>
                    <a:pt x="500" y="552"/>
                    <a:pt x="501" y="550"/>
                    <a:pt x="501" y="550"/>
                  </a:cubicBezTo>
                  <a:cubicBezTo>
                    <a:pt x="500" y="548"/>
                    <a:pt x="499" y="549"/>
                    <a:pt x="498" y="548"/>
                  </a:cubicBezTo>
                  <a:cubicBezTo>
                    <a:pt x="498" y="548"/>
                    <a:pt x="496" y="538"/>
                    <a:pt x="495" y="546"/>
                  </a:cubicBezTo>
                  <a:cubicBezTo>
                    <a:pt x="492" y="544"/>
                    <a:pt x="494" y="537"/>
                    <a:pt x="493" y="533"/>
                  </a:cubicBezTo>
                  <a:cubicBezTo>
                    <a:pt x="497" y="533"/>
                    <a:pt x="497" y="529"/>
                    <a:pt x="499" y="527"/>
                  </a:cubicBezTo>
                  <a:cubicBezTo>
                    <a:pt x="500" y="524"/>
                    <a:pt x="496" y="525"/>
                    <a:pt x="495" y="523"/>
                  </a:cubicBezTo>
                  <a:cubicBezTo>
                    <a:pt x="495" y="519"/>
                    <a:pt x="497" y="517"/>
                    <a:pt x="496" y="512"/>
                  </a:cubicBezTo>
                  <a:cubicBezTo>
                    <a:pt x="497" y="511"/>
                    <a:pt x="499" y="510"/>
                    <a:pt x="501" y="510"/>
                  </a:cubicBezTo>
                  <a:cubicBezTo>
                    <a:pt x="501" y="509"/>
                    <a:pt x="500" y="507"/>
                    <a:pt x="501" y="506"/>
                  </a:cubicBezTo>
                  <a:cubicBezTo>
                    <a:pt x="501" y="506"/>
                    <a:pt x="503" y="507"/>
                    <a:pt x="503" y="506"/>
                  </a:cubicBezTo>
                  <a:cubicBezTo>
                    <a:pt x="504" y="506"/>
                    <a:pt x="503" y="505"/>
                    <a:pt x="503" y="505"/>
                  </a:cubicBezTo>
                  <a:cubicBezTo>
                    <a:pt x="504" y="505"/>
                    <a:pt x="507" y="502"/>
                    <a:pt x="506" y="502"/>
                  </a:cubicBezTo>
                  <a:cubicBezTo>
                    <a:pt x="506" y="502"/>
                    <a:pt x="505" y="502"/>
                    <a:pt x="505" y="502"/>
                  </a:cubicBezTo>
                  <a:cubicBezTo>
                    <a:pt x="505" y="502"/>
                    <a:pt x="505" y="500"/>
                    <a:pt x="506" y="501"/>
                  </a:cubicBezTo>
                  <a:cubicBezTo>
                    <a:pt x="509" y="504"/>
                    <a:pt x="507" y="498"/>
                    <a:pt x="510" y="498"/>
                  </a:cubicBezTo>
                  <a:cubicBezTo>
                    <a:pt x="513" y="498"/>
                    <a:pt x="511" y="495"/>
                    <a:pt x="513" y="492"/>
                  </a:cubicBezTo>
                  <a:cubicBezTo>
                    <a:pt x="513" y="493"/>
                    <a:pt x="520" y="487"/>
                    <a:pt x="516" y="484"/>
                  </a:cubicBezTo>
                  <a:cubicBezTo>
                    <a:pt x="514" y="482"/>
                    <a:pt x="516" y="483"/>
                    <a:pt x="516" y="481"/>
                  </a:cubicBezTo>
                  <a:cubicBezTo>
                    <a:pt x="516" y="478"/>
                    <a:pt x="513" y="468"/>
                    <a:pt x="515" y="464"/>
                  </a:cubicBezTo>
                  <a:cubicBezTo>
                    <a:pt x="508" y="465"/>
                    <a:pt x="508" y="460"/>
                    <a:pt x="501" y="461"/>
                  </a:cubicBezTo>
                  <a:cubicBezTo>
                    <a:pt x="498" y="463"/>
                    <a:pt x="501" y="463"/>
                    <a:pt x="499" y="467"/>
                  </a:cubicBezTo>
                  <a:cubicBezTo>
                    <a:pt x="492" y="467"/>
                    <a:pt x="489" y="463"/>
                    <a:pt x="482" y="463"/>
                  </a:cubicBezTo>
                  <a:cubicBezTo>
                    <a:pt x="482" y="460"/>
                    <a:pt x="478" y="461"/>
                    <a:pt x="479" y="457"/>
                  </a:cubicBezTo>
                  <a:cubicBezTo>
                    <a:pt x="478" y="456"/>
                    <a:pt x="475" y="457"/>
                    <a:pt x="474" y="456"/>
                  </a:cubicBezTo>
                  <a:cubicBezTo>
                    <a:pt x="473" y="455"/>
                    <a:pt x="474" y="453"/>
                    <a:pt x="474" y="453"/>
                  </a:cubicBezTo>
                  <a:cubicBezTo>
                    <a:pt x="473" y="452"/>
                    <a:pt x="471" y="453"/>
                    <a:pt x="471" y="453"/>
                  </a:cubicBezTo>
                  <a:cubicBezTo>
                    <a:pt x="470" y="452"/>
                    <a:pt x="471" y="449"/>
                    <a:pt x="468" y="449"/>
                  </a:cubicBezTo>
                  <a:cubicBezTo>
                    <a:pt x="468" y="445"/>
                    <a:pt x="471" y="446"/>
                    <a:pt x="468" y="443"/>
                  </a:cubicBezTo>
                  <a:cubicBezTo>
                    <a:pt x="468" y="442"/>
                    <a:pt x="467" y="442"/>
                    <a:pt x="467" y="443"/>
                  </a:cubicBezTo>
                  <a:cubicBezTo>
                    <a:pt x="465" y="442"/>
                    <a:pt x="464" y="439"/>
                    <a:pt x="460" y="439"/>
                  </a:cubicBezTo>
                  <a:cubicBezTo>
                    <a:pt x="462" y="434"/>
                    <a:pt x="455" y="438"/>
                    <a:pt x="457" y="433"/>
                  </a:cubicBezTo>
                  <a:cubicBezTo>
                    <a:pt x="456" y="433"/>
                    <a:pt x="448" y="433"/>
                    <a:pt x="450" y="433"/>
                  </a:cubicBezTo>
                  <a:cubicBezTo>
                    <a:pt x="448" y="433"/>
                    <a:pt x="450" y="431"/>
                    <a:pt x="449" y="431"/>
                  </a:cubicBezTo>
                  <a:cubicBezTo>
                    <a:pt x="448" y="430"/>
                    <a:pt x="446" y="431"/>
                    <a:pt x="446" y="431"/>
                  </a:cubicBezTo>
                  <a:cubicBezTo>
                    <a:pt x="445" y="430"/>
                    <a:pt x="442" y="428"/>
                    <a:pt x="437" y="429"/>
                  </a:cubicBezTo>
                  <a:cubicBezTo>
                    <a:pt x="439" y="424"/>
                    <a:pt x="434" y="427"/>
                    <a:pt x="432" y="425"/>
                  </a:cubicBezTo>
                  <a:cubicBezTo>
                    <a:pt x="431" y="425"/>
                    <a:pt x="432" y="423"/>
                    <a:pt x="432" y="422"/>
                  </a:cubicBezTo>
                  <a:cubicBezTo>
                    <a:pt x="431" y="422"/>
                    <a:pt x="429" y="423"/>
                    <a:pt x="429" y="422"/>
                  </a:cubicBezTo>
                  <a:cubicBezTo>
                    <a:pt x="429" y="422"/>
                    <a:pt x="429" y="420"/>
                    <a:pt x="429" y="419"/>
                  </a:cubicBezTo>
                  <a:cubicBezTo>
                    <a:pt x="429" y="419"/>
                    <a:pt x="427" y="420"/>
                    <a:pt x="426" y="419"/>
                  </a:cubicBezTo>
                  <a:cubicBezTo>
                    <a:pt x="426" y="419"/>
                    <a:pt x="427" y="417"/>
                    <a:pt x="426" y="416"/>
                  </a:cubicBezTo>
                  <a:cubicBezTo>
                    <a:pt x="425" y="416"/>
                    <a:pt x="425" y="418"/>
                    <a:pt x="425" y="418"/>
                  </a:cubicBezTo>
                  <a:cubicBezTo>
                    <a:pt x="424" y="418"/>
                    <a:pt x="421" y="416"/>
                    <a:pt x="421" y="415"/>
                  </a:cubicBezTo>
                  <a:cubicBezTo>
                    <a:pt x="419" y="417"/>
                    <a:pt x="418" y="415"/>
                    <a:pt x="416" y="415"/>
                  </a:cubicBezTo>
                  <a:cubicBezTo>
                    <a:pt x="414" y="415"/>
                    <a:pt x="412" y="418"/>
                    <a:pt x="409" y="418"/>
                  </a:cubicBezTo>
                  <a:cubicBezTo>
                    <a:pt x="406" y="418"/>
                    <a:pt x="406" y="417"/>
                    <a:pt x="404" y="416"/>
                  </a:cubicBezTo>
                  <a:cubicBezTo>
                    <a:pt x="400" y="416"/>
                    <a:pt x="401" y="419"/>
                    <a:pt x="398" y="416"/>
                  </a:cubicBezTo>
                  <a:cubicBezTo>
                    <a:pt x="396" y="415"/>
                    <a:pt x="395" y="417"/>
                    <a:pt x="391" y="415"/>
                  </a:cubicBezTo>
                  <a:cubicBezTo>
                    <a:pt x="390" y="415"/>
                    <a:pt x="390" y="413"/>
                    <a:pt x="390" y="412"/>
                  </a:cubicBezTo>
                  <a:cubicBezTo>
                    <a:pt x="389" y="412"/>
                    <a:pt x="388" y="412"/>
                    <a:pt x="387" y="412"/>
                  </a:cubicBezTo>
                  <a:cubicBezTo>
                    <a:pt x="385" y="412"/>
                    <a:pt x="379" y="411"/>
                    <a:pt x="383" y="408"/>
                  </a:cubicBezTo>
                  <a:cubicBezTo>
                    <a:pt x="379" y="408"/>
                    <a:pt x="378" y="405"/>
                    <a:pt x="374" y="405"/>
                  </a:cubicBezTo>
                  <a:cubicBezTo>
                    <a:pt x="374" y="404"/>
                    <a:pt x="373" y="403"/>
                    <a:pt x="373" y="401"/>
                  </a:cubicBezTo>
                  <a:cubicBezTo>
                    <a:pt x="367" y="400"/>
                    <a:pt x="365" y="396"/>
                    <a:pt x="359" y="395"/>
                  </a:cubicBezTo>
                  <a:cubicBezTo>
                    <a:pt x="358" y="391"/>
                    <a:pt x="355" y="388"/>
                    <a:pt x="356" y="381"/>
                  </a:cubicBezTo>
                  <a:cubicBezTo>
                    <a:pt x="356" y="376"/>
                    <a:pt x="348" y="379"/>
                    <a:pt x="352" y="373"/>
                  </a:cubicBezTo>
                  <a:cubicBezTo>
                    <a:pt x="350" y="373"/>
                    <a:pt x="349" y="373"/>
                    <a:pt x="349" y="374"/>
                  </a:cubicBezTo>
                  <a:cubicBezTo>
                    <a:pt x="347" y="374"/>
                    <a:pt x="348" y="372"/>
                    <a:pt x="348" y="372"/>
                  </a:cubicBezTo>
                  <a:cubicBezTo>
                    <a:pt x="347" y="370"/>
                    <a:pt x="344" y="370"/>
                    <a:pt x="343" y="367"/>
                  </a:cubicBezTo>
                  <a:cubicBezTo>
                    <a:pt x="343" y="366"/>
                    <a:pt x="341" y="366"/>
                    <a:pt x="339" y="366"/>
                  </a:cubicBezTo>
                  <a:cubicBezTo>
                    <a:pt x="339" y="365"/>
                    <a:pt x="341" y="364"/>
                    <a:pt x="341" y="363"/>
                  </a:cubicBezTo>
                  <a:cubicBezTo>
                    <a:pt x="341" y="363"/>
                    <a:pt x="339" y="360"/>
                    <a:pt x="339" y="360"/>
                  </a:cubicBezTo>
                  <a:cubicBezTo>
                    <a:pt x="339" y="360"/>
                    <a:pt x="337" y="361"/>
                    <a:pt x="336" y="360"/>
                  </a:cubicBezTo>
                  <a:cubicBezTo>
                    <a:pt x="335" y="359"/>
                    <a:pt x="336" y="357"/>
                    <a:pt x="335" y="356"/>
                  </a:cubicBezTo>
                  <a:cubicBezTo>
                    <a:pt x="332" y="353"/>
                    <a:pt x="328" y="352"/>
                    <a:pt x="327" y="346"/>
                  </a:cubicBezTo>
                  <a:cubicBezTo>
                    <a:pt x="324" y="344"/>
                    <a:pt x="324" y="347"/>
                    <a:pt x="321" y="345"/>
                  </a:cubicBezTo>
                  <a:cubicBezTo>
                    <a:pt x="322" y="342"/>
                    <a:pt x="319" y="342"/>
                    <a:pt x="318" y="341"/>
                  </a:cubicBezTo>
                  <a:cubicBezTo>
                    <a:pt x="317" y="338"/>
                    <a:pt x="318" y="334"/>
                    <a:pt x="314" y="334"/>
                  </a:cubicBezTo>
                  <a:cubicBezTo>
                    <a:pt x="315" y="327"/>
                    <a:pt x="311" y="324"/>
                    <a:pt x="307" y="322"/>
                  </a:cubicBezTo>
                  <a:cubicBezTo>
                    <a:pt x="306" y="324"/>
                    <a:pt x="305" y="325"/>
                    <a:pt x="304" y="327"/>
                  </a:cubicBezTo>
                  <a:cubicBezTo>
                    <a:pt x="303" y="330"/>
                    <a:pt x="307" y="331"/>
                    <a:pt x="308" y="332"/>
                  </a:cubicBezTo>
                  <a:cubicBezTo>
                    <a:pt x="309" y="333"/>
                    <a:pt x="308" y="335"/>
                    <a:pt x="308" y="335"/>
                  </a:cubicBezTo>
                  <a:cubicBezTo>
                    <a:pt x="308" y="335"/>
                    <a:pt x="310" y="335"/>
                    <a:pt x="310" y="335"/>
                  </a:cubicBezTo>
                  <a:cubicBezTo>
                    <a:pt x="311" y="337"/>
                    <a:pt x="309" y="341"/>
                    <a:pt x="311" y="341"/>
                  </a:cubicBezTo>
                  <a:cubicBezTo>
                    <a:pt x="313" y="341"/>
                    <a:pt x="312" y="344"/>
                    <a:pt x="314" y="348"/>
                  </a:cubicBezTo>
                  <a:cubicBezTo>
                    <a:pt x="314" y="348"/>
                    <a:pt x="315" y="348"/>
                    <a:pt x="315" y="349"/>
                  </a:cubicBezTo>
                  <a:cubicBezTo>
                    <a:pt x="315" y="352"/>
                    <a:pt x="319" y="351"/>
                    <a:pt x="318" y="356"/>
                  </a:cubicBezTo>
                  <a:cubicBezTo>
                    <a:pt x="318" y="358"/>
                    <a:pt x="321" y="357"/>
                    <a:pt x="322" y="358"/>
                  </a:cubicBezTo>
                  <a:cubicBezTo>
                    <a:pt x="321" y="359"/>
                    <a:pt x="324" y="360"/>
                    <a:pt x="324" y="360"/>
                  </a:cubicBezTo>
                  <a:cubicBezTo>
                    <a:pt x="324" y="362"/>
                    <a:pt x="322" y="363"/>
                    <a:pt x="322" y="363"/>
                  </a:cubicBezTo>
                  <a:cubicBezTo>
                    <a:pt x="323" y="365"/>
                    <a:pt x="327" y="365"/>
                    <a:pt x="325" y="369"/>
                  </a:cubicBezTo>
                  <a:cubicBezTo>
                    <a:pt x="323" y="367"/>
                    <a:pt x="323" y="365"/>
                    <a:pt x="318" y="366"/>
                  </a:cubicBezTo>
                  <a:cubicBezTo>
                    <a:pt x="320" y="360"/>
                    <a:pt x="315" y="362"/>
                    <a:pt x="315" y="358"/>
                  </a:cubicBezTo>
                  <a:cubicBezTo>
                    <a:pt x="315" y="355"/>
                    <a:pt x="313" y="355"/>
                    <a:pt x="311" y="353"/>
                  </a:cubicBezTo>
                  <a:cubicBezTo>
                    <a:pt x="310" y="352"/>
                    <a:pt x="309" y="351"/>
                    <a:pt x="308" y="349"/>
                  </a:cubicBezTo>
                  <a:cubicBezTo>
                    <a:pt x="306" y="349"/>
                    <a:pt x="304" y="348"/>
                    <a:pt x="303" y="346"/>
                  </a:cubicBezTo>
                  <a:cubicBezTo>
                    <a:pt x="303" y="343"/>
                    <a:pt x="304" y="345"/>
                    <a:pt x="306" y="345"/>
                  </a:cubicBezTo>
                  <a:cubicBezTo>
                    <a:pt x="307" y="339"/>
                    <a:pt x="301" y="340"/>
                    <a:pt x="301" y="335"/>
                  </a:cubicBezTo>
                  <a:cubicBezTo>
                    <a:pt x="299" y="334"/>
                    <a:pt x="298" y="332"/>
                    <a:pt x="294" y="332"/>
                  </a:cubicBezTo>
                  <a:cubicBezTo>
                    <a:pt x="295" y="329"/>
                    <a:pt x="297" y="329"/>
                    <a:pt x="294" y="325"/>
                  </a:cubicBezTo>
                  <a:cubicBezTo>
                    <a:pt x="294" y="325"/>
                    <a:pt x="293" y="324"/>
                    <a:pt x="293" y="324"/>
                  </a:cubicBezTo>
                  <a:cubicBezTo>
                    <a:pt x="291" y="321"/>
                    <a:pt x="293" y="316"/>
                    <a:pt x="286" y="317"/>
                  </a:cubicBezTo>
                  <a:cubicBezTo>
                    <a:pt x="287" y="315"/>
                    <a:pt x="287" y="314"/>
                    <a:pt x="286" y="313"/>
                  </a:cubicBezTo>
                  <a:cubicBezTo>
                    <a:pt x="286" y="312"/>
                    <a:pt x="285" y="310"/>
                    <a:pt x="284" y="310"/>
                  </a:cubicBezTo>
                  <a:cubicBezTo>
                    <a:pt x="284" y="310"/>
                    <a:pt x="281" y="310"/>
                    <a:pt x="280" y="310"/>
                  </a:cubicBezTo>
                  <a:cubicBezTo>
                    <a:pt x="279" y="309"/>
                    <a:pt x="283" y="308"/>
                    <a:pt x="283" y="308"/>
                  </a:cubicBezTo>
                  <a:cubicBezTo>
                    <a:pt x="282" y="305"/>
                    <a:pt x="274" y="304"/>
                    <a:pt x="270" y="303"/>
                  </a:cubicBezTo>
                  <a:cubicBezTo>
                    <a:pt x="270" y="302"/>
                    <a:pt x="270" y="301"/>
                    <a:pt x="269" y="300"/>
                  </a:cubicBezTo>
                  <a:cubicBezTo>
                    <a:pt x="268" y="298"/>
                    <a:pt x="267" y="297"/>
                    <a:pt x="266" y="296"/>
                  </a:cubicBezTo>
                  <a:cubicBezTo>
                    <a:pt x="265" y="295"/>
                    <a:pt x="265" y="291"/>
                    <a:pt x="263" y="287"/>
                  </a:cubicBezTo>
                  <a:cubicBezTo>
                    <a:pt x="263" y="287"/>
                    <a:pt x="261" y="287"/>
                    <a:pt x="261" y="286"/>
                  </a:cubicBezTo>
                  <a:cubicBezTo>
                    <a:pt x="260" y="284"/>
                    <a:pt x="261" y="281"/>
                    <a:pt x="258" y="282"/>
                  </a:cubicBezTo>
                  <a:cubicBezTo>
                    <a:pt x="258" y="277"/>
                    <a:pt x="255" y="273"/>
                    <a:pt x="252" y="269"/>
                  </a:cubicBezTo>
                  <a:cubicBezTo>
                    <a:pt x="251" y="268"/>
                    <a:pt x="251" y="264"/>
                    <a:pt x="248" y="265"/>
                  </a:cubicBezTo>
                  <a:cubicBezTo>
                    <a:pt x="250" y="249"/>
                    <a:pt x="248" y="239"/>
                    <a:pt x="248" y="219"/>
                  </a:cubicBezTo>
                  <a:cubicBezTo>
                    <a:pt x="248" y="218"/>
                    <a:pt x="247" y="217"/>
                    <a:pt x="247" y="216"/>
                  </a:cubicBezTo>
                  <a:cubicBezTo>
                    <a:pt x="246" y="215"/>
                    <a:pt x="245" y="214"/>
                    <a:pt x="244" y="213"/>
                  </a:cubicBezTo>
                  <a:cubicBezTo>
                    <a:pt x="243" y="213"/>
                    <a:pt x="243" y="211"/>
                    <a:pt x="241" y="212"/>
                  </a:cubicBezTo>
                  <a:cubicBezTo>
                    <a:pt x="240" y="205"/>
                    <a:pt x="234" y="201"/>
                    <a:pt x="230" y="196"/>
                  </a:cubicBezTo>
                  <a:cubicBezTo>
                    <a:pt x="229" y="196"/>
                    <a:pt x="228" y="195"/>
                    <a:pt x="228" y="193"/>
                  </a:cubicBezTo>
                  <a:cubicBezTo>
                    <a:pt x="229" y="194"/>
                    <a:pt x="232" y="196"/>
                    <a:pt x="233" y="193"/>
                  </a:cubicBezTo>
                  <a:cubicBezTo>
                    <a:pt x="235" y="193"/>
                    <a:pt x="234" y="197"/>
                    <a:pt x="238" y="196"/>
                  </a:cubicBezTo>
                  <a:cubicBezTo>
                    <a:pt x="239" y="197"/>
                    <a:pt x="240" y="199"/>
                    <a:pt x="240" y="202"/>
                  </a:cubicBezTo>
                  <a:cubicBezTo>
                    <a:pt x="247" y="201"/>
                    <a:pt x="248" y="205"/>
                    <a:pt x="252" y="207"/>
                  </a:cubicBezTo>
                  <a:cubicBezTo>
                    <a:pt x="251" y="212"/>
                    <a:pt x="254" y="214"/>
                    <a:pt x="256" y="216"/>
                  </a:cubicBezTo>
                  <a:cubicBezTo>
                    <a:pt x="258" y="216"/>
                    <a:pt x="258" y="213"/>
                    <a:pt x="258" y="212"/>
                  </a:cubicBezTo>
                  <a:cubicBezTo>
                    <a:pt x="258" y="210"/>
                    <a:pt x="255" y="210"/>
                    <a:pt x="255" y="209"/>
                  </a:cubicBezTo>
                  <a:cubicBezTo>
                    <a:pt x="254" y="206"/>
                    <a:pt x="254" y="205"/>
                    <a:pt x="254" y="203"/>
                  </a:cubicBezTo>
                  <a:cubicBezTo>
                    <a:pt x="253" y="203"/>
                    <a:pt x="252" y="202"/>
                    <a:pt x="252" y="202"/>
                  </a:cubicBezTo>
                  <a:cubicBezTo>
                    <a:pt x="252" y="201"/>
                    <a:pt x="253" y="200"/>
                    <a:pt x="254" y="200"/>
                  </a:cubicBezTo>
                  <a:cubicBezTo>
                    <a:pt x="252" y="197"/>
                    <a:pt x="249" y="198"/>
                    <a:pt x="249" y="195"/>
                  </a:cubicBezTo>
                  <a:cubicBezTo>
                    <a:pt x="243" y="196"/>
                    <a:pt x="242" y="190"/>
                    <a:pt x="235" y="191"/>
                  </a:cubicBezTo>
                  <a:cubicBezTo>
                    <a:pt x="237" y="186"/>
                    <a:pt x="231" y="190"/>
                    <a:pt x="233" y="185"/>
                  </a:cubicBezTo>
                  <a:cubicBezTo>
                    <a:pt x="231" y="183"/>
                    <a:pt x="229" y="185"/>
                    <a:pt x="227" y="182"/>
                  </a:cubicBezTo>
                  <a:cubicBezTo>
                    <a:pt x="227" y="181"/>
                    <a:pt x="229" y="181"/>
                    <a:pt x="230" y="181"/>
                  </a:cubicBezTo>
                  <a:cubicBezTo>
                    <a:pt x="232" y="177"/>
                    <a:pt x="225" y="179"/>
                    <a:pt x="226" y="179"/>
                  </a:cubicBezTo>
                  <a:cubicBezTo>
                    <a:pt x="224" y="179"/>
                    <a:pt x="225" y="177"/>
                    <a:pt x="224" y="177"/>
                  </a:cubicBezTo>
                  <a:cubicBezTo>
                    <a:pt x="224" y="176"/>
                    <a:pt x="221" y="177"/>
                    <a:pt x="221" y="177"/>
                  </a:cubicBezTo>
                  <a:cubicBezTo>
                    <a:pt x="221" y="176"/>
                    <a:pt x="223" y="175"/>
                    <a:pt x="223" y="174"/>
                  </a:cubicBezTo>
                  <a:cubicBezTo>
                    <a:pt x="222" y="172"/>
                    <a:pt x="221" y="174"/>
                    <a:pt x="219" y="174"/>
                  </a:cubicBezTo>
                  <a:cubicBezTo>
                    <a:pt x="216" y="172"/>
                    <a:pt x="217" y="168"/>
                    <a:pt x="216" y="167"/>
                  </a:cubicBezTo>
                  <a:cubicBezTo>
                    <a:pt x="215" y="166"/>
                    <a:pt x="214" y="165"/>
                    <a:pt x="212" y="165"/>
                  </a:cubicBezTo>
                  <a:cubicBezTo>
                    <a:pt x="217" y="157"/>
                    <a:pt x="200" y="163"/>
                    <a:pt x="202" y="154"/>
                  </a:cubicBezTo>
                  <a:cubicBezTo>
                    <a:pt x="206" y="154"/>
                    <a:pt x="206" y="154"/>
                    <a:pt x="206" y="154"/>
                  </a:cubicBezTo>
                  <a:cubicBezTo>
                    <a:pt x="206" y="151"/>
                    <a:pt x="200" y="155"/>
                    <a:pt x="202" y="150"/>
                  </a:cubicBezTo>
                  <a:cubicBezTo>
                    <a:pt x="193" y="150"/>
                    <a:pt x="193" y="150"/>
                    <a:pt x="193" y="150"/>
                  </a:cubicBezTo>
                  <a:cubicBezTo>
                    <a:pt x="196" y="148"/>
                    <a:pt x="192" y="146"/>
                    <a:pt x="195" y="146"/>
                  </a:cubicBezTo>
                  <a:cubicBezTo>
                    <a:pt x="195" y="143"/>
                    <a:pt x="191" y="143"/>
                    <a:pt x="192" y="144"/>
                  </a:cubicBezTo>
                  <a:cubicBezTo>
                    <a:pt x="189" y="142"/>
                    <a:pt x="192" y="141"/>
                    <a:pt x="189" y="137"/>
                  </a:cubicBezTo>
                  <a:cubicBezTo>
                    <a:pt x="181" y="137"/>
                    <a:pt x="181" y="137"/>
                    <a:pt x="181" y="137"/>
                  </a:cubicBezTo>
                  <a:cubicBezTo>
                    <a:pt x="181" y="135"/>
                    <a:pt x="183" y="134"/>
                    <a:pt x="183" y="132"/>
                  </a:cubicBezTo>
                  <a:cubicBezTo>
                    <a:pt x="182" y="129"/>
                    <a:pt x="179" y="131"/>
                    <a:pt x="182" y="127"/>
                  </a:cubicBezTo>
                  <a:cubicBezTo>
                    <a:pt x="177" y="128"/>
                    <a:pt x="174" y="130"/>
                    <a:pt x="168" y="129"/>
                  </a:cubicBezTo>
                  <a:cubicBezTo>
                    <a:pt x="168" y="125"/>
                    <a:pt x="165" y="123"/>
                    <a:pt x="161" y="122"/>
                  </a:cubicBezTo>
                  <a:cubicBezTo>
                    <a:pt x="160" y="121"/>
                    <a:pt x="158" y="121"/>
                    <a:pt x="157" y="120"/>
                  </a:cubicBezTo>
                  <a:cubicBezTo>
                    <a:pt x="156" y="120"/>
                    <a:pt x="157" y="118"/>
                    <a:pt x="157" y="118"/>
                  </a:cubicBezTo>
                  <a:cubicBezTo>
                    <a:pt x="156" y="117"/>
                    <a:pt x="153" y="118"/>
                    <a:pt x="154" y="116"/>
                  </a:cubicBezTo>
                  <a:cubicBezTo>
                    <a:pt x="149" y="114"/>
                    <a:pt x="140" y="119"/>
                    <a:pt x="137" y="116"/>
                  </a:cubicBezTo>
                  <a:cubicBezTo>
                    <a:pt x="137" y="116"/>
                    <a:pt x="137" y="115"/>
                    <a:pt x="137" y="115"/>
                  </a:cubicBezTo>
                  <a:cubicBezTo>
                    <a:pt x="136" y="115"/>
                    <a:pt x="134" y="116"/>
                    <a:pt x="134" y="116"/>
                  </a:cubicBezTo>
                  <a:cubicBezTo>
                    <a:pt x="133" y="116"/>
                    <a:pt x="133" y="112"/>
                    <a:pt x="127" y="113"/>
                  </a:cubicBezTo>
                  <a:cubicBezTo>
                    <a:pt x="127" y="110"/>
                    <a:pt x="121" y="111"/>
                    <a:pt x="125" y="108"/>
                  </a:cubicBezTo>
                  <a:cubicBezTo>
                    <a:pt x="123" y="108"/>
                    <a:pt x="123" y="109"/>
                    <a:pt x="122" y="109"/>
                  </a:cubicBezTo>
                  <a:cubicBezTo>
                    <a:pt x="121" y="109"/>
                    <a:pt x="120" y="108"/>
                    <a:pt x="120" y="108"/>
                  </a:cubicBezTo>
                  <a:cubicBezTo>
                    <a:pt x="117" y="108"/>
                    <a:pt x="116" y="111"/>
                    <a:pt x="113" y="109"/>
                  </a:cubicBezTo>
                  <a:cubicBezTo>
                    <a:pt x="110" y="109"/>
                    <a:pt x="113" y="114"/>
                    <a:pt x="112" y="116"/>
                  </a:cubicBezTo>
                  <a:cubicBezTo>
                    <a:pt x="111" y="116"/>
                    <a:pt x="110" y="115"/>
                    <a:pt x="108" y="115"/>
                  </a:cubicBezTo>
                  <a:cubicBezTo>
                    <a:pt x="106" y="115"/>
                    <a:pt x="107" y="117"/>
                    <a:pt x="106" y="118"/>
                  </a:cubicBezTo>
                  <a:cubicBezTo>
                    <a:pt x="105" y="118"/>
                    <a:pt x="100" y="118"/>
                    <a:pt x="98" y="119"/>
                  </a:cubicBezTo>
                  <a:cubicBezTo>
                    <a:pt x="97" y="120"/>
                    <a:pt x="97" y="122"/>
                    <a:pt x="95" y="122"/>
                  </a:cubicBezTo>
                  <a:cubicBezTo>
                    <a:pt x="93" y="122"/>
                    <a:pt x="92" y="120"/>
                    <a:pt x="89" y="120"/>
                  </a:cubicBezTo>
                  <a:cubicBezTo>
                    <a:pt x="92" y="118"/>
                    <a:pt x="95" y="118"/>
                    <a:pt x="94" y="112"/>
                  </a:cubicBezTo>
                  <a:cubicBezTo>
                    <a:pt x="96" y="113"/>
                    <a:pt x="96" y="111"/>
                    <a:pt x="96" y="109"/>
                  </a:cubicBezTo>
                  <a:cubicBezTo>
                    <a:pt x="96" y="108"/>
                    <a:pt x="94" y="108"/>
                    <a:pt x="92" y="108"/>
                  </a:cubicBezTo>
                  <a:cubicBezTo>
                    <a:pt x="90" y="109"/>
                    <a:pt x="91" y="112"/>
                    <a:pt x="88" y="113"/>
                  </a:cubicBezTo>
                  <a:cubicBezTo>
                    <a:pt x="87" y="114"/>
                    <a:pt x="87" y="116"/>
                    <a:pt x="85" y="116"/>
                  </a:cubicBezTo>
                  <a:cubicBezTo>
                    <a:pt x="84" y="116"/>
                    <a:pt x="84" y="120"/>
                    <a:pt x="81" y="119"/>
                  </a:cubicBezTo>
                  <a:cubicBezTo>
                    <a:pt x="82" y="121"/>
                    <a:pt x="80" y="122"/>
                    <a:pt x="78" y="122"/>
                  </a:cubicBezTo>
                  <a:cubicBezTo>
                    <a:pt x="78" y="127"/>
                    <a:pt x="78" y="127"/>
                    <a:pt x="78" y="127"/>
                  </a:cubicBezTo>
                  <a:cubicBezTo>
                    <a:pt x="74" y="129"/>
                    <a:pt x="73" y="133"/>
                    <a:pt x="70" y="136"/>
                  </a:cubicBezTo>
                  <a:cubicBezTo>
                    <a:pt x="69" y="136"/>
                    <a:pt x="68" y="135"/>
                    <a:pt x="67" y="136"/>
                  </a:cubicBezTo>
                  <a:cubicBezTo>
                    <a:pt x="67" y="136"/>
                    <a:pt x="68" y="138"/>
                    <a:pt x="67" y="139"/>
                  </a:cubicBezTo>
                  <a:cubicBezTo>
                    <a:pt x="67" y="139"/>
                    <a:pt x="61" y="139"/>
                    <a:pt x="63" y="140"/>
                  </a:cubicBezTo>
                  <a:cubicBezTo>
                    <a:pt x="65" y="142"/>
                    <a:pt x="59" y="142"/>
                    <a:pt x="57" y="144"/>
                  </a:cubicBezTo>
                  <a:cubicBezTo>
                    <a:pt x="57" y="145"/>
                    <a:pt x="55" y="149"/>
                    <a:pt x="54" y="149"/>
                  </a:cubicBezTo>
                  <a:cubicBezTo>
                    <a:pt x="53" y="147"/>
                    <a:pt x="53" y="148"/>
                    <a:pt x="53" y="150"/>
                  </a:cubicBezTo>
                  <a:cubicBezTo>
                    <a:pt x="47" y="150"/>
                    <a:pt x="47" y="150"/>
                    <a:pt x="47" y="150"/>
                  </a:cubicBezTo>
                  <a:cubicBezTo>
                    <a:pt x="44" y="152"/>
                    <a:pt x="50" y="152"/>
                    <a:pt x="43" y="153"/>
                  </a:cubicBezTo>
                  <a:cubicBezTo>
                    <a:pt x="40" y="153"/>
                    <a:pt x="38" y="153"/>
                    <a:pt x="35" y="154"/>
                  </a:cubicBezTo>
                  <a:cubicBezTo>
                    <a:pt x="33" y="155"/>
                    <a:pt x="32" y="159"/>
                    <a:pt x="29" y="157"/>
                  </a:cubicBezTo>
                  <a:cubicBezTo>
                    <a:pt x="29" y="153"/>
                    <a:pt x="33" y="154"/>
                    <a:pt x="36" y="153"/>
                  </a:cubicBezTo>
                  <a:cubicBezTo>
                    <a:pt x="37" y="152"/>
                    <a:pt x="38" y="153"/>
                    <a:pt x="38" y="151"/>
                  </a:cubicBezTo>
                  <a:cubicBezTo>
                    <a:pt x="38" y="149"/>
                    <a:pt x="41" y="150"/>
                    <a:pt x="43" y="150"/>
                  </a:cubicBezTo>
                  <a:cubicBezTo>
                    <a:pt x="45" y="150"/>
                    <a:pt x="44" y="147"/>
                    <a:pt x="45" y="146"/>
                  </a:cubicBezTo>
                  <a:cubicBezTo>
                    <a:pt x="45" y="145"/>
                    <a:pt x="46" y="148"/>
                    <a:pt x="49" y="144"/>
                  </a:cubicBezTo>
                  <a:cubicBezTo>
                    <a:pt x="49" y="144"/>
                    <a:pt x="50" y="145"/>
                    <a:pt x="50" y="143"/>
                  </a:cubicBezTo>
                  <a:cubicBezTo>
                    <a:pt x="50" y="141"/>
                    <a:pt x="54" y="142"/>
                    <a:pt x="56" y="140"/>
                  </a:cubicBezTo>
                  <a:cubicBezTo>
                    <a:pt x="56" y="133"/>
                    <a:pt x="56" y="133"/>
                    <a:pt x="56" y="133"/>
                  </a:cubicBezTo>
                  <a:cubicBezTo>
                    <a:pt x="60" y="138"/>
                    <a:pt x="56" y="129"/>
                    <a:pt x="61" y="130"/>
                  </a:cubicBezTo>
                  <a:cubicBezTo>
                    <a:pt x="62" y="127"/>
                    <a:pt x="55" y="131"/>
                    <a:pt x="57" y="126"/>
                  </a:cubicBezTo>
                  <a:cubicBezTo>
                    <a:pt x="56" y="129"/>
                    <a:pt x="47" y="125"/>
                    <a:pt x="46" y="129"/>
                  </a:cubicBezTo>
                  <a:cubicBezTo>
                    <a:pt x="44" y="129"/>
                    <a:pt x="45" y="127"/>
                    <a:pt x="45" y="126"/>
                  </a:cubicBezTo>
                  <a:cubicBezTo>
                    <a:pt x="43" y="125"/>
                    <a:pt x="39" y="127"/>
                    <a:pt x="36" y="126"/>
                  </a:cubicBezTo>
                  <a:cubicBezTo>
                    <a:pt x="38" y="123"/>
                    <a:pt x="34" y="124"/>
                    <a:pt x="33" y="123"/>
                  </a:cubicBezTo>
                  <a:cubicBezTo>
                    <a:pt x="33" y="122"/>
                    <a:pt x="35" y="121"/>
                    <a:pt x="35" y="122"/>
                  </a:cubicBezTo>
                  <a:cubicBezTo>
                    <a:pt x="32" y="118"/>
                    <a:pt x="30" y="119"/>
                    <a:pt x="28" y="115"/>
                  </a:cubicBezTo>
                  <a:cubicBezTo>
                    <a:pt x="26" y="117"/>
                    <a:pt x="22" y="116"/>
                    <a:pt x="18" y="116"/>
                  </a:cubicBezTo>
                  <a:cubicBezTo>
                    <a:pt x="18" y="115"/>
                    <a:pt x="18" y="114"/>
                    <a:pt x="19" y="113"/>
                  </a:cubicBezTo>
                  <a:cubicBezTo>
                    <a:pt x="18" y="111"/>
                    <a:pt x="14" y="112"/>
                    <a:pt x="15" y="106"/>
                  </a:cubicBezTo>
                  <a:cubicBezTo>
                    <a:pt x="15" y="105"/>
                    <a:pt x="13" y="103"/>
                    <a:pt x="12" y="105"/>
                  </a:cubicBezTo>
                  <a:cubicBezTo>
                    <a:pt x="9" y="105"/>
                    <a:pt x="12" y="101"/>
                    <a:pt x="12" y="99"/>
                  </a:cubicBezTo>
                  <a:cubicBezTo>
                    <a:pt x="13" y="99"/>
                    <a:pt x="12" y="97"/>
                    <a:pt x="12" y="97"/>
                  </a:cubicBezTo>
                  <a:cubicBezTo>
                    <a:pt x="13" y="96"/>
                    <a:pt x="15" y="97"/>
                    <a:pt x="15" y="97"/>
                  </a:cubicBezTo>
                  <a:cubicBezTo>
                    <a:pt x="16" y="95"/>
                    <a:pt x="15" y="93"/>
                    <a:pt x="17" y="92"/>
                  </a:cubicBezTo>
                  <a:cubicBezTo>
                    <a:pt x="20" y="92"/>
                    <a:pt x="25" y="92"/>
                    <a:pt x="28" y="90"/>
                  </a:cubicBezTo>
                  <a:cubicBezTo>
                    <a:pt x="29" y="89"/>
                    <a:pt x="31" y="89"/>
                    <a:pt x="33" y="88"/>
                  </a:cubicBezTo>
                  <a:cubicBezTo>
                    <a:pt x="36" y="87"/>
                    <a:pt x="31" y="84"/>
                    <a:pt x="39" y="85"/>
                  </a:cubicBezTo>
                  <a:cubicBezTo>
                    <a:pt x="38" y="82"/>
                    <a:pt x="38" y="79"/>
                    <a:pt x="36" y="74"/>
                  </a:cubicBezTo>
                  <a:cubicBezTo>
                    <a:pt x="33" y="71"/>
                    <a:pt x="26" y="79"/>
                    <a:pt x="22" y="76"/>
                  </a:cubicBezTo>
                  <a:cubicBezTo>
                    <a:pt x="20" y="73"/>
                    <a:pt x="22" y="77"/>
                    <a:pt x="17" y="77"/>
                  </a:cubicBezTo>
                  <a:cubicBezTo>
                    <a:pt x="15" y="75"/>
                    <a:pt x="10" y="76"/>
                    <a:pt x="7" y="74"/>
                  </a:cubicBezTo>
                  <a:cubicBezTo>
                    <a:pt x="6" y="74"/>
                    <a:pt x="9" y="72"/>
                    <a:pt x="7" y="71"/>
                  </a:cubicBezTo>
                  <a:cubicBezTo>
                    <a:pt x="4" y="71"/>
                    <a:pt x="1" y="70"/>
                    <a:pt x="1" y="66"/>
                  </a:cubicBezTo>
                  <a:cubicBezTo>
                    <a:pt x="10" y="67"/>
                    <a:pt x="0" y="62"/>
                    <a:pt x="10" y="63"/>
                  </a:cubicBezTo>
                  <a:cubicBezTo>
                    <a:pt x="11" y="63"/>
                    <a:pt x="10" y="62"/>
                    <a:pt x="10" y="62"/>
                  </a:cubicBezTo>
                  <a:cubicBezTo>
                    <a:pt x="10" y="59"/>
                    <a:pt x="12" y="62"/>
                    <a:pt x="12" y="62"/>
                  </a:cubicBezTo>
                  <a:cubicBezTo>
                    <a:pt x="15" y="61"/>
                    <a:pt x="15" y="60"/>
                    <a:pt x="18" y="60"/>
                  </a:cubicBezTo>
                  <a:cubicBezTo>
                    <a:pt x="19" y="60"/>
                    <a:pt x="19" y="63"/>
                    <a:pt x="21" y="63"/>
                  </a:cubicBezTo>
                  <a:cubicBezTo>
                    <a:pt x="24" y="64"/>
                    <a:pt x="27" y="62"/>
                    <a:pt x="31" y="63"/>
                  </a:cubicBezTo>
                  <a:cubicBezTo>
                    <a:pt x="33" y="63"/>
                    <a:pt x="33" y="64"/>
                    <a:pt x="35" y="63"/>
                  </a:cubicBezTo>
                  <a:cubicBezTo>
                    <a:pt x="37" y="62"/>
                    <a:pt x="35" y="62"/>
                    <a:pt x="35" y="60"/>
                  </a:cubicBezTo>
                  <a:cubicBezTo>
                    <a:pt x="36" y="60"/>
                    <a:pt x="37" y="60"/>
                    <a:pt x="38" y="59"/>
                  </a:cubicBezTo>
                  <a:cubicBezTo>
                    <a:pt x="38" y="55"/>
                    <a:pt x="31" y="60"/>
                    <a:pt x="33" y="55"/>
                  </a:cubicBezTo>
                  <a:cubicBezTo>
                    <a:pt x="29" y="54"/>
                    <a:pt x="26" y="52"/>
                    <a:pt x="22" y="52"/>
                  </a:cubicBezTo>
                  <a:cubicBezTo>
                    <a:pt x="24" y="49"/>
                    <a:pt x="24" y="50"/>
                    <a:pt x="21" y="48"/>
                  </a:cubicBezTo>
                  <a:cubicBezTo>
                    <a:pt x="20" y="47"/>
                    <a:pt x="20" y="46"/>
                    <a:pt x="19" y="46"/>
                  </a:cubicBezTo>
                  <a:cubicBezTo>
                    <a:pt x="18" y="45"/>
                    <a:pt x="15" y="46"/>
                    <a:pt x="14" y="45"/>
                  </a:cubicBezTo>
                  <a:cubicBezTo>
                    <a:pt x="14" y="45"/>
                    <a:pt x="17" y="40"/>
                    <a:pt x="14" y="41"/>
                  </a:cubicBezTo>
                  <a:cubicBezTo>
                    <a:pt x="13" y="41"/>
                    <a:pt x="14" y="42"/>
                    <a:pt x="12" y="42"/>
                  </a:cubicBezTo>
                  <a:cubicBezTo>
                    <a:pt x="11" y="42"/>
                    <a:pt x="10" y="40"/>
                    <a:pt x="8" y="41"/>
                  </a:cubicBezTo>
                  <a:cubicBezTo>
                    <a:pt x="11" y="37"/>
                    <a:pt x="17" y="36"/>
                    <a:pt x="22" y="34"/>
                  </a:cubicBezTo>
                  <a:cubicBezTo>
                    <a:pt x="21" y="28"/>
                    <a:pt x="26" y="29"/>
                    <a:pt x="28" y="26"/>
                  </a:cubicBezTo>
                  <a:cubicBezTo>
                    <a:pt x="29" y="25"/>
                    <a:pt x="27" y="22"/>
                    <a:pt x="29" y="21"/>
                  </a:cubicBezTo>
                  <a:cubicBezTo>
                    <a:pt x="33" y="24"/>
                    <a:pt x="33" y="22"/>
                    <a:pt x="39" y="22"/>
                  </a:cubicBezTo>
                  <a:cubicBezTo>
                    <a:pt x="42" y="18"/>
                    <a:pt x="46" y="15"/>
                    <a:pt x="54" y="17"/>
                  </a:cubicBezTo>
                  <a:cubicBezTo>
                    <a:pt x="56" y="17"/>
                    <a:pt x="55" y="14"/>
                    <a:pt x="56" y="14"/>
                  </a:cubicBezTo>
                  <a:cubicBezTo>
                    <a:pt x="58" y="13"/>
                    <a:pt x="64" y="15"/>
                    <a:pt x="64" y="11"/>
                  </a:cubicBezTo>
                  <a:cubicBezTo>
                    <a:pt x="66" y="11"/>
                    <a:pt x="66" y="14"/>
                    <a:pt x="67" y="14"/>
                  </a:cubicBezTo>
                  <a:cubicBezTo>
                    <a:pt x="69" y="15"/>
                    <a:pt x="72" y="13"/>
                    <a:pt x="71" y="17"/>
                  </a:cubicBezTo>
                  <a:cubicBezTo>
                    <a:pt x="89" y="17"/>
                    <a:pt x="89" y="17"/>
                    <a:pt x="89" y="17"/>
                  </a:cubicBezTo>
                  <a:cubicBezTo>
                    <a:pt x="84" y="22"/>
                    <a:pt x="99" y="14"/>
                    <a:pt x="94" y="21"/>
                  </a:cubicBezTo>
                  <a:cubicBezTo>
                    <a:pt x="97" y="21"/>
                    <a:pt x="99" y="21"/>
                    <a:pt x="99" y="18"/>
                  </a:cubicBezTo>
                  <a:cubicBezTo>
                    <a:pt x="102" y="21"/>
                    <a:pt x="108" y="20"/>
                    <a:pt x="112" y="21"/>
                  </a:cubicBezTo>
                  <a:cubicBezTo>
                    <a:pt x="112" y="21"/>
                    <a:pt x="112" y="22"/>
                    <a:pt x="113" y="22"/>
                  </a:cubicBezTo>
                  <a:cubicBezTo>
                    <a:pt x="114" y="22"/>
                    <a:pt x="115" y="23"/>
                    <a:pt x="116" y="24"/>
                  </a:cubicBezTo>
                  <a:cubicBezTo>
                    <a:pt x="120" y="24"/>
                    <a:pt x="121" y="21"/>
                    <a:pt x="123" y="24"/>
                  </a:cubicBezTo>
                  <a:cubicBezTo>
                    <a:pt x="124" y="24"/>
                    <a:pt x="140" y="24"/>
                    <a:pt x="141" y="25"/>
                  </a:cubicBezTo>
                  <a:cubicBezTo>
                    <a:pt x="143" y="26"/>
                    <a:pt x="152" y="27"/>
                    <a:pt x="157" y="28"/>
                  </a:cubicBezTo>
                  <a:cubicBezTo>
                    <a:pt x="158" y="30"/>
                    <a:pt x="161" y="31"/>
                    <a:pt x="161" y="34"/>
                  </a:cubicBezTo>
                  <a:cubicBezTo>
                    <a:pt x="166" y="34"/>
                    <a:pt x="168" y="37"/>
                    <a:pt x="172" y="35"/>
                  </a:cubicBezTo>
                  <a:cubicBezTo>
                    <a:pt x="173" y="39"/>
                    <a:pt x="179" y="37"/>
                    <a:pt x="183" y="38"/>
                  </a:cubicBezTo>
                  <a:cubicBezTo>
                    <a:pt x="183" y="36"/>
                    <a:pt x="182" y="37"/>
                    <a:pt x="181" y="36"/>
                  </a:cubicBezTo>
                  <a:cubicBezTo>
                    <a:pt x="183" y="33"/>
                    <a:pt x="187" y="30"/>
                    <a:pt x="192" y="29"/>
                  </a:cubicBezTo>
                  <a:cubicBezTo>
                    <a:pt x="191" y="32"/>
                    <a:pt x="193" y="32"/>
                    <a:pt x="193" y="31"/>
                  </a:cubicBezTo>
                  <a:cubicBezTo>
                    <a:pt x="195" y="31"/>
                    <a:pt x="194" y="33"/>
                    <a:pt x="196" y="34"/>
                  </a:cubicBezTo>
                  <a:cubicBezTo>
                    <a:pt x="199" y="34"/>
                    <a:pt x="199" y="32"/>
                    <a:pt x="199" y="29"/>
                  </a:cubicBezTo>
                  <a:cubicBezTo>
                    <a:pt x="202" y="29"/>
                    <a:pt x="203" y="30"/>
                    <a:pt x="205" y="31"/>
                  </a:cubicBezTo>
                  <a:cubicBezTo>
                    <a:pt x="206" y="29"/>
                    <a:pt x="204" y="28"/>
                    <a:pt x="207" y="25"/>
                  </a:cubicBezTo>
                  <a:cubicBezTo>
                    <a:pt x="210" y="25"/>
                    <a:pt x="211" y="27"/>
                    <a:pt x="212" y="25"/>
                  </a:cubicBezTo>
                  <a:cubicBezTo>
                    <a:pt x="214" y="26"/>
                    <a:pt x="212" y="28"/>
                    <a:pt x="210" y="28"/>
                  </a:cubicBezTo>
                  <a:cubicBezTo>
                    <a:pt x="212" y="32"/>
                    <a:pt x="221" y="24"/>
                    <a:pt x="224" y="29"/>
                  </a:cubicBezTo>
                  <a:cubicBezTo>
                    <a:pt x="229" y="30"/>
                    <a:pt x="221" y="25"/>
                    <a:pt x="226" y="25"/>
                  </a:cubicBezTo>
                  <a:cubicBezTo>
                    <a:pt x="226" y="23"/>
                    <a:pt x="227" y="22"/>
                    <a:pt x="230" y="22"/>
                  </a:cubicBezTo>
                  <a:cubicBezTo>
                    <a:pt x="230" y="26"/>
                    <a:pt x="230" y="26"/>
                    <a:pt x="230" y="26"/>
                  </a:cubicBezTo>
                  <a:cubicBezTo>
                    <a:pt x="233" y="23"/>
                    <a:pt x="234" y="29"/>
                    <a:pt x="237" y="29"/>
                  </a:cubicBezTo>
                  <a:cubicBezTo>
                    <a:pt x="241" y="30"/>
                    <a:pt x="244" y="29"/>
                    <a:pt x="245" y="26"/>
                  </a:cubicBezTo>
                  <a:cubicBezTo>
                    <a:pt x="247" y="28"/>
                    <a:pt x="251" y="28"/>
                    <a:pt x="249" y="32"/>
                  </a:cubicBezTo>
                  <a:cubicBezTo>
                    <a:pt x="253" y="31"/>
                    <a:pt x="256" y="30"/>
                    <a:pt x="256" y="26"/>
                  </a:cubicBezTo>
                  <a:cubicBezTo>
                    <a:pt x="260" y="29"/>
                    <a:pt x="262" y="25"/>
                    <a:pt x="265" y="29"/>
                  </a:cubicBezTo>
                  <a:cubicBezTo>
                    <a:pt x="275" y="29"/>
                    <a:pt x="275" y="29"/>
                    <a:pt x="275" y="29"/>
                  </a:cubicBezTo>
                  <a:cubicBezTo>
                    <a:pt x="275" y="30"/>
                    <a:pt x="273" y="32"/>
                    <a:pt x="273" y="32"/>
                  </a:cubicBezTo>
                  <a:cubicBezTo>
                    <a:pt x="273" y="32"/>
                    <a:pt x="277" y="34"/>
                    <a:pt x="276" y="34"/>
                  </a:cubicBezTo>
                  <a:cubicBezTo>
                    <a:pt x="277" y="34"/>
                    <a:pt x="278" y="32"/>
                    <a:pt x="280" y="32"/>
                  </a:cubicBezTo>
                  <a:cubicBezTo>
                    <a:pt x="281" y="32"/>
                    <a:pt x="280" y="35"/>
                    <a:pt x="280" y="35"/>
                  </a:cubicBezTo>
                  <a:cubicBezTo>
                    <a:pt x="284" y="37"/>
                    <a:pt x="290" y="34"/>
                    <a:pt x="294" y="35"/>
                  </a:cubicBezTo>
                  <a:cubicBezTo>
                    <a:pt x="295" y="37"/>
                    <a:pt x="297" y="36"/>
                    <a:pt x="299" y="36"/>
                  </a:cubicBezTo>
                  <a:cubicBezTo>
                    <a:pt x="296" y="41"/>
                    <a:pt x="303" y="37"/>
                    <a:pt x="303" y="41"/>
                  </a:cubicBezTo>
                  <a:cubicBezTo>
                    <a:pt x="303" y="44"/>
                    <a:pt x="300" y="42"/>
                    <a:pt x="300" y="45"/>
                  </a:cubicBezTo>
                  <a:cubicBezTo>
                    <a:pt x="300" y="47"/>
                    <a:pt x="301" y="47"/>
                    <a:pt x="301" y="49"/>
                  </a:cubicBezTo>
                  <a:cubicBezTo>
                    <a:pt x="316" y="48"/>
                    <a:pt x="329" y="47"/>
                    <a:pt x="341" y="52"/>
                  </a:cubicBezTo>
                  <a:cubicBezTo>
                    <a:pt x="340" y="53"/>
                    <a:pt x="339" y="54"/>
                    <a:pt x="339" y="56"/>
                  </a:cubicBezTo>
                  <a:cubicBezTo>
                    <a:pt x="342" y="56"/>
                    <a:pt x="342" y="54"/>
                    <a:pt x="345" y="55"/>
                  </a:cubicBezTo>
                  <a:cubicBezTo>
                    <a:pt x="344" y="50"/>
                    <a:pt x="345" y="51"/>
                    <a:pt x="343" y="46"/>
                  </a:cubicBezTo>
                  <a:cubicBezTo>
                    <a:pt x="344" y="44"/>
                    <a:pt x="355" y="44"/>
                    <a:pt x="352" y="42"/>
                  </a:cubicBezTo>
                  <a:cubicBezTo>
                    <a:pt x="353" y="39"/>
                    <a:pt x="354" y="42"/>
                    <a:pt x="356" y="42"/>
                  </a:cubicBezTo>
                  <a:cubicBezTo>
                    <a:pt x="356" y="43"/>
                    <a:pt x="359" y="43"/>
                    <a:pt x="359" y="45"/>
                  </a:cubicBezTo>
                  <a:cubicBezTo>
                    <a:pt x="364" y="46"/>
                    <a:pt x="368" y="43"/>
                    <a:pt x="373" y="45"/>
                  </a:cubicBezTo>
                  <a:cubicBezTo>
                    <a:pt x="373" y="45"/>
                    <a:pt x="373" y="46"/>
                    <a:pt x="374" y="46"/>
                  </a:cubicBezTo>
                  <a:cubicBezTo>
                    <a:pt x="375" y="46"/>
                    <a:pt x="376" y="47"/>
                    <a:pt x="377" y="48"/>
                  </a:cubicBezTo>
                  <a:cubicBezTo>
                    <a:pt x="382" y="48"/>
                    <a:pt x="387" y="45"/>
                    <a:pt x="394" y="46"/>
                  </a:cubicBezTo>
                  <a:cubicBezTo>
                    <a:pt x="398" y="43"/>
                    <a:pt x="397" y="41"/>
                    <a:pt x="398" y="38"/>
                  </a:cubicBezTo>
                  <a:cubicBezTo>
                    <a:pt x="397" y="33"/>
                    <a:pt x="393" y="35"/>
                    <a:pt x="393" y="34"/>
                  </a:cubicBezTo>
                  <a:cubicBezTo>
                    <a:pt x="393" y="26"/>
                    <a:pt x="406" y="30"/>
                    <a:pt x="409" y="32"/>
                  </a:cubicBezTo>
                  <a:cubicBezTo>
                    <a:pt x="409" y="34"/>
                    <a:pt x="408" y="35"/>
                    <a:pt x="405" y="35"/>
                  </a:cubicBezTo>
                  <a:cubicBezTo>
                    <a:pt x="408" y="38"/>
                    <a:pt x="405" y="39"/>
                    <a:pt x="404" y="41"/>
                  </a:cubicBezTo>
                  <a:cubicBezTo>
                    <a:pt x="403" y="44"/>
                    <a:pt x="406" y="43"/>
                    <a:pt x="408" y="43"/>
                  </a:cubicBezTo>
                  <a:cubicBezTo>
                    <a:pt x="406" y="48"/>
                    <a:pt x="409" y="48"/>
                    <a:pt x="407" y="52"/>
                  </a:cubicBezTo>
                  <a:cubicBezTo>
                    <a:pt x="411" y="54"/>
                    <a:pt x="413" y="45"/>
                    <a:pt x="412" y="46"/>
                  </a:cubicBezTo>
                  <a:cubicBezTo>
                    <a:pt x="413" y="46"/>
                    <a:pt x="416" y="50"/>
                    <a:pt x="415" y="43"/>
                  </a:cubicBezTo>
                  <a:cubicBezTo>
                    <a:pt x="421" y="44"/>
                    <a:pt x="420" y="38"/>
                    <a:pt x="423" y="36"/>
                  </a:cubicBezTo>
                  <a:cubicBezTo>
                    <a:pt x="422" y="32"/>
                    <a:pt x="419" y="29"/>
                    <a:pt x="414" y="29"/>
                  </a:cubicBezTo>
                  <a:cubicBezTo>
                    <a:pt x="416" y="27"/>
                    <a:pt x="411" y="24"/>
                    <a:pt x="407" y="22"/>
                  </a:cubicBezTo>
                  <a:cubicBezTo>
                    <a:pt x="407" y="20"/>
                    <a:pt x="407" y="18"/>
                    <a:pt x="405" y="18"/>
                  </a:cubicBezTo>
                  <a:cubicBezTo>
                    <a:pt x="405" y="15"/>
                    <a:pt x="409" y="14"/>
                    <a:pt x="409" y="11"/>
                  </a:cubicBezTo>
                  <a:cubicBezTo>
                    <a:pt x="409" y="10"/>
                    <a:pt x="413" y="9"/>
                    <a:pt x="412" y="8"/>
                  </a:cubicBezTo>
                  <a:cubicBezTo>
                    <a:pt x="408" y="5"/>
                    <a:pt x="417" y="9"/>
                    <a:pt x="414" y="5"/>
                  </a:cubicBezTo>
                  <a:cubicBezTo>
                    <a:pt x="414" y="0"/>
                    <a:pt x="417" y="7"/>
                    <a:pt x="418" y="7"/>
                  </a:cubicBezTo>
                  <a:cubicBezTo>
                    <a:pt x="419" y="7"/>
                    <a:pt x="422" y="6"/>
                    <a:pt x="423" y="7"/>
                  </a:cubicBezTo>
                  <a:cubicBezTo>
                    <a:pt x="424" y="7"/>
                    <a:pt x="421" y="9"/>
                    <a:pt x="422" y="10"/>
                  </a:cubicBezTo>
                  <a:cubicBezTo>
                    <a:pt x="423" y="10"/>
                    <a:pt x="426" y="9"/>
                    <a:pt x="426" y="10"/>
                  </a:cubicBezTo>
                  <a:cubicBezTo>
                    <a:pt x="427" y="10"/>
                    <a:pt x="425" y="13"/>
                    <a:pt x="426" y="14"/>
                  </a:cubicBezTo>
                  <a:cubicBezTo>
                    <a:pt x="426" y="14"/>
                    <a:pt x="429" y="14"/>
                    <a:pt x="429" y="14"/>
                  </a:cubicBezTo>
                  <a:cubicBezTo>
                    <a:pt x="430" y="17"/>
                    <a:pt x="427" y="16"/>
                    <a:pt x="429" y="19"/>
                  </a:cubicBezTo>
                  <a:cubicBezTo>
                    <a:pt x="430" y="20"/>
                    <a:pt x="431" y="21"/>
                    <a:pt x="430" y="22"/>
                  </a:cubicBezTo>
                  <a:cubicBezTo>
                    <a:pt x="430" y="22"/>
                    <a:pt x="429" y="23"/>
                    <a:pt x="429" y="24"/>
                  </a:cubicBezTo>
                  <a:cubicBezTo>
                    <a:pt x="429" y="26"/>
                    <a:pt x="428" y="26"/>
                    <a:pt x="428" y="28"/>
                  </a:cubicBezTo>
                  <a:cubicBezTo>
                    <a:pt x="427" y="30"/>
                    <a:pt x="437" y="31"/>
                    <a:pt x="435" y="26"/>
                  </a:cubicBezTo>
                  <a:cubicBezTo>
                    <a:pt x="437" y="26"/>
                    <a:pt x="436" y="30"/>
                    <a:pt x="440" y="29"/>
                  </a:cubicBezTo>
                  <a:cubicBezTo>
                    <a:pt x="438" y="32"/>
                    <a:pt x="441" y="32"/>
                    <a:pt x="440" y="36"/>
                  </a:cubicBezTo>
                  <a:cubicBezTo>
                    <a:pt x="446" y="37"/>
                    <a:pt x="445" y="32"/>
                    <a:pt x="450" y="35"/>
                  </a:cubicBezTo>
                  <a:cubicBezTo>
                    <a:pt x="451" y="35"/>
                    <a:pt x="451" y="34"/>
                    <a:pt x="451" y="34"/>
                  </a:cubicBezTo>
                  <a:cubicBezTo>
                    <a:pt x="455" y="34"/>
                    <a:pt x="450" y="35"/>
                    <a:pt x="453" y="38"/>
                  </a:cubicBezTo>
                  <a:cubicBezTo>
                    <a:pt x="453" y="38"/>
                    <a:pt x="456" y="39"/>
                    <a:pt x="456" y="39"/>
                  </a:cubicBezTo>
                  <a:cubicBezTo>
                    <a:pt x="456" y="42"/>
                    <a:pt x="451" y="43"/>
                    <a:pt x="453" y="48"/>
                  </a:cubicBezTo>
                  <a:moveTo>
                    <a:pt x="286" y="63"/>
                  </a:moveTo>
                  <a:cubicBezTo>
                    <a:pt x="285" y="61"/>
                    <a:pt x="288" y="59"/>
                    <a:pt x="286" y="59"/>
                  </a:cubicBezTo>
                  <a:cubicBezTo>
                    <a:pt x="286" y="60"/>
                    <a:pt x="286" y="60"/>
                    <a:pt x="284" y="60"/>
                  </a:cubicBezTo>
                  <a:cubicBezTo>
                    <a:pt x="284" y="58"/>
                    <a:pt x="285" y="56"/>
                    <a:pt x="283" y="56"/>
                  </a:cubicBezTo>
                  <a:cubicBezTo>
                    <a:pt x="281" y="58"/>
                    <a:pt x="275" y="63"/>
                    <a:pt x="272" y="59"/>
                  </a:cubicBezTo>
                  <a:cubicBezTo>
                    <a:pt x="271" y="55"/>
                    <a:pt x="278" y="60"/>
                    <a:pt x="276" y="55"/>
                  </a:cubicBezTo>
                  <a:cubicBezTo>
                    <a:pt x="275" y="54"/>
                    <a:pt x="273" y="55"/>
                    <a:pt x="273" y="53"/>
                  </a:cubicBezTo>
                  <a:cubicBezTo>
                    <a:pt x="271" y="52"/>
                    <a:pt x="270" y="55"/>
                    <a:pt x="268" y="56"/>
                  </a:cubicBezTo>
                  <a:cubicBezTo>
                    <a:pt x="265" y="57"/>
                    <a:pt x="261" y="56"/>
                    <a:pt x="258" y="57"/>
                  </a:cubicBezTo>
                  <a:cubicBezTo>
                    <a:pt x="258" y="57"/>
                    <a:pt x="257" y="58"/>
                    <a:pt x="256" y="59"/>
                  </a:cubicBezTo>
                  <a:cubicBezTo>
                    <a:pt x="252" y="60"/>
                    <a:pt x="247" y="60"/>
                    <a:pt x="242" y="60"/>
                  </a:cubicBezTo>
                  <a:cubicBezTo>
                    <a:pt x="243" y="63"/>
                    <a:pt x="240" y="64"/>
                    <a:pt x="242" y="64"/>
                  </a:cubicBezTo>
                  <a:cubicBezTo>
                    <a:pt x="242" y="63"/>
                    <a:pt x="244" y="63"/>
                    <a:pt x="244" y="66"/>
                  </a:cubicBezTo>
                  <a:cubicBezTo>
                    <a:pt x="250" y="67"/>
                    <a:pt x="259" y="60"/>
                    <a:pt x="261" y="66"/>
                  </a:cubicBezTo>
                  <a:cubicBezTo>
                    <a:pt x="257" y="63"/>
                    <a:pt x="259" y="66"/>
                    <a:pt x="256" y="67"/>
                  </a:cubicBezTo>
                  <a:cubicBezTo>
                    <a:pt x="254" y="67"/>
                    <a:pt x="252" y="68"/>
                    <a:pt x="251" y="70"/>
                  </a:cubicBezTo>
                  <a:cubicBezTo>
                    <a:pt x="258" y="71"/>
                    <a:pt x="262" y="68"/>
                    <a:pt x="269" y="69"/>
                  </a:cubicBezTo>
                  <a:cubicBezTo>
                    <a:pt x="269" y="70"/>
                    <a:pt x="269" y="73"/>
                    <a:pt x="270" y="73"/>
                  </a:cubicBezTo>
                  <a:cubicBezTo>
                    <a:pt x="271" y="71"/>
                    <a:pt x="273" y="71"/>
                    <a:pt x="275" y="71"/>
                  </a:cubicBezTo>
                  <a:cubicBezTo>
                    <a:pt x="275" y="69"/>
                    <a:pt x="276" y="67"/>
                    <a:pt x="277" y="66"/>
                  </a:cubicBezTo>
                  <a:cubicBezTo>
                    <a:pt x="280" y="63"/>
                    <a:pt x="279" y="66"/>
                    <a:pt x="283" y="66"/>
                  </a:cubicBezTo>
                  <a:cubicBezTo>
                    <a:pt x="283" y="64"/>
                    <a:pt x="284" y="62"/>
                    <a:pt x="286" y="63"/>
                  </a:cubicBezTo>
                  <a:moveTo>
                    <a:pt x="296" y="111"/>
                  </a:moveTo>
                  <a:cubicBezTo>
                    <a:pt x="297" y="107"/>
                    <a:pt x="301" y="108"/>
                    <a:pt x="303" y="106"/>
                  </a:cubicBezTo>
                  <a:cubicBezTo>
                    <a:pt x="303" y="106"/>
                    <a:pt x="305" y="107"/>
                    <a:pt x="306" y="106"/>
                  </a:cubicBezTo>
                  <a:cubicBezTo>
                    <a:pt x="308" y="106"/>
                    <a:pt x="310" y="106"/>
                    <a:pt x="313" y="105"/>
                  </a:cubicBezTo>
                  <a:cubicBezTo>
                    <a:pt x="313" y="105"/>
                    <a:pt x="314" y="103"/>
                    <a:pt x="314" y="102"/>
                  </a:cubicBezTo>
                  <a:cubicBezTo>
                    <a:pt x="318" y="100"/>
                    <a:pt x="320" y="103"/>
                    <a:pt x="321" y="101"/>
                  </a:cubicBezTo>
                  <a:cubicBezTo>
                    <a:pt x="320" y="101"/>
                    <a:pt x="319" y="100"/>
                    <a:pt x="321" y="99"/>
                  </a:cubicBezTo>
                  <a:cubicBezTo>
                    <a:pt x="324" y="100"/>
                    <a:pt x="324" y="98"/>
                    <a:pt x="325" y="99"/>
                  </a:cubicBezTo>
                  <a:cubicBezTo>
                    <a:pt x="326" y="100"/>
                    <a:pt x="327" y="98"/>
                    <a:pt x="327" y="98"/>
                  </a:cubicBezTo>
                  <a:cubicBezTo>
                    <a:pt x="324" y="99"/>
                    <a:pt x="327" y="95"/>
                    <a:pt x="329" y="98"/>
                  </a:cubicBezTo>
                  <a:cubicBezTo>
                    <a:pt x="330" y="95"/>
                    <a:pt x="332" y="95"/>
                    <a:pt x="332" y="91"/>
                  </a:cubicBezTo>
                  <a:cubicBezTo>
                    <a:pt x="327" y="90"/>
                    <a:pt x="326" y="93"/>
                    <a:pt x="321" y="92"/>
                  </a:cubicBezTo>
                  <a:cubicBezTo>
                    <a:pt x="321" y="95"/>
                    <a:pt x="320" y="96"/>
                    <a:pt x="318" y="97"/>
                  </a:cubicBezTo>
                  <a:cubicBezTo>
                    <a:pt x="314" y="99"/>
                    <a:pt x="315" y="96"/>
                    <a:pt x="311" y="97"/>
                  </a:cubicBezTo>
                  <a:cubicBezTo>
                    <a:pt x="310" y="97"/>
                    <a:pt x="311" y="98"/>
                    <a:pt x="308" y="98"/>
                  </a:cubicBezTo>
                  <a:cubicBezTo>
                    <a:pt x="306" y="98"/>
                    <a:pt x="306" y="96"/>
                    <a:pt x="303" y="97"/>
                  </a:cubicBezTo>
                  <a:cubicBezTo>
                    <a:pt x="302" y="96"/>
                    <a:pt x="303" y="94"/>
                    <a:pt x="301" y="94"/>
                  </a:cubicBezTo>
                  <a:cubicBezTo>
                    <a:pt x="301" y="96"/>
                    <a:pt x="301" y="97"/>
                    <a:pt x="300" y="98"/>
                  </a:cubicBezTo>
                  <a:cubicBezTo>
                    <a:pt x="300" y="100"/>
                    <a:pt x="302" y="99"/>
                    <a:pt x="303" y="101"/>
                  </a:cubicBezTo>
                  <a:cubicBezTo>
                    <a:pt x="298" y="100"/>
                    <a:pt x="298" y="102"/>
                    <a:pt x="297" y="104"/>
                  </a:cubicBezTo>
                  <a:cubicBezTo>
                    <a:pt x="295" y="106"/>
                    <a:pt x="292" y="104"/>
                    <a:pt x="292" y="106"/>
                  </a:cubicBezTo>
                  <a:cubicBezTo>
                    <a:pt x="291" y="110"/>
                    <a:pt x="285" y="106"/>
                    <a:pt x="287" y="111"/>
                  </a:cubicBezTo>
                  <a:lnTo>
                    <a:pt x="296" y="111"/>
                  </a:lnTo>
                  <a:close/>
                  <a:moveTo>
                    <a:pt x="398" y="165"/>
                  </a:moveTo>
                  <a:cubicBezTo>
                    <a:pt x="397" y="166"/>
                    <a:pt x="397" y="167"/>
                    <a:pt x="397" y="167"/>
                  </a:cubicBezTo>
                  <a:cubicBezTo>
                    <a:pt x="396" y="167"/>
                    <a:pt x="393" y="168"/>
                    <a:pt x="393" y="168"/>
                  </a:cubicBezTo>
                  <a:cubicBezTo>
                    <a:pt x="391" y="170"/>
                    <a:pt x="394" y="174"/>
                    <a:pt x="391" y="174"/>
                  </a:cubicBezTo>
                  <a:cubicBezTo>
                    <a:pt x="391" y="172"/>
                    <a:pt x="391" y="170"/>
                    <a:pt x="390" y="170"/>
                  </a:cubicBezTo>
                  <a:cubicBezTo>
                    <a:pt x="390" y="175"/>
                    <a:pt x="390" y="175"/>
                    <a:pt x="390" y="175"/>
                  </a:cubicBezTo>
                  <a:cubicBezTo>
                    <a:pt x="397" y="175"/>
                    <a:pt x="397" y="175"/>
                    <a:pt x="397" y="175"/>
                  </a:cubicBezTo>
                  <a:cubicBezTo>
                    <a:pt x="396" y="177"/>
                    <a:pt x="399" y="179"/>
                    <a:pt x="400" y="181"/>
                  </a:cubicBezTo>
                  <a:cubicBezTo>
                    <a:pt x="401" y="185"/>
                    <a:pt x="402" y="184"/>
                    <a:pt x="404" y="186"/>
                  </a:cubicBezTo>
                  <a:cubicBezTo>
                    <a:pt x="402" y="187"/>
                    <a:pt x="400" y="187"/>
                    <a:pt x="401" y="189"/>
                  </a:cubicBezTo>
                  <a:cubicBezTo>
                    <a:pt x="401" y="191"/>
                    <a:pt x="403" y="191"/>
                    <a:pt x="402" y="193"/>
                  </a:cubicBezTo>
                  <a:cubicBezTo>
                    <a:pt x="408" y="193"/>
                    <a:pt x="408" y="193"/>
                    <a:pt x="408" y="193"/>
                  </a:cubicBezTo>
                  <a:cubicBezTo>
                    <a:pt x="410" y="192"/>
                    <a:pt x="410" y="188"/>
                    <a:pt x="409" y="185"/>
                  </a:cubicBezTo>
                  <a:cubicBezTo>
                    <a:pt x="408" y="184"/>
                    <a:pt x="406" y="184"/>
                    <a:pt x="405" y="182"/>
                  </a:cubicBezTo>
                  <a:cubicBezTo>
                    <a:pt x="408" y="175"/>
                    <a:pt x="405" y="179"/>
                    <a:pt x="404" y="177"/>
                  </a:cubicBezTo>
                  <a:cubicBezTo>
                    <a:pt x="402" y="174"/>
                    <a:pt x="402" y="169"/>
                    <a:pt x="401" y="165"/>
                  </a:cubicBezTo>
                  <a:cubicBezTo>
                    <a:pt x="400" y="166"/>
                    <a:pt x="399" y="165"/>
                    <a:pt x="398" y="165"/>
                  </a:cubicBezTo>
                  <a:moveTo>
                    <a:pt x="453" y="209"/>
                  </a:moveTo>
                  <a:cubicBezTo>
                    <a:pt x="448" y="207"/>
                    <a:pt x="449" y="211"/>
                    <a:pt x="447" y="212"/>
                  </a:cubicBezTo>
                  <a:cubicBezTo>
                    <a:pt x="447" y="211"/>
                    <a:pt x="446" y="210"/>
                    <a:pt x="444" y="210"/>
                  </a:cubicBezTo>
                  <a:cubicBezTo>
                    <a:pt x="445" y="215"/>
                    <a:pt x="439" y="213"/>
                    <a:pt x="437" y="214"/>
                  </a:cubicBezTo>
                  <a:cubicBezTo>
                    <a:pt x="436" y="215"/>
                    <a:pt x="437" y="216"/>
                    <a:pt x="436" y="217"/>
                  </a:cubicBezTo>
                  <a:cubicBezTo>
                    <a:pt x="435" y="218"/>
                    <a:pt x="433" y="217"/>
                    <a:pt x="433" y="219"/>
                  </a:cubicBezTo>
                  <a:cubicBezTo>
                    <a:pt x="436" y="219"/>
                    <a:pt x="433" y="220"/>
                    <a:pt x="433" y="223"/>
                  </a:cubicBezTo>
                  <a:cubicBezTo>
                    <a:pt x="436" y="225"/>
                    <a:pt x="437" y="221"/>
                    <a:pt x="439" y="220"/>
                  </a:cubicBezTo>
                  <a:cubicBezTo>
                    <a:pt x="441" y="219"/>
                    <a:pt x="444" y="220"/>
                    <a:pt x="447" y="220"/>
                  </a:cubicBezTo>
                  <a:cubicBezTo>
                    <a:pt x="449" y="220"/>
                    <a:pt x="449" y="219"/>
                    <a:pt x="451" y="219"/>
                  </a:cubicBezTo>
                  <a:cubicBezTo>
                    <a:pt x="455" y="218"/>
                    <a:pt x="459" y="220"/>
                    <a:pt x="460" y="221"/>
                  </a:cubicBezTo>
                  <a:cubicBezTo>
                    <a:pt x="459" y="222"/>
                    <a:pt x="457" y="222"/>
                    <a:pt x="457" y="223"/>
                  </a:cubicBezTo>
                  <a:cubicBezTo>
                    <a:pt x="458" y="222"/>
                    <a:pt x="458" y="224"/>
                    <a:pt x="458" y="224"/>
                  </a:cubicBezTo>
                  <a:cubicBezTo>
                    <a:pt x="459" y="224"/>
                    <a:pt x="460" y="223"/>
                    <a:pt x="460" y="223"/>
                  </a:cubicBezTo>
                  <a:cubicBezTo>
                    <a:pt x="465" y="223"/>
                    <a:pt x="463" y="224"/>
                    <a:pt x="467" y="221"/>
                  </a:cubicBezTo>
                  <a:cubicBezTo>
                    <a:pt x="471" y="219"/>
                    <a:pt x="474" y="223"/>
                    <a:pt x="477" y="220"/>
                  </a:cubicBezTo>
                  <a:cubicBezTo>
                    <a:pt x="473" y="219"/>
                    <a:pt x="477" y="214"/>
                    <a:pt x="474" y="217"/>
                  </a:cubicBezTo>
                  <a:cubicBezTo>
                    <a:pt x="471" y="220"/>
                    <a:pt x="471" y="212"/>
                    <a:pt x="471" y="212"/>
                  </a:cubicBezTo>
                  <a:cubicBezTo>
                    <a:pt x="471" y="211"/>
                    <a:pt x="467" y="212"/>
                    <a:pt x="468" y="209"/>
                  </a:cubicBezTo>
                  <a:cubicBezTo>
                    <a:pt x="461" y="209"/>
                    <a:pt x="461" y="209"/>
                    <a:pt x="461" y="209"/>
                  </a:cubicBezTo>
                  <a:cubicBezTo>
                    <a:pt x="462" y="207"/>
                    <a:pt x="463" y="206"/>
                    <a:pt x="461" y="205"/>
                  </a:cubicBezTo>
                  <a:cubicBezTo>
                    <a:pt x="457" y="206"/>
                    <a:pt x="458" y="205"/>
                    <a:pt x="453" y="205"/>
                  </a:cubicBezTo>
                  <a:cubicBezTo>
                    <a:pt x="452" y="207"/>
                    <a:pt x="451" y="207"/>
                    <a:pt x="453" y="209"/>
                  </a:cubicBezTo>
                  <a:moveTo>
                    <a:pt x="491" y="244"/>
                  </a:moveTo>
                  <a:cubicBezTo>
                    <a:pt x="490" y="244"/>
                    <a:pt x="489" y="244"/>
                    <a:pt x="489" y="243"/>
                  </a:cubicBezTo>
                  <a:cubicBezTo>
                    <a:pt x="495" y="244"/>
                    <a:pt x="489" y="233"/>
                    <a:pt x="495" y="234"/>
                  </a:cubicBezTo>
                  <a:cubicBezTo>
                    <a:pt x="498" y="237"/>
                    <a:pt x="499" y="233"/>
                    <a:pt x="503" y="234"/>
                  </a:cubicBezTo>
                  <a:cubicBezTo>
                    <a:pt x="501" y="226"/>
                    <a:pt x="491" y="224"/>
                    <a:pt x="482" y="226"/>
                  </a:cubicBezTo>
                  <a:cubicBezTo>
                    <a:pt x="481" y="225"/>
                    <a:pt x="481" y="225"/>
                    <a:pt x="481" y="223"/>
                  </a:cubicBezTo>
                  <a:cubicBezTo>
                    <a:pt x="478" y="222"/>
                    <a:pt x="477" y="226"/>
                    <a:pt x="474" y="226"/>
                  </a:cubicBezTo>
                  <a:cubicBezTo>
                    <a:pt x="472" y="226"/>
                    <a:pt x="472" y="224"/>
                    <a:pt x="470" y="224"/>
                  </a:cubicBezTo>
                  <a:cubicBezTo>
                    <a:pt x="468" y="225"/>
                    <a:pt x="467" y="226"/>
                    <a:pt x="465" y="227"/>
                  </a:cubicBezTo>
                  <a:cubicBezTo>
                    <a:pt x="463" y="228"/>
                    <a:pt x="462" y="228"/>
                    <a:pt x="460" y="228"/>
                  </a:cubicBezTo>
                  <a:cubicBezTo>
                    <a:pt x="460" y="231"/>
                    <a:pt x="459" y="232"/>
                    <a:pt x="457" y="233"/>
                  </a:cubicBezTo>
                  <a:cubicBezTo>
                    <a:pt x="457" y="244"/>
                    <a:pt x="455" y="245"/>
                    <a:pt x="456" y="257"/>
                  </a:cubicBezTo>
                  <a:cubicBezTo>
                    <a:pt x="461" y="259"/>
                    <a:pt x="458" y="253"/>
                    <a:pt x="463" y="254"/>
                  </a:cubicBezTo>
                  <a:cubicBezTo>
                    <a:pt x="462" y="251"/>
                    <a:pt x="463" y="249"/>
                    <a:pt x="464" y="248"/>
                  </a:cubicBezTo>
                  <a:cubicBezTo>
                    <a:pt x="466" y="245"/>
                    <a:pt x="464" y="241"/>
                    <a:pt x="465" y="237"/>
                  </a:cubicBezTo>
                  <a:cubicBezTo>
                    <a:pt x="466" y="237"/>
                    <a:pt x="468" y="235"/>
                    <a:pt x="468" y="234"/>
                  </a:cubicBezTo>
                  <a:cubicBezTo>
                    <a:pt x="469" y="233"/>
                    <a:pt x="468" y="230"/>
                    <a:pt x="470" y="230"/>
                  </a:cubicBezTo>
                  <a:cubicBezTo>
                    <a:pt x="472" y="230"/>
                    <a:pt x="474" y="230"/>
                    <a:pt x="475" y="228"/>
                  </a:cubicBezTo>
                  <a:cubicBezTo>
                    <a:pt x="473" y="233"/>
                    <a:pt x="480" y="229"/>
                    <a:pt x="479" y="233"/>
                  </a:cubicBezTo>
                  <a:cubicBezTo>
                    <a:pt x="480" y="237"/>
                    <a:pt x="480" y="235"/>
                    <a:pt x="479" y="240"/>
                  </a:cubicBezTo>
                  <a:cubicBezTo>
                    <a:pt x="481" y="240"/>
                    <a:pt x="482" y="240"/>
                    <a:pt x="482" y="241"/>
                  </a:cubicBezTo>
                  <a:cubicBezTo>
                    <a:pt x="481" y="241"/>
                    <a:pt x="480" y="241"/>
                    <a:pt x="479" y="243"/>
                  </a:cubicBezTo>
                  <a:cubicBezTo>
                    <a:pt x="484" y="241"/>
                    <a:pt x="489" y="247"/>
                    <a:pt x="491" y="244"/>
                  </a:cubicBezTo>
                  <a:moveTo>
                    <a:pt x="516" y="238"/>
                  </a:moveTo>
                  <a:cubicBezTo>
                    <a:pt x="516" y="238"/>
                    <a:pt x="516" y="241"/>
                    <a:pt x="516" y="241"/>
                  </a:cubicBezTo>
                  <a:cubicBezTo>
                    <a:pt x="514" y="243"/>
                    <a:pt x="507" y="237"/>
                    <a:pt x="505" y="240"/>
                  </a:cubicBezTo>
                  <a:cubicBezTo>
                    <a:pt x="505" y="242"/>
                    <a:pt x="503" y="243"/>
                    <a:pt x="502" y="244"/>
                  </a:cubicBezTo>
                  <a:cubicBezTo>
                    <a:pt x="505" y="248"/>
                    <a:pt x="506" y="245"/>
                    <a:pt x="510" y="245"/>
                  </a:cubicBezTo>
                  <a:cubicBezTo>
                    <a:pt x="513" y="245"/>
                    <a:pt x="518" y="247"/>
                    <a:pt x="520" y="244"/>
                  </a:cubicBezTo>
                  <a:cubicBezTo>
                    <a:pt x="519" y="244"/>
                    <a:pt x="519" y="243"/>
                    <a:pt x="520" y="243"/>
                  </a:cubicBezTo>
                  <a:cubicBezTo>
                    <a:pt x="521" y="242"/>
                    <a:pt x="523" y="242"/>
                    <a:pt x="523" y="241"/>
                  </a:cubicBezTo>
                  <a:cubicBezTo>
                    <a:pt x="519" y="241"/>
                    <a:pt x="518" y="238"/>
                    <a:pt x="516" y="238"/>
                  </a:cubicBezTo>
                  <a:moveTo>
                    <a:pt x="496" y="250"/>
                  </a:moveTo>
                  <a:cubicBezTo>
                    <a:pt x="496" y="249"/>
                    <a:pt x="495" y="247"/>
                    <a:pt x="493" y="248"/>
                  </a:cubicBezTo>
                  <a:cubicBezTo>
                    <a:pt x="493" y="248"/>
                    <a:pt x="494" y="251"/>
                    <a:pt x="493" y="251"/>
                  </a:cubicBezTo>
                  <a:cubicBezTo>
                    <a:pt x="486" y="251"/>
                    <a:pt x="486" y="251"/>
                    <a:pt x="486" y="251"/>
                  </a:cubicBezTo>
                  <a:cubicBezTo>
                    <a:pt x="489" y="256"/>
                    <a:pt x="482" y="252"/>
                    <a:pt x="482" y="255"/>
                  </a:cubicBezTo>
                  <a:cubicBezTo>
                    <a:pt x="486" y="255"/>
                    <a:pt x="486" y="255"/>
                    <a:pt x="486" y="255"/>
                  </a:cubicBezTo>
                  <a:cubicBezTo>
                    <a:pt x="487" y="257"/>
                    <a:pt x="485" y="257"/>
                    <a:pt x="485" y="258"/>
                  </a:cubicBezTo>
                  <a:cubicBezTo>
                    <a:pt x="489" y="259"/>
                    <a:pt x="488" y="255"/>
                    <a:pt x="491" y="255"/>
                  </a:cubicBezTo>
                  <a:cubicBezTo>
                    <a:pt x="492" y="256"/>
                    <a:pt x="494" y="257"/>
                    <a:pt x="498" y="257"/>
                  </a:cubicBezTo>
                  <a:cubicBezTo>
                    <a:pt x="497" y="251"/>
                    <a:pt x="507" y="256"/>
                    <a:pt x="505" y="248"/>
                  </a:cubicBezTo>
                  <a:cubicBezTo>
                    <a:pt x="500" y="247"/>
                    <a:pt x="498" y="250"/>
                    <a:pt x="496" y="250"/>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46" name="Freeform 96"/>
            <p:cNvSpPr/>
            <p:nvPr/>
          </p:nvSpPr>
          <p:spPr bwMode="auto">
            <a:xfrm>
              <a:off x="4230687" y="1722437"/>
              <a:ext cx="173038" cy="258763"/>
            </a:xfrm>
            <a:custGeom>
              <a:avLst/>
              <a:gdLst>
                <a:gd name="T0" fmla="*/ 13 w 46"/>
                <a:gd name="T1" fmla="*/ 7 h 69"/>
                <a:gd name="T2" fmla="*/ 23 w 46"/>
                <a:gd name="T3" fmla="*/ 6 h 69"/>
                <a:gd name="T4" fmla="*/ 24 w 46"/>
                <a:gd name="T5" fmla="*/ 14 h 69"/>
                <a:gd name="T6" fmla="*/ 17 w 46"/>
                <a:gd name="T7" fmla="*/ 19 h 69"/>
                <a:gd name="T8" fmla="*/ 26 w 46"/>
                <a:gd name="T9" fmla="*/ 23 h 69"/>
                <a:gd name="T10" fmla="*/ 30 w 46"/>
                <a:gd name="T11" fmla="*/ 33 h 69"/>
                <a:gd name="T12" fmla="*/ 33 w 46"/>
                <a:gd name="T13" fmla="*/ 35 h 69"/>
                <a:gd name="T14" fmla="*/ 38 w 46"/>
                <a:gd name="T15" fmla="*/ 38 h 69"/>
                <a:gd name="T16" fmla="*/ 35 w 46"/>
                <a:gd name="T17" fmla="*/ 44 h 69"/>
                <a:gd name="T18" fmla="*/ 44 w 46"/>
                <a:gd name="T19" fmla="*/ 45 h 69"/>
                <a:gd name="T20" fmla="*/ 44 w 46"/>
                <a:gd name="T21" fmla="*/ 54 h 69"/>
                <a:gd name="T22" fmla="*/ 41 w 46"/>
                <a:gd name="T23" fmla="*/ 54 h 69"/>
                <a:gd name="T24" fmla="*/ 44 w 46"/>
                <a:gd name="T25" fmla="*/ 55 h 69"/>
                <a:gd name="T26" fmla="*/ 41 w 46"/>
                <a:gd name="T27" fmla="*/ 59 h 69"/>
                <a:gd name="T28" fmla="*/ 37 w 46"/>
                <a:gd name="T29" fmla="*/ 62 h 69"/>
                <a:gd name="T30" fmla="*/ 23 w 46"/>
                <a:gd name="T31" fmla="*/ 61 h 69"/>
                <a:gd name="T32" fmla="*/ 17 w 46"/>
                <a:gd name="T33" fmla="*/ 62 h 69"/>
                <a:gd name="T34" fmla="*/ 7 w 46"/>
                <a:gd name="T35" fmla="*/ 62 h 69"/>
                <a:gd name="T36" fmla="*/ 10 w 46"/>
                <a:gd name="T37" fmla="*/ 61 h 69"/>
                <a:gd name="T38" fmla="*/ 12 w 46"/>
                <a:gd name="T39" fmla="*/ 62 h 69"/>
                <a:gd name="T40" fmla="*/ 13 w 46"/>
                <a:gd name="T41" fmla="*/ 59 h 69"/>
                <a:gd name="T42" fmla="*/ 21 w 46"/>
                <a:gd name="T43" fmla="*/ 58 h 69"/>
                <a:gd name="T44" fmla="*/ 10 w 46"/>
                <a:gd name="T45" fmla="*/ 54 h 69"/>
                <a:gd name="T46" fmla="*/ 10 w 46"/>
                <a:gd name="T47" fmla="*/ 45 h 69"/>
                <a:gd name="T48" fmla="*/ 13 w 46"/>
                <a:gd name="T49" fmla="*/ 44 h 69"/>
                <a:gd name="T50" fmla="*/ 19 w 46"/>
                <a:gd name="T51" fmla="*/ 44 h 69"/>
                <a:gd name="T52" fmla="*/ 20 w 46"/>
                <a:gd name="T53" fmla="*/ 35 h 69"/>
                <a:gd name="T54" fmla="*/ 16 w 46"/>
                <a:gd name="T55" fmla="*/ 30 h 69"/>
                <a:gd name="T56" fmla="*/ 10 w 46"/>
                <a:gd name="T57" fmla="*/ 31 h 69"/>
                <a:gd name="T58" fmla="*/ 10 w 46"/>
                <a:gd name="T59" fmla="*/ 24 h 69"/>
                <a:gd name="T60" fmla="*/ 5 w 46"/>
                <a:gd name="T61" fmla="*/ 21 h 69"/>
                <a:gd name="T62" fmla="*/ 0 w 46"/>
                <a:gd name="T63" fmla="*/ 7 h 69"/>
                <a:gd name="T64" fmla="*/ 7 w 46"/>
                <a:gd name="T65" fmla="*/ 0 h 69"/>
                <a:gd name="T66" fmla="*/ 20 w 46"/>
                <a:gd name="T67" fmla="*/ 0 h 69"/>
                <a:gd name="T68" fmla="*/ 13 w 46"/>
                <a:gd name="T69" fmla="*/ 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6" h="69">
                  <a:moveTo>
                    <a:pt x="13" y="7"/>
                  </a:moveTo>
                  <a:cubicBezTo>
                    <a:pt x="14" y="10"/>
                    <a:pt x="20" y="6"/>
                    <a:pt x="23" y="6"/>
                  </a:cubicBezTo>
                  <a:cubicBezTo>
                    <a:pt x="24" y="8"/>
                    <a:pt x="24" y="11"/>
                    <a:pt x="24" y="14"/>
                  </a:cubicBezTo>
                  <a:cubicBezTo>
                    <a:pt x="21" y="15"/>
                    <a:pt x="18" y="16"/>
                    <a:pt x="17" y="19"/>
                  </a:cubicBezTo>
                  <a:cubicBezTo>
                    <a:pt x="18" y="21"/>
                    <a:pt x="21" y="23"/>
                    <a:pt x="26" y="23"/>
                  </a:cubicBezTo>
                  <a:cubicBezTo>
                    <a:pt x="25" y="28"/>
                    <a:pt x="31" y="26"/>
                    <a:pt x="30" y="33"/>
                  </a:cubicBezTo>
                  <a:cubicBezTo>
                    <a:pt x="30" y="34"/>
                    <a:pt x="33" y="34"/>
                    <a:pt x="33" y="35"/>
                  </a:cubicBezTo>
                  <a:cubicBezTo>
                    <a:pt x="33" y="38"/>
                    <a:pt x="37" y="36"/>
                    <a:pt x="38" y="38"/>
                  </a:cubicBezTo>
                  <a:cubicBezTo>
                    <a:pt x="38" y="40"/>
                    <a:pt x="36" y="42"/>
                    <a:pt x="35" y="44"/>
                  </a:cubicBezTo>
                  <a:cubicBezTo>
                    <a:pt x="39" y="44"/>
                    <a:pt x="42" y="44"/>
                    <a:pt x="44" y="45"/>
                  </a:cubicBezTo>
                  <a:cubicBezTo>
                    <a:pt x="42" y="47"/>
                    <a:pt x="46" y="51"/>
                    <a:pt x="44" y="54"/>
                  </a:cubicBezTo>
                  <a:cubicBezTo>
                    <a:pt x="44" y="54"/>
                    <a:pt x="41" y="53"/>
                    <a:pt x="41" y="54"/>
                  </a:cubicBezTo>
                  <a:cubicBezTo>
                    <a:pt x="41" y="55"/>
                    <a:pt x="43" y="55"/>
                    <a:pt x="44" y="55"/>
                  </a:cubicBezTo>
                  <a:cubicBezTo>
                    <a:pt x="43" y="56"/>
                    <a:pt x="41" y="56"/>
                    <a:pt x="41" y="59"/>
                  </a:cubicBezTo>
                  <a:cubicBezTo>
                    <a:pt x="39" y="60"/>
                    <a:pt x="39" y="62"/>
                    <a:pt x="37" y="62"/>
                  </a:cubicBezTo>
                  <a:cubicBezTo>
                    <a:pt x="32" y="62"/>
                    <a:pt x="29" y="60"/>
                    <a:pt x="23" y="61"/>
                  </a:cubicBezTo>
                  <a:cubicBezTo>
                    <a:pt x="20" y="63"/>
                    <a:pt x="22" y="63"/>
                    <a:pt x="17" y="62"/>
                  </a:cubicBezTo>
                  <a:cubicBezTo>
                    <a:pt x="16" y="65"/>
                    <a:pt x="7" y="69"/>
                    <a:pt x="7" y="62"/>
                  </a:cubicBezTo>
                  <a:cubicBezTo>
                    <a:pt x="9" y="63"/>
                    <a:pt x="10" y="61"/>
                    <a:pt x="10" y="61"/>
                  </a:cubicBezTo>
                  <a:cubicBezTo>
                    <a:pt x="11" y="61"/>
                    <a:pt x="12" y="62"/>
                    <a:pt x="12" y="62"/>
                  </a:cubicBezTo>
                  <a:cubicBezTo>
                    <a:pt x="13" y="61"/>
                    <a:pt x="12" y="60"/>
                    <a:pt x="13" y="59"/>
                  </a:cubicBezTo>
                  <a:cubicBezTo>
                    <a:pt x="15" y="58"/>
                    <a:pt x="18" y="59"/>
                    <a:pt x="21" y="58"/>
                  </a:cubicBezTo>
                  <a:cubicBezTo>
                    <a:pt x="20" y="51"/>
                    <a:pt x="14" y="56"/>
                    <a:pt x="10" y="54"/>
                  </a:cubicBezTo>
                  <a:cubicBezTo>
                    <a:pt x="10" y="45"/>
                    <a:pt x="10" y="45"/>
                    <a:pt x="10" y="45"/>
                  </a:cubicBezTo>
                  <a:cubicBezTo>
                    <a:pt x="13" y="46"/>
                    <a:pt x="15" y="44"/>
                    <a:pt x="13" y="44"/>
                  </a:cubicBezTo>
                  <a:cubicBezTo>
                    <a:pt x="14" y="40"/>
                    <a:pt x="16" y="45"/>
                    <a:pt x="19" y="44"/>
                  </a:cubicBezTo>
                  <a:cubicBezTo>
                    <a:pt x="21" y="44"/>
                    <a:pt x="16" y="38"/>
                    <a:pt x="20" y="35"/>
                  </a:cubicBezTo>
                  <a:cubicBezTo>
                    <a:pt x="19" y="33"/>
                    <a:pt x="15" y="34"/>
                    <a:pt x="16" y="30"/>
                  </a:cubicBezTo>
                  <a:cubicBezTo>
                    <a:pt x="15" y="31"/>
                    <a:pt x="13" y="31"/>
                    <a:pt x="10" y="31"/>
                  </a:cubicBezTo>
                  <a:cubicBezTo>
                    <a:pt x="10" y="24"/>
                    <a:pt x="10" y="24"/>
                    <a:pt x="10" y="24"/>
                  </a:cubicBezTo>
                  <a:cubicBezTo>
                    <a:pt x="10" y="22"/>
                    <a:pt x="5" y="23"/>
                    <a:pt x="5" y="21"/>
                  </a:cubicBezTo>
                  <a:cubicBezTo>
                    <a:pt x="7" y="16"/>
                    <a:pt x="6" y="8"/>
                    <a:pt x="0" y="7"/>
                  </a:cubicBezTo>
                  <a:cubicBezTo>
                    <a:pt x="2" y="5"/>
                    <a:pt x="6" y="4"/>
                    <a:pt x="7" y="0"/>
                  </a:cubicBezTo>
                  <a:cubicBezTo>
                    <a:pt x="20" y="0"/>
                    <a:pt x="20" y="0"/>
                    <a:pt x="20" y="0"/>
                  </a:cubicBezTo>
                  <a:cubicBezTo>
                    <a:pt x="17" y="2"/>
                    <a:pt x="15" y="5"/>
                    <a:pt x="13" y="7"/>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47" name="Freeform 97"/>
            <p:cNvSpPr/>
            <p:nvPr/>
          </p:nvSpPr>
          <p:spPr bwMode="auto">
            <a:xfrm>
              <a:off x="1050925" y="1738312"/>
              <a:ext cx="44450" cy="33338"/>
            </a:xfrm>
            <a:custGeom>
              <a:avLst/>
              <a:gdLst>
                <a:gd name="T0" fmla="*/ 11 w 12"/>
                <a:gd name="T1" fmla="*/ 1 h 9"/>
                <a:gd name="T2" fmla="*/ 12 w 12"/>
                <a:gd name="T3" fmla="*/ 6 h 9"/>
                <a:gd name="T4" fmla="*/ 5 w 12"/>
                <a:gd name="T5" fmla="*/ 9 h 9"/>
                <a:gd name="T6" fmla="*/ 5 w 12"/>
                <a:gd name="T7" fmla="*/ 6 h 9"/>
                <a:gd name="T8" fmla="*/ 2 w 12"/>
                <a:gd name="T9" fmla="*/ 8 h 9"/>
                <a:gd name="T10" fmla="*/ 4 w 12"/>
                <a:gd name="T11" fmla="*/ 6 h 9"/>
                <a:gd name="T12" fmla="*/ 11 w 12"/>
                <a:gd name="T13" fmla="*/ 1 h 9"/>
              </a:gdLst>
              <a:ahLst/>
              <a:cxnLst>
                <a:cxn ang="0">
                  <a:pos x="T0" y="T1"/>
                </a:cxn>
                <a:cxn ang="0">
                  <a:pos x="T2" y="T3"/>
                </a:cxn>
                <a:cxn ang="0">
                  <a:pos x="T4" y="T5"/>
                </a:cxn>
                <a:cxn ang="0">
                  <a:pos x="T6" y="T7"/>
                </a:cxn>
                <a:cxn ang="0">
                  <a:pos x="T8" y="T9"/>
                </a:cxn>
                <a:cxn ang="0">
                  <a:pos x="T10" y="T11"/>
                </a:cxn>
                <a:cxn ang="0">
                  <a:pos x="T12" y="T13"/>
                </a:cxn>
              </a:cxnLst>
              <a:rect l="0" t="0" r="r" b="b"/>
              <a:pathLst>
                <a:path w="12" h="9">
                  <a:moveTo>
                    <a:pt x="11" y="1"/>
                  </a:moveTo>
                  <a:cubicBezTo>
                    <a:pt x="9" y="2"/>
                    <a:pt x="10" y="5"/>
                    <a:pt x="12" y="6"/>
                  </a:cubicBezTo>
                  <a:cubicBezTo>
                    <a:pt x="11" y="8"/>
                    <a:pt x="8" y="8"/>
                    <a:pt x="5" y="9"/>
                  </a:cubicBezTo>
                  <a:cubicBezTo>
                    <a:pt x="5" y="6"/>
                    <a:pt x="5" y="6"/>
                    <a:pt x="5" y="6"/>
                  </a:cubicBezTo>
                  <a:cubicBezTo>
                    <a:pt x="4" y="6"/>
                    <a:pt x="4" y="8"/>
                    <a:pt x="2" y="8"/>
                  </a:cubicBezTo>
                  <a:cubicBezTo>
                    <a:pt x="0" y="6"/>
                    <a:pt x="3" y="7"/>
                    <a:pt x="4" y="6"/>
                  </a:cubicBezTo>
                  <a:cubicBezTo>
                    <a:pt x="5" y="5"/>
                    <a:pt x="8" y="0"/>
                    <a:pt x="11" y="1"/>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48" name="Freeform 98"/>
            <p:cNvSpPr/>
            <p:nvPr/>
          </p:nvSpPr>
          <p:spPr bwMode="auto">
            <a:xfrm>
              <a:off x="7366000" y="2157412"/>
              <a:ext cx="26988" cy="30163"/>
            </a:xfrm>
            <a:custGeom>
              <a:avLst/>
              <a:gdLst>
                <a:gd name="T0" fmla="*/ 2 w 7"/>
                <a:gd name="T1" fmla="*/ 2 h 8"/>
                <a:gd name="T2" fmla="*/ 7 w 7"/>
                <a:gd name="T3" fmla="*/ 1 h 8"/>
                <a:gd name="T4" fmla="*/ 0 w 7"/>
                <a:gd name="T5" fmla="*/ 8 h 8"/>
                <a:gd name="T6" fmla="*/ 2 w 7"/>
                <a:gd name="T7" fmla="*/ 2 h 8"/>
              </a:gdLst>
              <a:ahLst/>
              <a:cxnLst>
                <a:cxn ang="0">
                  <a:pos x="T0" y="T1"/>
                </a:cxn>
                <a:cxn ang="0">
                  <a:pos x="T2" y="T3"/>
                </a:cxn>
                <a:cxn ang="0">
                  <a:pos x="T4" y="T5"/>
                </a:cxn>
                <a:cxn ang="0">
                  <a:pos x="T6" y="T7"/>
                </a:cxn>
              </a:cxnLst>
              <a:rect l="0" t="0" r="r" b="b"/>
              <a:pathLst>
                <a:path w="7" h="8">
                  <a:moveTo>
                    <a:pt x="2" y="2"/>
                  </a:moveTo>
                  <a:cubicBezTo>
                    <a:pt x="3" y="0"/>
                    <a:pt x="4" y="3"/>
                    <a:pt x="7" y="1"/>
                  </a:cubicBezTo>
                  <a:cubicBezTo>
                    <a:pt x="6" y="4"/>
                    <a:pt x="6" y="8"/>
                    <a:pt x="0" y="8"/>
                  </a:cubicBezTo>
                  <a:cubicBezTo>
                    <a:pt x="0" y="6"/>
                    <a:pt x="6" y="4"/>
                    <a:pt x="2" y="2"/>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49" name="Freeform 99"/>
            <p:cNvSpPr/>
            <p:nvPr/>
          </p:nvSpPr>
          <p:spPr bwMode="auto">
            <a:xfrm>
              <a:off x="6702425" y="2986088"/>
              <a:ext cx="214313" cy="247650"/>
            </a:xfrm>
            <a:custGeom>
              <a:avLst/>
              <a:gdLst>
                <a:gd name="T0" fmla="*/ 46 w 57"/>
                <a:gd name="T1" fmla="*/ 4 h 66"/>
                <a:gd name="T2" fmla="*/ 51 w 57"/>
                <a:gd name="T3" fmla="*/ 7 h 66"/>
                <a:gd name="T4" fmla="*/ 57 w 57"/>
                <a:gd name="T5" fmla="*/ 11 h 66"/>
                <a:gd name="T6" fmla="*/ 51 w 57"/>
                <a:gd name="T7" fmla="*/ 18 h 66"/>
                <a:gd name="T8" fmla="*/ 50 w 57"/>
                <a:gd name="T9" fmla="*/ 27 h 66"/>
                <a:gd name="T10" fmla="*/ 53 w 57"/>
                <a:gd name="T11" fmla="*/ 29 h 66"/>
                <a:gd name="T12" fmla="*/ 53 w 57"/>
                <a:gd name="T13" fmla="*/ 34 h 66"/>
                <a:gd name="T14" fmla="*/ 55 w 57"/>
                <a:gd name="T15" fmla="*/ 36 h 66"/>
                <a:gd name="T16" fmla="*/ 48 w 57"/>
                <a:gd name="T17" fmla="*/ 41 h 66"/>
                <a:gd name="T18" fmla="*/ 47 w 57"/>
                <a:gd name="T19" fmla="*/ 48 h 66"/>
                <a:gd name="T20" fmla="*/ 47 w 57"/>
                <a:gd name="T21" fmla="*/ 50 h 66"/>
                <a:gd name="T22" fmla="*/ 44 w 57"/>
                <a:gd name="T23" fmla="*/ 50 h 66"/>
                <a:gd name="T24" fmla="*/ 40 w 57"/>
                <a:gd name="T25" fmla="*/ 56 h 66"/>
                <a:gd name="T26" fmla="*/ 40 w 57"/>
                <a:gd name="T27" fmla="*/ 65 h 66"/>
                <a:gd name="T28" fmla="*/ 26 w 57"/>
                <a:gd name="T29" fmla="*/ 60 h 66"/>
                <a:gd name="T30" fmla="*/ 25 w 57"/>
                <a:gd name="T31" fmla="*/ 63 h 66"/>
                <a:gd name="T32" fmla="*/ 20 w 57"/>
                <a:gd name="T33" fmla="*/ 60 h 66"/>
                <a:gd name="T34" fmla="*/ 13 w 57"/>
                <a:gd name="T35" fmla="*/ 60 h 66"/>
                <a:gd name="T36" fmla="*/ 9 w 57"/>
                <a:gd name="T37" fmla="*/ 59 h 66"/>
                <a:gd name="T38" fmla="*/ 4 w 57"/>
                <a:gd name="T39" fmla="*/ 50 h 66"/>
                <a:gd name="T40" fmla="*/ 5 w 57"/>
                <a:gd name="T41" fmla="*/ 45 h 66"/>
                <a:gd name="T42" fmla="*/ 4 w 57"/>
                <a:gd name="T43" fmla="*/ 45 h 66"/>
                <a:gd name="T44" fmla="*/ 2 w 57"/>
                <a:gd name="T45" fmla="*/ 34 h 66"/>
                <a:gd name="T46" fmla="*/ 16 w 57"/>
                <a:gd name="T47" fmla="*/ 32 h 66"/>
                <a:gd name="T48" fmla="*/ 16 w 57"/>
                <a:gd name="T49" fmla="*/ 28 h 66"/>
                <a:gd name="T50" fmla="*/ 26 w 57"/>
                <a:gd name="T51" fmla="*/ 21 h 66"/>
                <a:gd name="T52" fmla="*/ 34 w 57"/>
                <a:gd name="T53" fmla="*/ 18 h 66"/>
                <a:gd name="T54" fmla="*/ 36 w 57"/>
                <a:gd name="T55" fmla="*/ 14 h 66"/>
                <a:gd name="T56" fmla="*/ 39 w 57"/>
                <a:gd name="T57" fmla="*/ 14 h 66"/>
                <a:gd name="T58" fmla="*/ 41 w 57"/>
                <a:gd name="T59" fmla="*/ 11 h 66"/>
                <a:gd name="T60" fmla="*/ 47 w 57"/>
                <a:gd name="T61" fmla="*/ 4 h 66"/>
                <a:gd name="T62" fmla="*/ 46 w 57"/>
                <a:gd name="T63" fmla="*/ 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7" h="66">
                  <a:moveTo>
                    <a:pt x="46" y="4"/>
                  </a:moveTo>
                  <a:cubicBezTo>
                    <a:pt x="47" y="0"/>
                    <a:pt x="49" y="7"/>
                    <a:pt x="51" y="7"/>
                  </a:cubicBezTo>
                  <a:cubicBezTo>
                    <a:pt x="53" y="8"/>
                    <a:pt x="54" y="11"/>
                    <a:pt x="57" y="11"/>
                  </a:cubicBezTo>
                  <a:cubicBezTo>
                    <a:pt x="56" y="15"/>
                    <a:pt x="56" y="18"/>
                    <a:pt x="51" y="18"/>
                  </a:cubicBezTo>
                  <a:cubicBezTo>
                    <a:pt x="50" y="21"/>
                    <a:pt x="53" y="26"/>
                    <a:pt x="50" y="27"/>
                  </a:cubicBezTo>
                  <a:cubicBezTo>
                    <a:pt x="49" y="28"/>
                    <a:pt x="52" y="29"/>
                    <a:pt x="53" y="29"/>
                  </a:cubicBezTo>
                  <a:cubicBezTo>
                    <a:pt x="53" y="31"/>
                    <a:pt x="52" y="33"/>
                    <a:pt x="53" y="34"/>
                  </a:cubicBezTo>
                  <a:cubicBezTo>
                    <a:pt x="53" y="35"/>
                    <a:pt x="55" y="35"/>
                    <a:pt x="55" y="36"/>
                  </a:cubicBezTo>
                  <a:cubicBezTo>
                    <a:pt x="55" y="40"/>
                    <a:pt x="51" y="43"/>
                    <a:pt x="48" y="41"/>
                  </a:cubicBezTo>
                  <a:cubicBezTo>
                    <a:pt x="49" y="44"/>
                    <a:pt x="51" y="45"/>
                    <a:pt x="47" y="48"/>
                  </a:cubicBezTo>
                  <a:cubicBezTo>
                    <a:pt x="47" y="48"/>
                    <a:pt x="47" y="50"/>
                    <a:pt x="47" y="50"/>
                  </a:cubicBezTo>
                  <a:cubicBezTo>
                    <a:pt x="47" y="51"/>
                    <a:pt x="45" y="50"/>
                    <a:pt x="44" y="50"/>
                  </a:cubicBezTo>
                  <a:cubicBezTo>
                    <a:pt x="43" y="52"/>
                    <a:pt x="44" y="58"/>
                    <a:pt x="40" y="56"/>
                  </a:cubicBezTo>
                  <a:cubicBezTo>
                    <a:pt x="43" y="59"/>
                    <a:pt x="39" y="60"/>
                    <a:pt x="40" y="65"/>
                  </a:cubicBezTo>
                  <a:cubicBezTo>
                    <a:pt x="33" y="66"/>
                    <a:pt x="31" y="61"/>
                    <a:pt x="26" y="60"/>
                  </a:cubicBezTo>
                  <a:cubicBezTo>
                    <a:pt x="25" y="60"/>
                    <a:pt x="25" y="62"/>
                    <a:pt x="25" y="63"/>
                  </a:cubicBezTo>
                  <a:cubicBezTo>
                    <a:pt x="22" y="64"/>
                    <a:pt x="21" y="61"/>
                    <a:pt x="20" y="60"/>
                  </a:cubicBezTo>
                  <a:cubicBezTo>
                    <a:pt x="18" y="60"/>
                    <a:pt x="15" y="61"/>
                    <a:pt x="13" y="60"/>
                  </a:cubicBezTo>
                  <a:cubicBezTo>
                    <a:pt x="12" y="60"/>
                    <a:pt x="14" y="56"/>
                    <a:pt x="9" y="59"/>
                  </a:cubicBezTo>
                  <a:cubicBezTo>
                    <a:pt x="8" y="55"/>
                    <a:pt x="8" y="51"/>
                    <a:pt x="4" y="50"/>
                  </a:cubicBezTo>
                  <a:cubicBezTo>
                    <a:pt x="3" y="48"/>
                    <a:pt x="5" y="48"/>
                    <a:pt x="5" y="45"/>
                  </a:cubicBezTo>
                  <a:cubicBezTo>
                    <a:pt x="5" y="43"/>
                    <a:pt x="3" y="45"/>
                    <a:pt x="4" y="45"/>
                  </a:cubicBezTo>
                  <a:cubicBezTo>
                    <a:pt x="0" y="42"/>
                    <a:pt x="3" y="39"/>
                    <a:pt x="2" y="34"/>
                  </a:cubicBezTo>
                  <a:cubicBezTo>
                    <a:pt x="8" y="34"/>
                    <a:pt x="12" y="34"/>
                    <a:pt x="16" y="32"/>
                  </a:cubicBezTo>
                  <a:cubicBezTo>
                    <a:pt x="16" y="30"/>
                    <a:pt x="19" y="29"/>
                    <a:pt x="16" y="28"/>
                  </a:cubicBezTo>
                  <a:cubicBezTo>
                    <a:pt x="17" y="26"/>
                    <a:pt x="29" y="23"/>
                    <a:pt x="26" y="21"/>
                  </a:cubicBezTo>
                  <a:cubicBezTo>
                    <a:pt x="28" y="19"/>
                    <a:pt x="31" y="18"/>
                    <a:pt x="34" y="18"/>
                  </a:cubicBezTo>
                  <a:cubicBezTo>
                    <a:pt x="37" y="18"/>
                    <a:pt x="35" y="15"/>
                    <a:pt x="36" y="14"/>
                  </a:cubicBezTo>
                  <a:cubicBezTo>
                    <a:pt x="36" y="14"/>
                    <a:pt x="38" y="14"/>
                    <a:pt x="39" y="14"/>
                  </a:cubicBezTo>
                  <a:cubicBezTo>
                    <a:pt x="40" y="13"/>
                    <a:pt x="39" y="10"/>
                    <a:pt x="41" y="11"/>
                  </a:cubicBezTo>
                  <a:cubicBezTo>
                    <a:pt x="40" y="5"/>
                    <a:pt x="45" y="7"/>
                    <a:pt x="47" y="4"/>
                  </a:cubicBezTo>
                  <a:lnTo>
                    <a:pt x="46" y="4"/>
                  </a:lnTo>
                  <a:close/>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50" name="Freeform 100"/>
            <p:cNvSpPr/>
            <p:nvPr/>
          </p:nvSpPr>
          <p:spPr bwMode="auto">
            <a:xfrm>
              <a:off x="6919912" y="3162300"/>
              <a:ext cx="96838" cy="109538"/>
            </a:xfrm>
            <a:custGeom>
              <a:avLst/>
              <a:gdLst>
                <a:gd name="T0" fmla="*/ 23 w 26"/>
                <a:gd name="T1" fmla="*/ 1 h 29"/>
                <a:gd name="T2" fmla="*/ 18 w 26"/>
                <a:gd name="T3" fmla="*/ 6 h 29"/>
                <a:gd name="T4" fmla="*/ 17 w 26"/>
                <a:gd name="T5" fmla="*/ 6 h 29"/>
                <a:gd name="T6" fmla="*/ 18 w 26"/>
                <a:gd name="T7" fmla="*/ 10 h 29"/>
                <a:gd name="T8" fmla="*/ 21 w 26"/>
                <a:gd name="T9" fmla="*/ 13 h 29"/>
                <a:gd name="T10" fmla="*/ 23 w 26"/>
                <a:gd name="T11" fmla="*/ 26 h 29"/>
                <a:gd name="T12" fmla="*/ 17 w 26"/>
                <a:gd name="T13" fmla="*/ 26 h 29"/>
                <a:gd name="T14" fmla="*/ 13 w 26"/>
                <a:gd name="T15" fmla="*/ 12 h 29"/>
                <a:gd name="T16" fmla="*/ 7 w 26"/>
                <a:gd name="T17" fmla="*/ 16 h 29"/>
                <a:gd name="T18" fmla="*/ 7 w 26"/>
                <a:gd name="T19" fmla="*/ 25 h 29"/>
                <a:gd name="T20" fmla="*/ 3 w 26"/>
                <a:gd name="T21" fmla="*/ 29 h 29"/>
                <a:gd name="T22" fmla="*/ 2 w 26"/>
                <a:gd name="T23" fmla="*/ 22 h 29"/>
                <a:gd name="T24" fmla="*/ 3 w 26"/>
                <a:gd name="T25" fmla="*/ 20 h 29"/>
                <a:gd name="T26" fmla="*/ 2 w 26"/>
                <a:gd name="T27" fmla="*/ 19 h 29"/>
                <a:gd name="T28" fmla="*/ 3 w 26"/>
                <a:gd name="T29" fmla="*/ 13 h 29"/>
                <a:gd name="T30" fmla="*/ 0 w 26"/>
                <a:gd name="T31" fmla="*/ 10 h 29"/>
                <a:gd name="T32" fmla="*/ 11 w 26"/>
                <a:gd name="T33" fmla="*/ 1 h 29"/>
                <a:gd name="T34" fmla="*/ 23 w 26"/>
                <a:gd name="T35" fmla="*/ 1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 h="29">
                  <a:moveTo>
                    <a:pt x="23" y="1"/>
                  </a:moveTo>
                  <a:cubicBezTo>
                    <a:pt x="26" y="7"/>
                    <a:pt x="16" y="4"/>
                    <a:pt x="18" y="6"/>
                  </a:cubicBezTo>
                  <a:cubicBezTo>
                    <a:pt x="20" y="8"/>
                    <a:pt x="19" y="7"/>
                    <a:pt x="17" y="6"/>
                  </a:cubicBezTo>
                  <a:cubicBezTo>
                    <a:pt x="17" y="8"/>
                    <a:pt x="18" y="9"/>
                    <a:pt x="18" y="10"/>
                  </a:cubicBezTo>
                  <a:cubicBezTo>
                    <a:pt x="19" y="11"/>
                    <a:pt x="21" y="13"/>
                    <a:pt x="21" y="13"/>
                  </a:cubicBezTo>
                  <a:cubicBezTo>
                    <a:pt x="22" y="17"/>
                    <a:pt x="22" y="22"/>
                    <a:pt x="23" y="26"/>
                  </a:cubicBezTo>
                  <a:cubicBezTo>
                    <a:pt x="17" y="26"/>
                    <a:pt x="17" y="26"/>
                    <a:pt x="17" y="26"/>
                  </a:cubicBezTo>
                  <a:cubicBezTo>
                    <a:pt x="15" y="21"/>
                    <a:pt x="13" y="18"/>
                    <a:pt x="13" y="12"/>
                  </a:cubicBezTo>
                  <a:cubicBezTo>
                    <a:pt x="10" y="12"/>
                    <a:pt x="12" y="17"/>
                    <a:pt x="7" y="16"/>
                  </a:cubicBezTo>
                  <a:cubicBezTo>
                    <a:pt x="7" y="25"/>
                    <a:pt x="7" y="25"/>
                    <a:pt x="7" y="25"/>
                  </a:cubicBezTo>
                  <a:cubicBezTo>
                    <a:pt x="8" y="28"/>
                    <a:pt x="3" y="26"/>
                    <a:pt x="3" y="29"/>
                  </a:cubicBezTo>
                  <a:cubicBezTo>
                    <a:pt x="1" y="29"/>
                    <a:pt x="1" y="24"/>
                    <a:pt x="2" y="22"/>
                  </a:cubicBezTo>
                  <a:cubicBezTo>
                    <a:pt x="2" y="21"/>
                    <a:pt x="3" y="20"/>
                    <a:pt x="3" y="20"/>
                  </a:cubicBezTo>
                  <a:cubicBezTo>
                    <a:pt x="3" y="19"/>
                    <a:pt x="2" y="19"/>
                    <a:pt x="2" y="19"/>
                  </a:cubicBezTo>
                  <a:cubicBezTo>
                    <a:pt x="1" y="18"/>
                    <a:pt x="4" y="16"/>
                    <a:pt x="3" y="13"/>
                  </a:cubicBezTo>
                  <a:cubicBezTo>
                    <a:pt x="4" y="11"/>
                    <a:pt x="2" y="11"/>
                    <a:pt x="0" y="10"/>
                  </a:cubicBezTo>
                  <a:cubicBezTo>
                    <a:pt x="2" y="5"/>
                    <a:pt x="4" y="0"/>
                    <a:pt x="11" y="1"/>
                  </a:cubicBezTo>
                  <a:cubicBezTo>
                    <a:pt x="7" y="5"/>
                    <a:pt x="19" y="1"/>
                    <a:pt x="23" y="1"/>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51" name="Freeform 101"/>
            <p:cNvSpPr/>
            <p:nvPr/>
          </p:nvSpPr>
          <p:spPr bwMode="auto">
            <a:xfrm>
              <a:off x="6630987" y="3271838"/>
              <a:ext cx="225425" cy="63500"/>
            </a:xfrm>
            <a:custGeom>
              <a:avLst/>
              <a:gdLst>
                <a:gd name="T0" fmla="*/ 1 w 60"/>
                <a:gd name="T1" fmla="*/ 5 h 17"/>
                <a:gd name="T2" fmla="*/ 7 w 60"/>
                <a:gd name="T3" fmla="*/ 1 h 17"/>
                <a:gd name="T4" fmla="*/ 10 w 60"/>
                <a:gd name="T5" fmla="*/ 4 h 17"/>
                <a:gd name="T6" fmla="*/ 13 w 60"/>
                <a:gd name="T7" fmla="*/ 5 h 17"/>
                <a:gd name="T8" fmla="*/ 27 w 60"/>
                <a:gd name="T9" fmla="*/ 8 h 17"/>
                <a:gd name="T10" fmla="*/ 41 w 60"/>
                <a:gd name="T11" fmla="*/ 7 h 17"/>
                <a:gd name="T12" fmla="*/ 44 w 60"/>
                <a:gd name="T13" fmla="*/ 10 h 17"/>
                <a:gd name="T14" fmla="*/ 48 w 60"/>
                <a:gd name="T15" fmla="*/ 11 h 17"/>
                <a:gd name="T16" fmla="*/ 55 w 60"/>
                <a:gd name="T17" fmla="*/ 11 h 17"/>
                <a:gd name="T18" fmla="*/ 56 w 60"/>
                <a:gd name="T19" fmla="*/ 15 h 17"/>
                <a:gd name="T20" fmla="*/ 53 w 60"/>
                <a:gd name="T21" fmla="*/ 15 h 17"/>
                <a:gd name="T22" fmla="*/ 25 w 60"/>
                <a:gd name="T23" fmla="*/ 11 h 17"/>
                <a:gd name="T24" fmla="*/ 18 w 60"/>
                <a:gd name="T25" fmla="*/ 11 h 17"/>
                <a:gd name="T26" fmla="*/ 8 w 60"/>
                <a:gd name="T27" fmla="*/ 8 h 17"/>
                <a:gd name="T28" fmla="*/ 1 w 60"/>
                <a:gd name="T29" fmla="*/ 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0" h="17">
                  <a:moveTo>
                    <a:pt x="1" y="5"/>
                  </a:moveTo>
                  <a:cubicBezTo>
                    <a:pt x="0" y="1"/>
                    <a:pt x="6" y="3"/>
                    <a:pt x="7" y="1"/>
                  </a:cubicBezTo>
                  <a:cubicBezTo>
                    <a:pt x="10" y="0"/>
                    <a:pt x="9" y="3"/>
                    <a:pt x="10" y="4"/>
                  </a:cubicBezTo>
                  <a:cubicBezTo>
                    <a:pt x="11" y="5"/>
                    <a:pt x="13" y="4"/>
                    <a:pt x="13" y="5"/>
                  </a:cubicBezTo>
                  <a:cubicBezTo>
                    <a:pt x="19" y="3"/>
                    <a:pt x="21" y="4"/>
                    <a:pt x="27" y="8"/>
                  </a:cubicBezTo>
                  <a:cubicBezTo>
                    <a:pt x="32" y="5"/>
                    <a:pt x="34" y="7"/>
                    <a:pt x="41" y="7"/>
                  </a:cubicBezTo>
                  <a:cubicBezTo>
                    <a:pt x="43" y="6"/>
                    <a:pt x="43" y="8"/>
                    <a:pt x="44" y="10"/>
                  </a:cubicBezTo>
                  <a:cubicBezTo>
                    <a:pt x="46" y="9"/>
                    <a:pt x="48" y="9"/>
                    <a:pt x="48" y="11"/>
                  </a:cubicBezTo>
                  <a:cubicBezTo>
                    <a:pt x="51" y="9"/>
                    <a:pt x="55" y="14"/>
                    <a:pt x="55" y="11"/>
                  </a:cubicBezTo>
                  <a:cubicBezTo>
                    <a:pt x="60" y="11"/>
                    <a:pt x="52" y="16"/>
                    <a:pt x="56" y="15"/>
                  </a:cubicBezTo>
                  <a:cubicBezTo>
                    <a:pt x="56" y="17"/>
                    <a:pt x="55" y="15"/>
                    <a:pt x="53" y="15"/>
                  </a:cubicBezTo>
                  <a:cubicBezTo>
                    <a:pt x="43" y="17"/>
                    <a:pt x="34" y="13"/>
                    <a:pt x="25" y="11"/>
                  </a:cubicBezTo>
                  <a:cubicBezTo>
                    <a:pt x="23" y="11"/>
                    <a:pt x="21" y="11"/>
                    <a:pt x="18" y="11"/>
                  </a:cubicBezTo>
                  <a:cubicBezTo>
                    <a:pt x="15" y="10"/>
                    <a:pt x="12" y="9"/>
                    <a:pt x="8" y="8"/>
                  </a:cubicBezTo>
                  <a:cubicBezTo>
                    <a:pt x="6" y="7"/>
                    <a:pt x="2" y="8"/>
                    <a:pt x="1" y="5"/>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52" name="Freeform 102"/>
            <p:cNvSpPr/>
            <p:nvPr/>
          </p:nvSpPr>
          <p:spPr bwMode="auto">
            <a:xfrm>
              <a:off x="6931025" y="3346450"/>
              <a:ext cx="30163" cy="15875"/>
            </a:xfrm>
            <a:custGeom>
              <a:avLst/>
              <a:gdLst>
                <a:gd name="T0" fmla="*/ 3 w 8"/>
                <a:gd name="T1" fmla="*/ 2 h 4"/>
                <a:gd name="T2" fmla="*/ 8 w 8"/>
                <a:gd name="T3" fmla="*/ 4 h 4"/>
                <a:gd name="T4" fmla="*/ 3 w 8"/>
                <a:gd name="T5" fmla="*/ 4 h 4"/>
                <a:gd name="T6" fmla="*/ 1 w 8"/>
                <a:gd name="T7" fmla="*/ 2 h 4"/>
                <a:gd name="T8" fmla="*/ 3 w 8"/>
                <a:gd name="T9" fmla="*/ 2 h 4"/>
              </a:gdLst>
              <a:ahLst/>
              <a:cxnLst>
                <a:cxn ang="0">
                  <a:pos x="T0" y="T1"/>
                </a:cxn>
                <a:cxn ang="0">
                  <a:pos x="T2" y="T3"/>
                </a:cxn>
                <a:cxn ang="0">
                  <a:pos x="T4" y="T5"/>
                </a:cxn>
                <a:cxn ang="0">
                  <a:pos x="T6" y="T7"/>
                </a:cxn>
                <a:cxn ang="0">
                  <a:pos x="T8" y="T9"/>
                </a:cxn>
              </a:cxnLst>
              <a:rect l="0" t="0" r="r" b="b"/>
              <a:pathLst>
                <a:path w="8" h="4">
                  <a:moveTo>
                    <a:pt x="3" y="2"/>
                  </a:moveTo>
                  <a:cubicBezTo>
                    <a:pt x="5" y="2"/>
                    <a:pt x="8" y="2"/>
                    <a:pt x="8" y="4"/>
                  </a:cubicBezTo>
                  <a:cubicBezTo>
                    <a:pt x="3" y="4"/>
                    <a:pt x="3" y="4"/>
                    <a:pt x="3" y="4"/>
                  </a:cubicBezTo>
                  <a:cubicBezTo>
                    <a:pt x="3" y="2"/>
                    <a:pt x="2" y="3"/>
                    <a:pt x="1" y="2"/>
                  </a:cubicBezTo>
                  <a:cubicBezTo>
                    <a:pt x="0" y="0"/>
                    <a:pt x="2" y="1"/>
                    <a:pt x="3" y="2"/>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53" name="Freeform 103"/>
            <p:cNvSpPr/>
            <p:nvPr/>
          </p:nvSpPr>
          <p:spPr bwMode="auto">
            <a:xfrm>
              <a:off x="7932737" y="4070350"/>
              <a:ext cx="165100" cy="165100"/>
            </a:xfrm>
            <a:custGeom>
              <a:avLst/>
              <a:gdLst>
                <a:gd name="T0" fmla="*/ 1 w 44"/>
                <a:gd name="T1" fmla="*/ 38 h 44"/>
                <a:gd name="T2" fmla="*/ 4 w 44"/>
                <a:gd name="T3" fmla="*/ 32 h 44"/>
                <a:gd name="T4" fmla="*/ 7 w 44"/>
                <a:gd name="T5" fmla="*/ 31 h 44"/>
                <a:gd name="T6" fmla="*/ 7 w 44"/>
                <a:gd name="T7" fmla="*/ 28 h 44"/>
                <a:gd name="T8" fmla="*/ 9 w 44"/>
                <a:gd name="T9" fmla="*/ 28 h 44"/>
                <a:gd name="T10" fmla="*/ 11 w 44"/>
                <a:gd name="T11" fmla="*/ 25 h 44"/>
                <a:gd name="T12" fmla="*/ 16 w 44"/>
                <a:gd name="T13" fmla="*/ 24 h 44"/>
                <a:gd name="T14" fmla="*/ 19 w 44"/>
                <a:gd name="T15" fmla="*/ 21 h 44"/>
                <a:gd name="T16" fmla="*/ 22 w 44"/>
                <a:gd name="T17" fmla="*/ 17 h 44"/>
                <a:gd name="T18" fmla="*/ 25 w 44"/>
                <a:gd name="T19" fmla="*/ 14 h 44"/>
                <a:gd name="T20" fmla="*/ 29 w 44"/>
                <a:gd name="T21" fmla="*/ 15 h 44"/>
                <a:gd name="T22" fmla="*/ 28 w 44"/>
                <a:gd name="T23" fmla="*/ 10 h 44"/>
                <a:gd name="T24" fmla="*/ 33 w 44"/>
                <a:gd name="T25" fmla="*/ 3 h 44"/>
                <a:gd name="T26" fmla="*/ 37 w 44"/>
                <a:gd name="T27" fmla="*/ 0 h 44"/>
                <a:gd name="T28" fmla="*/ 42 w 44"/>
                <a:gd name="T29" fmla="*/ 3 h 44"/>
                <a:gd name="T30" fmla="*/ 43 w 44"/>
                <a:gd name="T31" fmla="*/ 10 h 44"/>
                <a:gd name="T32" fmla="*/ 42 w 44"/>
                <a:gd name="T33" fmla="*/ 14 h 44"/>
                <a:gd name="T34" fmla="*/ 39 w 44"/>
                <a:gd name="T35" fmla="*/ 14 h 44"/>
                <a:gd name="T36" fmla="*/ 37 w 44"/>
                <a:gd name="T37" fmla="*/ 21 h 44"/>
                <a:gd name="T38" fmla="*/ 32 w 44"/>
                <a:gd name="T39" fmla="*/ 22 h 44"/>
                <a:gd name="T40" fmla="*/ 28 w 44"/>
                <a:gd name="T41" fmla="*/ 32 h 44"/>
                <a:gd name="T42" fmla="*/ 25 w 44"/>
                <a:gd name="T43" fmla="*/ 38 h 44"/>
                <a:gd name="T44" fmla="*/ 22 w 44"/>
                <a:gd name="T45" fmla="*/ 41 h 44"/>
                <a:gd name="T46" fmla="*/ 11 w 44"/>
                <a:gd name="T47" fmla="*/ 36 h 44"/>
                <a:gd name="T48" fmla="*/ 5 w 44"/>
                <a:gd name="T49" fmla="*/ 38 h 44"/>
                <a:gd name="T50" fmla="*/ 4 w 44"/>
                <a:gd name="T51" fmla="*/ 35 h 44"/>
                <a:gd name="T52" fmla="*/ 1 w 44"/>
                <a:gd name="T53" fmla="*/ 38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4" h="44">
                  <a:moveTo>
                    <a:pt x="1" y="38"/>
                  </a:moveTo>
                  <a:cubicBezTo>
                    <a:pt x="0" y="36"/>
                    <a:pt x="3" y="34"/>
                    <a:pt x="4" y="32"/>
                  </a:cubicBezTo>
                  <a:cubicBezTo>
                    <a:pt x="4" y="32"/>
                    <a:pt x="6" y="31"/>
                    <a:pt x="7" y="31"/>
                  </a:cubicBezTo>
                  <a:cubicBezTo>
                    <a:pt x="7" y="30"/>
                    <a:pt x="6" y="28"/>
                    <a:pt x="7" y="28"/>
                  </a:cubicBezTo>
                  <a:cubicBezTo>
                    <a:pt x="7" y="28"/>
                    <a:pt x="9" y="28"/>
                    <a:pt x="9" y="28"/>
                  </a:cubicBezTo>
                  <a:cubicBezTo>
                    <a:pt x="10" y="28"/>
                    <a:pt x="10" y="25"/>
                    <a:pt x="11" y="25"/>
                  </a:cubicBezTo>
                  <a:cubicBezTo>
                    <a:pt x="13" y="24"/>
                    <a:pt x="16" y="26"/>
                    <a:pt x="16" y="24"/>
                  </a:cubicBezTo>
                  <a:cubicBezTo>
                    <a:pt x="17" y="21"/>
                    <a:pt x="16" y="22"/>
                    <a:pt x="19" y="21"/>
                  </a:cubicBezTo>
                  <a:cubicBezTo>
                    <a:pt x="22" y="21"/>
                    <a:pt x="21" y="19"/>
                    <a:pt x="22" y="17"/>
                  </a:cubicBezTo>
                  <a:cubicBezTo>
                    <a:pt x="22" y="17"/>
                    <a:pt x="26" y="20"/>
                    <a:pt x="25" y="14"/>
                  </a:cubicBezTo>
                  <a:cubicBezTo>
                    <a:pt x="27" y="14"/>
                    <a:pt x="27" y="15"/>
                    <a:pt x="29" y="15"/>
                  </a:cubicBezTo>
                  <a:cubicBezTo>
                    <a:pt x="29" y="13"/>
                    <a:pt x="27" y="12"/>
                    <a:pt x="28" y="10"/>
                  </a:cubicBezTo>
                  <a:cubicBezTo>
                    <a:pt x="33" y="11"/>
                    <a:pt x="32" y="5"/>
                    <a:pt x="33" y="3"/>
                  </a:cubicBezTo>
                  <a:cubicBezTo>
                    <a:pt x="34" y="2"/>
                    <a:pt x="38" y="3"/>
                    <a:pt x="37" y="0"/>
                  </a:cubicBezTo>
                  <a:cubicBezTo>
                    <a:pt x="39" y="1"/>
                    <a:pt x="39" y="3"/>
                    <a:pt x="42" y="3"/>
                  </a:cubicBezTo>
                  <a:cubicBezTo>
                    <a:pt x="40" y="7"/>
                    <a:pt x="44" y="6"/>
                    <a:pt x="43" y="10"/>
                  </a:cubicBezTo>
                  <a:cubicBezTo>
                    <a:pt x="41" y="10"/>
                    <a:pt x="42" y="13"/>
                    <a:pt x="42" y="14"/>
                  </a:cubicBezTo>
                  <a:cubicBezTo>
                    <a:pt x="41" y="14"/>
                    <a:pt x="39" y="14"/>
                    <a:pt x="39" y="14"/>
                  </a:cubicBezTo>
                  <a:cubicBezTo>
                    <a:pt x="38" y="15"/>
                    <a:pt x="38" y="18"/>
                    <a:pt x="37" y="21"/>
                  </a:cubicBezTo>
                  <a:cubicBezTo>
                    <a:pt x="35" y="23"/>
                    <a:pt x="35" y="20"/>
                    <a:pt x="32" y="22"/>
                  </a:cubicBezTo>
                  <a:cubicBezTo>
                    <a:pt x="28" y="24"/>
                    <a:pt x="29" y="29"/>
                    <a:pt x="28" y="32"/>
                  </a:cubicBezTo>
                  <a:cubicBezTo>
                    <a:pt x="27" y="33"/>
                    <a:pt x="23" y="33"/>
                    <a:pt x="25" y="38"/>
                  </a:cubicBezTo>
                  <a:cubicBezTo>
                    <a:pt x="22" y="37"/>
                    <a:pt x="22" y="39"/>
                    <a:pt x="22" y="41"/>
                  </a:cubicBezTo>
                  <a:cubicBezTo>
                    <a:pt x="19" y="37"/>
                    <a:pt x="11" y="44"/>
                    <a:pt x="11" y="36"/>
                  </a:cubicBezTo>
                  <a:cubicBezTo>
                    <a:pt x="10" y="37"/>
                    <a:pt x="7" y="39"/>
                    <a:pt x="5" y="38"/>
                  </a:cubicBezTo>
                  <a:cubicBezTo>
                    <a:pt x="5" y="38"/>
                    <a:pt x="4" y="35"/>
                    <a:pt x="4" y="35"/>
                  </a:cubicBezTo>
                  <a:cubicBezTo>
                    <a:pt x="1" y="35"/>
                    <a:pt x="7" y="40"/>
                    <a:pt x="1" y="38"/>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54" name="Freeform 104"/>
            <p:cNvSpPr/>
            <p:nvPr/>
          </p:nvSpPr>
          <p:spPr bwMode="auto">
            <a:xfrm>
              <a:off x="2303462" y="830262"/>
              <a:ext cx="228600" cy="168275"/>
            </a:xfrm>
            <a:custGeom>
              <a:avLst/>
              <a:gdLst>
                <a:gd name="T0" fmla="*/ 16 w 61"/>
                <a:gd name="T1" fmla="*/ 0 h 45"/>
                <a:gd name="T2" fmla="*/ 23 w 61"/>
                <a:gd name="T3" fmla="*/ 5 h 45"/>
                <a:gd name="T4" fmla="*/ 28 w 61"/>
                <a:gd name="T5" fmla="*/ 7 h 45"/>
                <a:gd name="T6" fmla="*/ 30 w 61"/>
                <a:gd name="T7" fmla="*/ 7 h 45"/>
                <a:gd name="T8" fmla="*/ 32 w 61"/>
                <a:gd name="T9" fmla="*/ 8 h 45"/>
                <a:gd name="T10" fmla="*/ 36 w 61"/>
                <a:gd name="T11" fmla="*/ 11 h 45"/>
                <a:gd name="T12" fmla="*/ 40 w 61"/>
                <a:gd name="T13" fmla="*/ 11 h 45"/>
                <a:gd name="T14" fmla="*/ 49 w 61"/>
                <a:gd name="T15" fmla="*/ 14 h 45"/>
                <a:gd name="T16" fmla="*/ 49 w 61"/>
                <a:gd name="T17" fmla="*/ 18 h 45"/>
                <a:gd name="T18" fmla="*/ 53 w 61"/>
                <a:gd name="T19" fmla="*/ 18 h 45"/>
                <a:gd name="T20" fmla="*/ 53 w 61"/>
                <a:gd name="T21" fmla="*/ 21 h 45"/>
                <a:gd name="T22" fmla="*/ 61 w 61"/>
                <a:gd name="T23" fmla="*/ 26 h 45"/>
                <a:gd name="T24" fmla="*/ 60 w 61"/>
                <a:gd name="T25" fmla="*/ 31 h 45"/>
                <a:gd name="T26" fmla="*/ 57 w 61"/>
                <a:gd name="T27" fmla="*/ 29 h 45"/>
                <a:gd name="T28" fmla="*/ 50 w 61"/>
                <a:gd name="T29" fmla="*/ 33 h 45"/>
                <a:gd name="T30" fmla="*/ 49 w 61"/>
                <a:gd name="T31" fmla="*/ 36 h 45"/>
                <a:gd name="T32" fmla="*/ 46 w 61"/>
                <a:gd name="T33" fmla="*/ 39 h 45"/>
                <a:gd name="T34" fmla="*/ 37 w 61"/>
                <a:gd name="T35" fmla="*/ 39 h 45"/>
                <a:gd name="T36" fmla="*/ 37 w 61"/>
                <a:gd name="T37" fmla="*/ 41 h 45"/>
                <a:gd name="T38" fmla="*/ 32 w 61"/>
                <a:gd name="T39" fmla="*/ 42 h 45"/>
                <a:gd name="T40" fmla="*/ 30 w 61"/>
                <a:gd name="T41" fmla="*/ 39 h 45"/>
                <a:gd name="T42" fmla="*/ 22 w 61"/>
                <a:gd name="T43" fmla="*/ 39 h 45"/>
                <a:gd name="T44" fmla="*/ 19 w 61"/>
                <a:gd name="T45" fmla="*/ 36 h 45"/>
                <a:gd name="T46" fmla="*/ 23 w 61"/>
                <a:gd name="T47" fmla="*/ 33 h 45"/>
                <a:gd name="T48" fmla="*/ 16 w 61"/>
                <a:gd name="T49" fmla="*/ 32 h 45"/>
                <a:gd name="T50" fmla="*/ 21 w 61"/>
                <a:gd name="T51" fmla="*/ 29 h 45"/>
                <a:gd name="T52" fmla="*/ 23 w 61"/>
                <a:gd name="T53" fmla="*/ 26 h 45"/>
                <a:gd name="T54" fmla="*/ 28 w 61"/>
                <a:gd name="T55" fmla="*/ 28 h 45"/>
                <a:gd name="T56" fmla="*/ 26 w 61"/>
                <a:gd name="T57" fmla="*/ 24 h 45"/>
                <a:gd name="T58" fmla="*/ 14 w 61"/>
                <a:gd name="T59" fmla="*/ 26 h 45"/>
                <a:gd name="T60" fmla="*/ 9 w 61"/>
                <a:gd name="T61" fmla="*/ 25 h 45"/>
                <a:gd name="T62" fmla="*/ 7 w 61"/>
                <a:gd name="T63" fmla="*/ 22 h 45"/>
                <a:gd name="T64" fmla="*/ 1 w 61"/>
                <a:gd name="T65" fmla="*/ 19 h 45"/>
                <a:gd name="T66" fmla="*/ 0 w 61"/>
                <a:gd name="T67" fmla="*/ 15 h 45"/>
                <a:gd name="T68" fmla="*/ 4 w 61"/>
                <a:gd name="T69" fmla="*/ 12 h 45"/>
                <a:gd name="T70" fmla="*/ 7 w 61"/>
                <a:gd name="T71" fmla="*/ 10 h 45"/>
                <a:gd name="T72" fmla="*/ 8 w 61"/>
                <a:gd name="T73" fmla="*/ 5 h 45"/>
                <a:gd name="T74" fmla="*/ 11 w 61"/>
                <a:gd name="T75" fmla="*/ 5 h 45"/>
                <a:gd name="T76" fmla="*/ 14 w 61"/>
                <a:gd name="T77" fmla="*/ 3 h 45"/>
                <a:gd name="T78" fmla="*/ 16 w 61"/>
                <a:gd name="T79"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1" h="45">
                  <a:moveTo>
                    <a:pt x="16" y="0"/>
                  </a:moveTo>
                  <a:cubicBezTo>
                    <a:pt x="18" y="2"/>
                    <a:pt x="22" y="2"/>
                    <a:pt x="23" y="5"/>
                  </a:cubicBezTo>
                  <a:cubicBezTo>
                    <a:pt x="26" y="4"/>
                    <a:pt x="27" y="6"/>
                    <a:pt x="28" y="7"/>
                  </a:cubicBezTo>
                  <a:cubicBezTo>
                    <a:pt x="28" y="7"/>
                    <a:pt x="30" y="6"/>
                    <a:pt x="30" y="7"/>
                  </a:cubicBezTo>
                  <a:cubicBezTo>
                    <a:pt x="31" y="7"/>
                    <a:pt x="31" y="9"/>
                    <a:pt x="32" y="8"/>
                  </a:cubicBezTo>
                  <a:cubicBezTo>
                    <a:pt x="34" y="6"/>
                    <a:pt x="33" y="9"/>
                    <a:pt x="36" y="11"/>
                  </a:cubicBezTo>
                  <a:cubicBezTo>
                    <a:pt x="37" y="12"/>
                    <a:pt x="39" y="11"/>
                    <a:pt x="40" y="11"/>
                  </a:cubicBezTo>
                  <a:cubicBezTo>
                    <a:pt x="41" y="11"/>
                    <a:pt x="43" y="16"/>
                    <a:pt x="49" y="14"/>
                  </a:cubicBezTo>
                  <a:cubicBezTo>
                    <a:pt x="49" y="18"/>
                    <a:pt x="49" y="18"/>
                    <a:pt x="49" y="18"/>
                  </a:cubicBezTo>
                  <a:cubicBezTo>
                    <a:pt x="50" y="19"/>
                    <a:pt x="52" y="17"/>
                    <a:pt x="53" y="18"/>
                  </a:cubicBezTo>
                  <a:cubicBezTo>
                    <a:pt x="53" y="18"/>
                    <a:pt x="52" y="20"/>
                    <a:pt x="53" y="21"/>
                  </a:cubicBezTo>
                  <a:cubicBezTo>
                    <a:pt x="55" y="23"/>
                    <a:pt x="58" y="24"/>
                    <a:pt x="61" y="26"/>
                  </a:cubicBezTo>
                  <a:cubicBezTo>
                    <a:pt x="61" y="28"/>
                    <a:pt x="61" y="30"/>
                    <a:pt x="60" y="31"/>
                  </a:cubicBezTo>
                  <a:cubicBezTo>
                    <a:pt x="58" y="31"/>
                    <a:pt x="57" y="29"/>
                    <a:pt x="57" y="29"/>
                  </a:cubicBezTo>
                  <a:cubicBezTo>
                    <a:pt x="54" y="30"/>
                    <a:pt x="53" y="33"/>
                    <a:pt x="50" y="33"/>
                  </a:cubicBezTo>
                  <a:cubicBezTo>
                    <a:pt x="49" y="34"/>
                    <a:pt x="49" y="35"/>
                    <a:pt x="49" y="36"/>
                  </a:cubicBezTo>
                  <a:cubicBezTo>
                    <a:pt x="46" y="36"/>
                    <a:pt x="46" y="37"/>
                    <a:pt x="46" y="39"/>
                  </a:cubicBezTo>
                  <a:cubicBezTo>
                    <a:pt x="41" y="40"/>
                    <a:pt x="40" y="36"/>
                    <a:pt x="37" y="39"/>
                  </a:cubicBezTo>
                  <a:cubicBezTo>
                    <a:pt x="36" y="39"/>
                    <a:pt x="37" y="41"/>
                    <a:pt x="37" y="41"/>
                  </a:cubicBezTo>
                  <a:cubicBezTo>
                    <a:pt x="37" y="45"/>
                    <a:pt x="32" y="37"/>
                    <a:pt x="32" y="42"/>
                  </a:cubicBezTo>
                  <a:cubicBezTo>
                    <a:pt x="30" y="42"/>
                    <a:pt x="31" y="40"/>
                    <a:pt x="30" y="39"/>
                  </a:cubicBezTo>
                  <a:cubicBezTo>
                    <a:pt x="27" y="42"/>
                    <a:pt x="26" y="38"/>
                    <a:pt x="22" y="39"/>
                  </a:cubicBezTo>
                  <a:cubicBezTo>
                    <a:pt x="22" y="37"/>
                    <a:pt x="21" y="36"/>
                    <a:pt x="19" y="36"/>
                  </a:cubicBezTo>
                  <a:cubicBezTo>
                    <a:pt x="19" y="34"/>
                    <a:pt x="23" y="36"/>
                    <a:pt x="23" y="33"/>
                  </a:cubicBezTo>
                  <a:cubicBezTo>
                    <a:pt x="24" y="30"/>
                    <a:pt x="18" y="33"/>
                    <a:pt x="16" y="32"/>
                  </a:cubicBezTo>
                  <a:cubicBezTo>
                    <a:pt x="15" y="28"/>
                    <a:pt x="19" y="30"/>
                    <a:pt x="21" y="29"/>
                  </a:cubicBezTo>
                  <a:cubicBezTo>
                    <a:pt x="21" y="29"/>
                    <a:pt x="23" y="26"/>
                    <a:pt x="23" y="26"/>
                  </a:cubicBezTo>
                  <a:cubicBezTo>
                    <a:pt x="24" y="26"/>
                    <a:pt x="26" y="29"/>
                    <a:pt x="28" y="28"/>
                  </a:cubicBezTo>
                  <a:cubicBezTo>
                    <a:pt x="28" y="26"/>
                    <a:pt x="26" y="25"/>
                    <a:pt x="26" y="24"/>
                  </a:cubicBezTo>
                  <a:cubicBezTo>
                    <a:pt x="25" y="25"/>
                    <a:pt x="16" y="24"/>
                    <a:pt x="14" y="26"/>
                  </a:cubicBezTo>
                  <a:cubicBezTo>
                    <a:pt x="11" y="29"/>
                    <a:pt x="13" y="26"/>
                    <a:pt x="9" y="25"/>
                  </a:cubicBezTo>
                  <a:cubicBezTo>
                    <a:pt x="5" y="24"/>
                    <a:pt x="2" y="26"/>
                    <a:pt x="7" y="22"/>
                  </a:cubicBezTo>
                  <a:cubicBezTo>
                    <a:pt x="6" y="20"/>
                    <a:pt x="2" y="21"/>
                    <a:pt x="1" y="19"/>
                  </a:cubicBezTo>
                  <a:cubicBezTo>
                    <a:pt x="3" y="17"/>
                    <a:pt x="6" y="13"/>
                    <a:pt x="0" y="15"/>
                  </a:cubicBezTo>
                  <a:cubicBezTo>
                    <a:pt x="0" y="14"/>
                    <a:pt x="1" y="12"/>
                    <a:pt x="4" y="12"/>
                  </a:cubicBezTo>
                  <a:cubicBezTo>
                    <a:pt x="5" y="12"/>
                    <a:pt x="5" y="10"/>
                    <a:pt x="7" y="10"/>
                  </a:cubicBezTo>
                  <a:cubicBezTo>
                    <a:pt x="9" y="10"/>
                    <a:pt x="7" y="7"/>
                    <a:pt x="8" y="5"/>
                  </a:cubicBezTo>
                  <a:cubicBezTo>
                    <a:pt x="8" y="5"/>
                    <a:pt x="10" y="6"/>
                    <a:pt x="11" y="5"/>
                  </a:cubicBezTo>
                  <a:cubicBezTo>
                    <a:pt x="12" y="5"/>
                    <a:pt x="12" y="3"/>
                    <a:pt x="14" y="3"/>
                  </a:cubicBezTo>
                  <a:cubicBezTo>
                    <a:pt x="14" y="1"/>
                    <a:pt x="16" y="2"/>
                    <a:pt x="16" y="0"/>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55" name="Freeform 105"/>
            <p:cNvSpPr/>
            <p:nvPr/>
          </p:nvSpPr>
          <p:spPr bwMode="auto">
            <a:xfrm>
              <a:off x="4598987" y="893762"/>
              <a:ext cx="306388" cy="153988"/>
            </a:xfrm>
            <a:custGeom>
              <a:avLst/>
              <a:gdLst>
                <a:gd name="T0" fmla="*/ 29 w 82"/>
                <a:gd name="T1" fmla="*/ 28 h 41"/>
                <a:gd name="T2" fmla="*/ 26 w 82"/>
                <a:gd name="T3" fmla="*/ 29 h 41"/>
                <a:gd name="T4" fmla="*/ 19 w 82"/>
                <a:gd name="T5" fmla="*/ 28 h 41"/>
                <a:gd name="T6" fmla="*/ 23 w 82"/>
                <a:gd name="T7" fmla="*/ 25 h 41"/>
                <a:gd name="T8" fmla="*/ 31 w 82"/>
                <a:gd name="T9" fmla="*/ 19 h 41"/>
                <a:gd name="T10" fmla="*/ 29 w 82"/>
                <a:gd name="T11" fmla="*/ 15 h 41"/>
                <a:gd name="T12" fmla="*/ 22 w 82"/>
                <a:gd name="T13" fmla="*/ 15 h 41"/>
                <a:gd name="T14" fmla="*/ 15 w 82"/>
                <a:gd name="T15" fmla="*/ 21 h 41"/>
                <a:gd name="T16" fmla="*/ 5 w 82"/>
                <a:gd name="T17" fmla="*/ 19 h 41"/>
                <a:gd name="T18" fmla="*/ 6 w 82"/>
                <a:gd name="T19" fmla="*/ 9 h 41"/>
                <a:gd name="T20" fmla="*/ 3 w 82"/>
                <a:gd name="T21" fmla="*/ 11 h 41"/>
                <a:gd name="T22" fmla="*/ 2 w 82"/>
                <a:gd name="T23" fmla="*/ 4 h 41"/>
                <a:gd name="T24" fmla="*/ 5 w 82"/>
                <a:gd name="T25" fmla="*/ 5 h 41"/>
                <a:gd name="T26" fmla="*/ 13 w 82"/>
                <a:gd name="T27" fmla="*/ 2 h 41"/>
                <a:gd name="T28" fmla="*/ 15 w 82"/>
                <a:gd name="T29" fmla="*/ 7 h 41"/>
                <a:gd name="T30" fmla="*/ 26 w 82"/>
                <a:gd name="T31" fmla="*/ 8 h 41"/>
                <a:gd name="T32" fmla="*/ 30 w 82"/>
                <a:gd name="T33" fmla="*/ 2 h 41"/>
                <a:gd name="T34" fmla="*/ 44 w 82"/>
                <a:gd name="T35" fmla="*/ 4 h 41"/>
                <a:gd name="T36" fmla="*/ 45 w 82"/>
                <a:gd name="T37" fmla="*/ 4 h 41"/>
                <a:gd name="T38" fmla="*/ 51 w 82"/>
                <a:gd name="T39" fmla="*/ 8 h 41"/>
                <a:gd name="T40" fmla="*/ 50 w 82"/>
                <a:gd name="T41" fmla="*/ 11 h 41"/>
                <a:gd name="T42" fmla="*/ 57 w 82"/>
                <a:gd name="T43" fmla="*/ 9 h 41"/>
                <a:gd name="T44" fmla="*/ 65 w 82"/>
                <a:gd name="T45" fmla="*/ 12 h 41"/>
                <a:gd name="T46" fmla="*/ 67 w 82"/>
                <a:gd name="T47" fmla="*/ 15 h 41"/>
                <a:gd name="T48" fmla="*/ 68 w 82"/>
                <a:gd name="T49" fmla="*/ 16 h 41"/>
                <a:gd name="T50" fmla="*/ 69 w 82"/>
                <a:gd name="T51" fmla="*/ 19 h 41"/>
                <a:gd name="T52" fmla="*/ 72 w 82"/>
                <a:gd name="T53" fmla="*/ 19 h 41"/>
                <a:gd name="T54" fmla="*/ 72 w 82"/>
                <a:gd name="T55" fmla="*/ 22 h 41"/>
                <a:gd name="T56" fmla="*/ 75 w 82"/>
                <a:gd name="T57" fmla="*/ 22 h 41"/>
                <a:gd name="T58" fmla="*/ 76 w 82"/>
                <a:gd name="T59" fmla="*/ 26 h 41"/>
                <a:gd name="T60" fmla="*/ 81 w 82"/>
                <a:gd name="T61" fmla="*/ 26 h 41"/>
                <a:gd name="T62" fmla="*/ 76 w 82"/>
                <a:gd name="T63" fmla="*/ 29 h 41"/>
                <a:gd name="T64" fmla="*/ 76 w 82"/>
                <a:gd name="T65" fmla="*/ 30 h 41"/>
                <a:gd name="T66" fmla="*/ 62 w 82"/>
                <a:gd name="T67" fmla="*/ 30 h 41"/>
                <a:gd name="T68" fmla="*/ 62 w 82"/>
                <a:gd name="T69" fmla="*/ 22 h 41"/>
                <a:gd name="T70" fmla="*/ 48 w 82"/>
                <a:gd name="T71" fmla="*/ 21 h 41"/>
                <a:gd name="T72" fmla="*/ 47 w 82"/>
                <a:gd name="T73" fmla="*/ 25 h 41"/>
                <a:gd name="T74" fmla="*/ 44 w 82"/>
                <a:gd name="T75" fmla="*/ 25 h 41"/>
                <a:gd name="T76" fmla="*/ 41 w 82"/>
                <a:gd name="T77" fmla="*/ 28 h 41"/>
                <a:gd name="T78" fmla="*/ 43 w 82"/>
                <a:gd name="T79" fmla="*/ 29 h 41"/>
                <a:gd name="T80" fmla="*/ 38 w 82"/>
                <a:gd name="T81" fmla="*/ 30 h 41"/>
                <a:gd name="T82" fmla="*/ 38 w 82"/>
                <a:gd name="T83" fmla="*/ 39 h 41"/>
                <a:gd name="T84" fmla="*/ 20 w 82"/>
                <a:gd name="T85" fmla="*/ 33 h 41"/>
                <a:gd name="T86" fmla="*/ 24 w 82"/>
                <a:gd name="T87" fmla="*/ 30 h 41"/>
                <a:gd name="T88" fmla="*/ 30 w 82"/>
                <a:gd name="T89" fmla="*/ 30 h 41"/>
                <a:gd name="T90" fmla="*/ 29 w 82"/>
                <a:gd name="T91" fmla="*/ 28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2" h="41">
                  <a:moveTo>
                    <a:pt x="29" y="28"/>
                  </a:moveTo>
                  <a:cubicBezTo>
                    <a:pt x="28" y="25"/>
                    <a:pt x="26" y="29"/>
                    <a:pt x="26" y="29"/>
                  </a:cubicBezTo>
                  <a:cubicBezTo>
                    <a:pt x="24" y="29"/>
                    <a:pt x="22" y="26"/>
                    <a:pt x="19" y="28"/>
                  </a:cubicBezTo>
                  <a:cubicBezTo>
                    <a:pt x="19" y="25"/>
                    <a:pt x="21" y="26"/>
                    <a:pt x="23" y="25"/>
                  </a:cubicBezTo>
                  <a:cubicBezTo>
                    <a:pt x="26" y="23"/>
                    <a:pt x="28" y="20"/>
                    <a:pt x="31" y="19"/>
                  </a:cubicBezTo>
                  <a:cubicBezTo>
                    <a:pt x="31" y="18"/>
                    <a:pt x="28" y="18"/>
                    <a:pt x="29" y="15"/>
                  </a:cubicBezTo>
                  <a:cubicBezTo>
                    <a:pt x="26" y="14"/>
                    <a:pt x="23" y="19"/>
                    <a:pt x="22" y="15"/>
                  </a:cubicBezTo>
                  <a:cubicBezTo>
                    <a:pt x="20" y="17"/>
                    <a:pt x="17" y="19"/>
                    <a:pt x="15" y="21"/>
                  </a:cubicBezTo>
                  <a:cubicBezTo>
                    <a:pt x="10" y="21"/>
                    <a:pt x="10" y="18"/>
                    <a:pt x="5" y="19"/>
                  </a:cubicBezTo>
                  <a:cubicBezTo>
                    <a:pt x="8" y="17"/>
                    <a:pt x="8" y="14"/>
                    <a:pt x="6" y="9"/>
                  </a:cubicBezTo>
                  <a:cubicBezTo>
                    <a:pt x="5" y="9"/>
                    <a:pt x="4" y="10"/>
                    <a:pt x="3" y="11"/>
                  </a:cubicBezTo>
                  <a:cubicBezTo>
                    <a:pt x="0" y="11"/>
                    <a:pt x="3" y="6"/>
                    <a:pt x="2" y="4"/>
                  </a:cubicBezTo>
                  <a:cubicBezTo>
                    <a:pt x="4" y="4"/>
                    <a:pt x="4" y="4"/>
                    <a:pt x="5" y="5"/>
                  </a:cubicBezTo>
                  <a:cubicBezTo>
                    <a:pt x="6" y="2"/>
                    <a:pt x="13" y="6"/>
                    <a:pt x="13" y="2"/>
                  </a:cubicBezTo>
                  <a:cubicBezTo>
                    <a:pt x="15" y="3"/>
                    <a:pt x="14" y="5"/>
                    <a:pt x="15" y="7"/>
                  </a:cubicBezTo>
                  <a:cubicBezTo>
                    <a:pt x="20" y="8"/>
                    <a:pt x="25" y="0"/>
                    <a:pt x="26" y="8"/>
                  </a:cubicBezTo>
                  <a:cubicBezTo>
                    <a:pt x="30" y="8"/>
                    <a:pt x="30" y="6"/>
                    <a:pt x="30" y="2"/>
                  </a:cubicBezTo>
                  <a:cubicBezTo>
                    <a:pt x="34" y="4"/>
                    <a:pt x="38" y="3"/>
                    <a:pt x="44" y="4"/>
                  </a:cubicBezTo>
                  <a:cubicBezTo>
                    <a:pt x="45" y="4"/>
                    <a:pt x="45" y="6"/>
                    <a:pt x="45" y="4"/>
                  </a:cubicBezTo>
                  <a:cubicBezTo>
                    <a:pt x="48" y="4"/>
                    <a:pt x="46" y="10"/>
                    <a:pt x="51" y="8"/>
                  </a:cubicBezTo>
                  <a:cubicBezTo>
                    <a:pt x="51" y="9"/>
                    <a:pt x="50" y="9"/>
                    <a:pt x="50" y="11"/>
                  </a:cubicBezTo>
                  <a:cubicBezTo>
                    <a:pt x="52" y="10"/>
                    <a:pt x="57" y="12"/>
                    <a:pt x="57" y="9"/>
                  </a:cubicBezTo>
                  <a:cubicBezTo>
                    <a:pt x="58" y="11"/>
                    <a:pt x="59" y="13"/>
                    <a:pt x="65" y="12"/>
                  </a:cubicBezTo>
                  <a:cubicBezTo>
                    <a:pt x="63" y="15"/>
                    <a:pt x="64" y="14"/>
                    <a:pt x="67" y="15"/>
                  </a:cubicBezTo>
                  <a:cubicBezTo>
                    <a:pt x="67" y="15"/>
                    <a:pt x="66" y="16"/>
                    <a:pt x="68" y="16"/>
                  </a:cubicBezTo>
                  <a:cubicBezTo>
                    <a:pt x="70" y="17"/>
                    <a:pt x="68" y="18"/>
                    <a:pt x="69" y="19"/>
                  </a:cubicBezTo>
                  <a:cubicBezTo>
                    <a:pt x="70" y="20"/>
                    <a:pt x="72" y="19"/>
                    <a:pt x="72" y="19"/>
                  </a:cubicBezTo>
                  <a:cubicBezTo>
                    <a:pt x="73" y="20"/>
                    <a:pt x="72" y="22"/>
                    <a:pt x="72" y="22"/>
                  </a:cubicBezTo>
                  <a:cubicBezTo>
                    <a:pt x="73" y="23"/>
                    <a:pt x="75" y="22"/>
                    <a:pt x="75" y="22"/>
                  </a:cubicBezTo>
                  <a:cubicBezTo>
                    <a:pt x="76" y="23"/>
                    <a:pt x="75" y="25"/>
                    <a:pt x="76" y="26"/>
                  </a:cubicBezTo>
                  <a:cubicBezTo>
                    <a:pt x="79" y="27"/>
                    <a:pt x="80" y="24"/>
                    <a:pt x="81" y="26"/>
                  </a:cubicBezTo>
                  <a:cubicBezTo>
                    <a:pt x="82" y="30"/>
                    <a:pt x="77" y="28"/>
                    <a:pt x="76" y="29"/>
                  </a:cubicBezTo>
                  <a:cubicBezTo>
                    <a:pt x="76" y="29"/>
                    <a:pt x="76" y="30"/>
                    <a:pt x="76" y="30"/>
                  </a:cubicBezTo>
                  <a:cubicBezTo>
                    <a:pt x="73" y="32"/>
                    <a:pt x="67" y="30"/>
                    <a:pt x="62" y="30"/>
                  </a:cubicBezTo>
                  <a:cubicBezTo>
                    <a:pt x="61" y="26"/>
                    <a:pt x="62" y="27"/>
                    <a:pt x="62" y="22"/>
                  </a:cubicBezTo>
                  <a:cubicBezTo>
                    <a:pt x="61" y="18"/>
                    <a:pt x="51" y="18"/>
                    <a:pt x="48" y="21"/>
                  </a:cubicBezTo>
                  <a:cubicBezTo>
                    <a:pt x="46" y="21"/>
                    <a:pt x="48" y="24"/>
                    <a:pt x="47" y="25"/>
                  </a:cubicBezTo>
                  <a:cubicBezTo>
                    <a:pt x="47" y="25"/>
                    <a:pt x="44" y="24"/>
                    <a:pt x="44" y="25"/>
                  </a:cubicBezTo>
                  <a:cubicBezTo>
                    <a:pt x="43" y="26"/>
                    <a:pt x="44" y="28"/>
                    <a:pt x="41" y="28"/>
                  </a:cubicBezTo>
                  <a:cubicBezTo>
                    <a:pt x="41" y="29"/>
                    <a:pt x="42" y="29"/>
                    <a:pt x="43" y="29"/>
                  </a:cubicBezTo>
                  <a:cubicBezTo>
                    <a:pt x="42" y="31"/>
                    <a:pt x="40" y="30"/>
                    <a:pt x="38" y="30"/>
                  </a:cubicBezTo>
                  <a:cubicBezTo>
                    <a:pt x="37" y="35"/>
                    <a:pt x="38" y="34"/>
                    <a:pt x="38" y="39"/>
                  </a:cubicBezTo>
                  <a:cubicBezTo>
                    <a:pt x="34" y="40"/>
                    <a:pt x="21" y="41"/>
                    <a:pt x="20" y="33"/>
                  </a:cubicBezTo>
                  <a:cubicBezTo>
                    <a:pt x="23" y="33"/>
                    <a:pt x="24" y="32"/>
                    <a:pt x="24" y="30"/>
                  </a:cubicBezTo>
                  <a:cubicBezTo>
                    <a:pt x="28" y="30"/>
                    <a:pt x="27" y="33"/>
                    <a:pt x="30" y="30"/>
                  </a:cubicBezTo>
                  <a:cubicBezTo>
                    <a:pt x="29" y="29"/>
                    <a:pt x="26" y="28"/>
                    <a:pt x="29" y="28"/>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56" name="Freeform 106"/>
            <p:cNvSpPr/>
            <p:nvPr/>
          </p:nvSpPr>
          <p:spPr bwMode="auto">
            <a:xfrm>
              <a:off x="1736725" y="1014412"/>
              <a:ext cx="146050" cy="74613"/>
            </a:xfrm>
            <a:custGeom>
              <a:avLst/>
              <a:gdLst>
                <a:gd name="T0" fmla="*/ 38 w 39"/>
                <a:gd name="T1" fmla="*/ 3 h 20"/>
                <a:gd name="T2" fmla="*/ 38 w 39"/>
                <a:gd name="T3" fmla="*/ 7 h 20"/>
                <a:gd name="T4" fmla="*/ 36 w 39"/>
                <a:gd name="T5" fmla="*/ 7 h 20"/>
                <a:gd name="T6" fmla="*/ 36 w 39"/>
                <a:gd name="T7" fmla="*/ 11 h 20"/>
                <a:gd name="T8" fmla="*/ 31 w 39"/>
                <a:gd name="T9" fmla="*/ 14 h 20"/>
                <a:gd name="T10" fmla="*/ 27 w 39"/>
                <a:gd name="T11" fmla="*/ 10 h 20"/>
                <a:gd name="T12" fmla="*/ 23 w 39"/>
                <a:gd name="T13" fmla="*/ 13 h 20"/>
                <a:gd name="T14" fmla="*/ 17 w 39"/>
                <a:gd name="T15" fmla="*/ 18 h 20"/>
                <a:gd name="T16" fmla="*/ 2 w 39"/>
                <a:gd name="T17" fmla="*/ 18 h 20"/>
                <a:gd name="T18" fmla="*/ 0 w 39"/>
                <a:gd name="T19" fmla="*/ 13 h 20"/>
                <a:gd name="T20" fmla="*/ 6 w 39"/>
                <a:gd name="T21" fmla="*/ 14 h 20"/>
                <a:gd name="T22" fmla="*/ 12 w 39"/>
                <a:gd name="T23" fmla="*/ 10 h 20"/>
                <a:gd name="T24" fmla="*/ 14 w 39"/>
                <a:gd name="T25" fmla="*/ 7 h 20"/>
                <a:gd name="T26" fmla="*/ 19 w 39"/>
                <a:gd name="T27" fmla="*/ 6 h 20"/>
                <a:gd name="T28" fmla="*/ 20 w 39"/>
                <a:gd name="T29" fmla="*/ 6 h 20"/>
                <a:gd name="T30" fmla="*/ 23 w 39"/>
                <a:gd name="T31" fmla="*/ 3 h 20"/>
                <a:gd name="T32" fmla="*/ 28 w 39"/>
                <a:gd name="T33" fmla="*/ 3 h 20"/>
                <a:gd name="T34" fmla="*/ 38 w 39"/>
                <a:gd name="T35" fmla="*/ 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9" h="20">
                  <a:moveTo>
                    <a:pt x="38" y="3"/>
                  </a:moveTo>
                  <a:cubicBezTo>
                    <a:pt x="38" y="3"/>
                    <a:pt x="39" y="6"/>
                    <a:pt x="38" y="7"/>
                  </a:cubicBezTo>
                  <a:cubicBezTo>
                    <a:pt x="38" y="7"/>
                    <a:pt x="36" y="6"/>
                    <a:pt x="36" y="7"/>
                  </a:cubicBezTo>
                  <a:cubicBezTo>
                    <a:pt x="35" y="7"/>
                    <a:pt x="37" y="11"/>
                    <a:pt x="36" y="11"/>
                  </a:cubicBezTo>
                  <a:cubicBezTo>
                    <a:pt x="34" y="11"/>
                    <a:pt x="32" y="9"/>
                    <a:pt x="31" y="14"/>
                  </a:cubicBezTo>
                  <a:cubicBezTo>
                    <a:pt x="29" y="14"/>
                    <a:pt x="30" y="9"/>
                    <a:pt x="27" y="10"/>
                  </a:cubicBezTo>
                  <a:cubicBezTo>
                    <a:pt x="24" y="9"/>
                    <a:pt x="25" y="12"/>
                    <a:pt x="23" y="13"/>
                  </a:cubicBezTo>
                  <a:cubicBezTo>
                    <a:pt x="21" y="15"/>
                    <a:pt x="17" y="14"/>
                    <a:pt x="17" y="18"/>
                  </a:cubicBezTo>
                  <a:cubicBezTo>
                    <a:pt x="11" y="20"/>
                    <a:pt x="8" y="19"/>
                    <a:pt x="2" y="18"/>
                  </a:cubicBezTo>
                  <a:cubicBezTo>
                    <a:pt x="2" y="16"/>
                    <a:pt x="0" y="15"/>
                    <a:pt x="0" y="13"/>
                  </a:cubicBezTo>
                  <a:cubicBezTo>
                    <a:pt x="2" y="14"/>
                    <a:pt x="4" y="14"/>
                    <a:pt x="6" y="14"/>
                  </a:cubicBezTo>
                  <a:cubicBezTo>
                    <a:pt x="9" y="14"/>
                    <a:pt x="9" y="10"/>
                    <a:pt x="12" y="10"/>
                  </a:cubicBezTo>
                  <a:cubicBezTo>
                    <a:pt x="12" y="10"/>
                    <a:pt x="14" y="6"/>
                    <a:pt x="14" y="7"/>
                  </a:cubicBezTo>
                  <a:cubicBezTo>
                    <a:pt x="17" y="10"/>
                    <a:pt x="15" y="6"/>
                    <a:pt x="19" y="6"/>
                  </a:cubicBezTo>
                  <a:cubicBezTo>
                    <a:pt x="19" y="5"/>
                    <a:pt x="20" y="6"/>
                    <a:pt x="20" y="6"/>
                  </a:cubicBezTo>
                  <a:cubicBezTo>
                    <a:pt x="21" y="5"/>
                    <a:pt x="23" y="3"/>
                    <a:pt x="23" y="3"/>
                  </a:cubicBezTo>
                  <a:cubicBezTo>
                    <a:pt x="25" y="2"/>
                    <a:pt x="27" y="3"/>
                    <a:pt x="28" y="3"/>
                  </a:cubicBezTo>
                  <a:cubicBezTo>
                    <a:pt x="30" y="2"/>
                    <a:pt x="35" y="0"/>
                    <a:pt x="38" y="3"/>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57" name="Freeform 107"/>
            <p:cNvSpPr/>
            <p:nvPr/>
          </p:nvSpPr>
          <p:spPr bwMode="auto">
            <a:xfrm>
              <a:off x="2135187" y="1042987"/>
              <a:ext cx="146050" cy="76200"/>
            </a:xfrm>
            <a:custGeom>
              <a:avLst/>
              <a:gdLst>
                <a:gd name="T0" fmla="*/ 35 w 39"/>
                <a:gd name="T1" fmla="*/ 2 h 20"/>
                <a:gd name="T2" fmla="*/ 39 w 39"/>
                <a:gd name="T3" fmla="*/ 14 h 20"/>
                <a:gd name="T4" fmla="*/ 36 w 39"/>
                <a:gd name="T5" fmla="*/ 13 h 20"/>
                <a:gd name="T6" fmla="*/ 36 w 39"/>
                <a:gd name="T7" fmla="*/ 17 h 20"/>
                <a:gd name="T8" fmla="*/ 31 w 39"/>
                <a:gd name="T9" fmla="*/ 19 h 20"/>
                <a:gd name="T10" fmla="*/ 29 w 39"/>
                <a:gd name="T11" fmla="*/ 20 h 20"/>
                <a:gd name="T12" fmla="*/ 25 w 39"/>
                <a:gd name="T13" fmla="*/ 20 h 20"/>
                <a:gd name="T14" fmla="*/ 25 w 39"/>
                <a:gd name="T15" fmla="*/ 14 h 20"/>
                <a:gd name="T16" fmla="*/ 11 w 39"/>
                <a:gd name="T17" fmla="*/ 13 h 20"/>
                <a:gd name="T18" fmla="*/ 0 w 39"/>
                <a:gd name="T19" fmla="*/ 6 h 20"/>
                <a:gd name="T20" fmla="*/ 1 w 39"/>
                <a:gd name="T21" fmla="*/ 3 h 20"/>
                <a:gd name="T22" fmla="*/ 4 w 39"/>
                <a:gd name="T23" fmla="*/ 5 h 20"/>
                <a:gd name="T24" fmla="*/ 11 w 39"/>
                <a:gd name="T25" fmla="*/ 7 h 20"/>
                <a:gd name="T26" fmla="*/ 14 w 39"/>
                <a:gd name="T27" fmla="*/ 7 h 20"/>
                <a:gd name="T28" fmla="*/ 15 w 39"/>
                <a:gd name="T29" fmla="*/ 10 h 20"/>
                <a:gd name="T30" fmla="*/ 16 w 39"/>
                <a:gd name="T31" fmla="*/ 5 h 20"/>
                <a:gd name="T32" fmla="*/ 19 w 39"/>
                <a:gd name="T33" fmla="*/ 7 h 20"/>
                <a:gd name="T34" fmla="*/ 35 w 39"/>
                <a:gd name="T35" fmla="*/ 2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9" h="20">
                  <a:moveTo>
                    <a:pt x="35" y="2"/>
                  </a:moveTo>
                  <a:cubicBezTo>
                    <a:pt x="33" y="9"/>
                    <a:pt x="39" y="9"/>
                    <a:pt x="39" y="14"/>
                  </a:cubicBezTo>
                  <a:cubicBezTo>
                    <a:pt x="38" y="15"/>
                    <a:pt x="37" y="12"/>
                    <a:pt x="36" y="13"/>
                  </a:cubicBezTo>
                  <a:cubicBezTo>
                    <a:pt x="35" y="14"/>
                    <a:pt x="37" y="17"/>
                    <a:pt x="36" y="17"/>
                  </a:cubicBezTo>
                  <a:cubicBezTo>
                    <a:pt x="35" y="18"/>
                    <a:pt x="32" y="18"/>
                    <a:pt x="31" y="19"/>
                  </a:cubicBezTo>
                  <a:cubicBezTo>
                    <a:pt x="30" y="19"/>
                    <a:pt x="30" y="20"/>
                    <a:pt x="29" y="20"/>
                  </a:cubicBezTo>
                  <a:cubicBezTo>
                    <a:pt x="28" y="20"/>
                    <a:pt x="26" y="20"/>
                    <a:pt x="25" y="20"/>
                  </a:cubicBezTo>
                  <a:cubicBezTo>
                    <a:pt x="23" y="18"/>
                    <a:pt x="23" y="16"/>
                    <a:pt x="25" y="14"/>
                  </a:cubicBezTo>
                  <a:cubicBezTo>
                    <a:pt x="20" y="17"/>
                    <a:pt x="17" y="13"/>
                    <a:pt x="11" y="13"/>
                  </a:cubicBezTo>
                  <a:cubicBezTo>
                    <a:pt x="10" y="8"/>
                    <a:pt x="3" y="9"/>
                    <a:pt x="0" y="6"/>
                  </a:cubicBezTo>
                  <a:cubicBezTo>
                    <a:pt x="0" y="6"/>
                    <a:pt x="1" y="3"/>
                    <a:pt x="1" y="3"/>
                  </a:cubicBezTo>
                  <a:cubicBezTo>
                    <a:pt x="3" y="2"/>
                    <a:pt x="3" y="4"/>
                    <a:pt x="4" y="5"/>
                  </a:cubicBezTo>
                  <a:cubicBezTo>
                    <a:pt x="6" y="5"/>
                    <a:pt x="10" y="6"/>
                    <a:pt x="11" y="7"/>
                  </a:cubicBezTo>
                  <a:cubicBezTo>
                    <a:pt x="11" y="8"/>
                    <a:pt x="13" y="7"/>
                    <a:pt x="14" y="7"/>
                  </a:cubicBezTo>
                  <a:cubicBezTo>
                    <a:pt x="14" y="8"/>
                    <a:pt x="13" y="11"/>
                    <a:pt x="15" y="10"/>
                  </a:cubicBezTo>
                  <a:cubicBezTo>
                    <a:pt x="19" y="9"/>
                    <a:pt x="13" y="6"/>
                    <a:pt x="16" y="5"/>
                  </a:cubicBezTo>
                  <a:cubicBezTo>
                    <a:pt x="19" y="3"/>
                    <a:pt x="19" y="7"/>
                    <a:pt x="19" y="7"/>
                  </a:cubicBezTo>
                  <a:cubicBezTo>
                    <a:pt x="24" y="7"/>
                    <a:pt x="26" y="0"/>
                    <a:pt x="35" y="2"/>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58" name="Freeform 108"/>
            <p:cNvSpPr/>
            <p:nvPr/>
          </p:nvSpPr>
          <p:spPr bwMode="auto">
            <a:xfrm>
              <a:off x="1852612" y="1047750"/>
              <a:ext cx="258763" cy="96838"/>
            </a:xfrm>
            <a:custGeom>
              <a:avLst/>
              <a:gdLst>
                <a:gd name="T0" fmla="*/ 31 w 69"/>
                <a:gd name="T1" fmla="*/ 9 h 26"/>
                <a:gd name="T2" fmla="*/ 45 w 69"/>
                <a:gd name="T3" fmla="*/ 15 h 26"/>
                <a:gd name="T4" fmla="*/ 45 w 69"/>
                <a:gd name="T5" fmla="*/ 8 h 26"/>
                <a:gd name="T6" fmla="*/ 41 w 69"/>
                <a:gd name="T7" fmla="*/ 2 h 26"/>
                <a:gd name="T8" fmla="*/ 51 w 69"/>
                <a:gd name="T9" fmla="*/ 1 h 26"/>
                <a:gd name="T10" fmla="*/ 54 w 69"/>
                <a:gd name="T11" fmla="*/ 4 h 26"/>
                <a:gd name="T12" fmla="*/ 54 w 69"/>
                <a:gd name="T13" fmla="*/ 6 h 26"/>
                <a:gd name="T14" fmla="*/ 59 w 69"/>
                <a:gd name="T15" fmla="*/ 11 h 26"/>
                <a:gd name="T16" fmla="*/ 63 w 69"/>
                <a:gd name="T17" fmla="*/ 8 h 26"/>
                <a:gd name="T18" fmla="*/ 68 w 69"/>
                <a:gd name="T19" fmla="*/ 11 h 26"/>
                <a:gd name="T20" fmla="*/ 69 w 69"/>
                <a:gd name="T21" fmla="*/ 13 h 26"/>
                <a:gd name="T22" fmla="*/ 68 w 69"/>
                <a:gd name="T23" fmla="*/ 19 h 26"/>
                <a:gd name="T24" fmla="*/ 59 w 69"/>
                <a:gd name="T25" fmla="*/ 20 h 26"/>
                <a:gd name="T26" fmla="*/ 54 w 69"/>
                <a:gd name="T27" fmla="*/ 19 h 26"/>
                <a:gd name="T28" fmla="*/ 41 w 69"/>
                <a:gd name="T29" fmla="*/ 22 h 26"/>
                <a:gd name="T30" fmla="*/ 38 w 69"/>
                <a:gd name="T31" fmla="*/ 22 h 26"/>
                <a:gd name="T32" fmla="*/ 34 w 69"/>
                <a:gd name="T33" fmla="*/ 23 h 26"/>
                <a:gd name="T34" fmla="*/ 20 w 69"/>
                <a:gd name="T35" fmla="*/ 26 h 26"/>
                <a:gd name="T36" fmla="*/ 33 w 69"/>
                <a:gd name="T37" fmla="*/ 22 h 26"/>
                <a:gd name="T38" fmla="*/ 26 w 69"/>
                <a:gd name="T39" fmla="*/ 19 h 26"/>
                <a:gd name="T40" fmla="*/ 20 w 69"/>
                <a:gd name="T41" fmla="*/ 16 h 26"/>
                <a:gd name="T42" fmla="*/ 14 w 69"/>
                <a:gd name="T43" fmla="*/ 19 h 26"/>
                <a:gd name="T44" fmla="*/ 10 w 69"/>
                <a:gd name="T45" fmla="*/ 18 h 26"/>
                <a:gd name="T46" fmla="*/ 0 w 69"/>
                <a:gd name="T47" fmla="*/ 16 h 26"/>
                <a:gd name="T48" fmla="*/ 3 w 69"/>
                <a:gd name="T49" fmla="*/ 13 h 26"/>
                <a:gd name="T50" fmla="*/ 5 w 69"/>
                <a:gd name="T51" fmla="*/ 9 h 26"/>
                <a:gd name="T52" fmla="*/ 10 w 69"/>
                <a:gd name="T53" fmla="*/ 8 h 26"/>
                <a:gd name="T54" fmla="*/ 9 w 69"/>
                <a:gd name="T55" fmla="*/ 5 h 26"/>
                <a:gd name="T56" fmla="*/ 12 w 69"/>
                <a:gd name="T57" fmla="*/ 5 h 26"/>
                <a:gd name="T58" fmla="*/ 16 w 69"/>
                <a:gd name="T59" fmla="*/ 4 h 26"/>
                <a:gd name="T60" fmla="*/ 23 w 69"/>
                <a:gd name="T61" fmla="*/ 5 h 26"/>
                <a:gd name="T62" fmla="*/ 24 w 69"/>
                <a:gd name="T63" fmla="*/ 8 h 26"/>
                <a:gd name="T64" fmla="*/ 27 w 69"/>
                <a:gd name="T65" fmla="*/ 8 h 26"/>
                <a:gd name="T66" fmla="*/ 27 w 69"/>
                <a:gd name="T67" fmla="*/ 12 h 26"/>
                <a:gd name="T68" fmla="*/ 31 w 69"/>
                <a:gd name="T69" fmla="*/ 9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9" h="26">
                  <a:moveTo>
                    <a:pt x="31" y="9"/>
                  </a:moveTo>
                  <a:cubicBezTo>
                    <a:pt x="30" y="14"/>
                    <a:pt x="43" y="12"/>
                    <a:pt x="45" y="15"/>
                  </a:cubicBezTo>
                  <a:cubicBezTo>
                    <a:pt x="48" y="9"/>
                    <a:pt x="36" y="8"/>
                    <a:pt x="45" y="8"/>
                  </a:cubicBezTo>
                  <a:cubicBezTo>
                    <a:pt x="47" y="2"/>
                    <a:pt x="39" y="7"/>
                    <a:pt x="41" y="2"/>
                  </a:cubicBezTo>
                  <a:cubicBezTo>
                    <a:pt x="45" y="3"/>
                    <a:pt x="46" y="0"/>
                    <a:pt x="51" y="1"/>
                  </a:cubicBezTo>
                  <a:cubicBezTo>
                    <a:pt x="50" y="4"/>
                    <a:pt x="53" y="3"/>
                    <a:pt x="54" y="4"/>
                  </a:cubicBezTo>
                  <a:cubicBezTo>
                    <a:pt x="54" y="4"/>
                    <a:pt x="53" y="6"/>
                    <a:pt x="54" y="6"/>
                  </a:cubicBezTo>
                  <a:cubicBezTo>
                    <a:pt x="55" y="7"/>
                    <a:pt x="57" y="8"/>
                    <a:pt x="59" y="11"/>
                  </a:cubicBezTo>
                  <a:cubicBezTo>
                    <a:pt x="61" y="10"/>
                    <a:pt x="61" y="7"/>
                    <a:pt x="63" y="8"/>
                  </a:cubicBezTo>
                  <a:cubicBezTo>
                    <a:pt x="66" y="8"/>
                    <a:pt x="67" y="9"/>
                    <a:pt x="68" y="11"/>
                  </a:cubicBezTo>
                  <a:cubicBezTo>
                    <a:pt x="68" y="11"/>
                    <a:pt x="69" y="13"/>
                    <a:pt x="69" y="13"/>
                  </a:cubicBezTo>
                  <a:cubicBezTo>
                    <a:pt x="67" y="15"/>
                    <a:pt x="69" y="14"/>
                    <a:pt x="68" y="19"/>
                  </a:cubicBezTo>
                  <a:cubicBezTo>
                    <a:pt x="65" y="16"/>
                    <a:pt x="62" y="20"/>
                    <a:pt x="59" y="20"/>
                  </a:cubicBezTo>
                  <a:cubicBezTo>
                    <a:pt x="57" y="21"/>
                    <a:pt x="56" y="19"/>
                    <a:pt x="54" y="19"/>
                  </a:cubicBezTo>
                  <a:cubicBezTo>
                    <a:pt x="50" y="19"/>
                    <a:pt x="44" y="21"/>
                    <a:pt x="41" y="22"/>
                  </a:cubicBezTo>
                  <a:cubicBezTo>
                    <a:pt x="40" y="22"/>
                    <a:pt x="38" y="21"/>
                    <a:pt x="38" y="22"/>
                  </a:cubicBezTo>
                  <a:cubicBezTo>
                    <a:pt x="37" y="23"/>
                    <a:pt x="36" y="22"/>
                    <a:pt x="34" y="23"/>
                  </a:cubicBezTo>
                  <a:cubicBezTo>
                    <a:pt x="32" y="24"/>
                    <a:pt x="25" y="26"/>
                    <a:pt x="20" y="26"/>
                  </a:cubicBezTo>
                  <a:cubicBezTo>
                    <a:pt x="21" y="21"/>
                    <a:pt x="27" y="22"/>
                    <a:pt x="33" y="22"/>
                  </a:cubicBezTo>
                  <a:cubicBezTo>
                    <a:pt x="33" y="16"/>
                    <a:pt x="28" y="20"/>
                    <a:pt x="26" y="19"/>
                  </a:cubicBezTo>
                  <a:cubicBezTo>
                    <a:pt x="23" y="18"/>
                    <a:pt x="22" y="18"/>
                    <a:pt x="20" y="16"/>
                  </a:cubicBezTo>
                  <a:cubicBezTo>
                    <a:pt x="17" y="15"/>
                    <a:pt x="17" y="19"/>
                    <a:pt x="14" y="19"/>
                  </a:cubicBezTo>
                  <a:cubicBezTo>
                    <a:pt x="12" y="19"/>
                    <a:pt x="12" y="18"/>
                    <a:pt x="10" y="18"/>
                  </a:cubicBezTo>
                  <a:cubicBezTo>
                    <a:pt x="7" y="17"/>
                    <a:pt x="3" y="19"/>
                    <a:pt x="0" y="16"/>
                  </a:cubicBezTo>
                  <a:cubicBezTo>
                    <a:pt x="0" y="14"/>
                    <a:pt x="2" y="14"/>
                    <a:pt x="3" y="13"/>
                  </a:cubicBezTo>
                  <a:cubicBezTo>
                    <a:pt x="3" y="13"/>
                    <a:pt x="4" y="9"/>
                    <a:pt x="5" y="9"/>
                  </a:cubicBezTo>
                  <a:cubicBezTo>
                    <a:pt x="6" y="8"/>
                    <a:pt x="9" y="9"/>
                    <a:pt x="10" y="8"/>
                  </a:cubicBezTo>
                  <a:cubicBezTo>
                    <a:pt x="11" y="7"/>
                    <a:pt x="5" y="6"/>
                    <a:pt x="9" y="5"/>
                  </a:cubicBezTo>
                  <a:cubicBezTo>
                    <a:pt x="10" y="5"/>
                    <a:pt x="11" y="5"/>
                    <a:pt x="12" y="5"/>
                  </a:cubicBezTo>
                  <a:cubicBezTo>
                    <a:pt x="13" y="5"/>
                    <a:pt x="14" y="4"/>
                    <a:pt x="16" y="4"/>
                  </a:cubicBezTo>
                  <a:cubicBezTo>
                    <a:pt x="17" y="4"/>
                    <a:pt x="22" y="4"/>
                    <a:pt x="23" y="5"/>
                  </a:cubicBezTo>
                  <a:cubicBezTo>
                    <a:pt x="24" y="6"/>
                    <a:pt x="23" y="7"/>
                    <a:pt x="24" y="8"/>
                  </a:cubicBezTo>
                  <a:cubicBezTo>
                    <a:pt x="25" y="8"/>
                    <a:pt x="27" y="7"/>
                    <a:pt x="27" y="8"/>
                  </a:cubicBezTo>
                  <a:cubicBezTo>
                    <a:pt x="28" y="9"/>
                    <a:pt x="24" y="13"/>
                    <a:pt x="27" y="12"/>
                  </a:cubicBezTo>
                  <a:cubicBezTo>
                    <a:pt x="28" y="12"/>
                    <a:pt x="29" y="8"/>
                    <a:pt x="31" y="9"/>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59" name="Freeform 109"/>
            <p:cNvSpPr/>
            <p:nvPr/>
          </p:nvSpPr>
          <p:spPr bwMode="auto">
            <a:xfrm>
              <a:off x="1676400" y="1144587"/>
              <a:ext cx="206375" cy="139700"/>
            </a:xfrm>
            <a:custGeom>
              <a:avLst/>
              <a:gdLst>
                <a:gd name="T0" fmla="*/ 7 w 55"/>
                <a:gd name="T1" fmla="*/ 1 h 37"/>
                <a:gd name="T2" fmla="*/ 30 w 55"/>
                <a:gd name="T3" fmla="*/ 3 h 37"/>
                <a:gd name="T4" fmla="*/ 33 w 55"/>
                <a:gd name="T5" fmla="*/ 3 h 37"/>
                <a:gd name="T6" fmla="*/ 39 w 55"/>
                <a:gd name="T7" fmla="*/ 4 h 37"/>
                <a:gd name="T8" fmla="*/ 44 w 55"/>
                <a:gd name="T9" fmla="*/ 4 h 37"/>
                <a:gd name="T10" fmla="*/ 46 w 55"/>
                <a:gd name="T11" fmla="*/ 6 h 37"/>
                <a:gd name="T12" fmla="*/ 54 w 55"/>
                <a:gd name="T13" fmla="*/ 11 h 37"/>
                <a:gd name="T14" fmla="*/ 42 w 55"/>
                <a:gd name="T15" fmla="*/ 14 h 37"/>
                <a:gd name="T16" fmla="*/ 40 w 55"/>
                <a:gd name="T17" fmla="*/ 17 h 37"/>
                <a:gd name="T18" fmla="*/ 37 w 55"/>
                <a:gd name="T19" fmla="*/ 15 h 37"/>
                <a:gd name="T20" fmla="*/ 36 w 55"/>
                <a:gd name="T21" fmla="*/ 17 h 37"/>
                <a:gd name="T22" fmla="*/ 37 w 55"/>
                <a:gd name="T23" fmla="*/ 18 h 37"/>
                <a:gd name="T24" fmla="*/ 35 w 55"/>
                <a:gd name="T25" fmla="*/ 20 h 37"/>
                <a:gd name="T26" fmla="*/ 35 w 55"/>
                <a:gd name="T27" fmla="*/ 22 h 37"/>
                <a:gd name="T28" fmla="*/ 32 w 55"/>
                <a:gd name="T29" fmla="*/ 22 h 37"/>
                <a:gd name="T30" fmla="*/ 29 w 55"/>
                <a:gd name="T31" fmla="*/ 25 h 37"/>
                <a:gd name="T32" fmla="*/ 29 w 55"/>
                <a:gd name="T33" fmla="*/ 31 h 37"/>
                <a:gd name="T34" fmla="*/ 12 w 55"/>
                <a:gd name="T35" fmla="*/ 35 h 37"/>
                <a:gd name="T36" fmla="*/ 0 w 55"/>
                <a:gd name="T37" fmla="*/ 27 h 37"/>
                <a:gd name="T38" fmla="*/ 4 w 55"/>
                <a:gd name="T39" fmla="*/ 24 h 37"/>
                <a:gd name="T40" fmla="*/ 5 w 55"/>
                <a:gd name="T41" fmla="*/ 21 h 37"/>
                <a:gd name="T42" fmla="*/ 4 w 55"/>
                <a:gd name="T43" fmla="*/ 15 h 37"/>
                <a:gd name="T44" fmla="*/ 7 w 55"/>
                <a:gd name="T45" fmla="*/ 14 h 37"/>
                <a:gd name="T46" fmla="*/ 9 w 55"/>
                <a:gd name="T47" fmla="*/ 8 h 37"/>
                <a:gd name="T48" fmla="*/ 7 w 55"/>
                <a:gd name="T49" fmla="*/ 1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5" h="37">
                  <a:moveTo>
                    <a:pt x="7" y="1"/>
                  </a:moveTo>
                  <a:cubicBezTo>
                    <a:pt x="15" y="2"/>
                    <a:pt x="24" y="0"/>
                    <a:pt x="30" y="3"/>
                  </a:cubicBezTo>
                  <a:cubicBezTo>
                    <a:pt x="31" y="3"/>
                    <a:pt x="33" y="2"/>
                    <a:pt x="33" y="3"/>
                  </a:cubicBezTo>
                  <a:cubicBezTo>
                    <a:pt x="35" y="4"/>
                    <a:pt x="37" y="3"/>
                    <a:pt x="39" y="4"/>
                  </a:cubicBezTo>
                  <a:cubicBezTo>
                    <a:pt x="41" y="7"/>
                    <a:pt x="39" y="3"/>
                    <a:pt x="44" y="4"/>
                  </a:cubicBezTo>
                  <a:cubicBezTo>
                    <a:pt x="45" y="4"/>
                    <a:pt x="45" y="6"/>
                    <a:pt x="46" y="6"/>
                  </a:cubicBezTo>
                  <a:cubicBezTo>
                    <a:pt x="47" y="6"/>
                    <a:pt x="55" y="8"/>
                    <a:pt x="54" y="11"/>
                  </a:cubicBezTo>
                  <a:cubicBezTo>
                    <a:pt x="50" y="12"/>
                    <a:pt x="45" y="13"/>
                    <a:pt x="42" y="14"/>
                  </a:cubicBezTo>
                  <a:cubicBezTo>
                    <a:pt x="40" y="15"/>
                    <a:pt x="41" y="16"/>
                    <a:pt x="40" y="17"/>
                  </a:cubicBezTo>
                  <a:cubicBezTo>
                    <a:pt x="40" y="17"/>
                    <a:pt x="38" y="15"/>
                    <a:pt x="37" y="15"/>
                  </a:cubicBezTo>
                  <a:cubicBezTo>
                    <a:pt x="38" y="15"/>
                    <a:pt x="36" y="18"/>
                    <a:pt x="36" y="17"/>
                  </a:cubicBezTo>
                  <a:cubicBezTo>
                    <a:pt x="36" y="18"/>
                    <a:pt x="37" y="19"/>
                    <a:pt x="37" y="18"/>
                  </a:cubicBezTo>
                  <a:cubicBezTo>
                    <a:pt x="37" y="20"/>
                    <a:pt x="35" y="19"/>
                    <a:pt x="35" y="20"/>
                  </a:cubicBezTo>
                  <a:cubicBezTo>
                    <a:pt x="34" y="20"/>
                    <a:pt x="35" y="22"/>
                    <a:pt x="35" y="22"/>
                  </a:cubicBezTo>
                  <a:cubicBezTo>
                    <a:pt x="34" y="23"/>
                    <a:pt x="32" y="22"/>
                    <a:pt x="32" y="22"/>
                  </a:cubicBezTo>
                  <a:cubicBezTo>
                    <a:pt x="31" y="23"/>
                    <a:pt x="31" y="25"/>
                    <a:pt x="29" y="25"/>
                  </a:cubicBezTo>
                  <a:cubicBezTo>
                    <a:pt x="29" y="31"/>
                    <a:pt x="29" y="31"/>
                    <a:pt x="29" y="31"/>
                  </a:cubicBezTo>
                  <a:cubicBezTo>
                    <a:pt x="22" y="31"/>
                    <a:pt x="23" y="37"/>
                    <a:pt x="12" y="35"/>
                  </a:cubicBezTo>
                  <a:cubicBezTo>
                    <a:pt x="14" y="27"/>
                    <a:pt x="5" y="29"/>
                    <a:pt x="0" y="27"/>
                  </a:cubicBezTo>
                  <a:cubicBezTo>
                    <a:pt x="0" y="25"/>
                    <a:pt x="3" y="25"/>
                    <a:pt x="4" y="24"/>
                  </a:cubicBezTo>
                  <a:cubicBezTo>
                    <a:pt x="4" y="24"/>
                    <a:pt x="1" y="20"/>
                    <a:pt x="5" y="21"/>
                  </a:cubicBezTo>
                  <a:cubicBezTo>
                    <a:pt x="5" y="19"/>
                    <a:pt x="3" y="18"/>
                    <a:pt x="4" y="15"/>
                  </a:cubicBezTo>
                  <a:cubicBezTo>
                    <a:pt x="6" y="17"/>
                    <a:pt x="6" y="16"/>
                    <a:pt x="7" y="14"/>
                  </a:cubicBezTo>
                  <a:cubicBezTo>
                    <a:pt x="7" y="12"/>
                    <a:pt x="9" y="12"/>
                    <a:pt x="9" y="8"/>
                  </a:cubicBezTo>
                  <a:cubicBezTo>
                    <a:pt x="10" y="4"/>
                    <a:pt x="5" y="7"/>
                    <a:pt x="7" y="1"/>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60" name="Freeform 110"/>
            <p:cNvSpPr/>
            <p:nvPr/>
          </p:nvSpPr>
          <p:spPr bwMode="auto">
            <a:xfrm>
              <a:off x="2089150" y="1174750"/>
              <a:ext cx="46038" cy="33338"/>
            </a:xfrm>
            <a:custGeom>
              <a:avLst/>
              <a:gdLst>
                <a:gd name="T0" fmla="*/ 2 w 12"/>
                <a:gd name="T1" fmla="*/ 0 h 9"/>
                <a:gd name="T2" fmla="*/ 10 w 12"/>
                <a:gd name="T3" fmla="*/ 0 h 9"/>
                <a:gd name="T4" fmla="*/ 12 w 12"/>
                <a:gd name="T5" fmla="*/ 6 h 9"/>
                <a:gd name="T6" fmla="*/ 9 w 12"/>
                <a:gd name="T7" fmla="*/ 9 h 9"/>
                <a:gd name="T8" fmla="*/ 0 w 12"/>
                <a:gd name="T9" fmla="*/ 5 h 9"/>
                <a:gd name="T10" fmla="*/ 2 w 12"/>
                <a:gd name="T11" fmla="*/ 0 h 9"/>
              </a:gdLst>
              <a:ahLst/>
              <a:cxnLst>
                <a:cxn ang="0">
                  <a:pos x="T0" y="T1"/>
                </a:cxn>
                <a:cxn ang="0">
                  <a:pos x="T2" y="T3"/>
                </a:cxn>
                <a:cxn ang="0">
                  <a:pos x="T4" y="T5"/>
                </a:cxn>
                <a:cxn ang="0">
                  <a:pos x="T6" y="T7"/>
                </a:cxn>
                <a:cxn ang="0">
                  <a:pos x="T8" y="T9"/>
                </a:cxn>
                <a:cxn ang="0">
                  <a:pos x="T10" y="T11"/>
                </a:cxn>
              </a:cxnLst>
              <a:rect l="0" t="0" r="r" b="b"/>
              <a:pathLst>
                <a:path w="12" h="9">
                  <a:moveTo>
                    <a:pt x="2" y="0"/>
                  </a:moveTo>
                  <a:cubicBezTo>
                    <a:pt x="10" y="0"/>
                    <a:pt x="10" y="0"/>
                    <a:pt x="10" y="0"/>
                  </a:cubicBezTo>
                  <a:cubicBezTo>
                    <a:pt x="10" y="3"/>
                    <a:pt x="12" y="3"/>
                    <a:pt x="12" y="6"/>
                  </a:cubicBezTo>
                  <a:cubicBezTo>
                    <a:pt x="9" y="5"/>
                    <a:pt x="9" y="7"/>
                    <a:pt x="9" y="9"/>
                  </a:cubicBezTo>
                  <a:cubicBezTo>
                    <a:pt x="7" y="7"/>
                    <a:pt x="5" y="4"/>
                    <a:pt x="0" y="5"/>
                  </a:cubicBezTo>
                  <a:cubicBezTo>
                    <a:pt x="1" y="3"/>
                    <a:pt x="2" y="2"/>
                    <a:pt x="2" y="0"/>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61" name="Freeform 111"/>
            <p:cNvSpPr/>
            <p:nvPr/>
          </p:nvSpPr>
          <p:spPr bwMode="auto">
            <a:xfrm>
              <a:off x="2317750" y="1160462"/>
              <a:ext cx="106363" cy="74613"/>
            </a:xfrm>
            <a:custGeom>
              <a:avLst/>
              <a:gdLst>
                <a:gd name="T0" fmla="*/ 25 w 28"/>
                <a:gd name="T1" fmla="*/ 2 h 20"/>
                <a:gd name="T2" fmla="*/ 26 w 28"/>
                <a:gd name="T3" fmla="*/ 9 h 20"/>
                <a:gd name="T4" fmla="*/ 24 w 28"/>
                <a:gd name="T5" fmla="*/ 11 h 20"/>
                <a:gd name="T6" fmla="*/ 17 w 28"/>
                <a:gd name="T7" fmla="*/ 13 h 20"/>
                <a:gd name="T8" fmla="*/ 5 w 28"/>
                <a:gd name="T9" fmla="*/ 20 h 20"/>
                <a:gd name="T10" fmla="*/ 4 w 28"/>
                <a:gd name="T11" fmla="*/ 14 h 20"/>
                <a:gd name="T12" fmla="*/ 1 w 28"/>
                <a:gd name="T13" fmla="*/ 11 h 20"/>
                <a:gd name="T14" fmla="*/ 1 w 28"/>
                <a:gd name="T15" fmla="*/ 4 h 20"/>
                <a:gd name="T16" fmla="*/ 4 w 28"/>
                <a:gd name="T17" fmla="*/ 2 h 20"/>
                <a:gd name="T18" fmla="*/ 8 w 28"/>
                <a:gd name="T19" fmla="*/ 0 h 20"/>
                <a:gd name="T20" fmla="*/ 19 w 28"/>
                <a:gd name="T21" fmla="*/ 3 h 20"/>
                <a:gd name="T22" fmla="*/ 25 w 28"/>
                <a:gd name="T23" fmla="*/ 2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20">
                  <a:moveTo>
                    <a:pt x="25" y="2"/>
                  </a:moveTo>
                  <a:cubicBezTo>
                    <a:pt x="28" y="1"/>
                    <a:pt x="26" y="7"/>
                    <a:pt x="26" y="9"/>
                  </a:cubicBezTo>
                  <a:cubicBezTo>
                    <a:pt x="24" y="8"/>
                    <a:pt x="24" y="10"/>
                    <a:pt x="24" y="11"/>
                  </a:cubicBezTo>
                  <a:cubicBezTo>
                    <a:pt x="19" y="9"/>
                    <a:pt x="18" y="17"/>
                    <a:pt x="17" y="13"/>
                  </a:cubicBezTo>
                  <a:cubicBezTo>
                    <a:pt x="13" y="16"/>
                    <a:pt x="11" y="19"/>
                    <a:pt x="5" y="20"/>
                  </a:cubicBezTo>
                  <a:cubicBezTo>
                    <a:pt x="4" y="19"/>
                    <a:pt x="4" y="17"/>
                    <a:pt x="4" y="14"/>
                  </a:cubicBezTo>
                  <a:cubicBezTo>
                    <a:pt x="3" y="13"/>
                    <a:pt x="2" y="13"/>
                    <a:pt x="1" y="11"/>
                  </a:cubicBezTo>
                  <a:cubicBezTo>
                    <a:pt x="0" y="9"/>
                    <a:pt x="2" y="7"/>
                    <a:pt x="1" y="4"/>
                  </a:cubicBezTo>
                  <a:cubicBezTo>
                    <a:pt x="4" y="5"/>
                    <a:pt x="4" y="3"/>
                    <a:pt x="4" y="2"/>
                  </a:cubicBezTo>
                  <a:cubicBezTo>
                    <a:pt x="6" y="2"/>
                    <a:pt x="8" y="2"/>
                    <a:pt x="8" y="0"/>
                  </a:cubicBezTo>
                  <a:cubicBezTo>
                    <a:pt x="10" y="3"/>
                    <a:pt x="17" y="0"/>
                    <a:pt x="19" y="3"/>
                  </a:cubicBezTo>
                  <a:cubicBezTo>
                    <a:pt x="22" y="3"/>
                    <a:pt x="25" y="4"/>
                    <a:pt x="25" y="2"/>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62" name="Freeform 112"/>
            <p:cNvSpPr/>
            <p:nvPr/>
          </p:nvSpPr>
          <p:spPr bwMode="auto">
            <a:xfrm>
              <a:off x="3852862" y="1449387"/>
              <a:ext cx="223838" cy="107950"/>
            </a:xfrm>
            <a:custGeom>
              <a:avLst/>
              <a:gdLst>
                <a:gd name="T0" fmla="*/ 44 w 60"/>
                <a:gd name="T1" fmla="*/ 0 h 29"/>
                <a:gd name="T2" fmla="*/ 49 w 60"/>
                <a:gd name="T3" fmla="*/ 3 h 29"/>
                <a:gd name="T4" fmla="*/ 54 w 60"/>
                <a:gd name="T5" fmla="*/ 5 h 29"/>
                <a:gd name="T6" fmla="*/ 52 w 60"/>
                <a:gd name="T7" fmla="*/ 7 h 29"/>
                <a:gd name="T8" fmla="*/ 59 w 60"/>
                <a:gd name="T9" fmla="*/ 12 h 29"/>
                <a:gd name="T10" fmla="*/ 55 w 60"/>
                <a:gd name="T11" fmla="*/ 20 h 29"/>
                <a:gd name="T12" fmla="*/ 51 w 60"/>
                <a:gd name="T13" fmla="*/ 21 h 29"/>
                <a:gd name="T14" fmla="*/ 45 w 60"/>
                <a:gd name="T15" fmla="*/ 24 h 29"/>
                <a:gd name="T16" fmla="*/ 41 w 60"/>
                <a:gd name="T17" fmla="*/ 26 h 29"/>
                <a:gd name="T18" fmla="*/ 38 w 60"/>
                <a:gd name="T19" fmla="*/ 27 h 29"/>
                <a:gd name="T20" fmla="*/ 21 w 60"/>
                <a:gd name="T21" fmla="*/ 28 h 29"/>
                <a:gd name="T22" fmla="*/ 20 w 60"/>
                <a:gd name="T23" fmla="*/ 27 h 29"/>
                <a:gd name="T24" fmla="*/ 14 w 60"/>
                <a:gd name="T25" fmla="*/ 24 h 29"/>
                <a:gd name="T26" fmla="*/ 12 w 60"/>
                <a:gd name="T27" fmla="*/ 23 h 29"/>
                <a:gd name="T28" fmla="*/ 14 w 60"/>
                <a:gd name="T29" fmla="*/ 21 h 29"/>
                <a:gd name="T30" fmla="*/ 10 w 60"/>
                <a:gd name="T31" fmla="*/ 19 h 29"/>
                <a:gd name="T32" fmla="*/ 10 w 60"/>
                <a:gd name="T33" fmla="*/ 10 h 29"/>
                <a:gd name="T34" fmla="*/ 2 w 60"/>
                <a:gd name="T35" fmla="*/ 12 h 29"/>
                <a:gd name="T36" fmla="*/ 5 w 60"/>
                <a:gd name="T37" fmla="*/ 6 h 29"/>
                <a:gd name="T38" fmla="*/ 16 w 60"/>
                <a:gd name="T39" fmla="*/ 6 h 29"/>
                <a:gd name="T40" fmla="*/ 17 w 60"/>
                <a:gd name="T41" fmla="*/ 12 h 29"/>
                <a:gd name="T42" fmla="*/ 21 w 60"/>
                <a:gd name="T43" fmla="*/ 6 h 29"/>
                <a:gd name="T44" fmla="*/ 30 w 60"/>
                <a:gd name="T45" fmla="*/ 9 h 29"/>
                <a:gd name="T46" fmla="*/ 33 w 60"/>
                <a:gd name="T47" fmla="*/ 6 h 29"/>
                <a:gd name="T48" fmla="*/ 41 w 60"/>
                <a:gd name="T49" fmla="*/ 5 h 29"/>
                <a:gd name="T50" fmla="*/ 44 w 60"/>
                <a:gd name="T51"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0" h="29">
                  <a:moveTo>
                    <a:pt x="44" y="0"/>
                  </a:moveTo>
                  <a:cubicBezTo>
                    <a:pt x="45" y="1"/>
                    <a:pt x="47" y="2"/>
                    <a:pt x="49" y="3"/>
                  </a:cubicBezTo>
                  <a:cubicBezTo>
                    <a:pt x="50" y="3"/>
                    <a:pt x="53" y="4"/>
                    <a:pt x="54" y="5"/>
                  </a:cubicBezTo>
                  <a:cubicBezTo>
                    <a:pt x="54" y="5"/>
                    <a:pt x="52" y="7"/>
                    <a:pt x="52" y="7"/>
                  </a:cubicBezTo>
                  <a:cubicBezTo>
                    <a:pt x="52" y="10"/>
                    <a:pt x="56" y="13"/>
                    <a:pt x="59" y="12"/>
                  </a:cubicBezTo>
                  <a:cubicBezTo>
                    <a:pt x="60" y="15"/>
                    <a:pt x="59" y="17"/>
                    <a:pt x="55" y="20"/>
                  </a:cubicBezTo>
                  <a:cubicBezTo>
                    <a:pt x="54" y="21"/>
                    <a:pt x="52" y="21"/>
                    <a:pt x="51" y="21"/>
                  </a:cubicBezTo>
                  <a:cubicBezTo>
                    <a:pt x="48" y="23"/>
                    <a:pt x="49" y="23"/>
                    <a:pt x="45" y="24"/>
                  </a:cubicBezTo>
                  <a:cubicBezTo>
                    <a:pt x="45" y="24"/>
                    <a:pt x="41" y="25"/>
                    <a:pt x="41" y="26"/>
                  </a:cubicBezTo>
                  <a:cubicBezTo>
                    <a:pt x="40" y="27"/>
                    <a:pt x="40" y="27"/>
                    <a:pt x="38" y="27"/>
                  </a:cubicBezTo>
                  <a:cubicBezTo>
                    <a:pt x="37" y="27"/>
                    <a:pt x="26" y="29"/>
                    <a:pt x="21" y="28"/>
                  </a:cubicBezTo>
                  <a:cubicBezTo>
                    <a:pt x="21" y="28"/>
                    <a:pt x="21" y="27"/>
                    <a:pt x="20" y="27"/>
                  </a:cubicBezTo>
                  <a:cubicBezTo>
                    <a:pt x="18" y="27"/>
                    <a:pt x="17" y="24"/>
                    <a:pt x="14" y="24"/>
                  </a:cubicBezTo>
                  <a:cubicBezTo>
                    <a:pt x="13" y="24"/>
                    <a:pt x="13" y="23"/>
                    <a:pt x="12" y="23"/>
                  </a:cubicBezTo>
                  <a:cubicBezTo>
                    <a:pt x="12" y="21"/>
                    <a:pt x="13" y="22"/>
                    <a:pt x="14" y="21"/>
                  </a:cubicBezTo>
                  <a:cubicBezTo>
                    <a:pt x="14" y="20"/>
                    <a:pt x="11" y="20"/>
                    <a:pt x="10" y="19"/>
                  </a:cubicBezTo>
                  <a:cubicBezTo>
                    <a:pt x="9" y="16"/>
                    <a:pt x="11" y="14"/>
                    <a:pt x="10" y="10"/>
                  </a:cubicBezTo>
                  <a:cubicBezTo>
                    <a:pt x="5" y="9"/>
                    <a:pt x="5" y="15"/>
                    <a:pt x="2" y="12"/>
                  </a:cubicBezTo>
                  <a:cubicBezTo>
                    <a:pt x="0" y="7"/>
                    <a:pt x="6" y="10"/>
                    <a:pt x="5" y="6"/>
                  </a:cubicBezTo>
                  <a:cubicBezTo>
                    <a:pt x="10" y="7"/>
                    <a:pt x="9" y="6"/>
                    <a:pt x="16" y="6"/>
                  </a:cubicBezTo>
                  <a:cubicBezTo>
                    <a:pt x="17" y="9"/>
                    <a:pt x="20" y="9"/>
                    <a:pt x="17" y="12"/>
                  </a:cubicBezTo>
                  <a:cubicBezTo>
                    <a:pt x="21" y="12"/>
                    <a:pt x="22" y="10"/>
                    <a:pt x="21" y="6"/>
                  </a:cubicBezTo>
                  <a:cubicBezTo>
                    <a:pt x="22" y="9"/>
                    <a:pt x="34" y="3"/>
                    <a:pt x="30" y="9"/>
                  </a:cubicBezTo>
                  <a:cubicBezTo>
                    <a:pt x="33" y="10"/>
                    <a:pt x="32" y="6"/>
                    <a:pt x="33" y="6"/>
                  </a:cubicBezTo>
                  <a:cubicBezTo>
                    <a:pt x="35" y="5"/>
                    <a:pt x="38" y="5"/>
                    <a:pt x="41" y="5"/>
                  </a:cubicBezTo>
                  <a:cubicBezTo>
                    <a:pt x="43" y="4"/>
                    <a:pt x="44" y="3"/>
                    <a:pt x="44" y="0"/>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63" name="Freeform 113"/>
            <p:cNvSpPr/>
            <p:nvPr/>
          </p:nvSpPr>
          <p:spPr bwMode="auto">
            <a:xfrm>
              <a:off x="2501900" y="1474787"/>
              <a:ext cx="134938" cy="98425"/>
            </a:xfrm>
            <a:custGeom>
              <a:avLst/>
              <a:gdLst>
                <a:gd name="T0" fmla="*/ 10 w 36"/>
                <a:gd name="T1" fmla="*/ 0 h 26"/>
                <a:gd name="T2" fmla="*/ 18 w 36"/>
                <a:gd name="T3" fmla="*/ 9 h 26"/>
                <a:gd name="T4" fmla="*/ 21 w 36"/>
                <a:gd name="T5" fmla="*/ 7 h 26"/>
                <a:gd name="T6" fmla="*/ 25 w 36"/>
                <a:gd name="T7" fmla="*/ 12 h 26"/>
                <a:gd name="T8" fmla="*/ 31 w 36"/>
                <a:gd name="T9" fmla="*/ 19 h 26"/>
                <a:gd name="T10" fmla="*/ 36 w 36"/>
                <a:gd name="T11" fmla="*/ 20 h 26"/>
                <a:gd name="T12" fmla="*/ 18 w 36"/>
                <a:gd name="T13" fmla="*/ 21 h 26"/>
                <a:gd name="T14" fmla="*/ 11 w 36"/>
                <a:gd name="T15" fmla="*/ 26 h 26"/>
                <a:gd name="T16" fmla="*/ 0 w 36"/>
                <a:gd name="T17" fmla="*/ 21 h 26"/>
                <a:gd name="T18" fmla="*/ 3 w 36"/>
                <a:gd name="T19" fmla="*/ 20 h 26"/>
                <a:gd name="T20" fmla="*/ 4 w 36"/>
                <a:gd name="T21" fmla="*/ 17 h 26"/>
                <a:gd name="T22" fmla="*/ 4 w 36"/>
                <a:gd name="T23" fmla="*/ 5 h 26"/>
                <a:gd name="T24" fmla="*/ 10 w 36"/>
                <a:gd name="T25"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 h="26">
                  <a:moveTo>
                    <a:pt x="10" y="0"/>
                  </a:moveTo>
                  <a:cubicBezTo>
                    <a:pt x="12" y="4"/>
                    <a:pt x="19" y="2"/>
                    <a:pt x="18" y="9"/>
                  </a:cubicBezTo>
                  <a:cubicBezTo>
                    <a:pt x="19" y="10"/>
                    <a:pt x="21" y="7"/>
                    <a:pt x="21" y="7"/>
                  </a:cubicBezTo>
                  <a:cubicBezTo>
                    <a:pt x="23" y="8"/>
                    <a:pt x="22" y="11"/>
                    <a:pt x="25" y="12"/>
                  </a:cubicBezTo>
                  <a:cubicBezTo>
                    <a:pt x="27" y="12"/>
                    <a:pt x="29" y="17"/>
                    <a:pt x="31" y="19"/>
                  </a:cubicBezTo>
                  <a:cubicBezTo>
                    <a:pt x="35" y="17"/>
                    <a:pt x="34" y="17"/>
                    <a:pt x="36" y="20"/>
                  </a:cubicBezTo>
                  <a:cubicBezTo>
                    <a:pt x="33" y="23"/>
                    <a:pt x="24" y="21"/>
                    <a:pt x="18" y="21"/>
                  </a:cubicBezTo>
                  <a:cubicBezTo>
                    <a:pt x="16" y="23"/>
                    <a:pt x="12" y="23"/>
                    <a:pt x="11" y="26"/>
                  </a:cubicBezTo>
                  <a:cubicBezTo>
                    <a:pt x="8" y="24"/>
                    <a:pt x="6" y="20"/>
                    <a:pt x="0" y="21"/>
                  </a:cubicBezTo>
                  <a:cubicBezTo>
                    <a:pt x="0" y="20"/>
                    <a:pt x="2" y="20"/>
                    <a:pt x="3" y="20"/>
                  </a:cubicBezTo>
                  <a:cubicBezTo>
                    <a:pt x="1" y="18"/>
                    <a:pt x="1" y="17"/>
                    <a:pt x="4" y="17"/>
                  </a:cubicBezTo>
                  <a:cubicBezTo>
                    <a:pt x="1" y="12"/>
                    <a:pt x="4" y="10"/>
                    <a:pt x="4" y="5"/>
                  </a:cubicBezTo>
                  <a:cubicBezTo>
                    <a:pt x="7" y="4"/>
                    <a:pt x="10" y="4"/>
                    <a:pt x="10" y="0"/>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64" name="Freeform 114"/>
            <p:cNvSpPr/>
            <p:nvPr/>
          </p:nvSpPr>
          <p:spPr bwMode="auto">
            <a:xfrm>
              <a:off x="6416675" y="3027363"/>
              <a:ext cx="225425" cy="239713"/>
            </a:xfrm>
            <a:custGeom>
              <a:avLst/>
              <a:gdLst>
                <a:gd name="T0" fmla="*/ 5 w 60"/>
                <a:gd name="T1" fmla="*/ 9 h 64"/>
                <a:gd name="T2" fmla="*/ 2 w 60"/>
                <a:gd name="T3" fmla="*/ 7 h 64"/>
                <a:gd name="T4" fmla="*/ 0 w 60"/>
                <a:gd name="T5" fmla="*/ 3 h 64"/>
                <a:gd name="T6" fmla="*/ 11 w 60"/>
                <a:gd name="T7" fmla="*/ 2 h 64"/>
                <a:gd name="T8" fmla="*/ 16 w 60"/>
                <a:gd name="T9" fmla="*/ 4 h 64"/>
                <a:gd name="T10" fmla="*/ 16 w 60"/>
                <a:gd name="T11" fmla="*/ 7 h 64"/>
                <a:gd name="T12" fmla="*/ 19 w 60"/>
                <a:gd name="T13" fmla="*/ 10 h 64"/>
                <a:gd name="T14" fmla="*/ 25 w 60"/>
                <a:gd name="T15" fmla="*/ 13 h 64"/>
                <a:gd name="T16" fmla="*/ 35 w 60"/>
                <a:gd name="T17" fmla="*/ 21 h 64"/>
                <a:gd name="T18" fmla="*/ 37 w 60"/>
                <a:gd name="T19" fmla="*/ 25 h 64"/>
                <a:gd name="T20" fmla="*/ 42 w 60"/>
                <a:gd name="T21" fmla="*/ 27 h 64"/>
                <a:gd name="T22" fmla="*/ 44 w 60"/>
                <a:gd name="T23" fmla="*/ 30 h 64"/>
                <a:gd name="T24" fmla="*/ 44 w 60"/>
                <a:gd name="T25" fmla="*/ 32 h 64"/>
                <a:gd name="T26" fmla="*/ 47 w 60"/>
                <a:gd name="T27" fmla="*/ 35 h 64"/>
                <a:gd name="T28" fmla="*/ 51 w 60"/>
                <a:gd name="T29" fmla="*/ 39 h 64"/>
                <a:gd name="T30" fmla="*/ 54 w 60"/>
                <a:gd name="T31" fmla="*/ 42 h 64"/>
                <a:gd name="T32" fmla="*/ 57 w 60"/>
                <a:gd name="T33" fmla="*/ 49 h 64"/>
                <a:gd name="T34" fmla="*/ 58 w 60"/>
                <a:gd name="T35" fmla="*/ 55 h 64"/>
                <a:gd name="T36" fmla="*/ 60 w 60"/>
                <a:gd name="T37" fmla="*/ 59 h 64"/>
                <a:gd name="T38" fmla="*/ 53 w 60"/>
                <a:gd name="T39" fmla="*/ 61 h 64"/>
                <a:gd name="T40" fmla="*/ 47 w 60"/>
                <a:gd name="T41" fmla="*/ 61 h 64"/>
                <a:gd name="T42" fmla="*/ 47 w 60"/>
                <a:gd name="T43" fmla="*/ 58 h 64"/>
                <a:gd name="T44" fmla="*/ 44 w 60"/>
                <a:gd name="T45" fmla="*/ 58 h 64"/>
                <a:gd name="T46" fmla="*/ 37 w 60"/>
                <a:gd name="T47" fmla="*/ 52 h 64"/>
                <a:gd name="T48" fmla="*/ 39 w 60"/>
                <a:gd name="T49" fmla="*/ 49 h 64"/>
                <a:gd name="T50" fmla="*/ 37 w 60"/>
                <a:gd name="T51" fmla="*/ 49 h 64"/>
                <a:gd name="T52" fmla="*/ 36 w 60"/>
                <a:gd name="T53" fmla="*/ 46 h 64"/>
                <a:gd name="T54" fmla="*/ 33 w 60"/>
                <a:gd name="T55" fmla="*/ 46 h 64"/>
                <a:gd name="T56" fmla="*/ 28 w 60"/>
                <a:gd name="T57" fmla="*/ 41 h 64"/>
                <a:gd name="T58" fmla="*/ 25 w 60"/>
                <a:gd name="T59" fmla="*/ 31 h 64"/>
                <a:gd name="T60" fmla="*/ 23 w 60"/>
                <a:gd name="T61" fmla="*/ 34 h 64"/>
                <a:gd name="T62" fmla="*/ 21 w 60"/>
                <a:gd name="T63" fmla="*/ 27 h 64"/>
                <a:gd name="T64" fmla="*/ 18 w 60"/>
                <a:gd name="T65" fmla="*/ 24 h 64"/>
                <a:gd name="T66" fmla="*/ 15 w 60"/>
                <a:gd name="T67" fmla="*/ 23 h 64"/>
                <a:gd name="T68" fmla="*/ 14 w 60"/>
                <a:gd name="T69" fmla="*/ 17 h 64"/>
                <a:gd name="T70" fmla="*/ 9 w 60"/>
                <a:gd name="T71" fmla="*/ 14 h 64"/>
                <a:gd name="T72" fmla="*/ 7 w 60"/>
                <a:gd name="T73" fmla="*/ 11 h 64"/>
                <a:gd name="T74" fmla="*/ 5 w 60"/>
                <a:gd name="T75" fmla="*/ 9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0" h="64">
                  <a:moveTo>
                    <a:pt x="5" y="9"/>
                  </a:moveTo>
                  <a:cubicBezTo>
                    <a:pt x="5" y="7"/>
                    <a:pt x="3" y="8"/>
                    <a:pt x="2" y="7"/>
                  </a:cubicBezTo>
                  <a:cubicBezTo>
                    <a:pt x="1" y="6"/>
                    <a:pt x="2" y="3"/>
                    <a:pt x="0" y="3"/>
                  </a:cubicBezTo>
                  <a:cubicBezTo>
                    <a:pt x="3" y="0"/>
                    <a:pt x="6" y="4"/>
                    <a:pt x="11" y="2"/>
                  </a:cubicBezTo>
                  <a:cubicBezTo>
                    <a:pt x="10" y="5"/>
                    <a:pt x="15" y="3"/>
                    <a:pt x="16" y="4"/>
                  </a:cubicBezTo>
                  <a:cubicBezTo>
                    <a:pt x="17" y="5"/>
                    <a:pt x="16" y="7"/>
                    <a:pt x="16" y="7"/>
                  </a:cubicBezTo>
                  <a:cubicBezTo>
                    <a:pt x="18" y="8"/>
                    <a:pt x="20" y="7"/>
                    <a:pt x="19" y="10"/>
                  </a:cubicBezTo>
                  <a:cubicBezTo>
                    <a:pt x="23" y="9"/>
                    <a:pt x="22" y="13"/>
                    <a:pt x="25" y="13"/>
                  </a:cubicBezTo>
                  <a:cubicBezTo>
                    <a:pt x="27" y="13"/>
                    <a:pt x="31" y="21"/>
                    <a:pt x="35" y="21"/>
                  </a:cubicBezTo>
                  <a:cubicBezTo>
                    <a:pt x="38" y="21"/>
                    <a:pt x="36" y="24"/>
                    <a:pt x="37" y="25"/>
                  </a:cubicBezTo>
                  <a:cubicBezTo>
                    <a:pt x="38" y="26"/>
                    <a:pt x="41" y="26"/>
                    <a:pt x="42" y="27"/>
                  </a:cubicBezTo>
                  <a:cubicBezTo>
                    <a:pt x="42" y="27"/>
                    <a:pt x="44" y="29"/>
                    <a:pt x="44" y="30"/>
                  </a:cubicBezTo>
                  <a:cubicBezTo>
                    <a:pt x="45" y="30"/>
                    <a:pt x="44" y="32"/>
                    <a:pt x="44" y="32"/>
                  </a:cubicBezTo>
                  <a:cubicBezTo>
                    <a:pt x="45" y="33"/>
                    <a:pt x="46" y="34"/>
                    <a:pt x="47" y="35"/>
                  </a:cubicBezTo>
                  <a:cubicBezTo>
                    <a:pt x="48" y="36"/>
                    <a:pt x="49" y="39"/>
                    <a:pt x="51" y="39"/>
                  </a:cubicBezTo>
                  <a:cubicBezTo>
                    <a:pt x="52" y="40"/>
                    <a:pt x="54" y="42"/>
                    <a:pt x="54" y="42"/>
                  </a:cubicBezTo>
                  <a:cubicBezTo>
                    <a:pt x="56" y="44"/>
                    <a:pt x="55" y="49"/>
                    <a:pt x="57" y="49"/>
                  </a:cubicBezTo>
                  <a:cubicBezTo>
                    <a:pt x="59" y="49"/>
                    <a:pt x="59" y="53"/>
                    <a:pt x="58" y="55"/>
                  </a:cubicBezTo>
                  <a:cubicBezTo>
                    <a:pt x="58" y="57"/>
                    <a:pt x="55" y="59"/>
                    <a:pt x="60" y="59"/>
                  </a:cubicBezTo>
                  <a:cubicBezTo>
                    <a:pt x="59" y="64"/>
                    <a:pt x="55" y="61"/>
                    <a:pt x="53" y="61"/>
                  </a:cubicBezTo>
                  <a:cubicBezTo>
                    <a:pt x="51" y="60"/>
                    <a:pt x="49" y="61"/>
                    <a:pt x="47" y="61"/>
                  </a:cubicBezTo>
                  <a:cubicBezTo>
                    <a:pt x="47" y="60"/>
                    <a:pt x="48" y="58"/>
                    <a:pt x="47" y="58"/>
                  </a:cubicBezTo>
                  <a:cubicBezTo>
                    <a:pt x="47" y="57"/>
                    <a:pt x="45" y="58"/>
                    <a:pt x="44" y="58"/>
                  </a:cubicBezTo>
                  <a:cubicBezTo>
                    <a:pt x="43" y="57"/>
                    <a:pt x="41" y="52"/>
                    <a:pt x="37" y="52"/>
                  </a:cubicBezTo>
                  <a:cubicBezTo>
                    <a:pt x="38" y="51"/>
                    <a:pt x="39" y="51"/>
                    <a:pt x="39" y="49"/>
                  </a:cubicBezTo>
                  <a:cubicBezTo>
                    <a:pt x="39" y="48"/>
                    <a:pt x="37" y="49"/>
                    <a:pt x="37" y="49"/>
                  </a:cubicBezTo>
                  <a:cubicBezTo>
                    <a:pt x="36" y="50"/>
                    <a:pt x="37" y="47"/>
                    <a:pt x="36" y="46"/>
                  </a:cubicBezTo>
                  <a:cubicBezTo>
                    <a:pt x="35" y="46"/>
                    <a:pt x="34" y="47"/>
                    <a:pt x="33" y="46"/>
                  </a:cubicBezTo>
                  <a:cubicBezTo>
                    <a:pt x="31" y="45"/>
                    <a:pt x="31" y="41"/>
                    <a:pt x="28" y="41"/>
                  </a:cubicBezTo>
                  <a:cubicBezTo>
                    <a:pt x="29" y="35"/>
                    <a:pt x="25" y="35"/>
                    <a:pt x="25" y="31"/>
                  </a:cubicBezTo>
                  <a:cubicBezTo>
                    <a:pt x="23" y="31"/>
                    <a:pt x="24" y="33"/>
                    <a:pt x="23" y="34"/>
                  </a:cubicBezTo>
                  <a:cubicBezTo>
                    <a:pt x="21" y="32"/>
                    <a:pt x="22" y="29"/>
                    <a:pt x="21" y="27"/>
                  </a:cubicBezTo>
                  <a:cubicBezTo>
                    <a:pt x="20" y="26"/>
                    <a:pt x="18" y="25"/>
                    <a:pt x="18" y="24"/>
                  </a:cubicBezTo>
                  <a:cubicBezTo>
                    <a:pt x="17" y="24"/>
                    <a:pt x="17" y="22"/>
                    <a:pt x="15" y="23"/>
                  </a:cubicBezTo>
                  <a:cubicBezTo>
                    <a:pt x="16" y="20"/>
                    <a:pt x="14" y="19"/>
                    <a:pt x="14" y="17"/>
                  </a:cubicBezTo>
                  <a:cubicBezTo>
                    <a:pt x="13" y="15"/>
                    <a:pt x="11" y="15"/>
                    <a:pt x="9" y="14"/>
                  </a:cubicBezTo>
                  <a:cubicBezTo>
                    <a:pt x="9" y="14"/>
                    <a:pt x="6" y="11"/>
                    <a:pt x="7" y="11"/>
                  </a:cubicBezTo>
                  <a:cubicBezTo>
                    <a:pt x="6" y="9"/>
                    <a:pt x="10" y="6"/>
                    <a:pt x="5" y="9"/>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65" name="Freeform 115"/>
            <p:cNvSpPr/>
            <p:nvPr/>
          </p:nvSpPr>
          <p:spPr bwMode="auto">
            <a:xfrm>
              <a:off x="5299075" y="3403600"/>
              <a:ext cx="161925" cy="295275"/>
            </a:xfrm>
            <a:custGeom>
              <a:avLst/>
              <a:gdLst>
                <a:gd name="T0" fmla="*/ 32 w 43"/>
                <a:gd name="T1" fmla="*/ 0 h 79"/>
                <a:gd name="T2" fmla="*/ 38 w 43"/>
                <a:gd name="T3" fmla="*/ 1 h 79"/>
                <a:gd name="T4" fmla="*/ 35 w 43"/>
                <a:gd name="T5" fmla="*/ 26 h 79"/>
                <a:gd name="T6" fmla="*/ 32 w 43"/>
                <a:gd name="T7" fmla="*/ 43 h 79"/>
                <a:gd name="T8" fmla="*/ 28 w 43"/>
                <a:gd name="T9" fmla="*/ 50 h 79"/>
                <a:gd name="T10" fmla="*/ 27 w 43"/>
                <a:gd name="T11" fmla="*/ 59 h 79"/>
                <a:gd name="T12" fmla="*/ 27 w 43"/>
                <a:gd name="T13" fmla="*/ 62 h 79"/>
                <a:gd name="T14" fmla="*/ 24 w 43"/>
                <a:gd name="T15" fmla="*/ 63 h 79"/>
                <a:gd name="T16" fmla="*/ 23 w 43"/>
                <a:gd name="T17" fmla="*/ 71 h 79"/>
                <a:gd name="T18" fmla="*/ 21 w 43"/>
                <a:gd name="T19" fmla="*/ 73 h 79"/>
                <a:gd name="T20" fmla="*/ 20 w 43"/>
                <a:gd name="T21" fmla="*/ 77 h 79"/>
                <a:gd name="T22" fmla="*/ 6 w 43"/>
                <a:gd name="T23" fmla="*/ 78 h 79"/>
                <a:gd name="T24" fmla="*/ 4 w 43"/>
                <a:gd name="T25" fmla="*/ 71 h 79"/>
                <a:gd name="T26" fmla="*/ 3 w 43"/>
                <a:gd name="T27" fmla="*/ 69 h 79"/>
                <a:gd name="T28" fmla="*/ 0 w 43"/>
                <a:gd name="T29" fmla="*/ 67 h 79"/>
                <a:gd name="T30" fmla="*/ 0 w 43"/>
                <a:gd name="T31" fmla="*/ 62 h 79"/>
                <a:gd name="T32" fmla="*/ 2 w 43"/>
                <a:gd name="T33" fmla="*/ 60 h 79"/>
                <a:gd name="T34" fmla="*/ 0 w 43"/>
                <a:gd name="T35" fmla="*/ 59 h 79"/>
                <a:gd name="T36" fmla="*/ 3 w 43"/>
                <a:gd name="T37" fmla="*/ 53 h 79"/>
                <a:gd name="T38" fmla="*/ 3 w 43"/>
                <a:gd name="T39" fmla="*/ 50 h 79"/>
                <a:gd name="T40" fmla="*/ 6 w 43"/>
                <a:gd name="T41" fmla="*/ 49 h 79"/>
                <a:gd name="T42" fmla="*/ 9 w 43"/>
                <a:gd name="T43" fmla="*/ 42 h 79"/>
                <a:gd name="T44" fmla="*/ 6 w 43"/>
                <a:gd name="T45" fmla="*/ 38 h 79"/>
                <a:gd name="T46" fmla="*/ 6 w 43"/>
                <a:gd name="T47" fmla="*/ 29 h 79"/>
                <a:gd name="T48" fmla="*/ 9 w 43"/>
                <a:gd name="T49" fmla="*/ 26 h 79"/>
                <a:gd name="T50" fmla="*/ 13 w 43"/>
                <a:gd name="T51" fmla="*/ 24 h 79"/>
                <a:gd name="T52" fmla="*/ 20 w 43"/>
                <a:gd name="T53" fmla="*/ 18 h 79"/>
                <a:gd name="T54" fmla="*/ 24 w 43"/>
                <a:gd name="T55" fmla="*/ 19 h 79"/>
                <a:gd name="T56" fmla="*/ 25 w 43"/>
                <a:gd name="T57" fmla="*/ 11 h 79"/>
                <a:gd name="T58" fmla="*/ 30 w 43"/>
                <a:gd name="T59" fmla="*/ 10 h 79"/>
                <a:gd name="T60" fmla="*/ 32 w 43"/>
                <a:gd name="T61"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3" h="79">
                  <a:moveTo>
                    <a:pt x="32" y="0"/>
                  </a:moveTo>
                  <a:cubicBezTo>
                    <a:pt x="34" y="1"/>
                    <a:pt x="36" y="1"/>
                    <a:pt x="38" y="1"/>
                  </a:cubicBezTo>
                  <a:cubicBezTo>
                    <a:pt x="36" y="8"/>
                    <a:pt x="43" y="21"/>
                    <a:pt x="35" y="26"/>
                  </a:cubicBezTo>
                  <a:cubicBezTo>
                    <a:pt x="35" y="33"/>
                    <a:pt x="34" y="38"/>
                    <a:pt x="32" y="43"/>
                  </a:cubicBezTo>
                  <a:cubicBezTo>
                    <a:pt x="32" y="46"/>
                    <a:pt x="31" y="50"/>
                    <a:pt x="28" y="50"/>
                  </a:cubicBezTo>
                  <a:cubicBezTo>
                    <a:pt x="29" y="54"/>
                    <a:pt x="27" y="56"/>
                    <a:pt x="27" y="59"/>
                  </a:cubicBezTo>
                  <a:cubicBezTo>
                    <a:pt x="27" y="59"/>
                    <a:pt x="27" y="61"/>
                    <a:pt x="27" y="62"/>
                  </a:cubicBezTo>
                  <a:cubicBezTo>
                    <a:pt x="27" y="62"/>
                    <a:pt x="24" y="63"/>
                    <a:pt x="24" y="63"/>
                  </a:cubicBezTo>
                  <a:cubicBezTo>
                    <a:pt x="23" y="65"/>
                    <a:pt x="24" y="68"/>
                    <a:pt x="23" y="71"/>
                  </a:cubicBezTo>
                  <a:cubicBezTo>
                    <a:pt x="22" y="72"/>
                    <a:pt x="21" y="71"/>
                    <a:pt x="21" y="73"/>
                  </a:cubicBezTo>
                  <a:cubicBezTo>
                    <a:pt x="21" y="74"/>
                    <a:pt x="19" y="75"/>
                    <a:pt x="20" y="77"/>
                  </a:cubicBezTo>
                  <a:cubicBezTo>
                    <a:pt x="16" y="78"/>
                    <a:pt x="11" y="79"/>
                    <a:pt x="6" y="78"/>
                  </a:cubicBezTo>
                  <a:cubicBezTo>
                    <a:pt x="6" y="75"/>
                    <a:pt x="3" y="75"/>
                    <a:pt x="4" y="71"/>
                  </a:cubicBezTo>
                  <a:cubicBezTo>
                    <a:pt x="3" y="71"/>
                    <a:pt x="3" y="70"/>
                    <a:pt x="3" y="69"/>
                  </a:cubicBezTo>
                  <a:cubicBezTo>
                    <a:pt x="1" y="69"/>
                    <a:pt x="0" y="68"/>
                    <a:pt x="0" y="67"/>
                  </a:cubicBezTo>
                  <a:cubicBezTo>
                    <a:pt x="0" y="65"/>
                    <a:pt x="0" y="63"/>
                    <a:pt x="0" y="62"/>
                  </a:cubicBezTo>
                  <a:cubicBezTo>
                    <a:pt x="0" y="60"/>
                    <a:pt x="1" y="61"/>
                    <a:pt x="2" y="60"/>
                  </a:cubicBezTo>
                  <a:cubicBezTo>
                    <a:pt x="2" y="59"/>
                    <a:pt x="0" y="59"/>
                    <a:pt x="0" y="59"/>
                  </a:cubicBezTo>
                  <a:cubicBezTo>
                    <a:pt x="1" y="56"/>
                    <a:pt x="2" y="55"/>
                    <a:pt x="3" y="53"/>
                  </a:cubicBezTo>
                  <a:cubicBezTo>
                    <a:pt x="3" y="53"/>
                    <a:pt x="3" y="51"/>
                    <a:pt x="3" y="50"/>
                  </a:cubicBezTo>
                  <a:cubicBezTo>
                    <a:pt x="3" y="50"/>
                    <a:pt x="6" y="49"/>
                    <a:pt x="6" y="49"/>
                  </a:cubicBezTo>
                  <a:cubicBezTo>
                    <a:pt x="6" y="47"/>
                    <a:pt x="4" y="37"/>
                    <a:pt x="9" y="42"/>
                  </a:cubicBezTo>
                  <a:cubicBezTo>
                    <a:pt x="9" y="39"/>
                    <a:pt x="6" y="40"/>
                    <a:pt x="6" y="38"/>
                  </a:cubicBezTo>
                  <a:cubicBezTo>
                    <a:pt x="6" y="29"/>
                    <a:pt x="6" y="29"/>
                    <a:pt x="6" y="29"/>
                  </a:cubicBezTo>
                  <a:cubicBezTo>
                    <a:pt x="8" y="30"/>
                    <a:pt x="8" y="28"/>
                    <a:pt x="9" y="26"/>
                  </a:cubicBezTo>
                  <a:cubicBezTo>
                    <a:pt x="11" y="27"/>
                    <a:pt x="12" y="24"/>
                    <a:pt x="13" y="24"/>
                  </a:cubicBezTo>
                  <a:cubicBezTo>
                    <a:pt x="15" y="23"/>
                    <a:pt x="21" y="24"/>
                    <a:pt x="20" y="18"/>
                  </a:cubicBezTo>
                  <a:cubicBezTo>
                    <a:pt x="22" y="18"/>
                    <a:pt x="22" y="19"/>
                    <a:pt x="24" y="19"/>
                  </a:cubicBezTo>
                  <a:cubicBezTo>
                    <a:pt x="23" y="15"/>
                    <a:pt x="25" y="14"/>
                    <a:pt x="25" y="11"/>
                  </a:cubicBezTo>
                  <a:cubicBezTo>
                    <a:pt x="30" y="13"/>
                    <a:pt x="28" y="2"/>
                    <a:pt x="30" y="10"/>
                  </a:cubicBezTo>
                  <a:cubicBezTo>
                    <a:pt x="34" y="8"/>
                    <a:pt x="30" y="2"/>
                    <a:pt x="32" y="0"/>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sp>
          <p:nvSpPr>
            <p:cNvPr id="166" name="Freeform 116"/>
            <p:cNvSpPr/>
            <p:nvPr/>
          </p:nvSpPr>
          <p:spPr bwMode="auto">
            <a:xfrm>
              <a:off x="6796087" y="3387725"/>
              <a:ext cx="866775" cy="633413"/>
            </a:xfrm>
            <a:custGeom>
              <a:avLst/>
              <a:gdLst>
                <a:gd name="T0" fmla="*/ 134 w 231"/>
                <a:gd name="T1" fmla="*/ 14 h 169"/>
                <a:gd name="T2" fmla="*/ 129 w 231"/>
                <a:gd name="T3" fmla="*/ 16 h 169"/>
                <a:gd name="T4" fmla="*/ 136 w 231"/>
                <a:gd name="T5" fmla="*/ 25 h 169"/>
                <a:gd name="T6" fmla="*/ 155 w 231"/>
                <a:gd name="T7" fmla="*/ 36 h 169"/>
                <a:gd name="T8" fmla="*/ 161 w 231"/>
                <a:gd name="T9" fmla="*/ 28 h 169"/>
                <a:gd name="T10" fmla="*/ 162 w 231"/>
                <a:gd name="T11" fmla="*/ 22 h 169"/>
                <a:gd name="T12" fmla="*/ 164 w 231"/>
                <a:gd name="T13" fmla="*/ 9 h 169"/>
                <a:gd name="T14" fmla="*/ 168 w 231"/>
                <a:gd name="T15" fmla="*/ 2 h 169"/>
                <a:gd name="T16" fmla="*/ 172 w 231"/>
                <a:gd name="T17" fmla="*/ 8 h 169"/>
                <a:gd name="T18" fmla="*/ 179 w 231"/>
                <a:gd name="T19" fmla="*/ 22 h 169"/>
                <a:gd name="T20" fmla="*/ 186 w 231"/>
                <a:gd name="T21" fmla="*/ 32 h 169"/>
                <a:gd name="T22" fmla="*/ 193 w 231"/>
                <a:gd name="T23" fmla="*/ 42 h 169"/>
                <a:gd name="T24" fmla="*/ 197 w 231"/>
                <a:gd name="T25" fmla="*/ 53 h 169"/>
                <a:gd name="T26" fmla="*/ 202 w 231"/>
                <a:gd name="T27" fmla="*/ 56 h 169"/>
                <a:gd name="T28" fmla="*/ 210 w 231"/>
                <a:gd name="T29" fmla="*/ 61 h 169"/>
                <a:gd name="T30" fmla="*/ 217 w 231"/>
                <a:gd name="T31" fmla="*/ 75 h 169"/>
                <a:gd name="T32" fmla="*/ 220 w 231"/>
                <a:gd name="T33" fmla="*/ 78 h 169"/>
                <a:gd name="T34" fmla="*/ 228 w 231"/>
                <a:gd name="T35" fmla="*/ 84 h 169"/>
                <a:gd name="T36" fmla="*/ 231 w 231"/>
                <a:gd name="T37" fmla="*/ 108 h 169"/>
                <a:gd name="T38" fmla="*/ 227 w 231"/>
                <a:gd name="T39" fmla="*/ 119 h 169"/>
                <a:gd name="T40" fmla="*/ 227 w 231"/>
                <a:gd name="T41" fmla="*/ 123 h 169"/>
                <a:gd name="T42" fmla="*/ 224 w 231"/>
                <a:gd name="T43" fmla="*/ 131 h 169"/>
                <a:gd name="T44" fmla="*/ 216 w 231"/>
                <a:gd name="T45" fmla="*/ 138 h 169"/>
                <a:gd name="T46" fmla="*/ 209 w 231"/>
                <a:gd name="T47" fmla="*/ 159 h 169"/>
                <a:gd name="T48" fmla="*/ 196 w 231"/>
                <a:gd name="T49" fmla="*/ 165 h 169"/>
                <a:gd name="T50" fmla="*/ 190 w 231"/>
                <a:gd name="T51" fmla="*/ 169 h 169"/>
                <a:gd name="T52" fmla="*/ 179 w 231"/>
                <a:gd name="T53" fmla="*/ 167 h 169"/>
                <a:gd name="T54" fmla="*/ 154 w 231"/>
                <a:gd name="T55" fmla="*/ 162 h 169"/>
                <a:gd name="T56" fmla="*/ 152 w 231"/>
                <a:gd name="T57" fmla="*/ 154 h 169"/>
                <a:gd name="T58" fmla="*/ 151 w 231"/>
                <a:gd name="T59" fmla="*/ 150 h 169"/>
                <a:gd name="T60" fmla="*/ 140 w 231"/>
                <a:gd name="T61" fmla="*/ 141 h 169"/>
                <a:gd name="T62" fmla="*/ 134 w 231"/>
                <a:gd name="T63" fmla="*/ 134 h 169"/>
                <a:gd name="T64" fmla="*/ 123 w 231"/>
                <a:gd name="T65" fmla="*/ 130 h 169"/>
                <a:gd name="T66" fmla="*/ 117 w 231"/>
                <a:gd name="T67" fmla="*/ 127 h 169"/>
                <a:gd name="T68" fmla="*/ 91 w 231"/>
                <a:gd name="T69" fmla="*/ 122 h 169"/>
                <a:gd name="T70" fmla="*/ 77 w 231"/>
                <a:gd name="T71" fmla="*/ 126 h 169"/>
                <a:gd name="T72" fmla="*/ 71 w 231"/>
                <a:gd name="T73" fmla="*/ 129 h 169"/>
                <a:gd name="T74" fmla="*/ 67 w 231"/>
                <a:gd name="T75" fmla="*/ 133 h 169"/>
                <a:gd name="T76" fmla="*/ 64 w 231"/>
                <a:gd name="T77" fmla="*/ 133 h 169"/>
                <a:gd name="T78" fmla="*/ 39 w 231"/>
                <a:gd name="T79" fmla="*/ 137 h 169"/>
                <a:gd name="T80" fmla="*/ 35 w 231"/>
                <a:gd name="T81" fmla="*/ 140 h 169"/>
                <a:gd name="T82" fmla="*/ 11 w 231"/>
                <a:gd name="T83" fmla="*/ 144 h 169"/>
                <a:gd name="T84" fmla="*/ 14 w 231"/>
                <a:gd name="T85" fmla="*/ 129 h 169"/>
                <a:gd name="T86" fmla="*/ 11 w 231"/>
                <a:gd name="T87" fmla="*/ 120 h 169"/>
                <a:gd name="T88" fmla="*/ 11 w 231"/>
                <a:gd name="T89" fmla="*/ 115 h 169"/>
                <a:gd name="T90" fmla="*/ 7 w 231"/>
                <a:gd name="T91" fmla="*/ 106 h 169"/>
                <a:gd name="T92" fmla="*/ 5 w 231"/>
                <a:gd name="T93" fmla="*/ 99 h 169"/>
                <a:gd name="T94" fmla="*/ 2 w 231"/>
                <a:gd name="T95" fmla="*/ 91 h 169"/>
                <a:gd name="T96" fmla="*/ 4 w 231"/>
                <a:gd name="T97" fmla="*/ 84 h 169"/>
                <a:gd name="T98" fmla="*/ 4 w 231"/>
                <a:gd name="T99" fmla="*/ 66 h 169"/>
                <a:gd name="T100" fmla="*/ 19 w 231"/>
                <a:gd name="T101" fmla="*/ 56 h 169"/>
                <a:gd name="T102" fmla="*/ 37 w 231"/>
                <a:gd name="T103" fmla="*/ 52 h 169"/>
                <a:gd name="T104" fmla="*/ 47 w 231"/>
                <a:gd name="T105" fmla="*/ 47 h 169"/>
                <a:gd name="T106" fmla="*/ 51 w 231"/>
                <a:gd name="T107" fmla="*/ 32 h 169"/>
                <a:gd name="T108" fmla="*/ 64 w 231"/>
                <a:gd name="T109" fmla="*/ 32 h 169"/>
                <a:gd name="T110" fmla="*/ 67 w 231"/>
                <a:gd name="T111" fmla="*/ 22 h 169"/>
                <a:gd name="T112" fmla="*/ 78 w 231"/>
                <a:gd name="T113" fmla="*/ 15 h 169"/>
                <a:gd name="T114" fmla="*/ 87 w 231"/>
                <a:gd name="T115" fmla="*/ 19 h 169"/>
                <a:gd name="T116" fmla="*/ 89 w 231"/>
                <a:gd name="T117" fmla="*/ 21 h 169"/>
                <a:gd name="T118" fmla="*/ 92 w 231"/>
                <a:gd name="T119" fmla="*/ 18 h 169"/>
                <a:gd name="T120" fmla="*/ 102 w 231"/>
                <a:gd name="T121" fmla="*/ 9 h 169"/>
                <a:gd name="T122" fmla="*/ 109 w 231"/>
                <a:gd name="T123" fmla="*/ 7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1" h="169">
                  <a:moveTo>
                    <a:pt x="134" y="7"/>
                  </a:moveTo>
                  <a:cubicBezTo>
                    <a:pt x="134" y="14"/>
                    <a:pt x="134" y="14"/>
                    <a:pt x="134" y="14"/>
                  </a:cubicBezTo>
                  <a:cubicBezTo>
                    <a:pt x="130" y="14"/>
                    <a:pt x="130" y="14"/>
                    <a:pt x="130" y="14"/>
                  </a:cubicBezTo>
                  <a:cubicBezTo>
                    <a:pt x="132" y="15"/>
                    <a:pt x="131" y="16"/>
                    <a:pt x="129" y="16"/>
                  </a:cubicBezTo>
                  <a:cubicBezTo>
                    <a:pt x="131" y="19"/>
                    <a:pt x="128" y="18"/>
                    <a:pt x="129" y="22"/>
                  </a:cubicBezTo>
                  <a:cubicBezTo>
                    <a:pt x="130" y="24"/>
                    <a:pt x="132" y="25"/>
                    <a:pt x="136" y="25"/>
                  </a:cubicBezTo>
                  <a:cubicBezTo>
                    <a:pt x="136" y="31"/>
                    <a:pt x="145" y="29"/>
                    <a:pt x="145" y="35"/>
                  </a:cubicBezTo>
                  <a:cubicBezTo>
                    <a:pt x="149" y="35"/>
                    <a:pt x="153" y="34"/>
                    <a:pt x="155" y="36"/>
                  </a:cubicBezTo>
                  <a:cubicBezTo>
                    <a:pt x="158" y="35"/>
                    <a:pt x="155" y="30"/>
                    <a:pt x="161" y="32"/>
                  </a:cubicBezTo>
                  <a:cubicBezTo>
                    <a:pt x="160" y="31"/>
                    <a:pt x="159" y="28"/>
                    <a:pt x="161" y="28"/>
                  </a:cubicBezTo>
                  <a:cubicBezTo>
                    <a:pt x="163" y="28"/>
                    <a:pt x="161" y="25"/>
                    <a:pt x="161" y="23"/>
                  </a:cubicBezTo>
                  <a:cubicBezTo>
                    <a:pt x="161" y="23"/>
                    <a:pt x="162" y="23"/>
                    <a:pt x="162" y="22"/>
                  </a:cubicBezTo>
                  <a:cubicBezTo>
                    <a:pt x="162" y="21"/>
                    <a:pt x="164" y="19"/>
                    <a:pt x="164" y="16"/>
                  </a:cubicBezTo>
                  <a:cubicBezTo>
                    <a:pt x="163" y="15"/>
                    <a:pt x="162" y="14"/>
                    <a:pt x="164" y="9"/>
                  </a:cubicBezTo>
                  <a:cubicBezTo>
                    <a:pt x="164" y="9"/>
                    <a:pt x="166" y="10"/>
                    <a:pt x="167" y="9"/>
                  </a:cubicBezTo>
                  <a:cubicBezTo>
                    <a:pt x="168" y="8"/>
                    <a:pt x="167" y="4"/>
                    <a:pt x="168" y="2"/>
                  </a:cubicBezTo>
                  <a:cubicBezTo>
                    <a:pt x="171" y="2"/>
                    <a:pt x="169" y="7"/>
                    <a:pt x="171" y="8"/>
                  </a:cubicBezTo>
                  <a:cubicBezTo>
                    <a:pt x="171" y="8"/>
                    <a:pt x="172" y="8"/>
                    <a:pt x="172" y="8"/>
                  </a:cubicBezTo>
                  <a:cubicBezTo>
                    <a:pt x="173" y="10"/>
                    <a:pt x="174" y="13"/>
                    <a:pt x="175" y="15"/>
                  </a:cubicBezTo>
                  <a:cubicBezTo>
                    <a:pt x="176" y="17"/>
                    <a:pt x="179" y="19"/>
                    <a:pt x="179" y="22"/>
                  </a:cubicBezTo>
                  <a:cubicBezTo>
                    <a:pt x="183" y="18"/>
                    <a:pt x="180" y="24"/>
                    <a:pt x="185" y="23"/>
                  </a:cubicBezTo>
                  <a:cubicBezTo>
                    <a:pt x="185" y="26"/>
                    <a:pt x="184" y="30"/>
                    <a:pt x="186" y="32"/>
                  </a:cubicBezTo>
                  <a:cubicBezTo>
                    <a:pt x="188" y="34"/>
                    <a:pt x="186" y="37"/>
                    <a:pt x="188" y="42"/>
                  </a:cubicBezTo>
                  <a:cubicBezTo>
                    <a:pt x="191" y="37"/>
                    <a:pt x="188" y="41"/>
                    <a:pt x="193" y="42"/>
                  </a:cubicBezTo>
                  <a:cubicBezTo>
                    <a:pt x="194" y="44"/>
                    <a:pt x="192" y="44"/>
                    <a:pt x="192" y="46"/>
                  </a:cubicBezTo>
                  <a:cubicBezTo>
                    <a:pt x="194" y="48"/>
                    <a:pt x="198" y="48"/>
                    <a:pt x="197" y="53"/>
                  </a:cubicBezTo>
                  <a:cubicBezTo>
                    <a:pt x="198" y="53"/>
                    <a:pt x="201" y="52"/>
                    <a:pt x="202" y="53"/>
                  </a:cubicBezTo>
                  <a:cubicBezTo>
                    <a:pt x="202" y="53"/>
                    <a:pt x="201" y="55"/>
                    <a:pt x="202" y="56"/>
                  </a:cubicBezTo>
                  <a:cubicBezTo>
                    <a:pt x="202" y="56"/>
                    <a:pt x="204" y="55"/>
                    <a:pt x="204" y="56"/>
                  </a:cubicBezTo>
                  <a:cubicBezTo>
                    <a:pt x="206" y="58"/>
                    <a:pt x="206" y="62"/>
                    <a:pt x="210" y="61"/>
                  </a:cubicBezTo>
                  <a:cubicBezTo>
                    <a:pt x="210" y="65"/>
                    <a:pt x="213" y="69"/>
                    <a:pt x="214" y="71"/>
                  </a:cubicBezTo>
                  <a:cubicBezTo>
                    <a:pt x="215" y="72"/>
                    <a:pt x="216" y="74"/>
                    <a:pt x="217" y="75"/>
                  </a:cubicBezTo>
                  <a:cubicBezTo>
                    <a:pt x="217" y="76"/>
                    <a:pt x="219" y="75"/>
                    <a:pt x="220" y="75"/>
                  </a:cubicBezTo>
                  <a:cubicBezTo>
                    <a:pt x="220" y="76"/>
                    <a:pt x="219" y="78"/>
                    <a:pt x="220" y="78"/>
                  </a:cubicBezTo>
                  <a:cubicBezTo>
                    <a:pt x="221" y="79"/>
                    <a:pt x="223" y="79"/>
                    <a:pt x="223" y="78"/>
                  </a:cubicBezTo>
                  <a:cubicBezTo>
                    <a:pt x="226" y="81"/>
                    <a:pt x="223" y="85"/>
                    <a:pt x="228" y="84"/>
                  </a:cubicBezTo>
                  <a:cubicBezTo>
                    <a:pt x="225" y="88"/>
                    <a:pt x="229" y="93"/>
                    <a:pt x="230" y="99"/>
                  </a:cubicBezTo>
                  <a:cubicBezTo>
                    <a:pt x="230" y="102"/>
                    <a:pt x="228" y="106"/>
                    <a:pt x="231" y="108"/>
                  </a:cubicBezTo>
                  <a:cubicBezTo>
                    <a:pt x="228" y="110"/>
                    <a:pt x="229" y="112"/>
                    <a:pt x="228" y="117"/>
                  </a:cubicBezTo>
                  <a:cubicBezTo>
                    <a:pt x="228" y="117"/>
                    <a:pt x="226" y="118"/>
                    <a:pt x="227" y="119"/>
                  </a:cubicBezTo>
                  <a:cubicBezTo>
                    <a:pt x="227" y="119"/>
                    <a:pt x="228" y="119"/>
                    <a:pt x="228" y="119"/>
                  </a:cubicBezTo>
                  <a:cubicBezTo>
                    <a:pt x="228" y="119"/>
                    <a:pt x="227" y="122"/>
                    <a:pt x="227" y="123"/>
                  </a:cubicBezTo>
                  <a:cubicBezTo>
                    <a:pt x="227" y="123"/>
                    <a:pt x="224" y="124"/>
                    <a:pt x="224" y="124"/>
                  </a:cubicBezTo>
                  <a:cubicBezTo>
                    <a:pt x="224" y="126"/>
                    <a:pt x="227" y="128"/>
                    <a:pt x="224" y="131"/>
                  </a:cubicBezTo>
                  <a:cubicBezTo>
                    <a:pt x="221" y="131"/>
                    <a:pt x="222" y="135"/>
                    <a:pt x="218" y="134"/>
                  </a:cubicBezTo>
                  <a:cubicBezTo>
                    <a:pt x="219" y="137"/>
                    <a:pt x="218" y="139"/>
                    <a:pt x="216" y="138"/>
                  </a:cubicBezTo>
                  <a:cubicBezTo>
                    <a:pt x="217" y="144"/>
                    <a:pt x="213" y="146"/>
                    <a:pt x="214" y="151"/>
                  </a:cubicBezTo>
                  <a:cubicBezTo>
                    <a:pt x="208" y="150"/>
                    <a:pt x="209" y="156"/>
                    <a:pt x="209" y="159"/>
                  </a:cubicBezTo>
                  <a:cubicBezTo>
                    <a:pt x="207" y="159"/>
                    <a:pt x="204" y="159"/>
                    <a:pt x="204" y="161"/>
                  </a:cubicBezTo>
                  <a:cubicBezTo>
                    <a:pt x="204" y="163"/>
                    <a:pt x="199" y="164"/>
                    <a:pt x="196" y="165"/>
                  </a:cubicBezTo>
                  <a:cubicBezTo>
                    <a:pt x="195" y="166"/>
                    <a:pt x="194" y="167"/>
                    <a:pt x="193" y="168"/>
                  </a:cubicBezTo>
                  <a:cubicBezTo>
                    <a:pt x="192" y="169"/>
                    <a:pt x="190" y="168"/>
                    <a:pt x="190" y="169"/>
                  </a:cubicBezTo>
                  <a:cubicBezTo>
                    <a:pt x="187" y="168"/>
                    <a:pt x="186" y="165"/>
                    <a:pt x="182" y="164"/>
                  </a:cubicBezTo>
                  <a:cubicBezTo>
                    <a:pt x="179" y="162"/>
                    <a:pt x="180" y="166"/>
                    <a:pt x="179" y="167"/>
                  </a:cubicBezTo>
                  <a:cubicBezTo>
                    <a:pt x="176" y="168"/>
                    <a:pt x="171" y="166"/>
                    <a:pt x="169" y="169"/>
                  </a:cubicBezTo>
                  <a:cubicBezTo>
                    <a:pt x="164" y="167"/>
                    <a:pt x="161" y="163"/>
                    <a:pt x="154" y="162"/>
                  </a:cubicBezTo>
                  <a:cubicBezTo>
                    <a:pt x="155" y="160"/>
                    <a:pt x="155" y="159"/>
                    <a:pt x="154" y="155"/>
                  </a:cubicBezTo>
                  <a:cubicBezTo>
                    <a:pt x="154" y="155"/>
                    <a:pt x="153" y="155"/>
                    <a:pt x="152" y="154"/>
                  </a:cubicBezTo>
                  <a:cubicBezTo>
                    <a:pt x="152" y="154"/>
                    <a:pt x="153" y="153"/>
                    <a:pt x="152" y="153"/>
                  </a:cubicBezTo>
                  <a:cubicBezTo>
                    <a:pt x="152" y="151"/>
                    <a:pt x="149" y="150"/>
                    <a:pt x="151" y="150"/>
                  </a:cubicBezTo>
                  <a:cubicBezTo>
                    <a:pt x="150" y="149"/>
                    <a:pt x="145" y="145"/>
                    <a:pt x="144" y="148"/>
                  </a:cubicBezTo>
                  <a:cubicBezTo>
                    <a:pt x="142" y="147"/>
                    <a:pt x="142" y="143"/>
                    <a:pt x="140" y="141"/>
                  </a:cubicBezTo>
                  <a:cubicBezTo>
                    <a:pt x="139" y="138"/>
                    <a:pt x="141" y="138"/>
                    <a:pt x="141" y="136"/>
                  </a:cubicBezTo>
                  <a:cubicBezTo>
                    <a:pt x="140" y="134"/>
                    <a:pt x="139" y="135"/>
                    <a:pt x="134" y="134"/>
                  </a:cubicBezTo>
                  <a:cubicBezTo>
                    <a:pt x="131" y="136"/>
                    <a:pt x="132" y="141"/>
                    <a:pt x="126" y="140"/>
                  </a:cubicBezTo>
                  <a:cubicBezTo>
                    <a:pt x="127" y="134"/>
                    <a:pt x="122" y="136"/>
                    <a:pt x="123" y="130"/>
                  </a:cubicBezTo>
                  <a:cubicBezTo>
                    <a:pt x="120" y="130"/>
                    <a:pt x="119" y="128"/>
                    <a:pt x="115" y="129"/>
                  </a:cubicBezTo>
                  <a:cubicBezTo>
                    <a:pt x="115" y="127"/>
                    <a:pt x="116" y="128"/>
                    <a:pt x="117" y="127"/>
                  </a:cubicBezTo>
                  <a:cubicBezTo>
                    <a:pt x="114" y="123"/>
                    <a:pt x="110" y="127"/>
                    <a:pt x="103" y="126"/>
                  </a:cubicBezTo>
                  <a:cubicBezTo>
                    <a:pt x="99" y="125"/>
                    <a:pt x="95" y="123"/>
                    <a:pt x="91" y="122"/>
                  </a:cubicBezTo>
                  <a:cubicBezTo>
                    <a:pt x="88" y="123"/>
                    <a:pt x="83" y="122"/>
                    <a:pt x="82" y="126"/>
                  </a:cubicBezTo>
                  <a:cubicBezTo>
                    <a:pt x="80" y="126"/>
                    <a:pt x="79" y="126"/>
                    <a:pt x="77" y="126"/>
                  </a:cubicBezTo>
                  <a:cubicBezTo>
                    <a:pt x="75" y="126"/>
                    <a:pt x="76" y="127"/>
                    <a:pt x="75" y="127"/>
                  </a:cubicBezTo>
                  <a:cubicBezTo>
                    <a:pt x="73" y="128"/>
                    <a:pt x="74" y="125"/>
                    <a:pt x="71" y="129"/>
                  </a:cubicBezTo>
                  <a:cubicBezTo>
                    <a:pt x="71" y="129"/>
                    <a:pt x="69" y="130"/>
                    <a:pt x="70" y="131"/>
                  </a:cubicBezTo>
                  <a:cubicBezTo>
                    <a:pt x="68" y="129"/>
                    <a:pt x="67" y="127"/>
                    <a:pt x="67" y="133"/>
                  </a:cubicBezTo>
                  <a:cubicBezTo>
                    <a:pt x="66" y="133"/>
                    <a:pt x="66" y="131"/>
                    <a:pt x="64" y="131"/>
                  </a:cubicBezTo>
                  <a:cubicBezTo>
                    <a:pt x="62" y="131"/>
                    <a:pt x="64" y="133"/>
                    <a:pt x="64" y="133"/>
                  </a:cubicBezTo>
                  <a:cubicBezTo>
                    <a:pt x="62" y="136"/>
                    <a:pt x="58" y="134"/>
                    <a:pt x="57" y="138"/>
                  </a:cubicBezTo>
                  <a:cubicBezTo>
                    <a:pt x="53" y="136"/>
                    <a:pt x="45" y="138"/>
                    <a:pt x="39" y="137"/>
                  </a:cubicBezTo>
                  <a:cubicBezTo>
                    <a:pt x="37" y="137"/>
                    <a:pt x="38" y="139"/>
                    <a:pt x="37" y="140"/>
                  </a:cubicBezTo>
                  <a:cubicBezTo>
                    <a:pt x="37" y="140"/>
                    <a:pt x="35" y="140"/>
                    <a:pt x="35" y="140"/>
                  </a:cubicBezTo>
                  <a:cubicBezTo>
                    <a:pt x="33" y="140"/>
                    <a:pt x="32" y="141"/>
                    <a:pt x="30" y="141"/>
                  </a:cubicBezTo>
                  <a:cubicBezTo>
                    <a:pt x="26" y="142"/>
                    <a:pt x="19" y="145"/>
                    <a:pt x="11" y="144"/>
                  </a:cubicBezTo>
                  <a:cubicBezTo>
                    <a:pt x="12" y="141"/>
                    <a:pt x="11" y="136"/>
                    <a:pt x="15" y="136"/>
                  </a:cubicBezTo>
                  <a:cubicBezTo>
                    <a:pt x="14" y="134"/>
                    <a:pt x="17" y="129"/>
                    <a:pt x="14" y="129"/>
                  </a:cubicBezTo>
                  <a:cubicBezTo>
                    <a:pt x="10" y="128"/>
                    <a:pt x="15" y="127"/>
                    <a:pt x="14" y="123"/>
                  </a:cubicBezTo>
                  <a:cubicBezTo>
                    <a:pt x="12" y="120"/>
                    <a:pt x="12" y="126"/>
                    <a:pt x="11" y="120"/>
                  </a:cubicBezTo>
                  <a:cubicBezTo>
                    <a:pt x="11" y="120"/>
                    <a:pt x="11" y="118"/>
                    <a:pt x="11" y="117"/>
                  </a:cubicBezTo>
                  <a:cubicBezTo>
                    <a:pt x="9" y="116"/>
                    <a:pt x="11" y="117"/>
                    <a:pt x="11" y="115"/>
                  </a:cubicBezTo>
                  <a:cubicBezTo>
                    <a:pt x="10" y="112"/>
                    <a:pt x="7" y="109"/>
                    <a:pt x="9" y="108"/>
                  </a:cubicBezTo>
                  <a:cubicBezTo>
                    <a:pt x="10" y="106"/>
                    <a:pt x="7" y="107"/>
                    <a:pt x="7" y="106"/>
                  </a:cubicBezTo>
                  <a:cubicBezTo>
                    <a:pt x="6" y="106"/>
                    <a:pt x="7" y="104"/>
                    <a:pt x="7" y="103"/>
                  </a:cubicBezTo>
                  <a:cubicBezTo>
                    <a:pt x="7" y="103"/>
                    <a:pt x="5" y="99"/>
                    <a:pt x="5" y="99"/>
                  </a:cubicBezTo>
                  <a:cubicBezTo>
                    <a:pt x="3" y="98"/>
                    <a:pt x="6" y="99"/>
                    <a:pt x="5" y="96"/>
                  </a:cubicBezTo>
                  <a:cubicBezTo>
                    <a:pt x="5" y="94"/>
                    <a:pt x="2" y="94"/>
                    <a:pt x="2" y="91"/>
                  </a:cubicBezTo>
                  <a:cubicBezTo>
                    <a:pt x="6" y="91"/>
                    <a:pt x="4" y="86"/>
                    <a:pt x="7" y="85"/>
                  </a:cubicBezTo>
                  <a:cubicBezTo>
                    <a:pt x="7" y="83"/>
                    <a:pt x="4" y="84"/>
                    <a:pt x="4" y="84"/>
                  </a:cubicBezTo>
                  <a:cubicBezTo>
                    <a:pt x="3" y="82"/>
                    <a:pt x="5" y="79"/>
                    <a:pt x="1" y="80"/>
                  </a:cubicBezTo>
                  <a:cubicBezTo>
                    <a:pt x="0" y="73"/>
                    <a:pt x="3" y="71"/>
                    <a:pt x="4" y="66"/>
                  </a:cubicBezTo>
                  <a:cubicBezTo>
                    <a:pt x="5" y="68"/>
                    <a:pt x="11" y="66"/>
                    <a:pt x="11" y="63"/>
                  </a:cubicBezTo>
                  <a:cubicBezTo>
                    <a:pt x="11" y="60"/>
                    <a:pt x="20" y="62"/>
                    <a:pt x="19" y="56"/>
                  </a:cubicBezTo>
                  <a:cubicBezTo>
                    <a:pt x="27" y="57"/>
                    <a:pt x="31" y="53"/>
                    <a:pt x="37" y="53"/>
                  </a:cubicBezTo>
                  <a:cubicBezTo>
                    <a:pt x="39" y="53"/>
                    <a:pt x="38" y="51"/>
                    <a:pt x="37" y="52"/>
                  </a:cubicBezTo>
                  <a:cubicBezTo>
                    <a:pt x="40" y="49"/>
                    <a:pt x="44" y="51"/>
                    <a:pt x="44" y="46"/>
                  </a:cubicBezTo>
                  <a:cubicBezTo>
                    <a:pt x="46" y="46"/>
                    <a:pt x="46" y="47"/>
                    <a:pt x="47" y="47"/>
                  </a:cubicBezTo>
                  <a:cubicBezTo>
                    <a:pt x="51" y="48"/>
                    <a:pt x="46" y="41"/>
                    <a:pt x="51" y="43"/>
                  </a:cubicBezTo>
                  <a:cubicBezTo>
                    <a:pt x="50" y="37"/>
                    <a:pt x="51" y="38"/>
                    <a:pt x="51" y="32"/>
                  </a:cubicBezTo>
                  <a:cubicBezTo>
                    <a:pt x="55" y="32"/>
                    <a:pt x="57" y="34"/>
                    <a:pt x="60" y="35"/>
                  </a:cubicBezTo>
                  <a:cubicBezTo>
                    <a:pt x="61" y="34"/>
                    <a:pt x="61" y="31"/>
                    <a:pt x="64" y="32"/>
                  </a:cubicBezTo>
                  <a:cubicBezTo>
                    <a:pt x="62" y="29"/>
                    <a:pt x="68" y="27"/>
                    <a:pt x="64" y="26"/>
                  </a:cubicBezTo>
                  <a:cubicBezTo>
                    <a:pt x="65" y="25"/>
                    <a:pt x="67" y="25"/>
                    <a:pt x="67" y="22"/>
                  </a:cubicBezTo>
                  <a:cubicBezTo>
                    <a:pt x="71" y="23"/>
                    <a:pt x="69" y="17"/>
                    <a:pt x="74" y="19"/>
                  </a:cubicBezTo>
                  <a:cubicBezTo>
                    <a:pt x="75" y="18"/>
                    <a:pt x="77" y="16"/>
                    <a:pt x="78" y="15"/>
                  </a:cubicBezTo>
                  <a:cubicBezTo>
                    <a:pt x="80" y="16"/>
                    <a:pt x="82" y="17"/>
                    <a:pt x="85" y="16"/>
                  </a:cubicBezTo>
                  <a:cubicBezTo>
                    <a:pt x="82" y="19"/>
                    <a:pt x="86" y="18"/>
                    <a:pt x="87" y="19"/>
                  </a:cubicBezTo>
                  <a:cubicBezTo>
                    <a:pt x="87" y="19"/>
                    <a:pt x="86" y="21"/>
                    <a:pt x="87" y="21"/>
                  </a:cubicBezTo>
                  <a:cubicBezTo>
                    <a:pt x="87" y="21"/>
                    <a:pt x="89" y="20"/>
                    <a:pt x="89" y="21"/>
                  </a:cubicBezTo>
                  <a:cubicBezTo>
                    <a:pt x="90" y="21"/>
                    <a:pt x="91" y="25"/>
                    <a:pt x="95" y="23"/>
                  </a:cubicBezTo>
                  <a:cubicBezTo>
                    <a:pt x="97" y="24"/>
                    <a:pt x="96" y="16"/>
                    <a:pt x="92" y="18"/>
                  </a:cubicBezTo>
                  <a:cubicBezTo>
                    <a:pt x="93" y="16"/>
                    <a:pt x="95" y="16"/>
                    <a:pt x="96" y="15"/>
                  </a:cubicBezTo>
                  <a:cubicBezTo>
                    <a:pt x="97" y="11"/>
                    <a:pt x="98" y="10"/>
                    <a:pt x="102" y="9"/>
                  </a:cubicBezTo>
                  <a:cubicBezTo>
                    <a:pt x="102" y="6"/>
                    <a:pt x="103" y="5"/>
                    <a:pt x="106" y="5"/>
                  </a:cubicBezTo>
                  <a:cubicBezTo>
                    <a:pt x="104" y="9"/>
                    <a:pt x="105" y="7"/>
                    <a:pt x="109" y="7"/>
                  </a:cubicBezTo>
                  <a:cubicBezTo>
                    <a:pt x="115" y="0"/>
                    <a:pt x="126" y="7"/>
                    <a:pt x="134" y="7"/>
                  </a:cubicBezTo>
                </a:path>
              </a:pathLst>
            </a:custGeom>
            <a:grpFill/>
            <a:ln>
              <a:noFill/>
            </a:ln>
            <a:effectLst/>
          </p:spPr>
          <p:txBody>
            <a:bodyPr/>
            <a:lstStyle/>
            <a:p>
              <a:pPr defTabSz="920750">
                <a:spcBef>
                  <a:spcPts val="0"/>
                </a:spcBef>
                <a:spcAft>
                  <a:spcPts val="0"/>
                </a:spcAft>
                <a:defRPr/>
              </a:pPr>
              <a:endParaRPr lang="zh-CN" altLang="en-US">
                <a:latin typeface="+mn-lt"/>
                <a:ea typeface="+mn-ea"/>
              </a:endParaRPr>
            </a:p>
          </p:txBody>
        </p:sp>
      </p:grpSp>
      <p:sp>
        <p:nvSpPr>
          <p:cNvPr id="174" name="TextBox 2"/>
          <p:cNvSpPr txBox="1"/>
          <p:nvPr/>
        </p:nvSpPr>
        <p:spPr>
          <a:xfrm>
            <a:off x="2366645" y="3858895"/>
            <a:ext cx="5791200" cy="2572385"/>
          </a:xfrm>
          <a:prstGeom prst="rect">
            <a:avLst/>
          </a:prstGeom>
          <a:noFill/>
        </p:spPr>
        <p:txBody>
          <a:bodyPr wrap="square" lIns="91386" tIns="45693" rIns="91386" bIns="45693" rtlCol="0">
            <a:spAutoFit/>
          </a:bodyPr>
          <a:lstStyle/>
          <a:p>
            <a:pPr lvl="0" fontAlgn="auto">
              <a:lnSpc>
                <a:spcPts val="2420"/>
              </a:lnSpc>
            </a:pPr>
            <a:r>
              <a:rPr lang="zh-CN" altLang="en-US" sz="1600" b="1" dirty="0">
                <a:solidFill>
                  <a:schemeClr val="tx1">
                    <a:lumMod val="75000"/>
                    <a:lumOff val="25000"/>
                  </a:schemeClr>
                </a:solidFill>
                <a:latin typeface="微软雅黑" pitchFamily="34" charset="-122"/>
                <a:ea typeface="微软雅黑" pitchFamily="34" charset="-122"/>
              </a:rPr>
              <a:t>       我国的安全科学技术，主要是在建国以后逐步发展起来的。初步建立阶段，建国初期至</a:t>
            </a:r>
            <a:r>
              <a:rPr lang="en-US" altLang="zh-CN" sz="1600" b="1" dirty="0">
                <a:solidFill>
                  <a:schemeClr val="tx1">
                    <a:lumMod val="75000"/>
                    <a:lumOff val="25000"/>
                  </a:schemeClr>
                </a:solidFill>
                <a:latin typeface="微软雅黑" pitchFamily="34" charset="-122"/>
                <a:ea typeface="微软雅黑" pitchFamily="34" charset="-122"/>
              </a:rPr>
              <a:t>70</a:t>
            </a:r>
            <a:r>
              <a:rPr lang="zh-CN" altLang="en-US" sz="1600" b="1" dirty="0">
                <a:solidFill>
                  <a:schemeClr val="tx1">
                    <a:lumMod val="75000"/>
                    <a:lumOff val="25000"/>
                  </a:schemeClr>
                </a:solidFill>
                <a:latin typeface="微软雅黑" pitchFamily="34" charset="-122"/>
                <a:ea typeface="微软雅黑" pitchFamily="34" charset="-122"/>
              </a:rPr>
              <a:t>年代末，国家吧劳动保护作为一项基本国策实施；迅猛发展阶段，</a:t>
            </a:r>
            <a:r>
              <a:rPr lang="en-US" altLang="zh-CN" sz="1600" b="1" dirty="0">
                <a:solidFill>
                  <a:schemeClr val="tx1">
                    <a:lumMod val="75000"/>
                    <a:lumOff val="25000"/>
                  </a:schemeClr>
                </a:solidFill>
                <a:latin typeface="微软雅黑" pitchFamily="34" charset="-122"/>
                <a:ea typeface="微软雅黑" pitchFamily="34" charset="-122"/>
              </a:rPr>
              <a:t>70</a:t>
            </a:r>
            <a:r>
              <a:rPr lang="zh-CN" altLang="en-US" sz="1600" b="1" dirty="0">
                <a:solidFill>
                  <a:schemeClr val="tx1">
                    <a:lumMod val="75000"/>
                    <a:lumOff val="25000"/>
                  </a:schemeClr>
                </a:solidFill>
                <a:latin typeface="微软雅黑" pitchFamily="34" charset="-122"/>
                <a:ea typeface="微软雅黑" pitchFamily="34" charset="-122"/>
              </a:rPr>
              <a:t>年代末至</a:t>
            </a:r>
            <a:r>
              <a:rPr lang="en-US" altLang="zh-CN" sz="1600" b="1" dirty="0">
                <a:solidFill>
                  <a:schemeClr val="tx1">
                    <a:lumMod val="75000"/>
                    <a:lumOff val="25000"/>
                  </a:schemeClr>
                </a:solidFill>
                <a:latin typeface="微软雅黑" pitchFamily="34" charset="-122"/>
                <a:ea typeface="微软雅黑" pitchFamily="34" charset="-122"/>
              </a:rPr>
              <a:t>90</a:t>
            </a:r>
            <a:r>
              <a:rPr lang="zh-CN" altLang="en-US" sz="1600" b="1" dirty="0">
                <a:solidFill>
                  <a:schemeClr val="tx1">
                    <a:lumMod val="75000"/>
                    <a:lumOff val="25000"/>
                  </a:schemeClr>
                </a:solidFill>
                <a:latin typeface="微软雅黑" pitchFamily="34" charset="-122"/>
                <a:ea typeface="微软雅黑" pitchFamily="34" charset="-122"/>
              </a:rPr>
              <a:t>年代初，随着改革开放和现代化建设的发展，我国安全科学技术迅猛发展，逐步提出了安全学科体系和技术体系，安全教育和管理体系初具规模；新的发展阶段，</a:t>
            </a:r>
            <a:r>
              <a:rPr lang="en-US" altLang="zh-CN" sz="1600" b="1" dirty="0">
                <a:solidFill>
                  <a:schemeClr val="tx1">
                    <a:lumMod val="75000"/>
                    <a:lumOff val="25000"/>
                  </a:schemeClr>
                </a:solidFill>
                <a:latin typeface="微软雅黑" pitchFamily="34" charset="-122"/>
                <a:ea typeface="微软雅黑" pitchFamily="34" charset="-122"/>
              </a:rPr>
              <a:t>20</a:t>
            </a:r>
            <a:r>
              <a:rPr lang="zh-CN" altLang="en-US" sz="1600" b="1" dirty="0">
                <a:solidFill>
                  <a:schemeClr val="tx1">
                    <a:lumMod val="75000"/>
                    <a:lumOff val="25000"/>
                  </a:schemeClr>
                </a:solidFill>
                <a:latin typeface="微软雅黑" pitchFamily="34" charset="-122"/>
                <a:ea typeface="微软雅黑" pitchFamily="34" charset="-122"/>
              </a:rPr>
              <a:t>世纪</a:t>
            </a:r>
            <a:r>
              <a:rPr lang="en-US" altLang="zh-CN" sz="1600" b="1" dirty="0">
                <a:solidFill>
                  <a:schemeClr val="tx1">
                    <a:lumMod val="75000"/>
                    <a:lumOff val="25000"/>
                  </a:schemeClr>
                </a:solidFill>
                <a:latin typeface="微软雅黑" pitchFamily="34" charset="-122"/>
                <a:ea typeface="微软雅黑" pitchFamily="34" charset="-122"/>
              </a:rPr>
              <a:t>90</a:t>
            </a:r>
            <a:r>
              <a:rPr lang="zh-CN" altLang="en-US" sz="1600" b="1" dirty="0">
                <a:solidFill>
                  <a:schemeClr val="tx1">
                    <a:lumMod val="75000"/>
                    <a:lumOff val="25000"/>
                  </a:schemeClr>
                </a:solidFill>
                <a:latin typeface="微软雅黑" pitchFamily="34" charset="-122"/>
                <a:ea typeface="微软雅黑" pitchFamily="34" charset="-122"/>
              </a:rPr>
              <a:t>年代以来，我国安全科学技术发展纳入国家科学技术发展规划，科研机构形成网络，取得一大批科研成果，企业安全管理也逐步走上现代化</a:t>
            </a:r>
          </a:p>
        </p:txBody>
      </p:sp>
    </p:spTree>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fade">
                                      <p:cBhvr>
                                        <p:cTn id="11" dur="750"/>
                                        <p:tgtEl>
                                          <p:spTgt spid="33"/>
                                        </p:tgtEl>
                                      </p:cBhvr>
                                    </p:animEffect>
                                  </p:childTnLst>
                                </p:cTn>
                              </p:par>
                            </p:childTnLst>
                          </p:cTn>
                        </p:par>
                        <p:par>
                          <p:cTn id="12" fill="hold">
                            <p:stCondLst>
                              <p:cond delay="1500"/>
                            </p:stCondLst>
                            <p:childTnLst>
                              <p:par>
                                <p:cTn id="13" presetID="2" presetClass="entr" presetSubtype="4" fill="hold" grpId="0" nodeType="afterEffect">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cBhvr additive="base">
                                        <p:cTn id="15" dur="500" fill="hold"/>
                                        <p:tgtEl>
                                          <p:spTgt spid="32"/>
                                        </p:tgtEl>
                                        <p:attrNameLst>
                                          <p:attrName>ppt_x</p:attrName>
                                        </p:attrNameLst>
                                      </p:cBhvr>
                                      <p:tavLst>
                                        <p:tav tm="0">
                                          <p:val>
                                            <p:strVal val="#ppt_x"/>
                                          </p:val>
                                        </p:tav>
                                        <p:tav tm="100000">
                                          <p:val>
                                            <p:strVal val="#ppt_x"/>
                                          </p:val>
                                        </p:tav>
                                      </p:tavLst>
                                    </p:anim>
                                    <p:anim calcmode="lin" valueType="num">
                                      <p:cBhvr additive="base">
                                        <p:cTn id="16" dur="500" fill="hold"/>
                                        <p:tgtEl>
                                          <p:spTgt spid="32"/>
                                        </p:tgtEl>
                                        <p:attrNameLst>
                                          <p:attrName>ppt_y</p:attrName>
                                        </p:attrNameLst>
                                      </p:cBhvr>
                                      <p:tavLst>
                                        <p:tav tm="0">
                                          <p:val>
                                            <p:strVal val="1+#ppt_h/2"/>
                                          </p:val>
                                        </p:tav>
                                        <p:tav tm="100000">
                                          <p:val>
                                            <p:strVal val="#ppt_y"/>
                                          </p:val>
                                        </p:tav>
                                      </p:tavLst>
                                    </p:anim>
                                  </p:childTnLst>
                                </p:cTn>
                              </p:par>
                            </p:childTnLst>
                          </p:cTn>
                        </p:par>
                        <p:par>
                          <p:cTn id="17" fill="hold">
                            <p:stCondLst>
                              <p:cond delay="2000"/>
                            </p:stCondLst>
                            <p:childTnLst>
                              <p:par>
                                <p:cTn id="18" presetID="2" presetClass="entr" presetSubtype="4" fill="hold" grpId="0" nodeType="afterEffect">
                                  <p:stCondLst>
                                    <p:cond delay="0"/>
                                  </p:stCondLst>
                                  <p:childTnLst>
                                    <p:set>
                                      <p:cBhvr>
                                        <p:cTn id="19" dur="1" fill="hold">
                                          <p:stCondLst>
                                            <p:cond delay="0"/>
                                          </p:stCondLst>
                                        </p:cTn>
                                        <p:tgtEl>
                                          <p:spTgt spid="174"/>
                                        </p:tgtEl>
                                        <p:attrNameLst>
                                          <p:attrName>style.visibility</p:attrName>
                                        </p:attrNameLst>
                                      </p:cBhvr>
                                      <p:to>
                                        <p:strVal val="visible"/>
                                      </p:to>
                                    </p:set>
                                    <p:anim calcmode="lin" valueType="num">
                                      <p:cBhvr additive="base">
                                        <p:cTn id="20" dur="500" fill="hold"/>
                                        <p:tgtEl>
                                          <p:spTgt spid="174"/>
                                        </p:tgtEl>
                                        <p:attrNameLst>
                                          <p:attrName>ppt_x</p:attrName>
                                        </p:attrNameLst>
                                      </p:cBhvr>
                                      <p:tavLst>
                                        <p:tav tm="0">
                                          <p:val>
                                            <p:strVal val="#ppt_x"/>
                                          </p:val>
                                        </p:tav>
                                        <p:tav tm="100000">
                                          <p:val>
                                            <p:strVal val="#ppt_x"/>
                                          </p:val>
                                        </p:tav>
                                      </p:tavLst>
                                    </p:anim>
                                    <p:anim calcmode="lin" valueType="num">
                                      <p:cBhvr additive="base">
                                        <p:cTn id="21" dur="500" fill="hold"/>
                                        <p:tgtEl>
                                          <p:spTgt spid="1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32" grpId="0"/>
      <p:bldP spid="174" grpId="0"/>
    </p:bldLst>
  </p:timing>
</p:sld>
</file>

<file path=ppt/theme/theme1.xml><?xml version="1.0" encoding="utf-8"?>
<a:theme xmlns:a="http://schemas.openxmlformats.org/drawingml/2006/main" name="Office 主题">
  <a:themeElements>
    <a:clrScheme name="气流">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9059</Words>
  <Application>Microsoft Office PowerPoint</Application>
  <PresentationFormat>宽屏</PresentationFormat>
  <Paragraphs>709</Paragraphs>
  <Slides>62</Slides>
  <Notes>49</Notes>
  <HiddenSlides>0</HiddenSlides>
  <MMClips>0</MMClips>
  <ScaleCrop>false</ScaleCrop>
  <HeadingPairs>
    <vt:vector size="6" baseType="variant">
      <vt:variant>
        <vt:lpstr>已用的字体</vt:lpstr>
      </vt:variant>
      <vt:variant>
        <vt:i4>11</vt:i4>
      </vt:variant>
      <vt:variant>
        <vt:lpstr>主题</vt:lpstr>
      </vt:variant>
      <vt:variant>
        <vt:i4>2</vt:i4>
      </vt:variant>
      <vt:variant>
        <vt:lpstr>幻灯片标题</vt:lpstr>
      </vt:variant>
      <vt:variant>
        <vt:i4>62</vt:i4>
      </vt:variant>
    </vt:vector>
  </HeadingPairs>
  <TitlesOfParts>
    <vt:vector size="75" baseType="lpstr">
      <vt:lpstr>04b_20</vt:lpstr>
      <vt:lpstr>Arial Unicode MS</vt:lpstr>
      <vt:lpstr>맑은 고딕</vt:lpstr>
      <vt:lpstr>等线</vt:lpstr>
      <vt:lpstr>黑体</vt:lpstr>
      <vt:lpstr>宋体</vt:lpstr>
      <vt:lpstr>微软雅黑</vt:lpstr>
      <vt:lpstr>Arial</vt:lpstr>
      <vt:lpstr>Calibri</vt:lpstr>
      <vt:lpstr>Calibri Light</vt:lpstr>
      <vt:lpstr>Wingdings</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安应vs安全人联盟</dc:title>
  <dc:subject>获取资料咨询微信：ansyingcysafety</dc:subject>
  <dc:creator>安应ansying.com</dc:creator>
  <cp:keywords>安应</cp:keywords>
  <dc:description>获取资料咨询微信：ansyingcysafety</dc:description>
  <cp:lastModifiedBy>xbany</cp:lastModifiedBy>
  <cp:revision>1</cp:revision>
  <dcterms:created xsi:type="dcterms:W3CDTF">1900-01-01T00:00:00Z</dcterms:created>
  <dcterms:modified xsi:type="dcterms:W3CDTF">2019-05-06T12:36:34Z</dcterms:modified>
  <cp:category>EHS</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2052-9.4.1</vt:lpwstr>
  </property>
</Properties>
</file>