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65"/>
  </p:notesMasterIdLst>
  <p:handoutMasterIdLst>
    <p:handoutMasterId r:id="rId66"/>
  </p:handoutMasterIdLst>
  <p:sldIdLst>
    <p:sldId id="354" r:id="rId3"/>
    <p:sldId id="355" r:id="rId4"/>
    <p:sldId id="363" r:id="rId5"/>
    <p:sldId id="322" r:id="rId6"/>
    <p:sldId id="375" r:id="rId7"/>
    <p:sldId id="385" r:id="rId8"/>
    <p:sldId id="259" r:id="rId9"/>
    <p:sldId id="389" r:id="rId10"/>
    <p:sldId id="312" r:id="rId11"/>
    <p:sldId id="331" r:id="rId12"/>
    <p:sldId id="332" r:id="rId13"/>
    <p:sldId id="261" r:id="rId14"/>
    <p:sldId id="376" r:id="rId15"/>
    <p:sldId id="377" r:id="rId16"/>
    <p:sldId id="378" r:id="rId17"/>
    <p:sldId id="364" r:id="rId18"/>
    <p:sldId id="314" r:id="rId19"/>
    <p:sldId id="267" r:id="rId20"/>
    <p:sldId id="382" r:id="rId21"/>
    <p:sldId id="372" r:id="rId22"/>
    <p:sldId id="386" r:id="rId23"/>
    <p:sldId id="401" r:id="rId24"/>
    <p:sldId id="405" r:id="rId25"/>
    <p:sldId id="365" r:id="rId26"/>
    <p:sldId id="403" r:id="rId27"/>
    <p:sldId id="351" r:id="rId28"/>
    <p:sldId id="408" r:id="rId29"/>
    <p:sldId id="409" r:id="rId30"/>
    <p:sldId id="410" r:id="rId31"/>
    <p:sldId id="418" r:id="rId32"/>
    <p:sldId id="399" r:id="rId33"/>
    <p:sldId id="269" r:id="rId34"/>
    <p:sldId id="415" r:id="rId35"/>
    <p:sldId id="368" r:id="rId36"/>
    <p:sldId id="393" r:id="rId37"/>
    <p:sldId id="411" r:id="rId38"/>
    <p:sldId id="400" r:id="rId39"/>
    <p:sldId id="417" r:id="rId40"/>
    <p:sldId id="278" r:id="rId41"/>
    <p:sldId id="406" r:id="rId42"/>
    <p:sldId id="309" r:id="rId43"/>
    <p:sldId id="407" r:id="rId44"/>
    <p:sldId id="412" r:id="rId45"/>
    <p:sldId id="452" r:id="rId46"/>
    <p:sldId id="453" r:id="rId47"/>
    <p:sldId id="413" r:id="rId48"/>
    <p:sldId id="419" r:id="rId49"/>
    <p:sldId id="310" r:id="rId50"/>
    <p:sldId id="369" r:id="rId51"/>
    <p:sldId id="416" r:id="rId52"/>
    <p:sldId id="370" r:id="rId53"/>
    <p:sldId id="379" r:id="rId54"/>
    <p:sldId id="380" r:id="rId55"/>
    <p:sldId id="381" r:id="rId56"/>
    <p:sldId id="383" r:id="rId57"/>
    <p:sldId id="414" r:id="rId58"/>
    <p:sldId id="371" r:id="rId59"/>
    <p:sldId id="396" r:id="rId60"/>
    <p:sldId id="454" r:id="rId61"/>
    <p:sldId id="349" r:id="rId62"/>
    <p:sldId id="397" r:id="rId63"/>
    <p:sldId id="350" r:id="rId64"/>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4">
          <p15:clr>
            <a:srgbClr val="A4A3A4"/>
          </p15:clr>
        </p15:guide>
        <p15:guide id="2" pos="51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0F"/>
    <a:srgbClr val="202A36"/>
    <a:srgbClr val="FFCC00"/>
    <a:srgbClr val="E7E7E7"/>
    <a:srgbClr val="14171B"/>
    <a:srgbClr val="484F58"/>
    <a:srgbClr val="1A92A2"/>
    <a:srgbClr val="FFCC66"/>
    <a:srgbClr val="5ECCF3"/>
    <a:srgbClr val="05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5" autoAdjust="0"/>
    <p:restoredTop sz="96178" autoAdjust="0"/>
  </p:normalViewPr>
  <p:slideViewPr>
    <p:cSldViewPr snapToGrid="0">
      <p:cViewPr varScale="1">
        <p:scale>
          <a:sx n="68" d="100"/>
          <a:sy n="68" d="100"/>
        </p:scale>
        <p:origin x="930" y="72"/>
      </p:cViewPr>
      <p:guideLst>
        <p:guide orient="horz" pos="1004"/>
        <p:guide pos="5165"/>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0" d="100"/>
        <a:sy n="60" d="100"/>
      </p:scale>
      <p:origin x="0" y="0"/>
    </p:cViewPr>
  </p:sorterViewPr>
  <p:notesViewPr>
    <p:cSldViewPr snapToGrid="0">
      <p:cViewPr varScale="1">
        <p:scale>
          <a:sx n="113" d="100"/>
          <a:sy n="113" d="100"/>
        </p:scale>
        <p:origin x="-43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t>2019/5/6 Monday</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2019/5/6 Monday</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aike.so.com/doc/5398503-5635911.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②：以</a:t>
            </a:r>
            <a:r>
              <a:rPr lang="en-US" altLang="zh-CN" dirty="0"/>
              <a:t>A0</a:t>
            </a:r>
            <a:r>
              <a:rPr lang="zh-CN" altLang="en-US" dirty="0"/>
              <a:t>代表伤亡事故事件，以</a:t>
            </a:r>
            <a:r>
              <a:rPr lang="en-US" altLang="zh-CN" dirty="0"/>
              <a:t>A1~A5</a:t>
            </a:r>
            <a:r>
              <a:rPr lang="zh-CN" altLang="en-US" dirty="0"/>
              <a:t>代表五块骨牌表示的事件</a:t>
            </a:r>
            <a:endParaRPr lang="en-US" altLang="zh-CN" dirty="0"/>
          </a:p>
          <a:p>
            <a:r>
              <a:rPr lang="zh-CN" altLang="en-US" dirty="0"/>
              <a:t>则</a:t>
            </a:r>
            <a:r>
              <a:rPr lang="en-US" altLang="zh-CN" dirty="0"/>
              <a:t>A0</a:t>
            </a:r>
            <a:r>
              <a:rPr lang="zh-CN" altLang="en-US" dirty="0"/>
              <a:t>发生，必须五块骨牌都倒下</a:t>
            </a:r>
            <a:endParaRPr lang="en-US" altLang="zh-CN" dirty="0"/>
          </a:p>
          <a:p>
            <a:r>
              <a:rPr lang="zh-CN" altLang="en-US" dirty="0"/>
              <a:t>即</a:t>
            </a:r>
            <a:r>
              <a:rPr lang="en-US" altLang="zh-CN" dirty="0"/>
              <a:t>A0=A1·A2·A3·A4·A5</a:t>
            </a:r>
          </a:p>
          <a:p>
            <a:endParaRPr lang="en-US" altLang="zh-CN" dirty="0"/>
          </a:p>
          <a:p>
            <a:r>
              <a:rPr lang="zh-CN" altLang="en-US" dirty="0"/>
              <a:t>那么</a:t>
            </a:r>
            <a:r>
              <a:rPr lang="en-US" altLang="zh-CN" dirty="0"/>
              <a:t>A0</a:t>
            </a:r>
            <a:r>
              <a:rPr lang="zh-CN" altLang="en-US" dirty="0"/>
              <a:t>发生的概率为</a:t>
            </a:r>
            <a:endParaRPr lang="en-US" altLang="zh-CN" dirty="0"/>
          </a:p>
          <a:p>
            <a:r>
              <a:rPr lang="en-US" altLang="zh-CN" dirty="0"/>
              <a:t>P[A0]=P[A1]·P[A2]·P[A3]·P[A4]·P[A5]</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瑟利模型不仅分析了危险出现、释放直至导致事故的原因，而且还为事故预防提供了一个良好的思路。即要想预防和控制事故，首先应采用技术的手段使危险状态充分地显现出来，使操作者能够有更好的机会感觉到危险的出现成释放，这样才有预防或控制事故的条件和可能</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其次应通过</a:t>
            </a:r>
            <a:r>
              <a:rPr lang="zh-CN" altLang="en-US" sz="1200" b="0" i="0" kern="1200" dirty="0">
                <a:solidFill>
                  <a:schemeClr val="tx1"/>
                </a:solidFill>
                <a:latin typeface="+mn-lt"/>
                <a:ea typeface="+mn-ea"/>
                <a:cs typeface="+mn-cs"/>
                <a:hlinkClick r:id="rId3"/>
              </a:rPr>
              <a:t>培训</a:t>
            </a:r>
            <a:r>
              <a:rPr lang="zh-CN" altLang="en-US" sz="1200" b="0" i="0" kern="1200" dirty="0">
                <a:solidFill>
                  <a:schemeClr val="tx1"/>
                </a:solidFill>
                <a:latin typeface="+mn-lt"/>
                <a:ea typeface="+mn-ea"/>
                <a:cs typeface="+mn-cs"/>
              </a:rPr>
              <a:t>和教育的手段，提高人感觉危险信号的敏感性，包括抗干扰能力等，同时也应采用相应的技术手段帮助操作者正确地感觉危险状态信息，如采用能避开干扰的警告方式或加大警告信号的强度等</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第三应通过教育和培训的手段使操作者在感觉到警告之后，准确地理解其含义，并知道应采取何种措施避免危险发生或控制其后果。同时，在此基础上，结合各方面的因素做出正确的决策</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最后，则应通过系统及其辅助设施的设计使人在做出正确的决策后，有足够的时间和条件做出行为响应，并通过培训的手段使人能够迅速、敏捷、正确地做出行为响应。这样，事故就会在相当大地程度上得到控制，取得良好的预防效果。</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r>
              <a:rPr lang="zh-CN" altLang="en-US" sz="1200" b="0" i="0" kern="1200" dirty="0">
                <a:solidFill>
                  <a:schemeClr val="tx1"/>
                </a:solidFill>
                <a:latin typeface="+mn-lt"/>
                <a:ea typeface="+mn-ea"/>
                <a:cs typeface="+mn-cs"/>
              </a:rPr>
              <a:t>在实际工作中，应用轨迹交叉论预防事故，可以从三个方面考虑</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(1)</a:t>
            </a:r>
            <a:r>
              <a:rPr lang="zh-CN" altLang="en-US" sz="1200" b="0" i="0" kern="1200" dirty="0">
                <a:solidFill>
                  <a:schemeClr val="tx1"/>
                </a:solidFill>
                <a:latin typeface="+mn-lt"/>
                <a:ea typeface="+mn-ea"/>
                <a:cs typeface="+mn-cs"/>
              </a:rPr>
              <a:t>防止人、物运动轨迹的时空交叉。按照轨迹交叉论的观点，防止和避免人和物的运动轨迹的交叉是避免事故发生的根本出路。例如，防止能量逸散、隔离、屏蔽，改变能量释放途径，脱离受害范围，保护受害者等防止能量转移的措施，同样是防止轨迹交叉的措施。另外，防止交叉还有另一层意思，就是防止时间交叉。例如，容器内有毒有害物质的清洗、冲压设备的安全装置等。人和物都在同一范围内，但占用空间的时间不同。例如，危险设备的联锁装置</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电气维修或电气作业中切断电源、挂牌、上锁、工作票制度的执行</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十字路口的车辆、行人指挥灯系统等。</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(2)</a:t>
            </a:r>
            <a:r>
              <a:rPr lang="zh-CN" altLang="en-US" sz="1200" b="0" i="0" kern="1200" dirty="0">
                <a:solidFill>
                  <a:schemeClr val="tx1"/>
                </a:solidFill>
                <a:latin typeface="+mn-lt"/>
                <a:ea typeface="+mn-ea"/>
                <a:cs typeface="+mn-cs"/>
              </a:rPr>
              <a:t>控制人的不安全行为。控制人的不安全行为的目的是切断轨迹交叉中行为的形成系列。人的不安全行为在事故形成的过程中占有主导位置，因为人是机械、设备、环境的设计者、创造者、使用者、维护者。人的行为受多方面影响，如作业时间紧迫程度、作业条件的优劣、个人生理心理素质、安全文化素质、家庭社会影响因素等。安全行为科学、安全人机学等对控制人的不安全行为都有较深入的研究。概括起来，主要有如下控制措施</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①</a:t>
            </a:r>
            <a:r>
              <a:rPr lang="zh-CN" altLang="en-US" sz="1200" b="0" i="0" kern="1200" dirty="0">
                <a:solidFill>
                  <a:schemeClr val="tx1"/>
                </a:solidFill>
                <a:latin typeface="+mn-lt"/>
                <a:ea typeface="+mn-ea"/>
                <a:cs typeface="+mn-cs"/>
              </a:rPr>
              <a:t>职业适应性选择。选择合格的职工以满足职业的要求，对防止不安全行为发生有重要作用。出于工作的类型不同，对职工的要求亦不同。如搬运工和中央控制室操作员。因此，在招工和职业聘用时应根据工作的特点、要求，选择适合该职业的人员，认真考虑其各方面的素质。特别是从事特种作业的职工的选择、以及职业禁忌症的问题。避免因职工生理、心理素质的欠缺而造成工作失误。</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②</a:t>
            </a:r>
            <a:r>
              <a:rPr lang="zh-CN" altLang="en-US" sz="1200" b="0" i="0" kern="1200" dirty="0">
                <a:solidFill>
                  <a:schemeClr val="tx1"/>
                </a:solidFill>
                <a:latin typeface="+mn-lt"/>
                <a:ea typeface="+mn-ea"/>
                <a:cs typeface="+mn-cs"/>
              </a:rPr>
              <a:t>创造良好的行为环境和工作环境。创造良好的行为环境，首先是良好的人际关系，积极向上的集体精神。融洽和谐的同事关系、上下级关系，能使工作集体具有凝聚力，职工工作才能心情舒畅、积极主动的配合</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实行民主管理，职工参与管理，能调动其积极性、创造性</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关心职工生活，解决实际困难。做好家属工作，可以促进良好的、安全的环境气氛、社会气氛。创造良好的工作环境，就是尽一切努力消除工作环境中的有害因素。使机械、设备、环境适合人的工作，也使人容易适应工作环境。使工作环境真正达到安全、舒适、卫生的要求，从而减少人失误的可能性。</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③</a:t>
            </a:r>
            <a:r>
              <a:rPr lang="zh-CN" altLang="en-US" sz="1200" b="0" i="0" kern="1200" dirty="0">
                <a:solidFill>
                  <a:schemeClr val="tx1"/>
                </a:solidFill>
                <a:latin typeface="+mn-lt"/>
                <a:ea typeface="+mn-ea"/>
                <a:cs typeface="+mn-cs"/>
              </a:rPr>
              <a:t>加强培训、教育，提高职工的安全素质，应包括三方面内容</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文化素质、专业知识和技能、安全知识和技能。事故的发生与这两种素质密切相关。因此，企业安全管理除对职工的安全素质提高以外，还应注重文化知识的提高、专业知识技能的提高，密切注视文化层次低、专业技能差的人群。坚持一切行之有效的安全教育制度、形式和方法。如三级教育、全员教育、特殊工种教育等制度</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利用影视、广播、图片宣传等形式</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知识竞赛、无事故活动、事故处理坚持</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四不放过</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等方法。</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④</a:t>
            </a:r>
            <a:r>
              <a:rPr lang="zh-CN" altLang="en-US" sz="1200" b="0" i="0" kern="1200" dirty="0">
                <a:solidFill>
                  <a:schemeClr val="tx1"/>
                </a:solidFill>
                <a:latin typeface="+mn-lt"/>
                <a:ea typeface="+mn-ea"/>
                <a:cs typeface="+mn-cs"/>
              </a:rPr>
              <a:t>严格管理。建立健全管理组织、机构，按国家要求配备安全人员。完善管理制度。贯彻执行国家安全生产方针和各项法规、标准。制订、落实企业安全生产长期规划和年度计划。坚持第一把手负责，实行全面、全员、全过程的安全管理。使企业形成人人管安全的气氛，才能有效防止</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三违</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现象的发生。</a:t>
            </a:r>
            <a:r>
              <a:rPr lang="en-US" altLang="zh-CN" sz="1200" b="0" i="0" kern="1200" dirty="0">
                <a:solidFill>
                  <a:schemeClr val="tx1"/>
                </a:solidFill>
                <a:latin typeface="+mn-lt"/>
                <a:ea typeface="+mn-ea"/>
                <a:cs typeface="+mn-cs"/>
              </a:rPr>
              <a:t>?</a:t>
            </a:r>
          </a:p>
          <a:p>
            <a:r>
              <a:rPr lang="en-US" altLang="zh-CN" sz="1200" b="0" i="0" kern="1200" dirty="0">
                <a:solidFill>
                  <a:schemeClr val="tx1"/>
                </a:solidFill>
                <a:latin typeface="+mn-lt"/>
                <a:ea typeface="+mn-ea"/>
                <a:cs typeface="+mn-cs"/>
              </a:rPr>
              <a:t>(3)</a:t>
            </a:r>
            <a:r>
              <a:rPr lang="zh-CN" altLang="en-US" sz="1200" b="0" i="0" kern="1200" dirty="0">
                <a:solidFill>
                  <a:schemeClr val="tx1"/>
                </a:solidFill>
                <a:latin typeface="+mn-lt"/>
                <a:ea typeface="+mn-ea"/>
                <a:cs typeface="+mn-cs"/>
              </a:rPr>
              <a:t>控制物的不安全状态。控制物的不安全状态的目的是切断轨迹交叉中物的形成系列。最根本的解决办法是创造本质安全条件，使系统在人发生失误的情况下，也不会发生事故。在条件不允许的情况下，应尽量消除不安全因素，或采取防护措施，以削弱不安全状态的影响程度。这就要求，在系统的设计、制造、使用等阶段，采取严格的措施，使危险被控制在允许的范围之内。</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事故的发展可归纳为三个阶段：孕育阶段、生长阶段和损失阶段。</a:t>
            </a:r>
            <a:endParaRPr lang="en-US" altLang="zh-CN" dirty="0"/>
          </a:p>
          <a:p>
            <a:r>
              <a:rPr lang="zh-CN" altLang="en-US" dirty="0"/>
              <a:t>可以明显看到，应急措施和保险补偿都是事故发生后和避免事故再次发生需要做的工作，只有事故预防才是将事故消除在萌芽之中的工作。</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微软雅黑" pitchFamily="34" charset="-122"/>
                <a:ea typeface="微软雅黑" pitchFamily="34" charset="-122"/>
                <a:sym typeface="微软雅黑" pitchFamily="34" charset="-122"/>
              </a:rPr>
              <a:t>日本劳动省调查分析的</a:t>
            </a:r>
            <a:r>
              <a:rPr lang="en-US" altLang="zh-CN" sz="1200" dirty="0">
                <a:latin typeface="微软雅黑" pitchFamily="34" charset="-122"/>
                <a:ea typeface="微软雅黑" pitchFamily="34" charset="-122"/>
                <a:sym typeface="微软雅黑" pitchFamily="34" charset="-122"/>
              </a:rPr>
              <a:t>50</a:t>
            </a:r>
            <a:r>
              <a:rPr lang="zh-CN" altLang="en-US" sz="1200" dirty="0">
                <a:latin typeface="微软雅黑" pitchFamily="34" charset="-122"/>
                <a:ea typeface="微软雅黑" pitchFamily="34" charset="-122"/>
                <a:sym typeface="微软雅黑" pitchFamily="34" charset="-122"/>
              </a:rPr>
              <a:t>万起事故中，从人的系列分析，只有</a:t>
            </a:r>
            <a:r>
              <a:rPr lang="en-US" altLang="zh-CN" sz="1200" dirty="0">
                <a:latin typeface="微软雅黑" pitchFamily="34" charset="-122"/>
                <a:ea typeface="微软雅黑" pitchFamily="34" charset="-122"/>
                <a:sym typeface="微软雅黑" pitchFamily="34" charset="-122"/>
              </a:rPr>
              <a:t>4%</a:t>
            </a:r>
            <a:r>
              <a:rPr lang="zh-CN" altLang="en-US" sz="1200" dirty="0">
                <a:latin typeface="微软雅黑" pitchFamily="34" charset="-122"/>
                <a:ea typeface="微软雅黑" pitchFamily="34" charset="-122"/>
                <a:sym typeface="微软雅黑" pitchFamily="34" charset="-122"/>
              </a:rPr>
              <a:t>余人的不安全行为无关（即不是由人的不安全行为引起的）。</a:t>
            </a:r>
          </a:p>
          <a:p>
            <a:endParaRPr lang="en-US" altLang="zh-CN" dirty="0"/>
          </a:p>
          <a:p>
            <a:r>
              <a:rPr lang="zh-CN" altLang="en-US" dirty="0"/>
              <a:t>约</a:t>
            </a:r>
            <a:r>
              <a:rPr lang="en-US" altLang="zh-CN" dirty="0"/>
              <a:t>9%</a:t>
            </a:r>
            <a:r>
              <a:rPr lang="zh-CN" altLang="en-US" dirty="0"/>
              <a:t>与物的不安全状态无关。</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在我们的日常生产中，有些行为因为细小而被忽略，有些现象因为常见而不被重视，往往就是这些不起眼的小节、小事，却足以导致致命的伤害。有这么一个成语“千里之堤毁于蚁穴”，也有这么一句话“天下大事管控细，天下难事始于易”，还有这么一个理论“蝴蝶效应”，更有一本书叫做</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细节决定成败</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一个不经意、习惯性的动作，造成一起工伤；一次不精细、不规范的操作，致使家破人亡；一份不快的心情、一次侥幸的行为、一个疲惫的身躯等等，都有可能酿成一次事故。我们开展行为安全观察的意义也正在于此，及时发现那些细小的不安全因素，改变错误的思想意识，养成良好的安全习惯，最终构筑企业的安全大堤。　</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Wingdings" charset="2"/>
              <a:buNone/>
            </a:pPr>
            <a:r>
              <a:rPr lang="zh-CN" altLang="en-US" sz="1200" dirty="0"/>
              <a:t>标准是依据管理者的要求、习惯、大家的共识而形成的一种指</a:t>
            </a:r>
          </a:p>
          <a:p>
            <a:pPr>
              <a:spcBef>
                <a:spcPts val="200"/>
              </a:spcBef>
              <a:buFont typeface="Wingdings" charset="2"/>
              <a:buNone/>
            </a:pPr>
            <a:r>
              <a:rPr lang="zh-CN" altLang="en-US" sz="1200" dirty="0"/>
              <a:t>导方针或目标。例如，工会或专业协会针对他们的会员所提出</a:t>
            </a:r>
          </a:p>
          <a:p>
            <a:pPr>
              <a:spcBef>
                <a:spcPts val="200"/>
              </a:spcBef>
              <a:buFont typeface="Wingdings" charset="2"/>
              <a:buNone/>
            </a:pPr>
            <a:r>
              <a:rPr lang="zh-CN" altLang="en-US" sz="1200" dirty="0"/>
              <a:t>的标准。标准告诉我们什么是可以接受的。</a:t>
            </a:r>
          </a:p>
          <a:p>
            <a:endParaRPr lang="en-US" altLang="zh-CN" dirty="0"/>
          </a:p>
          <a:p>
            <a:pPr>
              <a:buFont typeface="Wingdings" charset="2"/>
              <a:buNone/>
            </a:pPr>
            <a:r>
              <a:rPr lang="zh-CN" altLang="en-US" sz="1200" dirty="0"/>
              <a:t>遵循标准重要吗？</a:t>
            </a:r>
            <a:endParaRPr lang="en-US" altLang="zh-CN" sz="1200" dirty="0"/>
          </a:p>
          <a:p>
            <a:pPr>
              <a:buFont typeface="Wingdings" charset="2"/>
              <a:buNone/>
            </a:pPr>
            <a:r>
              <a:rPr lang="zh-CN" altLang="en-US" sz="1200" dirty="0"/>
              <a:t>想一想一个词“不合要求”，它表示某件事不符合标准，没有人希望他或她的工作或工作场所被认为是不合要求的。这便是为什么操作规程重要的，因为设定它们是为了能安全有效的工作。</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kern="0" dirty="0">
                <a:solidFill>
                  <a:srgbClr val="333300"/>
                </a:solidFill>
                <a:latin typeface="+mn-lt"/>
                <a:ea typeface="+mn-ea"/>
              </a:rPr>
              <a:t>安全标准即你设定的有关安全的方针要求和衡量尺度。如果你的安全标准设定得高，你会确保一个没有不安全状况的工作场所。不但你自己安全作业，同时期望你的员工也随时遵守安全工作方法。如果你设定高的安全标准，你就不会接受某些伤害是无法避免的观点，相反，你认为自己和员工对安全作业是有责任的。</a:t>
            </a:r>
          </a:p>
          <a:p>
            <a:endParaRPr lang="en-US" altLang="zh-CN" dirty="0"/>
          </a:p>
          <a:p>
            <a:pPr>
              <a:lnSpc>
                <a:spcPct val="90000"/>
              </a:lnSpc>
              <a:spcBef>
                <a:spcPts val="1000"/>
              </a:spcBef>
            </a:pPr>
            <a:r>
              <a:rPr lang="zh-CN" altLang="en-US" sz="1800" dirty="0"/>
              <a:t>设定高安全标准是重要的，因为员工的最好表现是以你所设定及维持的最低标准为基础。设定标准包括决定标准内容并确保员工知道和理解，维持标准包括用你的行为树立榜样和确保标准被遵。</a:t>
            </a:r>
          </a:p>
          <a:p>
            <a:pPr>
              <a:lnSpc>
                <a:spcPct val="90000"/>
              </a:lnSpc>
              <a:spcBef>
                <a:spcPts val="1000"/>
              </a:spcBef>
            </a:pPr>
            <a:r>
              <a:rPr lang="zh-CN" altLang="en-US" sz="1800" dirty="0"/>
              <a:t>你所期望员工的最高安全表现基于（选取一个）：</a:t>
            </a:r>
          </a:p>
          <a:p>
            <a:pPr lvl="1">
              <a:lnSpc>
                <a:spcPct val="80000"/>
              </a:lnSpc>
              <a:spcBef>
                <a:spcPct val="0"/>
              </a:spcBef>
            </a:pPr>
            <a:r>
              <a:rPr lang="zh-CN" altLang="en-US" sz="1800" dirty="0">
                <a:ea typeface="宋体" charset="-122"/>
              </a:rPr>
              <a:t>你所设定的最低标准。</a:t>
            </a:r>
          </a:p>
          <a:p>
            <a:pPr lvl="1">
              <a:lnSpc>
                <a:spcPct val="80000"/>
              </a:lnSpc>
              <a:spcBef>
                <a:spcPct val="0"/>
              </a:spcBef>
            </a:pPr>
            <a:r>
              <a:rPr lang="zh-CN" altLang="en-US" sz="1800" dirty="0">
                <a:ea typeface="宋体" charset="-122"/>
              </a:rPr>
              <a:t>你所设定的最高标准。</a:t>
            </a:r>
          </a:p>
          <a:p>
            <a:pPr>
              <a:lnSpc>
                <a:spcPct val="90000"/>
              </a:lnSpc>
              <a:spcBef>
                <a:spcPts val="1000"/>
              </a:spcBef>
            </a:pPr>
            <a:r>
              <a:rPr lang="zh-CN" altLang="en-US" sz="1800" dirty="0"/>
              <a:t>记住，你所能期望员工的最好表现，乃基于你的最低标准，故将你的安全标准设高。</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00000"/>
              </a:lnSpc>
            </a:pPr>
            <a:r>
              <a:rPr lang="zh-CN" altLang="en-US" sz="1200" dirty="0"/>
              <a:t>安全观察的另一个重要的原则是，做为一名经理、主管或组长，你需对于在你责任区域内每个人的安全绩效负责，这包括你工作的实际区域、进入你区域的每个人、及那些向你报告的人（无论他们正在何处工作）。因此，你的安全责任大于那些向你报告的人。</a:t>
            </a:r>
          </a:p>
          <a:p>
            <a:pPr>
              <a:lnSpc>
                <a:spcPct val="100000"/>
              </a:lnSpc>
            </a:pPr>
            <a:r>
              <a:rPr lang="zh-CN" altLang="en-US" sz="1200" dirty="0"/>
              <a:t>当你成为一位熟练的安全观察者时，你会帮助你的员工“关注安全”，接着他们便可对自己及其他人的安全负责。在这种情况下，你的组织将会成为一个更安全的工作场所。</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t>在你的辖区内，应有适用于常规和非常规性工作的程序。</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t>员工只要依照这些程序执行，就能够以最安全的方式完成工作。</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t>安全观察卡提醒你去复查和更新这些程序。</a:t>
            </a:r>
          </a:p>
          <a:p>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t>操作规程告诉你和你的员工如何正确的、安全的工作。因此你们必须可以随时获得工作所需的相关操作规程，并且组织应确保这些操作规程得到及时的审查及更新。</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ym typeface="Arial" charset="0"/>
              </a:rPr>
              <a:t>安全问题总是在管理的薄弱环节上产生。</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t>可以使用全方位观察方法来调查可能会出现的危险状况，跟踪一条安全的线索，或追踪问题的核心。在所有状况下，全方位观察是观察安全的有效技巧。</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0"/>
            <a:r>
              <a:rPr lang="zh-CN" altLang="en-US" sz="1200" b="0" i="0" kern="1200" dirty="0">
                <a:solidFill>
                  <a:schemeClr val="tx1"/>
                </a:solidFill>
                <a:effectLst/>
                <a:latin typeface="+mn-lt"/>
                <a:ea typeface="+mn-ea"/>
                <a:cs typeface="+mn-cs"/>
              </a:rPr>
              <a:t>安全作为一种公共产品非常容易受到侵害。企业为了保障安全状态所付出的成本往往很大，而破坏安全状态的成本</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相对很小，但事故损失巨大，正所谓“千里之堤，毁于蚁穴”。</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    对企业来说，企业如何通过合理的保障安全成本付出，而获得尽可能大的安全产出，是每个企业管理</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者尤其是煤矿管理工作者都必须充分重视并认真研究的问题。在采用科学的、适用的安全技术前提下，</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如果能对员工设计一种合理的激励机制，促使员工自觉、自愿维护、保障安全，对于事故损失费用的</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降低、经济效益的提高、企业的声誉的提升及企业的长远发展都是非常有益的。同样，对国家而言，</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政府也可设计安全激励机制，激励高风险行业的企业家们（尤其是煤矿企业家们）采取切实行动重视</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和推动安全生产。</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通过观察决定采取恰当的行动，安全地制止不安全行为。</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342900" indent="-342900">
              <a:lnSpc>
                <a:spcPct val="90000"/>
              </a:lnSpc>
              <a:spcBef>
                <a:spcPts val="1000"/>
              </a:spcBef>
              <a:buClr>
                <a:schemeClr val="hlink"/>
              </a:buClr>
              <a:buSzPct val="75000"/>
              <a:buFont typeface="Wingdings" charset="2"/>
              <a:buChar char="v"/>
            </a:pPr>
            <a:r>
              <a:rPr lang="zh-CN" altLang="en-US" dirty="0">
                <a:latin typeface="宋体" charset="-122"/>
                <a:sym typeface="宋体" charset="-122"/>
              </a:rPr>
              <a:t>工作场所是动态的，状况是会改变的。根据在此区域内谁做了、什么工作，决定状况是会变得安全或不安全。例如，你会看到一个目前尚无人工作的区域，如果有人开始在那工作时，状况可能会变成危险的，因此你需要跟踪了解负责此区域的人会怎么做。</a:t>
            </a:r>
          </a:p>
          <a:p>
            <a:pPr marL="342900" indent="-342900">
              <a:lnSpc>
                <a:spcPct val="90000"/>
              </a:lnSpc>
              <a:spcBef>
                <a:spcPts val="800"/>
              </a:spcBef>
              <a:buClr>
                <a:schemeClr val="hlink"/>
              </a:buClr>
              <a:buSzPct val="75000"/>
              <a:buFont typeface="Wingdings" charset="2"/>
              <a:buNone/>
            </a:pPr>
            <a:r>
              <a:rPr lang="zh-CN" altLang="en-US" dirty="0"/>
              <a:t>以下是一些有关状况的事情：</a:t>
            </a:r>
          </a:p>
          <a:p>
            <a:pPr marL="342900" indent="-342900">
              <a:lnSpc>
                <a:spcPct val="90000"/>
              </a:lnSpc>
              <a:spcBef>
                <a:spcPts val="1000"/>
              </a:spcBef>
              <a:buClr>
                <a:schemeClr val="hlink"/>
              </a:buClr>
              <a:buSzPct val="75000"/>
              <a:buFont typeface="Wingdings" charset="2"/>
              <a:buChar char="v"/>
            </a:pPr>
            <a:r>
              <a:rPr lang="zh-CN" altLang="en-US" dirty="0"/>
              <a:t>工具与设备：你已学会去确认工具是适合这项工作、是否正确地被使用、是否处在安全状况下，当你检查工具和设备本身时，你可能会问到：</a:t>
            </a:r>
          </a:p>
          <a:p>
            <a:pPr marL="742950" lvl="1" indent="-285750">
              <a:lnSpc>
                <a:spcPct val="90000"/>
              </a:lnSpc>
              <a:spcBef>
                <a:spcPts val="400"/>
              </a:spcBef>
              <a:buClr>
                <a:schemeClr val="accent2"/>
              </a:buClr>
              <a:buSzPct val="85000"/>
              <a:buFont typeface="Wingdings" charset="2"/>
              <a:buChar char="l"/>
            </a:pPr>
            <a:r>
              <a:rPr lang="zh-CN" altLang="en-US" sz="2000" dirty="0"/>
              <a:t>工具是否得到正确地检修和储存？</a:t>
            </a:r>
          </a:p>
          <a:p>
            <a:pPr marL="742950" lvl="1" indent="-285750">
              <a:lnSpc>
                <a:spcPct val="90000"/>
              </a:lnSpc>
              <a:spcBef>
                <a:spcPts val="400"/>
              </a:spcBef>
              <a:buClr>
                <a:schemeClr val="accent2"/>
              </a:buClr>
              <a:buSzPct val="85000"/>
              <a:buFont typeface="Wingdings" charset="2"/>
              <a:buChar char="l"/>
            </a:pPr>
            <a:r>
              <a:rPr lang="zh-CN" altLang="en-US" sz="2000" dirty="0"/>
              <a:t>设备是否有防护设施？防护设施是否处于良好状况？</a:t>
            </a:r>
          </a:p>
          <a:p>
            <a:pPr marL="742950" lvl="1" indent="-285750">
              <a:lnSpc>
                <a:spcPct val="90000"/>
              </a:lnSpc>
              <a:spcBef>
                <a:spcPts val="400"/>
              </a:spcBef>
              <a:buClr>
                <a:schemeClr val="accent2"/>
              </a:buClr>
              <a:buSzPct val="85000"/>
              <a:buFont typeface="Wingdings" charset="2"/>
              <a:buChar char="l"/>
            </a:pPr>
            <a:r>
              <a:rPr lang="zh-CN" altLang="en-US" sz="2000" dirty="0"/>
              <a:t>设备检修纪录是否正确且定期更新？</a:t>
            </a:r>
          </a:p>
          <a:p>
            <a:pPr marL="742950" lvl="1" indent="-285750">
              <a:lnSpc>
                <a:spcPct val="90000"/>
              </a:lnSpc>
              <a:spcBef>
                <a:spcPts val="400"/>
              </a:spcBef>
              <a:buClr>
                <a:schemeClr val="accent2"/>
              </a:buClr>
              <a:buSzPct val="85000"/>
              <a:buFont typeface="Wingdings" charset="2"/>
              <a:buChar char="l"/>
            </a:pPr>
            <a:r>
              <a:rPr lang="zh-CN" altLang="en-US" sz="2000" dirty="0"/>
              <a:t>设备是否有例行的保养、检验和测试？</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36</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62500" lnSpcReduction="20000"/>
          </a:bodyPr>
          <a:lstStyle/>
          <a:p>
            <a:pPr algn="ctr">
              <a:lnSpc>
                <a:spcPct val="100000"/>
              </a:lnSpc>
              <a:buFont typeface="Wingdings" charset="2"/>
              <a:buNone/>
            </a:pPr>
            <a:r>
              <a:rPr lang="zh-CN" altLang="en-US" sz="2400" dirty="0"/>
              <a:t>作业环境的影响力</a:t>
            </a:r>
          </a:p>
          <a:p>
            <a:pPr>
              <a:lnSpc>
                <a:spcPct val="100000"/>
              </a:lnSpc>
              <a:spcBef>
                <a:spcPts val="1400"/>
              </a:spcBef>
            </a:pPr>
            <a:r>
              <a:rPr lang="zh-CN" altLang="en-US" sz="2000" dirty="0"/>
              <a:t>当你看到一个凌乱的工作区域时有何感想？一般情况下你都不会留下什么好印象。如果你看到的是一个整洁的区域，你的感受则会积极得多。整洁有序的区域让你迅速、安全地找到你所需要的东西，同时使公共区域也处于良好的状况。以下是几种可能阻碍工作或造成不安全后果的情况：</a:t>
            </a:r>
          </a:p>
          <a:p>
            <a:pPr lvl="1">
              <a:lnSpc>
                <a:spcPct val="100000"/>
              </a:lnSpc>
              <a:spcBef>
                <a:spcPts val="800"/>
              </a:spcBef>
            </a:pPr>
            <a:r>
              <a:rPr lang="zh-CN" altLang="en-US" sz="1800" dirty="0"/>
              <a:t>工具被遗留在地面或工作台上</a:t>
            </a:r>
          </a:p>
          <a:p>
            <a:pPr lvl="1">
              <a:lnSpc>
                <a:spcPct val="100000"/>
              </a:lnSpc>
              <a:spcBef>
                <a:spcPts val="400"/>
              </a:spcBef>
            </a:pPr>
            <a:r>
              <a:rPr lang="zh-CN" altLang="en-US" sz="1800" dirty="0"/>
              <a:t>物品堆在一块</a:t>
            </a:r>
          </a:p>
          <a:p>
            <a:pPr lvl="1">
              <a:lnSpc>
                <a:spcPct val="100000"/>
              </a:lnSpc>
              <a:spcBef>
                <a:spcPts val="400"/>
              </a:spcBef>
            </a:pPr>
            <a:r>
              <a:rPr lang="zh-CN" altLang="en-US" sz="1800" dirty="0"/>
              <a:t>箱子被放在走道上</a:t>
            </a:r>
          </a:p>
          <a:p>
            <a:pPr lvl="1">
              <a:lnSpc>
                <a:spcPct val="100000"/>
              </a:lnSpc>
              <a:spcBef>
                <a:spcPts val="400"/>
              </a:spcBef>
            </a:pPr>
            <a:r>
              <a:rPr lang="zh-CN" altLang="en-US" sz="1800" dirty="0"/>
              <a:t>地上或桌上的纸张</a:t>
            </a:r>
          </a:p>
          <a:p>
            <a:pPr lvl="1">
              <a:lnSpc>
                <a:spcPct val="100000"/>
              </a:lnSpc>
              <a:spcBef>
                <a:spcPts val="400"/>
              </a:spcBef>
            </a:pPr>
            <a:r>
              <a:rPr lang="zh-CN" altLang="en-US" sz="1800" dirty="0"/>
              <a:t>电灯、设备或电器的电线穿过走道</a:t>
            </a:r>
          </a:p>
          <a:p>
            <a:pPr lvl="1">
              <a:lnSpc>
                <a:spcPct val="100000"/>
              </a:lnSpc>
              <a:spcBef>
                <a:spcPts val="400"/>
              </a:spcBef>
            </a:pPr>
            <a:r>
              <a:rPr lang="zh-CN" altLang="en-US" sz="1800" dirty="0"/>
              <a:t>跌落在地上的个人物品，如钱包、午餐盒饭等</a:t>
            </a:r>
          </a:p>
          <a:p>
            <a:pPr lvl="1">
              <a:lnSpc>
                <a:spcPct val="100000"/>
              </a:lnSpc>
              <a:spcBef>
                <a:spcPts val="400"/>
              </a:spcBef>
            </a:pPr>
            <a:r>
              <a:rPr lang="zh-CN" altLang="en-US" sz="1800" dirty="0"/>
              <a:t>放置于走道上的绿化工具</a:t>
            </a:r>
          </a:p>
          <a:p>
            <a:pPr lvl="1">
              <a:lnSpc>
                <a:spcPct val="100000"/>
              </a:lnSpc>
              <a:spcBef>
                <a:spcPts val="400"/>
              </a:spcBef>
            </a:pPr>
            <a:r>
              <a:rPr lang="zh-CN" altLang="en-US" sz="1800" dirty="0"/>
              <a:t>有序的环境有利于提高员工士气。调查显示与凌乱混杂的环境相比，在干净整洁的环境中员工对工作的态度更加积极。为了保持员工高昂的士气和高水准的安全表现，请务必关注你区域的作业环境。</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00000"/>
              </a:lnSpc>
            </a:pPr>
            <a:r>
              <a:rPr lang="zh-CN" altLang="en-US" sz="1200" dirty="0"/>
              <a:t>现在，你将会看到那些几乎每天都安全工作的人，他们也可能因为没有想到或忘了做某事而处于危险中。切勿设想员工是有意不安全作业，而应找出他们不遵循安全的工作方法的原因。</a:t>
            </a:r>
          </a:p>
          <a:p>
            <a:pPr>
              <a:lnSpc>
                <a:spcPct val="100000"/>
              </a:lnSpc>
            </a:pPr>
            <a:r>
              <a:rPr lang="zh-CN" altLang="en-US" sz="1200" dirty="0"/>
              <a:t>在此，你对你员工的了解是重要的。某些员工希望安全作业，但需要了解有关安全作业的更多信息；某些人大部分时间都能安全作业，但可能曾经忽略过一次，而其它人可能需要你去深入解释为何安全在工作上是重要的。运用你的判断力去决定你需要说多少，及如何说最有效。</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buFont typeface="Wingdings" charset="2"/>
              <a:buNone/>
            </a:pPr>
            <a:r>
              <a:rPr lang="zh-CN" altLang="en-US" sz="1200" dirty="0"/>
              <a:t>你如何强调危险？根据你组织的政策，你可以遵循3个步骤：</a:t>
            </a:r>
          </a:p>
          <a:p>
            <a:pPr>
              <a:lnSpc>
                <a:spcPct val="90000"/>
              </a:lnSpc>
            </a:pPr>
            <a:r>
              <a:rPr lang="zh-CN" altLang="en-US" sz="1200" dirty="0"/>
              <a:t>通过纠正问题来消除危险，例如，你可以自己清理溅溢的咖啡。</a:t>
            </a:r>
          </a:p>
          <a:p>
            <a:pPr>
              <a:lnSpc>
                <a:spcPct val="90000"/>
              </a:lnSpc>
            </a:pPr>
            <a:r>
              <a:rPr lang="zh-CN" altLang="en-US" sz="1200" dirty="0"/>
              <a:t>当你告诉负责该区域的人有关溅溢的问题时，通过封锁该区域使危险性减到最小。</a:t>
            </a:r>
          </a:p>
          <a:p>
            <a:pPr>
              <a:lnSpc>
                <a:spcPct val="90000"/>
              </a:lnSpc>
            </a:pPr>
            <a:r>
              <a:rPr lang="zh-CN" altLang="en-US" sz="1200" dirty="0"/>
              <a:t>设计一个程序以预防不安全的状况再度发生，这包括采用行政控制，以检视一般性检查是否完成，并确保目前溅溢已清除完毕。</a:t>
            </a:r>
          </a:p>
          <a:p>
            <a:pPr>
              <a:lnSpc>
                <a:spcPct val="90000"/>
              </a:lnSpc>
            </a:pPr>
            <a:r>
              <a:rPr lang="zh-CN" altLang="en-US" sz="1200" dirty="0"/>
              <a:t>最后，你才去训练其他人如何有效且安全地处理此类状况的步骤。</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39</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0"/>
            <a:r>
              <a:rPr lang="zh-CN" altLang="en-US" sz="1200" b="1" i="0" kern="1200" dirty="0">
                <a:solidFill>
                  <a:schemeClr val="tx1"/>
                </a:solidFill>
                <a:effectLst/>
                <a:latin typeface="+mn-lt"/>
                <a:ea typeface="+mn-ea"/>
                <a:cs typeface="+mn-cs"/>
              </a:rPr>
              <a:t>案例</a:t>
            </a:r>
          </a:p>
          <a:p>
            <a:pPr latinLnBrk="0"/>
            <a:r>
              <a:rPr lang="zh-CN" altLang="en-US" sz="1200" b="1" i="0" kern="1200" dirty="0">
                <a:solidFill>
                  <a:schemeClr val="tx1"/>
                </a:solidFill>
                <a:effectLst/>
                <a:latin typeface="+mn-lt"/>
                <a:ea typeface="+mn-ea"/>
                <a:cs typeface="+mn-cs"/>
              </a:rPr>
              <a:t>    </a:t>
            </a:r>
          </a:p>
          <a:p>
            <a:pPr latinLnBrk="0"/>
            <a:r>
              <a:rPr lang="zh-CN" altLang="en-US" sz="1200" b="0" i="0" kern="1200" dirty="0">
                <a:solidFill>
                  <a:schemeClr val="tx1"/>
                </a:solidFill>
                <a:effectLst/>
                <a:latin typeface="+mn-lt"/>
                <a:ea typeface="+mn-ea"/>
                <a:cs typeface="+mn-cs"/>
              </a:rPr>
              <a:t>美国探索资源股份有限公司的许多职位中最大的问题就是安全问题。为了使员工充分认识到安全的重</a:t>
            </a:r>
          </a:p>
          <a:p>
            <a:pPr latinLnBrk="0"/>
            <a:r>
              <a:rPr lang="zh-CN" altLang="en-US" sz="1200" b="0" i="0" kern="1200" dirty="0">
                <a:solidFill>
                  <a:schemeClr val="tx1"/>
                </a:solidFill>
                <a:effectLst/>
                <a:latin typeface="+mn-lt"/>
                <a:ea typeface="+mn-ea"/>
                <a:cs typeface="+mn-cs"/>
              </a:rPr>
              <a:t>要性，公司施行了“寻求安全”的奖励计划。一个月没有受伤、也没有虚耗工作时间的员工，按照计划都</a:t>
            </a:r>
          </a:p>
          <a:p>
            <a:pPr latinLnBrk="0"/>
            <a:r>
              <a:rPr lang="zh-CN" altLang="en-US" sz="1200" b="0" i="0" kern="1200" dirty="0">
                <a:solidFill>
                  <a:schemeClr val="tx1"/>
                </a:solidFill>
                <a:effectLst/>
                <a:latin typeface="+mn-lt"/>
                <a:ea typeface="+mn-ea"/>
                <a:cs typeface="+mn-cs"/>
              </a:rPr>
              <a:t>可以参加高概率的抽奖，获奖者从每个项目处产生，中奖者的月工资将额外增加</a:t>
            </a:r>
            <a:r>
              <a:rPr lang="en-US" altLang="zh-CN" sz="1200" b="0" i="0" kern="1200" dirty="0">
                <a:solidFill>
                  <a:schemeClr val="tx1"/>
                </a:solidFill>
                <a:effectLst/>
                <a:latin typeface="+mn-lt"/>
                <a:ea typeface="+mn-ea"/>
                <a:cs typeface="+mn-cs"/>
              </a:rPr>
              <a:t>150</a:t>
            </a:r>
            <a:r>
              <a:rPr lang="zh-CN" altLang="en-US" sz="1200" b="0" i="0" kern="1200" dirty="0">
                <a:solidFill>
                  <a:schemeClr val="tx1"/>
                </a:solidFill>
                <a:effectLst/>
                <a:latin typeface="+mn-lt"/>
                <a:ea typeface="+mn-ea"/>
                <a:cs typeface="+mn-cs"/>
              </a:rPr>
              <a:t>美元的安全奖。</a:t>
            </a:r>
            <a:endParaRPr lang="en-US" altLang="zh-CN" sz="1200" b="0" i="0" kern="1200" dirty="0">
              <a:solidFill>
                <a:schemeClr val="tx1"/>
              </a:solidFill>
              <a:effectLst/>
              <a:latin typeface="+mn-lt"/>
              <a:ea typeface="+mn-ea"/>
              <a:cs typeface="+mn-cs"/>
            </a:endParaRPr>
          </a:p>
          <a:p>
            <a:pPr latinLnBrk="0"/>
            <a:r>
              <a:rPr lang="zh-CN" altLang="en-US" sz="1200" b="0" i="0" kern="1200" dirty="0">
                <a:solidFill>
                  <a:schemeClr val="tx1"/>
                </a:solidFill>
                <a:effectLst/>
                <a:latin typeface="+mn-lt"/>
                <a:ea typeface="+mn-ea"/>
                <a:cs typeface="+mn-cs"/>
              </a:rPr>
              <a:t>事实表明，实施安全奖方案后，事故迅速减少，经营绩效攀升。这种安全激励模式也得到员工和社区利益相关</a:t>
            </a:r>
          </a:p>
          <a:p>
            <a:pPr latinLnBrk="0"/>
            <a:r>
              <a:rPr lang="zh-CN" altLang="en-US" sz="1200" b="0" i="0" kern="1200" dirty="0">
                <a:solidFill>
                  <a:schemeClr val="tx1"/>
                </a:solidFill>
                <a:effectLst/>
                <a:latin typeface="+mn-lt"/>
                <a:ea typeface="+mn-ea"/>
                <a:cs typeface="+mn-cs"/>
              </a:rPr>
              <a:t>集团的普遍认可。</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40</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90000"/>
              </a:lnSpc>
              <a:spcBef>
                <a:spcPts val="200"/>
              </a:spcBef>
              <a:spcAft>
                <a:spcPts val="0"/>
              </a:spcAft>
              <a:buClrTx/>
              <a:buSzTx/>
              <a:buFont typeface="Wingdings" charset="2"/>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没有鼓励，安全工作的人可能会停止其安全行为，</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200"/>
              </a:spcBef>
              <a:spcAft>
                <a:spcPts val="0"/>
              </a:spcAft>
              <a:buClrTx/>
              <a:buSzTx/>
              <a:buFont typeface="Wingdings" charset="2"/>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有人可能会想，“安全地做这项工作有什么好处？”</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200"/>
              </a:spcBef>
              <a:spcAft>
                <a:spcPts val="0"/>
              </a:spcAft>
              <a:buClrTx/>
              <a:buSzTx/>
              <a:buFont typeface="Wingdings" charset="2"/>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有人可能会说，“反正没人注意我。”</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200"/>
              </a:spcBef>
              <a:spcAft>
                <a:spcPts val="0"/>
              </a:spcAft>
              <a:buClrTx/>
              <a:buSzTx/>
              <a:buFont typeface="Wingdings" charset="2"/>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charset="2"/>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表明你对安全行为的感谢有助于使安全成为你每天与人交谈的</a:t>
            </a:r>
          </a:p>
          <a:p>
            <a:pPr marL="228600" marR="0" lvl="0" indent="-228600" algn="l" defTabSz="914400" rtl="0" eaLnBrk="1" fontAlgn="auto" latinLnBrk="0" hangingPunct="1">
              <a:lnSpc>
                <a:spcPct val="90000"/>
              </a:lnSpc>
              <a:spcBef>
                <a:spcPts val="200"/>
              </a:spcBef>
              <a:spcAft>
                <a:spcPts val="0"/>
              </a:spcAft>
              <a:buClrTx/>
              <a:buSzTx/>
              <a:buFont typeface="Wingdings" charset="2"/>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一部分。安全成为“每天”的事，成为正常工作的一部分。</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200"/>
              </a:spcBef>
              <a:spcAft>
                <a:spcPts val="0"/>
              </a:spcAft>
              <a:buClrTx/>
              <a:buSzTx/>
              <a:buFont typeface="Wingdings" charset="2"/>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你在每天的谈话中更多的提到安全，员工就会更加重视安全。</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tx1"/>
                </a:solidFill>
                <a:effectLst/>
                <a:uLnTx/>
                <a:uFillTx/>
                <a:latin typeface="微软雅黑" pitchFamily="34" charset="-122"/>
                <a:ea typeface="微软雅黑" pitchFamily="34" charset="-122"/>
              </a:rPr>
              <a:t>若你在一次安全观察的观察中，发现严重的安全违纪现象，你可能需要终止观察，并实施你的惩罚制度，若发生这类情况，安全观察将不再包含在此程序中。勿将惩罚措施与安全观察结合，而应将它们用在你所发现的其他类违纪现象上。</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46</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ctr">
              <a:lnSpc>
                <a:spcPct val="100000"/>
              </a:lnSpc>
              <a:buFont typeface="Wingdings" charset="2"/>
              <a:buNone/>
            </a:pPr>
            <a:r>
              <a:rPr lang="zh-CN" altLang="en-US" sz="1400" dirty="0"/>
              <a:t>停止逃避责任</a:t>
            </a:r>
          </a:p>
          <a:p>
            <a:pPr>
              <a:lnSpc>
                <a:spcPct val="100000"/>
              </a:lnSpc>
            </a:pPr>
            <a:r>
              <a:rPr lang="zh-CN" altLang="en-US" sz="1200" dirty="0"/>
              <a:t>在安全观察中，我们强调观察安全并非为了责备他人，而是鼓励每个人共同合作创造安全的工作场所，如果员工因为安全的问题相互责备则无法实现这一目的。</a:t>
            </a:r>
          </a:p>
          <a:p>
            <a:pPr>
              <a:lnSpc>
                <a:spcPct val="100000"/>
              </a:lnSpc>
            </a:pPr>
            <a:r>
              <a:rPr lang="zh-CN" altLang="en-US" sz="1200" dirty="0"/>
              <a:t>人的活动会产生安全及不安全的状况，而人们以组织认同的方式行动。若组织允许不安全的状况存在，人们会以为无需在乎安全，若组织随时鼓励安全地工作，则人们会意识到安全受到重视。</a:t>
            </a:r>
          </a:p>
          <a:p>
            <a:pPr>
              <a:lnSpc>
                <a:spcPct val="100000"/>
              </a:lnSpc>
            </a:pPr>
            <a:r>
              <a:rPr lang="zh-CN" altLang="en-US" sz="1200" dirty="0"/>
              <a:t>你的组织注重安全，这也是你正参与安全观察的原因。当你正培养自己观察安全的技巧时，切忌不要以“揪”出员工的错误为目的，而是与大家共同合作构件一个更有效的安全体系。</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dirty="0"/>
              <a:t>安全，是一个汉语词语，拼音是</a:t>
            </a:r>
            <a:r>
              <a:rPr lang="en-US" altLang="zh-CN" sz="1600" dirty="0" err="1"/>
              <a:t>ān</a:t>
            </a:r>
            <a:r>
              <a:rPr lang="en-US" altLang="zh-CN" sz="1600" dirty="0"/>
              <a:t> </a:t>
            </a:r>
            <a:r>
              <a:rPr lang="en-US" altLang="zh-CN" sz="1600" dirty="0" err="1"/>
              <a:t>quán</a:t>
            </a:r>
            <a:r>
              <a:rPr lang="zh-CN" altLang="en-US" sz="1600" dirty="0"/>
              <a:t>，是指不受威胁，没有危险、危害、损失</a:t>
            </a:r>
            <a:r>
              <a:rPr lang="en-US" altLang="zh-CN" sz="1600" dirty="0"/>
              <a:t>;</a:t>
            </a:r>
            <a:r>
              <a:rPr lang="zh-CN" altLang="en-US" sz="1600" dirty="0"/>
              <a:t>保护、保全。分别出自汉代焦赣的</a:t>
            </a:r>
            <a:r>
              <a:rPr lang="en-US" altLang="zh-CN" sz="1600" dirty="0"/>
              <a:t>《</a:t>
            </a:r>
            <a:r>
              <a:rPr lang="zh-CN" altLang="en-US" sz="1600" dirty="0"/>
              <a:t>易林</a:t>
            </a:r>
            <a:r>
              <a:rPr lang="en-US" altLang="zh-CN" sz="1600" dirty="0"/>
              <a:t>·</a:t>
            </a:r>
            <a:r>
              <a:rPr lang="zh-CN" altLang="en-US" sz="1600" dirty="0"/>
              <a:t>小畜之无妄</a:t>
            </a:r>
            <a:r>
              <a:rPr lang="en-US" altLang="zh-CN" sz="1600" dirty="0"/>
              <a:t>》</a:t>
            </a:r>
            <a:r>
              <a:rPr lang="zh-CN" altLang="en-US" sz="1600" dirty="0"/>
              <a:t>、</a:t>
            </a:r>
            <a:r>
              <a:rPr lang="en-US" altLang="zh-CN" sz="1600" dirty="0"/>
              <a:t>《</a:t>
            </a:r>
            <a:r>
              <a:rPr lang="zh-CN" altLang="en-US" sz="1600" dirty="0"/>
              <a:t>晋书</a:t>
            </a:r>
            <a:r>
              <a:rPr lang="en-US" altLang="zh-CN" sz="1600" dirty="0"/>
              <a:t>·</a:t>
            </a:r>
            <a:r>
              <a:rPr lang="zh-CN" altLang="en-US" sz="1600" dirty="0"/>
              <a:t>慕容垂载记</a:t>
            </a:r>
            <a:r>
              <a:rPr lang="en-US" altLang="zh-CN" sz="1600" dirty="0"/>
              <a:t>》</a:t>
            </a:r>
            <a:r>
              <a:rPr lang="zh-CN" altLang="en-US" sz="1600" dirty="0"/>
              <a:t>。</a:t>
            </a:r>
            <a:endParaRPr lang="en-US" altLang="zh-CN" sz="1600" dirty="0"/>
          </a:p>
          <a:p>
            <a:endParaRPr lang="zh-CN" altLang="en-US" sz="1600" dirty="0"/>
          </a:p>
          <a:p>
            <a:r>
              <a:rPr lang="zh-CN" altLang="en-US" sz="1600" dirty="0"/>
              <a:t>当汉语的</a:t>
            </a:r>
            <a:r>
              <a:rPr lang="en-US" altLang="zh-CN" sz="1600" dirty="0"/>
              <a:t>"</a:t>
            </a:r>
            <a:r>
              <a:rPr lang="zh-CN" altLang="en-US" sz="1600" dirty="0"/>
              <a:t>安全 </a:t>
            </a:r>
            <a:r>
              <a:rPr lang="en-US" altLang="zh-CN" sz="1600" dirty="0"/>
              <a:t>"</a:t>
            </a:r>
            <a:r>
              <a:rPr lang="zh-CN" altLang="en-US" sz="1600" dirty="0"/>
              <a:t>一词用来译指英文时，可以与其对应的主要有</a:t>
            </a:r>
            <a:r>
              <a:rPr lang="en-US" altLang="zh-CN" sz="1600" dirty="0"/>
              <a:t>safety</a:t>
            </a:r>
            <a:r>
              <a:rPr lang="zh-CN" altLang="en-US" sz="1600" dirty="0"/>
              <a:t>和</a:t>
            </a:r>
            <a:r>
              <a:rPr lang="en-US" altLang="zh-CN" sz="1600" dirty="0"/>
              <a:t>security</a:t>
            </a:r>
            <a:r>
              <a:rPr lang="zh-CN" altLang="en-US" sz="1600" dirty="0"/>
              <a:t>两个单词，虽然这两个单词的含义及用法有所不同，但都可在不同意义上与中文</a:t>
            </a:r>
            <a:r>
              <a:rPr lang="en-US" altLang="zh-CN" sz="1600" dirty="0"/>
              <a:t>"</a:t>
            </a:r>
            <a:r>
              <a:rPr lang="zh-CN" altLang="en-US" sz="1600" dirty="0"/>
              <a:t>安全</a:t>
            </a:r>
            <a:r>
              <a:rPr lang="en-US" altLang="zh-CN" sz="1600" dirty="0"/>
              <a:t>"</a:t>
            </a:r>
            <a:r>
              <a:rPr lang="zh-CN" altLang="en-US" sz="1600" dirty="0"/>
              <a:t>相对应。</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0"/>
            <a:r>
              <a:rPr lang="zh-CN" altLang="en-US" sz="1200" b="0" i="0" kern="1200" dirty="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48</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49</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00000"/>
              </a:lnSpc>
              <a:spcBef>
                <a:spcPts val="600"/>
              </a:spcBef>
              <a:buFont typeface="Wingdings" charset="2"/>
              <a:buNone/>
            </a:pPr>
            <a:endParaRPr lang="en-US" altLang="zh-CN" sz="1200" dirty="0">
              <a:sym typeface="Arial" charset="0"/>
            </a:endParaRPr>
          </a:p>
          <a:p>
            <a:pPr>
              <a:lnSpc>
                <a:spcPct val="100000"/>
              </a:lnSpc>
              <a:spcBef>
                <a:spcPts val="600"/>
              </a:spcBef>
              <a:buFont typeface="Wingdings" charset="2"/>
              <a:buNone/>
            </a:pPr>
            <a:r>
              <a:rPr lang="zh-CN" altLang="en-US" sz="1200" dirty="0">
                <a:sym typeface="Arial" charset="0"/>
              </a:rPr>
              <a:t>在这种文化下，每个人都会关心身边的人，员工可以自由地与</a:t>
            </a:r>
          </a:p>
          <a:p>
            <a:pPr>
              <a:lnSpc>
                <a:spcPct val="85000"/>
              </a:lnSpc>
              <a:spcBef>
                <a:spcPct val="0"/>
              </a:spcBef>
              <a:buFont typeface="Wingdings" charset="2"/>
              <a:buNone/>
            </a:pPr>
            <a:r>
              <a:rPr lang="zh-CN" altLang="en-US" sz="1200" dirty="0"/>
              <a:t>经理及主管讨论安全，同事间的安全交谈也同样受到鼓励。简</a:t>
            </a:r>
          </a:p>
          <a:p>
            <a:pPr>
              <a:lnSpc>
                <a:spcPct val="85000"/>
              </a:lnSpc>
              <a:spcBef>
                <a:spcPct val="0"/>
              </a:spcBef>
              <a:buFont typeface="Wingdings" charset="2"/>
              <a:buNone/>
            </a:pPr>
            <a:r>
              <a:rPr lang="zh-CN" altLang="en-US" sz="1200" dirty="0"/>
              <a:t>而言之，安全是一个可以与任何人在任何时候讨论的话题。</a:t>
            </a:r>
          </a:p>
          <a:p>
            <a:pPr>
              <a:lnSpc>
                <a:spcPct val="100000"/>
              </a:lnSpc>
              <a:spcBef>
                <a:spcPts val="1000"/>
              </a:spcBef>
              <a:buFont typeface="Wingdings" charset="2"/>
              <a:buNone/>
            </a:pPr>
            <a:r>
              <a:rPr lang="zh-CN" altLang="en-US" sz="1200" dirty="0"/>
              <a:t>你的观察训练，可以协助你的组织达成安全的最高境界-互助</a:t>
            </a:r>
          </a:p>
          <a:p>
            <a:pPr>
              <a:lnSpc>
                <a:spcPct val="85000"/>
              </a:lnSpc>
              <a:spcBef>
                <a:spcPct val="0"/>
              </a:spcBef>
              <a:buFont typeface="Wingdings" charset="2"/>
              <a:buNone/>
            </a:pPr>
            <a:r>
              <a:rPr lang="zh-CN" altLang="en-US" sz="1200" dirty="0"/>
              <a:t>的安全文化。</a:t>
            </a: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50</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51</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a:latin typeface="微软雅黑" pitchFamily="34" charset="-122"/>
                <a:ea typeface="微软雅黑" pitchFamily="34" charset="-122"/>
              </a:rPr>
              <a:t> </a:t>
            </a:r>
            <a:r>
              <a:rPr lang="zh-CN" altLang="en-US" sz="1200" dirty="0">
                <a:latin typeface="微软雅黑" pitchFamily="34" charset="-122"/>
                <a:ea typeface="微软雅黑" pitchFamily="34" charset="-122"/>
              </a:rPr>
              <a:t>例如，在许多的工作场所中，你会发现焊枪、熔炉、火花或其它火源。在这些区域内，人们需要穿着防火服以免暴露于火苗带来的不必要的危险中。当你观察你的员工时，请问自己一个问题： “每个人是否都受到保护，以免暴露于不必要的危险之中？”</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52</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劳动防护用品是指由生产经营单位为从业人员配备的，使其在劳动过程中免遭或者减轻事故伤害及职业危险的个人防护用品。它又分为特种劳动防护用品和一般劳动防护用品。国家对特种劳动防护用品实行安全标志管理制度。</a:t>
            </a:r>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53</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注：防呆为英文直译，为避免使用者无意识误动作而设计的预防措施，傻瓜措施的意思</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55</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60</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dirty="0"/>
              <a:t>一般，我们描述的事故为生产事故，</a:t>
            </a:r>
            <a:r>
              <a:rPr lang="zh-CN" altLang="en-US" sz="1400" b="0" i="0" kern="1200" dirty="0">
                <a:solidFill>
                  <a:schemeClr val="tx1"/>
                </a:solidFill>
                <a:latin typeface="+mn-lt"/>
                <a:ea typeface="+mn-ea"/>
                <a:cs typeface="+mn-cs"/>
              </a:rPr>
              <a:t>是指生产经营活动</a:t>
            </a:r>
            <a:r>
              <a:rPr lang="en-US" altLang="zh-CN" sz="1400" b="0" i="0" kern="1200" dirty="0">
                <a:solidFill>
                  <a:schemeClr val="tx1"/>
                </a:solidFill>
                <a:latin typeface="+mn-lt"/>
                <a:ea typeface="+mn-ea"/>
                <a:cs typeface="+mn-cs"/>
              </a:rPr>
              <a:t>(</a:t>
            </a:r>
            <a:r>
              <a:rPr lang="zh-CN" altLang="en-US" sz="1400" b="0" i="0" kern="1200" dirty="0">
                <a:solidFill>
                  <a:schemeClr val="tx1"/>
                </a:solidFill>
                <a:latin typeface="+mn-lt"/>
                <a:ea typeface="+mn-ea"/>
                <a:cs typeface="+mn-cs"/>
              </a:rPr>
              <a:t>包括与生产经营有关的活动</a:t>
            </a:r>
            <a:r>
              <a:rPr lang="en-US" altLang="zh-CN" sz="1400" b="0" i="0" kern="1200" dirty="0">
                <a:solidFill>
                  <a:schemeClr val="tx1"/>
                </a:solidFill>
                <a:latin typeface="+mn-lt"/>
                <a:ea typeface="+mn-ea"/>
                <a:cs typeface="+mn-cs"/>
              </a:rPr>
              <a:t>)</a:t>
            </a:r>
            <a:r>
              <a:rPr lang="zh-CN" altLang="en-US" sz="1400" b="0" i="0" kern="1200" dirty="0">
                <a:solidFill>
                  <a:schemeClr val="tx1"/>
                </a:solidFill>
                <a:latin typeface="+mn-lt"/>
                <a:ea typeface="+mn-ea"/>
                <a:cs typeface="+mn-cs"/>
              </a:rPr>
              <a:t>过程中，突然发生的伤害人身安全和健康或者损坏设备、设施或者造成经济损失，导致原活动暂时中止或永远终止的意外事件。</a:t>
            </a:r>
            <a:endParaRPr lang="en-US" altLang="zh-CN" sz="1400" b="0" i="0" kern="1200" dirty="0">
              <a:solidFill>
                <a:schemeClr val="tx1"/>
              </a:solidFill>
              <a:latin typeface="+mn-lt"/>
              <a:ea typeface="+mn-ea"/>
              <a:cs typeface="+mn-cs"/>
            </a:endParaRPr>
          </a:p>
          <a:p>
            <a:endParaRPr lang="en-US" altLang="zh-CN" sz="1200" b="0" i="0"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安全科学的发展以安全技术为先导，而安全技术则随着产业革命而产生。</a:t>
            </a:r>
            <a:endParaRPr lang="en-US" altLang="zh-CN" dirty="0"/>
          </a:p>
          <a:p>
            <a:endParaRPr lang="en-US" altLang="zh-CN" dirty="0"/>
          </a:p>
          <a:p>
            <a:r>
              <a:rPr lang="zh-CN" altLang="en-US" dirty="0"/>
              <a:t>①：</a:t>
            </a:r>
            <a:r>
              <a:rPr lang="en-US" altLang="zh-CN" dirty="0"/>
              <a:t>1730</a:t>
            </a:r>
            <a:r>
              <a:rPr lang="zh-CN" altLang="en-US" dirty="0"/>
              <a:t>年，英国设计出煤矿井下通风换气方法，</a:t>
            </a:r>
            <a:r>
              <a:rPr lang="en-US" altLang="zh-CN" dirty="0"/>
              <a:t>1754</a:t>
            </a:r>
            <a:r>
              <a:rPr lang="zh-CN" altLang="en-US" dirty="0"/>
              <a:t>亨克利出版了</a:t>
            </a:r>
            <a:r>
              <a:rPr lang="en-US" altLang="zh-CN" dirty="0"/>
              <a:t>《</a:t>
            </a:r>
            <a:r>
              <a:rPr lang="zh-CN" altLang="en-US" dirty="0"/>
              <a:t>矿工肺病和冶金工疾病</a:t>
            </a:r>
            <a:r>
              <a:rPr lang="en-US" altLang="zh-CN" dirty="0"/>
              <a:t>》</a:t>
            </a:r>
            <a:r>
              <a:rPr lang="zh-CN" altLang="en-US" dirty="0"/>
              <a:t>一书；</a:t>
            </a:r>
            <a:r>
              <a:rPr lang="en-US" altLang="zh-CN" dirty="0"/>
              <a:t>1815</a:t>
            </a:r>
            <a:r>
              <a:rPr lang="zh-CN" altLang="en-US" dirty="0"/>
              <a:t>年，戴维发明矿工安全灯；蒸汽动力的发展，相应引出了安全阀、压力表、水位计及高压锅炉水压检验装置和措施。为了防止事故，</a:t>
            </a:r>
            <a:r>
              <a:rPr lang="en-US" altLang="zh-CN" dirty="0"/>
              <a:t>1817</a:t>
            </a:r>
            <a:r>
              <a:rPr lang="zh-CN" altLang="en-US" dirty="0"/>
              <a:t>年英国创建了检验公司；</a:t>
            </a:r>
            <a:r>
              <a:rPr lang="en-US" altLang="zh-CN" dirty="0"/>
              <a:t>1833</a:t>
            </a:r>
            <a:r>
              <a:rPr lang="zh-CN" altLang="en-US" dirty="0"/>
              <a:t>年美国制定</a:t>
            </a:r>
            <a:r>
              <a:rPr lang="en-US" altLang="zh-CN" dirty="0"/>
              <a:t>《</a:t>
            </a:r>
            <a:r>
              <a:rPr lang="zh-CN" altLang="en-US" dirty="0"/>
              <a:t>蒸汽船检验规则</a:t>
            </a:r>
            <a:r>
              <a:rPr lang="en-US" altLang="zh-CN" dirty="0"/>
              <a:t>》</a:t>
            </a:r>
            <a:r>
              <a:rPr lang="zh-CN" altLang="en-US" dirty="0"/>
              <a:t>；</a:t>
            </a:r>
            <a:r>
              <a:rPr lang="en-US" altLang="zh-CN" dirty="0"/>
              <a:t>1844</a:t>
            </a:r>
            <a:r>
              <a:rPr lang="zh-CN" altLang="en-US" dirty="0"/>
              <a:t>年英国修订</a:t>
            </a:r>
            <a:r>
              <a:rPr lang="en-US" altLang="zh-CN" dirty="0"/>
              <a:t>《</a:t>
            </a:r>
            <a:r>
              <a:rPr lang="zh-CN" altLang="en-US" dirty="0"/>
              <a:t>工厂法</a:t>
            </a:r>
            <a:r>
              <a:rPr lang="en-US" altLang="zh-CN" dirty="0"/>
              <a:t>》</a:t>
            </a:r>
            <a:r>
              <a:rPr lang="zh-CN" altLang="en-US" dirty="0"/>
              <a:t>，规定机器设备安装安全装置，</a:t>
            </a:r>
            <a:r>
              <a:rPr lang="en-US" altLang="zh-CN" dirty="0"/>
              <a:t>1864</a:t>
            </a:r>
            <a:r>
              <a:rPr lang="zh-CN" altLang="en-US" dirty="0"/>
              <a:t>年英国创办锅炉保险公司；电力的应用，引起安全用电的研究，三于是产生了保护接零、保护接地、绝缘防护、、避雷针等，进而产生防爆电气设备，安全仪器仪表，防护装置得到广泛应用。</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目前，世界上有代表性的事故模式理论有十几种，对我国影响较大的主要有以下几种：</a:t>
            </a:r>
            <a:r>
              <a:rPr lang="en-US" altLang="zh-CN" dirty="0"/>
              <a:t>1</a:t>
            </a:r>
            <a:r>
              <a:rPr lang="zh-CN" altLang="en-US" dirty="0"/>
              <a:t>、事故因果类型；</a:t>
            </a:r>
            <a:r>
              <a:rPr lang="en-US" altLang="zh-CN" dirty="0"/>
              <a:t>2</a:t>
            </a:r>
            <a:r>
              <a:rPr lang="zh-CN" altLang="en-US" dirty="0"/>
              <a:t>多米诺骨牌理论；</a:t>
            </a:r>
            <a:r>
              <a:rPr lang="en-US" altLang="zh-CN" dirty="0"/>
              <a:t>3</a:t>
            </a:r>
            <a:r>
              <a:rPr lang="zh-CN" altLang="en-US" dirty="0"/>
              <a:t>、系统理论；</a:t>
            </a:r>
            <a:r>
              <a:rPr lang="en-US" altLang="zh-CN" dirty="0"/>
              <a:t>4</a:t>
            </a:r>
            <a:r>
              <a:rPr lang="zh-CN" altLang="en-US" dirty="0"/>
              <a:t>、轨迹交叉理论；</a:t>
            </a:r>
            <a:r>
              <a:rPr lang="en-US" altLang="zh-CN" dirty="0"/>
              <a:t>5</a:t>
            </a:r>
            <a:r>
              <a:rPr lang="zh-CN" altLang="en-US" dirty="0"/>
              <a:t>能量转移论；</a:t>
            </a:r>
            <a:r>
              <a:rPr lang="en-US" altLang="zh-CN" dirty="0"/>
              <a:t>6</a:t>
            </a:r>
            <a:r>
              <a:rPr lang="zh-CN" altLang="en-US" dirty="0"/>
              <a:t>、变化</a:t>
            </a:r>
            <a:r>
              <a:rPr lang="en-US" altLang="zh-CN" dirty="0"/>
              <a:t>-</a:t>
            </a:r>
            <a:r>
              <a:rPr lang="zh-CN" altLang="en-US" dirty="0"/>
              <a:t>失误理论；</a:t>
            </a:r>
            <a:r>
              <a:rPr lang="en-US" altLang="zh-CN" dirty="0"/>
              <a:t>7</a:t>
            </a:r>
            <a:r>
              <a:rPr lang="zh-CN" altLang="en-US" dirty="0"/>
              <a:t>心理动力理论等。</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t>2019/5/6 Monday</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2019/5/6 Monday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安全学原理">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安全观察概述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itchFamily="34" charset="-122"/>
                          <a:ea typeface="微软雅黑" pitchFamily="34" charset="-122"/>
                        </a:rPr>
                        <a:t>相关规范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itchFamily="34" charset="-122"/>
                          <a:ea typeface="微软雅黑" pitchFamily="34" charset="-122"/>
                        </a:rPr>
                        <a:t>结语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安全的概念</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itchFamily="34" charset="-122"/>
                <a:ea typeface="Arial Unicode MS" pitchFamily="34" charset="-122"/>
                <a:cs typeface="Arial Unicode MS" pitchFamily="34" charset="-122"/>
              </a:rPr>
              <a:t>‹#›</a:t>
            </a:fld>
            <a:endParaRPr lang="zh-CN" altLang="en-US" kern="0" dirty="0">
              <a:solidFill>
                <a:sysClr val="window" lastClr="FFFFFF"/>
              </a:solidFill>
              <a:latin typeface="Calibri"/>
              <a:ea typeface="宋体" charset="-122"/>
            </a:endParaRPr>
          </a:p>
        </p:txBody>
      </p:sp>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4" name="Picture 1" descr="G:\PPT\图片1.jpg"/>
          <p:cNvPicPr>
            <a:picLocks noChangeAspect="1" noChangeArrowheads="1"/>
          </p:cNvPicPr>
          <p:nvPr userDrawn="1"/>
        </p:nvPicPr>
        <p:blipFill>
          <a:blip r:embed="rId4" cstate="print">
            <a:duotone>
              <a:prstClr val="black"/>
              <a:schemeClr val="tx2">
                <a:tint val="45000"/>
                <a:satMod val="400000"/>
              </a:schemeClr>
            </a:duotone>
            <a:lum bright="-36000" contrast="-35000"/>
          </a:blip>
          <a:srcRect/>
          <a:stretch>
            <a:fillRect/>
          </a:stretch>
        </p:blipFill>
        <p:spPr bwMode="auto">
          <a:xfrm>
            <a:off x="-1" y="-1"/>
            <a:ext cx="1678899" cy="1311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安全管理学">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bg1"/>
                          </a:solidFill>
                          <a:latin typeface="微软雅黑" pitchFamily="34" charset="-122"/>
                          <a:ea typeface="微软雅黑" pitchFamily="34" charset="-122"/>
                          <a:cs typeface="+mn-cs"/>
                        </a:rPr>
                        <a:t>安全的概念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安全管理学概述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itchFamily="34" charset="-122"/>
                          <a:ea typeface="微软雅黑" pitchFamily="34" charset="-122"/>
                        </a:rPr>
                        <a:t>相关规范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itchFamily="34" charset="-122"/>
                          <a:ea typeface="微软雅黑" pitchFamily="34" charset="-122"/>
                        </a:rPr>
                        <a:t>结语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itchFamily="34" charset="-122"/>
                  <a:ea typeface="微软雅黑" pitchFamily="34" charset="-122"/>
                </a:rPr>
                <a:t>安全管理</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itchFamily="34" charset="-122"/>
                <a:ea typeface="Arial Unicode MS" pitchFamily="34" charset="-122"/>
                <a:cs typeface="Arial Unicode MS" pitchFamily="34" charset="-122"/>
              </a:rPr>
              <a:t>‹#›</a:t>
            </a:fld>
            <a:endParaRPr lang="zh-CN" altLang="en-US" kern="0" dirty="0">
              <a:solidFill>
                <a:sysClr val="window" lastClr="FFFFFF"/>
              </a:solidFill>
              <a:latin typeface="Calibri"/>
              <a:ea typeface="宋体" charset="-122"/>
            </a:endParaRPr>
          </a:p>
        </p:txBody>
      </p:sp>
      <p:pic>
        <p:nvPicPr>
          <p:cNvPr id="19" name="图片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6" name="Picture 1" descr="G:\PPT\图片1.jpg"/>
          <p:cNvPicPr>
            <a:picLocks noChangeAspect="1" noChangeArrowheads="1"/>
          </p:cNvPicPr>
          <p:nvPr userDrawn="1"/>
        </p:nvPicPr>
        <p:blipFill>
          <a:blip r:embed="rId4" cstate="print">
            <a:duotone>
              <a:prstClr val="black"/>
              <a:schemeClr val="tx2">
                <a:tint val="45000"/>
                <a:satMod val="400000"/>
              </a:schemeClr>
            </a:duotone>
            <a:lum bright="-36000" contrast="-35000"/>
          </a:blip>
          <a:srcRect/>
          <a:stretch>
            <a:fillRect/>
          </a:stretch>
        </p:blipFill>
        <p:spPr bwMode="auto">
          <a:xfrm>
            <a:off x="-1" y="-1"/>
            <a:ext cx="1678899" cy="1311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安全观察概念">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bg1"/>
                          </a:solidFill>
                          <a:latin typeface="微软雅黑" pitchFamily="34" charset="-122"/>
                          <a:ea typeface="微软雅黑" pitchFamily="34" charset="-122"/>
                          <a:cs typeface="+mn-cs"/>
                        </a:rPr>
                        <a:t>安全的概念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安全管理的难点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itchFamily="34" charset="-122"/>
                          <a:ea typeface="微软雅黑" pitchFamily="34" charset="-122"/>
                        </a:rPr>
                        <a:t>相关规范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itchFamily="34" charset="-122"/>
                          <a:ea typeface="微软雅黑" pitchFamily="34" charset="-122"/>
                        </a:rPr>
                        <a:t>结语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itchFamily="34" charset="-122"/>
                  <a:ea typeface="微软雅黑" pitchFamily="34" charset="-122"/>
                  <a:cs typeface="+mn-cs"/>
                </a:rPr>
                <a:t>安全观察概念</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itchFamily="34" charset="-122"/>
                <a:ea typeface="Arial Unicode MS" pitchFamily="34" charset="-122"/>
                <a:cs typeface="Arial Unicode MS" pitchFamily="34" charset="-122"/>
              </a:rPr>
              <a:t>‹#›</a:t>
            </a:fld>
            <a:endParaRPr lang="zh-CN" altLang="en-US" kern="0" dirty="0">
              <a:solidFill>
                <a:sysClr val="window" lastClr="FFFFFF"/>
              </a:solidFill>
              <a:latin typeface="Calibri"/>
              <a:ea typeface="宋体"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2" name="Picture 1" descr="G:\PPT\图片1.jpg"/>
          <p:cNvPicPr>
            <a:picLocks noChangeAspect="1" noChangeArrowheads="1"/>
          </p:cNvPicPr>
          <p:nvPr userDrawn="1"/>
        </p:nvPicPr>
        <p:blipFill>
          <a:blip r:embed="rId4" cstate="print">
            <a:duotone>
              <a:prstClr val="black"/>
              <a:schemeClr val="tx2">
                <a:tint val="45000"/>
                <a:satMod val="400000"/>
              </a:schemeClr>
            </a:duotone>
            <a:lum bright="-36000" contrast="-35000"/>
          </a:blip>
          <a:srcRect/>
          <a:stretch>
            <a:fillRect/>
          </a:stretch>
        </p:blipFill>
        <p:spPr bwMode="auto">
          <a:xfrm>
            <a:off x="-1" y="-1"/>
            <a:ext cx="1678899" cy="1311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安全观察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安全的概念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itchFamily="34" charset="-122"/>
                          <a:ea typeface="微软雅黑" pitchFamily="34" charset="-122"/>
                        </a:rPr>
                        <a:t>相关规范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itchFamily="34" charset="-122"/>
                          <a:ea typeface="微软雅黑" pitchFamily="34" charset="-122"/>
                        </a:rPr>
                        <a:t>结语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itchFamily="34" charset="-122"/>
                  <a:ea typeface="微软雅黑" pitchFamily="34" charset="-122"/>
                  <a:cs typeface="+mn-cs"/>
                </a:rPr>
                <a:t>安全观察应用</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itchFamily="34" charset="-122"/>
                <a:ea typeface="Arial Unicode MS" pitchFamily="34" charset="-122"/>
                <a:cs typeface="Arial Unicode MS" pitchFamily="34" charset="-122"/>
              </a:rPr>
              <a:t>‹#›</a:t>
            </a:fld>
            <a:endParaRPr lang="zh-CN" altLang="en-US" kern="0" dirty="0">
              <a:solidFill>
                <a:sysClr val="window" lastClr="FFFFFF"/>
              </a:solidFill>
              <a:latin typeface="Calibri"/>
              <a:ea typeface="宋体"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4" descr="D:\用户目录\我的文档\美图图库\c47813dfca9f491beb7acc23ae1d4d53_20120511114031-1572444979_副本.png"/>
          <p:cNvPicPr>
            <a:picLocks noChangeAspect="1" noChangeArrowheads="1"/>
          </p:cNvPicPr>
          <p:nvPr userDrawn="1"/>
        </p:nvPicPr>
        <p:blipFill>
          <a:blip r:embed="rId4" cstate="print"/>
          <a:srcRect/>
          <a:stretch>
            <a:fillRect/>
          </a:stretch>
        </p:blipFill>
        <p:spPr bwMode="auto">
          <a:xfrm>
            <a:off x="231014" y="0"/>
            <a:ext cx="1176338" cy="1256306"/>
          </a:xfrm>
          <a:prstGeom prst="rect">
            <a:avLst/>
          </a:prstGeom>
          <a:noFill/>
        </p:spPr>
      </p:pic>
      <p:pic>
        <p:nvPicPr>
          <p:cNvPr id="16" name="Picture 1" descr="G:\PPT\图片1.jpg"/>
          <p:cNvPicPr>
            <a:picLocks noChangeAspect="1" noChangeArrowheads="1"/>
          </p:cNvPicPr>
          <p:nvPr userDrawn="1"/>
        </p:nvPicPr>
        <p:blipFill>
          <a:blip r:embed="rId5" cstate="print">
            <a:duotone>
              <a:prstClr val="black"/>
              <a:schemeClr val="tx2">
                <a:tint val="45000"/>
                <a:satMod val="400000"/>
              </a:schemeClr>
            </a:duotone>
            <a:lum bright="-36000" contrast="-35000"/>
          </a:blip>
          <a:srcRect/>
          <a:stretch>
            <a:fillRect/>
          </a:stretch>
        </p:blipFill>
        <p:spPr bwMode="auto">
          <a:xfrm>
            <a:off x="-1" y="-1"/>
            <a:ext cx="1678899" cy="1311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规范">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安全的概念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itchFamily="34" charset="-122"/>
                          <a:ea typeface="微软雅黑"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itchFamily="34" charset="-122"/>
                          <a:ea typeface="微软雅黑" pitchFamily="34" charset="-122"/>
                        </a:rPr>
                        <a:t>结语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itchFamily="34" charset="-122"/>
                  <a:ea typeface="微软雅黑" pitchFamily="34" charset="-122"/>
                  <a:cs typeface="+mn-cs"/>
                </a:rPr>
                <a:t>相关规范</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itchFamily="34" charset="-122"/>
                <a:ea typeface="Arial Unicode MS" pitchFamily="34" charset="-122"/>
                <a:cs typeface="Arial Unicode MS" pitchFamily="34" charset="-122"/>
              </a:rPr>
              <a:t>‹#›</a:t>
            </a:fld>
            <a:endParaRPr lang="zh-CN" altLang="en-US" kern="0" dirty="0">
              <a:solidFill>
                <a:sysClr val="window" lastClr="FFFFFF"/>
              </a:solidFill>
              <a:latin typeface="Calibri"/>
              <a:ea typeface="宋体"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8" name="Picture 4" descr="D:\用户目录\我的文档\美图图库\c47813dfca9f491beb7acc23ae1d4d53_20120511114031-1572444979_副本.png"/>
          <p:cNvPicPr>
            <a:picLocks noChangeAspect="1" noChangeArrowheads="1"/>
          </p:cNvPicPr>
          <p:nvPr userDrawn="1"/>
        </p:nvPicPr>
        <p:blipFill>
          <a:blip r:embed="rId4" cstate="print"/>
          <a:srcRect/>
          <a:stretch>
            <a:fillRect/>
          </a:stretch>
        </p:blipFill>
        <p:spPr bwMode="auto">
          <a:xfrm>
            <a:off x="231014" y="0"/>
            <a:ext cx="1176338" cy="1256306"/>
          </a:xfrm>
          <a:prstGeom prst="rect">
            <a:avLst/>
          </a:prstGeom>
          <a:noFill/>
        </p:spPr>
      </p:pic>
      <p:pic>
        <p:nvPicPr>
          <p:cNvPr id="12" name="Picture 1" descr="G:\PPT\图片1.jpg"/>
          <p:cNvPicPr>
            <a:picLocks noChangeAspect="1" noChangeArrowheads="1"/>
          </p:cNvPicPr>
          <p:nvPr userDrawn="1"/>
        </p:nvPicPr>
        <p:blipFill>
          <a:blip r:embed="rId5" cstate="print">
            <a:duotone>
              <a:prstClr val="black"/>
              <a:schemeClr val="tx2">
                <a:tint val="45000"/>
                <a:satMod val="400000"/>
              </a:schemeClr>
            </a:duotone>
            <a:lum bright="-36000" contrast="-35000"/>
          </a:blip>
          <a:srcRect/>
          <a:stretch>
            <a:fillRect/>
          </a:stretch>
        </p:blipFill>
        <p:spPr bwMode="auto">
          <a:xfrm>
            <a:off x="-1" y="-1"/>
            <a:ext cx="1678899" cy="1311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语">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安全的概念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itchFamily="34" charset="-122"/>
                          <a:ea typeface="微软雅黑" pitchFamily="34" charset="-122"/>
                        </a:rPr>
                        <a:t>安全管理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安全观察概念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itchFamily="34" charset="-122"/>
                          <a:ea typeface="微软雅黑" pitchFamily="34" charset="-122"/>
                        </a:rPr>
                        <a:t>安全观察应用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itchFamily="34" charset="-122"/>
                          <a:ea typeface="微软雅黑" pitchFamily="34" charset="-122"/>
                        </a:rPr>
                        <a:t>相关规范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itchFamily="34" charset="-122"/>
                          <a:ea typeface="微软雅黑" pitchFamily="34" charset="-122"/>
                        </a:rPr>
                        <a:t>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itchFamily="34" charset="-122"/>
                  <a:ea typeface="微软雅黑" pitchFamily="34" charset="-122"/>
                  <a:cs typeface="+mn-cs"/>
                </a:rPr>
                <a:t>结语</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itchFamily="34" charset="-122"/>
                <a:ea typeface="Arial Unicode MS" pitchFamily="34" charset="-122"/>
                <a:cs typeface="Arial Unicode MS" pitchFamily="34" charset="-122"/>
              </a:rPr>
              <a:t>‹#›</a:t>
            </a:fld>
            <a:endParaRPr lang="zh-CN" altLang="en-US" kern="0" dirty="0">
              <a:solidFill>
                <a:sysClr val="window" lastClr="FFFFFF"/>
              </a:solidFill>
              <a:latin typeface="Calibri"/>
              <a:ea typeface="宋体"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8" name="Picture 4" descr="D:\用户目录\我的文档\美图图库\c47813dfca9f491beb7acc23ae1d4d53_20120511114031-1572444979_副本.png"/>
          <p:cNvPicPr>
            <a:picLocks noChangeAspect="1" noChangeArrowheads="1"/>
          </p:cNvPicPr>
          <p:nvPr userDrawn="1"/>
        </p:nvPicPr>
        <p:blipFill>
          <a:blip r:embed="rId4" cstate="print"/>
          <a:srcRect/>
          <a:stretch>
            <a:fillRect/>
          </a:stretch>
        </p:blipFill>
        <p:spPr bwMode="auto">
          <a:xfrm>
            <a:off x="231014" y="0"/>
            <a:ext cx="1176338" cy="1256306"/>
          </a:xfrm>
          <a:prstGeom prst="rect">
            <a:avLst/>
          </a:prstGeom>
          <a:noFill/>
        </p:spPr>
      </p:pic>
      <p:pic>
        <p:nvPicPr>
          <p:cNvPr id="12" name="Picture 1" descr="G:\PPT\图片1.jpg"/>
          <p:cNvPicPr>
            <a:picLocks noChangeAspect="1" noChangeArrowheads="1"/>
          </p:cNvPicPr>
          <p:nvPr userDrawn="1"/>
        </p:nvPicPr>
        <p:blipFill>
          <a:blip r:embed="rId5" cstate="print">
            <a:duotone>
              <a:prstClr val="black"/>
              <a:schemeClr val="tx2">
                <a:tint val="45000"/>
                <a:satMod val="400000"/>
              </a:schemeClr>
            </a:duotone>
            <a:lum bright="-36000" contrast="-35000"/>
          </a:blip>
          <a:srcRect/>
          <a:stretch>
            <a:fillRect/>
          </a:stretch>
        </p:blipFill>
        <p:spPr bwMode="auto">
          <a:xfrm>
            <a:off x="-1" y="-1"/>
            <a:ext cx="1678899" cy="1311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2019/5/6 Monday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so.com/s?q=%E5%AE%89%E5%85%A8%E7%94%9F%E4%BA%A7%E6%B3%95&amp;ie=utf-8&amp;src=internal_wenda_recommend_text"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3976267" y="4492138"/>
            <a:ext cx="4685899" cy="646331"/>
          </a:xfrm>
          <a:prstGeom prst="rect">
            <a:avLst/>
          </a:prstGeom>
        </p:spPr>
        <p:txBody>
          <a:bodyPr wrap="none">
            <a:spAutoFit/>
          </a:bodyPr>
          <a:lstStyle/>
          <a:p>
            <a:pPr algn="ctr"/>
            <a:r>
              <a:rPr lang="zh-CN" altLang="en-US" sz="3600" b="1" spc="300" dirty="0">
                <a:solidFill>
                  <a:schemeClr val="bg1">
                    <a:lumMod val="95000"/>
                  </a:schemeClr>
                </a:solidFill>
                <a:latin typeface="微软雅黑" pitchFamily="34" charset="-122"/>
                <a:ea typeface="微软雅黑" pitchFamily="34" charset="-122"/>
              </a:rPr>
              <a:t>安全管理与安全观察</a:t>
            </a:r>
            <a:endParaRPr lang="zh-CN" altLang="zh-CN" sz="3600" b="1" spc="300" dirty="0">
              <a:solidFill>
                <a:schemeClr val="bg1">
                  <a:lumMod val="95000"/>
                </a:schemeClr>
              </a:solidFill>
              <a:latin typeface="微软雅黑" pitchFamily="34" charset="-122"/>
              <a:ea typeface="微软雅黑" pitchFamily="34" charset="-122"/>
            </a:endParaRPr>
          </a:p>
        </p:txBody>
      </p:sp>
      <p:sp>
        <p:nvSpPr>
          <p:cNvPr id="57" name="TextBox 25"/>
          <p:cNvSpPr txBox="1"/>
          <p:nvPr/>
        </p:nvSpPr>
        <p:spPr>
          <a:xfrm>
            <a:off x="4058922" y="5385691"/>
            <a:ext cx="2017015" cy="369332"/>
          </a:xfrm>
          <a:prstGeom prst="rect">
            <a:avLst/>
          </a:prstGeom>
          <a:solidFill>
            <a:schemeClr val="bg1"/>
          </a:solid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r>
              <a:rPr lang="zh-CN" altLang="en-US" b="1" dirty="0">
                <a:solidFill>
                  <a:schemeClr val="tx1">
                    <a:lumMod val="75000"/>
                    <a:lumOff val="25000"/>
                  </a:schemeClr>
                </a:solidFill>
              </a:rPr>
              <a:t>培训讲师：</a:t>
            </a:r>
            <a:r>
              <a:rPr lang="zh-CN" altLang="en-US" b="1" dirty="0">
                <a:solidFill>
                  <a:srgbClr val="202A36"/>
                </a:solidFill>
              </a:rPr>
              <a:t>                  </a:t>
            </a: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5"/>
          <p:cNvSpPr txBox="1"/>
          <p:nvPr/>
        </p:nvSpPr>
        <p:spPr>
          <a:xfrm>
            <a:off x="6457993" y="5365824"/>
            <a:ext cx="2017015" cy="369332"/>
          </a:xfrm>
          <a:prstGeom prst="rect">
            <a:avLst/>
          </a:prstGeom>
          <a:solidFill>
            <a:schemeClr val="bg1"/>
          </a:solid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r>
              <a:rPr lang="zh-CN" altLang="en-US" b="1" dirty="0">
                <a:solidFill>
                  <a:schemeClr val="tx1">
                    <a:lumMod val="75000"/>
                    <a:lumOff val="25000"/>
                  </a:schemeClr>
                </a:solidFill>
              </a:rPr>
              <a:t>培训日期：</a:t>
            </a:r>
            <a:r>
              <a:rPr lang="zh-CN" altLang="en-US" b="1" dirty="0">
                <a:solidFill>
                  <a:srgbClr val="202A36"/>
                </a:solidFill>
              </a:rPr>
              <a:t>                  </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6" presetClass="entr" presetSubtype="37"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1000"/>
                                        <p:tgtEl>
                                          <p:spTgt spid="7"/>
                                        </p:tgtEl>
                                      </p:cBhvr>
                                    </p:animEffect>
                                  </p:childTnLst>
                                </p:cTn>
                              </p:par>
                              <p:par>
                                <p:cTn id="22" presetID="49" presetClass="entr" presetSubtype="0" decel="100000" fill="hold" grpId="0" nodeType="withEffect">
                                  <p:stCondLst>
                                    <p:cond delay="250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 calcmode="lin" valueType="num">
                                      <p:cBhvr>
                                        <p:cTn id="26" dur="500" fill="hold"/>
                                        <p:tgtEl>
                                          <p:spTgt spid="57"/>
                                        </p:tgtEl>
                                        <p:attrNameLst>
                                          <p:attrName>style.rotation</p:attrName>
                                        </p:attrNameLst>
                                      </p:cBhvr>
                                      <p:tavLst>
                                        <p:tav tm="0">
                                          <p:val>
                                            <p:fltVal val="360"/>
                                          </p:val>
                                        </p:tav>
                                        <p:tav tm="100000">
                                          <p:val>
                                            <p:fltVal val="0"/>
                                          </p:val>
                                        </p:tav>
                                      </p:tavLst>
                                    </p:anim>
                                    <p:animEffect transition="in" filter="fade">
                                      <p:cBhvr>
                                        <p:cTn id="27" dur="500"/>
                                        <p:tgtEl>
                                          <p:spTgt spid="57"/>
                                        </p:tgtEl>
                                      </p:cBhvr>
                                    </p:animEffect>
                                  </p:childTnLst>
                                </p:cTn>
                              </p:par>
                              <p:par>
                                <p:cTn id="28" presetID="2" presetClass="entr" presetSubtype="2" fill="hold" grpId="0" nodeType="withEffect">
                                  <p:stCondLst>
                                    <p:cond delay="25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250" fill="hold"/>
                                        <p:tgtEl>
                                          <p:spTgt spid="23"/>
                                        </p:tgtEl>
                                        <p:attrNameLst>
                                          <p:attrName>ppt_x</p:attrName>
                                        </p:attrNameLst>
                                      </p:cBhvr>
                                      <p:tavLst>
                                        <p:tav tm="0">
                                          <p:val>
                                            <p:strVal val="1+#ppt_w/2"/>
                                          </p:val>
                                        </p:tav>
                                        <p:tav tm="100000">
                                          <p:val>
                                            <p:strVal val="#ppt_x"/>
                                          </p:val>
                                        </p:tav>
                                      </p:tavLst>
                                    </p:anim>
                                    <p:anim calcmode="lin" valueType="num">
                                      <p:cBhvr additive="base">
                                        <p:cTn id="31" dur="125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30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250" fill="hold"/>
                                        <p:tgtEl>
                                          <p:spTgt spid="22"/>
                                        </p:tgtEl>
                                        <p:attrNameLst>
                                          <p:attrName>ppt_x</p:attrName>
                                        </p:attrNameLst>
                                      </p:cBhvr>
                                      <p:tavLst>
                                        <p:tav tm="0">
                                          <p:val>
                                            <p:strVal val="1+#ppt_w/2"/>
                                          </p:val>
                                        </p:tav>
                                        <p:tav tm="100000">
                                          <p:val>
                                            <p:strVal val="#ppt_x"/>
                                          </p:val>
                                        </p:tav>
                                      </p:tavLst>
                                    </p:anim>
                                    <p:anim calcmode="lin" valueType="num">
                                      <p:cBhvr additive="base">
                                        <p:cTn id="35" dur="125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5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250" fill="hold"/>
                                        <p:tgtEl>
                                          <p:spTgt spid="24"/>
                                        </p:tgtEl>
                                        <p:attrNameLst>
                                          <p:attrName>ppt_x</p:attrName>
                                        </p:attrNameLst>
                                      </p:cBhvr>
                                      <p:tavLst>
                                        <p:tav tm="0">
                                          <p:val>
                                            <p:strVal val="1+#ppt_w/2"/>
                                          </p:val>
                                        </p:tav>
                                        <p:tav tm="100000">
                                          <p:val>
                                            <p:strVal val="#ppt_x"/>
                                          </p:val>
                                        </p:tav>
                                      </p:tavLst>
                                    </p:anim>
                                    <p:anim calcmode="lin" valueType="num">
                                      <p:cBhvr additive="base">
                                        <p:cTn id="39" dur="125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250" fill="hold"/>
                                        <p:tgtEl>
                                          <p:spTgt spid="21"/>
                                        </p:tgtEl>
                                        <p:attrNameLst>
                                          <p:attrName>ppt_x</p:attrName>
                                        </p:attrNameLst>
                                      </p:cBhvr>
                                      <p:tavLst>
                                        <p:tav tm="0">
                                          <p:val>
                                            <p:strVal val="1+#ppt_w/2"/>
                                          </p:val>
                                        </p:tav>
                                        <p:tav tm="100000">
                                          <p:val>
                                            <p:strVal val="#ppt_x"/>
                                          </p:val>
                                        </p:tav>
                                      </p:tavLst>
                                    </p:anim>
                                    <p:anim calcmode="lin" valueType="num">
                                      <p:cBhvr additive="base">
                                        <p:cTn id="43" dur="125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250" fill="hold"/>
                                        <p:tgtEl>
                                          <p:spTgt spid="25"/>
                                        </p:tgtEl>
                                        <p:attrNameLst>
                                          <p:attrName>ppt_x</p:attrName>
                                        </p:attrNameLst>
                                      </p:cBhvr>
                                      <p:tavLst>
                                        <p:tav tm="0">
                                          <p:val>
                                            <p:strVal val="1+#ppt_w/2"/>
                                          </p:val>
                                        </p:tav>
                                        <p:tav tm="100000">
                                          <p:val>
                                            <p:strVal val="#ppt_x"/>
                                          </p:val>
                                        </p:tav>
                                      </p:tavLst>
                                    </p:anim>
                                    <p:anim calcmode="lin" valueType="num">
                                      <p:cBhvr additive="base">
                                        <p:cTn id="47" dur="1250" fill="hold"/>
                                        <p:tgtEl>
                                          <p:spTgt spid="25"/>
                                        </p:tgtEl>
                                        <p:attrNameLst>
                                          <p:attrName>ppt_y</p:attrName>
                                        </p:attrNameLst>
                                      </p:cBhvr>
                                      <p:tavLst>
                                        <p:tav tm="0">
                                          <p:val>
                                            <p:strVal val="#ppt_y"/>
                                          </p:val>
                                        </p:tav>
                                        <p:tav tm="100000">
                                          <p:val>
                                            <p:strVal val="#ppt_y"/>
                                          </p:val>
                                        </p:tav>
                                      </p:tavLst>
                                    </p:anim>
                                  </p:childTnLst>
                                </p:cTn>
                              </p:par>
                              <p:par>
                                <p:cTn id="48" presetID="49" presetClass="entr" presetSubtype="0" decel="100000" fill="hold" grpId="0" nodeType="withEffect">
                                  <p:stCondLst>
                                    <p:cond delay="25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7" grpId="0"/>
      <p:bldP spid="57" grpId="0" bldLvl="0" animBg="1"/>
      <p:bldP spid="21" grpId="0" animBg="1"/>
      <p:bldP spid="22" grpId="0" animBg="1"/>
      <p:bldP spid="23" grpId="0" animBg="1"/>
      <p:bldP spid="24" grpId="0" animBg="1"/>
      <p:bldP spid="25" grpId="0" animBg="1"/>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5109073"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（四）研究理论及相关模型</a:t>
            </a:r>
          </a:p>
        </p:txBody>
      </p:sp>
      <p:grpSp>
        <p:nvGrpSpPr>
          <p:cNvPr id="34" name="组合 33"/>
          <p:cNvGrpSpPr/>
          <p:nvPr/>
        </p:nvGrpSpPr>
        <p:grpSpPr>
          <a:xfrm>
            <a:off x="4358243" y="3379441"/>
            <a:ext cx="2004056"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charset="0"/>
                <a:ea typeface="微软雅黑" pitchFamily="34" charset="-122"/>
                <a:cs typeface="Arial" charset="0"/>
              </a:endParaRPr>
            </a:p>
          </p:txBody>
        </p:sp>
        <p:sp>
          <p:nvSpPr>
            <p:cNvPr id="36" name="文本框 35"/>
            <p:cNvSpPr txBox="1"/>
            <p:nvPr/>
          </p:nvSpPr>
          <p:spPr>
            <a:xfrm>
              <a:off x="3857759" y="2266484"/>
              <a:ext cx="2230361" cy="801775"/>
            </a:xfrm>
            <a:prstGeom prst="rect">
              <a:avLst/>
            </a:prstGeom>
            <a:noFill/>
          </p:spPr>
          <p:txBody>
            <a:bodyPr wrap="square" rtlCol="0" anchor="ctr">
              <a:spAutoFit/>
            </a:bodyPr>
            <a:lstStyle/>
            <a:p>
              <a:pPr algn="ctr"/>
              <a:r>
                <a:rPr lang="zh-CN" altLang="en-US" sz="2000" b="1" baseline="-3000" dirty="0">
                  <a:solidFill>
                    <a:schemeClr val="bg1">
                      <a:lumMod val="95000"/>
                    </a:schemeClr>
                  </a:solidFill>
                  <a:latin typeface="Arial" charset="0"/>
                  <a:ea typeface="微软雅黑" pitchFamily="34" charset="-122"/>
                  <a:cs typeface="Arial" charset="0"/>
                </a:rPr>
                <a:t>个人原因</a:t>
              </a:r>
              <a:endParaRPr lang="en-US" altLang="zh-CN" sz="2000" b="1" baseline="-3000" dirty="0">
                <a:solidFill>
                  <a:schemeClr val="bg1">
                    <a:lumMod val="95000"/>
                  </a:schemeClr>
                </a:solidFill>
                <a:latin typeface="Arial" charset="0"/>
                <a:ea typeface="微软雅黑" pitchFamily="34" charset="-122"/>
                <a:cs typeface="Arial" charset="0"/>
              </a:endParaRPr>
            </a:p>
            <a:p>
              <a:pPr algn="ctr"/>
              <a:r>
                <a:rPr lang="zh-CN" altLang="en-US" sz="2000" b="1" baseline="-3000" dirty="0">
                  <a:solidFill>
                    <a:schemeClr val="bg1">
                      <a:lumMod val="95000"/>
                    </a:schemeClr>
                  </a:solidFill>
                  <a:latin typeface="Arial" charset="0"/>
                  <a:ea typeface="微软雅黑" pitchFamily="34" charset="-122"/>
                  <a:cs typeface="Arial" charset="0"/>
                </a:rPr>
                <a:t>工作条件</a:t>
              </a:r>
            </a:p>
          </p:txBody>
        </p:sp>
      </p:grpSp>
      <p:grpSp>
        <p:nvGrpSpPr>
          <p:cNvPr id="37" name="组合 36"/>
          <p:cNvGrpSpPr/>
          <p:nvPr/>
        </p:nvGrpSpPr>
        <p:grpSpPr>
          <a:xfrm>
            <a:off x="2699917" y="3379441"/>
            <a:ext cx="1990836"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charset="0"/>
                <a:ea typeface="微软雅黑" pitchFamily="34" charset="-122"/>
                <a:cs typeface="Arial" charset="0"/>
              </a:endParaRPr>
            </a:p>
          </p:txBody>
        </p:sp>
        <p:sp>
          <p:nvSpPr>
            <p:cNvPr id="44" name="文本框 43"/>
            <p:cNvSpPr txBox="1"/>
            <p:nvPr/>
          </p:nvSpPr>
          <p:spPr>
            <a:xfrm>
              <a:off x="1670968" y="2426569"/>
              <a:ext cx="2293960" cy="506121"/>
            </a:xfrm>
            <a:prstGeom prst="rect">
              <a:avLst/>
            </a:prstGeom>
            <a:noFill/>
          </p:spPr>
          <p:txBody>
            <a:bodyPr wrap="square" rtlCol="0" anchor="ctr">
              <a:spAutoFit/>
            </a:bodyPr>
            <a:lstStyle/>
            <a:p>
              <a:pPr algn="ctr">
                <a:lnSpc>
                  <a:spcPct val="120000"/>
                </a:lnSpc>
              </a:pPr>
              <a:r>
                <a:rPr lang="zh-CN" altLang="en-US" sz="2000" b="1" baseline="-3000" dirty="0">
                  <a:solidFill>
                    <a:schemeClr val="bg1">
                      <a:lumMod val="95000"/>
                    </a:schemeClr>
                  </a:solidFill>
                  <a:latin typeface="Arial" charset="0"/>
                  <a:ea typeface="微软雅黑" pitchFamily="34" charset="-122"/>
                  <a:cs typeface="Arial" charset="0"/>
                </a:rPr>
                <a:t>管理失误</a:t>
              </a:r>
            </a:p>
          </p:txBody>
        </p:sp>
      </p:grpSp>
      <p:grpSp>
        <p:nvGrpSpPr>
          <p:cNvPr id="45" name="组合 44"/>
          <p:cNvGrpSpPr/>
          <p:nvPr/>
        </p:nvGrpSpPr>
        <p:grpSpPr>
          <a:xfrm>
            <a:off x="7726441" y="3379441"/>
            <a:ext cx="2081702"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charset="0"/>
                <a:ea typeface="微软雅黑" pitchFamily="34" charset="-122"/>
                <a:cs typeface="Arial" charset="0"/>
              </a:endParaRPr>
            </a:p>
          </p:txBody>
        </p:sp>
        <p:sp>
          <p:nvSpPr>
            <p:cNvPr id="47" name="文本框 46"/>
            <p:cNvSpPr txBox="1"/>
            <p:nvPr/>
          </p:nvSpPr>
          <p:spPr>
            <a:xfrm>
              <a:off x="8365872" y="2481406"/>
              <a:ext cx="2230361" cy="474519"/>
            </a:xfrm>
            <a:prstGeom prst="rect">
              <a:avLst/>
            </a:prstGeom>
            <a:noFill/>
          </p:spPr>
          <p:txBody>
            <a:bodyPr wrap="square" rtlCol="0" anchor="ctr">
              <a:spAutoFit/>
            </a:bodyPr>
            <a:lstStyle/>
            <a:p>
              <a:pPr algn="ctr"/>
              <a:r>
                <a:rPr lang="zh-CN" altLang="en-US" sz="2000" b="1" baseline="-3000" dirty="0">
                  <a:solidFill>
                    <a:srgbClr val="FF0000"/>
                  </a:solidFill>
                  <a:latin typeface="Arial" charset="0"/>
                  <a:ea typeface="微软雅黑" pitchFamily="34" charset="-122"/>
                  <a:cs typeface="Arial" charset="0"/>
                </a:rPr>
                <a:t>事故</a:t>
              </a:r>
            </a:p>
          </p:txBody>
        </p:sp>
      </p:grpSp>
      <p:grpSp>
        <p:nvGrpSpPr>
          <p:cNvPr id="48" name="组合 47"/>
          <p:cNvGrpSpPr/>
          <p:nvPr/>
        </p:nvGrpSpPr>
        <p:grpSpPr>
          <a:xfrm>
            <a:off x="6050434" y="3377816"/>
            <a:ext cx="1977035"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charset="0"/>
                <a:ea typeface="微软雅黑" pitchFamily="34" charset="-122"/>
                <a:cs typeface="Arial" charset="0"/>
              </a:endParaRPr>
            </a:p>
          </p:txBody>
        </p:sp>
        <p:sp>
          <p:nvSpPr>
            <p:cNvPr id="50" name="文本框 49"/>
            <p:cNvSpPr txBox="1"/>
            <p:nvPr/>
          </p:nvSpPr>
          <p:spPr>
            <a:xfrm>
              <a:off x="6137861" y="2227002"/>
              <a:ext cx="2205655" cy="932676"/>
            </a:xfrm>
            <a:prstGeom prst="rect">
              <a:avLst/>
            </a:prstGeom>
            <a:noFill/>
          </p:spPr>
          <p:txBody>
            <a:bodyPr wrap="square" rtlCol="0" anchor="ctr">
              <a:spAutoFit/>
            </a:bodyPr>
            <a:lstStyle/>
            <a:p>
              <a:pPr algn="ctr">
                <a:lnSpc>
                  <a:spcPct val="120000"/>
                </a:lnSpc>
              </a:pPr>
              <a:r>
                <a:rPr lang="zh-CN" altLang="en-US" sz="2000" b="1" baseline="-3000" dirty="0">
                  <a:solidFill>
                    <a:schemeClr val="bg1">
                      <a:lumMod val="95000"/>
                    </a:schemeClr>
                  </a:solidFill>
                  <a:latin typeface="Arial" charset="0"/>
                  <a:ea typeface="微软雅黑" pitchFamily="34" charset="-122"/>
                  <a:cs typeface="Arial" charset="0"/>
                </a:rPr>
                <a:t>不安全行为</a:t>
              </a:r>
              <a:endParaRPr lang="en-US" altLang="zh-CN" sz="2000" b="1" baseline="-3000" dirty="0">
                <a:solidFill>
                  <a:schemeClr val="bg1">
                    <a:lumMod val="95000"/>
                  </a:schemeClr>
                </a:solidFill>
                <a:latin typeface="Arial" charset="0"/>
                <a:ea typeface="微软雅黑" pitchFamily="34" charset="-122"/>
                <a:cs typeface="Arial" charset="0"/>
              </a:endParaRPr>
            </a:p>
            <a:p>
              <a:pPr algn="ctr">
                <a:lnSpc>
                  <a:spcPct val="120000"/>
                </a:lnSpc>
              </a:pPr>
              <a:r>
                <a:rPr lang="zh-CN" altLang="en-US" sz="2000" b="1" baseline="-3000" dirty="0">
                  <a:solidFill>
                    <a:schemeClr val="bg1">
                      <a:lumMod val="95000"/>
                    </a:schemeClr>
                  </a:solidFill>
                  <a:latin typeface="Arial" charset="0"/>
                  <a:ea typeface="微软雅黑" pitchFamily="34" charset="-122"/>
                  <a:cs typeface="Arial" charset="0"/>
                </a:rPr>
                <a:t>不安全状态</a:t>
              </a:r>
            </a:p>
          </p:txBody>
        </p:sp>
      </p:grpSp>
      <p:sp>
        <p:nvSpPr>
          <p:cNvPr id="52" name="矩形 51"/>
          <p:cNvSpPr/>
          <p:nvPr/>
        </p:nvSpPr>
        <p:spPr>
          <a:xfrm>
            <a:off x="2610515" y="4998331"/>
            <a:ext cx="1955967" cy="400101"/>
          </a:xfrm>
          <a:prstGeom prst="rect">
            <a:avLst/>
          </a:prstGeom>
        </p:spPr>
        <p:txBody>
          <a:bodyPr wrap="none" lIns="91431" tIns="45716" rIns="91431" bIns="45716">
            <a:spAutoFit/>
          </a:bodyPr>
          <a:lstStyle/>
          <a:p>
            <a:r>
              <a:rPr lang="en-US" altLang="zh-CN" sz="2000" b="1" dirty="0">
                <a:solidFill>
                  <a:srgbClr val="202A36"/>
                </a:solidFill>
                <a:latin typeface="微软雅黑" pitchFamily="34" charset="-122"/>
                <a:ea typeface="微软雅黑" pitchFamily="34" charset="-122"/>
              </a:rPr>
              <a:t>1.</a:t>
            </a:r>
            <a:r>
              <a:rPr lang="zh-CN" altLang="en-US" sz="2000" b="1" dirty="0">
                <a:solidFill>
                  <a:srgbClr val="202A36"/>
                </a:solidFill>
                <a:latin typeface="微软雅黑" pitchFamily="34" charset="-122"/>
                <a:ea typeface="微软雅黑" pitchFamily="34" charset="-122"/>
              </a:rPr>
              <a:t>事故因果理论</a:t>
            </a:r>
            <a:endParaRPr lang="en-US" altLang="zh-CN" sz="2000" b="1" dirty="0">
              <a:solidFill>
                <a:srgbClr val="202A36"/>
              </a:solidFill>
              <a:latin typeface="微软雅黑" pitchFamily="34" charset="-122"/>
              <a:ea typeface="微软雅黑" pitchFamily="34" charset="-122"/>
            </a:endParaRPr>
          </a:p>
        </p:txBody>
      </p:sp>
      <p:sp>
        <p:nvSpPr>
          <p:cNvPr id="53" name="矩形 47"/>
          <p:cNvSpPr>
            <a:spLocks noChangeArrowheads="1"/>
          </p:cNvSpPr>
          <p:nvPr/>
        </p:nvSpPr>
        <p:spPr bwMode="auto">
          <a:xfrm>
            <a:off x="2708550" y="5515953"/>
            <a:ext cx="190788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20000"/>
              </a:lnSpc>
              <a:spcBef>
                <a:spcPct val="0"/>
              </a:spcBef>
              <a:buNone/>
            </a:pPr>
            <a:r>
              <a:rPr lang="zh-CN" altLang="en-US" sz="1400" b="1" dirty="0">
                <a:solidFill>
                  <a:srgbClr val="202A36"/>
                </a:solidFill>
                <a:sym typeface="微软雅黑" pitchFamily="34" charset="-122"/>
              </a:rPr>
              <a:t>事故的发生是有各种因素导致，具有各种不同类型的事故因果类型</a:t>
            </a:r>
          </a:p>
        </p:txBody>
      </p:sp>
      <p:sp>
        <p:nvSpPr>
          <p:cNvPr id="54" name="矩形 53"/>
          <p:cNvSpPr/>
          <p:nvPr/>
        </p:nvSpPr>
        <p:spPr>
          <a:xfrm>
            <a:off x="4805980" y="5007956"/>
            <a:ext cx="2212447" cy="400101"/>
          </a:xfrm>
          <a:prstGeom prst="rect">
            <a:avLst/>
          </a:prstGeom>
        </p:spPr>
        <p:txBody>
          <a:bodyPr wrap="none" lIns="91431" tIns="45716" rIns="91431" bIns="45716">
            <a:spAutoFit/>
          </a:bodyPr>
          <a:lstStyle/>
          <a:p>
            <a:r>
              <a:rPr lang="en-US" altLang="zh-CN" sz="2000" b="1" dirty="0">
                <a:solidFill>
                  <a:srgbClr val="202A36"/>
                </a:solidFill>
                <a:latin typeface="微软雅黑" pitchFamily="34" charset="-122"/>
                <a:ea typeface="微软雅黑" pitchFamily="34" charset="-122"/>
              </a:rPr>
              <a:t>2.</a:t>
            </a:r>
            <a:r>
              <a:rPr lang="zh-CN" altLang="en-US" sz="2000" b="1" dirty="0">
                <a:solidFill>
                  <a:srgbClr val="202A36"/>
                </a:solidFill>
                <a:latin typeface="微软雅黑" pitchFamily="34" charset="-122"/>
                <a:ea typeface="微软雅黑" pitchFamily="34" charset="-122"/>
              </a:rPr>
              <a:t>多米诺骨牌理论</a:t>
            </a:r>
            <a:endParaRPr lang="en-US" altLang="zh-CN" sz="2000" b="1" dirty="0">
              <a:solidFill>
                <a:srgbClr val="202A36"/>
              </a:solidFill>
              <a:latin typeface="微软雅黑" pitchFamily="34" charset="-122"/>
              <a:ea typeface="微软雅黑" pitchFamily="34" charset="-122"/>
            </a:endParaRPr>
          </a:p>
        </p:txBody>
      </p:sp>
      <p:sp>
        <p:nvSpPr>
          <p:cNvPr id="55" name="矩形 47"/>
          <p:cNvSpPr>
            <a:spLocks noChangeArrowheads="1"/>
          </p:cNvSpPr>
          <p:nvPr/>
        </p:nvSpPr>
        <p:spPr bwMode="auto">
          <a:xfrm>
            <a:off x="5024403" y="5515953"/>
            <a:ext cx="187536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20000"/>
              </a:lnSpc>
              <a:spcBef>
                <a:spcPct val="0"/>
              </a:spcBef>
              <a:buNone/>
            </a:pPr>
            <a:r>
              <a:rPr lang="zh-CN" altLang="en-US" sz="1400" b="1" dirty="0">
                <a:solidFill>
                  <a:srgbClr val="202A36"/>
                </a:solidFill>
                <a:sym typeface="微软雅黑" pitchFamily="34" charset="-122"/>
              </a:rPr>
              <a:t>海因里希的多米诺骨牌理论，认为事故的发生是一连串事件</a:t>
            </a:r>
          </a:p>
        </p:txBody>
      </p:sp>
      <p:sp>
        <p:nvSpPr>
          <p:cNvPr id="56" name="矩形 55"/>
          <p:cNvSpPr/>
          <p:nvPr/>
        </p:nvSpPr>
        <p:spPr>
          <a:xfrm>
            <a:off x="7317860" y="4998331"/>
            <a:ext cx="1443006" cy="400101"/>
          </a:xfrm>
          <a:prstGeom prst="rect">
            <a:avLst/>
          </a:prstGeom>
        </p:spPr>
        <p:txBody>
          <a:bodyPr wrap="none" lIns="91431" tIns="45716" rIns="91431" bIns="45716">
            <a:spAutoFit/>
          </a:bodyPr>
          <a:lstStyle/>
          <a:p>
            <a:r>
              <a:rPr lang="en-US" altLang="zh-CN" sz="2000" b="1" dirty="0">
                <a:solidFill>
                  <a:srgbClr val="202A36"/>
                </a:solidFill>
                <a:latin typeface="微软雅黑" pitchFamily="34" charset="-122"/>
                <a:ea typeface="微软雅黑" pitchFamily="34" charset="-122"/>
              </a:rPr>
              <a:t>3.</a:t>
            </a:r>
            <a:r>
              <a:rPr lang="zh-CN" altLang="en-US" sz="2000" b="1" dirty="0">
                <a:solidFill>
                  <a:srgbClr val="202A36"/>
                </a:solidFill>
                <a:latin typeface="微软雅黑" pitchFamily="34" charset="-122"/>
                <a:ea typeface="微软雅黑" pitchFamily="34" charset="-122"/>
              </a:rPr>
              <a:t>系统理论</a:t>
            </a:r>
            <a:endParaRPr lang="en-US" altLang="zh-CN" sz="2000" b="1" dirty="0">
              <a:solidFill>
                <a:srgbClr val="202A36"/>
              </a:solidFill>
              <a:latin typeface="微软雅黑" pitchFamily="34" charset="-122"/>
              <a:ea typeface="微软雅黑" pitchFamily="34" charset="-122"/>
            </a:endParaRPr>
          </a:p>
        </p:txBody>
      </p:sp>
      <p:sp>
        <p:nvSpPr>
          <p:cNvPr id="57" name="矩形 47"/>
          <p:cNvSpPr>
            <a:spLocks noChangeArrowheads="1"/>
          </p:cNvSpPr>
          <p:nvPr/>
        </p:nvSpPr>
        <p:spPr bwMode="auto">
          <a:xfrm>
            <a:off x="7105650" y="5458460"/>
            <a:ext cx="1997075"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20000"/>
              </a:lnSpc>
              <a:spcBef>
                <a:spcPct val="0"/>
              </a:spcBef>
              <a:buNone/>
            </a:pPr>
            <a:r>
              <a:rPr lang="zh-CN" altLang="en-US" sz="1400" b="1" dirty="0">
                <a:solidFill>
                  <a:srgbClr val="202A36"/>
                </a:solidFill>
                <a:sym typeface="微软雅黑" pitchFamily="34" charset="-122"/>
              </a:rPr>
              <a:t>把人、机、环境作为一个系统（整体），研究三者之间相互作用、反馈和调整的关系</a:t>
            </a:r>
          </a:p>
        </p:txBody>
      </p:sp>
      <p:sp>
        <p:nvSpPr>
          <p:cNvPr id="58" name="矩形 57"/>
          <p:cNvSpPr/>
          <p:nvPr/>
        </p:nvSpPr>
        <p:spPr>
          <a:xfrm>
            <a:off x="9261800" y="4998331"/>
            <a:ext cx="1955967" cy="400101"/>
          </a:xfrm>
          <a:prstGeom prst="rect">
            <a:avLst/>
          </a:prstGeom>
        </p:spPr>
        <p:txBody>
          <a:bodyPr wrap="none" lIns="91431" tIns="45716" rIns="91431" bIns="45716">
            <a:spAutoFit/>
          </a:bodyPr>
          <a:lstStyle/>
          <a:p>
            <a:r>
              <a:rPr lang="en-US" altLang="zh-CN" sz="2000" b="1" dirty="0">
                <a:solidFill>
                  <a:srgbClr val="202A36"/>
                </a:solidFill>
                <a:latin typeface="微软雅黑" pitchFamily="34" charset="-122"/>
                <a:ea typeface="微软雅黑" pitchFamily="34" charset="-122"/>
              </a:rPr>
              <a:t>4.</a:t>
            </a:r>
            <a:r>
              <a:rPr lang="zh-CN" altLang="en-US" sz="2000" b="1" dirty="0">
                <a:solidFill>
                  <a:srgbClr val="202A36"/>
                </a:solidFill>
                <a:latin typeface="微软雅黑" pitchFamily="34" charset="-122"/>
                <a:ea typeface="微软雅黑" pitchFamily="34" charset="-122"/>
              </a:rPr>
              <a:t>轨迹交叉理论</a:t>
            </a:r>
            <a:endParaRPr lang="en-US" altLang="zh-CN" sz="2000" b="1" dirty="0">
              <a:solidFill>
                <a:srgbClr val="202A36"/>
              </a:solidFill>
              <a:latin typeface="微软雅黑" pitchFamily="34" charset="-122"/>
              <a:ea typeface="微软雅黑" pitchFamily="34" charset="-122"/>
            </a:endParaRPr>
          </a:p>
        </p:txBody>
      </p:sp>
      <p:sp>
        <p:nvSpPr>
          <p:cNvPr id="59" name="矩形 47"/>
          <p:cNvSpPr>
            <a:spLocks noChangeArrowheads="1"/>
          </p:cNvSpPr>
          <p:nvPr/>
        </p:nvSpPr>
        <p:spPr bwMode="auto">
          <a:xfrm>
            <a:off x="9309926" y="5467827"/>
            <a:ext cx="187499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20000"/>
              </a:lnSpc>
              <a:spcBef>
                <a:spcPct val="0"/>
              </a:spcBef>
              <a:buNone/>
            </a:pPr>
            <a:r>
              <a:rPr lang="zh-CN" altLang="en-US" sz="1400" b="1" dirty="0">
                <a:solidFill>
                  <a:srgbClr val="202A36"/>
                </a:solidFill>
                <a:sym typeface="微软雅黑" pitchFamily="34" charset="-122"/>
              </a:rPr>
              <a:t>在此录入上述图表的描述说明，在此录入上述图表的描述说明，在此录入上述图表的描述说明。</a:t>
            </a:r>
          </a:p>
        </p:txBody>
      </p:sp>
      <p:sp>
        <p:nvSpPr>
          <p:cNvPr id="24" name="矩形 23"/>
          <p:cNvSpPr/>
          <p:nvPr/>
        </p:nvSpPr>
        <p:spPr>
          <a:xfrm>
            <a:off x="2829543" y="1440380"/>
            <a:ext cx="8392023" cy="1323431"/>
          </a:xfrm>
          <a:prstGeom prst="rect">
            <a:avLst/>
          </a:prstGeom>
        </p:spPr>
        <p:txBody>
          <a:bodyPr wrap="none" lIns="91431" tIns="45716" rIns="91431" bIns="45716">
            <a:spAutoFit/>
          </a:bodyPr>
          <a:lstStyle/>
          <a:p>
            <a:r>
              <a:rPr lang="zh-CN" altLang="en-US" sz="2000" b="1" dirty="0">
                <a:solidFill>
                  <a:srgbClr val="202A36"/>
                </a:solidFill>
                <a:latin typeface="微软雅黑" pitchFamily="34" charset="-122"/>
                <a:ea typeface="微软雅黑" pitchFamily="34" charset="-122"/>
              </a:rPr>
              <a:t>事故模式理论</a:t>
            </a:r>
            <a:endParaRPr lang="en-US" altLang="zh-CN" sz="2000" b="1" dirty="0">
              <a:solidFill>
                <a:srgbClr val="202A36"/>
              </a:solidFill>
              <a:latin typeface="微软雅黑" pitchFamily="34" charset="-122"/>
              <a:ea typeface="微软雅黑" pitchFamily="34" charset="-122"/>
            </a:endParaRPr>
          </a:p>
          <a:p>
            <a:endParaRPr lang="en-US" altLang="zh-CN" sz="2000" b="1" dirty="0">
              <a:solidFill>
                <a:srgbClr val="202A36"/>
              </a:solidFill>
              <a:latin typeface="微软雅黑" pitchFamily="34" charset="-122"/>
              <a:ea typeface="微软雅黑" pitchFamily="34" charset="-122"/>
            </a:endParaRPr>
          </a:p>
          <a:p>
            <a:r>
              <a:rPr lang="zh-CN" altLang="en-US" sz="2000" dirty="0">
                <a:solidFill>
                  <a:srgbClr val="202A36"/>
                </a:solidFill>
                <a:latin typeface="微软雅黑" pitchFamily="34" charset="-122"/>
                <a:ea typeface="微软雅黑" pitchFamily="34" charset="-122"/>
              </a:rPr>
              <a:t>是人们对事故机理所作的逻辑抽象或数学抽象，对于认识事故本质、指导</a:t>
            </a:r>
            <a:endParaRPr lang="en-US" altLang="zh-CN" sz="2000" dirty="0">
              <a:solidFill>
                <a:srgbClr val="202A36"/>
              </a:solidFill>
              <a:latin typeface="微软雅黑" pitchFamily="34" charset="-122"/>
              <a:ea typeface="微软雅黑" pitchFamily="34" charset="-122"/>
            </a:endParaRPr>
          </a:p>
          <a:p>
            <a:r>
              <a:rPr lang="zh-CN" altLang="en-US" sz="2000" dirty="0">
                <a:solidFill>
                  <a:srgbClr val="202A36"/>
                </a:solidFill>
                <a:latin typeface="微软雅黑" pitchFamily="34" charset="-122"/>
                <a:ea typeface="微软雅黑" pitchFamily="34" charset="-122"/>
              </a:rPr>
              <a:t>事故调查、事故分析和事故预防都有重要作用</a:t>
            </a:r>
            <a:endParaRPr lang="en-US" altLang="zh-CN" sz="2000" dirty="0">
              <a:solidFill>
                <a:srgbClr val="202A36"/>
              </a:solidFill>
              <a:latin typeface="微软雅黑" pitchFamily="34" charset="-122"/>
              <a:ea typeface="微软雅黑" pitchFamily="34" charset="-122"/>
            </a:endParaRPr>
          </a:p>
        </p:txBody>
      </p:sp>
      <p:sp>
        <p:nvSpPr>
          <p:cNvPr id="27" name="爆炸形 1 26"/>
          <p:cNvSpPr/>
          <p:nvPr/>
        </p:nvSpPr>
        <p:spPr>
          <a:xfrm>
            <a:off x="9804936" y="2839452"/>
            <a:ext cx="2261936" cy="2117558"/>
          </a:xfrm>
          <a:prstGeom prst="irregularSeal1">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9"/>
          <p:cNvSpPr txBox="1"/>
          <p:nvPr/>
        </p:nvSpPr>
        <p:spPr>
          <a:xfrm>
            <a:off x="10127605" y="3557152"/>
            <a:ext cx="1653944" cy="584775"/>
          </a:xfrm>
          <a:prstGeom prst="rect">
            <a:avLst/>
          </a:prstGeom>
          <a:noFill/>
        </p:spPr>
        <p:txBody>
          <a:bodyPr wrap="square" rtlCol="0" anchor="ctr">
            <a:spAutoFit/>
          </a:bodyPr>
          <a:lstStyle/>
          <a:p>
            <a:pPr algn="ctr">
              <a:lnSpc>
                <a:spcPct val="120000"/>
              </a:lnSpc>
            </a:pPr>
            <a:r>
              <a:rPr lang="zh-CN" altLang="en-US" sz="2000" b="1" baseline="-3000" dirty="0">
                <a:solidFill>
                  <a:srgbClr val="FF0000"/>
                </a:solidFill>
                <a:latin typeface="Arial" charset="0"/>
                <a:ea typeface="微软雅黑" pitchFamily="34" charset="-122"/>
                <a:cs typeface="Arial" charset="0"/>
              </a:rPr>
              <a:t>人身伤亡</a:t>
            </a:r>
            <a:endParaRPr lang="en-US" altLang="zh-CN" sz="2000" b="1" baseline="-3000" dirty="0">
              <a:solidFill>
                <a:srgbClr val="FF0000"/>
              </a:solidFill>
              <a:latin typeface="Arial" charset="0"/>
              <a:ea typeface="微软雅黑" pitchFamily="34" charset="-122"/>
              <a:cs typeface="Arial" charset="0"/>
            </a:endParaRPr>
          </a:p>
          <a:p>
            <a:pPr algn="ctr">
              <a:lnSpc>
                <a:spcPct val="120000"/>
              </a:lnSpc>
            </a:pPr>
            <a:r>
              <a:rPr lang="zh-CN" altLang="en-US" sz="2000" b="1" baseline="-3000" dirty="0">
                <a:solidFill>
                  <a:srgbClr val="FF0000"/>
                </a:solidFill>
                <a:latin typeface="Arial" charset="0"/>
                <a:ea typeface="微软雅黑" pitchFamily="34" charset="-122"/>
                <a:cs typeface="Arial" charset="0"/>
              </a:rPr>
              <a:t>经济损失</a:t>
            </a:r>
          </a:p>
        </p:txBody>
      </p:sp>
      <p:sp>
        <p:nvSpPr>
          <p:cNvPr id="29" name="矩形 28"/>
          <p:cNvSpPr/>
          <p:nvPr/>
        </p:nvSpPr>
        <p:spPr>
          <a:xfrm>
            <a:off x="2938259" y="1945849"/>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31" name="矩形 30"/>
          <p:cNvSpPr/>
          <p:nvPr/>
        </p:nvSpPr>
        <p:spPr>
          <a:xfrm>
            <a:off x="3553109" y="1945849"/>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400" fill="hold"/>
                                        <p:tgtEl>
                                          <p:spTgt spid="37"/>
                                        </p:tgtEl>
                                        <p:attrNameLst>
                                          <p:attrName>ppt_x</p:attrName>
                                        </p:attrNameLst>
                                      </p:cBhvr>
                                      <p:tavLst>
                                        <p:tav tm="0">
                                          <p:val>
                                            <p:strVal val="0-#ppt_w/2"/>
                                          </p:val>
                                        </p:tav>
                                        <p:tav tm="100000">
                                          <p:val>
                                            <p:strVal val="#ppt_x"/>
                                          </p:val>
                                        </p:tav>
                                      </p:tavLst>
                                    </p:anim>
                                    <p:anim calcmode="lin" valueType="num">
                                      <p:cBhvr additive="base">
                                        <p:cTn id="12" dur="400" fill="hold"/>
                                        <p:tgtEl>
                                          <p:spTgt spid="37"/>
                                        </p:tgtEl>
                                        <p:attrNameLst>
                                          <p:attrName>ppt_y</p:attrName>
                                        </p:attrNameLst>
                                      </p:cBhvr>
                                      <p:tavLst>
                                        <p:tav tm="0">
                                          <p:val>
                                            <p:strVal val="#ppt_y"/>
                                          </p:val>
                                        </p:tav>
                                        <p:tav tm="100000">
                                          <p:val>
                                            <p:strVal val="#ppt_y"/>
                                          </p:val>
                                        </p:tav>
                                      </p:tavLst>
                                    </p:anim>
                                  </p:childTnLst>
                                </p:cTn>
                              </p:par>
                              <p:par>
                                <p:cTn id="13" presetID="12" presetClass="entr" presetSubtype="1" fill="hold" grpId="0"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400"/>
                                        <p:tgtEl>
                                          <p:spTgt spid="52"/>
                                        </p:tgtEl>
                                        <p:attrNameLst>
                                          <p:attrName>ppt_y</p:attrName>
                                        </p:attrNameLst>
                                      </p:cBhvr>
                                      <p:tavLst>
                                        <p:tav tm="0">
                                          <p:val>
                                            <p:strVal val="#ppt_y-#ppt_h*1.125000"/>
                                          </p:val>
                                        </p:tav>
                                        <p:tav tm="100000">
                                          <p:val>
                                            <p:strVal val="#ppt_y"/>
                                          </p:val>
                                        </p:tav>
                                      </p:tavLst>
                                    </p:anim>
                                    <p:animEffect transition="in" filter="wipe(down)">
                                      <p:cBhvr>
                                        <p:cTn id="16" dur="400"/>
                                        <p:tgtEl>
                                          <p:spTgt spid="52"/>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400"/>
                                        <p:tgtEl>
                                          <p:spTgt spid="53"/>
                                        </p:tgtEl>
                                        <p:attrNameLst>
                                          <p:attrName>ppt_y</p:attrName>
                                        </p:attrNameLst>
                                      </p:cBhvr>
                                      <p:tavLst>
                                        <p:tav tm="0">
                                          <p:val>
                                            <p:strVal val="#ppt_y-#ppt_h*1.125000"/>
                                          </p:val>
                                        </p:tav>
                                        <p:tav tm="100000">
                                          <p:val>
                                            <p:strVal val="#ppt_y"/>
                                          </p:val>
                                        </p:tav>
                                      </p:tavLst>
                                    </p:anim>
                                    <p:animEffect transition="in" filter="wipe(down)">
                                      <p:cBhvr>
                                        <p:cTn id="20" dur="400"/>
                                        <p:tgtEl>
                                          <p:spTgt spid="53"/>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400"/>
                                        <p:tgtEl>
                                          <p:spTgt spid="34"/>
                                        </p:tgtEl>
                                        <p:attrNameLst>
                                          <p:attrName>ppt_x</p:attrName>
                                        </p:attrNameLst>
                                      </p:cBhvr>
                                      <p:tavLst>
                                        <p:tav tm="0">
                                          <p:val>
                                            <p:strVal val="#ppt_x-#ppt_w*1.125000"/>
                                          </p:val>
                                        </p:tav>
                                        <p:tav tm="100000">
                                          <p:val>
                                            <p:strVal val="#ppt_x"/>
                                          </p:val>
                                        </p:tav>
                                      </p:tavLst>
                                    </p:anim>
                                    <p:animEffect transition="in" filter="wipe(right)">
                                      <p:cBhvr>
                                        <p:cTn id="25" dur="400"/>
                                        <p:tgtEl>
                                          <p:spTgt spid="34"/>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400"/>
                                        <p:tgtEl>
                                          <p:spTgt spid="54"/>
                                        </p:tgtEl>
                                        <p:attrNameLst>
                                          <p:attrName>ppt_y</p:attrName>
                                        </p:attrNameLst>
                                      </p:cBhvr>
                                      <p:tavLst>
                                        <p:tav tm="0">
                                          <p:val>
                                            <p:strVal val="#ppt_y-#ppt_h*1.125000"/>
                                          </p:val>
                                        </p:tav>
                                        <p:tav tm="100000">
                                          <p:val>
                                            <p:strVal val="#ppt_y"/>
                                          </p:val>
                                        </p:tav>
                                      </p:tavLst>
                                    </p:anim>
                                    <p:animEffect transition="in" filter="wipe(down)">
                                      <p:cBhvr>
                                        <p:cTn id="29" dur="400"/>
                                        <p:tgtEl>
                                          <p:spTgt spid="5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400"/>
                                        <p:tgtEl>
                                          <p:spTgt spid="55"/>
                                        </p:tgtEl>
                                        <p:attrNameLst>
                                          <p:attrName>ppt_y</p:attrName>
                                        </p:attrNameLst>
                                      </p:cBhvr>
                                      <p:tavLst>
                                        <p:tav tm="0">
                                          <p:val>
                                            <p:strVal val="#ppt_y-#ppt_h*1.125000"/>
                                          </p:val>
                                        </p:tav>
                                        <p:tav tm="100000">
                                          <p:val>
                                            <p:strVal val="#ppt_y"/>
                                          </p:val>
                                        </p:tav>
                                      </p:tavLst>
                                    </p:anim>
                                    <p:animEffect transition="in" filter="wipe(down)">
                                      <p:cBhvr>
                                        <p:cTn id="33" dur="400"/>
                                        <p:tgtEl>
                                          <p:spTgt spid="55"/>
                                        </p:tgtEl>
                                      </p:cBhvr>
                                    </p:animEffect>
                                  </p:childTnLst>
                                </p:cTn>
                              </p:par>
                            </p:childTnLst>
                          </p:cTn>
                        </p:par>
                        <p:par>
                          <p:cTn id="34" fill="hold">
                            <p:stCondLst>
                              <p:cond delay="1500"/>
                            </p:stCondLst>
                            <p:childTnLst>
                              <p:par>
                                <p:cTn id="35" presetID="1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400"/>
                                        <p:tgtEl>
                                          <p:spTgt spid="48"/>
                                        </p:tgtEl>
                                        <p:attrNameLst>
                                          <p:attrName>ppt_x</p:attrName>
                                        </p:attrNameLst>
                                      </p:cBhvr>
                                      <p:tavLst>
                                        <p:tav tm="0">
                                          <p:val>
                                            <p:strVal val="#ppt_x-#ppt_w*1.125000"/>
                                          </p:val>
                                        </p:tav>
                                        <p:tav tm="100000">
                                          <p:val>
                                            <p:strVal val="#ppt_x"/>
                                          </p:val>
                                        </p:tav>
                                      </p:tavLst>
                                    </p:anim>
                                    <p:animEffect transition="in" filter="wipe(right)">
                                      <p:cBhvr>
                                        <p:cTn id="38" dur="400"/>
                                        <p:tgtEl>
                                          <p:spTgt spid="4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400"/>
                                        <p:tgtEl>
                                          <p:spTgt spid="56"/>
                                        </p:tgtEl>
                                        <p:attrNameLst>
                                          <p:attrName>ppt_y</p:attrName>
                                        </p:attrNameLst>
                                      </p:cBhvr>
                                      <p:tavLst>
                                        <p:tav tm="0">
                                          <p:val>
                                            <p:strVal val="#ppt_y-#ppt_h*1.125000"/>
                                          </p:val>
                                        </p:tav>
                                        <p:tav tm="100000">
                                          <p:val>
                                            <p:strVal val="#ppt_y"/>
                                          </p:val>
                                        </p:tav>
                                      </p:tavLst>
                                    </p:anim>
                                    <p:animEffect transition="in" filter="wipe(down)">
                                      <p:cBhvr>
                                        <p:cTn id="42" dur="400"/>
                                        <p:tgtEl>
                                          <p:spTgt spid="56"/>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400"/>
                                        <p:tgtEl>
                                          <p:spTgt spid="57"/>
                                        </p:tgtEl>
                                        <p:attrNameLst>
                                          <p:attrName>ppt_y</p:attrName>
                                        </p:attrNameLst>
                                      </p:cBhvr>
                                      <p:tavLst>
                                        <p:tav tm="0">
                                          <p:val>
                                            <p:strVal val="#ppt_y-#ppt_h*1.125000"/>
                                          </p:val>
                                        </p:tav>
                                        <p:tav tm="100000">
                                          <p:val>
                                            <p:strVal val="#ppt_y"/>
                                          </p:val>
                                        </p:tav>
                                      </p:tavLst>
                                    </p:anim>
                                    <p:animEffect transition="in" filter="wipe(down)">
                                      <p:cBhvr>
                                        <p:cTn id="46" dur="400"/>
                                        <p:tgtEl>
                                          <p:spTgt spid="57"/>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400"/>
                                        <p:tgtEl>
                                          <p:spTgt spid="45"/>
                                        </p:tgtEl>
                                        <p:attrNameLst>
                                          <p:attrName>ppt_x</p:attrName>
                                        </p:attrNameLst>
                                      </p:cBhvr>
                                      <p:tavLst>
                                        <p:tav tm="0">
                                          <p:val>
                                            <p:strVal val="#ppt_x-#ppt_w*1.125000"/>
                                          </p:val>
                                        </p:tav>
                                        <p:tav tm="100000">
                                          <p:val>
                                            <p:strVal val="#ppt_x"/>
                                          </p:val>
                                        </p:tav>
                                      </p:tavLst>
                                    </p:anim>
                                    <p:animEffect transition="in" filter="wipe(right)">
                                      <p:cBhvr>
                                        <p:cTn id="51" dur="400"/>
                                        <p:tgtEl>
                                          <p:spTgt spid="45"/>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58"/>
                                        </p:tgtEl>
                                        <p:attrNameLst>
                                          <p:attrName>style.visibility</p:attrName>
                                        </p:attrNameLst>
                                      </p:cBhvr>
                                      <p:to>
                                        <p:strVal val="visible"/>
                                      </p:to>
                                    </p:set>
                                    <p:anim calcmode="lin" valueType="num">
                                      <p:cBhvr additive="base">
                                        <p:cTn id="54" dur="400"/>
                                        <p:tgtEl>
                                          <p:spTgt spid="58"/>
                                        </p:tgtEl>
                                        <p:attrNameLst>
                                          <p:attrName>ppt_y</p:attrName>
                                        </p:attrNameLst>
                                      </p:cBhvr>
                                      <p:tavLst>
                                        <p:tav tm="0">
                                          <p:val>
                                            <p:strVal val="#ppt_y-#ppt_h*1.125000"/>
                                          </p:val>
                                        </p:tav>
                                        <p:tav tm="100000">
                                          <p:val>
                                            <p:strVal val="#ppt_y"/>
                                          </p:val>
                                        </p:tav>
                                      </p:tavLst>
                                    </p:anim>
                                    <p:animEffect transition="in" filter="wipe(down)">
                                      <p:cBhvr>
                                        <p:cTn id="55" dur="400"/>
                                        <p:tgtEl>
                                          <p:spTgt spid="58"/>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400"/>
                                        <p:tgtEl>
                                          <p:spTgt spid="59"/>
                                        </p:tgtEl>
                                        <p:attrNameLst>
                                          <p:attrName>ppt_y</p:attrName>
                                        </p:attrNameLst>
                                      </p:cBhvr>
                                      <p:tavLst>
                                        <p:tav tm="0">
                                          <p:val>
                                            <p:strVal val="#ppt_y-#ppt_h*1.125000"/>
                                          </p:val>
                                        </p:tav>
                                        <p:tav tm="100000">
                                          <p:val>
                                            <p:strVal val="#ppt_y"/>
                                          </p:val>
                                        </p:tav>
                                      </p:tavLst>
                                    </p:anim>
                                    <p:animEffect transition="in" filter="wipe(down)">
                                      <p:cBhvr>
                                        <p:cTn id="59" dur="400"/>
                                        <p:tgtEl>
                                          <p:spTgt spid="59"/>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400"/>
                                        <p:tgtEl>
                                          <p:spTgt spid="24"/>
                                        </p:tgtEl>
                                        <p:attrNameLst>
                                          <p:attrName>ppt_y</p:attrName>
                                        </p:attrNameLst>
                                      </p:cBhvr>
                                      <p:tavLst>
                                        <p:tav tm="0">
                                          <p:val>
                                            <p:strVal val="#ppt_y-#ppt_h*1.125000"/>
                                          </p:val>
                                        </p:tav>
                                        <p:tav tm="100000">
                                          <p:val>
                                            <p:strVal val="#ppt_y"/>
                                          </p:val>
                                        </p:tav>
                                      </p:tavLst>
                                    </p:anim>
                                    <p:animEffect transition="in" filter="wipe(down)">
                                      <p:cBhvr>
                                        <p:cTn id="63" dur="400"/>
                                        <p:tgtEl>
                                          <p:spTgt spid="24"/>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75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Par">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P spid="24" grpId="0"/>
      <p:bldP spid="27" grpId="0" animBg="1"/>
      <p:bldP spid="28" grpId="0"/>
      <p:bldP spid="29"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477179" y="1952877"/>
            <a:ext cx="2356454" cy="747483"/>
          </a:xfrm>
          <a:prstGeom prst="rect">
            <a:avLst/>
          </a:prstGeom>
          <a:noFill/>
        </p:spPr>
        <p:txBody>
          <a:bodyPr wrap="square" lIns="81887" tIns="40943" rIns="81887" bIns="40943" rtlCol="0">
            <a:spAutoFit/>
          </a:bodyPr>
          <a:lstStyle/>
          <a:p>
            <a:pPr algn="just">
              <a:lnSpc>
                <a:spcPct val="120000"/>
              </a:lnSpc>
            </a:pPr>
            <a:r>
              <a:rPr lang="zh-CN" altLang="en-US" sz="1200" b="1" dirty="0">
                <a:solidFill>
                  <a:srgbClr val="202A36"/>
                </a:solidFill>
                <a:latin typeface="微软雅黑" pitchFamily="34" charset="-122"/>
                <a:ea typeface="微软雅黑" pitchFamily="34" charset="-122"/>
              </a:rPr>
              <a:t>一个因素促成下一因素发生，下一因素又促成再下一因素，彼此互为因果，连锁导致事故发生</a:t>
            </a:r>
          </a:p>
        </p:txBody>
      </p:sp>
      <p:sp>
        <p:nvSpPr>
          <p:cNvPr id="24" name="TextBox 23"/>
          <p:cNvSpPr txBox="1"/>
          <p:nvPr/>
        </p:nvSpPr>
        <p:spPr>
          <a:xfrm>
            <a:off x="2588371" y="1598321"/>
            <a:ext cx="1337206" cy="338546"/>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1600" dirty="0">
                <a:solidFill>
                  <a:srgbClr val="FCB00F"/>
                </a:solidFill>
              </a:rPr>
              <a:t>（</a:t>
            </a:r>
            <a:r>
              <a:rPr lang="en-US" altLang="zh-CN" sz="1600" dirty="0">
                <a:solidFill>
                  <a:srgbClr val="FCB00F"/>
                </a:solidFill>
              </a:rPr>
              <a:t>1</a:t>
            </a:r>
            <a:r>
              <a:rPr lang="zh-CN" altLang="en-US" sz="1600" dirty="0">
                <a:solidFill>
                  <a:srgbClr val="FCB00F"/>
                </a:solidFill>
              </a:rPr>
              <a:t>）连锁型</a:t>
            </a:r>
          </a:p>
        </p:txBody>
      </p:sp>
      <p:sp>
        <p:nvSpPr>
          <p:cNvPr id="25" name="TextBox 24"/>
          <p:cNvSpPr txBox="1"/>
          <p:nvPr/>
        </p:nvSpPr>
        <p:spPr>
          <a:xfrm>
            <a:off x="2510675" y="4667202"/>
            <a:ext cx="2521650" cy="1264548"/>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b="1" dirty="0">
                <a:solidFill>
                  <a:srgbClr val="202A36"/>
                </a:solidFill>
              </a:rPr>
              <a:t>某些因素连锁，某些因素集中，互相交叉，复合造成事故</a:t>
            </a:r>
            <a:endParaRPr lang="en-US" altLang="zh-CN" sz="1200" b="1" dirty="0">
              <a:solidFill>
                <a:srgbClr val="202A36"/>
              </a:solidFill>
            </a:endParaRPr>
          </a:p>
          <a:p>
            <a:endParaRPr lang="en-US" altLang="zh-CN" sz="1200" dirty="0">
              <a:solidFill>
                <a:srgbClr val="202A36"/>
              </a:solidFill>
            </a:endParaRPr>
          </a:p>
          <a:p>
            <a:r>
              <a:rPr lang="zh-CN" altLang="en-US" b="1" dirty="0">
                <a:solidFill>
                  <a:srgbClr val="202A36"/>
                </a:solidFill>
              </a:rPr>
              <a:t>单纯集中型或单纯连锁型较少，事故的发生多为复合型</a:t>
            </a:r>
          </a:p>
        </p:txBody>
      </p:sp>
      <p:sp>
        <p:nvSpPr>
          <p:cNvPr id="39" name="TextBox 38"/>
          <p:cNvSpPr txBox="1"/>
          <p:nvPr/>
        </p:nvSpPr>
        <p:spPr>
          <a:xfrm>
            <a:off x="2600571" y="4312645"/>
            <a:ext cx="1784122" cy="338546"/>
          </a:xfrm>
          <a:prstGeom prst="rect">
            <a:avLst/>
          </a:prstGeom>
          <a:solidFill>
            <a:srgbClr val="202A36"/>
          </a:solidFill>
        </p:spPr>
        <p:txBody>
          <a:bodyPr wrap="square" lIns="91431" tIns="45716" rIns="91431" bIns="4571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pPr algn="l"/>
            <a:r>
              <a:rPr lang="zh-CN" altLang="en-US" sz="1600" dirty="0">
                <a:solidFill>
                  <a:srgbClr val="FCB00F"/>
                </a:solidFill>
              </a:rPr>
              <a:t>（</a:t>
            </a:r>
            <a:r>
              <a:rPr lang="en-US" altLang="zh-CN" sz="1600" dirty="0">
                <a:solidFill>
                  <a:srgbClr val="FCB00F"/>
                </a:solidFill>
              </a:rPr>
              <a:t>3</a:t>
            </a:r>
            <a:r>
              <a:rPr lang="zh-CN" altLang="en-US" sz="1600" dirty="0">
                <a:solidFill>
                  <a:srgbClr val="FCB00F"/>
                </a:solidFill>
              </a:rPr>
              <a:t>）复合型</a:t>
            </a:r>
          </a:p>
        </p:txBody>
      </p:sp>
      <p:sp>
        <p:nvSpPr>
          <p:cNvPr id="40" name="TextBox 39"/>
          <p:cNvSpPr txBox="1"/>
          <p:nvPr/>
        </p:nvSpPr>
        <p:spPr>
          <a:xfrm>
            <a:off x="2496428" y="3386014"/>
            <a:ext cx="2347662" cy="525884"/>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b="1" dirty="0">
                <a:solidFill>
                  <a:srgbClr val="202A36"/>
                </a:solidFill>
              </a:rPr>
              <a:t>多种各自独立的原因在同一时间共同导致事故的发生</a:t>
            </a:r>
          </a:p>
        </p:txBody>
      </p:sp>
      <p:sp>
        <p:nvSpPr>
          <p:cNvPr id="41" name="TextBox 40"/>
          <p:cNvSpPr txBox="1"/>
          <p:nvPr/>
        </p:nvSpPr>
        <p:spPr>
          <a:xfrm>
            <a:off x="2572632" y="3009871"/>
            <a:ext cx="1747575" cy="338546"/>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r>
              <a:rPr lang="zh-CN" altLang="en-US" sz="1600" dirty="0">
                <a:solidFill>
                  <a:srgbClr val="FCB00F"/>
                </a:solidFill>
              </a:rPr>
              <a:t>（</a:t>
            </a:r>
            <a:r>
              <a:rPr lang="en-US" altLang="zh-CN" sz="1600" dirty="0">
                <a:solidFill>
                  <a:srgbClr val="FCB00F"/>
                </a:solidFill>
              </a:rPr>
              <a:t>2</a:t>
            </a:r>
            <a:r>
              <a:rPr lang="zh-CN" altLang="en-US" sz="1600" dirty="0">
                <a:solidFill>
                  <a:srgbClr val="FCB00F"/>
                </a:solidFill>
              </a:rPr>
              <a:t>）多因致果型</a:t>
            </a:r>
          </a:p>
        </p:txBody>
      </p:sp>
      <p:sp>
        <p:nvSpPr>
          <p:cNvPr id="30" name="矩形 3"/>
          <p:cNvSpPr>
            <a:spLocks noChangeArrowheads="1"/>
          </p:cNvSpPr>
          <p:nvPr/>
        </p:nvSpPr>
        <p:spPr bwMode="auto">
          <a:xfrm>
            <a:off x="2491722" y="564800"/>
            <a:ext cx="193673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en-US" altLang="zh-CN" sz="2000" dirty="0">
                <a:solidFill>
                  <a:srgbClr val="202A36"/>
                </a:solidFill>
                <a:cs typeface="Arial" charset="0"/>
              </a:rPr>
              <a:t>1.</a:t>
            </a:r>
            <a:r>
              <a:rPr lang="zh-CN" altLang="en-US" sz="2000" dirty="0">
                <a:solidFill>
                  <a:srgbClr val="202A36"/>
                </a:solidFill>
                <a:cs typeface="Arial" charset="0"/>
              </a:rPr>
              <a:t>事故因果理论</a:t>
            </a:r>
          </a:p>
        </p:txBody>
      </p:sp>
      <p:sp>
        <p:nvSpPr>
          <p:cNvPr id="26" name="椭圆 25"/>
          <p:cNvSpPr/>
          <p:nvPr/>
        </p:nvSpPr>
        <p:spPr>
          <a:xfrm>
            <a:off x="5654031" y="1563294"/>
            <a:ext cx="596766" cy="587141"/>
          </a:xfrm>
          <a:prstGeom prst="ellipse">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27" name="椭圆 26"/>
          <p:cNvSpPr/>
          <p:nvPr/>
        </p:nvSpPr>
        <p:spPr>
          <a:xfrm>
            <a:off x="6711206" y="1580938"/>
            <a:ext cx="596766" cy="587141"/>
          </a:xfrm>
          <a:prstGeom prst="ellipse">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sp>
        <p:nvSpPr>
          <p:cNvPr id="28" name="椭圆 27"/>
          <p:cNvSpPr/>
          <p:nvPr/>
        </p:nvSpPr>
        <p:spPr>
          <a:xfrm>
            <a:off x="7806881" y="1569709"/>
            <a:ext cx="596766" cy="587141"/>
          </a:xfrm>
          <a:prstGeom prst="ellipse">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29" name="椭圆 28"/>
          <p:cNvSpPr/>
          <p:nvPr/>
        </p:nvSpPr>
        <p:spPr>
          <a:xfrm>
            <a:off x="8873681" y="1568104"/>
            <a:ext cx="596766" cy="587141"/>
          </a:xfrm>
          <a:prstGeom prst="ellipse">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31" name="椭圆 30"/>
          <p:cNvSpPr/>
          <p:nvPr/>
        </p:nvSpPr>
        <p:spPr>
          <a:xfrm>
            <a:off x="9969358" y="1566502"/>
            <a:ext cx="596766" cy="587141"/>
          </a:xfrm>
          <a:prstGeom prst="ellipse">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a:t>
            </a:r>
            <a:endParaRPr lang="zh-CN" altLang="en-US" dirty="0"/>
          </a:p>
        </p:txBody>
      </p:sp>
      <p:sp>
        <p:nvSpPr>
          <p:cNvPr id="32" name="椭圆 31"/>
          <p:cNvSpPr/>
          <p:nvPr/>
        </p:nvSpPr>
        <p:spPr>
          <a:xfrm>
            <a:off x="10992842" y="1584149"/>
            <a:ext cx="596766" cy="5871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33" name="TextBox 32"/>
          <p:cNvSpPr txBox="1"/>
          <p:nvPr/>
        </p:nvSpPr>
        <p:spPr>
          <a:xfrm>
            <a:off x="11024927" y="1698047"/>
            <a:ext cx="680185" cy="338554"/>
          </a:xfrm>
          <a:prstGeom prst="rect">
            <a:avLst/>
          </a:prstGeom>
          <a:noFill/>
        </p:spPr>
        <p:txBody>
          <a:bodyPr wrap="square" rtlCol="0">
            <a:spAutoFit/>
          </a:bodyPr>
          <a:lstStyle/>
          <a:p>
            <a:r>
              <a:rPr lang="zh-CN" altLang="en-US" sz="1600" dirty="0">
                <a:solidFill>
                  <a:schemeClr val="bg1"/>
                </a:solidFill>
                <a:latin typeface="黑体" pitchFamily="49" charset="-122"/>
                <a:ea typeface="黑体" pitchFamily="49" charset="-122"/>
              </a:rPr>
              <a:t>事故</a:t>
            </a:r>
          </a:p>
        </p:txBody>
      </p:sp>
      <p:sp>
        <p:nvSpPr>
          <p:cNvPr id="34" name="右箭头 33"/>
          <p:cNvSpPr/>
          <p:nvPr/>
        </p:nvSpPr>
        <p:spPr>
          <a:xfrm>
            <a:off x="6298923" y="1765425"/>
            <a:ext cx="394635"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9512156" y="1754196"/>
            <a:ext cx="394635"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a:off x="8451774" y="1752592"/>
            <a:ext cx="394635"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7362515" y="1750987"/>
            <a:ext cx="394635"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右箭头 37"/>
          <p:cNvSpPr/>
          <p:nvPr/>
        </p:nvSpPr>
        <p:spPr>
          <a:xfrm>
            <a:off x="10594999" y="1759007"/>
            <a:ext cx="394635"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可选过程 43"/>
          <p:cNvSpPr/>
          <p:nvPr/>
        </p:nvSpPr>
        <p:spPr>
          <a:xfrm>
            <a:off x="7752337" y="2314064"/>
            <a:ext cx="1540042" cy="327259"/>
          </a:xfrm>
          <a:prstGeom prst="flowChartAlternateProcess">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）连锁型</a:t>
            </a:r>
          </a:p>
        </p:txBody>
      </p:sp>
      <p:sp>
        <p:nvSpPr>
          <p:cNvPr id="45" name="椭圆 44"/>
          <p:cNvSpPr/>
          <p:nvPr/>
        </p:nvSpPr>
        <p:spPr>
          <a:xfrm>
            <a:off x="6720832" y="3351989"/>
            <a:ext cx="596766" cy="587141"/>
          </a:xfrm>
          <a:prstGeom prst="ellipse">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46" name="椭圆 45"/>
          <p:cNvSpPr/>
          <p:nvPr/>
        </p:nvSpPr>
        <p:spPr>
          <a:xfrm>
            <a:off x="8528777" y="3071251"/>
            <a:ext cx="596766" cy="587141"/>
          </a:xfrm>
          <a:prstGeom prst="ellipse">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sp>
        <p:nvSpPr>
          <p:cNvPr id="47" name="椭圆 46"/>
          <p:cNvSpPr/>
          <p:nvPr/>
        </p:nvSpPr>
        <p:spPr>
          <a:xfrm>
            <a:off x="10365597" y="3358404"/>
            <a:ext cx="596766" cy="587141"/>
          </a:xfrm>
          <a:prstGeom prst="ellipse">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48" name="椭圆 47"/>
          <p:cNvSpPr/>
          <p:nvPr/>
        </p:nvSpPr>
        <p:spPr>
          <a:xfrm>
            <a:off x="9603597" y="4829462"/>
            <a:ext cx="596766" cy="587141"/>
          </a:xfrm>
          <a:prstGeom prst="ellipse">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49" name="椭圆 48"/>
          <p:cNvSpPr/>
          <p:nvPr/>
        </p:nvSpPr>
        <p:spPr>
          <a:xfrm>
            <a:off x="7474810" y="4827862"/>
            <a:ext cx="596766" cy="587141"/>
          </a:xfrm>
          <a:prstGeom prst="ellipse">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a:t>
            </a:r>
            <a:endParaRPr lang="zh-CN" altLang="en-US" dirty="0"/>
          </a:p>
        </p:txBody>
      </p:sp>
      <p:sp>
        <p:nvSpPr>
          <p:cNvPr id="51" name="椭圆 50"/>
          <p:cNvSpPr/>
          <p:nvPr/>
        </p:nvSpPr>
        <p:spPr>
          <a:xfrm>
            <a:off x="8556045" y="4085112"/>
            <a:ext cx="596766" cy="5871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2" name="TextBox 51"/>
          <p:cNvSpPr txBox="1"/>
          <p:nvPr/>
        </p:nvSpPr>
        <p:spPr>
          <a:xfrm>
            <a:off x="8568880" y="4199011"/>
            <a:ext cx="680185" cy="338554"/>
          </a:xfrm>
          <a:prstGeom prst="rect">
            <a:avLst/>
          </a:prstGeom>
          <a:noFill/>
        </p:spPr>
        <p:txBody>
          <a:bodyPr wrap="square" rtlCol="0">
            <a:spAutoFit/>
          </a:bodyPr>
          <a:lstStyle/>
          <a:p>
            <a:r>
              <a:rPr lang="zh-CN" altLang="en-US" sz="1600" dirty="0">
                <a:solidFill>
                  <a:schemeClr val="bg1"/>
                </a:solidFill>
                <a:latin typeface="黑体" pitchFamily="49" charset="-122"/>
                <a:ea typeface="黑体" pitchFamily="49" charset="-122"/>
              </a:rPr>
              <a:t>事故</a:t>
            </a:r>
          </a:p>
        </p:txBody>
      </p:sp>
      <p:sp>
        <p:nvSpPr>
          <p:cNvPr id="53" name="流程图: 可选过程 52"/>
          <p:cNvSpPr/>
          <p:nvPr/>
        </p:nvSpPr>
        <p:spPr>
          <a:xfrm>
            <a:off x="7550207" y="5440670"/>
            <a:ext cx="2058202" cy="327259"/>
          </a:xfrm>
          <a:prstGeom prst="flowChartAlternateProcess">
            <a:avLst/>
          </a:prstGeom>
          <a:solidFill>
            <a:srgbClr val="202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）多因致果型</a:t>
            </a:r>
          </a:p>
        </p:txBody>
      </p:sp>
      <p:sp>
        <p:nvSpPr>
          <p:cNvPr id="54" name="矩形 53"/>
          <p:cNvSpPr/>
          <p:nvPr/>
        </p:nvSpPr>
        <p:spPr>
          <a:xfrm>
            <a:off x="5442274" y="1361163"/>
            <a:ext cx="6262838" cy="1386037"/>
          </a:xfrm>
          <a:prstGeom prst="rect">
            <a:avLst/>
          </a:prstGeom>
          <a:no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451899" y="2958956"/>
            <a:ext cx="6253213" cy="2868329"/>
          </a:xfrm>
          <a:prstGeom prst="rect">
            <a:avLst/>
          </a:prstGeom>
          <a:no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右箭头 55"/>
          <p:cNvSpPr/>
          <p:nvPr/>
        </p:nvSpPr>
        <p:spPr>
          <a:xfrm rot="1538563">
            <a:off x="7525506" y="3953982"/>
            <a:ext cx="863627"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右箭头 56"/>
          <p:cNvSpPr/>
          <p:nvPr/>
        </p:nvSpPr>
        <p:spPr>
          <a:xfrm rot="9371827">
            <a:off x="9343077" y="3904253"/>
            <a:ext cx="863627"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右箭头 57"/>
          <p:cNvSpPr/>
          <p:nvPr/>
        </p:nvSpPr>
        <p:spPr>
          <a:xfrm rot="5400000">
            <a:off x="8638107" y="3757968"/>
            <a:ext cx="414109"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右箭头 58"/>
          <p:cNvSpPr/>
          <p:nvPr/>
        </p:nvSpPr>
        <p:spPr>
          <a:xfrm rot="19497919">
            <a:off x="8034195" y="4642536"/>
            <a:ext cx="597237"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右箭头 59"/>
          <p:cNvSpPr/>
          <p:nvPr/>
        </p:nvSpPr>
        <p:spPr>
          <a:xfrm rot="12842650">
            <a:off x="9043244" y="4689058"/>
            <a:ext cx="597237" cy="2406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left)">
                                      <p:cBhvr>
                                        <p:cTn id="12" dur="500"/>
                                        <p:tgtEl>
                                          <p:spTgt spid="24"/>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ppt_x</p:attrName>
                                        </p:attrNameLst>
                                      </p:cBhvr>
                                      <p:tavLst>
                                        <p:tav tm="0">
                                          <p:val>
                                            <p:strVal val="#ppt_x+#ppt_w*1.125000"/>
                                          </p:val>
                                        </p:tav>
                                        <p:tav tm="100000">
                                          <p:val>
                                            <p:strVal val="#ppt_x"/>
                                          </p:val>
                                        </p:tav>
                                      </p:tavLst>
                                    </p:anim>
                                    <p:animEffect transition="in" filter="wipe(left)">
                                      <p:cBhvr>
                                        <p:cTn id="16" dur="500"/>
                                        <p:tgtEl>
                                          <p:spTgt spid="23"/>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ppt_x</p:attrName>
                                        </p:attrNameLst>
                                      </p:cBhvr>
                                      <p:tavLst>
                                        <p:tav tm="0">
                                          <p:val>
                                            <p:strVal val="#ppt_x-#ppt_w*1.125000"/>
                                          </p:val>
                                        </p:tav>
                                        <p:tav tm="100000">
                                          <p:val>
                                            <p:strVal val="#ppt_x"/>
                                          </p:val>
                                        </p:tav>
                                      </p:tavLst>
                                    </p:anim>
                                    <p:animEffect transition="in" filter="wipe(right)">
                                      <p:cBhvr>
                                        <p:cTn id="20" dur="500"/>
                                        <p:tgtEl>
                                          <p:spTgt spid="39"/>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p:tgtEl>
                                          <p:spTgt spid="41"/>
                                        </p:tgtEl>
                                        <p:attrNameLst>
                                          <p:attrName>ppt_x</p:attrName>
                                        </p:attrNameLst>
                                      </p:cBhvr>
                                      <p:tavLst>
                                        <p:tav tm="0">
                                          <p:val>
                                            <p:strVal val="#ppt_x+#ppt_w*1.125000"/>
                                          </p:val>
                                        </p:tav>
                                        <p:tav tm="100000">
                                          <p:val>
                                            <p:strVal val="#ppt_x"/>
                                          </p:val>
                                        </p:tav>
                                      </p:tavLst>
                                    </p:anim>
                                    <p:animEffect transition="in" filter="wipe(left)">
                                      <p:cBhvr>
                                        <p:cTn id="28" dur="500"/>
                                        <p:tgtEl>
                                          <p:spTgt spid="41"/>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ppt_x</p:attrName>
                                        </p:attrNameLst>
                                      </p:cBhvr>
                                      <p:tavLst>
                                        <p:tav tm="0">
                                          <p:val>
                                            <p:strVal val="#ppt_x+#ppt_w*1.125000"/>
                                          </p:val>
                                        </p:tav>
                                        <p:tav tm="100000">
                                          <p:val>
                                            <p:strVal val="#ppt_x"/>
                                          </p:val>
                                        </p:tav>
                                      </p:tavLst>
                                    </p:anim>
                                    <p:animEffect transition="in" filter="wipe(left)">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39" grpId="0" animBg="1"/>
      <p:bldP spid="40" grpId="0"/>
      <p:bldP spid="41"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
          <p:cNvSpPr>
            <a:spLocks noChangeArrowheads="1"/>
          </p:cNvSpPr>
          <p:nvPr/>
        </p:nvSpPr>
        <p:spPr bwMode="auto">
          <a:xfrm>
            <a:off x="2503597" y="564800"/>
            <a:ext cx="21932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en-US" altLang="zh-CN" sz="2000" dirty="0">
                <a:solidFill>
                  <a:srgbClr val="202A36"/>
                </a:solidFill>
                <a:cs typeface="Arial" charset="0"/>
              </a:rPr>
              <a:t>2.</a:t>
            </a:r>
            <a:r>
              <a:rPr lang="zh-CN" altLang="en-US" sz="2000" dirty="0">
                <a:solidFill>
                  <a:srgbClr val="202A36"/>
                </a:solidFill>
                <a:cs typeface="Arial" charset="0"/>
              </a:rPr>
              <a:t>多米诺骨牌理论</a:t>
            </a:r>
          </a:p>
        </p:txBody>
      </p:sp>
      <p:sp>
        <p:nvSpPr>
          <p:cNvPr id="24" name="立方体 23"/>
          <p:cNvSpPr/>
          <p:nvPr/>
        </p:nvSpPr>
        <p:spPr>
          <a:xfrm>
            <a:off x="3214840" y="1645920"/>
            <a:ext cx="798896" cy="1771048"/>
          </a:xfrm>
          <a:prstGeom prst="cube">
            <a:avLst>
              <a:gd name="adj" fmla="val 47892"/>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M</a:t>
            </a:r>
            <a:endParaRPr lang="zh-CN" altLang="en-US" sz="2000" b="1" dirty="0">
              <a:solidFill>
                <a:schemeClr val="tx1"/>
              </a:solidFill>
            </a:endParaRPr>
          </a:p>
        </p:txBody>
      </p:sp>
      <p:sp>
        <p:nvSpPr>
          <p:cNvPr id="25" name="立方体 24"/>
          <p:cNvSpPr/>
          <p:nvPr/>
        </p:nvSpPr>
        <p:spPr>
          <a:xfrm>
            <a:off x="8988395" y="1634691"/>
            <a:ext cx="798896" cy="1771048"/>
          </a:xfrm>
          <a:prstGeom prst="cube">
            <a:avLst>
              <a:gd name="adj" fmla="val 47892"/>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A</a:t>
            </a:r>
            <a:endParaRPr lang="zh-CN" altLang="en-US" sz="2000" dirty="0">
              <a:solidFill>
                <a:schemeClr val="tx1"/>
              </a:solidFill>
            </a:endParaRPr>
          </a:p>
        </p:txBody>
      </p:sp>
      <p:sp>
        <p:nvSpPr>
          <p:cNvPr id="26" name="立方体 25"/>
          <p:cNvSpPr/>
          <p:nvPr/>
        </p:nvSpPr>
        <p:spPr>
          <a:xfrm>
            <a:off x="4665046" y="1642712"/>
            <a:ext cx="798896" cy="1771048"/>
          </a:xfrm>
          <a:prstGeom prst="cube">
            <a:avLst>
              <a:gd name="adj" fmla="val 47892"/>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P</a:t>
            </a:r>
            <a:endParaRPr lang="zh-CN" altLang="en-US" sz="2000" b="1" dirty="0">
              <a:solidFill>
                <a:schemeClr val="tx1"/>
              </a:solidFill>
            </a:endParaRPr>
          </a:p>
        </p:txBody>
      </p:sp>
      <p:sp>
        <p:nvSpPr>
          <p:cNvPr id="27" name="立方体 26"/>
          <p:cNvSpPr/>
          <p:nvPr/>
        </p:nvSpPr>
        <p:spPr>
          <a:xfrm>
            <a:off x="7522146" y="1660358"/>
            <a:ext cx="798896" cy="1771048"/>
          </a:xfrm>
          <a:prstGeom prst="cube">
            <a:avLst>
              <a:gd name="adj" fmla="val 47892"/>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a:t>
            </a:r>
            <a:endParaRPr lang="zh-CN" altLang="en-US" sz="2000" dirty="0">
              <a:solidFill>
                <a:schemeClr val="tx1"/>
              </a:solidFill>
            </a:endParaRPr>
          </a:p>
        </p:txBody>
      </p:sp>
      <p:sp>
        <p:nvSpPr>
          <p:cNvPr id="28" name="立方体 27"/>
          <p:cNvSpPr/>
          <p:nvPr/>
        </p:nvSpPr>
        <p:spPr>
          <a:xfrm>
            <a:off x="6096002" y="1639503"/>
            <a:ext cx="798896" cy="1771048"/>
          </a:xfrm>
          <a:prstGeom prst="cube">
            <a:avLst>
              <a:gd name="adj" fmla="val 47892"/>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H</a:t>
            </a:r>
            <a:endParaRPr lang="zh-CN" altLang="en-US" sz="2000" dirty="0">
              <a:solidFill>
                <a:schemeClr val="tx1"/>
              </a:solidFill>
            </a:endParaRPr>
          </a:p>
        </p:txBody>
      </p:sp>
      <p:sp>
        <p:nvSpPr>
          <p:cNvPr id="30" name="矩形 47"/>
          <p:cNvSpPr>
            <a:spLocks noChangeArrowheads="1"/>
          </p:cNvSpPr>
          <p:nvPr/>
        </p:nvSpPr>
        <p:spPr bwMode="auto">
          <a:xfrm>
            <a:off x="2512209" y="4524550"/>
            <a:ext cx="2858688" cy="12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20000"/>
              </a:lnSpc>
              <a:spcBef>
                <a:spcPct val="0"/>
              </a:spcBef>
              <a:buNone/>
            </a:pPr>
            <a:r>
              <a:rPr lang="zh-CN" altLang="en-US" sz="1600" dirty="0">
                <a:solidFill>
                  <a:srgbClr val="202A36"/>
                </a:solidFill>
                <a:sym typeface="微软雅黑" pitchFamily="34" charset="-122"/>
              </a:rPr>
              <a:t>海因里希的多米诺骨牌理论，认为事故的发生是一连串事件，按照一定顺序互为因果依次发生的结果。</a:t>
            </a:r>
          </a:p>
        </p:txBody>
      </p:sp>
      <p:sp>
        <p:nvSpPr>
          <p:cNvPr id="31" name="矩形 47"/>
          <p:cNvSpPr>
            <a:spLocks noChangeArrowheads="1"/>
          </p:cNvSpPr>
          <p:nvPr/>
        </p:nvSpPr>
        <p:spPr bwMode="auto">
          <a:xfrm>
            <a:off x="6803471" y="3839551"/>
            <a:ext cx="5054853" cy="275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20000"/>
              </a:lnSpc>
              <a:spcBef>
                <a:spcPct val="0"/>
              </a:spcBef>
              <a:buNone/>
            </a:pPr>
            <a:r>
              <a:rPr lang="en-US" altLang="zh-CN" sz="1600" u="heavy" dirty="0">
                <a:solidFill>
                  <a:srgbClr val="202A36"/>
                </a:solidFill>
                <a:uFill>
                  <a:solidFill>
                    <a:srgbClr val="FCB00F"/>
                  </a:solidFill>
                </a:uFill>
                <a:sym typeface="微软雅黑" pitchFamily="34" charset="-122"/>
              </a:rPr>
              <a:t>M</a:t>
            </a:r>
            <a:r>
              <a:rPr lang="en-US" altLang="zh-CN" sz="1600" dirty="0">
                <a:solidFill>
                  <a:srgbClr val="202A36"/>
                </a:solidFill>
                <a:sym typeface="微软雅黑" pitchFamily="34" charset="-122"/>
              </a:rPr>
              <a:t>——</a:t>
            </a:r>
            <a:r>
              <a:rPr lang="zh-CN" altLang="en-US" sz="1600" dirty="0">
                <a:solidFill>
                  <a:srgbClr val="202A36"/>
                </a:solidFill>
                <a:sym typeface="微软雅黑" pitchFamily="34" charset="-122"/>
              </a:rPr>
              <a:t>人体本身</a:t>
            </a:r>
            <a:endParaRPr lang="en-US" altLang="zh-CN" sz="1600" dirty="0">
              <a:solidFill>
                <a:srgbClr val="202A36"/>
              </a:solidFill>
              <a:sym typeface="微软雅黑" pitchFamily="34" charset="-122"/>
            </a:endParaRPr>
          </a:p>
          <a:p>
            <a:pPr>
              <a:lnSpc>
                <a:spcPct val="120000"/>
              </a:lnSpc>
              <a:spcBef>
                <a:spcPct val="0"/>
              </a:spcBef>
              <a:buNone/>
            </a:pPr>
            <a:r>
              <a:rPr lang="en-US" altLang="zh-CN" sz="1600" u="heavy" dirty="0">
                <a:solidFill>
                  <a:srgbClr val="202A36"/>
                </a:solidFill>
                <a:uFill>
                  <a:solidFill>
                    <a:srgbClr val="FCB00F"/>
                  </a:solidFill>
                </a:uFill>
                <a:sym typeface="微软雅黑" pitchFamily="34" charset="-122"/>
              </a:rPr>
              <a:t>P </a:t>
            </a:r>
            <a:r>
              <a:rPr lang="en-US" altLang="zh-CN" sz="1600" dirty="0">
                <a:solidFill>
                  <a:srgbClr val="202A36"/>
                </a:solidFill>
                <a:sym typeface="微软雅黑" pitchFamily="34" charset="-122"/>
              </a:rPr>
              <a:t>——</a:t>
            </a:r>
            <a:r>
              <a:rPr lang="zh-CN" altLang="en-US" sz="1600" dirty="0">
                <a:solidFill>
                  <a:srgbClr val="202A36"/>
                </a:solidFill>
                <a:sym typeface="微软雅黑" pitchFamily="34" charset="-122"/>
              </a:rPr>
              <a:t>按人的意志进行的动作（人为过失）</a:t>
            </a:r>
            <a:endParaRPr lang="en-US" altLang="zh-CN" sz="1600" dirty="0">
              <a:solidFill>
                <a:srgbClr val="202A36"/>
              </a:solidFill>
              <a:sym typeface="微软雅黑" pitchFamily="34" charset="-122"/>
            </a:endParaRPr>
          </a:p>
          <a:p>
            <a:pPr>
              <a:lnSpc>
                <a:spcPct val="120000"/>
              </a:lnSpc>
              <a:spcBef>
                <a:spcPct val="0"/>
              </a:spcBef>
              <a:buNone/>
            </a:pPr>
            <a:r>
              <a:rPr lang="en-US" altLang="zh-CN" sz="1600" u="heavy" dirty="0">
                <a:solidFill>
                  <a:srgbClr val="202A36"/>
                </a:solidFill>
                <a:uFill>
                  <a:solidFill>
                    <a:srgbClr val="FCB00F"/>
                  </a:solidFill>
                </a:uFill>
                <a:sym typeface="微软雅黑" pitchFamily="34" charset="-122"/>
              </a:rPr>
              <a:t>H </a:t>
            </a:r>
            <a:r>
              <a:rPr lang="en-US" altLang="zh-CN" sz="1600" dirty="0">
                <a:solidFill>
                  <a:srgbClr val="202A36"/>
                </a:solidFill>
                <a:sym typeface="微软雅黑" pitchFamily="34" charset="-122"/>
              </a:rPr>
              <a:t>——</a:t>
            </a:r>
            <a:r>
              <a:rPr lang="zh-CN" altLang="en-US" sz="1600" dirty="0">
                <a:solidFill>
                  <a:srgbClr val="202A36"/>
                </a:solidFill>
                <a:sym typeface="微软雅黑" pitchFamily="34" charset="-122"/>
              </a:rPr>
              <a:t>人的不安全行为和物的不安全状态</a:t>
            </a:r>
            <a:endParaRPr lang="en-US" altLang="zh-CN" sz="1600" dirty="0">
              <a:solidFill>
                <a:srgbClr val="202A36"/>
              </a:solidFill>
              <a:sym typeface="微软雅黑" pitchFamily="34" charset="-122"/>
            </a:endParaRPr>
          </a:p>
          <a:p>
            <a:pPr>
              <a:lnSpc>
                <a:spcPct val="120000"/>
              </a:lnSpc>
              <a:spcBef>
                <a:spcPct val="0"/>
              </a:spcBef>
              <a:buNone/>
            </a:pPr>
            <a:r>
              <a:rPr lang="en-US" altLang="zh-CN" sz="1600" dirty="0">
                <a:solidFill>
                  <a:srgbClr val="202A36"/>
                </a:solidFill>
                <a:sym typeface="微软雅黑" pitchFamily="34" charset="-122"/>
              </a:rPr>
              <a:t>           </a:t>
            </a:r>
            <a:r>
              <a:rPr lang="zh-CN" altLang="en-US" sz="1600" dirty="0">
                <a:solidFill>
                  <a:srgbClr val="202A36"/>
                </a:solidFill>
                <a:sym typeface="微软雅黑" pitchFamily="34" charset="-122"/>
              </a:rPr>
              <a:t>引起的危险</a:t>
            </a:r>
            <a:endParaRPr lang="en-US" altLang="zh-CN" sz="1600" dirty="0">
              <a:solidFill>
                <a:srgbClr val="202A36"/>
              </a:solidFill>
              <a:sym typeface="微软雅黑" pitchFamily="34" charset="-122"/>
            </a:endParaRPr>
          </a:p>
          <a:p>
            <a:pPr>
              <a:lnSpc>
                <a:spcPct val="120000"/>
              </a:lnSpc>
              <a:spcBef>
                <a:spcPct val="0"/>
              </a:spcBef>
              <a:buNone/>
            </a:pPr>
            <a:r>
              <a:rPr lang="en-US" altLang="zh-CN" sz="1600" u="heavy" dirty="0">
                <a:solidFill>
                  <a:srgbClr val="202A36"/>
                </a:solidFill>
                <a:uFill>
                  <a:solidFill>
                    <a:srgbClr val="FCB00F"/>
                  </a:solidFill>
                </a:uFill>
                <a:sym typeface="微软雅黑" pitchFamily="34" charset="-122"/>
              </a:rPr>
              <a:t>D </a:t>
            </a:r>
            <a:r>
              <a:rPr lang="en-US" altLang="zh-CN" sz="1600" dirty="0">
                <a:solidFill>
                  <a:srgbClr val="202A36"/>
                </a:solidFill>
                <a:sym typeface="微软雅黑" pitchFamily="34" charset="-122"/>
              </a:rPr>
              <a:t>——</a:t>
            </a:r>
            <a:r>
              <a:rPr lang="zh-CN" altLang="en-US" sz="1600" dirty="0">
                <a:solidFill>
                  <a:srgbClr val="202A36"/>
                </a:solidFill>
                <a:sym typeface="微软雅黑" pitchFamily="34" charset="-122"/>
              </a:rPr>
              <a:t>事故</a:t>
            </a:r>
            <a:endParaRPr lang="en-US" altLang="zh-CN" sz="1600" dirty="0">
              <a:solidFill>
                <a:srgbClr val="202A36"/>
              </a:solidFill>
              <a:sym typeface="微软雅黑" pitchFamily="34" charset="-122"/>
            </a:endParaRPr>
          </a:p>
          <a:p>
            <a:pPr>
              <a:lnSpc>
                <a:spcPct val="120000"/>
              </a:lnSpc>
              <a:spcBef>
                <a:spcPct val="0"/>
              </a:spcBef>
              <a:buNone/>
            </a:pPr>
            <a:r>
              <a:rPr lang="en-US" altLang="zh-CN" sz="1600" u="heavy" dirty="0">
                <a:solidFill>
                  <a:srgbClr val="202A36"/>
                </a:solidFill>
                <a:uFill>
                  <a:solidFill>
                    <a:srgbClr val="FCB00F"/>
                  </a:solidFill>
                </a:uFill>
                <a:sym typeface="微软雅黑" pitchFamily="34" charset="-122"/>
              </a:rPr>
              <a:t>A </a:t>
            </a:r>
            <a:r>
              <a:rPr lang="en-US" altLang="zh-CN" sz="1600" dirty="0">
                <a:solidFill>
                  <a:srgbClr val="202A36"/>
                </a:solidFill>
                <a:sym typeface="微软雅黑" pitchFamily="34" charset="-122"/>
              </a:rPr>
              <a:t>——</a:t>
            </a:r>
            <a:r>
              <a:rPr lang="zh-CN" altLang="en-US" sz="1600" dirty="0">
                <a:solidFill>
                  <a:srgbClr val="202A36"/>
                </a:solidFill>
                <a:sym typeface="微软雅黑" pitchFamily="34" charset="-122"/>
              </a:rPr>
              <a:t>受到伤害</a:t>
            </a:r>
            <a:endParaRPr lang="en-US" altLang="zh-CN" sz="1600" dirty="0">
              <a:solidFill>
                <a:srgbClr val="202A36"/>
              </a:solidFill>
              <a:sym typeface="微软雅黑" pitchFamily="34" charset="-122"/>
            </a:endParaRPr>
          </a:p>
          <a:p>
            <a:pPr>
              <a:lnSpc>
                <a:spcPct val="120000"/>
              </a:lnSpc>
              <a:spcBef>
                <a:spcPct val="0"/>
              </a:spcBef>
              <a:buNone/>
            </a:pPr>
            <a:endParaRPr lang="en-US" altLang="zh-CN" sz="1600" dirty="0">
              <a:solidFill>
                <a:srgbClr val="202A36"/>
              </a:solidFill>
              <a:sym typeface="微软雅黑" pitchFamily="34" charset="-122"/>
            </a:endParaRPr>
          </a:p>
          <a:p>
            <a:pPr>
              <a:lnSpc>
                <a:spcPct val="120000"/>
              </a:lnSpc>
              <a:spcBef>
                <a:spcPct val="0"/>
              </a:spcBef>
              <a:buNone/>
            </a:pPr>
            <a:r>
              <a:rPr lang="en-US" altLang="zh-CN" sz="1400" dirty="0"/>
              <a:t>P[A0]=P[A1]·P[A2]·P[A3]·P[A4]·P[A5]       </a:t>
            </a:r>
            <a:r>
              <a:rPr lang="zh-CN" altLang="en-US" sz="1400" dirty="0"/>
              <a:t>（注②）</a:t>
            </a:r>
          </a:p>
          <a:p>
            <a:pPr>
              <a:lnSpc>
                <a:spcPct val="120000"/>
              </a:lnSpc>
              <a:spcBef>
                <a:spcPct val="0"/>
              </a:spcBef>
              <a:buNone/>
            </a:pPr>
            <a:endParaRPr lang="zh-CN" altLang="en-US" sz="1600" dirty="0">
              <a:solidFill>
                <a:srgbClr val="202A36"/>
              </a:solidFill>
              <a:sym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2" presetClass="entr" presetSubtype="1"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400"/>
                                        <p:tgtEl>
                                          <p:spTgt spid="30"/>
                                        </p:tgtEl>
                                        <p:attrNameLst>
                                          <p:attrName>ppt_y</p:attrName>
                                        </p:attrNameLst>
                                      </p:cBhvr>
                                      <p:tavLst>
                                        <p:tav tm="0">
                                          <p:val>
                                            <p:strVal val="#ppt_y-#ppt_h*1.125000"/>
                                          </p:val>
                                        </p:tav>
                                        <p:tav tm="100000">
                                          <p:val>
                                            <p:strVal val="#ppt_y"/>
                                          </p:val>
                                        </p:tav>
                                      </p:tavLst>
                                    </p:anim>
                                    <p:animEffect transition="in" filter="wipe(down)">
                                      <p:cBhvr>
                                        <p:cTn id="11" dur="400"/>
                                        <p:tgtEl>
                                          <p:spTgt spid="30"/>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400"/>
                                        <p:tgtEl>
                                          <p:spTgt spid="31"/>
                                        </p:tgtEl>
                                        <p:attrNameLst>
                                          <p:attrName>ppt_y</p:attrName>
                                        </p:attrNameLst>
                                      </p:cBhvr>
                                      <p:tavLst>
                                        <p:tav tm="0">
                                          <p:val>
                                            <p:strVal val="#ppt_y-#ppt_h*1.125000"/>
                                          </p:val>
                                        </p:tav>
                                        <p:tav tm="100000">
                                          <p:val>
                                            <p:strVal val="#ppt_y"/>
                                          </p:val>
                                        </p:tav>
                                      </p:tavLst>
                                    </p:anim>
                                    <p:animEffect transition="in" filter="wipe(down)">
                                      <p:cBhvr>
                                        <p:cTn id="15"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491721" y="552925"/>
            <a:ext cx="14237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en-US" altLang="zh-CN" sz="2000" dirty="0">
                <a:solidFill>
                  <a:srgbClr val="202A36"/>
                </a:solidFill>
                <a:cs typeface="Arial" charset="0"/>
              </a:rPr>
              <a:t>3.</a:t>
            </a:r>
            <a:r>
              <a:rPr lang="zh-CN" altLang="en-US" sz="2000" dirty="0">
                <a:solidFill>
                  <a:srgbClr val="202A36"/>
                </a:solidFill>
                <a:cs typeface="Arial" charset="0"/>
              </a:rPr>
              <a:t>系统理论</a:t>
            </a:r>
          </a:p>
        </p:txBody>
      </p:sp>
      <p:pic>
        <p:nvPicPr>
          <p:cNvPr id="103426" name="Picture 2" descr="C:\Users\Administrator\Desktop\ppt\d24938ec998755f2f4f5f16fe6b535f9.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tretch>
            <a:fillRect/>
          </a:stretch>
        </p:blipFill>
        <p:spPr bwMode="auto">
          <a:xfrm>
            <a:off x="2090056" y="1172093"/>
            <a:ext cx="4738255" cy="5685907"/>
          </a:xfrm>
          <a:prstGeom prst="rect">
            <a:avLst/>
          </a:prstGeom>
          <a:noFill/>
          <a:ln>
            <a:noFill/>
          </a:ln>
        </p:spPr>
      </p:pic>
      <p:sp>
        <p:nvSpPr>
          <p:cNvPr id="6" name="矩形 47"/>
          <p:cNvSpPr>
            <a:spLocks noChangeArrowheads="1"/>
          </p:cNvSpPr>
          <p:nvPr/>
        </p:nvSpPr>
        <p:spPr bwMode="auto">
          <a:xfrm>
            <a:off x="7241540" y="1730375"/>
            <a:ext cx="4301490" cy="479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fontAlgn="auto">
              <a:lnSpc>
                <a:spcPts val="2620"/>
              </a:lnSpc>
              <a:spcBef>
                <a:spcPts val="0"/>
              </a:spcBef>
              <a:buNone/>
            </a:pPr>
            <a:r>
              <a:rPr lang="zh-CN" altLang="en-US" sz="1600" b="1" dirty="0">
                <a:solidFill>
                  <a:schemeClr val="tx1">
                    <a:lumMod val="75000"/>
                    <a:lumOff val="25000"/>
                  </a:schemeClr>
                </a:solidFill>
              </a:rPr>
              <a:t>是在</a:t>
            </a:r>
            <a:r>
              <a:rPr lang="en-US" altLang="zh-CN" sz="1600" b="1" dirty="0">
                <a:solidFill>
                  <a:schemeClr val="tx1">
                    <a:lumMod val="75000"/>
                    <a:lumOff val="25000"/>
                  </a:schemeClr>
                </a:solidFill>
              </a:rPr>
              <a:t>1969</a:t>
            </a:r>
            <a:r>
              <a:rPr lang="zh-CN" altLang="en-US" sz="1600" b="1" dirty="0">
                <a:solidFill>
                  <a:schemeClr val="tx1">
                    <a:lumMod val="75000"/>
                    <a:lumOff val="25000"/>
                  </a:schemeClr>
                </a:solidFill>
              </a:rPr>
              <a:t>年由美国人瑟利</a:t>
            </a:r>
            <a:r>
              <a:rPr lang="en-US" altLang="zh-CN" sz="1600" b="1" dirty="0">
                <a:solidFill>
                  <a:schemeClr val="tx1">
                    <a:lumMod val="75000"/>
                    <a:lumOff val="25000"/>
                  </a:schemeClr>
                </a:solidFill>
              </a:rPr>
              <a:t>(</a:t>
            </a:r>
            <a:r>
              <a:rPr lang="en-US" altLang="zh-CN" sz="1600" b="1" dirty="0" err="1">
                <a:solidFill>
                  <a:schemeClr val="tx1">
                    <a:lumMod val="75000"/>
                    <a:lumOff val="25000"/>
                  </a:schemeClr>
                </a:solidFill>
              </a:rPr>
              <a:t>J.Surry</a:t>
            </a:r>
            <a:r>
              <a:rPr lang="en-US" altLang="zh-CN" sz="1600" b="1" dirty="0">
                <a:solidFill>
                  <a:schemeClr val="tx1">
                    <a:lumMod val="75000"/>
                    <a:lumOff val="25000"/>
                  </a:schemeClr>
                </a:solidFill>
              </a:rPr>
              <a:t>)</a:t>
            </a:r>
            <a:r>
              <a:rPr lang="zh-CN" altLang="en-US" sz="1600" b="1" dirty="0">
                <a:solidFill>
                  <a:schemeClr val="tx1">
                    <a:lumMod val="75000"/>
                    <a:lumOff val="25000"/>
                  </a:schemeClr>
                </a:solidFill>
              </a:rPr>
              <a:t>提出的，是一个典型的根据人的认知过程分桥事故致因的理论</a:t>
            </a:r>
          </a:p>
          <a:p>
            <a:pPr fontAlgn="auto">
              <a:lnSpc>
                <a:spcPts val="2620"/>
              </a:lnSpc>
              <a:spcBef>
                <a:spcPts val="0"/>
              </a:spcBef>
              <a:buNone/>
            </a:pPr>
            <a:r>
              <a:rPr lang="zh-CN" altLang="en-US" sz="1600" b="1" dirty="0">
                <a:solidFill>
                  <a:schemeClr val="tx1">
                    <a:lumMod val="75000"/>
                    <a:lumOff val="25000"/>
                  </a:schemeClr>
                </a:solidFill>
              </a:rPr>
              <a:t>       该模型把事故的发生过程分为危险出现和危险释放两个阶段，这两个阶段各自包括一组类似的人的信息处理过程，即感觉、认识利行为响应。在危险出现阶段，如果人的信息处理的每个环节都正确，危险就能被消除或得到控制</a:t>
            </a:r>
            <a:r>
              <a:rPr lang="en-US" altLang="zh-CN" sz="1600" b="1" dirty="0">
                <a:solidFill>
                  <a:schemeClr val="tx1">
                    <a:lumMod val="75000"/>
                    <a:lumOff val="25000"/>
                  </a:schemeClr>
                </a:solidFill>
              </a:rPr>
              <a:t>;</a:t>
            </a:r>
            <a:r>
              <a:rPr lang="zh-CN" altLang="en-US" sz="1600" b="1" dirty="0">
                <a:solidFill>
                  <a:schemeClr val="tx1">
                    <a:lumMod val="75000"/>
                    <a:lumOff val="25000"/>
                  </a:schemeClr>
                </a:solidFill>
              </a:rPr>
              <a:t>反之，就会使操作者直接面临危险。将危险释放阶段，如果人的信息处理过程的各个环节都是正确的，则虽然面临着已经显现出来的危险，但仍然可以避免危险释放出来，不会带来伤害或损害</a:t>
            </a:r>
            <a:r>
              <a:rPr lang="en-US" altLang="zh-CN" sz="1600" b="1" dirty="0">
                <a:solidFill>
                  <a:schemeClr val="tx1">
                    <a:lumMod val="75000"/>
                    <a:lumOff val="25000"/>
                  </a:schemeClr>
                </a:solidFill>
              </a:rPr>
              <a:t>;</a:t>
            </a:r>
            <a:r>
              <a:rPr lang="zh-CN" altLang="en-US" sz="1600" b="1" dirty="0">
                <a:solidFill>
                  <a:schemeClr val="tx1">
                    <a:lumMod val="75000"/>
                    <a:lumOff val="25000"/>
                  </a:schemeClr>
                </a:solidFill>
              </a:rPr>
              <a:t>反之，危险就会转化成伤害或损害</a:t>
            </a:r>
          </a:p>
        </p:txBody>
      </p:sp>
      <p:sp>
        <p:nvSpPr>
          <p:cNvPr id="7" name="矩形 6"/>
          <p:cNvSpPr/>
          <p:nvPr/>
        </p:nvSpPr>
        <p:spPr>
          <a:xfrm>
            <a:off x="5457524" y="5986914"/>
            <a:ext cx="577516" cy="173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7"/>
          <p:cNvSpPr txBox="1"/>
          <p:nvPr/>
        </p:nvSpPr>
        <p:spPr>
          <a:xfrm>
            <a:off x="7241689" y="1460215"/>
            <a:ext cx="1005385" cy="338546"/>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1600" dirty="0">
                <a:solidFill>
                  <a:srgbClr val="FCB00F"/>
                </a:solidFill>
              </a:rPr>
              <a:t>瑟利模型</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p:tgtEl>
                                          <p:spTgt spid="6"/>
                                        </p:tgtEl>
                                        <p:attrNameLst>
                                          <p:attrName>ppt_y</p:attrName>
                                        </p:attrNameLst>
                                      </p:cBhvr>
                                      <p:tavLst>
                                        <p:tav tm="0">
                                          <p:val>
                                            <p:strVal val="#ppt_y-#ppt_h*1.125000"/>
                                          </p:val>
                                        </p:tav>
                                        <p:tav tm="100000">
                                          <p:val>
                                            <p:strVal val="#ppt_y"/>
                                          </p:val>
                                        </p:tav>
                                      </p:tavLst>
                                    </p:anim>
                                    <p:animEffect transition="in" filter="wipe(down)">
                                      <p:cBhvr>
                                        <p:cTn id="11" dur="400"/>
                                        <p:tgtEl>
                                          <p:spTgt spid="6"/>
                                        </p:tgtEl>
                                      </p:cBhvr>
                                    </p:animEffect>
                                  </p:childTnLst>
                                </p:cTn>
                              </p:par>
                            </p:childTnLst>
                          </p:cTn>
                        </p:par>
                        <p:par>
                          <p:cTn id="12" fill="hold">
                            <p:stCondLst>
                              <p:cond delay="500"/>
                            </p:stCondLst>
                            <p:childTnLst>
                              <p:par>
                                <p:cTn id="13" presetID="1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6575e8a7e0fe49d7933f73259612f90.gif"/>
          <p:cNvPicPr>
            <a:picLocks noChangeAspect="1"/>
          </p:cNvPicPr>
          <p:nvPr/>
        </p:nvPicPr>
        <p:blipFill>
          <a:blip r:embed="rId2" cstate="print">
            <a:clrChange>
              <a:clrFrom>
                <a:srgbClr val="C7D6FC">
                  <a:alpha val="100000"/>
                </a:srgbClr>
              </a:clrFrom>
              <a:clrTo>
                <a:srgbClr val="C7D6FC">
                  <a:alpha val="100000"/>
                  <a:alpha val="0"/>
                </a:srgbClr>
              </a:clrTo>
            </a:clrChange>
          </a:blip>
          <a:stretch>
            <a:fillRect/>
          </a:stretch>
        </p:blipFill>
        <p:spPr>
          <a:xfrm>
            <a:off x="7073966" y="1348639"/>
            <a:ext cx="4418598" cy="4860458"/>
          </a:xfrm>
          <a:prstGeom prst="rect">
            <a:avLst/>
          </a:prstGeom>
        </p:spPr>
      </p:pic>
      <p:sp>
        <p:nvSpPr>
          <p:cNvPr id="4" name="TextBox 3"/>
          <p:cNvSpPr txBox="1"/>
          <p:nvPr/>
        </p:nvSpPr>
        <p:spPr>
          <a:xfrm>
            <a:off x="2871275" y="1879751"/>
            <a:ext cx="1210570" cy="338546"/>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1600" dirty="0">
                <a:solidFill>
                  <a:srgbClr val="FCB00F"/>
                </a:solidFill>
              </a:rPr>
              <a:t>安德森模型</a:t>
            </a:r>
          </a:p>
        </p:txBody>
      </p:sp>
      <p:sp>
        <p:nvSpPr>
          <p:cNvPr id="5" name="矩形 47"/>
          <p:cNvSpPr>
            <a:spLocks noChangeArrowheads="1"/>
          </p:cNvSpPr>
          <p:nvPr/>
        </p:nvSpPr>
        <p:spPr bwMode="auto">
          <a:xfrm>
            <a:off x="2680970" y="1879600"/>
            <a:ext cx="3829685" cy="454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fontAlgn="auto">
              <a:lnSpc>
                <a:spcPts val="2480"/>
              </a:lnSpc>
              <a:spcBef>
                <a:spcPts val="0"/>
              </a:spcBef>
              <a:buNone/>
            </a:pPr>
            <a:r>
              <a:rPr lang="zh-CN" altLang="en-US" sz="1400" b="1" dirty="0">
                <a:solidFill>
                  <a:schemeClr val="tx1">
                    <a:lumMod val="75000"/>
                    <a:lumOff val="25000"/>
                  </a:schemeClr>
                </a:solidFill>
              </a:rPr>
              <a:t>                            是对瑟利模型的扩展和修正</a:t>
            </a:r>
          </a:p>
          <a:p>
            <a:pPr fontAlgn="auto">
              <a:lnSpc>
                <a:spcPts val="2480"/>
              </a:lnSpc>
              <a:spcBef>
                <a:spcPts val="0"/>
              </a:spcBef>
              <a:buNone/>
            </a:pPr>
            <a:r>
              <a:rPr lang="zh-CN" altLang="en-US" sz="1400" b="1" dirty="0">
                <a:solidFill>
                  <a:schemeClr val="tx1">
                    <a:lumMod val="75000"/>
                    <a:lumOff val="25000"/>
                  </a:schemeClr>
                </a:solidFill>
              </a:rPr>
              <a:t>      瑟利模型实际上研究的关系是在客观已经存在的潜在危险</a:t>
            </a:r>
            <a:r>
              <a:rPr lang="en-US" altLang="zh-CN" sz="1400" b="1" dirty="0">
                <a:solidFill>
                  <a:schemeClr val="tx1">
                    <a:lumMod val="75000"/>
                    <a:lumOff val="25000"/>
                  </a:schemeClr>
                </a:solidFill>
              </a:rPr>
              <a:t>(</a:t>
            </a:r>
            <a:r>
              <a:rPr lang="zh-CN" altLang="en-US" sz="1400" b="1" dirty="0">
                <a:solidFill>
                  <a:schemeClr val="tx1">
                    <a:lumMod val="75000"/>
                    <a:lumOff val="25000"/>
                  </a:schemeClr>
                </a:solidFill>
              </a:rPr>
              <a:t>存在于机械的运动和环境中</a:t>
            </a:r>
            <a:r>
              <a:rPr lang="en-US" altLang="zh-CN" sz="1400" b="1" dirty="0">
                <a:solidFill>
                  <a:schemeClr val="tx1">
                    <a:lumMod val="75000"/>
                    <a:lumOff val="25000"/>
                  </a:schemeClr>
                </a:solidFill>
              </a:rPr>
              <a:t>)</a:t>
            </a:r>
            <a:r>
              <a:rPr lang="zh-CN" altLang="en-US" sz="1400" b="1" dirty="0">
                <a:solidFill>
                  <a:schemeClr val="tx1">
                    <a:lumMod val="75000"/>
                    <a:lumOff val="25000"/>
                  </a:schemeClr>
                </a:solidFill>
              </a:rPr>
              <a:t>的情况下，人与危险之间的相互关系、反馈和调整控制的问题。然而，瑟里模型没有探究何以会产生潜在危险，没有涉及机械及周围环境的运行过程。安德森等人曾在分析</a:t>
            </a:r>
            <a:r>
              <a:rPr lang="en-US" altLang="zh-CN" sz="1400" b="1" dirty="0">
                <a:solidFill>
                  <a:schemeClr val="tx1">
                    <a:lumMod val="75000"/>
                    <a:lumOff val="25000"/>
                  </a:schemeClr>
                </a:solidFill>
              </a:rPr>
              <a:t>60</a:t>
            </a:r>
            <a:r>
              <a:rPr lang="zh-CN" altLang="en-US" sz="1400" b="1" dirty="0">
                <a:solidFill>
                  <a:schemeClr val="tx1">
                    <a:lumMod val="75000"/>
                    <a:lumOff val="25000"/>
                  </a:schemeClr>
                </a:solidFill>
              </a:rPr>
              <a:t>件工业事故中应用瑟利模型，发现上述问题，从而对它进行了扩展，形成了安德森模型。该模型是在瑟利模型之上增加了一组问题，所涉及的是，危险线索的来源及可察觉性，运行系统内的波动</a:t>
            </a:r>
            <a:r>
              <a:rPr lang="en-US" altLang="zh-CN" sz="1400" b="1" dirty="0">
                <a:solidFill>
                  <a:schemeClr val="tx1">
                    <a:lumMod val="75000"/>
                    <a:lumOff val="25000"/>
                  </a:schemeClr>
                </a:solidFill>
              </a:rPr>
              <a:t>(</a:t>
            </a:r>
            <a:r>
              <a:rPr lang="zh-CN" altLang="en-US" sz="1400" b="1" dirty="0">
                <a:solidFill>
                  <a:schemeClr val="tx1">
                    <a:lumMod val="75000"/>
                    <a:lumOff val="25000"/>
                  </a:schemeClr>
                </a:solidFill>
              </a:rPr>
              <a:t>机械运行过程及环境状况的不稳定性</a:t>
            </a:r>
            <a:r>
              <a:rPr lang="en-US" altLang="zh-CN" sz="1400" b="1" dirty="0">
                <a:solidFill>
                  <a:schemeClr val="tx1">
                    <a:lumMod val="75000"/>
                    <a:lumOff val="25000"/>
                  </a:schemeClr>
                </a:solidFill>
              </a:rPr>
              <a:t>)</a:t>
            </a:r>
            <a:r>
              <a:rPr lang="zh-CN" altLang="en-US" sz="1400" b="1" dirty="0">
                <a:solidFill>
                  <a:schemeClr val="tx1">
                    <a:lumMod val="75000"/>
                    <a:lumOff val="25000"/>
                  </a:schemeClr>
                </a:solidFill>
              </a:rPr>
              <a:t>。以及控制或减少这些波动使之与人</a:t>
            </a:r>
            <a:r>
              <a:rPr lang="en-US" altLang="zh-CN" sz="1400" b="1" dirty="0">
                <a:solidFill>
                  <a:schemeClr val="tx1">
                    <a:lumMod val="75000"/>
                    <a:lumOff val="25000"/>
                  </a:schemeClr>
                </a:solidFill>
              </a:rPr>
              <a:t>(</a:t>
            </a:r>
            <a:r>
              <a:rPr lang="zh-CN" altLang="en-US" sz="1400" b="1" dirty="0">
                <a:solidFill>
                  <a:schemeClr val="tx1">
                    <a:lumMod val="75000"/>
                    <a:lumOff val="25000"/>
                  </a:schemeClr>
                </a:solidFill>
              </a:rPr>
              <a:t>操作者</a:t>
            </a:r>
            <a:r>
              <a:rPr lang="en-US" altLang="zh-CN" sz="1400" b="1" dirty="0">
                <a:solidFill>
                  <a:schemeClr val="tx1">
                    <a:lumMod val="75000"/>
                    <a:lumOff val="25000"/>
                  </a:schemeClr>
                </a:solidFill>
              </a:rPr>
              <a:t>)</a:t>
            </a:r>
            <a:r>
              <a:rPr lang="zh-CN" altLang="en-US" sz="1400" b="1" dirty="0">
                <a:solidFill>
                  <a:schemeClr val="tx1">
                    <a:lumMod val="75000"/>
                    <a:lumOff val="25000"/>
                  </a:schemeClr>
                </a:solidFill>
              </a:rPr>
              <a:t>的行为的搏动相一致。</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par>
                                <p:cTn id="9" presetID="12" presetClass="entr" presetSubtype="1"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00"/>
                                        <p:tgtEl>
                                          <p:spTgt spid="5"/>
                                        </p:tgtEl>
                                        <p:attrNameLst>
                                          <p:attrName>ppt_y</p:attrName>
                                        </p:attrNameLst>
                                      </p:cBhvr>
                                      <p:tavLst>
                                        <p:tav tm="0">
                                          <p:val>
                                            <p:strVal val="#ppt_y-#ppt_h*1.125000"/>
                                          </p:val>
                                        </p:tav>
                                        <p:tav tm="100000">
                                          <p:val>
                                            <p:strVal val="#ppt_y"/>
                                          </p:val>
                                        </p:tav>
                                      </p:tavLst>
                                    </p:anim>
                                    <p:animEffect transition="in" filter="wipe(down)">
                                      <p:cBhvr>
                                        <p:cTn id="12"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479846" y="552925"/>
            <a:ext cx="193673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en-US" altLang="zh-CN" sz="2000" dirty="0">
                <a:solidFill>
                  <a:srgbClr val="202A36"/>
                </a:solidFill>
                <a:cs typeface="Arial" charset="0"/>
              </a:rPr>
              <a:t>4.</a:t>
            </a:r>
            <a:r>
              <a:rPr lang="zh-CN" altLang="en-US" sz="2000" dirty="0">
                <a:solidFill>
                  <a:srgbClr val="202A36"/>
                </a:solidFill>
                <a:cs typeface="Arial" charset="0"/>
              </a:rPr>
              <a:t>轨迹交叉理论</a:t>
            </a:r>
          </a:p>
        </p:txBody>
      </p:sp>
      <p:pic>
        <p:nvPicPr>
          <p:cNvPr id="107524" name="Picture 4" descr="C:\Users\Administrator\Desktop\ppt\t016867770b41cab8cb.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2748480" y="3011170"/>
            <a:ext cx="4629753" cy="2893596"/>
          </a:xfrm>
          <a:prstGeom prst="rect">
            <a:avLst/>
          </a:prstGeom>
          <a:noFill/>
        </p:spPr>
      </p:pic>
      <p:sp>
        <p:nvSpPr>
          <p:cNvPr id="6" name="TextBox 5"/>
          <p:cNvSpPr txBox="1"/>
          <p:nvPr/>
        </p:nvSpPr>
        <p:spPr>
          <a:xfrm>
            <a:off x="2800952" y="1626670"/>
            <a:ext cx="4523874" cy="830997"/>
          </a:xfrm>
          <a:prstGeom prst="rect">
            <a:avLst/>
          </a:prstGeom>
          <a:noFill/>
        </p:spPr>
        <p:txBody>
          <a:bodyPr wrap="square" rtlCol="0">
            <a:spAutoFit/>
          </a:bodyPr>
          <a:lstStyle/>
          <a:p>
            <a:r>
              <a:rPr lang="zh-CN" altLang="en-US" sz="1600" dirty="0">
                <a:latin typeface="微软雅黑" pitchFamily="34" charset="-122"/>
                <a:ea typeface="微软雅黑" pitchFamily="34" charset="-122"/>
              </a:rPr>
              <a:t>轨迹交叉论认为，在一个系统中，人的不安全行为和物的不安全状态的形成过程中，一旦发生时间和空间的运动轨迹交叉，就会造成事故。</a:t>
            </a:r>
          </a:p>
        </p:txBody>
      </p:sp>
      <p:sp>
        <p:nvSpPr>
          <p:cNvPr id="7" name="TextBox 6"/>
          <p:cNvSpPr txBox="1"/>
          <p:nvPr/>
        </p:nvSpPr>
        <p:spPr>
          <a:xfrm>
            <a:off x="8258477" y="1944302"/>
            <a:ext cx="2868328" cy="3539430"/>
          </a:xfrm>
          <a:prstGeom prst="rect">
            <a:avLst/>
          </a:prstGeom>
          <a:noFill/>
        </p:spPr>
        <p:txBody>
          <a:bodyPr wrap="square" rtlCol="0">
            <a:spAutoFit/>
          </a:bodyPr>
          <a:lstStyle/>
          <a:p>
            <a:r>
              <a:rPr lang="zh-CN" altLang="en-US" sz="1600" dirty="0">
                <a:latin typeface="微软雅黑" pitchFamily="34" charset="-122"/>
                <a:ea typeface="微软雅黑" pitchFamily="34" charset="-122"/>
              </a:rPr>
              <a:t>       根据日本的统计资料。</a:t>
            </a:r>
            <a:r>
              <a:rPr lang="en-US" altLang="zh-CN" sz="1600" dirty="0">
                <a:latin typeface="微软雅黑" pitchFamily="34" charset="-122"/>
                <a:ea typeface="微软雅黑" pitchFamily="34" charset="-122"/>
              </a:rPr>
              <a:t>1969</a:t>
            </a:r>
            <a:r>
              <a:rPr lang="zh-CN" altLang="en-US" sz="1600" dirty="0">
                <a:latin typeface="微软雅黑" pitchFamily="34" charset="-122"/>
                <a:ea typeface="微软雅黑" pitchFamily="34" charset="-122"/>
              </a:rPr>
              <a:t>年机械制造业的休工</a:t>
            </a:r>
            <a:r>
              <a:rPr lang="en-US" altLang="zh-CN" sz="1600" dirty="0">
                <a:latin typeface="微软雅黑" pitchFamily="34" charset="-122"/>
                <a:ea typeface="微软雅黑" pitchFamily="34" charset="-122"/>
              </a:rPr>
              <a:t>10</a:t>
            </a:r>
            <a:r>
              <a:rPr lang="zh-CN" altLang="en-US" sz="1600" dirty="0">
                <a:latin typeface="微软雅黑" pitchFamily="34" charset="-122"/>
                <a:ea typeface="微软雅黑" pitchFamily="34" charset="-122"/>
              </a:rPr>
              <a:t>天以上的伤害事故中，</a:t>
            </a:r>
            <a:r>
              <a:rPr lang="en-US" altLang="zh-CN" sz="1600" dirty="0">
                <a:latin typeface="微软雅黑" pitchFamily="34" charset="-122"/>
                <a:ea typeface="微软雅黑" pitchFamily="34" charset="-122"/>
              </a:rPr>
              <a:t>96%</a:t>
            </a:r>
            <a:r>
              <a:rPr lang="zh-CN" altLang="en-US" sz="1600" dirty="0">
                <a:latin typeface="微软雅黑" pitchFamily="34" charset="-122"/>
                <a:ea typeface="微软雅黑" pitchFamily="34" charset="-122"/>
              </a:rPr>
              <a:t>的事故与人的不安全行为有关，</a:t>
            </a:r>
            <a:r>
              <a:rPr lang="en-US" altLang="zh-CN" sz="1600" dirty="0">
                <a:latin typeface="微软雅黑" pitchFamily="34" charset="-122"/>
                <a:ea typeface="微软雅黑" pitchFamily="34" charset="-122"/>
              </a:rPr>
              <a:t>91%</a:t>
            </a:r>
            <a:r>
              <a:rPr lang="zh-CN" altLang="en-US" sz="1600" dirty="0">
                <a:latin typeface="微软雅黑" pitchFamily="34" charset="-122"/>
                <a:ea typeface="微软雅黑" pitchFamily="34" charset="-122"/>
              </a:rPr>
              <a:t>的事故与物的不安全状态有关</a:t>
            </a:r>
            <a:r>
              <a:rPr lang="en-US" altLang="zh-CN" sz="1600" dirty="0">
                <a:latin typeface="微软雅黑" pitchFamily="34" charset="-122"/>
                <a:ea typeface="微软雅黑" pitchFamily="34" charset="-122"/>
              </a:rPr>
              <a:t>;1977</a:t>
            </a:r>
            <a:r>
              <a:rPr lang="zh-CN" altLang="en-US" sz="1600" dirty="0">
                <a:latin typeface="微软雅黑" pitchFamily="34" charset="-122"/>
                <a:ea typeface="微软雅黑" pitchFamily="34" charset="-122"/>
              </a:rPr>
              <a:t>年机械制造业的休工</a:t>
            </a:r>
            <a:r>
              <a:rPr lang="en-US" altLang="zh-CN" sz="1600" dirty="0">
                <a:latin typeface="微软雅黑" pitchFamily="34" charset="-122"/>
                <a:ea typeface="微软雅黑" pitchFamily="34" charset="-122"/>
              </a:rPr>
              <a:t>4</a:t>
            </a:r>
            <a:r>
              <a:rPr lang="zh-CN" altLang="en-US" sz="1600" dirty="0">
                <a:latin typeface="微软雅黑" pitchFamily="34" charset="-122"/>
                <a:ea typeface="微软雅黑" pitchFamily="34" charset="-122"/>
              </a:rPr>
              <a:t>天以上的</a:t>
            </a:r>
            <a:r>
              <a:rPr lang="en-US" altLang="zh-CN" sz="1600" dirty="0">
                <a:latin typeface="微软雅黑" pitchFamily="34" charset="-122"/>
                <a:ea typeface="微软雅黑" pitchFamily="34" charset="-122"/>
              </a:rPr>
              <a:t>104638</a:t>
            </a:r>
            <a:r>
              <a:rPr lang="zh-CN" altLang="en-US" sz="1600" dirty="0">
                <a:latin typeface="微软雅黑" pitchFamily="34" charset="-122"/>
                <a:ea typeface="微软雅黑" pitchFamily="34" charset="-122"/>
              </a:rPr>
              <a:t>件伤害事故中，与人的不安全行为无关的只占</a:t>
            </a:r>
            <a:r>
              <a:rPr lang="en-US" altLang="zh-CN" sz="1600" dirty="0">
                <a:latin typeface="微软雅黑" pitchFamily="34" charset="-122"/>
                <a:ea typeface="微软雅黑" pitchFamily="34" charset="-122"/>
              </a:rPr>
              <a:t>5.5%</a:t>
            </a:r>
            <a:r>
              <a:rPr lang="zh-CN" altLang="en-US" sz="1600" dirty="0">
                <a:latin typeface="微软雅黑" pitchFamily="34" charset="-122"/>
                <a:ea typeface="微软雅黑" pitchFamily="34" charset="-122"/>
              </a:rPr>
              <a:t>，与物的不安全状态无关的只占</a:t>
            </a:r>
            <a:r>
              <a:rPr lang="en-US" altLang="zh-CN" sz="1600" dirty="0">
                <a:latin typeface="微软雅黑" pitchFamily="34" charset="-122"/>
                <a:ea typeface="微软雅黑" pitchFamily="34" charset="-122"/>
              </a:rPr>
              <a:t>16.5%</a:t>
            </a:r>
            <a:r>
              <a:rPr lang="zh-CN" altLang="en-US" sz="1600" dirty="0">
                <a:latin typeface="微软雅黑" pitchFamily="34" charset="-122"/>
                <a:ea typeface="微软雅黑" pitchFamily="34" charset="-122"/>
              </a:rPr>
              <a:t>。这些统计数字表明，大多数工业伤害事故的发生，既由于人的不安全行为，也由于物的不安全状态。</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3501534"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3501534"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3511159"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155957" y="2429163"/>
            <a:ext cx="3209424" cy="1556074"/>
            <a:chOff x="6155957" y="1837451"/>
            <a:chExt cx="3209424" cy="1556074"/>
          </a:xfrm>
        </p:grpSpPr>
        <p:sp>
          <p:nvSpPr>
            <p:cNvPr id="40" name="矩形 39"/>
            <p:cNvSpPr/>
            <p:nvPr/>
          </p:nvSpPr>
          <p:spPr>
            <a:xfrm>
              <a:off x="6155957" y="1837451"/>
              <a:ext cx="3209424" cy="369332"/>
            </a:xfrm>
            <a:prstGeom prst="rect">
              <a:avLst/>
            </a:prstGeom>
          </p:spPr>
          <p:txBody>
            <a:bodyPr wrap="square">
              <a:spAutoFit/>
            </a:bodyPr>
            <a:lstStyle/>
            <a:p>
              <a:r>
                <a:rPr lang="zh-CN" altLang="en-US" b="1" dirty="0">
                  <a:solidFill>
                    <a:srgbClr val="202A36"/>
                  </a:solidFill>
                  <a:latin typeface="微软雅黑" pitchFamily="34" charset="-122"/>
                  <a:ea typeface="微软雅黑" pitchFamily="34" charset="-122"/>
                </a:rPr>
                <a:t>（一）安全管理及基本概念</a:t>
              </a:r>
              <a:endParaRPr lang="en-US" altLang="zh-CN" b="1" dirty="0">
                <a:solidFill>
                  <a:srgbClr val="202A36"/>
                </a:solidFill>
                <a:latin typeface="微软雅黑" pitchFamily="34" charset="-122"/>
                <a:ea typeface="微软雅黑" pitchFamily="34" charset="-122"/>
              </a:endParaRPr>
            </a:p>
          </p:txBody>
        </p:sp>
        <p:sp>
          <p:nvSpPr>
            <p:cNvPr id="41" name="矩形 40"/>
            <p:cNvSpPr/>
            <p:nvPr/>
          </p:nvSpPr>
          <p:spPr>
            <a:xfrm>
              <a:off x="6155957" y="2442932"/>
              <a:ext cx="2492990"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（二）安全管理的目标</a:t>
              </a:r>
              <a:endParaRPr lang="en-US" altLang="zh-CN" b="1" dirty="0">
                <a:solidFill>
                  <a:srgbClr val="202A36"/>
                </a:solidFill>
                <a:latin typeface="微软雅黑" pitchFamily="34" charset="-122"/>
                <a:ea typeface="微软雅黑" pitchFamily="34" charset="-122"/>
              </a:endParaRPr>
            </a:p>
          </p:txBody>
        </p:sp>
        <p:sp>
          <p:nvSpPr>
            <p:cNvPr id="42" name="矩形 41"/>
            <p:cNvSpPr/>
            <p:nvPr/>
          </p:nvSpPr>
          <p:spPr>
            <a:xfrm>
              <a:off x="6155957" y="3024193"/>
              <a:ext cx="2492990"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（三）安全管理的原则</a:t>
              </a:r>
            </a:p>
          </p:txBody>
        </p:sp>
      </p:grpSp>
      <p:sp>
        <p:nvSpPr>
          <p:cNvPr id="5" name="文本框 4"/>
          <p:cNvSpPr txBox="1"/>
          <p:nvPr/>
        </p:nvSpPr>
        <p:spPr>
          <a:xfrm>
            <a:off x="839629" y="4696921"/>
            <a:ext cx="3877985" cy="830997"/>
          </a:xfrm>
          <a:prstGeom prst="rect">
            <a:avLst/>
          </a:prstGeom>
          <a:noFill/>
        </p:spPr>
        <p:txBody>
          <a:bodyPr wrap="none" rtlCol="0">
            <a:spAutoFit/>
          </a:bodyPr>
          <a:lstStyle/>
          <a:p>
            <a:pPr algn="ctr"/>
            <a:r>
              <a:rPr lang="zh-CN" altLang="en-US" sz="4800" b="1" dirty="0">
                <a:solidFill>
                  <a:srgbClr val="202A36"/>
                </a:solidFill>
                <a:latin typeface="微软雅黑" pitchFamily="34" charset="-122"/>
                <a:ea typeface="微软雅黑" pitchFamily="34" charset="-122"/>
              </a:rPr>
              <a:t>二、安全管理</a:t>
            </a:r>
          </a:p>
        </p:txBody>
      </p:sp>
      <p:sp>
        <p:nvSpPr>
          <p:cNvPr id="46" name="Freeform 12"/>
          <p:cNvSpPr>
            <a:spLocks noEditPoints="1"/>
          </p:cNvSpPr>
          <p:nvPr/>
        </p:nvSpPr>
        <p:spPr bwMode="auto">
          <a:xfrm>
            <a:off x="2535588" y="2565411"/>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7" grpId="0" animBg="1"/>
      <p:bldP spid="5"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5559" y="534675"/>
            <a:ext cx="5109073"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（一）安全管理及基本概念</a:t>
            </a:r>
          </a:p>
        </p:txBody>
      </p:sp>
      <p:sp>
        <p:nvSpPr>
          <p:cNvPr id="56" name="TextBox 22"/>
          <p:cNvSpPr txBox="1"/>
          <p:nvPr/>
        </p:nvSpPr>
        <p:spPr>
          <a:xfrm>
            <a:off x="2895600" y="3832225"/>
            <a:ext cx="7922895" cy="1476375"/>
          </a:xfrm>
          <a:prstGeom prst="rect">
            <a:avLst/>
          </a:prstGeom>
          <a:noFill/>
          <a:ln cap="rnd">
            <a:noFill/>
            <a:round/>
          </a:ln>
        </p:spPr>
        <p:txBody>
          <a:bodyPr wrap="square" rtlCol="0">
            <a:spAutoFit/>
          </a:bodyPr>
          <a:lstStyle/>
          <a:p>
            <a:pPr lvl="0" fontAlgn="auto">
              <a:lnSpc>
                <a:spcPct val="150000"/>
              </a:lnSpc>
              <a:spcAft>
                <a:spcPts val="0"/>
              </a:spcAft>
              <a:buClr>
                <a:srgbClr val="292929"/>
              </a:buClr>
            </a:pPr>
            <a:r>
              <a:rPr lang="zh-CN" altLang="en-US" sz="2000" b="1" noProof="1">
                <a:solidFill>
                  <a:srgbClr val="202A36"/>
                </a:solidFill>
                <a:latin typeface="微软雅黑" pitchFamily="34" charset="-122"/>
                <a:ea typeface="微软雅黑" pitchFamily="34" charset="-122"/>
              </a:rPr>
              <a:t>安全管理</a:t>
            </a:r>
            <a:endParaRPr lang="en-US" altLang="zh-CN" sz="2000" b="1" noProof="1">
              <a:solidFill>
                <a:srgbClr val="202A36"/>
              </a:solidFill>
              <a:latin typeface="微软雅黑" pitchFamily="34" charset="-122"/>
              <a:ea typeface="微软雅黑" pitchFamily="34" charset="-122"/>
            </a:endParaRPr>
          </a:p>
          <a:p>
            <a:pPr lvl="0" fontAlgn="auto">
              <a:lnSpc>
                <a:spcPct val="150000"/>
              </a:lnSpc>
              <a:spcAft>
                <a:spcPts val="0"/>
              </a:spcAft>
              <a:buClr>
                <a:srgbClr val="292929"/>
              </a:buClr>
            </a:pPr>
            <a:r>
              <a:rPr lang="en-US" altLang="zh-CN" sz="2000" noProof="1">
                <a:solidFill>
                  <a:srgbClr val="202A36"/>
                </a:solidFill>
                <a:latin typeface="微软雅黑" pitchFamily="34" charset="-122"/>
                <a:ea typeface="微软雅黑" pitchFamily="34" charset="-122"/>
              </a:rPr>
              <a:t>Safety Management</a:t>
            </a:r>
            <a:r>
              <a:rPr lang="zh-CN" altLang="en-US" sz="2000" noProof="1">
                <a:solidFill>
                  <a:srgbClr val="202A36"/>
                </a:solidFill>
                <a:latin typeface="微软雅黑" pitchFamily="34" charset="-122"/>
                <a:ea typeface="微软雅黑" pitchFamily="34" charset="-122"/>
              </a:rPr>
              <a:t>，即以安全为目的，进行有关决策、计划、组织和控制方面的活动</a:t>
            </a:r>
            <a:endParaRPr lang="en-US" altLang="zh-CN" sz="2000" noProof="1">
              <a:solidFill>
                <a:srgbClr val="202A36"/>
              </a:solidFill>
              <a:latin typeface="微软雅黑" pitchFamily="34" charset="-122"/>
              <a:ea typeface="微软雅黑" pitchFamily="34" charset="-122"/>
            </a:endParaRPr>
          </a:p>
        </p:txBody>
      </p:sp>
      <p:pic>
        <p:nvPicPr>
          <p:cNvPr id="67585" name="Picture 1" descr="C:\Users\Administrator\Desktop\ppt\u=849229248,3268815400&amp;fm=27&amp;gp=0.jpg"/>
          <p:cNvPicPr>
            <a:picLocks noChangeAspect="1" noChangeArrowheads="1"/>
          </p:cNvPicPr>
          <p:nvPr/>
        </p:nvPicPr>
        <p:blipFill>
          <a:blip r:embed="rId3" cstate="print"/>
          <a:srcRect/>
          <a:stretch>
            <a:fillRect/>
          </a:stretch>
        </p:blipFill>
        <p:spPr bwMode="auto">
          <a:xfrm>
            <a:off x="3206338" y="1290075"/>
            <a:ext cx="7612084" cy="2006822"/>
          </a:xfrm>
          <a:prstGeom prst="rect">
            <a:avLst/>
          </a:prstGeom>
          <a:noFill/>
        </p:spPr>
      </p:pic>
      <p:sp>
        <p:nvSpPr>
          <p:cNvPr id="29" name="矩形 28"/>
          <p:cNvSpPr/>
          <p:nvPr/>
        </p:nvSpPr>
        <p:spPr>
          <a:xfrm>
            <a:off x="2976760" y="4325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30" name="矩形 29"/>
          <p:cNvSpPr/>
          <p:nvPr/>
        </p:nvSpPr>
        <p:spPr>
          <a:xfrm>
            <a:off x="3591610" y="4325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 presetClass="entr" presetSubtype="8" decel="100000" fill="hold" grpId="0" nodeType="withEffect">
                                  <p:stCondLst>
                                    <p:cond delay="400"/>
                                  </p:stCondLst>
                                  <p:childTnLst>
                                    <p:set>
                                      <p:cBhvr>
                                        <p:cTn id="9" dur="1" fill="hold">
                                          <p:stCondLst>
                                            <p:cond delay="0"/>
                                          </p:stCondLst>
                                        </p:cTn>
                                        <p:tgtEl>
                                          <p:spTgt spid="56"/>
                                        </p:tgtEl>
                                        <p:attrNameLst>
                                          <p:attrName>style.visibility</p:attrName>
                                        </p:attrNameLst>
                                      </p:cBhvr>
                                      <p:to>
                                        <p:strVal val="visible"/>
                                      </p:to>
                                    </p:set>
                                    <p:anim calcmode="lin" valueType="num">
                                      <p:cBhvr additive="base">
                                        <p:cTn id="10" dur="500" fill="hold"/>
                                        <p:tgtEl>
                                          <p:spTgt spid="56"/>
                                        </p:tgtEl>
                                        <p:attrNameLst>
                                          <p:attrName>ppt_x</p:attrName>
                                        </p:attrNameLst>
                                      </p:cBhvr>
                                      <p:tavLst>
                                        <p:tav tm="0">
                                          <p:val>
                                            <p:strVal val="0-#ppt_w/2"/>
                                          </p:val>
                                        </p:tav>
                                        <p:tav tm="100000">
                                          <p:val>
                                            <p:strVal val="#ppt_x"/>
                                          </p:val>
                                        </p:tav>
                                      </p:tavLst>
                                    </p:anim>
                                    <p:anim calcmode="lin" valueType="num">
                                      <p:cBhvr additive="base">
                                        <p:cTn id="11" dur="500" fill="hold"/>
                                        <p:tgtEl>
                                          <p:spTgt spid="5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6" grpId="0"/>
      <p:bldP spid="29" grpId="0" bldLvl="0" animBg="1"/>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5390749" y="1312975"/>
            <a:ext cx="1369549" cy="13652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b="1" dirty="0">
                <a:solidFill>
                  <a:srgbClr val="FCB00F"/>
                </a:solidFill>
                <a:latin typeface="微软雅黑" pitchFamily="34" charset="-122"/>
                <a:ea typeface="微软雅黑" pitchFamily="34" charset="-122"/>
              </a:rPr>
              <a:t>事故</a:t>
            </a:r>
            <a:endParaRPr lang="en-US" altLang="zh-CN" b="1" dirty="0">
              <a:solidFill>
                <a:srgbClr val="FCB00F"/>
              </a:solidFill>
              <a:latin typeface="微软雅黑" pitchFamily="34" charset="-122"/>
              <a:ea typeface="微软雅黑" pitchFamily="34" charset="-122"/>
            </a:endParaRPr>
          </a:p>
          <a:p>
            <a:pPr algn="ctr"/>
            <a:r>
              <a:rPr lang="zh-CN" altLang="en-US" b="1" dirty="0">
                <a:solidFill>
                  <a:srgbClr val="FCB00F"/>
                </a:solidFill>
                <a:latin typeface="微软雅黑" pitchFamily="34" charset="-122"/>
                <a:ea typeface="微软雅黑" pitchFamily="34" charset="-122"/>
              </a:rPr>
              <a:t>预防</a:t>
            </a:r>
          </a:p>
        </p:txBody>
      </p:sp>
      <p:sp>
        <p:nvSpPr>
          <p:cNvPr id="15" name="椭圆 14"/>
          <p:cNvSpPr/>
          <p:nvPr/>
        </p:nvSpPr>
        <p:spPr>
          <a:xfrm>
            <a:off x="7564342" y="2718264"/>
            <a:ext cx="1369549" cy="13652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b="1" dirty="0">
                <a:solidFill>
                  <a:srgbClr val="FCB00F"/>
                </a:solidFill>
                <a:latin typeface="微软雅黑" pitchFamily="34" charset="-122"/>
                <a:ea typeface="微软雅黑" pitchFamily="34" charset="-122"/>
              </a:rPr>
              <a:t>安全</a:t>
            </a:r>
            <a:endParaRPr lang="en-US" altLang="zh-CN" b="1" dirty="0">
              <a:solidFill>
                <a:srgbClr val="FCB00F"/>
              </a:solidFill>
              <a:latin typeface="微软雅黑" pitchFamily="34" charset="-122"/>
              <a:ea typeface="微软雅黑" pitchFamily="34" charset="-122"/>
            </a:endParaRPr>
          </a:p>
          <a:p>
            <a:pPr algn="ctr"/>
            <a:r>
              <a:rPr lang="zh-CN" altLang="en-US" b="1" dirty="0">
                <a:solidFill>
                  <a:srgbClr val="FCB00F"/>
                </a:solidFill>
                <a:latin typeface="微软雅黑" pitchFamily="34" charset="-122"/>
                <a:ea typeface="微软雅黑" pitchFamily="34" charset="-122"/>
              </a:rPr>
              <a:t>管理</a:t>
            </a:r>
          </a:p>
        </p:txBody>
      </p:sp>
      <p:sp>
        <p:nvSpPr>
          <p:cNvPr id="23" name="上箭头 22"/>
          <p:cNvSpPr/>
          <p:nvPr/>
        </p:nvSpPr>
        <p:spPr>
          <a:xfrm rot="18192962">
            <a:off x="6629770" y="2348795"/>
            <a:ext cx="1007480" cy="739723"/>
          </a:xfrm>
          <a:prstGeom prst="upArrow">
            <a:avLst>
              <a:gd name="adj1" fmla="val 50000"/>
              <a:gd name="adj2" fmla="val 63430"/>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8" name="矩形 3"/>
          <p:cNvSpPr>
            <a:spLocks noChangeArrowheads="1"/>
          </p:cNvSpPr>
          <p:nvPr/>
        </p:nvSpPr>
        <p:spPr bwMode="auto">
          <a:xfrm>
            <a:off x="2763052" y="621302"/>
            <a:ext cx="2339084"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安全管理活动</a:t>
            </a:r>
          </a:p>
        </p:txBody>
      </p:sp>
      <p:sp>
        <p:nvSpPr>
          <p:cNvPr id="22" name="上箭头 21"/>
          <p:cNvSpPr/>
          <p:nvPr/>
        </p:nvSpPr>
        <p:spPr>
          <a:xfrm flipV="1">
            <a:off x="7746303" y="4135541"/>
            <a:ext cx="1007480" cy="739723"/>
          </a:xfrm>
          <a:prstGeom prst="upArrow">
            <a:avLst>
              <a:gd name="adj1" fmla="val 50000"/>
              <a:gd name="adj2" fmla="val 63430"/>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9" name="椭圆 18"/>
          <p:cNvSpPr/>
          <p:nvPr/>
        </p:nvSpPr>
        <p:spPr>
          <a:xfrm>
            <a:off x="7574080" y="4920846"/>
            <a:ext cx="1369549" cy="13652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b="1" dirty="0">
                <a:solidFill>
                  <a:srgbClr val="FCB00F"/>
                </a:solidFill>
                <a:latin typeface="微软雅黑" pitchFamily="34" charset="-122"/>
                <a:ea typeface="微软雅黑" pitchFamily="34" charset="-122"/>
              </a:rPr>
              <a:t>保险</a:t>
            </a:r>
            <a:endParaRPr lang="en-US" altLang="zh-CN" b="1" dirty="0">
              <a:solidFill>
                <a:srgbClr val="FCB00F"/>
              </a:solidFill>
              <a:latin typeface="微软雅黑" pitchFamily="34" charset="-122"/>
              <a:ea typeface="微软雅黑" pitchFamily="34" charset="-122"/>
            </a:endParaRPr>
          </a:p>
          <a:p>
            <a:pPr algn="ctr"/>
            <a:r>
              <a:rPr lang="zh-CN" altLang="en-US" b="1" dirty="0">
                <a:solidFill>
                  <a:srgbClr val="FCB00F"/>
                </a:solidFill>
                <a:latin typeface="微软雅黑" pitchFamily="34" charset="-122"/>
                <a:ea typeface="微软雅黑" pitchFamily="34" charset="-122"/>
              </a:rPr>
              <a:t>补偿</a:t>
            </a:r>
          </a:p>
        </p:txBody>
      </p:sp>
      <p:sp>
        <p:nvSpPr>
          <p:cNvPr id="20" name="椭圆 19"/>
          <p:cNvSpPr/>
          <p:nvPr/>
        </p:nvSpPr>
        <p:spPr>
          <a:xfrm>
            <a:off x="9701261" y="1349872"/>
            <a:ext cx="1369549" cy="13652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b="1" dirty="0">
                <a:solidFill>
                  <a:srgbClr val="FCB00F"/>
                </a:solidFill>
                <a:latin typeface="微软雅黑" pitchFamily="34" charset="-122"/>
                <a:ea typeface="微软雅黑" pitchFamily="34" charset="-122"/>
              </a:rPr>
              <a:t>应急</a:t>
            </a:r>
            <a:endParaRPr lang="en-US" altLang="zh-CN" b="1" dirty="0">
              <a:solidFill>
                <a:srgbClr val="FCB00F"/>
              </a:solidFill>
              <a:latin typeface="微软雅黑" pitchFamily="34" charset="-122"/>
              <a:ea typeface="微软雅黑" pitchFamily="34" charset="-122"/>
            </a:endParaRPr>
          </a:p>
          <a:p>
            <a:pPr algn="ctr"/>
            <a:r>
              <a:rPr lang="zh-CN" altLang="en-US" b="1" dirty="0">
                <a:solidFill>
                  <a:srgbClr val="FCB00F"/>
                </a:solidFill>
                <a:latin typeface="微软雅黑" pitchFamily="34" charset="-122"/>
                <a:ea typeface="微软雅黑" pitchFamily="34" charset="-122"/>
              </a:rPr>
              <a:t>措施</a:t>
            </a:r>
          </a:p>
        </p:txBody>
      </p:sp>
      <p:sp>
        <p:nvSpPr>
          <p:cNvPr id="21" name="上箭头 20"/>
          <p:cNvSpPr/>
          <p:nvPr/>
        </p:nvSpPr>
        <p:spPr>
          <a:xfrm rot="3551389">
            <a:off x="8841979" y="2356814"/>
            <a:ext cx="1007480" cy="739723"/>
          </a:xfrm>
          <a:prstGeom prst="upArrow">
            <a:avLst>
              <a:gd name="adj1" fmla="val 50000"/>
              <a:gd name="adj2" fmla="val 63430"/>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TextBox 22"/>
          <p:cNvSpPr txBox="1"/>
          <p:nvPr/>
        </p:nvSpPr>
        <p:spPr>
          <a:xfrm>
            <a:off x="2500817" y="3692181"/>
            <a:ext cx="3414807" cy="2306955"/>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fontAlgn="auto">
              <a:lnSpc>
                <a:spcPct val="150000"/>
              </a:lnSpc>
              <a:spcAft>
                <a:spcPts val="0"/>
              </a:spcAft>
            </a:pPr>
            <a:r>
              <a:rPr lang="zh-CN" altLang="en-US" sz="1600" b="1" noProof="1">
                <a:solidFill>
                  <a:srgbClr val="202A36"/>
                </a:solidFill>
              </a:rPr>
              <a:t>控制事故</a:t>
            </a:r>
            <a:r>
              <a:rPr lang="zh-CN" altLang="en-US" sz="1600" noProof="1">
                <a:solidFill>
                  <a:srgbClr val="202A36"/>
                </a:solidFill>
              </a:rPr>
              <a:t>是安全管理工作的</a:t>
            </a:r>
            <a:r>
              <a:rPr lang="zh-CN" altLang="en-US" sz="1600" b="1" noProof="1">
                <a:solidFill>
                  <a:srgbClr val="202A36"/>
                </a:solidFill>
              </a:rPr>
              <a:t>核心</a:t>
            </a:r>
            <a:r>
              <a:rPr lang="zh-CN" altLang="en-US" sz="1600" noProof="1">
                <a:solidFill>
                  <a:srgbClr val="202A36"/>
                </a:solidFill>
              </a:rPr>
              <a:t>，而控制事故最好的方式就是实施事故预防，即通过管理和技术手段的结合，消除事故隐患，控制不安全行为，保障劳动者的安全，这也是“预防为主”的本质所在</a:t>
            </a:r>
            <a:endParaRPr lang="en-US" altLang="zh-CN" sz="1600" noProof="1">
              <a:solidFill>
                <a:srgbClr val="202A36"/>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 presetClass="entr" presetSubtype="8" decel="100000" fill="hold" grpId="0" nodeType="withEffect">
                                  <p:stCondLst>
                                    <p:cond delay="1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0-#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18" grpId="0"/>
      <p:bldP spid="22" grpId="0" animBg="1"/>
      <p:bldP spid="19" grpId="0" animBg="1"/>
      <p:bldP spid="20" grpId="0" animBg="1"/>
      <p:bldP spid="21"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63052" y="621302"/>
            <a:ext cx="162093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事故法则</a:t>
            </a:r>
          </a:p>
        </p:txBody>
      </p:sp>
      <p:pic>
        <p:nvPicPr>
          <p:cNvPr id="111618" name="Picture 2" descr="C:\Users\Administrator\Desktop\ppt\timg (4).jpg"/>
          <p:cNvPicPr>
            <a:picLocks noChangeAspect="1" noChangeArrowheads="1"/>
          </p:cNvPicPr>
          <p:nvPr/>
        </p:nvPicPr>
        <p:blipFill>
          <a:blip r:embed="rId2" cstate="print">
            <a:clrChange>
              <a:clrFrom>
                <a:srgbClr val="FFFFFF">
                  <a:alpha val="100000"/>
                </a:srgbClr>
              </a:clrFrom>
              <a:clrTo>
                <a:srgbClr val="FFFFFF">
                  <a:alpha val="100000"/>
                  <a:alpha val="0"/>
                </a:srgbClr>
              </a:clrTo>
            </a:clrChange>
          </a:blip>
          <a:srcRect/>
          <a:stretch>
            <a:fillRect/>
          </a:stretch>
        </p:blipFill>
        <p:spPr bwMode="auto">
          <a:xfrm>
            <a:off x="2401444" y="1727624"/>
            <a:ext cx="4357318" cy="4499921"/>
          </a:xfrm>
          <a:prstGeom prst="rect">
            <a:avLst/>
          </a:prstGeom>
          <a:noFill/>
        </p:spPr>
      </p:pic>
      <p:sp>
        <p:nvSpPr>
          <p:cNvPr id="4" name="TextBox 3"/>
          <p:cNvSpPr txBox="1"/>
          <p:nvPr/>
        </p:nvSpPr>
        <p:spPr>
          <a:xfrm>
            <a:off x="6860540" y="1976120"/>
            <a:ext cx="4681220" cy="1938020"/>
          </a:xfrm>
          <a:prstGeom prst="rect">
            <a:avLst/>
          </a:prstGeom>
          <a:noFill/>
        </p:spPr>
        <p:txBody>
          <a:bodyPr wrap="square" rtlCol="0">
            <a:spAutoFit/>
          </a:bodyPr>
          <a:lstStyle/>
          <a:p>
            <a:pPr fontAlgn="auto">
              <a:lnSpc>
                <a:spcPct val="150000"/>
              </a:lnSpc>
            </a:pPr>
            <a:r>
              <a:rPr lang="zh-CN" altLang="en-US" sz="1600" dirty="0">
                <a:latin typeface="微软雅黑" pitchFamily="34" charset="-122"/>
                <a:ea typeface="微软雅黑" pitchFamily="34" charset="-122"/>
              </a:rPr>
              <a:t>美国安全工程师海因里希（</a:t>
            </a:r>
            <a:r>
              <a:rPr lang="en-US" altLang="zh-CN" sz="1600" dirty="0" err="1">
                <a:latin typeface="微软雅黑" pitchFamily="34" charset="-122"/>
                <a:ea typeface="微软雅黑" pitchFamily="34" charset="-122"/>
              </a:rPr>
              <a:t>H·W·Heinrich</a:t>
            </a:r>
            <a:r>
              <a:rPr lang="zh-CN" altLang="en-US" sz="1600" dirty="0">
                <a:latin typeface="微软雅黑" pitchFamily="34" charset="-122"/>
                <a:ea typeface="微软雅黑" pitchFamily="34" charset="-122"/>
              </a:rPr>
              <a:t>）统计分析</a:t>
            </a:r>
            <a:r>
              <a:rPr lang="en-US" altLang="zh-CN" sz="1600" dirty="0">
                <a:latin typeface="微软雅黑" pitchFamily="34" charset="-122"/>
                <a:ea typeface="微软雅黑" pitchFamily="34" charset="-122"/>
              </a:rPr>
              <a:t>55</a:t>
            </a:r>
            <a:r>
              <a:rPr lang="zh-CN" altLang="en-US" sz="1600" dirty="0">
                <a:latin typeface="微软雅黑" pitchFamily="34" charset="-122"/>
                <a:ea typeface="微软雅黑" pitchFamily="34" charset="-122"/>
              </a:rPr>
              <a:t>万起事故提出了事故法则，即事故三角形。每</a:t>
            </a:r>
            <a:r>
              <a:rPr lang="en-US" altLang="zh-CN" sz="1600" dirty="0">
                <a:latin typeface="微软雅黑" pitchFamily="34" charset="-122"/>
                <a:ea typeface="微软雅黑" pitchFamily="34" charset="-122"/>
              </a:rPr>
              <a:t>330</a:t>
            </a:r>
            <a:r>
              <a:rPr lang="zh-CN" altLang="en-US" sz="1600" dirty="0">
                <a:latin typeface="微软雅黑" pitchFamily="34" charset="-122"/>
                <a:ea typeface="微软雅黑" pitchFamily="34" charset="-122"/>
              </a:rPr>
              <a:t>次事故中，会造成死亡重伤事故</a:t>
            </a: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次，轻伤、微伤事故</a:t>
            </a:r>
            <a:r>
              <a:rPr lang="en-US" altLang="zh-CN" sz="1600" dirty="0">
                <a:latin typeface="微软雅黑" pitchFamily="34" charset="-122"/>
                <a:ea typeface="微软雅黑" pitchFamily="34" charset="-122"/>
              </a:rPr>
              <a:t>29</a:t>
            </a:r>
            <a:r>
              <a:rPr lang="zh-CN" altLang="en-US" sz="1600" dirty="0">
                <a:latin typeface="微软雅黑" pitchFamily="34" charset="-122"/>
                <a:ea typeface="微软雅黑" pitchFamily="34" charset="-122"/>
              </a:rPr>
              <a:t>次，无伤事故</a:t>
            </a:r>
            <a:r>
              <a:rPr lang="en-US" altLang="zh-CN" sz="1600" dirty="0">
                <a:latin typeface="微软雅黑" pitchFamily="34" charset="-122"/>
                <a:ea typeface="微软雅黑" pitchFamily="34" charset="-122"/>
              </a:rPr>
              <a:t>300</a:t>
            </a:r>
            <a:r>
              <a:rPr lang="zh-CN" altLang="en-US" sz="1600" dirty="0">
                <a:latin typeface="微软雅黑" pitchFamily="34" charset="-122"/>
                <a:ea typeface="微软雅黑" pitchFamily="34" charset="-122"/>
              </a:rPr>
              <a:t>次。又称为</a:t>
            </a:r>
            <a:r>
              <a:rPr lang="en-US" altLang="zh-CN" sz="1600" dirty="0">
                <a:latin typeface="微软雅黑" pitchFamily="34" charset="-122"/>
                <a:ea typeface="微软雅黑" pitchFamily="34" charset="-122"/>
              </a:rPr>
              <a:t>1:29:300</a:t>
            </a:r>
            <a:r>
              <a:rPr lang="zh-CN" altLang="en-US" sz="1600" dirty="0">
                <a:latin typeface="微软雅黑" pitchFamily="34" charset="-122"/>
                <a:ea typeface="微软雅黑" pitchFamily="34" charset="-122"/>
              </a:rPr>
              <a:t>法则</a:t>
            </a:r>
          </a:p>
        </p:txBody>
      </p:sp>
      <p:sp>
        <p:nvSpPr>
          <p:cNvPr id="6" name="TextBox 5"/>
          <p:cNvSpPr txBox="1"/>
          <p:nvPr/>
        </p:nvSpPr>
        <p:spPr>
          <a:xfrm>
            <a:off x="6860540" y="4157980"/>
            <a:ext cx="4681855" cy="1568450"/>
          </a:xfrm>
          <a:prstGeom prst="rect">
            <a:avLst/>
          </a:prstGeom>
          <a:noFill/>
        </p:spPr>
        <p:txBody>
          <a:bodyPr wrap="square" rtlCol="0">
            <a:spAutoFit/>
          </a:bodyPr>
          <a:lstStyle/>
          <a:p>
            <a:pPr fontAlgn="auto">
              <a:lnSpc>
                <a:spcPct val="150000"/>
              </a:lnSpc>
            </a:pPr>
            <a:r>
              <a:rPr lang="zh-CN" altLang="en-US" sz="1600" dirty="0">
                <a:latin typeface="微软雅黑" pitchFamily="34" charset="-122"/>
                <a:ea typeface="微软雅黑" pitchFamily="34" charset="-122"/>
              </a:rPr>
              <a:t>事故法则告诉人们，要消除一次死亡重伤事故以及</a:t>
            </a:r>
            <a:r>
              <a:rPr lang="en-US" altLang="zh-CN" sz="1600" dirty="0">
                <a:latin typeface="微软雅黑" pitchFamily="34" charset="-122"/>
                <a:ea typeface="微软雅黑" pitchFamily="34" charset="-122"/>
              </a:rPr>
              <a:t>29</a:t>
            </a:r>
            <a:r>
              <a:rPr lang="zh-CN" altLang="en-US" sz="1600" dirty="0">
                <a:latin typeface="微软雅黑" pitchFamily="34" charset="-122"/>
                <a:ea typeface="微软雅黑" pitchFamily="34" charset="-122"/>
              </a:rPr>
              <a:t>次轻伤事故，必须首先消除</a:t>
            </a:r>
            <a:r>
              <a:rPr lang="en-US" altLang="zh-CN" sz="1600" dirty="0">
                <a:latin typeface="微软雅黑" pitchFamily="34" charset="-122"/>
                <a:ea typeface="微软雅黑" pitchFamily="34" charset="-122"/>
              </a:rPr>
              <a:t>300</a:t>
            </a:r>
            <a:r>
              <a:rPr lang="zh-CN" altLang="en-US" sz="1600" dirty="0">
                <a:latin typeface="微软雅黑" pitchFamily="34" charset="-122"/>
                <a:ea typeface="微软雅黑" pitchFamily="34" charset="-122"/>
              </a:rPr>
              <a:t>次无伤事故。也就是说，防止事故伤害的关键，要从根本上防止可能引起事故的安全隐患</a:t>
            </a:r>
          </a:p>
        </p:txBody>
      </p:sp>
      <p:sp>
        <p:nvSpPr>
          <p:cNvPr id="7" name="矩形 6"/>
          <p:cNvSpPr/>
          <p:nvPr/>
        </p:nvSpPr>
        <p:spPr>
          <a:xfrm>
            <a:off x="2843256" y="1245204"/>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8" name="矩形 7"/>
          <p:cNvSpPr/>
          <p:nvPr/>
        </p:nvSpPr>
        <p:spPr>
          <a:xfrm>
            <a:off x="3458106" y="1245204"/>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9206"/>
          <a:stretch>
            <a:fillRect/>
          </a:stretch>
        </p:blipFill>
        <p:spPr>
          <a:xfrm>
            <a:off x="1708858" y="-312931"/>
            <a:ext cx="8974439" cy="5434800"/>
          </a:xfrm>
          <a:prstGeom prst="rect">
            <a:avLst/>
          </a:prstGeom>
        </p:spPr>
      </p:pic>
      <p:sp>
        <p:nvSpPr>
          <p:cNvPr id="6" name="矩形 5"/>
          <p:cNvSpPr/>
          <p:nvPr/>
        </p:nvSpPr>
        <p:spPr>
          <a:xfrm>
            <a:off x="1702688" y="4925328"/>
            <a:ext cx="1325880" cy="645160"/>
          </a:xfrm>
          <a:prstGeom prst="rect">
            <a:avLst/>
          </a:prstGeom>
        </p:spPr>
        <p:txBody>
          <a:bodyPr wrap="none">
            <a:spAutoFit/>
          </a:bodyPr>
          <a:lstStyle/>
          <a:p>
            <a:pPr algn="ctr">
              <a:spcAft>
                <a:spcPts val="0"/>
              </a:spcAft>
              <a:defRPr/>
            </a:pPr>
            <a:r>
              <a:rPr lang="zh-CN" altLang="en-US" b="1" kern="100" dirty="0">
                <a:solidFill>
                  <a:srgbClr val="202A36"/>
                </a:solidFill>
                <a:latin typeface="微软雅黑" pitchFamily="34" charset="-122"/>
                <a:ea typeface="微软雅黑" pitchFamily="34" charset="-122"/>
                <a:cs typeface="Times New Roman" pitchFamily="18" charset="0"/>
              </a:rPr>
              <a:t>一</a:t>
            </a:r>
            <a:endParaRPr lang="en-US" altLang="zh-CN" b="1" kern="100" dirty="0">
              <a:solidFill>
                <a:srgbClr val="202A36"/>
              </a:solidFill>
              <a:latin typeface="微软雅黑" pitchFamily="34" charset="-122"/>
              <a:ea typeface="微软雅黑" pitchFamily="34" charset="-122"/>
              <a:cs typeface="Times New Roman" pitchFamily="18" charset="0"/>
            </a:endParaRPr>
          </a:p>
          <a:p>
            <a:pPr algn="ctr">
              <a:spcAft>
                <a:spcPts val="0"/>
              </a:spcAft>
              <a:defRPr/>
            </a:pPr>
            <a:r>
              <a:rPr lang="zh-CN" altLang="en-US" sz="1800" b="1" kern="100" dirty="0">
                <a:solidFill>
                  <a:srgbClr val="202A36"/>
                </a:solidFill>
                <a:latin typeface="微软雅黑" pitchFamily="34" charset="-122"/>
                <a:ea typeface="微软雅黑" pitchFamily="34" charset="-122"/>
                <a:cs typeface="Times New Roman" pitchFamily="18" charset="0"/>
              </a:rPr>
              <a:t>安全的概念</a:t>
            </a:r>
            <a:endParaRPr lang="zh-CN" altLang="zh-CN" sz="1800" b="1" kern="100" dirty="0">
              <a:solidFill>
                <a:srgbClr val="202A36"/>
              </a:solidFill>
              <a:latin typeface="微软雅黑" pitchFamily="34" charset="-122"/>
              <a:ea typeface="微软雅黑" pitchFamily="34" charset="-122"/>
              <a:cs typeface="Times New Roman" pitchFamily="18" charset="0"/>
            </a:endParaRPr>
          </a:p>
        </p:txBody>
      </p:sp>
      <p:sp>
        <p:nvSpPr>
          <p:cNvPr id="8" name="矩形 7"/>
          <p:cNvSpPr/>
          <p:nvPr/>
        </p:nvSpPr>
        <p:spPr>
          <a:xfrm>
            <a:off x="3366590" y="4937203"/>
            <a:ext cx="1097280" cy="645160"/>
          </a:xfrm>
          <a:prstGeom prst="rect">
            <a:avLst/>
          </a:prstGeom>
        </p:spPr>
        <p:txBody>
          <a:bodyPr wrap="none">
            <a:spAutoFit/>
          </a:bodyPr>
          <a:lstStyle/>
          <a:p>
            <a:pPr algn="ctr">
              <a:spcAft>
                <a:spcPts val="0"/>
              </a:spcAft>
              <a:defRPr/>
            </a:pPr>
            <a:r>
              <a:rPr lang="zh-CN" altLang="en-US" sz="1800" b="1" kern="100" dirty="0">
                <a:solidFill>
                  <a:srgbClr val="202A36"/>
                </a:solidFill>
                <a:latin typeface="微软雅黑" pitchFamily="34" charset="-122"/>
                <a:ea typeface="微软雅黑" pitchFamily="34" charset="-122"/>
                <a:cs typeface="Times New Roman" pitchFamily="18" charset="0"/>
              </a:rPr>
              <a:t>二</a:t>
            </a:r>
            <a:endParaRPr lang="en-US" altLang="zh-CN" sz="1800" b="1" kern="100" dirty="0">
              <a:solidFill>
                <a:srgbClr val="202A36"/>
              </a:solidFill>
              <a:latin typeface="微软雅黑" pitchFamily="34" charset="-122"/>
              <a:ea typeface="微软雅黑" pitchFamily="34" charset="-122"/>
              <a:cs typeface="Times New Roman" pitchFamily="18" charset="0"/>
            </a:endParaRPr>
          </a:p>
          <a:p>
            <a:pPr algn="ctr">
              <a:spcAft>
                <a:spcPts val="0"/>
              </a:spcAft>
              <a:defRPr/>
            </a:pPr>
            <a:r>
              <a:rPr lang="zh-CN" altLang="en-US" sz="1800" b="1" kern="100" dirty="0">
                <a:solidFill>
                  <a:srgbClr val="202A36"/>
                </a:solidFill>
                <a:latin typeface="微软雅黑" pitchFamily="34" charset="-122"/>
                <a:ea typeface="微软雅黑" pitchFamily="34" charset="-122"/>
                <a:cs typeface="Times New Roman" pitchFamily="18" charset="0"/>
              </a:rPr>
              <a:t>安全管理</a:t>
            </a:r>
            <a:endParaRPr lang="zh-CN" altLang="zh-CN" sz="1800" b="1" kern="100" dirty="0">
              <a:solidFill>
                <a:srgbClr val="202A36"/>
              </a:solidFill>
              <a:latin typeface="微软雅黑" pitchFamily="34" charset="-122"/>
              <a:ea typeface="微软雅黑" pitchFamily="34" charset="-122"/>
              <a:cs typeface="Times New Roman" pitchFamily="18" charset="0"/>
            </a:endParaRPr>
          </a:p>
        </p:txBody>
      </p:sp>
      <p:sp>
        <p:nvSpPr>
          <p:cNvPr id="10" name="矩形 9"/>
          <p:cNvSpPr/>
          <p:nvPr/>
        </p:nvSpPr>
        <p:spPr>
          <a:xfrm>
            <a:off x="4676374" y="4913452"/>
            <a:ext cx="1554480" cy="645160"/>
          </a:xfrm>
          <a:prstGeom prst="rect">
            <a:avLst/>
          </a:prstGeom>
        </p:spPr>
        <p:txBody>
          <a:bodyPr wrap="none">
            <a:spAutoFit/>
          </a:bodyPr>
          <a:lstStyle/>
          <a:p>
            <a:pPr algn="ctr">
              <a:spcAft>
                <a:spcPts val="0"/>
              </a:spcAft>
              <a:defRPr/>
            </a:pPr>
            <a:r>
              <a:rPr lang="zh-CN" altLang="en-US" sz="1800" b="1" kern="100" dirty="0">
                <a:solidFill>
                  <a:srgbClr val="202A36"/>
                </a:solidFill>
                <a:latin typeface="微软雅黑" pitchFamily="34" charset="-122"/>
                <a:ea typeface="微软雅黑" pitchFamily="34" charset="-122"/>
                <a:cs typeface="Times New Roman" pitchFamily="18" charset="0"/>
              </a:rPr>
              <a:t>三</a:t>
            </a:r>
            <a:endParaRPr lang="en-US" altLang="zh-CN" sz="1800" b="1" kern="100" dirty="0">
              <a:solidFill>
                <a:srgbClr val="202A36"/>
              </a:solidFill>
              <a:latin typeface="微软雅黑" pitchFamily="34" charset="-122"/>
              <a:ea typeface="微软雅黑" pitchFamily="34" charset="-122"/>
              <a:cs typeface="Times New Roman" pitchFamily="18" charset="0"/>
            </a:endParaRPr>
          </a:p>
          <a:p>
            <a:pPr algn="ctr">
              <a:spcAft>
                <a:spcPts val="0"/>
              </a:spcAft>
              <a:defRPr/>
            </a:pPr>
            <a:r>
              <a:rPr lang="zh-CN" altLang="en-US" sz="1800" b="1" kern="100" dirty="0">
                <a:solidFill>
                  <a:srgbClr val="202A36"/>
                </a:solidFill>
                <a:latin typeface="微软雅黑" pitchFamily="34" charset="-122"/>
                <a:ea typeface="微软雅黑" pitchFamily="34" charset="-122"/>
                <a:cs typeface="Times New Roman" pitchFamily="18" charset="0"/>
              </a:rPr>
              <a:t>安全观察概述</a:t>
            </a:r>
            <a:endParaRPr lang="zh-CN" altLang="zh-CN" sz="1800" b="1" kern="100" dirty="0">
              <a:solidFill>
                <a:srgbClr val="202A36"/>
              </a:solidFill>
              <a:latin typeface="微软雅黑" pitchFamily="34" charset="-122"/>
              <a:ea typeface="微软雅黑" pitchFamily="34" charset="-122"/>
              <a:cs typeface="Times New Roman" pitchFamily="18" charset="0"/>
            </a:endParaRPr>
          </a:p>
        </p:txBody>
      </p:sp>
      <p:sp>
        <p:nvSpPr>
          <p:cNvPr id="12" name="矩形 11"/>
          <p:cNvSpPr/>
          <p:nvPr/>
        </p:nvSpPr>
        <p:spPr>
          <a:xfrm>
            <a:off x="6286274" y="4901577"/>
            <a:ext cx="1554480" cy="645160"/>
          </a:xfrm>
          <a:prstGeom prst="rect">
            <a:avLst/>
          </a:prstGeom>
        </p:spPr>
        <p:txBody>
          <a:bodyPr wrap="none">
            <a:spAutoFit/>
          </a:bodyPr>
          <a:lstStyle/>
          <a:p>
            <a:pPr algn="ctr">
              <a:spcAft>
                <a:spcPts val="0"/>
              </a:spcAft>
              <a:defRPr/>
            </a:pPr>
            <a:r>
              <a:rPr lang="zh-CN" altLang="en-US" b="1" kern="100" dirty="0">
                <a:solidFill>
                  <a:srgbClr val="202A36"/>
                </a:solidFill>
                <a:latin typeface="微软雅黑" pitchFamily="34" charset="-122"/>
                <a:ea typeface="微软雅黑" pitchFamily="34" charset="-122"/>
                <a:cs typeface="Times New Roman" pitchFamily="18" charset="0"/>
              </a:rPr>
              <a:t>四</a:t>
            </a:r>
            <a:endParaRPr lang="en-US" altLang="zh-CN" b="1" kern="100" dirty="0">
              <a:solidFill>
                <a:srgbClr val="202A36"/>
              </a:solidFill>
              <a:latin typeface="微软雅黑" pitchFamily="34" charset="-122"/>
              <a:ea typeface="微软雅黑" pitchFamily="34" charset="-122"/>
              <a:cs typeface="Times New Roman" pitchFamily="18" charset="0"/>
            </a:endParaRPr>
          </a:p>
          <a:p>
            <a:pPr algn="ctr">
              <a:spcAft>
                <a:spcPts val="0"/>
              </a:spcAft>
              <a:defRPr/>
            </a:pPr>
            <a:r>
              <a:rPr lang="zh-CN" altLang="en-US" sz="1800" b="1" kern="100" dirty="0">
                <a:solidFill>
                  <a:srgbClr val="202A36"/>
                </a:solidFill>
                <a:latin typeface="微软雅黑" pitchFamily="34" charset="-122"/>
                <a:ea typeface="微软雅黑" pitchFamily="34" charset="-122"/>
                <a:cs typeface="Times New Roman" pitchFamily="18" charset="0"/>
              </a:rPr>
              <a:t>安全观察应用</a:t>
            </a:r>
            <a:endParaRPr lang="zh-CN" altLang="zh-CN" sz="1800" b="1" kern="100" dirty="0">
              <a:solidFill>
                <a:srgbClr val="202A36"/>
              </a:solidFill>
              <a:latin typeface="微软雅黑" pitchFamily="34" charset="-122"/>
              <a:ea typeface="微软雅黑" pitchFamily="34" charset="-122"/>
              <a:cs typeface="Times New Roman" pitchFamily="18" charset="0"/>
            </a:endParaRPr>
          </a:p>
        </p:txBody>
      </p:sp>
      <p:sp>
        <p:nvSpPr>
          <p:cNvPr id="14" name="矩形 13"/>
          <p:cNvSpPr/>
          <p:nvPr/>
        </p:nvSpPr>
        <p:spPr>
          <a:xfrm>
            <a:off x="8117327" y="4949078"/>
            <a:ext cx="1097280" cy="645160"/>
          </a:xfrm>
          <a:prstGeom prst="rect">
            <a:avLst/>
          </a:prstGeom>
        </p:spPr>
        <p:txBody>
          <a:bodyPr wrap="none">
            <a:spAutoFit/>
          </a:bodyPr>
          <a:lstStyle/>
          <a:p>
            <a:pPr algn="ctr">
              <a:spcAft>
                <a:spcPts val="0"/>
              </a:spcAft>
              <a:defRPr/>
            </a:pPr>
            <a:r>
              <a:rPr lang="zh-CN" altLang="en-US" b="1" kern="100" dirty="0">
                <a:solidFill>
                  <a:srgbClr val="202A36"/>
                </a:solidFill>
                <a:latin typeface="微软雅黑" pitchFamily="34" charset="-122"/>
                <a:ea typeface="微软雅黑" pitchFamily="34" charset="-122"/>
                <a:cs typeface="Times New Roman" pitchFamily="18" charset="0"/>
              </a:rPr>
              <a:t>五</a:t>
            </a:r>
          </a:p>
          <a:p>
            <a:pPr algn="ctr">
              <a:spcAft>
                <a:spcPts val="0"/>
              </a:spcAft>
              <a:defRPr/>
            </a:pPr>
            <a:r>
              <a:rPr lang="zh-CN" altLang="en-US" b="1" kern="100" dirty="0">
                <a:solidFill>
                  <a:srgbClr val="202A36"/>
                </a:solidFill>
                <a:latin typeface="微软雅黑" pitchFamily="34" charset="-122"/>
                <a:ea typeface="微软雅黑" pitchFamily="34" charset="-122"/>
                <a:cs typeface="Times New Roman" pitchFamily="18" charset="0"/>
              </a:rPr>
              <a:t>相关规范</a:t>
            </a:r>
            <a:endParaRPr lang="zh-CN" altLang="zh-CN" sz="1800" b="1" kern="100" dirty="0">
              <a:solidFill>
                <a:srgbClr val="202A36"/>
              </a:solidFill>
              <a:latin typeface="微软雅黑" pitchFamily="34" charset="-122"/>
              <a:ea typeface="微软雅黑" pitchFamily="34" charset="-122"/>
              <a:cs typeface="Times New Roman" pitchFamily="18" charset="0"/>
            </a:endParaRPr>
          </a:p>
        </p:txBody>
      </p:sp>
      <p:sp>
        <p:nvSpPr>
          <p:cNvPr id="24" name="矩形 23"/>
          <p:cNvSpPr/>
          <p:nvPr/>
        </p:nvSpPr>
        <p:spPr>
          <a:xfrm>
            <a:off x="9831695" y="4937203"/>
            <a:ext cx="775970" cy="645160"/>
          </a:xfrm>
          <a:prstGeom prst="rect">
            <a:avLst/>
          </a:prstGeom>
        </p:spPr>
        <p:txBody>
          <a:bodyPr wrap="none">
            <a:spAutoFit/>
          </a:bodyPr>
          <a:lstStyle/>
          <a:p>
            <a:pPr algn="ctr">
              <a:spcAft>
                <a:spcPts val="0"/>
              </a:spcAft>
              <a:defRPr/>
            </a:pPr>
            <a:r>
              <a:rPr lang="zh-CN" altLang="en-US" b="1" kern="100" dirty="0">
                <a:solidFill>
                  <a:srgbClr val="202A36"/>
                </a:solidFill>
                <a:latin typeface="微软雅黑" pitchFamily="34" charset="-122"/>
                <a:ea typeface="微软雅黑" pitchFamily="34" charset="-122"/>
                <a:cs typeface="Times New Roman" pitchFamily="18" charset="0"/>
              </a:rPr>
              <a:t>六</a:t>
            </a:r>
          </a:p>
          <a:p>
            <a:pPr algn="ctr">
              <a:spcAft>
                <a:spcPts val="0"/>
              </a:spcAft>
              <a:defRPr/>
            </a:pPr>
            <a:r>
              <a:rPr lang="zh-CN" altLang="en-US" b="1" kern="100" dirty="0">
                <a:solidFill>
                  <a:srgbClr val="202A36"/>
                </a:solidFill>
                <a:latin typeface="微软雅黑" pitchFamily="34" charset="-122"/>
                <a:ea typeface="微软雅黑" pitchFamily="34" charset="-122"/>
                <a:cs typeface="Times New Roman" pitchFamily="18" charset="0"/>
              </a:rPr>
              <a:t>结  语</a:t>
            </a:r>
            <a:endParaRPr lang="zh-CN" altLang="zh-CN" sz="1800" b="1" kern="100" dirty="0">
              <a:solidFill>
                <a:srgbClr val="202A36"/>
              </a:solidFill>
              <a:latin typeface="微软雅黑" pitchFamily="34" charset="-122"/>
              <a:ea typeface="微软雅黑" pitchFamily="34" charset="-122"/>
              <a:cs typeface="Times New Roman"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400" b="1" kern="0" dirty="0">
                <a:solidFill>
                  <a:schemeClr val="bg1"/>
                </a:solidFill>
                <a:latin typeface="微软雅黑" pitchFamily="34" charset="-122"/>
                <a:ea typeface="微软雅黑" pitchFamily="34" charset="-122"/>
              </a:rPr>
              <a:t>目录 </a:t>
            </a:r>
            <a:r>
              <a:rPr lang="en-US" altLang="zh-CN" sz="2400" b="1" kern="0" dirty="0">
                <a:solidFill>
                  <a:schemeClr val="bg1"/>
                </a:solidFill>
                <a:latin typeface="微软雅黑" pitchFamily="34" charset="-122"/>
                <a:ea typeface="微软雅黑" pitchFamily="34" charset="-122"/>
              </a:rPr>
              <a:t>/ </a:t>
            </a:r>
            <a:r>
              <a:rPr lang="en-US" altLang="zh-CN" sz="2400" kern="0" dirty="0">
                <a:solidFill>
                  <a:schemeClr val="bg1"/>
                </a:solidFill>
                <a:latin typeface="微软雅黑" pitchFamily="34" charset="-122"/>
                <a:ea typeface="微软雅黑" pitchFamily="34" charset="-122"/>
              </a:rPr>
              <a:t>CONTENTS</a:t>
            </a:r>
            <a:endParaRPr lang="en-US" altLang="ko-KR" sz="2400" kern="0" dirty="0">
              <a:solidFill>
                <a:schemeClr val="bg1"/>
              </a:solidFill>
              <a:latin typeface="微软雅黑" pitchFamily="34" charset="-122"/>
              <a:ea typeface="微软雅黑"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6"/>
          <p:cNvSpPr>
            <a:spLocks noChangeArrowheads="1"/>
          </p:cNvSpPr>
          <p:nvPr/>
        </p:nvSpPr>
        <p:spPr bwMode="auto">
          <a:xfrm>
            <a:off x="8124482" y="1785823"/>
            <a:ext cx="1665886" cy="1665886"/>
          </a:xfrm>
          <a:prstGeom prst="ellipse">
            <a:avLst/>
          </a:pr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9" name="Freeform 12"/>
          <p:cNvSpPr/>
          <p:nvPr/>
        </p:nvSpPr>
        <p:spPr bwMode="auto">
          <a:xfrm>
            <a:off x="6576112" y="2449110"/>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1" name="矩形 83"/>
          <p:cNvSpPr>
            <a:spLocks noChangeArrowheads="1"/>
          </p:cNvSpPr>
          <p:nvPr/>
        </p:nvSpPr>
        <p:spPr bwMode="auto">
          <a:xfrm>
            <a:off x="3112000" y="4438918"/>
            <a:ext cx="7487136" cy="1588158"/>
          </a:xfrm>
          <a:prstGeom prst="rect">
            <a:avLst/>
          </a:prstGeom>
          <a:solidFill>
            <a:srgbClr val="F2F2F2"/>
          </a:solidFill>
          <a:ln w="25400" cmpd="sng">
            <a:solidFill>
              <a:schemeClr val="tx1"/>
            </a:solidFill>
            <a:miter lim="800000"/>
          </a:ln>
        </p:spPr>
        <p:txBody>
          <a:bodyPr/>
          <a:lstStyle/>
          <a:p>
            <a:endParaRPr lang="zh-CN" altLang="en-US" sz="1490"/>
          </a:p>
        </p:txBody>
      </p:sp>
      <p:sp>
        <p:nvSpPr>
          <p:cNvPr id="32" name="TextBox 84"/>
          <p:cNvSpPr txBox="1">
            <a:spLocks noChangeArrowheads="1"/>
          </p:cNvSpPr>
          <p:nvPr/>
        </p:nvSpPr>
        <p:spPr bwMode="auto">
          <a:xfrm>
            <a:off x="3329331" y="4711738"/>
            <a:ext cx="70296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just"/>
            <a:r>
              <a:rPr lang="zh-CN" altLang="en-US" sz="1600" dirty="0">
                <a:latin typeface="微软雅黑" pitchFamily="34" charset="-122"/>
                <a:ea typeface="微软雅黑" pitchFamily="34" charset="-122"/>
                <a:sym typeface="微软雅黑" pitchFamily="34" charset="-122"/>
              </a:rPr>
              <a:t>在事故因果理论、轨迹交叉理论和系统理论等多个事故模型中，人的不安全行为对事故的产生都起到了决定性的推动作用，而在事故起因的许多物的不安全状态，也是直接或者间接由“人”的行为产生的，所以消除人的不安全行为是安全管理工作中至关重要的一环。</a:t>
            </a:r>
          </a:p>
        </p:txBody>
      </p:sp>
      <p:sp>
        <p:nvSpPr>
          <p:cNvPr id="33" name="Freeform 12"/>
          <p:cNvSpPr/>
          <p:nvPr/>
        </p:nvSpPr>
        <p:spPr bwMode="auto">
          <a:xfrm>
            <a:off x="3002822"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sz="1490">
              <a:solidFill>
                <a:srgbClr val="2C3637"/>
              </a:solidFill>
            </a:endParaRPr>
          </a:p>
        </p:txBody>
      </p:sp>
      <p:sp>
        <p:nvSpPr>
          <p:cNvPr id="34" name="Freeform 12"/>
          <p:cNvSpPr/>
          <p:nvPr/>
        </p:nvSpPr>
        <p:spPr bwMode="auto">
          <a:xfrm flipH="1" flipV="1">
            <a:off x="10277193" y="5695829"/>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sz="1490">
              <a:solidFill>
                <a:srgbClr val="2C3637"/>
              </a:solidFill>
            </a:endParaRPr>
          </a:p>
        </p:txBody>
      </p:sp>
      <p:sp>
        <p:nvSpPr>
          <p:cNvPr id="35" name="TextBox 46"/>
          <p:cNvSpPr txBox="1"/>
          <p:nvPr/>
        </p:nvSpPr>
        <p:spPr>
          <a:xfrm>
            <a:off x="3638554" y="3615196"/>
            <a:ext cx="2078853" cy="346698"/>
          </a:xfrm>
          <a:prstGeom prst="rect">
            <a:avLst/>
          </a:prstGeom>
          <a:noFill/>
        </p:spPr>
        <p:txBody>
          <a:bodyPr wrap="square" rtlCol="0">
            <a:spAutoFit/>
          </a:bodyPr>
          <a:lstStyle/>
          <a:p>
            <a:pPr algn="ctr"/>
            <a:r>
              <a:rPr lang="zh-CN" altLang="en-US" sz="1655" b="1" dirty="0">
                <a:solidFill>
                  <a:srgbClr val="202A36"/>
                </a:solidFill>
                <a:latin typeface="微软雅黑" pitchFamily="34" charset="-122"/>
                <a:ea typeface="微软雅黑" pitchFamily="34" charset="-122"/>
              </a:rPr>
              <a:t>人的不安全行为</a:t>
            </a:r>
          </a:p>
        </p:txBody>
      </p:sp>
      <p:sp>
        <p:nvSpPr>
          <p:cNvPr id="36" name="TextBox 47"/>
          <p:cNvSpPr txBox="1"/>
          <p:nvPr/>
        </p:nvSpPr>
        <p:spPr>
          <a:xfrm>
            <a:off x="7969926" y="3528569"/>
            <a:ext cx="1992222" cy="346698"/>
          </a:xfrm>
          <a:prstGeom prst="rect">
            <a:avLst/>
          </a:prstGeom>
          <a:noFill/>
        </p:spPr>
        <p:txBody>
          <a:bodyPr wrap="square" rtlCol="0">
            <a:spAutoFit/>
          </a:bodyPr>
          <a:lstStyle/>
          <a:p>
            <a:pPr algn="ctr"/>
            <a:r>
              <a:rPr lang="zh-CN" altLang="en-US" sz="1655" b="1" dirty="0">
                <a:solidFill>
                  <a:srgbClr val="202A36"/>
                </a:solidFill>
                <a:latin typeface="微软雅黑" pitchFamily="34" charset="-122"/>
                <a:ea typeface="微软雅黑" pitchFamily="34" charset="-122"/>
              </a:rPr>
              <a:t>物的不安全状态</a:t>
            </a:r>
          </a:p>
        </p:txBody>
      </p:sp>
      <p:sp>
        <p:nvSpPr>
          <p:cNvPr id="39" name="矩形 3"/>
          <p:cNvSpPr>
            <a:spLocks noChangeArrowheads="1"/>
          </p:cNvSpPr>
          <p:nvPr/>
        </p:nvSpPr>
        <p:spPr bwMode="auto">
          <a:xfrm>
            <a:off x="2685559" y="534675"/>
            <a:ext cx="4288335"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（二）安全管理的目标</a:t>
            </a:r>
          </a:p>
        </p:txBody>
      </p:sp>
      <p:sp>
        <p:nvSpPr>
          <p:cNvPr id="45" name="Freeform 44"/>
          <p:cNvSpPr>
            <a:spLocks noEditPoints="1"/>
          </p:cNvSpPr>
          <p:nvPr/>
        </p:nvSpPr>
        <p:spPr bwMode="auto">
          <a:xfrm>
            <a:off x="8301974" y="2012942"/>
            <a:ext cx="1246287" cy="1086393"/>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48" name="Oval 6"/>
          <p:cNvSpPr>
            <a:spLocks noChangeArrowheads="1"/>
          </p:cNvSpPr>
          <p:nvPr/>
        </p:nvSpPr>
        <p:spPr bwMode="auto">
          <a:xfrm>
            <a:off x="3868512" y="1832347"/>
            <a:ext cx="1665886" cy="1665886"/>
          </a:xfrm>
          <a:prstGeom prst="ellipse">
            <a:avLst/>
          </a:pr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47" name="Freeform 45"/>
          <p:cNvSpPr>
            <a:spLocks noEditPoints="1"/>
          </p:cNvSpPr>
          <p:nvPr/>
        </p:nvSpPr>
        <p:spPr bwMode="auto">
          <a:xfrm>
            <a:off x="4129391" y="1971021"/>
            <a:ext cx="1116378" cy="1291944"/>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Par">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anim calcmode="lin" valueType="num">
                                      <p:cBhvr>
                                        <p:cTn id="21" dur="500" fill="hold"/>
                                        <p:tgtEl>
                                          <p:spTgt spid="47"/>
                                        </p:tgtEl>
                                        <p:attrNameLst>
                                          <p:attrName>ppt_w</p:attrName>
                                        </p:attrNameLst>
                                      </p:cBhvr>
                                      <p:tavLst>
                                        <p:tav tm="0" fmla="#ppt_w*sin(2.5*pi*$)">
                                          <p:val>
                                            <p:fltVal val="0"/>
                                          </p:val>
                                        </p:tav>
                                        <p:tav tm="100000">
                                          <p:val>
                                            <p:fltVal val="1"/>
                                          </p:val>
                                        </p:tav>
                                      </p:tavLst>
                                    </p:anim>
                                    <p:anim calcmode="lin" valueType="num">
                                      <p:cBhvr>
                                        <p:cTn id="22" dur="500" fill="hold"/>
                                        <p:tgtEl>
                                          <p:spTgt spid="47"/>
                                        </p:tgtEl>
                                        <p:attrNameLst>
                                          <p:attrName>ppt_h</p:attrName>
                                        </p:attrNameLst>
                                      </p:cBhvr>
                                      <p:tavLst>
                                        <p:tav tm="0">
                                          <p:val>
                                            <p:strVal val="#ppt_h"/>
                                          </p:val>
                                        </p:tav>
                                        <p:tav tm="100000">
                                          <p:val>
                                            <p:strVal val="#ppt_h"/>
                                          </p:val>
                                        </p:tav>
                                      </p:tavLst>
                                    </p:anim>
                                  </p:childTnLst>
                                </p:cTn>
                              </p:par>
                            </p:childTnLst>
                          </p:cTn>
                        </p:par>
                        <p:par>
                          <p:cTn id="23" fill="hold">
                            <p:stCondLst>
                              <p:cond delay="500"/>
                            </p:stCondLst>
                            <p:childTnLst>
                              <p:par>
                                <p:cTn id="24" presetID="3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300" fill="hold"/>
                                        <p:tgtEl>
                                          <p:spTgt spid="29"/>
                                        </p:tgtEl>
                                        <p:attrNameLst>
                                          <p:attrName>ppt_w</p:attrName>
                                        </p:attrNameLst>
                                      </p:cBhvr>
                                      <p:tavLst>
                                        <p:tav tm="0">
                                          <p:val>
                                            <p:fltVal val="0"/>
                                          </p:val>
                                        </p:tav>
                                        <p:tav tm="100000">
                                          <p:val>
                                            <p:strVal val="#ppt_w"/>
                                          </p:val>
                                        </p:tav>
                                      </p:tavLst>
                                    </p:anim>
                                    <p:anim calcmode="lin" valueType="num">
                                      <p:cBhvr>
                                        <p:cTn id="27" dur="300" fill="hold"/>
                                        <p:tgtEl>
                                          <p:spTgt spid="29"/>
                                        </p:tgtEl>
                                        <p:attrNameLst>
                                          <p:attrName>ppt_h</p:attrName>
                                        </p:attrNameLst>
                                      </p:cBhvr>
                                      <p:tavLst>
                                        <p:tav tm="0">
                                          <p:val>
                                            <p:fltVal val="0"/>
                                          </p:val>
                                        </p:tav>
                                        <p:tav tm="100000">
                                          <p:val>
                                            <p:strVal val="#ppt_h"/>
                                          </p:val>
                                        </p:tav>
                                      </p:tavLst>
                                    </p:anim>
                                    <p:anim calcmode="lin" valueType="num">
                                      <p:cBhvr>
                                        <p:cTn id="28" dur="300" fill="hold"/>
                                        <p:tgtEl>
                                          <p:spTgt spid="29"/>
                                        </p:tgtEl>
                                        <p:attrNameLst>
                                          <p:attrName>style.rotation</p:attrName>
                                        </p:attrNameLst>
                                      </p:cBhvr>
                                      <p:tavLst>
                                        <p:tav tm="0">
                                          <p:val>
                                            <p:fltVal val="90"/>
                                          </p:val>
                                        </p:tav>
                                        <p:tav tm="100000">
                                          <p:val>
                                            <p:fltVal val="0"/>
                                          </p:val>
                                        </p:tav>
                                      </p:tavLst>
                                    </p:anim>
                                    <p:animEffect transition="in" filter="fade">
                                      <p:cBhvr>
                                        <p:cTn id="29" dur="300"/>
                                        <p:tgtEl>
                                          <p:spTgt spid="29"/>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anim calcmode="lin" valueType="num">
                                      <p:cBhvr>
                                        <p:cTn id="44" dur="500" fill="hold"/>
                                        <p:tgtEl>
                                          <p:spTgt spid="45"/>
                                        </p:tgtEl>
                                        <p:attrNameLst>
                                          <p:attrName>ppt_w</p:attrName>
                                        </p:attrNameLst>
                                      </p:cBhvr>
                                      <p:tavLst>
                                        <p:tav tm="0" fmla="#ppt_w*sin(2.5*pi*$)">
                                          <p:val>
                                            <p:fltVal val="0"/>
                                          </p:val>
                                        </p:tav>
                                        <p:tav tm="100000">
                                          <p:val>
                                            <p:fltVal val="1"/>
                                          </p:val>
                                        </p:tav>
                                      </p:tavLst>
                                    </p:anim>
                                    <p:anim calcmode="lin" valueType="num">
                                      <p:cBhvr>
                                        <p:cTn id="45" dur="500" fill="hold"/>
                                        <p:tgtEl>
                                          <p:spTgt spid="45"/>
                                        </p:tgtEl>
                                        <p:attrNameLst>
                                          <p:attrName>ppt_h</p:attrName>
                                        </p:attrNameLst>
                                      </p:cBhvr>
                                      <p:tavLst>
                                        <p:tav tm="0">
                                          <p:val>
                                            <p:strVal val="#ppt_h"/>
                                          </p:val>
                                        </p:tav>
                                        <p:tav tm="100000">
                                          <p:val>
                                            <p:strVal val="#ppt_h"/>
                                          </p:val>
                                        </p:tav>
                                      </p:tavLst>
                                    </p:anim>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35" presetClass="path" presetSubtype="0" accel="50000" decel="50000" fill="hold" grpId="1" nodeType="withEffect">
                                  <p:stCondLst>
                                    <p:cond delay="0"/>
                                  </p:stCondLst>
                                  <p:childTnLst>
                                    <p:animMotion origin="layout" path="M 1.04167E-6 -4.07407E-6 L 0.3668 0.15278 " pathEditMode="relative" rAng="0" ptsTypes="AA">
                                      <p:cBhvr>
                                        <p:cTn id="50" dur="500" spd="-99900" fill="hold"/>
                                        <p:tgtEl>
                                          <p:spTgt spid="33"/>
                                        </p:tgtEl>
                                        <p:attrNameLst>
                                          <p:attrName>ppt_x</p:attrName>
                                          <p:attrName>ppt_y</p:attrName>
                                        </p:attrNameLst>
                                      </p:cBhvr>
                                      <p:rCtr x="18333" y="7639"/>
                                    </p:animMotion>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35" presetClass="path" presetSubtype="0" accel="50000" decel="50000" fill="hold" grpId="1" nodeType="withEffect">
                                  <p:stCondLst>
                                    <p:cond delay="0"/>
                                  </p:stCondLst>
                                  <p:childTnLst>
                                    <p:animMotion origin="layout" path="M -2.70833E-6 -4.44444E-6 L -0.39492 -0.11018 " pathEditMode="relative" rAng="0" ptsTypes="AA">
                                      <p:cBhvr>
                                        <p:cTn id="54" dur="500" spd="-99900" fill="hold"/>
                                        <p:tgtEl>
                                          <p:spTgt spid="34"/>
                                        </p:tgtEl>
                                        <p:attrNameLst>
                                          <p:attrName>ppt_x</p:attrName>
                                          <p:attrName>ppt_y</p:attrName>
                                        </p:attrNameLst>
                                      </p:cBhvr>
                                      <p:rCtr x="-19753" y="-5509"/>
                                    </p:animMotion>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wipe(up)">
                                      <p:cBhvr>
                                        <p:cTn id="63" dur="500"/>
                                        <p:tgtEl>
                                          <p:spTgt spid="32">
                                            <p:txEl>
                                              <p:pRg st="0" end="0"/>
                                            </p:txEl>
                                          </p:spTgt>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1" grpId="0" animBg="1" autoUpdateAnimBg="0"/>
      <p:bldP spid="33" grpId="0" animBg="1"/>
      <p:bldP spid="33" grpId="1" animBg="1"/>
      <p:bldP spid="34" grpId="0" animBg="1"/>
      <p:bldP spid="34" grpId="1" animBg="1"/>
      <p:bldP spid="35" grpId="0"/>
      <p:bldP spid="36" grpId="0"/>
      <p:bldP spid="39" grpId="0"/>
      <p:bldP spid="45" grpId="0" animBg="1"/>
      <p:bldP spid="48"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3185" y="1771551"/>
            <a:ext cx="2819400" cy="4287520"/>
          </a:xfrm>
          <a:prstGeom prst="rect">
            <a:avLst/>
          </a:prstGeom>
          <a:noFill/>
        </p:spPr>
        <p:txBody>
          <a:bodyPr wrap="none" rtlCol="0">
            <a:spAutoFit/>
          </a:bodyPr>
          <a:lstStyle/>
          <a:p>
            <a:pPr fontAlgn="auto">
              <a:lnSpc>
                <a:spcPts val="2420"/>
              </a:lnSpc>
            </a:pPr>
            <a:r>
              <a:rPr lang="zh-CN" altLang="en-US" sz="1600" dirty="0">
                <a:latin typeface="微软雅黑" pitchFamily="34" charset="-122"/>
                <a:ea typeface="微软雅黑" pitchFamily="34" charset="-122"/>
              </a:rPr>
              <a:t>基于杜邦公司</a:t>
            </a:r>
            <a:r>
              <a:rPr lang="en-US" altLang="zh-CN" sz="1600" dirty="0">
                <a:latin typeface="微软雅黑" pitchFamily="34" charset="-122"/>
                <a:ea typeface="微软雅黑" pitchFamily="34" charset="-122"/>
              </a:rPr>
              <a:t>10</a:t>
            </a:r>
            <a:r>
              <a:rPr lang="zh-CN" altLang="en-US" sz="1600" dirty="0">
                <a:latin typeface="微软雅黑" pitchFamily="34" charset="-122"/>
                <a:ea typeface="微软雅黑" pitchFamily="34" charset="-122"/>
              </a:rPr>
              <a:t>年对于可</a:t>
            </a:r>
            <a:endParaRPr lang="en-US" altLang="zh-CN" sz="1600" dirty="0">
              <a:latin typeface="微软雅黑" pitchFamily="34" charset="-122"/>
              <a:ea typeface="微软雅黑" pitchFamily="34" charset="-122"/>
            </a:endParaRPr>
          </a:p>
          <a:p>
            <a:pPr fontAlgn="auto">
              <a:lnSpc>
                <a:spcPts val="2420"/>
              </a:lnSpc>
            </a:pPr>
            <a:r>
              <a:rPr lang="zh-CN" altLang="en-US" sz="1600" dirty="0">
                <a:latin typeface="微软雅黑" pitchFamily="34" charset="-122"/>
                <a:ea typeface="微软雅黑" pitchFamily="34" charset="-122"/>
              </a:rPr>
              <a:t>记录事件的统计，表明导</a:t>
            </a:r>
            <a:endParaRPr lang="en-US" altLang="zh-CN" sz="1600" dirty="0">
              <a:latin typeface="微软雅黑" pitchFamily="34" charset="-122"/>
              <a:ea typeface="微软雅黑" pitchFamily="34" charset="-122"/>
            </a:endParaRPr>
          </a:p>
          <a:p>
            <a:pPr fontAlgn="auto">
              <a:lnSpc>
                <a:spcPts val="2420"/>
              </a:lnSpc>
            </a:pPr>
            <a:r>
              <a:rPr lang="zh-CN" altLang="en-US" sz="1600" dirty="0">
                <a:latin typeface="微软雅黑" pitchFamily="34" charset="-122"/>
                <a:ea typeface="微软雅黑" pitchFamily="34" charset="-122"/>
              </a:rPr>
              <a:t>致事故的原因具有以下的</a:t>
            </a:r>
            <a:endParaRPr lang="en-US" altLang="zh-CN" sz="1600" dirty="0">
              <a:latin typeface="微软雅黑" pitchFamily="34" charset="-122"/>
              <a:ea typeface="微软雅黑" pitchFamily="34" charset="-122"/>
            </a:endParaRPr>
          </a:p>
          <a:p>
            <a:pPr fontAlgn="auto">
              <a:lnSpc>
                <a:spcPts val="2420"/>
              </a:lnSpc>
            </a:pPr>
            <a:r>
              <a:rPr lang="zh-CN" altLang="en-US" sz="1600" dirty="0">
                <a:latin typeface="微软雅黑" pitchFamily="34" charset="-122"/>
                <a:ea typeface="微软雅黑" pitchFamily="34" charset="-122"/>
              </a:rPr>
              <a:t>分布规律：                     </a:t>
            </a:r>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pPr>
              <a:lnSpc>
                <a:spcPct val="150000"/>
              </a:lnSpc>
            </a:pPr>
            <a:r>
              <a:rPr lang="zh-CN" altLang="en-US" sz="1600" dirty="0">
                <a:latin typeface="微软雅黑" pitchFamily="34" charset="-122"/>
                <a:ea typeface="微软雅黑" pitchFamily="34" charset="-122"/>
              </a:rPr>
              <a:t>不安全因素        权重比</a:t>
            </a:r>
            <a:endParaRPr lang="en-US" altLang="zh-CN" sz="1600" dirty="0">
              <a:latin typeface="微软雅黑" pitchFamily="34" charset="-122"/>
              <a:ea typeface="微软雅黑" pitchFamily="34" charset="-122"/>
            </a:endParaRPr>
          </a:p>
          <a:p>
            <a:pPr>
              <a:lnSpc>
                <a:spcPct val="150000"/>
              </a:lnSpc>
            </a:pPr>
            <a:r>
              <a:rPr lang="zh-CN" altLang="en-US" sz="1600" dirty="0">
                <a:latin typeface="微软雅黑" pitchFamily="34" charset="-122"/>
                <a:ea typeface="微软雅黑" pitchFamily="34" charset="-122"/>
              </a:rPr>
              <a:t>个人防护装备         </a:t>
            </a:r>
            <a:r>
              <a:rPr lang="en-US" altLang="zh-CN" sz="1600" dirty="0">
                <a:latin typeface="微软雅黑" pitchFamily="34" charset="-122"/>
                <a:ea typeface="微软雅黑" pitchFamily="34" charset="-122"/>
              </a:rPr>
              <a:t>12%</a:t>
            </a:r>
          </a:p>
          <a:p>
            <a:pPr>
              <a:lnSpc>
                <a:spcPct val="150000"/>
              </a:lnSpc>
            </a:pPr>
            <a:r>
              <a:rPr lang="zh-CN" altLang="en-US" sz="1600" dirty="0">
                <a:latin typeface="微软雅黑" pitchFamily="34" charset="-122"/>
                <a:ea typeface="微软雅黑" pitchFamily="34" charset="-122"/>
              </a:rPr>
              <a:t>人员的位置            </a:t>
            </a:r>
            <a:r>
              <a:rPr lang="en-US" altLang="zh-CN" sz="1600" dirty="0">
                <a:latin typeface="微软雅黑" pitchFamily="34" charset="-122"/>
                <a:ea typeface="微软雅黑" pitchFamily="34" charset="-122"/>
              </a:rPr>
              <a:t>30%</a:t>
            </a:r>
          </a:p>
          <a:p>
            <a:pPr>
              <a:lnSpc>
                <a:spcPct val="150000"/>
              </a:lnSpc>
            </a:pPr>
            <a:r>
              <a:rPr lang="zh-CN" altLang="en-US" sz="1600" dirty="0">
                <a:latin typeface="微软雅黑" pitchFamily="34" charset="-122"/>
                <a:ea typeface="微软雅黑" pitchFamily="34" charset="-122"/>
              </a:rPr>
              <a:t>人员的反应            </a:t>
            </a:r>
            <a:r>
              <a:rPr lang="en-US" altLang="zh-CN" sz="1600" dirty="0">
                <a:latin typeface="微软雅黑" pitchFamily="34" charset="-122"/>
                <a:ea typeface="微软雅黑" pitchFamily="34" charset="-122"/>
              </a:rPr>
              <a:t>14%</a:t>
            </a:r>
          </a:p>
          <a:p>
            <a:pPr>
              <a:lnSpc>
                <a:spcPct val="150000"/>
              </a:lnSpc>
            </a:pPr>
            <a:r>
              <a:rPr lang="zh-CN" altLang="en-US" sz="1600" dirty="0">
                <a:latin typeface="微软雅黑" pitchFamily="34" charset="-122"/>
                <a:ea typeface="微软雅黑" pitchFamily="34" charset="-122"/>
              </a:rPr>
              <a:t>工具与设备            </a:t>
            </a:r>
            <a:r>
              <a:rPr lang="en-US" altLang="zh-CN" sz="1600" dirty="0">
                <a:latin typeface="微软雅黑" pitchFamily="34" charset="-122"/>
                <a:ea typeface="微软雅黑" pitchFamily="34" charset="-122"/>
              </a:rPr>
              <a:t>28%</a:t>
            </a:r>
          </a:p>
          <a:p>
            <a:pPr>
              <a:lnSpc>
                <a:spcPct val="150000"/>
              </a:lnSpc>
            </a:pPr>
            <a:r>
              <a:rPr lang="zh-CN" altLang="en-US" sz="1600" dirty="0">
                <a:latin typeface="微软雅黑" pitchFamily="34" charset="-122"/>
                <a:ea typeface="微软雅黑" pitchFamily="34" charset="-122"/>
              </a:rPr>
              <a:t>程序与秩序            </a:t>
            </a:r>
            <a:r>
              <a:rPr lang="en-US" altLang="zh-CN" sz="1600" dirty="0">
                <a:latin typeface="微软雅黑" pitchFamily="34" charset="-122"/>
                <a:ea typeface="微软雅黑" pitchFamily="34" charset="-122"/>
              </a:rPr>
              <a:t>12%</a:t>
            </a:r>
          </a:p>
          <a:p>
            <a:r>
              <a:rPr lang="en-US" altLang="zh-CN" sz="1600" dirty="0">
                <a:latin typeface="微软雅黑" pitchFamily="34" charset="-122"/>
                <a:ea typeface="微软雅黑" pitchFamily="34" charset="-122"/>
              </a:rPr>
              <a:t>————————————</a:t>
            </a:r>
          </a:p>
          <a:p>
            <a:r>
              <a:rPr lang="zh-CN" altLang="en-US" sz="1600" dirty="0">
                <a:latin typeface="微软雅黑" pitchFamily="34" charset="-122"/>
                <a:ea typeface="微软雅黑" pitchFamily="34" charset="-122"/>
              </a:rPr>
              <a:t>不安全行为类总计</a:t>
            </a:r>
            <a:r>
              <a:rPr lang="en-US" altLang="zh-CN" sz="1600" dirty="0">
                <a:latin typeface="微软雅黑" pitchFamily="34" charset="-122"/>
                <a:ea typeface="微软雅黑" pitchFamily="34" charset="-122"/>
              </a:rPr>
              <a:t>96%</a:t>
            </a:r>
          </a:p>
        </p:txBody>
      </p:sp>
      <p:sp>
        <p:nvSpPr>
          <p:cNvPr id="6" name="矩形 3"/>
          <p:cNvSpPr>
            <a:spLocks noChangeArrowheads="1"/>
          </p:cNvSpPr>
          <p:nvPr/>
        </p:nvSpPr>
        <p:spPr bwMode="auto">
          <a:xfrm>
            <a:off x="2788104" y="659803"/>
            <a:ext cx="30572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buNone/>
            </a:pPr>
            <a:r>
              <a:rPr lang="zh-CN" altLang="en-US" b="1" dirty="0">
                <a:solidFill>
                  <a:srgbClr val="202A36"/>
                </a:solidFill>
                <a:latin typeface="Arial" charset="0"/>
                <a:cs typeface="Arial" charset="0"/>
              </a:rPr>
              <a:t>人的不安全行为</a:t>
            </a:r>
          </a:p>
        </p:txBody>
      </p:sp>
      <p:pic>
        <p:nvPicPr>
          <p:cNvPr id="1025" name="图片 1024"/>
          <p:cNvPicPr>
            <a:picLocks noChangeAspect="1"/>
          </p:cNvPicPr>
          <p:nvPr/>
        </p:nvPicPr>
        <p:blipFill>
          <a:blip r:embed="rId3"/>
          <a:srcRect t="3557" r="691"/>
          <a:stretch>
            <a:fillRect/>
          </a:stretch>
        </p:blipFill>
        <p:spPr>
          <a:xfrm>
            <a:off x="5003800" y="1549400"/>
            <a:ext cx="6286500" cy="51181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
          <p:cNvSpPr/>
          <p:nvPr/>
        </p:nvSpPr>
        <p:spPr bwMode="auto">
          <a:xfrm flipH="1" flipV="1">
            <a:off x="6137399" y="441170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
        <p:nvSpPr>
          <p:cNvPr id="2" name="矩形 3"/>
          <p:cNvSpPr>
            <a:spLocks noChangeArrowheads="1"/>
          </p:cNvSpPr>
          <p:nvPr/>
        </p:nvSpPr>
        <p:spPr bwMode="auto">
          <a:xfrm>
            <a:off x="2788104" y="659803"/>
            <a:ext cx="3877967"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buNone/>
            </a:pPr>
            <a:r>
              <a:rPr lang="zh-CN" altLang="en-US" b="1" dirty="0">
                <a:solidFill>
                  <a:srgbClr val="202A36"/>
                </a:solidFill>
                <a:latin typeface="Arial" charset="0"/>
                <a:cs typeface="Arial" charset="0"/>
              </a:rPr>
              <a:t>防止人的不安全行为</a:t>
            </a:r>
          </a:p>
        </p:txBody>
      </p:sp>
      <p:grpSp>
        <p:nvGrpSpPr>
          <p:cNvPr id="3" name="组合 13"/>
          <p:cNvGrpSpPr/>
          <p:nvPr/>
        </p:nvGrpSpPr>
        <p:grpSpPr>
          <a:xfrm>
            <a:off x="7032614" y="1940209"/>
            <a:ext cx="4411823" cy="3103428"/>
            <a:chOff x="1336276" y="1853583"/>
            <a:chExt cx="3295240" cy="2375639"/>
          </a:xfrm>
          <a:solidFill>
            <a:srgbClr val="FCB00F"/>
          </a:solidFill>
        </p:grpSpPr>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职业适应性检查</a:t>
              </a:r>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安全态度教育</a:t>
              </a:r>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作业前的培训</a:t>
              </a:r>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人员合理选拔调配</a:t>
              </a:r>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安全技能培训</a:t>
              </a:r>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安全生产规章制度</a:t>
              </a:r>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安全知识教育</a:t>
              </a:r>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作业标准、异常处置</a:t>
              </a:r>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落实班前会制度</a:t>
              </a:r>
            </a:p>
          </p:txBody>
        </p:sp>
      </p:grpSp>
      <p:sp>
        <p:nvSpPr>
          <p:cNvPr id="48" name="Content Placeholder 2"/>
          <p:cNvSpPr txBox="1"/>
          <p:nvPr/>
        </p:nvSpPr>
        <p:spPr>
          <a:xfrm>
            <a:off x="2727360" y="1673493"/>
            <a:ext cx="3731193" cy="8387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buFont typeface="Arial" charset="0"/>
              <a:buNone/>
            </a:pPr>
            <a:r>
              <a:rPr lang="zh-CN" altLang="en-US" sz="1600" b="1" dirty="0">
                <a:solidFill>
                  <a:schemeClr val="bg1"/>
                </a:solidFill>
                <a:latin typeface="微软雅黑" pitchFamily="34" charset="-122"/>
                <a:ea typeface="微软雅黑" pitchFamily="34" charset="-122"/>
              </a:rPr>
              <a:t>首先，分析人员结构和素质，找出易发生事故的人员层次和个人以及最常见的不安全行为。</a:t>
            </a:r>
            <a:endParaRPr lang="en-US" sz="1600" b="1" dirty="0">
              <a:solidFill>
                <a:schemeClr val="bg1"/>
              </a:solidFill>
              <a:latin typeface="微软雅黑" pitchFamily="34" charset="-122"/>
              <a:ea typeface="微软雅黑" pitchFamily="34" charset="-122"/>
            </a:endParaRPr>
          </a:p>
        </p:txBody>
      </p:sp>
      <p:sp>
        <p:nvSpPr>
          <p:cNvPr id="55" name="Freeform 18"/>
          <p:cNvSpPr>
            <a:spLocks noEditPoints="1"/>
          </p:cNvSpPr>
          <p:nvPr/>
        </p:nvSpPr>
        <p:spPr bwMode="auto">
          <a:xfrm>
            <a:off x="5419287" y="5561651"/>
            <a:ext cx="1151051" cy="650719"/>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solidFill>
            <a:srgbClr val="FCB00F"/>
          </a:solid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实行确认制</a:t>
            </a:r>
          </a:p>
        </p:txBody>
      </p:sp>
      <p:sp>
        <p:nvSpPr>
          <p:cNvPr id="56" name="Freeform 18"/>
          <p:cNvSpPr>
            <a:spLocks noEditPoints="1"/>
          </p:cNvSpPr>
          <p:nvPr/>
        </p:nvSpPr>
        <p:spPr bwMode="auto">
          <a:xfrm>
            <a:off x="7015477" y="5569672"/>
            <a:ext cx="1151051" cy="650719"/>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solidFill>
            <a:srgbClr val="FCB00F"/>
          </a:solid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作业中的巡视检查</a:t>
            </a:r>
          </a:p>
        </p:txBody>
      </p:sp>
      <p:sp>
        <p:nvSpPr>
          <p:cNvPr id="57" name="Freeform 18"/>
          <p:cNvSpPr>
            <a:spLocks noEditPoints="1"/>
          </p:cNvSpPr>
          <p:nvPr/>
        </p:nvSpPr>
        <p:spPr bwMode="auto">
          <a:xfrm>
            <a:off x="8659792" y="5577693"/>
            <a:ext cx="1151051" cy="650719"/>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solidFill>
            <a:srgbClr val="FCB00F"/>
          </a:solid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竞赛评比奖励惩罚</a:t>
            </a:r>
          </a:p>
        </p:txBody>
      </p:sp>
      <p:sp>
        <p:nvSpPr>
          <p:cNvPr id="58" name="Freeform 18"/>
          <p:cNvSpPr>
            <a:spLocks noEditPoints="1"/>
          </p:cNvSpPr>
          <p:nvPr/>
        </p:nvSpPr>
        <p:spPr bwMode="auto">
          <a:xfrm>
            <a:off x="10313733" y="5585715"/>
            <a:ext cx="1151051" cy="650719"/>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solidFill>
            <a:srgbClr val="FCB00F"/>
          </a:solidFill>
          <a:ln>
            <a:noFill/>
          </a:ln>
        </p:spPr>
        <p:txBody>
          <a:bodyPr vert="horz" wrap="square" lIns="91440" tIns="45720" rIns="91440" bIns="45720" numCol="1" anchor="t" anchorCtr="0" compatLnSpc="1"/>
          <a:lstStyle/>
          <a:p>
            <a:r>
              <a:rPr lang="zh-CN" altLang="en-US" dirty="0">
                <a:latin typeface="微软雅黑" pitchFamily="34" charset="-122"/>
                <a:ea typeface="微软雅黑" pitchFamily="34" charset="-122"/>
              </a:rPr>
              <a:t>安全教育常态化</a:t>
            </a:r>
          </a:p>
        </p:txBody>
      </p:sp>
      <p:sp>
        <p:nvSpPr>
          <p:cNvPr id="59" name="Content Placeholder 2"/>
          <p:cNvSpPr txBox="1"/>
          <p:nvPr/>
        </p:nvSpPr>
        <p:spPr>
          <a:xfrm>
            <a:off x="2745005" y="2961674"/>
            <a:ext cx="3731193" cy="570798"/>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buFont typeface="Arial" charset="0"/>
              <a:buNone/>
            </a:pPr>
            <a:r>
              <a:rPr lang="zh-CN" altLang="en-US" sz="1600" b="1" dirty="0">
                <a:solidFill>
                  <a:schemeClr val="bg1"/>
                </a:solidFill>
                <a:latin typeface="微软雅黑" pitchFamily="34" charset="-122"/>
                <a:ea typeface="微软雅黑" pitchFamily="34" charset="-122"/>
              </a:rPr>
              <a:t>然后，对人的身体、生理、心理进行检查测试的基础上，合理选配人员。</a:t>
            </a:r>
            <a:endParaRPr lang="en-US" sz="1600" b="1" dirty="0">
              <a:solidFill>
                <a:schemeClr val="bg1"/>
              </a:solidFill>
              <a:latin typeface="微软雅黑" pitchFamily="34" charset="-122"/>
              <a:ea typeface="微软雅黑" pitchFamily="34" charset="-122"/>
            </a:endParaRPr>
          </a:p>
        </p:txBody>
      </p:sp>
      <p:sp>
        <p:nvSpPr>
          <p:cNvPr id="60" name="Content Placeholder 2"/>
          <p:cNvSpPr txBox="1"/>
          <p:nvPr/>
        </p:nvSpPr>
        <p:spPr>
          <a:xfrm>
            <a:off x="2772277" y="3970722"/>
            <a:ext cx="3731193" cy="8387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buFont typeface="Arial" charset="0"/>
              <a:buNone/>
            </a:pPr>
            <a:r>
              <a:rPr lang="zh-CN" altLang="en-US" sz="1600" b="1" dirty="0">
                <a:solidFill>
                  <a:schemeClr val="bg1"/>
                </a:solidFill>
                <a:latin typeface="微软雅黑" pitchFamily="34" charset="-122"/>
                <a:ea typeface="微软雅黑" pitchFamily="34" charset="-122"/>
              </a:rPr>
              <a:t>最后，加强对人的教育、训练和管理，提高生理、心理素质，增强安全意识，提高安全操作技能。</a:t>
            </a:r>
            <a:endParaRPr lang="en-US" sz="1600" b="1" dirty="0">
              <a:solidFill>
                <a:schemeClr val="bg1"/>
              </a:solidFill>
              <a:latin typeface="微软雅黑" pitchFamily="34" charset="-122"/>
              <a:ea typeface="微软雅黑" pitchFamily="34" charset="-122"/>
            </a:endParaRPr>
          </a:p>
        </p:txBody>
      </p:sp>
      <p:sp>
        <p:nvSpPr>
          <p:cNvPr id="61" name="TextBox 60"/>
          <p:cNvSpPr txBox="1"/>
          <p:nvPr/>
        </p:nvSpPr>
        <p:spPr>
          <a:xfrm>
            <a:off x="7007191" y="1443790"/>
            <a:ext cx="1838965" cy="369332"/>
          </a:xfrm>
          <a:prstGeom prst="rect">
            <a:avLst/>
          </a:prstGeom>
          <a:noFill/>
        </p:spPr>
        <p:txBody>
          <a:bodyPr wrap="none" rtlCol="0">
            <a:spAutoFit/>
          </a:bodyPr>
          <a:lstStyle/>
          <a:p>
            <a:r>
              <a:rPr lang="zh-CN" altLang="en-US" b="1" dirty="0">
                <a:latin typeface="微软雅黑" pitchFamily="34" charset="-122"/>
                <a:ea typeface="微软雅黑" pitchFamily="34" charset="-122"/>
              </a:rPr>
              <a:t>具体</a:t>
            </a:r>
            <a:r>
              <a:rPr lang="en-US" altLang="zh-CN" b="1" dirty="0">
                <a:latin typeface="微软雅黑" pitchFamily="34" charset="-122"/>
                <a:ea typeface="微软雅黑" pitchFamily="34" charset="-122"/>
              </a:rPr>
              <a:t>13</a:t>
            </a:r>
            <a:r>
              <a:rPr lang="zh-CN" altLang="en-US" b="1" dirty="0">
                <a:latin typeface="微软雅黑" pitchFamily="34" charset="-122"/>
                <a:ea typeface="微软雅黑" pitchFamily="34" charset="-122"/>
              </a:rPr>
              <a:t>条措施：</a:t>
            </a:r>
          </a:p>
        </p:txBody>
      </p:sp>
      <p:sp>
        <p:nvSpPr>
          <p:cNvPr id="23" name="Freeform 12"/>
          <p:cNvSpPr/>
          <p:nvPr/>
        </p:nvSpPr>
        <p:spPr bwMode="auto">
          <a:xfrm rot="10800000" flipH="1" flipV="1">
            <a:off x="2567297" y="150490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down)">
                                      <p:cBhvr>
                                        <p:cTn id="11" dur="500"/>
                                        <p:tgtEl>
                                          <p:spTgt spid="61"/>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000"/>
                                        <p:tgtEl>
                                          <p:spTgt spid="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anim calcmode="lin" valueType="num">
                                      <p:cBhvr>
                                        <p:cTn id="24" dur="1000" fill="hold"/>
                                        <p:tgtEl>
                                          <p:spTgt spid="59"/>
                                        </p:tgtEl>
                                        <p:attrNameLst>
                                          <p:attrName>ppt_x</p:attrName>
                                        </p:attrNameLst>
                                      </p:cBhvr>
                                      <p:tavLst>
                                        <p:tav tm="0">
                                          <p:val>
                                            <p:strVal val="#ppt_x"/>
                                          </p:val>
                                        </p:tav>
                                        <p:tav tm="100000">
                                          <p:val>
                                            <p:strVal val="#ppt_x"/>
                                          </p:val>
                                        </p:tav>
                                      </p:tavLst>
                                    </p:anim>
                                    <p:anim calcmode="lin" valueType="num">
                                      <p:cBhvr>
                                        <p:cTn id="25" dur="10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1000"/>
                                        <p:tgtEl>
                                          <p:spTgt spid="60"/>
                                        </p:tgtEl>
                                      </p:cBhvr>
                                    </p:animEffect>
                                    <p:anim calcmode="lin" valueType="num">
                                      <p:cBhvr>
                                        <p:cTn id="29" dur="1000" fill="hold"/>
                                        <p:tgtEl>
                                          <p:spTgt spid="60"/>
                                        </p:tgtEl>
                                        <p:attrNameLst>
                                          <p:attrName>ppt_x</p:attrName>
                                        </p:attrNameLst>
                                      </p:cBhvr>
                                      <p:tavLst>
                                        <p:tav tm="0">
                                          <p:val>
                                            <p:strVal val="#ppt_x"/>
                                          </p:val>
                                        </p:tav>
                                        <p:tav tm="100000">
                                          <p:val>
                                            <p:strVal val="#ppt_x"/>
                                          </p:val>
                                        </p:tav>
                                      </p:tavLst>
                                    </p:anim>
                                    <p:anim calcmode="lin" valueType="num">
                                      <p:cBhvr>
                                        <p:cTn id="30" dur="1000" fill="hold"/>
                                        <p:tgtEl>
                                          <p:spTgt spid="60"/>
                                        </p:tgtEl>
                                        <p:attrNameLst>
                                          <p:attrName>ppt_y</p:attrName>
                                        </p:attrNameLst>
                                      </p:cBhvr>
                                      <p:tavLst>
                                        <p:tav tm="0">
                                          <p:val>
                                            <p:strVal val="#ppt_y+.1"/>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35" presetClass="path" presetSubtype="0" accel="50000" decel="50000" fill="hold" grpId="1" nodeType="withEffect">
                                  <p:stCondLst>
                                    <p:cond delay="0"/>
                                  </p:stCondLst>
                                  <p:childTnLst>
                                    <p:animMotion origin="layout" path="M 3.64299E-7 3.02498E-6 L -0.15392 -0.26827 " pathEditMode="relative" rAng="0" ptsTypes="AA">
                                      <p:cBhvr>
                                        <p:cTn id="34" dur="500" spd="-99900" fill="hold"/>
                                        <p:tgtEl>
                                          <p:spTgt spid="21"/>
                                        </p:tgtEl>
                                        <p:attrNameLst>
                                          <p:attrName>ppt_x</p:attrName>
                                          <p:attrName>ppt_y</p:attrName>
                                        </p:attrNameLst>
                                      </p:cBhvr>
                                      <p:rCtr x="-7702" y="-13414"/>
                                    </p:animMotion>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35" presetClass="path" presetSubtype="0" accel="50000" decel="50000" fill="hold" grpId="1" nodeType="withEffect">
                                  <p:stCondLst>
                                    <p:cond delay="0"/>
                                  </p:stCondLst>
                                  <p:childTnLst>
                                    <p:animMotion origin="layout" path="M 3.64299E-7 3.02498E-6 L -0.15392 -0.26827 " pathEditMode="relative" rAng="0" ptsTypes="AA">
                                      <p:cBhvr>
                                        <p:cTn id="38" dur="500" spd="-99900" fill="hold"/>
                                        <p:tgtEl>
                                          <p:spTgt spid="23"/>
                                        </p:tgtEl>
                                        <p:attrNameLst>
                                          <p:attrName>ppt_x</p:attrName>
                                          <p:attrName>ppt_y</p:attrName>
                                        </p:attrNameLst>
                                      </p:cBhvr>
                                      <p:rCtr x="-7702" y="-13414"/>
                                    </p:animMotion>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bldLvl="0" animBg="1"/>
      <p:bldP spid="2" grpId="0"/>
      <p:bldP spid="48" grpId="0" animBg="1"/>
      <p:bldP spid="55" grpId="0" animBg="1"/>
      <p:bldP spid="56" grpId="0" animBg="1"/>
      <p:bldP spid="57" grpId="0" animBg="1"/>
      <p:bldP spid="58" grpId="0" animBg="1"/>
      <p:bldP spid="59" grpId="0" animBg="1"/>
      <p:bldP spid="60" grpId="0" animBg="1"/>
      <p:bldP spid="61" grpId="0"/>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2594009" y="1434164"/>
            <a:ext cx="8153400" cy="51816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rgbClr val="FF0000"/>
                </a:solidFill>
                <a:effectLst/>
                <a:uLnTx/>
                <a:uFillTx/>
                <a:latin typeface="+mn-lt"/>
                <a:ea typeface="+mn-ea"/>
                <a:cs typeface="+mn-cs"/>
              </a:rPr>
              <a:t>    </a:t>
            </a:r>
            <a:r>
              <a:rPr kumimoji="0" lang="zh-CN" altLang="en-US" b="0" i="0" u="none" strike="noStrike" kern="1200" cap="none" spc="0" normalizeH="0" baseline="0" noProof="0" dirty="0">
                <a:ln>
                  <a:noFill/>
                </a:ln>
                <a:effectLst/>
                <a:uLnTx/>
                <a:uFillTx/>
                <a:latin typeface="微软雅黑" pitchFamily="34" charset="-122"/>
                <a:ea typeface="微软雅黑" pitchFamily="34" charset="-122"/>
              </a:rPr>
              <a:t>安全管理的关键点在于人，因为必须由人实</a:t>
            </a:r>
            <a:endParaRPr kumimoji="0" lang="en-US" b="0" i="0" u="none" strike="noStrike" kern="1200" cap="none" spc="0" normalizeH="0" baseline="0" noProof="0" dirty="0">
              <a:ln>
                <a:noFill/>
              </a:ln>
              <a:effectLst/>
              <a:uLnTx/>
              <a:uFillTx/>
              <a:latin typeface="微软雅黑" pitchFamily="34" charset="-122"/>
              <a:ea typeface="微软雅黑" pitchFamily="34" charset="-122"/>
            </a:endParaRPr>
          </a:p>
          <a:p>
            <a:pPr marL="228600" marR="0" lvl="0" indent="-228600" algn="l" defTabSz="914400" rtl="0" eaLnBrk="1" fontAlgn="auto" latinLnBrk="0" hangingPunct="1">
              <a:lnSpc>
                <a:spcPct val="90000"/>
              </a:lnSpc>
              <a:spcBef>
                <a:spcPts val="1000"/>
              </a:spcBef>
              <a:spcAft>
                <a:spcPts val="0"/>
              </a:spcAft>
              <a:buClrTx/>
              <a:buSzTx/>
              <a:buFontTx/>
              <a:buNone/>
              <a:defRPr/>
            </a:pPr>
            <a:r>
              <a:rPr kumimoji="0" lang="zh-CN" altLang="en-US" b="0" i="0" u="none" strike="noStrike" kern="1200" cap="none" spc="0" normalizeH="0" baseline="0" noProof="0" dirty="0">
                <a:ln>
                  <a:noFill/>
                </a:ln>
                <a:effectLst/>
                <a:uLnTx/>
                <a:uFillTx/>
                <a:latin typeface="微软雅黑" pitchFamily="34" charset="-122"/>
                <a:ea typeface="微软雅黑" pitchFamily="34" charset="-122"/>
              </a:rPr>
              <a:t>     现管理体系的落实。安全</a:t>
            </a:r>
            <a:r>
              <a:rPr lang="zh-CN" altLang="en-US" dirty="0">
                <a:latin typeface="微软雅黑" pitchFamily="34" charset="-122"/>
                <a:ea typeface="微软雅黑" pitchFamily="34" charset="-122"/>
              </a:rPr>
              <a:t>管理的主要对象是</a:t>
            </a:r>
            <a:endParaRPr lang="en-US" altLang="zh-CN" dirty="0">
              <a:latin typeface="微软雅黑" pitchFamily="34" charset="-122"/>
              <a:ea typeface="微软雅黑" pitchFamily="34" charset="-122"/>
            </a:endParaRPr>
          </a:p>
          <a:p>
            <a:pPr marL="228600" marR="0" lvl="0" indent="-228600" algn="l" defTabSz="914400" rtl="0" eaLnBrk="1" fontAlgn="auto" latinLnBrk="0" hangingPunct="1">
              <a:lnSpc>
                <a:spcPct val="90000"/>
              </a:lnSpc>
              <a:spcBef>
                <a:spcPts val="1000"/>
              </a:spcBef>
              <a:spcAft>
                <a:spcPts val="0"/>
              </a:spcAft>
              <a:buClrTx/>
              <a:buSzTx/>
              <a:buFontTx/>
              <a:buNone/>
              <a:defRPr/>
            </a:pP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“人”，最后的落实的主体也是“人”。</a:t>
            </a:r>
            <a:endParaRPr kumimoji="0" lang="en-US" b="0" i="0" u="none" strike="noStrike" kern="1200" cap="none" spc="0" normalizeH="0" baseline="0" noProof="0" dirty="0">
              <a:ln>
                <a:noFill/>
              </a:ln>
              <a:effectLst/>
              <a:uLnTx/>
              <a:uFillTx/>
              <a:latin typeface="微软雅黑" pitchFamily="34" charset="-122"/>
              <a:ea typeface="微软雅黑" pitchFamily="34" charset="-122"/>
            </a:endParaRPr>
          </a:p>
          <a:p>
            <a:pPr marL="228600" marR="0" lvl="0" indent="-228600" algn="l" defTabSz="914400" rtl="0" eaLnBrk="1" fontAlgn="auto" latinLnBrk="0" hangingPunct="1">
              <a:lnSpc>
                <a:spcPct val="90000"/>
              </a:lnSpc>
              <a:spcBef>
                <a:spcPts val="1000"/>
              </a:spcBef>
              <a:spcAft>
                <a:spcPts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 name="直接箭头连接符 4"/>
          <p:cNvCxnSpPr>
            <a:cxnSpLocks noChangeShapeType="1"/>
          </p:cNvCxnSpPr>
          <p:nvPr/>
        </p:nvCxnSpPr>
        <p:spPr bwMode="auto">
          <a:xfrm>
            <a:off x="3276601" y="5649245"/>
            <a:ext cx="6477000" cy="1587"/>
          </a:xfrm>
          <a:prstGeom prst="straightConnector1">
            <a:avLst/>
          </a:prstGeom>
          <a:noFill/>
          <a:ln w="92075" cmpd="sng">
            <a:solidFill>
              <a:srgbClr val="0070C0"/>
            </a:solidFill>
            <a:round/>
            <a:tailEnd type="triangle" w="med" len="med"/>
          </a:ln>
        </p:spPr>
      </p:cxnSp>
      <p:cxnSp>
        <p:nvCxnSpPr>
          <p:cNvPr id="5" name="直接连接符 13"/>
          <p:cNvCxnSpPr>
            <a:cxnSpLocks noChangeShapeType="1"/>
          </p:cNvCxnSpPr>
          <p:nvPr/>
        </p:nvCxnSpPr>
        <p:spPr bwMode="auto">
          <a:xfrm>
            <a:off x="3276601" y="3288632"/>
            <a:ext cx="1219200" cy="838200"/>
          </a:xfrm>
          <a:prstGeom prst="line">
            <a:avLst/>
          </a:prstGeom>
          <a:noFill/>
          <a:ln w="50800" cmpd="sng">
            <a:solidFill>
              <a:srgbClr val="FCB00F"/>
            </a:solidFill>
            <a:round/>
          </a:ln>
        </p:spPr>
      </p:cxnSp>
      <p:cxnSp>
        <p:nvCxnSpPr>
          <p:cNvPr id="6" name="直接连接符 15"/>
          <p:cNvCxnSpPr>
            <a:cxnSpLocks noChangeShapeType="1"/>
          </p:cNvCxnSpPr>
          <p:nvPr/>
        </p:nvCxnSpPr>
        <p:spPr bwMode="auto">
          <a:xfrm>
            <a:off x="4495801" y="4126832"/>
            <a:ext cx="3505200" cy="1588"/>
          </a:xfrm>
          <a:prstGeom prst="line">
            <a:avLst/>
          </a:prstGeom>
          <a:noFill/>
          <a:ln w="50800" cmpd="sng">
            <a:solidFill>
              <a:srgbClr val="FCB00F"/>
            </a:solidFill>
            <a:round/>
          </a:ln>
        </p:spPr>
      </p:cxnSp>
      <p:cxnSp>
        <p:nvCxnSpPr>
          <p:cNvPr id="7" name="直接连接符 19"/>
          <p:cNvCxnSpPr>
            <a:cxnSpLocks noChangeShapeType="1"/>
          </p:cNvCxnSpPr>
          <p:nvPr/>
        </p:nvCxnSpPr>
        <p:spPr bwMode="auto">
          <a:xfrm>
            <a:off x="6400801" y="4126832"/>
            <a:ext cx="1676400" cy="1295400"/>
          </a:xfrm>
          <a:prstGeom prst="line">
            <a:avLst/>
          </a:prstGeom>
          <a:noFill/>
          <a:ln w="50800" cmpd="sng">
            <a:solidFill>
              <a:srgbClr val="FF0000"/>
            </a:solidFill>
            <a:round/>
          </a:ln>
        </p:spPr>
      </p:cxnSp>
      <p:sp>
        <p:nvSpPr>
          <p:cNvPr id="8" name="矩形 22"/>
          <p:cNvSpPr>
            <a:spLocks noChangeArrowheads="1"/>
          </p:cNvSpPr>
          <p:nvPr/>
        </p:nvSpPr>
        <p:spPr bwMode="auto">
          <a:xfrm>
            <a:off x="4616117" y="3475088"/>
            <a:ext cx="1370797" cy="369332"/>
          </a:xfrm>
          <a:prstGeom prst="rect">
            <a:avLst/>
          </a:prstGeom>
          <a:noFill/>
          <a:ln w="9525">
            <a:noFill/>
            <a:miter lim="800000"/>
          </a:ln>
        </p:spPr>
        <p:txBody>
          <a:bodyPr wrap="square">
            <a:spAutoFit/>
          </a:bodyPr>
          <a:lstStyle/>
          <a:p>
            <a:pPr>
              <a:buFont typeface="Wingdings" charset="2"/>
              <a:buNone/>
            </a:pPr>
            <a:r>
              <a:rPr lang="zh-CN" altLang="en-US" dirty="0">
                <a:solidFill>
                  <a:srgbClr val="FCB00F"/>
                </a:solidFill>
                <a:latin typeface="微软雅黑" pitchFamily="34" charset="-122"/>
                <a:ea typeface="微软雅黑" pitchFamily="34" charset="-122"/>
              </a:rPr>
              <a:t>硬件的改进</a:t>
            </a:r>
          </a:p>
        </p:txBody>
      </p:sp>
      <p:sp>
        <p:nvSpPr>
          <p:cNvPr id="9" name="矩形 23"/>
          <p:cNvSpPr>
            <a:spLocks noChangeArrowheads="1"/>
          </p:cNvSpPr>
          <p:nvPr/>
        </p:nvSpPr>
        <p:spPr bwMode="auto">
          <a:xfrm>
            <a:off x="7690586" y="4654617"/>
            <a:ext cx="2262158" cy="369332"/>
          </a:xfrm>
          <a:prstGeom prst="rect">
            <a:avLst/>
          </a:prstGeom>
          <a:noFill/>
          <a:ln w="9525">
            <a:noFill/>
            <a:miter lim="800000"/>
          </a:ln>
        </p:spPr>
        <p:txBody>
          <a:bodyPr wrap="none">
            <a:spAutoFit/>
          </a:bodyPr>
          <a:lstStyle/>
          <a:p>
            <a:pPr>
              <a:buFont typeface="Wingdings" charset="2"/>
              <a:buNone/>
            </a:pPr>
            <a:r>
              <a:rPr lang="zh-CN" altLang="en-US" dirty="0">
                <a:solidFill>
                  <a:srgbClr val="FF0000"/>
                </a:solidFill>
                <a:latin typeface="微软雅黑" pitchFamily="34" charset="-122"/>
                <a:ea typeface="微软雅黑" pitchFamily="34" charset="-122"/>
              </a:rPr>
              <a:t>人的安全行为的改善</a:t>
            </a:r>
          </a:p>
        </p:txBody>
      </p:sp>
      <p:sp>
        <p:nvSpPr>
          <p:cNvPr id="10" name="TextBox 10"/>
          <p:cNvSpPr txBox="1">
            <a:spLocks noChangeArrowheads="1"/>
          </p:cNvSpPr>
          <p:nvPr/>
        </p:nvSpPr>
        <p:spPr bwMode="auto">
          <a:xfrm>
            <a:off x="5075722" y="5832909"/>
            <a:ext cx="2374232" cy="369332"/>
          </a:xfrm>
          <a:prstGeom prst="rect">
            <a:avLst/>
          </a:prstGeom>
          <a:noFill/>
          <a:ln w="9525">
            <a:noFill/>
            <a:miter lim="800000"/>
          </a:ln>
        </p:spPr>
        <p:txBody>
          <a:bodyPr wrap="square">
            <a:spAutoFit/>
          </a:bodyPr>
          <a:lstStyle/>
          <a:p>
            <a:pPr>
              <a:buFont typeface="Wingdings" charset="2"/>
              <a:buNone/>
            </a:pPr>
            <a:r>
              <a:rPr lang="zh-CN" altLang="en-US" dirty="0">
                <a:solidFill>
                  <a:srgbClr val="0070C0"/>
                </a:solidFill>
                <a:latin typeface="微软雅黑" pitchFamily="34" charset="-122"/>
                <a:ea typeface="微软雅黑" pitchFamily="34" charset="-122"/>
              </a:rPr>
              <a:t>安全文化的演变过程</a:t>
            </a:r>
          </a:p>
        </p:txBody>
      </p:sp>
      <p:cxnSp>
        <p:nvCxnSpPr>
          <p:cNvPr id="4" name="直接箭头连接符 9"/>
          <p:cNvCxnSpPr>
            <a:cxnSpLocks noChangeShapeType="1"/>
          </p:cNvCxnSpPr>
          <p:nvPr/>
        </p:nvCxnSpPr>
        <p:spPr bwMode="auto">
          <a:xfrm rot="5400000" flipH="1" flipV="1">
            <a:off x="1792288" y="4201445"/>
            <a:ext cx="2970213" cy="1588"/>
          </a:xfrm>
          <a:prstGeom prst="straightConnector1">
            <a:avLst/>
          </a:prstGeom>
          <a:noFill/>
          <a:ln w="92075" cmpd="sng">
            <a:solidFill>
              <a:srgbClr val="404040"/>
            </a:solidFill>
            <a:round/>
            <a:tailEnd type="triangle" w="med" len="med"/>
          </a:ln>
        </p:spPr>
      </p:cxnSp>
      <p:sp>
        <p:nvSpPr>
          <p:cNvPr id="12" name="TextBox 11"/>
          <p:cNvSpPr txBox="1"/>
          <p:nvPr/>
        </p:nvSpPr>
        <p:spPr>
          <a:xfrm>
            <a:off x="2589199" y="3753853"/>
            <a:ext cx="461665" cy="1015663"/>
          </a:xfrm>
          <a:prstGeom prst="rect">
            <a:avLst/>
          </a:prstGeom>
          <a:noFill/>
        </p:spPr>
        <p:txBody>
          <a:bodyPr vert="eaVert" wrap="none" rtlCol="0">
            <a:spAutoFit/>
          </a:bodyPr>
          <a:lstStyle/>
          <a:p>
            <a:r>
              <a:rPr lang="zh-CN" altLang="en-US" dirty="0">
                <a:latin typeface="微软雅黑" pitchFamily="34" charset="-122"/>
                <a:ea typeface="微软雅黑" pitchFamily="34" charset="-122"/>
              </a:rPr>
              <a:t>事故数量</a:t>
            </a:r>
          </a:p>
        </p:txBody>
      </p:sp>
      <p:pic>
        <p:nvPicPr>
          <p:cNvPr id="80897" name="Picture 1" descr="G:\PPT\20140701103911949.jpg"/>
          <p:cNvPicPr>
            <a:picLocks noChangeAspect="1" noChangeArrowheads="1"/>
          </p:cNvPicPr>
          <p:nvPr/>
        </p:nvPicPr>
        <p:blipFill>
          <a:blip r:embed="rId2" cstate="print">
            <a:clrChange>
              <a:clrFrom>
                <a:srgbClr val="FFFFFF">
                  <a:alpha val="100000"/>
                </a:srgbClr>
              </a:clrFrom>
              <a:clrTo>
                <a:srgbClr val="FFFFFF">
                  <a:alpha val="100000"/>
                  <a:alpha val="0"/>
                </a:srgbClr>
              </a:clrTo>
            </a:clrChange>
          </a:blip>
          <a:srcRect/>
          <a:stretch>
            <a:fillRect/>
          </a:stretch>
        </p:blipFill>
        <p:spPr bwMode="auto">
          <a:xfrm>
            <a:off x="8868691" y="1377359"/>
            <a:ext cx="2996793" cy="2097755"/>
          </a:xfrm>
          <a:prstGeom prst="rect">
            <a:avLst/>
          </a:prstGeom>
          <a:noFill/>
        </p:spPr>
      </p:pic>
      <p:sp>
        <p:nvSpPr>
          <p:cNvPr id="13" name="矩形 3"/>
          <p:cNvSpPr>
            <a:spLocks noChangeArrowheads="1"/>
          </p:cNvSpPr>
          <p:nvPr/>
        </p:nvSpPr>
        <p:spPr bwMode="auto">
          <a:xfrm>
            <a:off x="2798678" y="728180"/>
            <a:ext cx="3416302"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安全管理，以人为本</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800493" cy="1556074"/>
            <a:chOff x="6155957" y="1837451"/>
            <a:chExt cx="1800493" cy="1556074"/>
          </a:xfrm>
        </p:grpSpPr>
        <p:sp>
          <p:nvSpPr>
            <p:cNvPr id="33" name="矩形 32"/>
            <p:cNvSpPr/>
            <p:nvPr/>
          </p:nvSpPr>
          <p:spPr>
            <a:xfrm>
              <a:off x="6155957" y="1837451"/>
              <a:ext cx="1800493"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安全观察的定义</a:t>
              </a:r>
              <a:endParaRPr lang="en-US" altLang="zh-CN" b="1" dirty="0">
                <a:solidFill>
                  <a:srgbClr val="202A36"/>
                </a:solidFill>
                <a:latin typeface="微软雅黑" pitchFamily="34" charset="-122"/>
                <a:ea typeface="微软雅黑" pitchFamily="34" charset="-122"/>
              </a:endParaRPr>
            </a:p>
          </p:txBody>
        </p:sp>
        <p:sp>
          <p:nvSpPr>
            <p:cNvPr id="34" name="矩形 33"/>
            <p:cNvSpPr/>
            <p:nvPr/>
          </p:nvSpPr>
          <p:spPr>
            <a:xfrm>
              <a:off x="6155957" y="2442932"/>
              <a:ext cx="1783080" cy="368300"/>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安全观察的标准</a:t>
              </a:r>
              <a:endParaRPr lang="en-US" altLang="zh-CN" b="1" dirty="0">
                <a:solidFill>
                  <a:srgbClr val="202A36"/>
                </a:solidFill>
                <a:latin typeface="微软雅黑" pitchFamily="34" charset="-122"/>
                <a:ea typeface="微软雅黑" pitchFamily="34" charset="-122"/>
              </a:endParaRPr>
            </a:p>
          </p:txBody>
        </p:sp>
        <p:sp>
          <p:nvSpPr>
            <p:cNvPr id="35" name="矩形 34"/>
            <p:cNvSpPr/>
            <p:nvPr/>
          </p:nvSpPr>
          <p:spPr>
            <a:xfrm>
              <a:off x="6155957" y="3024193"/>
              <a:ext cx="1800493"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安全观察的方法</a:t>
              </a:r>
            </a:p>
          </p:txBody>
        </p:sp>
      </p:grpSp>
      <p:sp>
        <p:nvSpPr>
          <p:cNvPr id="36" name="文本框 35"/>
          <p:cNvSpPr txBox="1"/>
          <p:nvPr/>
        </p:nvSpPr>
        <p:spPr>
          <a:xfrm>
            <a:off x="454155" y="4735422"/>
            <a:ext cx="5109091" cy="830997"/>
          </a:xfrm>
          <a:prstGeom prst="rect">
            <a:avLst/>
          </a:prstGeom>
          <a:noFill/>
        </p:spPr>
        <p:txBody>
          <a:bodyPr wrap="none" rtlCol="0">
            <a:spAutoFit/>
          </a:bodyPr>
          <a:lstStyle/>
          <a:p>
            <a:pPr algn="ctr"/>
            <a:r>
              <a:rPr lang="zh-CN" altLang="en-US" sz="4800" b="1" kern="100" dirty="0">
                <a:solidFill>
                  <a:srgbClr val="202A36"/>
                </a:solidFill>
                <a:latin typeface="微软雅黑" pitchFamily="34" charset="-122"/>
                <a:ea typeface="微软雅黑" pitchFamily="34" charset="-122"/>
                <a:cs typeface="Times New Roman" pitchFamily="18" charset="0"/>
              </a:rPr>
              <a:t>三、安全观察概念</a:t>
            </a:r>
            <a:endParaRPr lang="zh-CN" altLang="zh-CN" sz="4800" b="1" kern="100" dirty="0">
              <a:solidFill>
                <a:srgbClr val="202A36"/>
              </a:solidFill>
              <a:latin typeface="微软雅黑" pitchFamily="34" charset="-122"/>
              <a:ea typeface="微软雅黑" pitchFamily="34" charset="-122"/>
              <a:cs typeface="Times New Roman" pitchFamily="18" charset="0"/>
            </a:endParaRPr>
          </a:p>
        </p:txBody>
      </p:sp>
      <p:sp>
        <p:nvSpPr>
          <p:cNvPr id="39" name="Freeform 8"/>
          <p:cNvSpPr>
            <a:spLocks noEditPoints="1"/>
          </p:cNvSpPr>
          <p:nvPr/>
        </p:nvSpPr>
        <p:spPr bwMode="auto">
          <a:xfrm rot="2925393">
            <a:off x="2745811" y="2567896"/>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30" grpId="0" animBg="1"/>
      <p:bldP spid="36" grpId="0"/>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48558" y="610426"/>
            <a:ext cx="30572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（一）安全观察</a:t>
            </a:r>
          </a:p>
        </p:txBody>
      </p:sp>
      <p:sp>
        <p:nvSpPr>
          <p:cNvPr id="3" name="TextBox 2"/>
          <p:cNvSpPr txBox="1"/>
          <p:nvPr/>
        </p:nvSpPr>
        <p:spPr>
          <a:xfrm>
            <a:off x="2897578" y="1793173"/>
            <a:ext cx="4607627" cy="1477328"/>
          </a:xfrm>
          <a:prstGeom prst="rect">
            <a:avLst/>
          </a:prstGeom>
          <a:noFill/>
          <a:ln w="38100">
            <a:solidFill>
              <a:srgbClr val="FCB00F"/>
            </a:solidFill>
          </a:ln>
        </p:spPr>
        <p:txBody>
          <a:bodyPr wrap="square" rtlCol="0">
            <a:spAutoFit/>
          </a:bodyPr>
          <a:lstStyle/>
          <a:p>
            <a:r>
              <a:rPr lang="zh-CN" altLang="en-US" dirty="0"/>
              <a:t>安全观察，即通过对作业单位整体或职</a:t>
            </a:r>
            <a:endParaRPr lang="en-US" altLang="zh-CN" dirty="0"/>
          </a:p>
          <a:p>
            <a:r>
              <a:rPr lang="zh-CN" altLang="en-US" dirty="0"/>
              <a:t>工个体行为安全的观察，并对照安全规程、</a:t>
            </a:r>
            <a:endParaRPr lang="en-US" altLang="zh-CN" dirty="0"/>
          </a:p>
          <a:p>
            <a:r>
              <a:rPr lang="zh-CN" altLang="en-US" dirty="0"/>
              <a:t>作业规程、操作规程做出提醒、停止、整改</a:t>
            </a:r>
            <a:endParaRPr lang="en-US" altLang="zh-CN" dirty="0"/>
          </a:p>
          <a:p>
            <a:r>
              <a:rPr lang="zh-CN" altLang="en-US" dirty="0"/>
              <a:t>的修改措施，从而得出行为观察记录资料，</a:t>
            </a:r>
            <a:endParaRPr lang="en-US" altLang="zh-CN" dirty="0"/>
          </a:p>
          <a:p>
            <a:r>
              <a:rPr lang="zh-CN" altLang="en-US" dirty="0"/>
              <a:t>作为风险评价、制度调整、流程再造的依据。</a:t>
            </a:r>
          </a:p>
        </p:txBody>
      </p:sp>
      <p:sp>
        <p:nvSpPr>
          <p:cNvPr id="4" name="TextBox 3"/>
          <p:cNvSpPr txBox="1"/>
          <p:nvPr/>
        </p:nvSpPr>
        <p:spPr>
          <a:xfrm>
            <a:off x="2834886" y="4154385"/>
            <a:ext cx="4658444" cy="2031325"/>
          </a:xfrm>
          <a:prstGeom prst="rect">
            <a:avLst/>
          </a:prstGeom>
          <a:noFill/>
          <a:ln w="38100">
            <a:solidFill>
              <a:srgbClr val="FCB00F"/>
            </a:solidFill>
          </a:ln>
        </p:spPr>
        <p:txBody>
          <a:bodyPr wrap="square" rtlCol="0">
            <a:spAutoFit/>
          </a:bodyPr>
          <a:lstStyle/>
          <a:p>
            <a:r>
              <a:rPr lang="zh-CN" altLang="en-US" dirty="0"/>
              <a:t>安全观察的目的，旨在全体员工参与，通过有效运行对安全行为和不安全行为观察、沟通和干预的安全管理系统（包括管理办法和工具），掌握不安全趋势，保证隐患及时整改，减少意外和事故的发生，提高各级管理人员和全体员工的安全意识，创建安全的工作场所。</a:t>
            </a:r>
          </a:p>
        </p:txBody>
      </p:sp>
      <p:pic>
        <p:nvPicPr>
          <p:cNvPr id="165890" name="Picture 2" descr="C:\Users\Administrator\Desktop\ppt\timg (24).jpg"/>
          <p:cNvPicPr>
            <a:picLocks noChangeAspect="1" noChangeArrowheads="1"/>
          </p:cNvPicPr>
          <p:nvPr/>
        </p:nvPicPr>
        <p:blipFill>
          <a:blip r:embed="rId3" cstate="print"/>
          <a:srcRect/>
          <a:stretch>
            <a:fillRect/>
          </a:stretch>
        </p:blipFill>
        <p:spPr bwMode="auto">
          <a:xfrm>
            <a:off x="8217725" y="1723160"/>
            <a:ext cx="3792100" cy="3302785"/>
          </a:xfrm>
          <a:prstGeom prst="rect">
            <a:avLst/>
          </a:prstGeom>
          <a:noFill/>
        </p:spPr>
      </p:pic>
      <p:sp>
        <p:nvSpPr>
          <p:cNvPr id="7" name="矩形 6"/>
          <p:cNvSpPr/>
          <p:nvPr/>
        </p:nvSpPr>
        <p:spPr>
          <a:xfrm>
            <a:off x="2834256" y="1260455"/>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8" name="矩形 7"/>
          <p:cNvSpPr/>
          <p:nvPr/>
        </p:nvSpPr>
        <p:spPr>
          <a:xfrm>
            <a:off x="3449106" y="1260455"/>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9" name="Freeform 12"/>
          <p:cNvSpPr/>
          <p:nvPr/>
        </p:nvSpPr>
        <p:spPr bwMode="auto">
          <a:xfrm rot="10800000" flipH="1" flipV="1">
            <a:off x="2733552" y="161178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02A36"/>
          </a:solidFill>
          <a:ln>
            <a:noFill/>
          </a:ln>
        </p:spPr>
        <p:txBody>
          <a:bodyPr/>
          <a:lstStyle/>
          <a:p>
            <a:endParaRPr lang="zh-CN" altLang="en-US"/>
          </a:p>
        </p:txBody>
      </p:sp>
      <p:sp>
        <p:nvSpPr>
          <p:cNvPr id="10" name="Freeform 12"/>
          <p:cNvSpPr/>
          <p:nvPr/>
        </p:nvSpPr>
        <p:spPr bwMode="auto">
          <a:xfrm flipH="1" flipV="1">
            <a:off x="7149194" y="290421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02A36"/>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35" presetClass="path" presetSubtype="0" accel="50000" decel="50000" fill="hold" grpId="1" nodeType="withEffect">
                                  <p:stCondLst>
                                    <p:cond delay="0"/>
                                  </p:stCondLst>
                                  <p:childTnLst>
                                    <p:animMotion origin="layout" path="M 3.64299E-7 3.02498E-6 L -0.15392 -0.26827 " pathEditMode="relative" rAng="0" ptsTypes="AA">
                                      <p:cBhvr>
                                        <p:cTn id="19" dur="500" spd="-99900" fill="hold"/>
                                        <p:tgtEl>
                                          <p:spTgt spid="9"/>
                                        </p:tgtEl>
                                        <p:attrNameLst>
                                          <p:attrName>ppt_x</p:attrName>
                                          <p:attrName>ppt_y</p:attrName>
                                        </p:attrNameLst>
                                      </p:cBhvr>
                                      <p:rCtr x="-7702" y="-13414"/>
                                    </p:animMotion>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64299E-7 3.02498E-6 L -0.15392 -0.26827 " pathEditMode="relative" rAng="0" ptsTypes="AA">
                                      <p:cBhvr>
                                        <p:cTn id="23" dur="500" spd="-99900" fill="hold"/>
                                        <p:tgtEl>
                                          <p:spTgt spid="10"/>
                                        </p:tgtEl>
                                        <p:attrNameLst>
                                          <p:attrName>ppt_x</p:attrName>
                                          <p:attrName>ppt_y</p:attrName>
                                        </p:attrNameLst>
                                      </p:cBhvr>
                                      <p:rCtr x="-7702" y="-134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55975" y="610427"/>
            <a:ext cx="2236492"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检查与观察</a:t>
            </a:r>
          </a:p>
        </p:txBody>
      </p:sp>
      <p:sp>
        <p:nvSpPr>
          <p:cNvPr id="86" name="矩形 47"/>
          <p:cNvSpPr>
            <a:spLocks noChangeArrowheads="1"/>
          </p:cNvSpPr>
          <p:nvPr/>
        </p:nvSpPr>
        <p:spPr bwMode="auto">
          <a:xfrm>
            <a:off x="2257279" y="5733960"/>
            <a:ext cx="9203453" cy="42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gn="ctr">
              <a:lnSpc>
                <a:spcPct val="120000"/>
              </a:lnSpc>
              <a:spcBef>
                <a:spcPct val="0"/>
              </a:spcBef>
              <a:buNone/>
            </a:pPr>
            <a:r>
              <a:rPr lang="zh-CN" altLang="en-US" sz="1800" dirty="0">
                <a:solidFill>
                  <a:srgbClr val="202A36"/>
                </a:solidFill>
                <a:sym typeface="微软雅黑" pitchFamily="34" charset="-122"/>
              </a:rPr>
              <a:t>检查与观察，是两个不同的概念</a:t>
            </a:r>
          </a:p>
        </p:txBody>
      </p:sp>
      <p:sp>
        <p:nvSpPr>
          <p:cNvPr id="211" name="五边形 210"/>
          <p:cNvSpPr/>
          <p:nvPr/>
        </p:nvSpPr>
        <p:spPr>
          <a:xfrm flipH="1">
            <a:off x="4833256" y="2791915"/>
            <a:ext cx="1812528"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8" name="TextBox 160"/>
          <p:cNvSpPr txBox="1"/>
          <p:nvPr/>
        </p:nvSpPr>
        <p:spPr>
          <a:xfrm>
            <a:off x="4175226" y="2788296"/>
            <a:ext cx="389850"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物</a:t>
            </a:r>
          </a:p>
        </p:txBody>
      </p:sp>
      <p:sp>
        <p:nvSpPr>
          <p:cNvPr id="219" name="TextBox 161"/>
          <p:cNvSpPr txBox="1"/>
          <p:nvPr/>
        </p:nvSpPr>
        <p:spPr>
          <a:xfrm>
            <a:off x="3974016" y="3226073"/>
            <a:ext cx="595035"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被动</a:t>
            </a: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5" dirty="0">
                <a:solidFill>
                  <a:schemeClr val="bg1"/>
                </a:solidFill>
                <a:latin typeface="微软雅黑" pitchFamily="34" charset="-122"/>
                <a:ea typeface="微软雅黑" pitchFamily="34" charset="-122"/>
              </a:rPr>
              <a:t>文字</a:t>
            </a:r>
          </a:p>
        </p:txBody>
      </p:sp>
      <p:sp>
        <p:nvSpPr>
          <p:cNvPr id="221" name="TextBox 163"/>
          <p:cNvSpPr txBox="1"/>
          <p:nvPr/>
        </p:nvSpPr>
        <p:spPr>
          <a:xfrm>
            <a:off x="3947363" y="4220892"/>
            <a:ext cx="595035"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负面</a:t>
            </a:r>
          </a:p>
        </p:txBody>
      </p:sp>
      <p:sp>
        <p:nvSpPr>
          <p:cNvPr id="222" name="TextBox 164"/>
          <p:cNvSpPr txBox="1"/>
          <p:nvPr/>
        </p:nvSpPr>
        <p:spPr>
          <a:xfrm>
            <a:off x="3431447" y="4707127"/>
            <a:ext cx="1157689"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记录</a:t>
            </a:r>
            <a:r>
              <a:rPr lang="en-US" altLang="zh-CN" sz="1600" dirty="0">
                <a:solidFill>
                  <a:srgbClr val="202A36"/>
                </a:solidFill>
                <a:latin typeface="微软雅黑" pitchFamily="34" charset="-122"/>
                <a:ea typeface="微软雅黑" pitchFamily="34" charset="-122"/>
              </a:rPr>
              <a:t>+</a:t>
            </a:r>
            <a:r>
              <a:rPr lang="zh-CN" altLang="en-US" sz="1600" dirty="0">
                <a:solidFill>
                  <a:srgbClr val="202A36"/>
                </a:solidFill>
                <a:latin typeface="微软雅黑" pitchFamily="34" charset="-122"/>
                <a:ea typeface="微软雅黑" pitchFamily="34" charset="-122"/>
              </a:rPr>
              <a:t>跟进</a:t>
            </a:r>
          </a:p>
        </p:txBody>
      </p:sp>
      <p:sp>
        <p:nvSpPr>
          <p:cNvPr id="224" name="五边形 223"/>
          <p:cNvSpPr/>
          <p:nvPr/>
        </p:nvSpPr>
        <p:spPr>
          <a:xfrm rot="10800000">
            <a:off x="4842985" y="3256295"/>
            <a:ext cx="180719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2" name="TextBox 174"/>
          <p:cNvSpPr txBox="1"/>
          <p:nvPr/>
        </p:nvSpPr>
        <p:spPr>
          <a:xfrm>
            <a:off x="9352863" y="2764545"/>
            <a:ext cx="389850"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人</a:t>
            </a:r>
          </a:p>
        </p:txBody>
      </p:sp>
      <p:sp>
        <p:nvSpPr>
          <p:cNvPr id="233" name="TextBox 175"/>
          <p:cNvSpPr txBox="1"/>
          <p:nvPr/>
        </p:nvSpPr>
        <p:spPr>
          <a:xfrm>
            <a:off x="9356738" y="3261698"/>
            <a:ext cx="1415772"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互动（关心）</a:t>
            </a:r>
          </a:p>
        </p:txBody>
      </p:sp>
      <p:sp>
        <p:nvSpPr>
          <p:cNvPr id="234" name="TextBox 176"/>
          <p:cNvSpPr txBox="1"/>
          <p:nvPr/>
        </p:nvSpPr>
        <p:spPr>
          <a:xfrm>
            <a:off x="9364104" y="3715707"/>
            <a:ext cx="800219"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每个人</a:t>
            </a:r>
          </a:p>
        </p:txBody>
      </p:sp>
      <p:sp>
        <p:nvSpPr>
          <p:cNvPr id="235" name="TextBox 177"/>
          <p:cNvSpPr txBox="1"/>
          <p:nvPr/>
        </p:nvSpPr>
        <p:spPr>
          <a:xfrm>
            <a:off x="9376378" y="4209017"/>
            <a:ext cx="1157689"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负面</a:t>
            </a:r>
            <a:r>
              <a:rPr lang="en-US" altLang="zh-CN" sz="1600" dirty="0">
                <a:solidFill>
                  <a:srgbClr val="202A36"/>
                </a:solidFill>
                <a:latin typeface="微软雅黑" pitchFamily="34" charset="-122"/>
                <a:ea typeface="微软雅黑" pitchFamily="34" charset="-122"/>
              </a:rPr>
              <a:t>+</a:t>
            </a:r>
            <a:r>
              <a:rPr lang="zh-CN" altLang="en-US" sz="1600" dirty="0">
                <a:solidFill>
                  <a:srgbClr val="202A36"/>
                </a:solidFill>
                <a:latin typeface="微软雅黑" pitchFamily="34" charset="-122"/>
                <a:ea typeface="微软雅黑" pitchFamily="34" charset="-122"/>
              </a:rPr>
              <a:t>正面</a:t>
            </a:r>
          </a:p>
        </p:txBody>
      </p:sp>
      <p:sp>
        <p:nvSpPr>
          <p:cNvPr id="236" name="TextBox 178"/>
          <p:cNvSpPr txBox="1"/>
          <p:nvPr/>
        </p:nvSpPr>
        <p:spPr>
          <a:xfrm>
            <a:off x="9393522" y="4707129"/>
            <a:ext cx="1157689"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记录</a:t>
            </a:r>
            <a:r>
              <a:rPr lang="en-US" altLang="zh-CN" sz="1600" dirty="0">
                <a:solidFill>
                  <a:srgbClr val="202A36"/>
                </a:solidFill>
                <a:latin typeface="微软雅黑" pitchFamily="34" charset="-122"/>
                <a:ea typeface="微软雅黑" pitchFamily="34" charset="-122"/>
              </a:rPr>
              <a:t>+</a:t>
            </a:r>
            <a:r>
              <a:rPr lang="zh-CN" altLang="en-US" sz="1600" dirty="0">
                <a:solidFill>
                  <a:srgbClr val="202A36"/>
                </a:solidFill>
                <a:latin typeface="微软雅黑" pitchFamily="34" charset="-122"/>
                <a:ea typeface="微软雅黑" pitchFamily="34" charset="-122"/>
              </a:rPr>
              <a:t>跟进</a:t>
            </a:r>
          </a:p>
        </p:txBody>
      </p:sp>
      <p:sp>
        <p:nvSpPr>
          <p:cNvPr id="239" name="TextBox 181"/>
          <p:cNvSpPr txBox="1"/>
          <p:nvPr/>
        </p:nvSpPr>
        <p:spPr>
          <a:xfrm>
            <a:off x="6735339" y="2744081"/>
            <a:ext cx="354584" cy="383182"/>
          </a:xfrm>
          <a:prstGeom prst="rect">
            <a:avLst/>
          </a:prstGeom>
          <a:noFill/>
        </p:spPr>
        <p:txBody>
          <a:bodyPr wrap="none" rtlCol="0">
            <a:spAutoFit/>
          </a:bodyPr>
          <a:lstStyle/>
          <a:p>
            <a:r>
              <a:rPr lang="en-US" altLang="zh-CN" sz="1890" dirty="0">
                <a:solidFill>
                  <a:srgbClr val="202A36"/>
                </a:solidFill>
                <a:latin typeface="微软雅黑" pitchFamily="34" charset="-122"/>
                <a:ea typeface="微软雅黑" pitchFamily="34" charset="-122"/>
              </a:rPr>
              <a:t>A</a:t>
            </a:r>
            <a:endParaRPr lang="zh-CN" altLang="en-US" sz="1890" dirty="0">
              <a:solidFill>
                <a:srgbClr val="202A36"/>
              </a:solidFill>
              <a:latin typeface="微软雅黑" pitchFamily="34" charset="-122"/>
              <a:ea typeface="微软雅黑" pitchFamily="34" charset="-122"/>
            </a:endParaRPr>
          </a:p>
        </p:txBody>
      </p:sp>
      <p:sp>
        <p:nvSpPr>
          <p:cNvPr id="240" name="TextBox 182"/>
          <p:cNvSpPr txBox="1"/>
          <p:nvPr/>
        </p:nvSpPr>
        <p:spPr>
          <a:xfrm>
            <a:off x="6735339" y="3229726"/>
            <a:ext cx="336952" cy="383182"/>
          </a:xfrm>
          <a:prstGeom prst="rect">
            <a:avLst/>
          </a:prstGeom>
          <a:noFill/>
        </p:spPr>
        <p:txBody>
          <a:bodyPr wrap="none" rtlCol="0">
            <a:spAutoFit/>
          </a:bodyPr>
          <a:lstStyle/>
          <a:p>
            <a:r>
              <a:rPr lang="en-US" altLang="zh-CN" sz="1890" dirty="0">
                <a:solidFill>
                  <a:srgbClr val="202A36"/>
                </a:solidFill>
                <a:latin typeface="微软雅黑" pitchFamily="34" charset="-122"/>
                <a:ea typeface="微软雅黑" pitchFamily="34" charset="-122"/>
              </a:rPr>
              <a:t>B</a:t>
            </a:r>
            <a:endParaRPr lang="zh-CN" altLang="en-US" sz="1890" dirty="0">
              <a:solidFill>
                <a:srgbClr val="202A36"/>
              </a:solidFill>
              <a:latin typeface="微软雅黑" pitchFamily="34" charset="-122"/>
              <a:ea typeface="微软雅黑" pitchFamily="34" charset="-122"/>
            </a:endParaRPr>
          </a:p>
        </p:txBody>
      </p:sp>
      <p:sp>
        <p:nvSpPr>
          <p:cNvPr id="241" name="TextBox 183"/>
          <p:cNvSpPr txBox="1"/>
          <p:nvPr/>
        </p:nvSpPr>
        <p:spPr>
          <a:xfrm>
            <a:off x="6735339" y="3715372"/>
            <a:ext cx="346570" cy="383182"/>
          </a:xfrm>
          <a:prstGeom prst="rect">
            <a:avLst/>
          </a:prstGeom>
          <a:noFill/>
        </p:spPr>
        <p:txBody>
          <a:bodyPr wrap="none" rtlCol="0">
            <a:spAutoFit/>
          </a:bodyPr>
          <a:lstStyle/>
          <a:p>
            <a:r>
              <a:rPr lang="en-US" altLang="zh-CN" sz="1890" dirty="0">
                <a:solidFill>
                  <a:srgbClr val="202A36"/>
                </a:solidFill>
                <a:latin typeface="微软雅黑" pitchFamily="34" charset="-122"/>
                <a:ea typeface="微软雅黑" pitchFamily="34" charset="-122"/>
              </a:rPr>
              <a:t>C</a:t>
            </a:r>
            <a:endParaRPr lang="zh-CN" altLang="en-US" sz="1890" dirty="0">
              <a:solidFill>
                <a:srgbClr val="202A36"/>
              </a:solidFill>
              <a:latin typeface="微软雅黑" pitchFamily="34" charset="-122"/>
              <a:ea typeface="微软雅黑" pitchFamily="34" charset="-122"/>
            </a:endParaRPr>
          </a:p>
        </p:txBody>
      </p:sp>
      <p:sp>
        <p:nvSpPr>
          <p:cNvPr id="242" name="TextBox 184"/>
          <p:cNvSpPr txBox="1"/>
          <p:nvPr/>
        </p:nvSpPr>
        <p:spPr>
          <a:xfrm>
            <a:off x="6735339" y="4201017"/>
            <a:ext cx="369012" cy="383182"/>
          </a:xfrm>
          <a:prstGeom prst="rect">
            <a:avLst/>
          </a:prstGeom>
          <a:noFill/>
        </p:spPr>
        <p:txBody>
          <a:bodyPr wrap="none" rtlCol="0">
            <a:spAutoFit/>
          </a:bodyPr>
          <a:lstStyle/>
          <a:p>
            <a:r>
              <a:rPr lang="en-US" altLang="zh-CN" sz="1890" dirty="0">
                <a:solidFill>
                  <a:srgbClr val="202A36"/>
                </a:solidFill>
                <a:latin typeface="微软雅黑" pitchFamily="34" charset="-122"/>
                <a:ea typeface="微软雅黑" pitchFamily="34" charset="-122"/>
              </a:rPr>
              <a:t>D</a:t>
            </a:r>
            <a:endParaRPr lang="zh-CN" altLang="en-US" sz="1890" dirty="0">
              <a:solidFill>
                <a:srgbClr val="202A36"/>
              </a:solidFill>
              <a:latin typeface="微软雅黑" pitchFamily="34" charset="-122"/>
              <a:ea typeface="微软雅黑" pitchFamily="34" charset="-122"/>
            </a:endParaRPr>
          </a:p>
        </p:txBody>
      </p:sp>
      <p:sp>
        <p:nvSpPr>
          <p:cNvPr id="243" name="TextBox 185"/>
          <p:cNvSpPr txBox="1"/>
          <p:nvPr/>
        </p:nvSpPr>
        <p:spPr>
          <a:xfrm>
            <a:off x="6735339" y="4686663"/>
            <a:ext cx="317716" cy="383182"/>
          </a:xfrm>
          <a:prstGeom prst="rect">
            <a:avLst/>
          </a:prstGeom>
          <a:noFill/>
        </p:spPr>
        <p:txBody>
          <a:bodyPr wrap="none" rtlCol="0">
            <a:spAutoFit/>
          </a:bodyPr>
          <a:lstStyle/>
          <a:p>
            <a:r>
              <a:rPr lang="en-US" altLang="zh-CN" sz="1890" dirty="0">
                <a:solidFill>
                  <a:srgbClr val="202A36"/>
                </a:solidFill>
                <a:latin typeface="微软雅黑" pitchFamily="34" charset="-122"/>
                <a:ea typeface="微软雅黑" pitchFamily="34" charset="-122"/>
              </a:rPr>
              <a:t>E</a:t>
            </a:r>
            <a:endParaRPr lang="zh-CN" altLang="en-US" sz="1890" dirty="0">
              <a:solidFill>
                <a:srgbClr val="202A36"/>
              </a:solidFill>
              <a:latin typeface="微软雅黑" pitchFamily="34" charset="-122"/>
              <a:ea typeface="微软雅黑" pitchFamily="34" charset="-122"/>
            </a:endParaRPr>
          </a:p>
        </p:txBody>
      </p:sp>
      <p:sp>
        <p:nvSpPr>
          <p:cNvPr id="83" name="五边形 82"/>
          <p:cNvSpPr/>
          <p:nvPr/>
        </p:nvSpPr>
        <p:spPr>
          <a:xfrm>
            <a:off x="7168569" y="3753080"/>
            <a:ext cx="180719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84" name="五边形 83"/>
          <p:cNvSpPr/>
          <p:nvPr/>
        </p:nvSpPr>
        <p:spPr>
          <a:xfrm>
            <a:off x="7190340" y="4724877"/>
            <a:ext cx="180719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85" name="五边形 84"/>
          <p:cNvSpPr/>
          <p:nvPr/>
        </p:nvSpPr>
        <p:spPr>
          <a:xfrm rot="10800000">
            <a:off x="4825172" y="4247885"/>
            <a:ext cx="180719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87" name="五边形 86"/>
          <p:cNvSpPr/>
          <p:nvPr/>
        </p:nvSpPr>
        <p:spPr>
          <a:xfrm>
            <a:off x="7127005" y="2785240"/>
            <a:ext cx="180719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88" name="五边形 87"/>
          <p:cNvSpPr/>
          <p:nvPr/>
        </p:nvSpPr>
        <p:spPr>
          <a:xfrm rot="10800000" flipH="1">
            <a:off x="7135089" y="3253073"/>
            <a:ext cx="1812528"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89" name="五边形 88"/>
          <p:cNvSpPr/>
          <p:nvPr/>
        </p:nvSpPr>
        <p:spPr>
          <a:xfrm flipH="1">
            <a:off x="4817422" y="3773608"/>
            <a:ext cx="1812528"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90" name="五边形 89"/>
          <p:cNvSpPr/>
          <p:nvPr/>
        </p:nvSpPr>
        <p:spPr>
          <a:xfrm flipH="1">
            <a:off x="4815443" y="4709780"/>
            <a:ext cx="1812528"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91" name="五边形 90"/>
          <p:cNvSpPr/>
          <p:nvPr/>
        </p:nvSpPr>
        <p:spPr>
          <a:xfrm rot="10800000" flipH="1">
            <a:off x="7188528" y="4280290"/>
            <a:ext cx="1812528"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92" name="TextBox 163"/>
          <p:cNvSpPr txBox="1"/>
          <p:nvPr/>
        </p:nvSpPr>
        <p:spPr>
          <a:xfrm>
            <a:off x="3969134" y="3720150"/>
            <a:ext cx="595035" cy="338554"/>
          </a:xfrm>
          <a:prstGeom prst="rect">
            <a:avLst/>
          </a:prstGeom>
          <a:noFill/>
          <a:ln>
            <a:solidFill>
              <a:schemeClr val="accent1"/>
            </a:solidFill>
          </a:ln>
        </p:spPr>
        <p:txBody>
          <a:bodyPr wrap="none" rtlCol="0">
            <a:spAutoFit/>
          </a:bodyPr>
          <a:lstStyle/>
          <a:p>
            <a:r>
              <a:rPr lang="zh-CN" altLang="en-US" sz="1600" dirty="0">
                <a:solidFill>
                  <a:srgbClr val="202A36"/>
                </a:solidFill>
                <a:latin typeface="微软雅黑" pitchFamily="34" charset="-122"/>
                <a:ea typeface="微软雅黑" pitchFamily="34" charset="-122"/>
              </a:rPr>
              <a:t>专家</a:t>
            </a:r>
          </a:p>
        </p:txBody>
      </p:sp>
      <p:sp>
        <p:nvSpPr>
          <p:cNvPr id="93" name="流程图: 联系 92"/>
          <p:cNvSpPr/>
          <p:nvPr/>
        </p:nvSpPr>
        <p:spPr>
          <a:xfrm>
            <a:off x="5177642" y="1448789"/>
            <a:ext cx="950026" cy="926275"/>
          </a:xfrm>
          <a:prstGeom prst="flowChartConnector">
            <a:avLst/>
          </a:prstGeom>
          <a:solidFill>
            <a:srgbClr val="FCB0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检查</a:t>
            </a:r>
          </a:p>
        </p:txBody>
      </p:sp>
      <p:sp>
        <p:nvSpPr>
          <p:cNvPr id="95" name="流程图: 联系 94"/>
          <p:cNvSpPr/>
          <p:nvPr/>
        </p:nvSpPr>
        <p:spPr>
          <a:xfrm>
            <a:off x="7443848" y="1434934"/>
            <a:ext cx="950026" cy="92627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观察</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239"/>
                                        </p:tgtEl>
                                        <p:attrNameLst>
                                          <p:attrName>style.visibility</p:attrName>
                                        </p:attrNameLst>
                                      </p:cBhvr>
                                      <p:to>
                                        <p:strVal val="visible"/>
                                      </p:to>
                                    </p:set>
                                    <p:anim calcmode="lin" valueType="num">
                                      <p:cBhvr additive="base">
                                        <p:cTn id="14" dur="500" fill="hold"/>
                                        <p:tgtEl>
                                          <p:spTgt spid="239"/>
                                        </p:tgtEl>
                                        <p:attrNameLst>
                                          <p:attrName>ppt_x</p:attrName>
                                        </p:attrNameLst>
                                      </p:cBhvr>
                                      <p:tavLst>
                                        <p:tav tm="0">
                                          <p:val>
                                            <p:strVal val="#ppt_x"/>
                                          </p:val>
                                        </p:tav>
                                        <p:tav tm="100000">
                                          <p:val>
                                            <p:strVal val="#ppt_x"/>
                                          </p:val>
                                        </p:tav>
                                      </p:tavLst>
                                    </p:anim>
                                    <p:anim calcmode="lin" valueType="num">
                                      <p:cBhvr additive="base">
                                        <p:cTn id="15" dur="500" fill="hold"/>
                                        <p:tgtEl>
                                          <p:spTgt spid="239"/>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240"/>
                                        </p:tgtEl>
                                        <p:attrNameLst>
                                          <p:attrName>style.visibility</p:attrName>
                                        </p:attrNameLst>
                                      </p:cBhvr>
                                      <p:to>
                                        <p:strVal val="visible"/>
                                      </p:to>
                                    </p:set>
                                    <p:anim calcmode="lin" valueType="num">
                                      <p:cBhvr additive="base">
                                        <p:cTn id="18" dur="500" fill="hold"/>
                                        <p:tgtEl>
                                          <p:spTgt spid="240"/>
                                        </p:tgtEl>
                                        <p:attrNameLst>
                                          <p:attrName>ppt_x</p:attrName>
                                        </p:attrNameLst>
                                      </p:cBhvr>
                                      <p:tavLst>
                                        <p:tav tm="0">
                                          <p:val>
                                            <p:strVal val="#ppt_x"/>
                                          </p:val>
                                        </p:tav>
                                        <p:tav tm="100000">
                                          <p:val>
                                            <p:strVal val="#ppt_x"/>
                                          </p:val>
                                        </p:tav>
                                      </p:tavLst>
                                    </p:anim>
                                    <p:anim calcmode="lin" valueType="num">
                                      <p:cBhvr additive="base">
                                        <p:cTn id="19" dur="500" fill="hold"/>
                                        <p:tgtEl>
                                          <p:spTgt spid="240"/>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241"/>
                                        </p:tgtEl>
                                        <p:attrNameLst>
                                          <p:attrName>style.visibility</p:attrName>
                                        </p:attrNameLst>
                                      </p:cBhvr>
                                      <p:to>
                                        <p:strVal val="visible"/>
                                      </p:to>
                                    </p:set>
                                    <p:anim calcmode="lin" valueType="num">
                                      <p:cBhvr additive="base">
                                        <p:cTn id="22" dur="500" fill="hold"/>
                                        <p:tgtEl>
                                          <p:spTgt spid="241"/>
                                        </p:tgtEl>
                                        <p:attrNameLst>
                                          <p:attrName>ppt_x</p:attrName>
                                        </p:attrNameLst>
                                      </p:cBhvr>
                                      <p:tavLst>
                                        <p:tav tm="0">
                                          <p:val>
                                            <p:strVal val="#ppt_x"/>
                                          </p:val>
                                        </p:tav>
                                        <p:tav tm="100000">
                                          <p:val>
                                            <p:strVal val="#ppt_x"/>
                                          </p:val>
                                        </p:tav>
                                      </p:tavLst>
                                    </p:anim>
                                    <p:anim calcmode="lin" valueType="num">
                                      <p:cBhvr additive="base">
                                        <p:cTn id="23" dur="500" fill="hold"/>
                                        <p:tgtEl>
                                          <p:spTgt spid="241"/>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242"/>
                                        </p:tgtEl>
                                        <p:attrNameLst>
                                          <p:attrName>style.visibility</p:attrName>
                                        </p:attrNameLst>
                                      </p:cBhvr>
                                      <p:to>
                                        <p:strVal val="visible"/>
                                      </p:to>
                                    </p:set>
                                    <p:anim calcmode="lin" valueType="num">
                                      <p:cBhvr additive="base">
                                        <p:cTn id="26" dur="500" fill="hold"/>
                                        <p:tgtEl>
                                          <p:spTgt spid="242"/>
                                        </p:tgtEl>
                                        <p:attrNameLst>
                                          <p:attrName>ppt_x</p:attrName>
                                        </p:attrNameLst>
                                      </p:cBhvr>
                                      <p:tavLst>
                                        <p:tav tm="0">
                                          <p:val>
                                            <p:strVal val="#ppt_x"/>
                                          </p:val>
                                        </p:tav>
                                        <p:tav tm="100000">
                                          <p:val>
                                            <p:strVal val="#ppt_x"/>
                                          </p:val>
                                        </p:tav>
                                      </p:tavLst>
                                    </p:anim>
                                    <p:anim calcmode="lin" valueType="num">
                                      <p:cBhvr additive="base">
                                        <p:cTn id="27" dur="500" fill="hold"/>
                                        <p:tgtEl>
                                          <p:spTgt spid="242"/>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43"/>
                                        </p:tgtEl>
                                        <p:attrNameLst>
                                          <p:attrName>style.visibility</p:attrName>
                                        </p:attrNameLst>
                                      </p:cBhvr>
                                      <p:to>
                                        <p:strVal val="visible"/>
                                      </p:to>
                                    </p:set>
                                    <p:anim calcmode="lin" valueType="num">
                                      <p:cBhvr additive="base">
                                        <p:cTn id="30" dur="500" fill="hold"/>
                                        <p:tgtEl>
                                          <p:spTgt spid="243"/>
                                        </p:tgtEl>
                                        <p:attrNameLst>
                                          <p:attrName>ppt_x</p:attrName>
                                        </p:attrNameLst>
                                      </p:cBhvr>
                                      <p:tavLst>
                                        <p:tav tm="0">
                                          <p:val>
                                            <p:strVal val="#ppt_x"/>
                                          </p:val>
                                        </p:tav>
                                        <p:tav tm="100000">
                                          <p:val>
                                            <p:strVal val="#ppt_x"/>
                                          </p:val>
                                        </p:tav>
                                      </p:tavLst>
                                    </p:anim>
                                    <p:anim calcmode="lin" valueType="num">
                                      <p:cBhvr additive="base">
                                        <p:cTn id="31" dur="500" fill="hold"/>
                                        <p:tgtEl>
                                          <p:spTgt spid="243"/>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24"/>
                                        </p:tgtEl>
                                        <p:attrNameLst>
                                          <p:attrName>style.visibility</p:attrName>
                                        </p:attrNameLst>
                                      </p:cBhvr>
                                      <p:to>
                                        <p:strVal val="visible"/>
                                      </p:to>
                                    </p:set>
                                    <p:animEffect transition="in" filter="wipe(left)">
                                      <p:cBhvr>
                                        <p:cTn id="35" dur="500"/>
                                        <p:tgtEl>
                                          <p:spTgt spid="224"/>
                                        </p:tgtEl>
                                      </p:cBhvr>
                                    </p:animEffect>
                                  </p:childTnLst>
                                </p:cTn>
                              </p:par>
                              <p:par>
                                <p:cTn id="36" presetID="22" presetClass="entr" presetSubtype="2" fill="hold" grpId="0" nodeType="withEffect">
                                  <p:stCondLst>
                                    <p:cond delay="100"/>
                                  </p:stCondLst>
                                  <p:childTnLst>
                                    <p:set>
                                      <p:cBhvr>
                                        <p:cTn id="37" dur="1" fill="hold">
                                          <p:stCondLst>
                                            <p:cond delay="0"/>
                                          </p:stCondLst>
                                        </p:cTn>
                                        <p:tgtEl>
                                          <p:spTgt spid="211"/>
                                        </p:tgtEl>
                                        <p:attrNameLst>
                                          <p:attrName>style.visibility</p:attrName>
                                        </p:attrNameLst>
                                      </p:cBhvr>
                                      <p:to>
                                        <p:strVal val="visible"/>
                                      </p:to>
                                    </p:set>
                                    <p:animEffect transition="in" filter="wipe(right)">
                                      <p:cBhvr>
                                        <p:cTn id="38" dur="500"/>
                                        <p:tgtEl>
                                          <p:spTgt spid="2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2"/>
                                        </p:tgtEl>
                                        <p:attrNameLst>
                                          <p:attrName>style.visibility</p:attrName>
                                        </p:attrNameLst>
                                      </p:cBhvr>
                                      <p:to>
                                        <p:strVal val="visible"/>
                                      </p:to>
                                    </p:set>
                                    <p:animEffect transition="in" filter="wipe(left)">
                                      <p:cBhvr>
                                        <p:cTn id="41" dur="500"/>
                                        <p:tgtEl>
                                          <p:spTgt spid="2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3"/>
                                        </p:tgtEl>
                                        <p:attrNameLst>
                                          <p:attrName>style.visibility</p:attrName>
                                        </p:attrNameLst>
                                      </p:cBhvr>
                                      <p:to>
                                        <p:strVal val="visible"/>
                                      </p:to>
                                    </p:set>
                                    <p:animEffect transition="in" filter="wipe(left)">
                                      <p:cBhvr>
                                        <p:cTn id="44" dur="500"/>
                                        <p:tgtEl>
                                          <p:spTgt spid="2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34"/>
                                        </p:tgtEl>
                                        <p:attrNameLst>
                                          <p:attrName>style.visibility</p:attrName>
                                        </p:attrNameLst>
                                      </p:cBhvr>
                                      <p:to>
                                        <p:strVal val="visible"/>
                                      </p:to>
                                    </p:set>
                                    <p:animEffect transition="in" filter="wipe(left)">
                                      <p:cBhvr>
                                        <p:cTn id="47" dur="500"/>
                                        <p:tgtEl>
                                          <p:spTgt spid="23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35"/>
                                        </p:tgtEl>
                                        <p:attrNameLst>
                                          <p:attrName>style.visibility</p:attrName>
                                        </p:attrNameLst>
                                      </p:cBhvr>
                                      <p:to>
                                        <p:strVal val="visible"/>
                                      </p:to>
                                    </p:set>
                                    <p:animEffect transition="in" filter="wipe(left)">
                                      <p:cBhvr>
                                        <p:cTn id="50" dur="500"/>
                                        <p:tgtEl>
                                          <p:spTgt spid="23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6"/>
                                        </p:tgtEl>
                                        <p:attrNameLst>
                                          <p:attrName>style.visibility</p:attrName>
                                        </p:attrNameLst>
                                      </p:cBhvr>
                                      <p:to>
                                        <p:strVal val="visible"/>
                                      </p:to>
                                    </p:set>
                                    <p:animEffect transition="in" filter="wipe(left)">
                                      <p:cBhvr>
                                        <p:cTn id="53" dur="500"/>
                                        <p:tgtEl>
                                          <p:spTgt spid="23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18"/>
                                        </p:tgtEl>
                                        <p:attrNameLst>
                                          <p:attrName>style.visibility</p:attrName>
                                        </p:attrNameLst>
                                      </p:cBhvr>
                                      <p:to>
                                        <p:strVal val="visible"/>
                                      </p:to>
                                    </p:set>
                                    <p:animEffect transition="in" filter="wipe(right)">
                                      <p:cBhvr>
                                        <p:cTn id="56" dur="500"/>
                                        <p:tgtEl>
                                          <p:spTgt spid="218"/>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Effect transition="in" filter="wipe(right)">
                                      <p:cBhvr>
                                        <p:cTn id="59" dur="500"/>
                                        <p:tgtEl>
                                          <p:spTgt spid="219"/>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20"/>
                                        </p:tgtEl>
                                        <p:attrNameLst>
                                          <p:attrName>style.visibility</p:attrName>
                                        </p:attrNameLst>
                                      </p:cBhvr>
                                      <p:to>
                                        <p:strVal val="visible"/>
                                      </p:to>
                                    </p:set>
                                    <p:animEffect transition="in" filter="wipe(right)">
                                      <p:cBhvr>
                                        <p:cTn id="62" dur="500"/>
                                        <p:tgtEl>
                                          <p:spTgt spid="22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21"/>
                                        </p:tgtEl>
                                        <p:attrNameLst>
                                          <p:attrName>style.visibility</p:attrName>
                                        </p:attrNameLst>
                                      </p:cBhvr>
                                      <p:to>
                                        <p:strVal val="visible"/>
                                      </p:to>
                                    </p:set>
                                    <p:animEffect transition="in" filter="wipe(right)">
                                      <p:cBhvr>
                                        <p:cTn id="65" dur="500"/>
                                        <p:tgtEl>
                                          <p:spTgt spid="221"/>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22"/>
                                        </p:tgtEl>
                                        <p:attrNameLst>
                                          <p:attrName>style.visibility</p:attrName>
                                        </p:attrNameLst>
                                      </p:cBhvr>
                                      <p:to>
                                        <p:strVal val="visible"/>
                                      </p:to>
                                    </p:set>
                                    <p:animEffect transition="in" filter="wipe(right)">
                                      <p:cBhvr>
                                        <p:cTn id="68" dur="500"/>
                                        <p:tgtEl>
                                          <p:spTgt spid="222"/>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wipe(left)">
                                      <p:cBhvr>
                                        <p:cTn id="72" dur="500"/>
                                        <p:tgtEl>
                                          <p:spTgt spid="83"/>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left)">
                                      <p:cBhvr>
                                        <p:cTn id="76" dur="500"/>
                                        <p:tgtEl>
                                          <p:spTgt spid="84"/>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left)">
                                      <p:cBhvr>
                                        <p:cTn id="80" dur="500"/>
                                        <p:tgtEl>
                                          <p:spTgt spid="85"/>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wipe(left)">
                                      <p:cBhvr>
                                        <p:cTn id="84" dur="500"/>
                                        <p:tgtEl>
                                          <p:spTgt spid="87"/>
                                        </p:tgtEl>
                                      </p:cBhvr>
                                    </p:animEffect>
                                  </p:childTnLst>
                                </p:cTn>
                              </p:par>
                              <p:par>
                                <p:cTn id="85" presetID="22" presetClass="entr" presetSubtype="2" fill="hold" grpId="0" nodeType="withEffect">
                                  <p:stCondLst>
                                    <p:cond delay="100"/>
                                  </p:stCondLst>
                                  <p:childTnLst>
                                    <p:set>
                                      <p:cBhvr>
                                        <p:cTn id="86" dur="1" fill="hold">
                                          <p:stCondLst>
                                            <p:cond delay="0"/>
                                          </p:stCondLst>
                                        </p:cTn>
                                        <p:tgtEl>
                                          <p:spTgt spid="88"/>
                                        </p:tgtEl>
                                        <p:attrNameLst>
                                          <p:attrName>style.visibility</p:attrName>
                                        </p:attrNameLst>
                                      </p:cBhvr>
                                      <p:to>
                                        <p:strVal val="visible"/>
                                      </p:to>
                                    </p:set>
                                    <p:animEffect transition="in" filter="wipe(right)">
                                      <p:cBhvr>
                                        <p:cTn id="87" dur="500"/>
                                        <p:tgtEl>
                                          <p:spTgt spid="88"/>
                                        </p:tgtEl>
                                      </p:cBhvr>
                                    </p:animEffect>
                                  </p:childTnLst>
                                </p:cTn>
                              </p:par>
                              <p:par>
                                <p:cTn id="88" presetID="22" presetClass="entr" presetSubtype="2" fill="hold" grpId="0" nodeType="withEffect">
                                  <p:stCondLst>
                                    <p:cond delay="100"/>
                                  </p:stCondLst>
                                  <p:childTnLst>
                                    <p:set>
                                      <p:cBhvr>
                                        <p:cTn id="89" dur="1" fill="hold">
                                          <p:stCondLst>
                                            <p:cond delay="0"/>
                                          </p:stCondLst>
                                        </p:cTn>
                                        <p:tgtEl>
                                          <p:spTgt spid="89"/>
                                        </p:tgtEl>
                                        <p:attrNameLst>
                                          <p:attrName>style.visibility</p:attrName>
                                        </p:attrNameLst>
                                      </p:cBhvr>
                                      <p:to>
                                        <p:strVal val="visible"/>
                                      </p:to>
                                    </p:set>
                                    <p:animEffect transition="in" filter="wipe(right)">
                                      <p:cBhvr>
                                        <p:cTn id="90" dur="500"/>
                                        <p:tgtEl>
                                          <p:spTgt spid="89"/>
                                        </p:tgtEl>
                                      </p:cBhvr>
                                    </p:animEffect>
                                  </p:childTnLst>
                                </p:cTn>
                              </p:par>
                              <p:par>
                                <p:cTn id="91" presetID="22" presetClass="entr" presetSubtype="2" fill="hold" grpId="0" nodeType="withEffect">
                                  <p:stCondLst>
                                    <p:cond delay="100"/>
                                  </p:stCondLst>
                                  <p:childTnLst>
                                    <p:set>
                                      <p:cBhvr>
                                        <p:cTn id="92" dur="1" fill="hold">
                                          <p:stCondLst>
                                            <p:cond delay="0"/>
                                          </p:stCondLst>
                                        </p:cTn>
                                        <p:tgtEl>
                                          <p:spTgt spid="90"/>
                                        </p:tgtEl>
                                        <p:attrNameLst>
                                          <p:attrName>style.visibility</p:attrName>
                                        </p:attrNameLst>
                                      </p:cBhvr>
                                      <p:to>
                                        <p:strVal val="visible"/>
                                      </p:to>
                                    </p:set>
                                    <p:animEffect transition="in" filter="wipe(right)">
                                      <p:cBhvr>
                                        <p:cTn id="93" dur="500"/>
                                        <p:tgtEl>
                                          <p:spTgt spid="90"/>
                                        </p:tgtEl>
                                      </p:cBhvr>
                                    </p:animEffect>
                                  </p:childTnLst>
                                </p:cTn>
                              </p:par>
                              <p:par>
                                <p:cTn id="94" presetID="22" presetClass="entr" presetSubtype="2" fill="hold" grpId="0" nodeType="withEffect">
                                  <p:stCondLst>
                                    <p:cond delay="100"/>
                                  </p:stCondLst>
                                  <p:childTnLst>
                                    <p:set>
                                      <p:cBhvr>
                                        <p:cTn id="95" dur="1" fill="hold">
                                          <p:stCondLst>
                                            <p:cond delay="0"/>
                                          </p:stCondLst>
                                        </p:cTn>
                                        <p:tgtEl>
                                          <p:spTgt spid="91"/>
                                        </p:tgtEl>
                                        <p:attrNameLst>
                                          <p:attrName>style.visibility</p:attrName>
                                        </p:attrNameLst>
                                      </p:cBhvr>
                                      <p:to>
                                        <p:strVal val="visible"/>
                                      </p:to>
                                    </p:set>
                                    <p:animEffect transition="in" filter="wipe(right)">
                                      <p:cBhvr>
                                        <p:cTn id="96" dur="500"/>
                                        <p:tgtEl>
                                          <p:spTgt spid="9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right)">
                                      <p:cBhvr>
                                        <p:cTn id="9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211" grpId="0" animBg="1"/>
      <p:bldP spid="218" grpId="0" animBg="1"/>
      <p:bldP spid="219" grpId="0" animBg="1"/>
      <p:bldP spid="220" grpId="0"/>
      <p:bldP spid="221" grpId="0" animBg="1"/>
      <p:bldP spid="222" grpId="0" animBg="1"/>
      <p:bldP spid="224" grpId="0" animBg="1"/>
      <p:bldP spid="232" grpId="0" animBg="1"/>
      <p:bldP spid="233" grpId="0" animBg="1"/>
      <p:bldP spid="234" grpId="0" animBg="1"/>
      <p:bldP spid="235" grpId="0" animBg="1"/>
      <p:bldP spid="236" grpId="0" animBg="1"/>
      <p:bldP spid="239" grpId="0"/>
      <p:bldP spid="240" grpId="0"/>
      <p:bldP spid="241" grpId="0"/>
      <p:bldP spid="242" grpId="0"/>
      <p:bldP spid="243" grpId="0"/>
      <p:bldP spid="83" grpId="0" animBg="1"/>
      <p:bldP spid="84" grpId="0" animBg="1"/>
      <p:bldP spid="85" grpId="0" animBg="1"/>
      <p:bldP spid="87" grpId="0" animBg="1"/>
      <p:bldP spid="88" grpId="0" animBg="1"/>
      <p:bldP spid="89" grpId="0" animBg="1"/>
      <p:bldP spid="90" grpId="0" animBg="1"/>
      <p:bldP spid="91" grpId="0" animBg="1"/>
      <p:bldP spid="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48558" y="610426"/>
            <a:ext cx="42456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（二）安全观察的标准</a:t>
            </a:r>
          </a:p>
        </p:txBody>
      </p:sp>
      <p:sp>
        <p:nvSpPr>
          <p:cNvPr id="4" name="TextBox 3"/>
          <p:cNvSpPr txBox="1"/>
          <p:nvPr/>
        </p:nvSpPr>
        <p:spPr>
          <a:xfrm>
            <a:off x="2777615" y="2235012"/>
            <a:ext cx="3503264" cy="1373709"/>
          </a:xfrm>
          <a:prstGeom prst="rect">
            <a:avLst/>
          </a:prstGeom>
          <a:noFill/>
        </p:spPr>
        <p:txBody>
          <a:bodyPr wrap="square" rtlCol="0">
            <a:spAutoFit/>
          </a:bodyPr>
          <a:lstStyle/>
          <a:p>
            <a:pPr marL="228600" lvl="0" indent="-228600">
              <a:lnSpc>
                <a:spcPct val="90000"/>
              </a:lnSpc>
              <a:spcBef>
                <a:spcPts val="1000"/>
              </a:spcBef>
              <a:defRPr/>
            </a:pPr>
            <a:r>
              <a:rPr lang="zh-CN" altLang="en-US" dirty="0">
                <a:latin typeface="微软雅黑" pitchFamily="34" charset="-122"/>
                <a:ea typeface="微软雅黑" pitchFamily="34" charset="-122"/>
              </a:rPr>
              <a:t>安全管理的关键点在于人，因为</a:t>
            </a:r>
            <a:endParaRPr lang="en-US" altLang="zh-CN" dirty="0">
              <a:latin typeface="微软雅黑" pitchFamily="34" charset="-122"/>
              <a:ea typeface="微软雅黑" pitchFamily="34" charset="-122"/>
            </a:endParaRPr>
          </a:p>
          <a:p>
            <a:pPr marL="228600" lvl="0" indent="-228600">
              <a:lnSpc>
                <a:spcPct val="90000"/>
              </a:lnSpc>
              <a:spcBef>
                <a:spcPts val="1000"/>
              </a:spcBef>
              <a:defRPr/>
            </a:pPr>
            <a:r>
              <a:rPr lang="zh-CN" altLang="en-US" dirty="0">
                <a:latin typeface="微软雅黑" pitchFamily="34" charset="-122"/>
                <a:ea typeface="微软雅黑" pitchFamily="34" charset="-122"/>
              </a:rPr>
              <a:t>必须由人实现管理体系</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需要</a:t>
            </a:r>
            <a:endParaRPr lang="en-US" altLang="zh-CN" dirty="0">
              <a:latin typeface="微软雅黑" pitchFamily="34" charset="-122"/>
              <a:ea typeface="微软雅黑" pitchFamily="34" charset="-122"/>
            </a:endParaRPr>
          </a:p>
          <a:p>
            <a:pPr marL="228600" lvl="0" indent="-228600">
              <a:lnSpc>
                <a:spcPct val="90000"/>
              </a:lnSpc>
              <a:spcBef>
                <a:spcPts val="1000"/>
              </a:spcBef>
              <a:defRPr/>
            </a:pPr>
            <a:r>
              <a:rPr lang="zh-CN" altLang="en-US" dirty="0">
                <a:latin typeface="微软雅黑" pitchFamily="34" charset="-122"/>
                <a:ea typeface="微软雅黑" pitchFamily="34" charset="-122"/>
              </a:rPr>
              <a:t>执行标准的落实。</a:t>
            </a:r>
            <a:endParaRPr lang="en-US" dirty="0">
              <a:latin typeface="微软雅黑" pitchFamily="34" charset="-122"/>
              <a:ea typeface="微软雅黑" pitchFamily="34" charset="-122"/>
            </a:endParaRPr>
          </a:p>
          <a:p>
            <a:endParaRPr lang="zh-CN" altLang="en-US" dirty="0"/>
          </a:p>
        </p:txBody>
      </p:sp>
      <p:sp>
        <p:nvSpPr>
          <p:cNvPr id="5" name="TextBox 4"/>
          <p:cNvSpPr txBox="1"/>
          <p:nvPr/>
        </p:nvSpPr>
        <p:spPr>
          <a:xfrm>
            <a:off x="2764913" y="4450776"/>
            <a:ext cx="3766185" cy="1094105"/>
          </a:xfrm>
          <a:prstGeom prst="rect">
            <a:avLst/>
          </a:prstGeom>
          <a:noFill/>
        </p:spPr>
        <p:txBody>
          <a:bodyPr wrap="none" rtlCol="0">
            <a:spAutoFit/>
          </a:bodyPr>
          <a:lstStyle/>
          <a:p>
            <a:pPr marL="228600" lvl="0" indent="-228600">
              <a:lnSpc>
                <a:spcPct val="90000"/>
              </a:lnSpc>
              <a:spcBef>
                <a:spcPts val="1000"/>
              </a:spcBef>
              <a:defRPr/>
            </a:pPr>
            <a:r>
              <a:rPr lang="zh-CN" altLang="en-US" dirty="0">
                <a:latin typeface="微软雅黑" pitchFamily="34" charset="-122"/>
                <a:ea typeface="微软雅黑" pitchFamily="34" charset="-122"/>
              </a:rPr>
              <a:t>         是依据管理者的要求、习惯、</a:t>
            </a:r>
            <a:endParaRPr lang="en-US" altLang="zh-CN" dirty="0">
              <a:latin typeface="微软雅黑" pitchFamily="34" charset="-122"/>
              <a:ea typeface="微软雅黑" pitchFamily="34" charset="-122"/>
            </a:endParaRPr>
          </a:p>
          <a:p>
            <a:pPr marL="228600" lvl="0" indent="-228600">
              <a:lnSpc>
                <a:spcPct val="90000"/>
              </a:lnSpc>
              <a:spcBef>
                <a:spcPts val="1000"/>
              </a:spcBef>
              <a:defRPr/>
            </a:pPr>
            <a:r>
              <a:rPr lang="zh-CN" altLang="en-US" dirty="0">
                <a:latin typeface="微软雅黑" pitchFamily="34" charset="-122"/>
                <a:ea typeface="微软雅黑" pitchFamily="34" charset="-122"/>
              </a:rPr>
              <a:t>大家的共识而形成的一种指导方</a:t>
            </a:r>
            <a:endParaRPr lang="en-US" altLang="zh-CN" dirty="0">
              <a:latin typeface="微软雅黑" pitchFamily="34" charset="-122"/>
              <a:ea typeface="微软雅黑" pitchFamily="34" charset="-122"/>
            </a:endParaRPr>
          </a:p>
          <a:p>
            <a:pPr marL="228600" lvl="0" indent="-228600">
              <a:lnSpc>
                <a:spcPct val="90000"/>
              </a:lnSpc>
              <a:spcBef>
                <a:spcPts val="1000"/>
              </a:spcBef>
              <a:defRPr/>
            </a:pPr>
            <a:r>
              <a:rPr lang="zh-CN" altLang="en-US" dirty="0">
                <a:latin typeface="微软雅黑" pitchFamily="34" charset="-122"/>
                <a:ea typeface="微软雅黑" pitchFamily="34" charset="-122"/>
              </a:rPr>
              <a:t>针或目标。</a:t>
            </a:r>
            <a:endParaRPr lang="zh-CN" altLang="en-US" dirty="0"/>
          </a:p>
        </p:txBody>
      </p:sp>
      <p:pic>
        <p:nvPicPr>
          <p:cNvPr id="83971" name="Picture 3" descr="G:\PPT\T1gRirFepgXXXXXXXX_!!0-item_pic.jpg_220x220.jpg"/>
          <p:cNvPicPr>
            <a:picLocks noChangeAspect="1" noChangeArrowheads="1"/>
          </p:cNvPicPr>
          <p:nvPr/>
        </p:nvPicPr>
        <p:blipFill>
          <a:blip r:embed="rId3" cstate="print">
            <a:clrChange>
              <a:clrFrom>
                <a:srgbClr val="FEFEFE">
                  <a:alpha val="100000"/>
                </a:srgbClr>
              </a:clrFrom>
              <a:clrTo>
                <a:srgbClr val="FEFEFE">
                  <a:alpha val="100000"/>
                  <a:alpha val="0"/>
                </a:srgbClr>
              </a:clrTo>
            </a:clrChange>
          </a:blip>
          <a:srcRect/>
          <a:stretch>
            <a:fillRect/>
          </a:stretch>
        </p:blipFill>
        <p:spPr bwMode="auto">
          <a:xfrm>
            <a:off x="8229600" y="1616751"/>
            <a:ext cx="3176820" cy="3948589"/>
          </a:xfrm>
          <a:prstGeom prst="rect">
            <a:avLst/>
          </a:prstGeom>
          <a:noFill/>
        </p:spPr>
      </p:pic>
      <p:sp>
        <p:nvSpPr>
          <p:cNvPr id="8" name="TextBox 7"/>
          <p:cNvSpPr txBox="1"/>
          <p:nvPr/>
        </p:nvSpPr>
        <p:spPr>
          <a:xfrm>
            <a:off x="2734442" y="4420939"/>
            <a:ext cx="715242" cy="369324"/>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1800" dirty="0">
                <a:solidFill>
                  <a:srgbClr val="FCB00F"/>
                </a:solidFill>
              </a:rPr>
              <a:t>标 准</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PPT\13983267212640.jpg"/>
          <p:cNvPicPr>
            <a:picLocks noChangeAspect="1" noChangeArrowheads="1"/>
          </p:cNvPicPr>
          <p:nvPr/>
        </p:nvPicPr>
        <p:blipFill>
          <a:blip r:embed="rId3" cstate="print"/>
          <a:srcRect/>
          <a:stretch>
            <a:fillRect/>
          </a:stretch>
        </p:blipFill>
        <p:spPr bwMode="auto">
          <a:xfrm>
            <a:off x="2602919" y="2263466"/>
            <a:ext cx="5185347" cy="3714875"/>
          </a:xfrm>
          <a:prstGeom prst="rect">
            <a:avLst/>
          </a:prstGeom>
          <a:noFill/>
        </p:spPr>
      </p:pic>
      <p:sp>
        <p:nvSpPr>
          <p:cNvPr id="3" name="TextBox 2"/>
          <p:cNvSpPr txBox="1"/>
          <p:nvPr/>
        </p:nvSpPr>
        <p:spPr>
          <a:xfrm>
            <a:off x="2634683" y="775213"/>
            <a:ext cx="1210570" cy="400101"/>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2000" dirty="0">
                <a:solidFill>
                  <a:srgbClr val="FCB00F"/>
                </a:solidFill>
              </a:rPr>
              <a:t>安全标准</a:t>
            </a:r>
          </a:p>
        </p:txBody>
      </p:sp>
      <p:sp>
        <p:nvSpPr>
          <p:cNvPr id="4" name="Rectangle 3"/>
          <p:cNvSpPr txBox="1">
            <a:spLocks noRot="1" noChangeArrowheads="1"/>
          </p:cNvSpPr>
          <p:nvPr/>
        </p:nvSpPr>
        <p:spPr bwMode="auto">
          <a:xfrm>
            <a:off x="8290497" y="2383670"/>
            <a:ext cx="3057057" cy="3252631"/>
          </a:xfrm>
          <a:prstGeom prst="rect">
            <a:avLst/>
          </a:prstGeom>
          <a:noFill/>
          <a:ln w="9525">
            <a:noFill/>
            <a:miter lim="800000"/>
          </a:ln>
        </p:spPr>
        <p:txBody>
          <a:bodyPr/>
          <a:lstStyle/>
          <a:p>
            <a:pPr marL="342900" indent="-342900" eaLnBrk="0" hangingPunct="0">
              <a:spcBef>
                <a:spcPts val="1800"/>
              </a:spcBef>
              <a:buClr>
                <a:schemeClr val="hlink"/>
              </a:buClr>
              <a:buSzPct val="75000"/>
              <a:buFont typeface="Wingdings" charset="2"/>
              <a:buChar char="v"/>
              <a:defRPr/>
            </a:pPr>
            <a:r>
              <a:rPr lang="zh-CN" altLang="en-US" sz="1800" b="1" kern="0" dirty="0">
                <a:solidFill>
                  <a:srgbClr val="333300"/>
                </a:solidFill>
                <a:latin typeface="+mn-lt"/>
                <a:ea typeface="+mn-ea"/>
              </a:rPr>
              <a:t>如果</a:t>
            </a:r>
            <a:r>
              <a:rPr lang="zh-CN" altLang="en-US" b="1" kern="0" dirty="0">
                <a:solidFill>
                  <a:srgbClr val="333300"/>
                </a:solidFill>
              </a:rPr>
              <a:t>设定较高的</a:t>
            </a:r>
            <a:r>
              <a:rPr lang="zh-CN" altLang="en-US" sz="1800" b="1" kern="0" dirty="0">
                <a:solidFill>
                  <a:srgbClr val="333300"/>
                </a:solidFill>
                <a:latin typeface="+mn-lt"/>
                <a:ea typeface="+mn-ea"/>
              </a:rPr>
              <a:t>安全标准，区域安全人员</a:t>
            </a:r>
            <a:r>
              <a:rPr lang="zh-CN" altLang="en-US" b="1" kern="0" dirty="0">
                <a:solidFill>
                  <a:srgbClr val="333300"/>
                </a:solidFill>
              </a:rPr>
              <a:t>对安全作业负有责任，就会形成</a:t>
            </a:r>
            <a:r>
              <a:rPr lang="zh-CN" altLang="en-US" sz="1800" b="1" kern="0" dirty="0">
                <a:solidFill>
                  <a:srgbClr val="333300"/>
                </a:solidFill>
                <a:latin typeface="+mn-lt"/>
                <a:ea typeface="+mn-ea"/>
              </a:rPr>
              <a:t>一个安全隐患尽可能少的工作场所。</a:t>
            </a:r>
            <a:endParaRPr lang="en-US" altLang="zh-CN" sz="1800" b="1" kern="0" dirty="0">
              <a:solidFill>
                <a:srgbClr val="333300"/>
              </a:solidFill>
              <a:latin typeface="+mn-lt"/>
              <a:ea typeface="+mn-ea"/>
            </a:endParaRPr>
          </a:p>
          <a:p>
            <a:pPr marL="342900" indent="-342900" eaLnBrk="0" hangingPunct="0">
              <a:spcBef>
                <a:spcPts val="1800"/>
              </a:spcBef>
              <a:buClr>
                <a:schemeClr val="hlink"/>
              </a:buClr>
              <a:buSzPct val="75000"/>
              <a:buFont typeface="Wingdings" charset="2"/>
              <a:buChar char="v"/>
              <a:defRPr/>
            </a:pPr>
            <a:r>
              <a:rPr lang="zh-CN" altLang="en-US" b="1" kern="0" dirty="0">
                <a:solidFill>
                  <a:srgbClr val="333300"/>
                </a:solidFill>
              </a:rPr>
              <a:t>这样的结果就是，</a:t>
            </a:r>
            <a:r>
              <a:rPr lang="zh-CN" altLang="en-US" sz="1800" b="1" kern="0" dirty="0">
                <a:solidFill>
                  <a:srgbClr val="333300"/>
                </a:solidFill>
                <a:latin typeface="+mn-lt"/>
                <a:ea typeface="+mn-ea"/>
              </a:rPr>
              <a:t>不但每个员工自己会实现安全作业，同时期望其他员工也随时遵守安全工作</a:t>
            </a:r>
            <a:r>
              <a:rPr lang="zh-CN" altLang="en-US" b="1" kern="0" dirty="0">
                <a:solidFill>
                  <a:srgbClr val="333300"/>
                </a:solidFill>
              </a:rPr>
              <a:t>的相关规定</a:t>
            </a:r>
            <a:r>
              <a:rPr lang="zh-CN" altLang="en-US" sz="1800" b="1" kern="0" dirty="0">
                <a:solidFill>
                  <a:srgbClr val="333300"/>
                </a:solidFill>
                <a:latin typeface="+mn-lt"/>
                <a:ea typeface="+mn-ea"/>
              </a:rPr>
              <a:t>。</a:t>
            </a:r>
            <a:endParaRPr lang="en-US" altLang="zh-CN" sz="1800" b="1" kern="0" dirty="0">
              <a:solidFill>
                <a:srgbClr val="333300"/>
              </a:solidFill>
              <a:latin typeface="+mn-lt"/>
              <a:ea typeface="+mn-ea"/>
            </a:endParaRPr>
          </a:p>
        </p:txBody>
      </p:sp>
      <p:sp>
        <p:nvSpPr>
          <p:cNvPr id="6" name="TextBox 5"/>
          <p:cNvSpPr txBox="1"/>
          <p:nvPr/>
        </p:nvSpPr>
        <p:spPr>
          <a:xfrm>
            <a:off x="2653259" y="1499018"/>
            <a:ext cx="7773275" cy="369332"/>
          </a:xfrm>
          <a:prstGeom prst="rect">
            <a:avLst/>
          </a:prstGeom>
          <a:solidFill>
            <a:srgbClr val="FCB00F"/>
          </a:solidFill>
          <a:ln>
            <a:solidFill>
              <a:schemeClr val="tx1"/>
            </a:solidFill>
          </a:ln>
        </p:spPr>
        <p:txBody>
          <a:bodyPr wrap="square" rtlCol="0">
            <a:spAutoFit/>
          </a:bodyPr>
          <a:lstStyle/>
          <a:p>
            <a:pPr algn="ctr"/>
            <a:r>
              <a:rPr lang="zh-CN" altLang="en-US" b="1" kern="0" dirty="0">
                <a:solidFill>
                  <a:srgbClr val="333300"/>
                </a:solidFill>
              </a:rPr>
              <a:t>安全标准，即企业安全部门设定的有关安全的方针要求和衡量尺度。</a:t>
            </a:r>
            <a:endParaRPr lang="en-US" altLang="zh-CN" b="1" kern="0" dirty="0">
              <a:solidFill>
                <a:srgbClr val="333300"/>
              </a:solidFill>
            </a:endParaRPr>
          </a:p>
        </p:txBody>
      </p:sp>
      <p:sp>
        <p:nvSpPr>
          <p:cNvPr id="7" name="矩形 6"/>
          <p:cNvSpPr/>
          <p:nvPr/>
        </p:nvSpPr>
        <p:spPr>
          <a:xfrm>
            <a:off x="2616996" y="1249359"/>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8" name="矩形 7"/>
          <p:cNvSpPr/>
          <p:nvPr/>
        </p:nvSpPr>
        <p:spPr>
          <a:xfrm>
            <a:off x="3231846" y="1249359"/>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4685" y="775213"/>
            <a:ext cx="1210570" cy="400101"/>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2000" dirty="0">
                <a:solidFill>
                  <a:srgbClr val="FCB00F"/>
                </a:solidFill>
              </a:rPr>
              <a:t>安全责任</a:t>
            </a:r>
          </a:p>
        </p:txBody>
      </p:sp>
      <p:sp>
        <p:nvSpPr>
          <p:cNvPr id="4" name="矩形 3"/>
          <p:cNvSpPr/>
          <p:nvPr/>
        </p:nvSpPr>
        <p:spPr>
          <a:xfrm>
            <a:off x="2616996" y="1249359"/>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5" name="矩形 4"/>
          <p:cNvSpPr/>
          <p:nvPr/>
        </p:nvSpPr>
        <p:spPr>
          <a:xfrm>
            <a:off x="3231846" y="1249359"/>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 name="TextBox 5"/>
          <p:cNvSpPr txBox="1"/>
          <p:nvPr/>
        </p:nvSpPr>
        <p:spPr>
          <a:xfrm>
            <a:off x="3093254" y="1524776"/>
            <a:ext cx="7531818" cy="1200329"/>
          </a:xfrm>
          <a:prstGeom prst="rect">
            <a:avLst/>
          </a:prstGeom>
          <a:noFill/>
        </p:spPr>
        <p:txBody>
          <a:bodyPr wrap="square" rtlCol="0">
            <a:spAutoFit/>
          </a:bodyPr>
          <a:lstStyle/>
          <a:p>
            <a:r>
              <a:rPr lang="zh-CN" altLang="en-US" kern="0" dirty="0">
                <a:solidFill>
                  <a:srgbClr val="333300"/>
                </a:solidFill>
                <a:latin typeface="微软雅黑" pitchFamily="34" charset="-122"/>
                <a:ea typeface="微软雅黑" pitchFamily="34" charset="-122"/>
              </a:rPr>
              <a:t>安全责任，即安全责任人要对在责任区域内每个人的安全绩效负责，包括工作的实际区域、进入工作区域的每个人以及上报给责任人情况的人（无论他正在何处工作）。</a:t>
            </a:r>
            <a:endParaRPr lang="en-US" altLang="zh-CN" kern="0" dirty="0">
              <a:solidFill>
                <a:srgbClr val="333300"/>
              </a:solidFill>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pic>
        <p:nvPicPr>
          <p:cNvPr id="84994" name="Picture 2" descr="G:\PPT\5-1F116124143.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3142445" y="2752394"/>
            <a:ext cx="7379594" cy="33650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85767" y="2058124"/>
            <a:ext cx="3288862"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85768" y="2703187"/>
            <a:ext cx="3300736"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202A36"/>
                  </a:solidFill>
                  <a:latin typeface="微软雅黑" pitchFamily="34" charset="-122"/>
                  <a:ea typeface="微软雅黑" pitchFamily="34" charset="-122"/>
                </a:rPr>
                <a:t>  （二）安全的重要意义</a:t>
              </a:r>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985767" y="3332961"/>
            <a:ext cx="3312612"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85767" y="3960531"/>
            <a:ext cx="3312612"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543737" y="4583334"/>
            <a:ext cx="5032148" cy="923330"/>
          </a:xfrm>
          <a:prstGeom prst="rect">
            <a:avLst/>
          </a:prstGeom>
          <a:noFill/>
        </p:spPr>
        <p:txBody>
          <a:bodyPr wrap="none" rtlCol="0">
            <a:spAutoFit/>
          </a:bodyPr>
          <a:lstStyle/>
          <a:p>
            <a:pPr algn="ctr"/>
            <a:r>
              <a:rPr lang="zh-CN" altLang="en-US" sz="5400" b="1" dirty="0">
                <a:solidFill>
                  <a:srgbClr val="202A36"/>
                </a:solidFill>
                <a:latin typeface="微软雅黑" pitchFamily="34" charset="-122"/>
                <a:ea typeface="微软雅黑" pitchFamily="34" charset="-122"/>
              </a:rPr>
              <a:t>一、安全的概念</a:t>
            </a: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400" b="1" dirty="0">
              <a:solidFill>
                <a:srgbClr val="FCB00F"/>
              </a:solidFill>
              <a:latin typeface="微软雅黑" pitchFamily="34" charset="-122"/>
              <a:ea typeface="微软雅黑" pitchFamily="34" charset="-122"/>
            </a:endParaRP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115852" y="2118188"/>
            <a:ext cx="2970697" cy="2257650"/>
            <a:chOff x="6115852" y="2118188"/>
            <a:chExt cx="2970697" cy="2257650"/>
          </a:xfrm>
        </p:grpSpPr>
        <p:sp>
          <p:nvSpPr>
            <p:cNvPr id="3" name="矩形 2"/>
            <p:cNvSpPr/>
            <p:nvPr/>
          </p:nvSpPr>
          <p:spPr>
            <a:xfrm>
              <a:off x="6123873" y="2118188"/>
              <a:ext cx="2031325"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（一）安全的定义</a:t>
              </a:r>
              <a:endParaRPr lang="en-US" altLang="zh-CN" b="1" dirty="0">
                <a:solidFill>
                  <a:srgbClr val="202A36"/>
                </a:solidFill>
                <a:latin typeface="微软雅黑" pitchFamily="34" charset="-122"/>
                <a:ea typeface="微软雅黑" pitchFamily="34" charset="-122"/>
              </a:endParaRPr>
            </a:p>
          </p:txBody>
        </p:sp>
        <p:sp>
          <p:nvSpPr>
            <p:cNvPr id="29" name="矩形 28"/>
            <p:cNvSpPr/>
            <p:nvPr/>
          </p:nvSpPr>
          <p:spPr>
            <a:xfrm>
              <a:off x="6155957" y="2442932"/>
              <a:ext cx="184731" cy="369332"/>
            </a:xfrm>
            <a:prstGeom prst="rect">
              <a:avLst/>
            </a:prstGeom>
          </p:spPr>
          <p:txBody>
            <a:bodyPr wrap="none">
              <a:spAutoFit/>
            </a:bodyPr>
            <a:lstStyle/>
            <a:p>
              <a:endParaRPr lang="en-US" altLang="zh-CN" b="1" dirty="0">
                <a:solidFill>
                  <a:srgbClr val="202A36"/>
                </a:solidFill>
                <a:latin typeface="微软雅黑" pitchFamily="34" charset="-122"/>
                <a:ea typeface="微软雅黑" pitchFamily="34" charset="-122"/>
              </a:endParaRPr>
            </a:p>
          </p:txBody>
        </p:sp>
        <p:sp>
          <p:nvSpPr>
            <p:cNvPr id="30" name="矩形 29"/>
            <p:cNvSpPr/>
            <p:nvPr/>
          </p:nvSpPr>
          <p:spPr>
            <a:xfrm>
              <a:off x="6115852" y="3393161"/>
              <a:ext cx="2954655"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（三）国内外相关研究综述</a:t>
              </a:r>
              <a:endParaRPr lang="en-US" altLang="zh-CN" b="1" dirty="0">
                <a:solidFill>
                  <a:srgbClr val="202A36"/>
                </a:solidFill>
                <a:latin typeface="微软雅黑" pitchFamily="34" charset="-122"/>
                <a:ea typeface="微软雅黑" pitchFamily="34" charset="-122"/>
              </a:endParaRPr>
            </a:p>
          </p:txBody>
        </p:sp>
        <p:sp>
          <p:nvSpPr>
            <p:cNvPr id="31" name="矩形 30"/>
            <p:cNvSpPr/>
            <p:nvPr/>
          </p:nvSpPr>
          <p:spPr>
            <a:xfrm>
              <a:off x="6131894" y="4006506"/>
              <a:ext cx="2954655"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（四）研究理论及经典模型</a:t>
              </a:r>
              <a:endParaRPr lang="en-US" altLang="zh-CN" b="1" dirty="0">
                <a:solidFill>
                  <a:srgbClr val="202A36"/>
                </a:solidFill>
                <a:latin typeface="微软雅黑" pitchFamily="34" charset="-122"/>
                <a:ea typeface="微软雅黑" pitchFamily="34" charset="-122"/>
              </a:endParaRPr>
            </a:p>
          </p:txBody>
        </p:sp>
      </p:grpSp>
      <p:sp>
        <p:nvSpPr>
          <p:cNvPr id="46" name="Freeform 28"/>
          <p:cNvSpPr>
            <a:spLocks noEditPoints="1"/>
          </p:cNvSpPr>
          <p:nvPr/>
        </p:nvSpPr>
        <p:spPr bwMode="auto">
          <a:xfrm>
            <a:off x="2457383" y="2699602"/>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47"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48558" y="610426"/>
            <a:ext cx="4134447"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围绕操作规程为工作中心</a:t>
            </a:r>
          </a:p>
        </p:txBody>
      </p:sp>
      <p:sp>
        <p:nvSpPr>
          <p:cNvPr id="3" name="椭圆 54"/>
          <p:cNvSpPr/>
          <p:nvPr/>
        </p:nvSpPr>
        <p:spPr>
          <a:xfrm>
            <a:off x="5234998" y="25486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cxnSp>
        <p:nvCxnSpPr>
          <p:cNvPr id="5" name="直接连接符 4"/>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253358" y="3201180"/>
            <a:ext cx="660132" cy="660132"/>
          </a:xfrm>
          <a:prstGeom prst="ellipse">
            <a:avLst/>
          </a:prstGeom>
          <a:solidFill>
            <a:srgbClr val="FCB00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ndParaRPr>
          </a:p>
          <a:p>
            <a:pPr algn="ctr"/>
            <a:endParaRPr lang="zh-CN" altLang="en-US" sz="1050" dirty="0">
              <a:solidFill>
                <a:prstClr val="white"/>
              </a:solidFill>
              <a:latin typeface="+mj-ea"/>
              <a:ea typeface="+mj-ea"/>
            </a:endParaRPr>
          </a:p>
        </p:txBody>
      </p:sp>
      <p:sp>
        <p:nvSpPr>
          <p:cNvPr id="10" name="椭圆 9"/>
          <p:cNvSpPr/>
          <p:nvPr/>
        </p:nvSpPr>
        <p:spPr>
          <a:xfrm>
            <a:off x="6034847" y="3931740"/>
            <a:ext cx="660132" cy="660132"/>
          </a:xfrm>
          <a:prstGeom prst="ellipse">
            <a:avLst/>
          </a:prstGeom>
          <a:solidFill>
            <a:srgbClr val="FCB00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11" name="椭圆 10"/>
          <p:cNvSpPr/>
          <p:nvPr/>
        </p:nvSpPr>
        <p:spPr>
          <a:xfrm>
            <a:off x="7287187" y="389800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12" name="椭圆 11"/>
          <p:cNvSpPr/>
          <p:nvPr/>
        </p:nvSpPr>
        <p:spPr>
          <a:xfrm>
            <a:off x="8040629" y="310432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13" name="椭圆 12"/>
          <p:cNvSpPr/>
          <p:nvPr/>
        </p:nvSpPr>
        <p:spPr>
          <a:xfrm>
            <a:off x="8339103" y="2236606"/>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14" name="椭圆 13"/>
          <p:cNvSpPr/>
          <p:nvPr/>
        </p:nvSpPr>
        <p:spPr>
          <a:xfrm>
            <a:off x="4972641" y="2225203"/>
            <a:ext cx="660132" cy="660132"/>
          </a:xfrm>
          <a:prstGeom prst="ellipse">
            <a:avLst/>
          </a:prstGeom>
          <a:solidFill>
            <a:srgbClr val="FCB00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15" name="TextBox 34"/>
          <p:cNvSpPr txBox="1"/>
          <p:nvPr/>
        </p:nvSpPr>
        <p:spPr>
          <a:xfrm>
            <a:off x="2054432" y="2647656"/>
            <a:ext cx="2936300" cy="412421"/>
          </a:xfrm>
          <a:prstGeom prst="rect">
            <a:avLst/>
          </a:prstGeom>
          <a:noFill/>
        </p:spPr>
        <p:txBody>
          <a:bodyPr wrap="square" rtlCol="0">
            <a:spAutoFit/>
          </a:bodyPr>
          <a:lstStyle/>
          <a:p>
            <a:pPr algn="r">
              <a:lnSpc>
                <a:spcPct val="130000"/>
              </a:lnSpc>
              <a:defRPr/>
            </a:pPr>
            <a:r>
              <a:rPr lang="zh-CN" altLang="en-US" sz="1600" dirty="0">
                <a:latin typeface="微软雅黑" pitchFamily="34" charset="-122"/>
                <a:ea typeface="微软雅黑" pitchFamily="34" charset="-122"/>
              </a:rPr>
              <a:t>掌握工作所需的相关操作规程</a:t>
            </a:r>
            <a:endParaRPr lang="zh-CN" altLang="en-US" sz="1600" dirty="0">
              <a:solidFill>
                <a:srgbClr val="202A36"/>
              </a:solidFill>
              <a:latin typeface="微软雅黑" pitchFamily="34" charset="-122"/>
              <a:ea typeface="微软雅黑" pitchFamily="34" charset="-122"/>
            </a:endParaRPr>
          </a:p>
        </p:txBody>
      </p:sp>
      <p:sp>
        <p:nvSpPr>
          <p:cNvPr id="16" name="TextBox 35"/>
          <p:cNvSpPr txBox="1"/>
          <p:nvPr/>
        </p:nvSpPr>
        <p:spPr>
          <a:xfrm>
            <a:off x="3656165" y="3389867"/>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安全观察</a:t>
            </a:r>
            <a:endParaRPr lang="en-US" altLang="zh-CN" sz="2000" b="1" dirty="0">
              <a:solidFill>
                <a:srgbClr val="202A36"/>
              </a:solidFill>
              <a:latin typeface="微软雅黑" pitchFamily="34" charset="-122"/>
              <a:ea typeface="微软雅黑" pitchFamily="34" charset="-122"/>
            </a:endParaRPr>
          </a:p>
        </p:txBody>
      </p:sp>
      <p:sp>
        <p:nvSpPr>
          <p:cNvPr id="17" name="TextBox 36"/>
          <p:cNvSpPr txBox="1"/>
          <p:nvPr/>
        </p:nvSpPr>
        <p:spPr>
          <a:xfrm>
            <a:off x="2909455" y="3752604"/>
            <a:ext cx="2419078" cy="412421"/>
          </a:xfrm>
          <a:prstGeom prst="rect">
            <a:avLst/>
          </a:prstGeom>
          <a:noFill/>
        </p:spPr>
        <p:txBody>
          <a:bodyPr wrap="square" rtlCol="0">
            <a:spAutoFit/>
          </a:bodyPr>
          <a:lstStyle/>
          <a:p>
            <a:pPr algn="r">
              <a:lnSpc>
                <a:spcPct val="130000"/>
              </a:lnSpc>
              <a:defRPr/>
            </a:pPr>
            <a:r>
              <a:rPr lang="zh-CN" altLang="en-US" sz="1600" dirty="0">
                <a:latin typeface="微软雅黑" pitchFamily="34" charset="-122"/>
                <a:ea typeface="微软雅黑" pitchFamily="34" charset="-122"/>
              </a:rPr>
              <a:t>及时复查和更新操作规程</a:t>
            </a:r>
            <a:endParaRPr lang="zh-CN" altLang="en-US" sz="1600" dirty="0">
              <a:solidFill>
                <a:srgbClr val="202A36"/>
              </a:solidFill>
              <a:latin typeface="微软雅黑" pitchFamily="34" charset="-122"/>
              <a:ea typeface="微软雅黑" pitchFamily="34" charset="-122"/>
            </a:endParaRPr>
          </a:p>
        </p:txBody>
      </p:sp>
      <p:sp>
        <p:nvSpPr>
          <p:cNvPr id="18" name="TextBox 37"/>
          <p:cNvSpPr txBox="1"/>
          <p:nvPr/>
        </p:nvSpPr>
        <p:spPr>
          <a:xfrm>
            <a:off x="4497670" y="4515976"/>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安全观察</a:t>
            </a:r>
            <a:endParaRPr lang="en-US" altLang="zh-CN" sz="2000" b="1" dirty="0">
              <a:solidFill>
                <a:srgbClr val="202A36"/>
              </a:solidFill>
              <a:latin typeface="微软雅黑" pitchFamily="34" charset="-122"/>
              <a:ea typeface="微软雅黑" pitchFamily="34" charset="-122"/>
            </a:endParaRPr>
          </a:p>
        </p:txBody>
      </p:sp>
      <p:sp>
        <p:nvSpPr>
          <p:cNvPr id="19" name="TextBox 38"/>
          <p:cNvSpPr txBox="1"/>
          <p:nvPr/>
        </p:nvSpPr>
        <p:spPr>
          <a:xfrm>
            <a:off x="3574472" y="4868883"/>
            <a:ext cx="2738068" cy="412421"/>
          </a:xfrm>
          <a:prstGeom prst="rect">
            <a:avLst/>
          </a:prstGeom>
          <a:noFill/>
        </p:spPr>
        <p:txBody>
          <a:bodyPr wrap="square" rtlCol="0">
            <a:spAutoFit/>
          </a:bodyPr>
          <a:lstStyle/>
          <a:p>
            <a:pPr algn="r">
              <a:lnSpc>
                <a:spcPct val="130000"/>
              </a:lnSpc>
              <a:defRPr/>
            </a:pPr>
            <a:r>
              <a:rPr lang="zh-CN" altLang="en-US" sz="1600" dirty="0">
                <a:solidFill>
                  <a:srgbClr val="202A36"/>
                </a:solidFill>
                <a:latin typeface="微软雅黑" pitchFamily="34" charset="-122"/>
                <a:ea typeface="微软雅黑" pitchFamily="34" charset="-122"/>
              </a:rPr>
              <a:t>观察员工是否遵守操作规程</a:t>
            </a:r>
          </a:p>
        </p:txBody>
      </p:sp>
      <p:sp>
        <p:nvSpPr>
          <p:cNvPr id="20" name="TextBox 39"/>
          <p:cNvSpPr txBox="1"/>
          <p:nvPr/>
        </p:nvSpPr>
        <p:spPr>
          <a:xfrm>
            <a:off x="8292949" y="4511878"/>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员工作业</a:t>
            </a:r>
            <a:endParaRPr lang="en-US" altLang="zh-CN" sz="2000" b="1" dirty="0">
              <a:solidFill>
                <a:srgbClr val="202A36"/>
              </a:solidFill>
              <a:latin typeface="微软雅黑" pitchFamily="34" charset="-122"/>
              <a:ea typeface="微软雅黑" pitchFamily="34" charset="-122"/>
            </a:endParaRPr>
          </a:p>
        </p:txBody>
      </p:sp>
      <p:sp>
        <p:nvSpPr>
          <p:cNvPr id="21" name="TextBox 40"/>
          <p:cNvSpPr txBox="1"/>
          <p:nvPr/>
        </p:nvSpPr>
        <p:spPr>
          <a:xfrm>
            <a:off x="7630520" y="4874920"/>
            <a:ext cx="3164150" cy="412421"/>
          </a:xfrm>
          <a:prstGeom prst="rect">
            <a:avLst/>
          </a:prstGeom>
          <a:noFill/>
        </p:spPr>
        <p:txBody>
          <a:bodyPr wrap="square" rtlCol="0">
            <a:spAutoFit/>
          </a:bodyPr>
          <a:lstStyle/>
          <a:p>
            <a:pPr>
              <a:lnSpc>
                <a:spcPct val="130000"/>
              </a:lnSpc>
              <a:defRPr/>
            </a:pPr>
            <a:r>
              <a:rPr lang="zh-CN" altLang="en-US" sz="1600" dirty="0">
                <a:solidFill>
                  <a:srgbClr val="202A36"/>
                </a:solidFill>
                <a:latin typeface="微软雅黑" pitchFamily="34" charset="-122"/>
                <a:ea typeface="微软雅黑" pitchFamily="34" charset="-122"/>
              </a:rPr>
              <a:t>操作规程未提及的工作及时反馈</a:t>
            </a:r>
          </a:p>
        </p:txBody>
      </p:sp>
      <p:sp>
        <p:nvSpPr>
          <p:cNvPr id="22" name="TextBox 41"/>
          <p:cNvSpPr txBox="1"/>
          <p:nvPr/>
        </p:nvSpPr>
        <p:spPr>
          <a:xfrm>
            <a:off x="9073540" y="3410657"/>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员工作业</a:t>
            </a:r>
            <a:endParaRPr lang="en-US" altLang="zh-CN" sz="2000" b="1" dirty="0">
              <a:solidFill>
                <a:srgbClr val="202A36"/>
              </a:solidFill>
              <a:latin typeface="微软雅黑" pitchFamily="34" charset="-122"/>
              <a:ea typeface="微软雅黑" pitchFamily="34" charset="-122"/>
            </a:endParaRPr>
          </a:p>
        </p:txBody>
      </p:sp>
      <p:sp>
        <p:nvSpPr>
          <p:cNvPr id="23" name="TextBox 42"/>
          <p:cNvSpPr txBox="1"/>
          <p:nvPr/>
        </p:nvSpPr>
        <p:spPr>
          <a:xfrm>
            <a:off x="8422986" y="3773699"/>
            <a:ext cx="2917950" cy="412421"/>
          </a:xfrm>
          <a:prstGeom prst="rect">
            <a:avLst/>
          </a:prstGeom>
          <a:noFill/>
        </p:spPr>
        <p:txBody>
          <a:bodyPr wrap="square" rtlCol="0">
            <a:spAutoFit/>
          </a:bodyPr>
          <a:lstStyle/>
          <a:p>
            <a:pPr>
              <a:lnSpc>
                <a:spcPct val="130000"/>
              </a:lnSpc>
              <a:defRPr/>
            </a:pPr>
            <a:r>
              <a:rPr lang="zh-CN" altLang="en-US" sz="1600" dirty="0">
                <a:solidFill>
                  <a:srgbClr val="202A36"/>
                </a:solidFill>
                <a:latin typeface="微软雅黑" pitchFamily="34" charset="-122"/>
                <a:ea typeface="微软雅黑" pitchFamily="34" charset="-122"/>
              </a:rPr>
              <a:t>非常规作业按照操作规程开展</a:t>
            </a:r>
          </a:p>
        </p:txBody>
      </p:sp>
      <p:sp>
        <p:nvSpPr>
          <p:cNvPr id="24" name="TextBox 43"/>
          <p:cNvSpPr txBox="1"/>
          <p:nvPr/>
        </p:nvSpPr>
        <p:spPr>
          <a:xfrm>
            <a:off x="9523078" y="2221152"/>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员工作业</a:t>
            </a:r>
            <a:endParaRPr lang="en-US" altLang="zh-CN" sz="2000" b="1" dirty="0">
              <a:solidFill>
                <a:srgbClr val="202A36"/>
              </a:solidFill>
              <a:latin typeface="微软雅黑" pitchFamily="34" charset="-122"/>
              <a:ea typeface="微软雅黑" pitchFamily="34" charset="-122"/>
            </a:endParaRPr>
          </a:p>
        </p:txBody>
      </p:sp>
      <p:sp>
        <p:nvSpPr>
          <p:cNvPr id="25" name="TextBox 44"/>
          <p:cNvSpPr txBox="1"/>
          <p:nvPr/>
        </p:nvSpPr>
        <p:spPr>
          <a:xfrm>
            <a:off x="9033542" y="2667322"/>
            <a:ext cx="2663653" cy="412421"/>
          </a:xfrm>
          <a:prstGeom prst="rect">
            <a:avLst/>
          </a:prstGeom>
          <a:noFill/>
        </p:spPr>
        <p:txBody>
          <a:bodyPr wrap="square" rtlCol="0">
            <a:spAutoFit/>
          </a:bodyPr>
          <a:lstStyle/>
          <a:p>
            <a:pPr>
              <a:lnSpc>
                <a:spcPct val="130000"/>
              </a:lnSpc>
              <a:defRPr/>
            </a:pPr>
            <a:r>
              <a:rPr lang="zh-CN" altLang="en-US" sz="1600" dirty="0">
                <a:solidFill>
                  <a:srgbClr val="202A36"/>
                </a:solidFill>
                <a:latin typeface="微软雅黑" pitchFamily="34" charset="-122"/>
                <a:ea typeface="微软雅黑" pitchFamily="34" charset="-122"/>
              </a:rPr>
              <a:t>常规作业按照操作规程开展</a:t>
            </a:r>
          </a:p>
        </p:txBody>
      </p:sp>
      <p:grpSp>
        <p:nvGrpSpPr>
          <p:cNvPr id="26" name="组合 25"/>
          <p:cNvGrpSpPr/>
          <p:nvPr/>
        </p:nvGrpSpPr>
        <p:grpSpPr>
          <a:xfrm>
            <a:off x="6250722" y="1843474"/>
            <a:ext cx="1402358" cy="1402358"/>
            <a:chOff x="304800" y="673100"/>
            <a:chExt cx="4000500" cy="4000500"/>
          </a:xfrm>
          <a:solidFill>
            <a:srgbClr val="FCB00F"/>
          </a:solidFill>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solidFill>
              <a:srgbClr val="202A36"/>
            </a:solid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8" name="椭圆 27"/>
            <p:cNvSpPr/>
            <p:nvPr/>
          </p:nvSpPr>
          <p:spPr>
            <a:xfrm>
              <a:off x="392115" y="763759"/>
              <a:ext cx="3825875" cy="3825875"/>
            </a:xfrm>
            <a:prstGeom prst="ellipse">
              <a:avLst/>
            </a:prstGeom>
            <a:grp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9" name="Freeform 6"/>
          <p:cNvSpPr/>
          <p:nvPr/>
        </p:nvSpPr>
        <p:spPr bwMode="auto">
          <a:xfrm>
            <a:off x="8162445" y="3186455"/>
            <a:ext cx="377520" cy="420694"/>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6750836" y="1975241"/>
            <a:ext cx="398110" cy="304821"/>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8479166" y="2297061"/>
            <a:ext cx="332147" cy="441809"/>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2" name="Freeform 15"/>
          <p:cNvSpPr>
            <a:spLocks noEditPoints="1"/>
          </p:cNvSpPr>
          <p:nvPr/>
        </p:nvSpPr>
        <p:spPr bwMode="auto">
          <a:xfrm>
            <a:off x="5396168" y="3361676"/>
            <a:ext cx="375306" cy="372626"/>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3" name="Freeform 17"/>
          <p:cNvSpPr>
            <a:spLocks noEditPoints="1"/>
          </p:cNvSpPr>
          <p:nvPr/>
        </p:nvSpPr>
        <p:spPr bwMode="auto">
          <a:xfrm>
            <a:off x="6177639" y="4053582"/>
            <a:ext cx="338337" cy="421420"/>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4" name="Freeform 18"/>
          <p:cNvSpPr>
            <a:spLocks noEditPoints="1"/>
          </p:cNvSpPr>
          <p:nvPr/>
        </p:nvSpPr>
        <p:spPr bwMode="auto">
          <a:xfrm>
            <a:off x="7443178" y="4039145"/>
            <a:ext cx="387293" cy="384553"/>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5" name="Freeform 5"/>
          <p:cNvSpPr>
            <a:spLocks noEditPoints="1"/>
          </p:cNvSpPr>
          <p:nvPr/>
        </p:nvSpPr>
        <p:spPr bwMode="auto">
          <a:xfrm>
            <a:off x="5095885" y="2341993"/>
            <a:ext cx="399325" cy="426690"/>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 name="TextBox 1"/>
          <p:cNvSpPr txBox="1"/>
          <p:nvPr/>
        </p:nvSpPr>
        <p:spPr>
          <a:xfrm>
            <a:off x="6382199" y="2427743"/>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操作规程</a:t>
            </a:r>
            <a:endParaRPr lang="en-US" altLang="zh-CN" sz="2000" b="1" dirty="0">
              <a:solidFill>
                <a:srgbClr val="202A36"/>
              </a:solidFill>
              <a:latin typeface="微软雅黑" pitchFamily="34" charset="-122"/>
              <a:ea typeface="微软雅黑" pitchFamily="34" charset="-122"/>
            </a:endParaRPr>
          </a:p>
        </p:txBody>
      </p:sp>
      <p:sp>
        <p:nvSpPr>
          <p:cNvPr id="36" name="TextBox 35"/>
          <p:cNvSpPr txBox="1"/>
          <p:nvPr/>
        </p:nvSpPr>
        <p:spPr>
          <a:xfrm>
            <a:off x="3012919" y="2283482"/>
            <a:ext cx="1210588" cy="400110"/>
          </a:xfrm>
          <a:prstGeom prst="rect">
            <a:avLst/>
          </a:prstGeom>
          <a:noFill/>
        </p:spPr>
        <p:txBody>
          <a:bodyPr wrap="none" rtlCol="0">
            <a:spAutoFit/>
          </a:bodyPr>
          <a:lstStyle/>
          <a:p>
            <a:r>
              <a:rPr lang="zh-CN" altLang="en-US" sz="2000" b="1" dirty="0">
                <a:solidFill>
                  <a:srgbClr val="202A36"/>
                </a:solidFill>
                <a:latin typeface="微软雅黑" pitchFamily="34" charset="-122"/>
                <a:ea typeface="微软雅黑" pitchFamily="34" charset="-122"/>
              </a:rPr>
              <a:t>安全观察</a:t>
            </a:r>
            <a:endParaRPr lang="en-US" altLang="zh-CN" sz="2000" b="1" dirty="0">
              <a:solidFill>
                <a:srgbClr val="202A36"/>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par>
                                <p:cTn id="17" presetID="18"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00"/>
                            </p:stCondLst>
                            <p:childTnLst>
                              <p:par>
                                <p:cTn id="51" presetID="12" presetClass="entr" presetSubtype="2"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ppt_x</p:attrName>
                                        </p:attrNameLst>
                                      </p:cBhvr>
                                      <p:tavLst>
                                        <p:tav tm="0">
                                          <p:val>
                                            <p:strVal val="#ppt_x+#ppt_w*1.125000"/>
                                          </p:val>
                                        </p:tav>
                                        <p:tav tm="100000">
                                          <p:val>
                                            <p:strVal val="#ppt_x"/>
                                          </p:val>
                                        </p:tav>
                                      </p:tavLst>
                                    </p:anim>
                                    <p:animEffect transition="in" filter="wipe(left)">
                                      <p:cBhvr>
                                        <p:cTn id="54" dur="500"/>
                                        <p:tgtEl>
                                          <p:spTgt spid="4"/>
                                        </p:tgtEl>
                                      </p:cBhvr>
                                    </p:animEffect>
                                  </p:childTnLst>
                                </p:cTn>
                              </p:par>
                              <p:par>
                                <p:cTn id="55" presetID="18" presetClass="entr" presetSubtype="3"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strips(upRight)">
                                      <p:cBhvr>
                                        <p:cTn id="57" dur="500"/>
                                        <p:tgtEl>
                                          <p:spTgt spid="15"/>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ppt_x</p:attrName>
                                        </p:attrNameLst>
                                      </p:cBhvr>
                                      <p:tavLst>
                                        <p:tav tm="0">
                                          <p:val>
                                            <p:strVal val="#ppt_x+#ppt_w*1.125000"/>
                                          </p:val>
                                        </p:tav>
                                        <p:tav tm="100000">
                                          <p:val>
                                            <p:strVal val="#ppt_x"/>
                                          </p:val>
                                        </p:tav>
                                      </p:tavLst>
                                    </p:anim>
                                    <p:animEffect transition="in" filter="wipe(left)">
                                      <p:cBhvr>
                                        <p:cTn id="62" dur="500"/>
                                        <p:tgtEl>
                                          <p:spTgt spid="16"/>
                                        </p:tgtEl>
                                      </p:cBhvr>
                                    </p:animEffect>
                                  </p:childTnLst>
                                </p:cTn>
                              </p:par>
                              <p:par>
                                <p:cTn id="63" presetID="18" presetClass="entr" presetSubtype="3"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trips(upRight)">
                                      <p:cBhvr>
                                        <p:cTn id="65" dur="500"/>
                                        <p:tgtEl>
                                          <p:spTgt spid="17"/>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p:tgtEl>
                                          <p:spTgt spid="18"/>
                                        </p:tgtEl>
                                        <p:attrNameLst>
                                          <p:attrName>ppt_x</p:attrName>
                                        </p:attrNameLst>
                                      </p:cBhvr>
                                      <p:tavLst>
                                        <p:tav tm="0">
                                          <p:val>
                                            <p:strVal val="#ppt_x+#ppt_w*1.125000"/>
                                          </p:val>
                                        </p:tav>
                                        <p:tav tm="100000">
                                          <p:val>
                                            <p:strVal val="#ppt_x"/>
                                          </p:val>
                                        </p:tav>
                                      </p:tavLst>
                                    </p:anim>
                                    <p:animEffect transition="in" filter="wipe(left)">
                                      <p:cBhvr>
                                        <p:cTn id="70" dur="500"/>
                                        <p:tgtEl>
                                          <p:spTgt spid="18"/>
                                        </p:tgtEl>
                                      </p:cBhvr>
                                    </p:animEffect>
                                  </p:childTnLst>
                                </p:cTn>
                              </p:par>
                              <p:par>
                                <p:cTn id="71" presetID="18" presetClass="entr" presetSubtype="3"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upRight)">
                                      <p:cBhvr>
                                        <p:cTn id="73" dur="500"/>
                                        <p:tgtEl>
                                          <p:spTgt spid="19"/>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left)">
                                      <p:cBhvr>
                                        <p:cTn id="78" dur="500"/>
                                        <p:tgtEl>
                                          <p:spTgt spid="20"/>
                                        </p:tgtEl>
                                      </p:cBhvr>
                                    </p:animEffect>
                                  </p:childTnLst>
                                </p:cTn>
                              </p:par>
                              <p:par>
                                <p:cTn id="79" presetID="18" presetClass="entr" presetSubtype="3"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trips(upRight)">
                                      <p:cBhvr>
                                        <p:cTn id="81" dur="500"/>
                                        <p:tgtEl>
                                          <p:spTgt spid="21"/>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p:tgtEl>
                                          <p:spTgt spid="22"/>
                                        </p:tgtEl>
                                        <p:attrNameLst>
                                          <p:attrName>ppt_x</p:attrName>
                                        </p:attrNameLst>
                                      </p:cBhvr>
                                      <p:tavLst>
                                        <p:tav tm="0">
                                          <p:val>
                                            <p:strVal val="#ppt_x+#ppt_w*1.125000"/>
                                          </p:val>
                                        </p:tav>
                                        <p:tav tm="100000">
                                          <p:val>
                                            <p:strVal val="#ppt_x"/>
                                          </p:val>
                                        </p:tav>
                                      </p:tavLst>
                                    </p:anim>
                                    <p:animEffect transition="in" filter="wipe(left)">
                                      <p:cBhvr>
                                        <p:cTn id="86" dur="500"/>
                                        <p:tgtEl>
                                          <p:spTgt spid="22"/>
                                        </p:tgtEl>
                                      </p:cBhvr>
                                    </p:animEffect>
                                  </p:childTnLst>
                                </p:cTn>
                              </p:par>
                              <p:par>
                                <p:cTn id="87" presetID="18" presetClass="entr" presetSubtype="3"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ppt_x</p:attrName>
                                        </p:attrNameLst>
                                      </p:cBhvr>
                                      <p:tavLst>
                                        <p:tav tm="0">
                                          <p:val>
                                            <p:strVal val="#ppt_x+#ppt_w*1.125000"/>
                                          </p:val>
                                        </p:tav>
                                        <p:tav tm="100000">
                                          <p:val>
                                            <p:strVal val="#ppt_x"/>
                                          </p:val>
                                        </p:tav>
                                      </p:tavLst>
                                    </p:anim>
                                    <p:animEffect transition="in" filter="wipe(left)">
                                      <p:cBhvr>
                                        <p:cTn id="94" dur="500"/>
                                        <p:tgtEl>
                                          <p:spTgt spid="24"/>
                                        </p:tgtEl>
                                      </p:cBhvr>
                                    </p:animEffect>
                                  </p:childTnLst>
                                </p:cTn>
                              </p:par>
                              <p:par>
                                <p:cTn id="95" presetID="18" presetClass="entr" presetSubtype="3"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strips(upRight)">
                                      <p:cBhvr>
                                        <p:cTn id="97" dur="500"/>
                                        <p:tgtEl>
                                          <p:spTgt spid="25"/>
                                        </p:tgtEl>
                                      </p:cBhvr>
                                    </p:animEffect>
                                  </p:childTnLst>
                                </p:cTn>
                              </p:par>
                            </p:childTnLst>
                          </p:cTn>
                        </p:par>
                        <p:par>
                          <p:cTn id="98" fill="hold">
                            <p:stCondLst>
                              <p:cond delay="3500"/>
                            </p:stCondLst>
                            <p:childTnLst>
                              <p:par>
                                <p:cTn id="99" presetID="21" presetClass="entr" presetSubtype="1" fill="hold" grpId="0" nodeType="after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heel(1)">
                                      <p:cBhvr>
                                        <p:cTn id="101" dur="1000"/>
                                        <p:tgtEl>
                                          <p:spTgt spid="3"/>
                                        </p:tgtEl>
                                      </p:cBhvr>
                                    </p:animEffect>
                                  </p:childTnLst>
                                </p:cTn>
                              </p:par>
                            </p:childTnLst>
                          </p:cTn>
                        </p:par>
                        <p:par>
                          <p:cTn id="102" fill="hold">
                            <p:stCondLst>
                              <p:cond delay="4500"/>
                            </p:stCondLst>
                            <p:childTnLst>
                              <p:par>
                                <p:cTn id="103" presetID="12" presetClass="entr" presetSubtype="2"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p:tgtEl>
                                          <p:spTgt spid="36"/>
                                        </p:tgtEl>
                                        <p:attrNameLst>
                                          <p:attrName>ppt_x</p:attrName>
                                        </p:attrNameLst>
                                      </p:cBhvr>
                                      <p:tavLst>
                                        <p:tav tm="0">
                                          <p:val>
                                            <p:strVal val="#ppt_x+#ppt_w*1.125000"/>
                                          </p:val>
                                        </p:tav>
                                        <p:tav tm="100000">
                                          <p:val>
                                            <p:strVal val="#ppt_x"/>
                                          </p:val>
                                        </p:tav>
                                      </p:tavLst>
                                    </p:anim>
                                    <p:animEffect transition="in" filter="wipe(left)">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P spid="13" grpId="0" animBg="1"/>
      <p:bldP spid="14" grpId="0" animBg="1"/>
      <p:bldP spid="16" grpId="0"/>
      <p:bldP spid="18" grpId="0"/>
      <p:bldP spid="20" grpId="0"/>
      <p:bldP spid="22" grpId="0"/>
      <p:bldP spid="24" grpId="0"/>
      <p:bldP spid="4"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48558" y="610426"/>
            <a:ext cx="3877967"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（三）安全观察方法</a:t>
            </a:r>
          </a:p>
        </p:txBody>
      </p:sp>
      <p:sp>
        <p:nvSpPr>
          <p:cNvPr id="3" name="TextBox 2"/>
          <p:cNvSpPr txBox="1"/>
          <p:nvPr/>
        </p:nvSpPr>
        <p:spPr>
          <a:xfrm>
            <a:off x="2364591" y="3014237"/>
            <a:ext cx="3877985" cy="3276600"/>
          </a:xfrm>
          <a:prstGeom prst="rect">
            <a:avLst/>
          </a:prstGeom>
          <a:noFill/>
        </p:spPr>
        <p:txBody>
          <a:bodyPr wrap="square" rtlCol="0">
            <a:spAutoFit/>
          </a:bodyPr>
          <a:lstStyle/>
          <a:p>
            <a:pPr fontAlgn="auto">
              <a:lnSpc>
                <a:spcPct val="150000"/>
              </a:lnSpc>
            </a:pPr>
            <a:r>
              <a:rPr lang="zh-CN" altLang="en-US" dirty="0">
                <a:latin typeface="微软雅黑" pitchFamily="34" charset="-122"/>
                <a:ea typeface="微软雅黑" pitchFamily="34" charset="-122"/>
              </a:rPr>
              <a:t>全方位观察是一种关注安全的方法。</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当你采用全方位观察方法时，你需要</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使用你的所有感官一视觉、听觉、嗅</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觉及触感一去判定状况是否安全。这</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种经实践检验的方法对许多使用者来</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说，都帮助很大，你可以通过自己尝</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试判断它是否有效</a:t>
            </a:r>
          </a:p>
          <a:p>
            <a:endParaRPr lang="zh-CN" altLang="en-US" dirty="0">
              <a:latin typeface="微软雅黑" pitchFamily="34" charset="-122"/>
              <a:ea typeface="微软雅黑" pitchFamily="34" charset="-122"/>
            </a:endParaRPr>
          </a:p>
        </p:txBody>
      </p:sp>
      <p:sp>
        <p:nvSpPr>
          <p:cNvPr id="4" name="矩形 3"/>
          <p:cNvSpPr/>
          <p:nvPr/>
        </p:nvSpPr>
        <p:spPr>
          <a:xfrm>
            <a:off x="2477997" y="2697369"/>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5" name="矩形 4"/>
          <p:cNvSpPr/>
          <p:nvPr/>
        </p:nvSpPr>
        <p:spPr>
          <a:xfrm>
            <a:off x="3092847" y="2697369"/>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8" name="矩形 3"/>
          <p:cNvSpPr>
            <a:spLocks noChangeArrowheads="1"/>
          </p:cNvSpPr>
          <p:nvPr/>
        </p:nvSpPr>
        <p:spPr bwMode="auto">
          <a:xfrm>
            <a:off x="2425946" y="1914733"/>
            <a:ext cx="1980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全方位观察</a:t>
            </a:r>
          </a:p>
        </p:txBody>
      </p:sp>
      <p:pic>
        <p:nvPicPr>
          <p:cNvPr id="166914" name="Picture 2" descr="C:\Users\Administrator\Desktop\ppt\timg.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7814871" y="1667245"/>
            <a:ext cx="3568700" cy="3238500"/>
          </a:xfrm>
          <a:prstGeom prst="rect">
            <a:avLst/>
          </a:prstGeom>
          <a:noFill/>
        </p:spPr>
      </p:pic>
      <p:sp>
        <p:nvSpPr>
          <p:cNvPr id="10" name="TextBox 9"/>
          <p:cNvSpPr txBox="1"/>
          <p:nvPr/>
        </p:nvSpPr>
        <p:spPr>
          <a:xfrm>
            <a:off x="9044713" y="4916384"/>
            <a:ext cx="1554480" cy="875665"/>
          </a:xfrm>
          <a:prstGeom prst="rect">
            <a:avLst/>
          </a:prstGeom>
          <a:noFill/>
        </p:spPr>
        <p:txBody>
          <a:bodyPr wrap="none" rtlCol="0">
            <a:spAutoFit/>
          </a:bodyPr>
          <a:lstStyle/>
          <a:p>
            <a:pPr algn="ctr" fontAlgn="auto">
              <a:lnSpc>
                <a:spcPct val="150000"/>
              </a:lnSpc>
            </a:pPr>
            <a:r>
              <a:rPr lang="zh-CN" altLang="en-US" dirty="0">
                <a:latin typeface="微软雅黑" pitchFamily="34" charset="-122"/>
                <a:ea typeface="微软雅黑" pitchFamily="34" charset="-122"/>
              </a:rPr>
              <a:t>“木桶理论”</a:t>
            </a:r>
            <a:endParaRPr lang="en-US" altLang="zh-CN" dirty="0">
              <a:latin typeface="微软雅黑" pitchFamily="34" charset="-122"/>
              <a:ea typeface="微软雅黑" pitchFamily="34" charset="-122"/>
            </a:endParaRPr>
          </a:p>
          <a:p>
            <a:pPr algn="ctr" fontAlgn="auto">
              <a:lnSpc>
                <a:spcPct val="150000"/>
              </a:lnSpc>
            </a:pPr>
            <a:r>
              <a:rPr lang="zh-CN" altLang="en-US" sz="1600" dirty="0">
                <a:latin typeface="微软雅黑" pitchFamily="34" charset="-122"/>
                <a:ea typeface="微软雅黑" pitchFamily="34" charset="-122"/>
              </a:rPr>
              <a:t>重视薄弱环节</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48558" y="610426"/>
            <a:ext cx="3467598"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安全观察核心技巧</a:t>
            </a: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charset="0"/>
            </a:endParaRPr>
          </a:p>
        </p:txBody>
      </p:sp>
      <p:cxnSp>
        <p:nvCxnSpPr>
          <p:cNvPr id="18" name="直接连接符 17"/>
          <p:cNvCxnSpPr/>
          <p:nvPr/>
        </p:nvCxnSpPr>
        <p:spPr bwMode="auto">
          <a:xfrm>
            <a:off x="4519594" y="2000349"/>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474238" y="5254126"/>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83099" y="2994201"/>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auto">
          <a:xfrm>
            <a:off x="5812412" y="4261121"/>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032802" y="1490615"/>
            <a:ext cx="1741164" cy="369324"/>
          </a:xfrm>
          <a:prstGeom prst="rect">
            <a:avLst/>
          </a:prstGeom>
        </p:spPr>
        <p:txBody>
          <a:bodyPr wrap="none" lIns="91431" tIns="45716" rIns="91431" bIns="45716">
            <a:spAutoFit/>
          </a:bodyPr>
          <a:lstStyle/>
          <a:p>
            <a:r>
              <a:rPr lang="zh-CN" altLang="en-US" b="1" dirty="0">
                <a:solidFill>
                  <a:srgbClr val="202A36"/>
                </a:solidFill>
                <a:latin typeface="微软雅黑" pitchFamily="34" charset="-122"/>
                <a:ea typeface="微软雅黑" pitchFamily="34" charset="-122"/>
              </a:rPr>
              <a:t>观看 （</a:t>
            </a:r>
            <a:r>
              <a:rPr lang="en-US" altLang="zh-CN" b="1" dirty="0">
                <a:solidFill>
                  <a:srgbClr val="202A36"/>
                </a:solidFill>
                <a:latin typeface="微软雅黑" pitchFamily="34" charset="-122"/>
                <a:ea typeface="微软雅黑" pitchFamily="34" charset="-122"/>
              </a:rPr>
              <a:t>ABBI</a:t>
            </a:r>
            <a:r>
              <a:rPr lang="zh-CN" altLang="en-US" b="1" dirty="0">
                <a:solidFill>
                  <a:srgbClr val="202A36"/>
                </a:solidFill>
                <a:latin typeface="微软雅黑" pitchFamily="34" charset="-122"/>
                <a:ea typeface="微软雅黑" pitchFamily="34" charset="-122"/>
              </a:rPr>
              <a:t>）</a:t>
            </a:r>
          </a:p>
        </p:txBody>
      </p:sp>
      <p:sp>
        <p:nvSpPr>
          <p:cNvPr id="23" name="矩形 47"/>
          <p:cNvSpPr>
            <a:spLocks noChangeArrowheads="1"/>
          </p:cNvSpPr>
          <p:nvPr/>
        </p:nvSpPr>
        <p:spPr bwMode="auto">
          <a:xfrm>
            <a:off x="7062838" y="1794595"/>
            <a:ext cx="3838710" cy="830989"/>
          </a:xfrm>
          <a:prstGeom prst="rect">
            <a:avLst/>
          </a:prstGeom>
          <a:noFill/>
          <a:ln>
            <a:noFill/>
          </a:ln>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50000"/>
              </a:lnSpc>
              <a:buNone/>
            </a:pPr>
            <a:r>
              <a:rPr lang="zh-CN" altLang="en-US" sz="1600" dirty="0"/>
              <a:t>观看上方( Above)、下方（Below）、后面（Behind）、里面(Inside)     (ABBI)</a:t>
            </a:r>
            <a:endParaRPr lang="en-US" altLang="zh-CN" sz="1600" dirty="0"/>
          </a:p>
        </p:txBody>
      </p:sp>
      <p:grpSp>
        <p:nvGrpSpPr>
          <p:cNvPr id="24" name="组合 23"/>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rgbClr val="202A36"/>
                </a:solidFill>
                <a:latin typeface="+mj-ea"/>
                <a:ea typeface="+mj-ea"/>
                <a:cs typeface="Arial" charset="0"/>
              </a:endParaRPr>
            </a:p>
          </p:txBody>
        </p:sp>
        <p:sp>
          <p:nvSpPr>
            <p:cNvPr id="26" name="椭圆 25"/>
            <p:cNvSpPr/>
            <p:nvPr/>
          </p:nvSpPr>
          <p:spPr>
            <a:xfrm>
              <a:off x="1281790" y="2334530"/>
              <a:ext cx="2819403" cy="2819403"/>
            </a:xfrm>
            <a:prstGeom prst="ellipse">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charset="0"/>
              </a:endParaRPr>
            </a:p>
          </p:txBody>
        </p:sp>
      </p:grpSp>
      <p:sp>
        <p:nvSpPr>
          <p:cNvPr id="27" name="椭圆 26"/>
          <p:cNvSpPr/>
          <p:nvPr/>
        </p:nvSpPr>
        <p:spPr>
          <a:xfrm>
            <a:off x="4161791" y="1831371"/>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1</a:t>
            </a:r>
            <a:endParaRPr lang="zh-CN" altLang="en-US" b="1" dirty="0">
              <a:solidFill>
                <a:srgbClr val="202A36"/>
              </a:solidFill>
              <a:latin typeface="+mj-ea"/>
              <a:ea typeface="+mj-ea"/>
            </a:endParaRPr>
          </a:p>
        </p:txBody>
      </p:sp>
      <p:sp>
        <p:nvSpPr>
          <p:cNvPr id="28" name="椭圆 27"/>
          <p:cNvSpPr/>
          <p:nvPr/>
        </p:nvSpPr>
        <p:spPr>
          <a:xfrm>
            <a:off x="5440768" y="2804168"/>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2</a:t>
            </a:r>
            <a:endParaRPr lang="zh-CN" altLang="en-US" b="1" dirty="0">
              <a:solidFill>
                <a:srgbClr val="202A36"/>
              </a:solidFill>
              <a:latin typeface="+mj-ea"/>
              <a:ea typeface="+mj-ea"/>
            </a:endParaRPr>
          </a:p>
        </p:txBody>
      </p:sp>
      <p:sp>
        <p:nvSpPr>
          <p:cNvPr id="29" name="椭圆 28"/>
          <p:cNvSpPr/>
          <p:nvPr/>
        </p:nvSpPr>
        <p:spPr>
          <a:xfrm>
            <a:off x="5431703" y="4059695"/>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3</a:t>
            </a:r>
            <a:endParaRPr lang="zh-CN" altLang="en-US" b="1" dirty="0">
              <a:solidFill>
                <a:srgbClr val="202A36"/>
              </a:solidFill>
              <a:latin typeface="+mj-ea"/>
              <a:ea typeface="+mj-ea"/>
            </a:endParaRPr>
          </a:p>
        </p:txBody>
      </p:sp>
      <p:sp>
        <p:nvSpPr>
          <p:cNvPr id="30" name="椭圆 29"/>
          <p:cNvSpPr/>
          <p:nvPr/>
        </p:nvSpPr>
        <p:spPr>
          <a:xfrm>
            <a:off x="4114289" y="505240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4</a:t>
            </a:r>
            <a:endParaRPr lang="zh-CN" altLang="en-US" b="1" dirty="0">
              <a:solidFill>
                <a:srgbClr val="202A36"/>
              </a:solidFill>
              <a:latin typeface="+mj-ea"/>
              <a:ea typeface="+mj-ea"/>
            </a:endParaRPr>
          </a:p>
        </p:txBody>
      </p:sp>
      <p:sp>
        <p:nvSpPr>
          <p:cNvPr id="36" name="同心圆 35"/>
          <p:cNvSpPr/>
          <p:nvPr/>
        </p:nvSpPr>
        <p:spPr>
          <a:xfrm>
            <a:off x="5977924" y="1561111"/>
            <a:ext cx="858956" cy="858956"/>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5" name="同心圆 44"/>
          <p:cNvSpPr/>
          <p:nvPr/>
        </p:nvSpPr>
        <p:spPr>
          <a:xfrm>
            <a:off x="7017390" y="2705986"/>
            <a:ext cx="858956" cy="858956"/>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0" name="Freeform 168"/>
          <p:cNvSpPr>
            <a:spLocks noChangeAspect="1" noEditPoints="1"/>
          </p:cNvSpPr>
          <p:nvPr/>
        </p:nvSpPr>
        <p:spPr bwMode="auto">
          <a:xfrm>
            <a:off x="7239130" y="2968183"/>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202A36"/>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charset="0"/>
            </a:endParaRPr>
          </a:p>
        </p:txBody>
      </p:sp>
      <p:sp>
        <p:nvSpPr>
          <p:cNvPr id="61" name="同心圆 60"/>
          <p:cNvSpPr/>
          <p:nvPr/>
        </p:nvSpPr>
        <p:spPr>
          <a:xfrm>
            <a:off x="7001193" y="3846603"/>
            <a:ext cx="858956" cy="858956"/>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6" name="同心圆 65"/>
          <p:cNvSpPr/>
          <p:nvPr/>
        </p:nvSpPr>
        <p:spPr>
          <a:xfrm>
            <a:off x="5937637" y="4797631"/>
            <a:ext cx="858956" cy="873612"/>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Freeform 110"/>
          <p:cNvSpPr>
            <a:spLocks noChangeAspect="1" noEditPoints="1"/>
          </p:cNvSpPr>
          <p:nvPr/>
        </p:nvSpPr>
        <p:spPr bwMode="auto">
          <a:xfrm>
            <a:off x="6194860" y="1794554"/>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202A36"/>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charset="0"/>
            </a:endParaRPr>
          </a:p>
        </p:txBody>
      </p:sp>
      <p:sp>
        <p:nvSpPr>
          <p:cNvPr id="68" name="矩形 67"/>
          <p:cNvSpPr/>
          <p:nvPr/>
        </p:nvSpPr>
        <p:spPr>
          <a:xfrm>
            <a:off x="7989633" y="2754711"/>
            <a:ext cx="646313" cy="369324"/>
          </a:xfrm>
          <a:prstGeom prst="rect">
            <a:avLst/>
          </a:prstGeom>
        </p:spPr>
        <p:txBody>
          <a:bodyPr wrap="none" lIns="91431" tIns="45716" rIns="91431" bIns="45716">
            <a:spAutoFit/>
          </a:bodyPr>
          <a:lstStyle/>
          <a:p>
            <a:r>
              <a:rPr lang="zh-CN" altLang="en-US" b="1" dirty="0">
                <a:solidFill>
                  <a:srgbClr val="202A36"/>
                </a:solidFill>
                <a:latin typeface="微软雅黑" pitchFamily="34" charset="-122"/>
                <a:ea typeface="微软雅黑" pitchFamily="34" charset="-122"/>
              </a:rPr>
              <a:t>倾听</a:t>
            </a:r>
          </a:p>
        </p:txBody>
      </p:sp>
      <p:sp>
        <p:nvSpPr>
          <p:cNvPr id="69" name="矩形 47"/>
          <p:cNvSpPr>
            <a:spLocks noChangeArrowheads="1"/>
          </p:cNvSpPr>
          <p:nvPr/>
        </p:nvSpPr>
        <p:spPr bwMode="auto">
          <a:xfrm>
            <a:off x="7877164" y="3165569"/>
            <a:ext cx="3043238" cy="461657"/>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50000"/>
              </a:lnSpc>
              <a:buNone/>
            </a:pPr>
            <a:r>
              <a:rPr lang="zh-CN" altLang="en-US" sz="1600" dirty="0"/>
              <a:t>倾听不正常的声音</a:t>
            </a:r>
            <a:endParaRPr lang="en-US" altLang="zh-CN" sz="1600" dirty="0"/>
          </a:p>
        </p:txBody>
      </p:sp>
      <p:sp>
        <p:nvSpPr>
          <p:cNvPr id="70" name="矩形 69"/>
          <p:cNvSpPr/>
          <p:nvPr/>
        </p:nvSpPr>
        <p:spPr>
          <a:xfrm>
            <a:off x="8004815" y="3904439"/>
            <a:ext cx="646313" cy="369324"/>
          </a:xfrm>
          <a:prstGeom prst="rect">
            <a:avLst/>
          </a:prstGeom>
        </p:spPr>
        <p:txBody>
          <a:bodyPr wrap="none" lIns="91431" tIns="45716" rIns="91431" bIns="45716">
            <a:spAutoFit/>
          </a:bodyPr>
          <a:lstStyle/>
          <a:p>
            <a:r>
              <a:rPr lang="zh-CN" altLang="en-US" b="1" dirty="0">
                <a:solidFill>
                  <a:srgbClr val="202A36"/>
                </a:solidFill>
                <a:latin typeface="微软雅黑" pitchFamily="34" charset="-122"/>
                <a:ea typeface="微软雅黑" pitchFamily="34" charset="-122"/>
              </a:rPr>
              <a:t>嗅闻</a:t>
            </a:r>
          </a:p>
        </p:txBody>
      </p:sp>
      <p:sp>
        <p:nvSpPr>
          <p:cNvPr id="71" name="矩形 47"/>
          <p:cNvSpPr>
            <a:spLocks noChangeArrowheads="1"/>
          </p:cNvSpPr>
          <p:nvPr/>
        </p:nvSpPr>
        <p:spPr bwMode="auto">
          <a:xfrm>
            <a:off x="7880470" y="4291546"/>
            <a:ext cx="3043238" cy="461657"/>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50000"/>
              </a:lnSpc>
              <a:buNone/>
            </a:pPr>
            <a:r>
              <a:rPr lang="zh-CN" altLang="en-US" sz="1600" dirty="0"/>
              <a:t>嗅闻不正常的气味</a:t>
            </a:r>
            <a:endParaRPr lang="en-US" altLang="zh-CN" sz="1600" dirty="0"/>
          </a:p>
        </p:txBody>
      </p:sp>
      <p:sp>
        <p:nvSpPr>
          <p:cNvPr id="72" name="矩形 71"/>
          <p:cNvSpPr/>
          <p:nvPr/>
        </p:nvSpPr>
        <p:spPr>
          <a:xfrm>
            <a:off x="6937934" y="4872609"/>
            <a:ext cx="646313" cy="369324"/>
          </a:xfrm>
          <a:prstGeom prst="rect">
            <a:avLst/>
          </a:prstGeom>
        </p:spPr>
        <p:txBody>
          <a:bodyPr wrap="none" lIns="91431" tIns="45716" rIns="91431" bIns="45716">
            <a:spAutoFit/>
          </a:bodyPr>
          <a:lstStyle/>
          <a:p>
            <a:r>
              <a:rPr lang="zh-CN" altLang="en-US" b="1" dirty="0">
                <a:solidFill>
                  <a:srgbClr val="202A36"/>
                </a:solidFill>
                <a:latin typeface="微软雅黑" pitchFamily="34" charset="-122"/>
                <a:ea typeface="微软雅黑" pitchFamily="34" charset="-122"/>
              </a:rPr>
              <a:t>感受</a:t>
            </a:r>
          </a:p>
        </p:txBody>
      </p:sp>
      <p:sp>
        <p:nvSpPr>
          <p:cNvPr id="73" name="矩形 47"/>
          <p:cNvSpPr>
            <a:spLocks noChangeArrowheads="1"/>
          </p:cNvSpPr>
          <p:nvPr/>
        </p:nvSpPr>
        <p:spPr bwMode="auto">
          <a:xfrm>
            <a:off x="6920467" y="5307217"/>
            <a:ext cx="3043238" cy="461657"/>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50000"/>
              </a:lnSpc>
              <a:buNone/>
            </a:pPr>
            <a:r>
              <a:rPr lang="zh-CN" altLang="en-US" sz="1600" dirty="0"/>
              <a:t>感觉不正常的温度或震动</a:t>
            </a:r>
            <a:endParaRPr lang="en-US" altLang="zh-CN" sz="1600" dirty="0"/>
          </a:p>
        </p:txBody>
      </p:sp>
      <p:sp>
        <p:nvSpPr>
          <p:cNvPr id="37" name="Freeform 13"/>
          <p:cNvSpPr>
            <a:spLocks noEditPoints="1"/>
          </p:cNvSpPr>
          <p:nvPr/>
        </p:nvSpPr>
        <p:spPr bwMode="auto">
          <a:xfrm>
            <a:off x="7271824" y="4073232"/>
            <a:ext cx="307959" cy="389729"/>
          </a:xfrm>
          <a:custGeom>
            <a:avLst/>
            <a:gdLst>
              <a:gd name="T0" fmla="*/ 72 w 152"/>
              <a:gd name="T1" fmla="*/ 28 h 192"/>
              <a:gd name="T2" fmla="*/ 92 w 152"/>
              <a:gd name="T3" fmla="*/ 28 h 192"/>
              <a:gd name="T4" fmla="*/ 92 w 152"/>
              <a:gd name="T5" fmla="*/ 36 h 192"/>
              <a:gd name="T6" fmla="*/ 72 w 152"/>
              <a:gd name="T7" fmla="*/ 36 h 192"/>
              <a:gd name="T8" fmla="*/ 72 w 152"/>
              <a:gd name="T9" fmla="*/ 28 h 192"/>
              <a:gd name="T10" fmla="*/ 80 w 152"/>
              <a:gd name="T11" fmla="*/ 44 h 192"/>
              <a:gd name="T12" fmla="*/ 92 w 152"/>
              <a:gd name="T13" fmla="*/ 44 h 192"/>
              <a:gd name="T14" fmla="*/ 92 w 152"/>
              <a:gd name="T15" fmla="*/ 52 h 192"/>
              <a:gd name="T16" fmla="*/ 80 w 152"/>
              <a:gd name="T17" fmla="*/ 52 h 192"/>
              <a:gd name="T18" fmla="*/ 80 w 152"/>
              <a:gd name="T19" fmla="*/ 44 h 192"/>
              <a:gd name="T20" fmla="*/ 72 w 152"/>
              <a:gd name="T21" fmla="*/ 60 h 192"/>
              <a:gd name="T22" fmla="*/ 92 w 152"/>
              <a:gd name="T23" fmla="*/ 60 h 192"/>
              <a:gd name="T24" fmla="*/ 92 w 152"/>
              <a:gd name="T25" fmla="*/ 68 h 192"/>
              <a:gd name="T26" fmla="*/ 72 w 152"/>
              <a:gd name="T27" fmla="*/ 68 h 192"/>
              <a:gd name="T28" fmla="*/ 72 w 152"/>
              <a:gd name="T29" fmla="*/ 60 h 192"/>
              <a:gd name="T30" fmla="*/ 48 w 152"/>
              <a:gd name="T31" fmla="*/ 8 h 192"/>
              <a:gd name="T32" fmla="*/ 56 w 152"/>
              <a:gd name="T33" fmla="*/ 20 h 192"/>
              <a:gd name="T34" fmla="*/ 56 w 152"/>
              <a:gd name="T35" fmla="*/ 80 h 192"/>
              <a:gd name="T36" fmla="*/ 25 w 152"/>
              <a:gd name="T37" fmla="*/ 124 h 192"/>
              <a:gd name="T38" fmla="*/ 126 w 152"/>
              <a:gd name="T39" fmla="*/ 124 h 192"/>
              <a:gd name="T40" fmla="*/ 96 w 152"/>
              <a:gd name="T41" fmla="*/ 80 h 192"/>
              <a:gd name="T42" fmla="*/ 96 w 152"/>
              <a:gd name="T43" fmla="*/ 20 h 192"/>
              <a:gd name="T44" fmla="*/ 104 w 152"/>
              <a:gd name="T45" fmla="*/ 8 h 192"/>
              <a:gd name="T46" fmla="*/ 48 w 152"/>
              <a:gd name="T47" fmla="*/ 8 h 192"/>
              <a:gd name="T48" fmla="*/ 104 w 152"/>
              <a:gd name="T49" fmla="*/ 22 h 192"/>
              <a:gd name="T50" fmla="*/ 104 w 152"/>
              <a:gd name="T51" fmla="*/ 77 h 192"/>
              <a:gd name="T52" fmla="*/ 105 w 152"/>
              <a:gd name="T53" fmla="*/ 79 h 192"/>
              <a:gd name="T54" fmla="*/ 152 w 152"/>
              <a:gd name="T55" fmla="*/ 164 h 192"/>
              <a:gd name="T56" fmla="*/ 124 w 152"/>
              <a:gd name="T57" fmla="*/ 192 h 192"/>
              <a:gd name="T58" fmla="*/ 76 w 152"/>
              <a:gd name="T59" fmla="*/ 192 h 192"/>
              <a:gd name="T60" fmla="*/ 27 w 152"/>
              <a:gd name="T61" fmla="*/ 192 h 192"/>
              <a:gd name="T62" fmla="*/ 0 w 152"/>
              <a:gd name="T63" fmla="*/ 164 h 192"/>
              <a:gd name="T64" fmla="*/ 46 w 152"/>
              <a:gd name="T65" fmla="*/ 79 h 192"/>
              <a:gd name="T66" fmla="*/ 48 w 152"/>
              <a:gd name="T67" fmla="*/ 77 h 192"/>
              <a:gd name="T68" fmla="*/ 48 w 152"/>
              <a:gd name="T69" fmla="*/ 22 h 192"/>
              <a:gd name="T70" fmla="*/ 41 w 152"/>
              <a:gd name="T71" fmla="*/ 12 h 192"/>
              <a:gd name="T72" fmla="*/ 41 w 152"/>
              <a:gd name="T73" fmla="*/ 4 h 192"/>
              <a:gd name="T74" fmla="*/ 48 w 152"/>
              <a:gd name="T75" fmla="*/ 0 h 192"/>
              <a:gd name="T76" fmla="*/ 104 w 152"/>
              <a:gd name="T77" fmla="*/ 0 h 192"/>
              <a:gd name="T78" fmla="*/ 111 w 152"/>
              <a:gd name="T79" fmla="*/ 4 h 192"/>
              <a:gd name="T80" fmla="*/ 110 w 152"/>
              <a:gd name="T81" fmla="*/ 12 h 192"/>
              <a:gd name="T82" fmla="*/ 104 w 152"/>
              <a:gd name="T83" fmla="*/ 2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92">
                <a:moveTo>
                  <a:pt x="72" y="28"/>
                </a:moveTo>
                <a:cubicBezTo>
                  <a:pt x="92" y="28"/>
                  <a:pt x="92" y="28"/>
                  <a:pt x="92" y="28"/>
                </a:cubicBezTo>
                <a:cubicBezTo>
                  <a:pt x="92" y="36"/>
                  <a:pt x="92" y="36"/>
                  <a:pt x="92" y="36"/>
                </a:cubicBezTo>
                <a:cubicBezTo>
                  <a:pt x="72" y="36"/>
                  <a:pt x="72" y="36"/>
                  <a:pt x="72" y="36"/>
                </a:cubicBezTo>
                <a:lnTo>
                  <a:pt x="72" y="28"/>
                </a:lnTo>
                <a:close/>
                <a:moveTo>
                  <a:pt x="80" y="44"/>
                </a:moveTo>
                <a:cubicBezTo>
                  <a:pt x="92" y="44"/>
                  <a:pt x="92" y="44"/>
                  <a:pt x="92" y="44"/>
                </a:cubicBezTo>
                <a:cubicBezTo>
                  <a:pt x="92" y="52"/>
                  <a:pt x="92" y="52"/>
                  <a:pt x="92" y="52"/>
                </a:cubicBezTo>
                <a:cubicBezTo>
                  <a:pt x="80" y="52"/>
                  <a:pt x="80" y="52"/>
                  <a:pt x="80" y="52"/>
                </a:cubicBezTo>
                <a:lnTo>
                  <a:pt x="80" y="44"/>
                </a:lnTo>
                <a:close/>
                <a:moveTo>
                  <a:pt x="72" y="60"/>
                </a:moveTo>
                <a:cubicBezTo>
                  <a:pt x="92" y="60"/>
                  <a:pt x="92" y="60"/>
                  <a:pt x="92" y="60"/>
                </a:cubicBezTo>
                <a:cubicBezTo>
                  <a:pt x="92" y="68"/>
                  <a:pt x="92" y="68"/>
                  <a:pt x="92" y="68"/>
                </a:cubicBezTo>
                <a:cubicBezTo>
                  <a:pt x="72" y="68"/>
                  <a:pt x="72" y="68"/>
                  <a:pt x="72" y="68"/>
                </a:cubicBezTo>
                <a:lnTo>
                  <a:pt x="72" y="60"/>
                </a:lnTo>
                <a:close/>
                <a:moveTo>
                  <a:pt x="48" y="8"/>
                </a:moveTo>
                <a:cubicBezTo>
                  <a:pt x="56" y="20"/>
                  <a:pt x="56" y="20"/>
                  <a:pt x="56" y="20"/>
                </a:cubicBezTo>
                <a:cubicBezTo>
                  <a:pt x="56" y="80"/>
                  <a:pt x="56" y="80"/>
                  <a:pt x="56" y="80"/>
                </a:cubicBezTo>
                <a:cubicBezTo>
                  <a:pt x="50" y="87"/>
                  <a:pt x="25" y="124"/>
                  <a:pt x="25" y="124"/>
                </a:cubicBezTo>
                <a:cubicBezTo>
                  <a:pt x="126" y="124"/>
                  <a:pt x="126" y="124"/>
                  <a:pt x="126" y="124"/>
                </a:cubicBezTo>
                <a:cubicBezTo>
                  <a:pt x="126" y="124"/>
                  <a:pt x="101" y="87"/>
                  <a:pt x="96" y="80"/>
                </a:cubicBezTo>
                <a:cubicBezTo>
                  <a:pt x="96" y="20"/>
                  <a:pt x="96" y="20"/>
                  <a:pt x="96" y="20"/>
                </a:cubicBezTo>
                <a:cubicBezTo>
                  <a:pt x="104" y="8"/>
                  <a:pt x="104" y="8"/>
                  <a:pt x="104" y="8"/>
                </a:cubicBezTo>
                <a:lnTo>
                  <a:pt x="48" y="8"/>
                </a:lnTo>
                <a:close/>
                <a:moveTo>
                  <a:pt x="104" y="22"/>
                </a:moveTo>
                <a:cubicBezTo>
                  <a:pt x="104" y="77"/>
                  <a:pt x="104" y="77"/>
                  <a:pt x="104" y="77"/>
                </a:cubicBezTo>
                <a:cubicBezTo>
                  <a:pt x="105" y="79"/>
                  <a:pt x="105" y="79"/>
                  <a:pt x="105" y="79"/>
                </a:cubicBezTo>
                <a:cubicBezTo>
                  <a:pt x="128" y="111"/>
                  <a:pt x="152" y="146"/>
                  <a:pt x="152" y="164"/>
                </a:cubicBezTo>
                <a:cubicBezTo>
                  <a:pt x="152" y="180"/>
                  <a:pt x="140" y="192"/>
                  <a:pt x="124" y="192"/>
                </a:cubicBezTo>
                <a:cubicBezTo>
                  <a:pt x="76" y="192"/>
                  <a:pt x="76" y="192"/>
                  <a:pt x="76" y="192"/>
                </a:cubicBezTo>
                <a:cubicBezTo>
                  <a:pt x="27" y="192"/>
                  <a:pt x="27" y="192"/>
                  <a:pt x="27" y="192"/>
                </a:cubicBezTo>
                <a:cubicBezTo>
                  <a:pt x="11" y="192"/>
                  <a:pt x="0" y="180"/>
                  <a:pt x="0" y="164"/>
                </a:cubicBezTo>
                <a:cubicBezTo>
                  <a:pt x="0" y="146"/>
                  <a:pt x="23" y="111"/>
                  <a:pt x="46" y="79"/>
                </a:cubicBezTo>
                <a:cubicBezTo>
                  <a:pt x="48" y="77"/>
                  <a:pt x="48" y="77"/>
                  <a:pt x="48" y="77"/>
                </a:cubicBezTo>
                <a:cubicBezTo>
                  <a:pt x="48" y="22"/>
                  <a:pt x="48" y="22"/>
                  <a:pt x="48" y="22"/>
                </a:cubicBezTo>
                <a:cubicBezTo>
                  <a:pt x="41" y="12"/>
                  <a:pt x="41" y="12"/>
                  <a:pt x="41" y="12"/>
                </a:cubicBezTo>
                <a:cubicBezTo>
                  <a:pt x="39" y="10"/>
                  <a:pt x="39" y="6"/>
                  <a:pt x="41" y="4"/>
                </a:cubicBezTo>
                <a:cubicBezTo>
                  <a:pt x="42" y="1"/>
                  <a:pt x="45" y="0"/>
                  <a:pt x="48" y="0"/>
                </a:cubicBezTo>
                <a:cubicBezTo>
                  <a:pt x="104" y="0"/>
                  <a:pt x="104" y="0"/>
                  <a:pt x="104" y="0"/>
                </a:cubicBezTo>
                <a:cubicBezTo>
                  <a:pt x="107" y="0"/>
                  <a:pt x="109" y="1"/>
                  <a:pt x="111" y="4"/>
                </a:cubicBezTo>
                <a:cubicBezTo>
                  <a:pt x="112" y="6"/>
                  <a:pt x="112" y="10"/>
                  <a:pt x="110" y="12"/>
                </a:cubicBezTo>
                <a:lnTo>
                  <a:pt x="104" y="22"/>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2" name="心形 41"/>
          <p:cNvSpPr/>
          <p:nvPr/>
        </p:nvSpPr>
        <p:spPr>
          <a:xfrm>
            <a:off x="6191869" y="5087661"/>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25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25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500"/>
                                        <p:tgtEl>
                                          <p:spTgt spid="7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500"/>
                                        <p:tgtEl>
                                          <p:spTgt spid="71"/>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5250"/>
                            </p:stCondLst>
                            <p:childTnLst>
                              <p:par>
                                <p:cTn id="73" presetID="22" presetClass="entr" presetSubtype="8"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par>
                          <p:cTn id="76" fill="hold">
                            <p:stCondLst>
                              <p:cond delay="5750"/>
                            </p:stCondLst>
                            <p:childTnLst>
                              <p:par>
                                <p:cTn id="77" presetID="22" presetClass="entr" presetSubtype="8"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left)">
                                      <p:cBhvr>
                                        <p:cTn id="82" dur="500"/>
                                        <p:tgtEl>
                                          <p:spTgt spid="73"/>
                                        </p:tgtEl>
                                      </p:cBhvr>
                                    </p:animEffect>
                                  </p:childTnLst>
                                </p:cTn>
                              </p:par>
                            </p:childTnLst>
                          </p:cTn>
                        </p:par>
                        <p:par>
                          <p:cTn id="83" fill="hold">
                            <p:stCondLst>
                              <p:cond delay="6250"/>
                            </p:stCondLst>
                            <p:childTnLst>
                              <p:par>
                                <p:cTn id="84" presetID="10"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6884343" y="1716744"/>
            <a:ext cx="4696496" cy="1448071"/>
          </a:xfrm>
          <a:prstGeom prst="rect">
            <a:avLst/>
          </a:prstGeom>
        </p:spPr>
        <p:txBody>
          <a:bodyPr/>
          <a:lstStyle/>
          <a:p>
            <a:pPr indent="0" fontAlgn="auto">
              <a:lnSpc>
                <a:spcPts val="2460"/>
              </a:lnSpc>
              <a:spcBef>
                <a:spcPts val="1000"/>
              </a:spcBef>
              <a:buFont typeface="Arial" charset="0"/>
              <a:buNone/>
            </a:pPr>
            <a:r>
              <a:rPr lang="zh-CN" altLang="en-US" dirty="0">
                <a:latin typeface="微软雅黑" pitchFamily="34" charset="-122"/>
                <a:ea typeface="微软雅黑" pitchFamily="34" charset="-122"/>
              </a:rPr>
              <a:t>对一个企业来讲，安全状态还是事故状态对企业而言意义截然不同。企业为了保障安全状态所付出的成本往往很大，而破坏安全状态的成本相对很小，但事故损失巨大</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3" name="Rectangle 3"/>
          <p:cNvSpPr txBox="1">
            <a:spLocks noRot="1" noChangeArrowheads="1"/>
          </p:cNvSpPr>
          <p:nvPr/>
        </p:nvSpPr>
        <p:spPr>
          <a:xfrm>
            <a:off x="2415148" y="4017340"/>
            <a:ext cx="4696496" cy="2646218"/>
          </a:xfrm>
          <a:prstGeom prst="rect">
            <a:avLst/>
          </a:prstGeom>
        </p:spPr>
        <p:txBody>
          <a:bodyPr/>
          <a:lstStyle/>
          <a:p>
            <a:pPr indent="0" fontAlgn="auto">
              <a:lnSpc>
                <a:spcPts val="2460"/>
              </a:lnSpc>
              <a:spcBef>
                <a:spcPts val="1000"/>
              </a:spcBef>
              <a:buFont typeface="Arial" charset="0"/>
              <a:buNone/>
              <a:defRPr/>
            </a:pPr>
            <a:r>
              <a:rPr lang="zh-CN" altLang="en-US" dirty="0">
                <a:latin typeface="微软雅黑" pitchFamily="34" charset="-122"/>
                <a:ea typeface="微软雅黑" pitchFamily="34" charset="-122"/>
              </a:rPr>
              <a:t>采用科学的、适用的安全技术，保障安全成本付出，是每个企业管理者尤工作者都必须充分重视并认真研究的问题。安全</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观察实际上就是这样一种激励机制。通过安全相关负责人</a:t>
            </a:r>
            <a:r>
              <a:rPr lang="zh-CN" altLang="en-US" dirty="0">
                <a:latin typeface="微软雅黑" pitchFamily="34" charset="-122"/>
                <a:ea typeface="微软雅黑" pitchFamily="34" charset="-122"/>
              </a:rPr>
              <a:t>主导，让全体员工参与，促使所有人自觉、自愿维护、保障安全，对于事故损失费用的降低、经济效益的提高、企业的声誉的提升及企业的长远发展都是非常有益的</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pic>
        <p:nvPicPr>
          <p:cNvPr id="87042" name="Picture 2" descr="C:\Users\Administrator\Desktop\ppt\33303531.jpg"/>
          <p:cNvPicPr>
            <a:picLocks noChangeAspect="1" noChangeArrowheads="1"/>
          </p:cNvPicPr>
          <p:nvPr/>
        </p:nvPicPr>
        <p:blipFill>
          <a:blip r:embed="rId3" cstate="print"/>
          <a:srcRect/>
          <a:stretch>
            <a:fillRect/>
          </a:stretch>
        </p:blipFill>
        <p:spPr bwMode="auto">
          <a:xfrm>
            <a:off x="2598718" y="1295630"/>
            <a:ext cx="3942029" cy="2628019"/>
          </a:xfrm>
          <a:prstGeom prst="rect">
            <a:avLst/>
          </a:prstGeom>
          <a:noFill/>
        </p:spPr>
      </p:pic>
      <p:pic>
        <p:nvPicPr>
          <p:cNvPr id="87043" name="Picture 3" descr="C:\Users\Administrator\Desktop\ppt\人\timg (10).jpg"/>
          <p:cNvPicPr>
            <a:picLocks noChangeAspect="1" noChangeArrowheads="1"/>
          </p:cNvPicPr>
          <p:nvPr/>
        </p:nvPicPr>
        <p:blipFill>
          <a:blip r:embed="rId4" cstate="print"/>
          <a:srcRect/>
          <a:stretch>
            <a:fillRect/>
          </a:stretch>
        </p:blipFill>
        <p:spPr bwMode="auto">
          <a:xfrm>
            <a:off x="7246239" y="3961614"/>
            <a:ext cx="3973285" cy="2652169"/>
          </a:xfrm>
          <a:prstGeom prst="rect">
            <a:avLst/>
          </a:prstGeom>
          <a:noFill/>
        </p:spPr>
      </p:pic>
      <p:sp>
        <p:nvSpPr>
          <p:cNvPr id="4" name="椭圆 3"/>
          <p:cNvSpPr/>
          <p:nvPr/>
        </p:nvSpPr>
        <p:spPr>
          <a:xfrm>
            <a:off x="8357281" y="4662714"/>
            <a:ext cx="442686" cy="442686"/>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011248" y="4897763"/>
            <a:ext cx="442686" cy="442686"/>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6" y="334635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5969725" y="3347789"/>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6" name="组合 15"/>
          <p:cNvGrpSpPr/>
          <p:nvPr/>
        </p:nvGrpSpPr>
        <p:grpSpPr>
          <a:xfrm>
            <a:off x="5969725" y="3919985"/>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969725" y="2749422"/>
            <a:ext cx="2821578" cy="458423"/>
            <a:chOff x="5969725" y="2393163"/>
            <a:chExt cx="2821578" cy="458423"/>
          </a:xfrm>
        </p:grpSpPr>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4" name="矩形 33"/>
            <p:cNvSpPr/>
            <p:nvPr/>
          </p:nvSpPr>
          <p:spPr>
            <a:xfrm>
              <a:off x="6155957" y="2429163"/>
              <a:ext cx="1338828" cy="369332"/>
            </a:xfrm>
            <a:prstGeom prst="rect">
              <a:avLst/>
            </a:prstGeom>
          </p:spPr>
          <p:txBody>
            <a:bodyPr wrap="none">
              <a:spAutoFit/>
            </a:bodyPr>
            <a:lstStyle/>
            <a:p>
              <a:r>
                <a:rPr lang="zh-CN" altLang="en-US" b="1" dirty="0">
                  <a:latin typeface="微软雅黑" pitchFamily="34" charset="-122"/>
                  <a:ea typeface="微软雅黑" pitchFamily="34" charset="-122"/>
                </a:rPr>
                <a:t>（二）激励</a:t>
              </a:r>
              <a:endParaRPr lang="en-US" altLang="zh-CN" b="1" dirty="0">
                <a:latin typeface="微软雅黑" pitchFamily="34" charset="-122"/>
                <a:ea typeface="微软雅黑" pitchFamily="34" charset="-122"/>
              </a:endParaRPr>
            </a:p>
          </p:txBody>
        </p:sp>
      </p:grpSp>
      <p:sp>
        <p:nvSpPr>
          <p:cNvPr id="35" name="矩形 34"/>
          <p:cNvSpPr/>
          <p:nvPr/>
        </p:nvSpPr>
        <p:spPr>
          <a:xfrm>
            <a:off x="6155957" y="3390903"/>
            <a:ext cx="1338828" cy="369332"/>
          </a:xfrm>
          <a:prstGeom prst="rect">
            <a:avLst/>
          </a:prstGeom>
        </p:spPr>
        <p:txBody>
          <a:bodyPr wrap="none">
            <a:spAutoFit/>
          </a:bodyPr>
          <a:lstStyle/>
          <a:p>
            <a:r>
              <a:rPr lang="zh-CN" altLang="en-US" b="1" dirty="0">
                <a:latin typeface="微软雅黑" pitchFamily="34" charset="-122"/>
                <a:ea typeface="微软雅黑" pitchFamily="34" charset="-122"/>
              </a:rPr>
              <a:t>（三）沟通</a:t>
            </a:r>
            <a:endParaRPr lang="en-US" altLang="zh-CN" b="1" dirty="0">
              <a:latin typeface="微软雅黑" pitchFamily="34" charset="-122"/>
              <a:ea typeface="微软雅黑" pitchFamily="34" charset="-122"/>
            </a:endParaRPr>
          </a:p>
        </p:txBody>
      </p:sp>
      <p:sp>
        <p:nvSpPr>
          <p:cNvPr id="36" name="矩形 35"/>
          <p:cNvSpPr/>
          <p:nvPr/>
        </p:nvSpPr>
        <p:spPr>
          <a:xfrm>
            <a:off x="6155957" y="3972164"/>
            <a:ext cx="1338828" cy="369332"/>
          </a:xfrm>
          <a:prstGeom prst="rect">
            <a:avLst/>
          </a:prstGeom>
        </p:spPr>
        <p:txBody>
          <a:bodyPr wrap="none">
            <a:spAutoFit/>
          </a:bodyPr>
          <a:lstStyle/>
          <a:p>
            <a:r>
              <a:rPr lang="zh-CN" altLang="en-US" b="1" dirty="0">
                <a:latin typeface="微软雅黑" pitchFamily="34" charset="-122"/>
                <a:ea typeface="微软雅黑" pitchFamily="34" charset="-122"/>
              </a:rPr>
              <a:t>（四）讨论</a:t>
            </a:r>
          </a:p>
        </p:txBody>
      </p:sp>
      <p:sp>
        <p:nvSpPr>
          <p:cNvPr id="37" name="文本框 36"/>
          <p:cNvSpPr txBox="1"/>
          <p:nvPr/>
        </p:nvSpPr>
        <p:spPr>
          <a:xfrm>
            <a:off x="502747" y="4687296"/>
            <a:ext cx="5109091" cy="830997"/>
          </a:xfrm>
          <a:prstGeom prst="rect">
            <a:avLst/>
          </a:prstGeom>
          <a:noFill/>
        </p:spPr>
        <p:txBody>
          <a:bodyPr wrap="none" rtlCol="0">
            <a:spAutoFit/>
          </a:bodyPr>
          <a:lstStyle/>
          <a:p>
            <a:pPr algn="ctr"/>
            <a:r>
              <a:rPr lang="zh-CN" altLang="en-US" sz="4800" b="1" kern="100" dirty="0">
                <a:solidFill>
                  <a:srgbClr val="202A36"/>
                </a:solidFill>
                <a:latin typeface="微软雅黑" pitchFamily="34" charset="-122"/>
                <a:ea typeface="微软雅黑" pitchFamily="34" charset="-122"/>
                <a:cs typeface="Times New Roman" pitchFamily="18" charset="0"/>
              </a:rPr>
              <a:t>四、安全观察应用</a:t>
            </a:r>
            <a:endParaRPr lang="zh-CN" altLang="zh-CN" sz="4800" b="1" kern="100" dirty="0">
              <a:solidFill>
                <a:srgbClr val="202A36"/>
              </a:solidFill>
              <a:latin typeface="微软雅黑" pitchFamily="34" charset="-122"/>
              <a:ea typeface="微软雅黑" pitchFamily="34" charset="-122"/>
              <a:cs typeface="Times New Roman" pitchFamily="18" charset="0"/>
            </a:endParaRPr>
          </a:p>
        </p:txBody>
      </p:sp>
      <p:sp>
        <p:nvSpPr>
          <p:cNvPr id="38" name="Freeform 7"/>
          <p:cNvSpPr>
            <a:spLocks noEditPoints="1"/>
          </p:cNvSpPr>
          <p:nvPr/>
        </p:nvSpPr>
        <p:spPr bwMode="auto">
          <a:xfrm>
            <a:off x="2393567" y="2535191"/>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grpSp>
        <p:nvGrpSpPr>
          <p:cNvPr id="23" name="组合 22"/>
          <p:cNvGrpSpPr/>
          <p:nvPr/>
        </p:nvGrpSpPr>
        <p:grpSpPr>
          <a:xfrm>
            <a:off x="5989516" y="2127948"/>
            <a:ext cx="2821578" cy="458423"/>
            <a:chOff x="5969725" y="1801451"/>
            <a:chExt cx="2821578" cy="458423"/>
          </a:xfrm>
        </p:grpSpPr>
        <p:sp>
          <p:nvSpPr>
            <p:cNvPr id="24" name="矩形 23"/>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微软雅黑" pitchFamily="34" charset="-122"/>
                  <a:ea typeface="微软雅黑" pitchFamily="34" charset="-122"/>
                </a:rPr>
                <a:t>   </a:t>
              </a:r>
              <a:r>
                <a:rPr lang="zh-CN" altLang="en-US" b="1" dirty="0">
                  <a:solidFill>
                    <a:schemeClr val="tx1"/>
                  </a:solidFill>
                  <a:latin typeface="微软雅黑" pitchFamily="34" charset="-122"/>
                  <a:ea typeface="微软雅黑" pitchFamily="34" charset="-122"/>
                </a:rPr>
                <a:t>（一）观察</a:t>
              </a:r>
            </a:p>
          </p:txBody>
        </p:sp>
        <p:sp>
          <p:nvSpPr>
            <p:cNvPr id="25" name="矩形 24"/>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31" grpId="0" animBg="1"/>
      <p:bldP spid="37" grpId="0"/>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708275" y="3592195"/>
            <a:ext cx="3246755" cy="1511935"/>
          </a:xfrm>
          <a:prstGeom prst="rect">
            <a:avLst/>
          </a:prstGeom>
          <a:solidFill>
            <a:srgbClr val="FFCC00"/>
          </a:solidFill>
        </p:spPr>
        <p:txBody>
          <a:bodyPr/>
          <a:lstStyle/>
          <a:p>
            <a:pPr marR="0" lvl="0" algn="l" defTabSz="914400" rtl="0" fontAlgn="auto">
              <a:lnSpc>
                <a:spcPts val="2560"/>
              </a:lnSpc>
              <a:spcBef>
                <a:spcPts val="1000"/>
              </a:spcBef>
              <a:spcAft>
                <a:spcPts val="0"/>
              </a:spcAft>
              <a:buClrTx/>
              <a:buSzTx/>
              <a:buFont typeface="Wingdings" charset="2"/>
              <a:buNone/>
              <a:defRPr/>
            </a:pPr>
            <a:r>
              <a:rPr kumimoji="0" 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安全观察流程为你提供一个实施审核的框架，每个步骤都有助于你专注于需要的技巧，帮助你成为一名优秀的审核人员</a:t>
            </a:r>
          </a:p>
        </p:txBody>
      </p:sp>
      <p:pic>
        <p:nvPicPr>
          <p:cNvPr id="3" name="Picture 4" descr="图片2"/>
          <p:cNvPicPr>
            <a:picLocks noChangeAspect="1" noChangeArrowheads="1"/>
          </p:cNvPicPr>
          <p:nvPr/>
        </p:nvPicPr>
        <p:blipFill>
          <a:blip r:embed="rId3" cstate="print">
            <a:clrChange>
              <a:clrFrom>
                <a:srgbClr val="F3F7F6">
                  <a:alpha val="100000"/>
                </a:srgbClr>
              </a:clrFrom>
              <a:clrTo>
                <a:srgbClr val="F3F7F6">
                  <a:alpha val="100000"/>
                  <a:alpha val="0"/>
                </a:srgbClr>
              </a:clrTo>
            </a:clrChange>
          </a:blip>
          <a:srcRect r="1370"/>
          <a:stretch>
            <a:fillRect/>
          </a:stretch>
        </p:blipFill>
        <p:spPr bwMode="auto">
          <a:xfrm>
            <a:off x="6266651" y="1864427"/>
            <a:ext cx="5641806" cy="2917436"/>
          </a:xfrm>
          <a:prstGeom prst="rect">
            <a:avLst/>
          </a:prstGeom>
          <a:noFill/>
          <a:ln w="9525">
            <a:noFill/>
            <a:miter lim="800000"/>
            <a:headEnd/>
            <a:tailEnd/>
          </a:ln>
        </p:spPr>
      </p:pic>
      <p:sp>
        <p:nvSpPr>
          <p:cNvPr id="4" name="Rectangle 2"/>
          <p:cNvSpPr txBox="1">
            <a:spLocks noRot="1" noChangeArrowheads="1"/>
          </p:cNvSpPr>
          <p:nvPr/>
        </p:nvSpPr>
        <p:spPr>
          <a:xfrm>
            <a:off x="2817669" y="682235"/>
            <a:ext cx="3440628" cy="505298"/>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微软雅黑" pitchFamily="34" charset="-122"/>
                <a:ea typeface="微软雅黑" pitchFamily="34" charset="-122"/>
                <a:cs typeface="+mj-cs"/>
              </a:rPr>
              <a:t>（一）</a:t>
            </a:r>
            <a:r>
              <a:rPr kumimoji="0" lang="zh-CN" sz="3200" b="1" i="0" u="none" strike="noStrike" kern="1200" cap="none" spc="0" normalizeH="0" baseline="0" noProof="0" dirty="0">
                <a:ln>
                  <a:noFill/>
                </a:ln>
                <a:effectLst/>
                <a:uLnTx/>
                <a:uFillTx/>
                <a:latin typeface="微软雅黑" pitchFamily="34" charset="-122"/>
                <a:ea typeface="微软雅黑" pitchFamily="34" charset="-122"/>
                <a:cs typeface="+mj-cs"/>
              </a:rPr>
              <a:t>观察</a:t>
            </a:r>
          </a:p>
        </p:txBody>
      </p:sp>
      <p:sp>
        <p:nvSpPr>
          <p:cNvPr id="5" name="Rectangle 3"/>
          <p:cNvSpPr txBox="1">
            <a:spLocks noRot="1" noChangeArrowheads="1"/>
          </p:cNvSpPr>
          <p:nvPr/>
        </p:nvSpPr>
        <p:spPr>
          <a:xfrm>
            <a:off x="2849810" y="1574932"/>
            <a:ext cx="2851871" cy="887021"/>
          </a:xfrm>
          <a:prstGeom prst="rect">
            <a:avLst/>
          </a:prstGeom>
          <a:solidFill>
            <a:srgbClr val="FFCC00"/>
          </a:solidFill>
        </p:spPr>
        <p:txBody>
          <a:bodyPr/>
          <a:lstStyle/>
          <a:p>
            <a:pPr lvl="0">
              <a:lnSpc>
                <a:spcPct val="90000"/>
              </a:lnSpc>
              <a:spcBef>
                <a:spcPts val="1000"/>
              </a:spcBef>
            </a:pPr>
            <a:r>
              <a:rPr lang="zh-CN" altLang="en-US" dirty="0">
                <a:latin typeface="微软雅黑" pitchFamily="34" charset="-122"/>
                <a:ea typeface="微软雅黑" pitchFamily="34" charset="-122"/>
              </a:rPr>
              <a:t>通过观察决定采取恰当的行动，安全地制止不安全行为</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7" name="Rectangle 2"/>
          <p:cNvSpPr txBox="1">
            <a:spLocks noRot="1" noChangeArrowheads="1"/>
          </p:cNvSpPr>
          <p:nvPr/>
        </p:nvSpPr>
        <p:spPr>
          <a:xfrm>
            <a:off x="7660005" y="5222875"/>
            <a:ext cx="2929255" cy="737870"/>
          </a:xfrm>
          <a:prstGeom prst="rect">
            <a:avLst/>
          </a:prstGeom>
          <a:solidFill>
            <a:srgbClr val="FFCC00"/>
          </a:solidFill>
        </p:spPr>
        <p:txBody>
          <a:bodyPr/>
          <a:lstStyle/>
          <a:p>
            <a:pPr marL="0" marR="0" lvl="0" indent="0" algn="l" defTabSz="914400" rtl="0" fontAlgn="auto">
              <a:lnSpc>
                <a:spcPts val="2560"/>
              </a:lnSpc>
              <a:spcBef>
                <a:spcPct val="0"/>
              </a:spcBef>
              <a:spcAft>
                <a:spcPts val="0"/>
              </a:spcAft>
              <a:buClrTx/>
              <a:buSzTx/>
              <a:buFontTx/>
              <a:buNone/>
              <a:defRPr/>
            </a:pPr>
            <a:r>
              <a:rPr kumimoji="0" lang="zh-CN" altLang="en-US" i="0" u="none" strike="noStrike" kern="1200" cap="none" spc="0" normalizeH="0" baseline="0" noProof="0" dirty="0">
                <a:ln>
                  <a:noFill/>
                </a:ln>
                <a:effectLst/>
                <a:uLnTx/>
                <a:uFillTx/>
                <a:latin typeface="微软雅黑" pitchFamily="34" charset="-122"/>
                <a:ea typeface="微软雅黑" pitchFamily="34" charset="-122"/>
                <a:cs typeface="+mj-cs"/>
              </a:rPr>
              <a:t>所有步骤围绕安全观察进行</a:t>
            </a:r>
            <a:endParaRPr kumimoji="0" lang="en-US" altLang="zh-CN" i="0" u="none" strike="noStrike" kern="1200" cap="none" spc="0" normalizeH="0" baseline="0" noProof="0" dirty="0">
              <a:ln>
                <a:noFill/>
              </a:ln>
              <a:effectLst/>
              <a:uLnTx/>
              <a:uFillTx/>
              <a:latin typeface="微软雅黑" pitchFamily="34" charset="-122"/>
              <a:ea typeface="微软雅黑" pitchFamily="34" charset="-122"/>
              <a:cs typeface="+mj-cs"/>
            </a:endParaRPr>
          </a:p>
          <a:p>
            <a:pPr marL="0" marR="0" lvl="0" indent="0" algn="l" defTabSz="914400" rtl="0" fontAlgn="auto">
              <a:lnSpc>
                <a:spcPts val="2560"/>
              </a:lnSpc>
              <a:spcBef>
                <a:spcPct val="0"/>
              </a:spcBef>
              <a:spcAft>
                <a:spcPts val="0"/>
              </a:spcAft>
              <a:buClrTx/>
              <a:buSzTx/>
              <a:buFontTx/>
              <a:buNone/>
              <a:defRPr/>
            </a:pPr>
            <a:r>
              <a:rPr lang="zh-CN" altLang="en-US" dirty="0">
                <a:latin typeface="微软雅黑" pitchFamily="34" charset="-122"/>
                <a:ea typeface="微软雅黑" pitchFamily="34" charset="-122"/>
                <a:cs typeface="+mj-cs"/>
              </a:rPr>
              <a:t>没有观察就无法做其他决策</a:t>
            </a:r>
            <a:endParaRPr kumimoji="0" lang="en-US" altLang="zh-CN" i="0" u="none" strike="noStrike" kern="1200" cap="none" spc="0" normalizeH="0" baseline="0" noProof="0" dirty="0">
              <a:ln>
                <a:noFill/>
              </a:ln>
              <a:effectLst/>
              <a:uLnTx/>
              <a:uFillTx/>
              <a:latin typeface="微软雅黑" pitchFamily="34" charset="-122"/>
              <a:ea typeface="微软雅黑" pitchFamily="34"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endParaRPr kumimoji="0" lang="zh-CN" i="0" u="none" strike="noStrike" kern="1200" cap="none" spc="0" normalizeH="0" baseline="0" noProof="0" dirty="0">
              <a:ln>
                <a:noFill/>
              </a:ln>
              <a:effectLst/>
              <a:uLnTx/>
              <a:uFillTx/>
              <a:latin typeface="微软雅黑" pitchFamily="34" charset="-122"/>
              <a:ea typeface="微软雅黑" pitchFamily="34" charset="-122"/>
              <a:cs typeface="+mj-cs"/>
            </a:endParaRPr>
          </a:p>
        </p:txBody>
      </p:sp>
      <p:sp>
        <p:nvSpPr>
          <p:cNvPr id="8" name="矩形 7"/>
          <p:cNvSpPr/>
          <p:nvPr/>
        </p:nvSpPr>
        <p:spPr>
          <a:xfrm>
            <a:off x="2816540" y="1251305"/>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9" name="矩形 8"/>
          <p:cNvSpPr/>
          <p:nvPr/>
        </p:nvSpPr>
        <p:spPr>
          <a:xfrm>
            <a:off x="3431390" y="1251305"/>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5" grpId="0" build="p" autoUpdateAnimBg="0"/>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842038" y="703962"/>
            <a:ext cx="1980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观察的内容</a:t>
            </a:r>
          </a:p>
        </p:txBody>
      </p:sp>
      <p:sp>
        <p:nvSpPr>
          <p:cNvPr id="3" name="Rectangle 3"/>
          <p:cNvSpPr txBox="1">
            <a:spLocks noRot="1" noChangeArrowheads="1"/>
          </p:cNvSpPr>
          <p:nvPr/>
        </p:nvSpPr>
        <p:spPr>
          <a:xfrm>
            <a:off x="2468274" y="1631126"/>
            <a:ext cx="3671269" cy="1122547"/>
          </a:xfrm>
          <a:prstGeom prst="rect">
            <a:avLst/>
          </a:prstGeom>
        </p:spPr>
        <p:txBody>
          <a:bodyPr/>
          <a:lstStyle/>
          <a:p>
            <a:pPr lvl="0" fontAlgn="auto">
              <a:lnSpc>
                <a:spcPct val="150000"/>
              </a:lnSpc>
              <a:spcBef>
                <a:spcPts val="1000"/>
              </a:spcBef>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凡是有人正在进行或即将开展工作的确定某一场所内，所有的人、环境、工具和设备</a:t>
            </a:r>
            <a:endParaRPr kumimoji="0" 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4" name="Rectangle 3"/>
          <p:cNvSpPr txBox="1">
            <a:spLocks noRot="1" noChangeArrowheads="1"/>
          </p:cNvSpPr>
          <p:nvPr/>
        </p:nvSpPr>
        <p:spPr>
          <a:xfrm>
            <a:off x="2501921" y="3513827"/>
            <a:ext cx="3671269" cy="1122547"/>
          </a:xfrm>
          <a:prstGeom prst="rect">
            <a:avLst/>
          </a:prstGeom>
        </p:spPr>
        <p:txBody>
          <a:bodyPr/>
          <a:lstStyle/>
          <a:p>
            <a:pPr lvl="0" fontAlgn="auto">
              <a:lnSpc>
                <a:spcPct val="150000"/>
              </a:lnSpc>
              <a:spcBef>
                <a:spcPts val="1000"/>
              </a:spcBef>
            </a:pPr>
            <a:r>
              <a:rPr lang="zh-CN" altLang="en-US" dirty="0">
                <a:latin typeface="微软雅黑" pitchFamily="34" charset="-122"/>
                <a:ea typeface="微软雅黑" pitchFamily="34" charset="-122"/>
              </a:rPr>
              <a:t>工作场所是动态的，状况是会改变的。根据在此区域内谁做了、什么工作，决定状况是会变得安全或不安全</a:t>
            </a:r>
            <a:endParaRPr kumimoji="0" 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6" name="Rectangle 3"/>
          <p:cNvSpPr/>
          <p:nvPr/>
        </p:nvSpPr>
        <p:spPr>
          <a:xfrm>
            <a:off x="7184626" y="643830"/>
            <a:ext cx="4714450" cy="164468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itchFamily="34" charset="-122"/>
              <a:ea typeface="微软雅黑" pitchFamily="34" charset="-122"/>
            </a:endParaRPr>
          </a:p>
        </p:txBody>
      </p:sp>
      <p:sp>
        <p:nvSpPr>
          <p:cNvPr id="7" name="Rectangle 4"/>
          <p:cNvSpPr/>
          <p:nvPr/>
        </p:nvSpPr>
        <p:spPr>
          <a:xfrm>
            <a:off x="7160875" y="2694038"/>
            <a:ext cx="4714450" cy="164468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itchFamily="34" charset="-122"/>
              <a:ea typeface="微软雅黑" pitchFamily="34" charset="-122"/>
            </a:endParaRPr>
          </a:p>
        </p:txBody>
      </p:sp>
      <p:sp>
        <p:nvSpPr>
          <p:cNvPr id="8" name="Rectangle 5"/>
          <p:cNvSpPr/>
          <p:nvPr/>
        </p:nvSpPr>
        <p:spPr>
          <a:xfrm>
            <a:off x="7172751" y="4720494"/>
            <a:ext cx="4714450" cy="164468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itchFamily="34" charset="-122"/>
              <a:ea typeface="微软雅黑" pitchFamily="34" charset="-122"/>
            </a:endParaRPr>
          </a:p>
        </p:txBody>
      </p:sp>
      <p:grpSp>
        <p:nvGrpSpPr>
          <p:cNvPr id="9" name="Group 9"/>
          <p:cNvGrpSpPr/>
          <p:nvPr/>
        </p:nvGrpSpPr>
        <p:grpSpPr>
          <a:xfrm>
            <a:off x="7386346" y="1178581"/>
            <a:ext cx="863364" cy="640205"/>
            <a:chOff x="4572000" y="3414713"/>
            <a:chExt cx="374651" cy="277813"/>
          </a:xfrm>
          <a:solidFill>
            <a:srgbClr val="FCB00F"/>
          </a:solidFill>
        </p:grpSpPr>
        <p:sp>
          <p:nvSpPr>
            <p:cNvPr id="1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sp>
          <p:nvSpPr>
            <p:cNvPr id="1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grpSp>
      <p:grpSp>
        <p:nvGrpSpPr>
          <p:cNvPr id="12" name="Group 12"/>
          <p:cNvGrpSpPr/>
          <p:nvPr/>
        </p:nvGrpSpPr>
        <p:grpSpPr>
          <a:xfrm>
            <a:off x="7466823" y="5160975"/>
            <a:ext cx="725843" cy="711971"/>
            <a:chOff x="2905125" y="4002088"/>
            <a:chExt cx="249238" cy="244475"/>
          </a:xfrm>
          <a:solidFill>
            <a:srgbClr val="FCB00F"/>
          </a:solidFill>
        </p:grpSpPr>
        <p:sp>
          <p:nvSpPr>
            <p:cNvPr id="13"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sp>
          <p:nvSpPr>
            <p:cNvPr id="14"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grpSp>
      <p:grpSp>
        <p:nvGrpSpPr>
          <p:cNvPr id="15" name="Group 15"/>
          <p:cNvGrpSpPr/>
          <p:nvPr/>
        </p:nvGrpSpPr>
        <p:grpSpPr>
          <a:xfrm>
            <a:off x="10599826" y="3078990"/>
            <a:ext cx="862640" cy="637088"/>
            <a:chOff x="3052763" y="2647950"/>
            <a:chExt cx="346075" cy="255588"/>
          </a:xfrm>
          <a:solidFill>
            <a:schemeClr val="tx1"/>
          </a:solidFill>
        </p:grpSpPr>
        <p:sp>
          <p:nvSpPr>
            <p:cNvPr id="16"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sp>
          <p:nvSpPr>
            <p:cNvPr id="17"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sp>
          <p:nvSpPr>
            <p:cNvPr id="18"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latin typeface="微软雅黑" pitchFamily="34" charset="-122"/>
                <a:ea typeface="微软雅黑" pitchFamily="34" charset="-122"/>
              </a:endParaRPr>
            </a:p>
          </p:txBody>
        </p:sp>
      </p:grpSp>
      <p:sp>
        <p:nvSpPr>
          <p:cNvPr id="19" name="矩形 18"/>
          <p:cNvSpPr/>
          <p:nvPr/>
        </p:nvSpPr>
        <p:spPr>
          <a:xfrm>
            <a:off x="8432439" y="828703"/>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itchFamily="34" charset="-122"/>
                <a:ea typeface="微软雅黑" pitchFamily="34" charset="-122"/>
              </a:rPr>
              <a:t>人</a:t>
            </a:r>
            <a:endParaRPr lang="en-US" altLang="zh-CN" sz="2200" b="1" dirty="0">
              <a:solidFill>
                <a:srgbClr val="FCB00F"/>
              </a:solidFill>
              <a:latin typeface="微软雅黑" pitchFamily="34" charset="-122"/>
              <a:ea typeface="微软雅黑" pitchFamily="34" charset="-122"/>
            </a:endParaRPr>
          </a:p>
        </p:txBody>
      </p:sp>
      <p:sp>
        <p:nvSpPr>
          <p:cNvPr id="20" name="矩形 47"/>
          <p:cNvSpPr>
            <a:spLocks noChangeArrowheads="1"/>
          </p:cNvSpPr>
          <p:nvPr/>
        </p:nvSpPr>
        <p:spPr bwMode="auto">
          <a:xfrm>
            <a:off x="8432439" y="1249087"/>
            <a:ext cx="3068293"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10000"/>
              </a:lnSpc>
              <a:spcBef>
                <a:spcPct val="0"/>
              </a:spcBef>
              <a:buNone/>
            </a:pPr>
            <a:r>
              <a:rPr lang="zh-CN" altLang="en-US" sz="1400" b="1" dirty="0">
                <a:solidFill>
                  <a:schemeClr val="bg1"/>
                </a:solidFill>
                <a:sym typeface="微软雅黑" pitchFamily="34" charset="-122"/>
              </a:rPr>
              <a:t>有无经过相关工作技能和安全的培训？身体和心理状况是否符合该工作岗位需求？是否有违章操作？</a:t>
            </a:r>
          </a:p>
        </p:txBody>
      </p:sp>
      <p:sp>
        <p:nvSpPr>
          <p:cNvPr id="21" name="矩形 20"/>
          <p:cNvSpPr/>
          <p:nvPr/>
        </p:nvSpPr>
        <p:spPr>
          <a:xfrm>
            <a:off x="8384937" y="4869214"/>
            <a:ext cx="1839717" cy="430879"/>
          </a:xfrm>
          <a:prstGeom prst="rect">
            <a:avLst/>
          </a:prstGeom>
        </p:spPr>
        <p:txBody>
          <a:bodyPr wrap="square" lIns="91431" tIns="45716" rIns="91431" bIns="45716">
            <a:spAutoFit/>
          </a:bodyPr>
          <a:lstStyle/>
          <a:p>
            <a:r>
              <a:rPr lang="zh-CN" altLang="en-US" sz="2200" b="1" dirty="0">
                <a:solidFill>
                  <a:srgbClr val="FCB00F"/>
                </a:solidFill>
                <a:latin typeface="微软雅黑" pitchFamily="34" charset="-122"/>
                <a:ea typeface="微软雅黑" pitchFamily="34" charset="-122"/>
              </a:rPr>
              <a:t>工具与设备：</a:t>
            </a:r>
            <a:endParaRPr lang="en-US" altLang="zh-CN" sz="2200" b="1" dirty="0">
              <a:solidFill>
                <a:srgbClr val="FCB00F"/>
              </a:solidFill>
              <a:latin typeface="微软雅黑" pitchFamily="34" charset="-122"/>
              <a:ea typeface="微软雅黑" pitchFamily="34" charset="-122"/>
            </a:endParaRPr>
          </a:p>
        </p:txBody>
      </p:sp>
      <p:sp>
        <p:nvSpPr>
          <p:cNvPr id="22" name="矩形 47"/>
          <p:cNvSpPr>
            <a:spLocks noChangeArrowheads="1"/>
          </p:cNvSpPr>
          <p:nvPr/>
        </p:nvSpPr>
        <p:spPr bwMode="auto">
          <a:xfrm>
            <a:off x="8384937" y="5289598"/>
            <a:ext cx="3068293"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marL="0" lvl="1" indent="0">
              <a:lnSpc>
                <a:spcPct val="110000"/>
              </a:lnSpc>
              <a:spcBef>
                <a:spcPct val="0"/>
              </a:spcBef>
              <a:buNone/>
            </a:pPr>
            <a:r>
              <a:rPr lang="zh-CN" altLang="en-US" sz="1400" b="1" dirty="0">
                <a:solidFill>
                  <a:schemeClr val="bg1"/>
                </a:solidFill>
                <a:sym typeface="微软雅黑" pitchFamily="34" charset="-122"/>
              </a:rPr>
              <a:t>确认工具是否适合这项工作？是否正确地被使用？是否处在安全状况下？设备是否有防护措施？设备是否有例行的保养、检验和测试？</a:t>
            </a:r>
          </a:p>
        </p:txBody>
      </p:sp>
      <p:sp>
        <p:nvSpPr>
          <p:cNvPr id="23" name="矩形 22"/>
          <p:cNvSpPr/>
          <p:nvPr/>
        </p:nvSpPr>
        <p:spPr>
          <a:xfrm>
            <a:off x="7341991" y="2938312"/>
            <a:ext cx="1551767" cy="430879"/>
          </a:xfrm>
          <a:prstGeom prst="rect">
            <a:avLst/>
          </a:prstGeom>
        </p:spPr>
        <p:txBody>
          <a:bodyPr wrap="square" lIns="91431" tIns="45716" rIns="91431" bIns="45716">
            <a:spAutoFit/>
          </a:bodyPr>
          <a:lstStyle/>
          <a:p>
            <a:r>
              <a:rPr lang="zh-CN" altLang="en-US" sz="2200" b="1" dirty="0">
                <a:solidFill>
                  <a:srgbClr val="202A36"/>
                </a:solidFill>
                <a:latin typeface="微软雅黑" pitchFamily="34" charset="-122"/>
                <a:ea typeface="微软雅黑" pitchFamily="34" charset="-122"/>
              </a:rPr>
              <a:t>环境</a:t>
            </a:r>
            <a:endParaRPr lang="en-US" altLang="zh-CN" sz="2200" b="1" dirty="0">
              <a:solidFill>
                <a:srgbClr val="202A36"/>
              </a:solidFill>
              <a:latin typeface="微软雅黑" pitchFamily="34" charset="-122"/>
              <a:ea typeface="微软雅黑" pitchFamily="34" charset="-122"/>
            </a:endParaRPr>
          </a:p>
        </p:txBody>
      </p:sp>
      <p:sp>
        <p:nvSpPr>
          <p:cNvPr id="24" name="矩形 47"/>
          <p:cNvSpPr>
            <a:spLocks noChangeArrowheads="1"/>
          </p:cNvSpPr>
          <p:nvPr/>
        </p:nvSpPr>
        <p:spPr bwMode="auto">
          <a:xfrm>
            <a:off x="7341991" y="3358696"/>
            <a:ext cx="3068293"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10000"/>
              </a:lnSpc>
              <a:spcBef>
                <a:spcPct val="0"/>
              </a:spcBef>
              <a:buNone/>
            </a:pPr>
            <a:r>
              <a:rPr lang="zh-CN" altLang="en-US" sz="1400" b="1" dirty="0">
                <a:solidFill>
                  <a:schemeClr val="bg1"/>
                </a:solidFill>
                <a:sym typeface="微软雅黑" pitchFamily="34" charset="-122"/>
              </a:rPr>
              <a:t>环境是否整洁？物品摆放是否有序？工作区内光线、噪音等是否符合标准？过道是否畅通？</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lide(fromBottom)">
                                      <p:cBhvr>
                                        <p:cTn id="17" dur="500"/>
                                        <p:tgtEl>
                                          <p:spTgt spid="4">
                                            <p:txEl>
                                              <p:pRg st="0" end="0"/>
                                            </p:txEl>
                                          </p:spTgt>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350" fill="hold"/>
                                        <p:tgtEl>
                                          <p:spTgt spid="15"/>
                                        </p:tgtEl>
                                        <p:attrNameLst>
                                          <p:attrName>ppt_w</p:attrName>
                                        </p:attrNameLst>
                                      </p:cBhvr>
                                      <p:tavLst>
                                        <p:tav tm="0">
                                          <p:val>
                                            <p:fltVal val="0"/>
                                          </p:val>
                                        </p:tav>
                                        <p:tav tm="100000">
                                          <p:val>
                                            <p:strVal val="#ppt_w"/>
                                          </p:val>
                                        </p:tav>
                                      </p:tavLst>
                                    </p:anim>
                                    <p:anim calcmode="lin" valueType="num">
                                      <p:cBhvr>
                                        <p:cTn id="35" dur="350" fill="hold"/>
                                        <p:tgtEl>
                                          <p:spTgt spid="15"/>
                                        </p:tgtEl>
                                        <p:attrNameLst>
                                          <p:attrName>ppt_h</p:attrName>
                                        </p:attrNameLst>
                                      </p:cBhvr>
                                      <p:tavLst>
                                        <p:tav tm="0">
                                          <p:val>
                                            <p:fltVal val="0"/>
                                          </p:val>
                                        </p:tav>
                                        <p:tav tm="100000">
                                          <p:val>
                                            <p:strVal val="#ppt_h"/>
                                          </p:val>
                                        </p:tav>
                                      </p:tavLst>
                                    </p:anim>
                                    <p:animEffect transition="in" filter="fade">
                                      <p:cBhvr>
                                        <p:cTn id="36" dur="350"/>
                                        <p:tgtEl>
                                          <p:spTgt spid="15"/>
                                        </p:tgtEl>
                                      </p:cBhvr>
                                    </p:animEffect>
                                  </p:childTnLst>
                                </p:cTn>
                              </p:par>
                            </p:childTnLst>
                          </p:cTn>
                        </p:par>
                        <p:par>
                          <p:cTn id="37" fill="hold">
                            <p:stCondLst>
                              <p:cond delay="1500"/>
                            </p:stCondLst>
                            <p:childTnLst>
                              <p:par>
                                <p:cTn id="38" presetID="26" presetClass="emph" presetSubtype="0" fill="hold" nodeType="afterEffect">
                                  <p:stCondLst>
                                    <p:cond delay="0"/>
                                  </p:stCondLst>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par>
                                <p:cTn id="41" presetID="14" presetClass="entr" presetSubtype="10" fill="hold" grpId="0" nodeType="with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400"/>
                                        <p:tgtEl>
                                          <p:spTgt spid="19"/>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400"/>
                                        <p:tgtEl>
                                          <p:spTgt spid="20"/>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350" fill="hold"/>
                                        <p:tgtEl>
                                          <p:spTgt spid="9"/>
                                        </p:tgtEl>
                                        <p:attrNameLst>
                                          <p:attrName>ppt_w</p:attrName>
                                        </p:attrNameLst>
                                      </p:cBhvr>
                                      <p:tavLst>
                                        <p:tav tm="0">
                                          <p:val>
                                            <p:fltVal val="0"/>
                                          </p:val>
                                        </p:tav>
                                        <p:tav tm="100000">
                                          <p:val>
                                            <p:strVal val="#ppt_w"/>
                                          </p:val>
                                        </p:tav>
                                      </p:tavLst>
                                    </p:anim>
                                    <p:anim calcmode="lin" valueType="num">
                                      <p:cBhvr>
                                        <p:cTn id="51" dur="350" fill="hold"/>
                                        <p:tgtEl>
                                          <p:spTgt spid="9"/>
                                        </p:tgtEl>
                                        <p:attrNameLst>
                                          <p:attrName>ppt_h</p:attrName>
                                        </p:attrNameLst>
                                      </p:cBhvr>
                                      <p:tavLst>
                                        <p:tav tm="0">
                                          <p:val>
                                            <p:fltVal val="0"/>
                                          </p:val>
                                        </p:tav>
                                        <p:tav tm="100000">
                                          <p:val>
                                            <p:strVal val="#ppt_h"/>
                                          </p:val>
                                        </p:tav>
                                      </p:tavLst>
                                    </p:anim>
                                    <p:animEffect transition="in" filter="fade">
                                      <p:cBhvr>
                                        <p:cTn id="52" dur="350"/>
                                        <p:tgtEl>
                                          <p:spTgt spid="9"/>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par>
                                <p:cTn id="57" presetID="14" presetClass="entr" presetSubtype="10" fill="hold" grpId="0" nodeType="with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400"/>
                                        <p:tgtEl>
                                          <p:spTgt spid="23"/>
                                        </p:tgtEl>
                                      </p:cBhvr>
                                    </p:animEffect>
                                  </p:childTnLst>
                                </p:cTn>
                              </p:par>
                              <p:par>
                                <p:cTn id="60" presetID="14" presetClass="entr" presetSubtype="10" fill="hold" grpId="0" nodeType="withEffect">
                                  <p:stCondLst>
                                    <p:cond delay="25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400"/>
                                        <p:tgtEl>
                                          <p:spTgt spid="24"/>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350" fill="hold"/>
                                        <p:tgtEl>
                                          <p:spTgt spid="12"/>
                                        </p:tgtEl>
                                        <p:attrNameLst>
                                          <p:attrName>ppt_w</p:attrName>
                                        </p:attrNameLst>
                                      </p:cBhvr>
                                      <p:tavLst>
                                        <p:tav tm="0">
                                          <p:val>
                                            <p:fltVal val="0"/>
                                          </p:val>
                                        </p:tav>
                                        <p:tav tm="100000">
                                          <p:val>
                                            <p:strVal val="#ppt_w"/>
                                          </p:val>
                                        </p:tav>
                                      </p:tavLst>
                                    </p:anim>
                                    <p:anim calcmode="lin" valueType="num">
                                      <p:cBhvr>
                                        <p:cTn id="67" dur="350" fill="hold"/>
                                        <p:tgtEl>
                                          <p:spTgt spid="12"/>
                                        </p:tgtEl>
                                        <p:attrNameLst>
                                          <p:attrName>ppt_h</p:attrName>
                                        </p:attrNameLst>
                                      </p:cBhvr>
                                      <p:tavLst>
                                        <p:tav tm="0">
                                          <p:val>
                                            <p:fltVal val="0"/>
                                          </p:val>
                                        </p:tav>
                                        <p:tav tm="100000">
                                          <p:val>
                                            <p:strVal val="#ppt_h"/>
                                          </p:val>
                                        </p:tav>
                                      </p:tavLst>
                                    </p:anim>
                                    <p:animEffect transition="in" filter="fade">
                                      <p:cBhvr>
                                        <p:cTn id="68" dur="350"/>
                                        <p:tgtEl>
                                          <p:spTgt spid="12"/>
                                        </p:tgtEl>
                                      </p:cBhvr>
                                    </p:animEffect>
                                  </p:childTnLst>
                                </p:cTn>
                              </p:par>
                            </p:childTnLst>
                          </p:cTn>
                        </p:par>
                        <p:par>
                          <p:cTn id="69" fill="hold">
                            <p:stCondLst>
                              <p:cond delay="3500"/>
                            </p:stCondLst>
                            <p:childTnLst>
                              <p:par>
                                <p:cTn id="70" presetID="26" presetClass="emph" presetSubtype="0" fill="hold" nodeType="after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par>
                                <p:cTn id="73" presetID="14" presetClass="entr" presetSubtype="10" fill="hold" grpId="0" nodeType="withEffect">
                                  <p:stCondLst>
                                    <p:cond delay="25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400"/>
                                        <p:tgtEl>
                                          <p:spTgt spid="21"/>
                                        </p:tgtEl>
                                      </p:cBhvr>
                                    </p:animEffect>
                                  </p:childTnLst>
                                </p:cTn>
                              </p:par>
                              <p:par>
                                <p:cTn id="76" presetID="14" presetClass="entr" presetSubtype="10" fill="hold" grpId="0" nodeType="withEffect">
                                  <p:stCondLst>
                                    <p:cond delay="250"/>
                                  </p:stCondLst>
                                  <p:childTnLst>
                                    <p:set>
                                      <p:cBhvr>
                                        <p:cTn id="77" dur="1" fill="hold">
                                          <p:stCondLst>
                                            <p:cond delay="0"/>
                                          </p:stCondLst>
                                        </p:cTn>
                                        <p:tgtEl>
                                          <p:spTgt spid="22"/>
                                        </p:tgtEl>
                                        <p:attrNameLst>
                                          <p:attrName>style.visibility</p:attrName>
                                        </p:attrNameLst>
                                      </p:cBhvr>
                                      <p:to>
                                        <p:strVal val="visible"/>
                                      </p:to>
                                    </p:set>
                                    <p:animEffect transition="in" filter="randombar(horizontal)">
                                      <p:cBhvr>
                                        <p:cTn id="78"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utoUpdateAnimBg="0"/>
      <p:bldP spid="4" grpId="0" build="p" autoUpdateAnimBg="0"/>
      <p:bldP spid="6" grpId="0" animBg="1"/>
      <p:bldP spid="7" grpId="0" animBg="1"/>
      <p:bldP spid="8" grpId="0" animBg="1"/>
      <p:bldP spid="19" grpId="0"/>
      <p:bldP spid="20"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descr="C:\Users\Administrator\Desktop\ppt\timg (9)-1.jpg"/>
          <p:cNvPicPr>
            <a:picLocks noChangeAspect="1" noChangeArrowheads="1"/>
          </p:cNvPicPr>
          <p:nvPr/>
        </p:nvPicPr>
        <p:blipFill>
          <a:blip r:embed="rId3" cstate="print"/>
          <a:srcRect/>
          <a:stretch>
            <a:fillRect/>
          </a:stretch>
        </p:blipFill>
        <p:spPr bwMode="auto">
          <a:xfrm>
            <a:off x="8908103" y="353621"/>
            <a:ext cx="3051683" cy="3683989"/>
          </a:xfrm>
          <a:prstGeom prst="rect">
            <a:avLst/>
          </a:prstGeom>
          <a:noFill/>
        </p:spPr>
      </p:pic>
      <p:grpSp>
        <p:nvGrpSpPr>
          <p:cNvPr id="10" name="组合 9"/>
          <p:cNvGrpSpPr/>
          <p:nvPr/>
        </p:nvGrpSpPr>
        <p:grpSpPr>
          <a:xfrm>
            <a:off x="9064529" y="4733827"/>
            <a:ext cx="2616833" cy="1269661"/>
            <a:chOff x="7069474" y="4888207"/>
            <a:chExt cx="2616833" cy="1269661"/>
          </a:xfrm>
        </p:grpSpPr>
        <p:sp>
          <p:nvSpPr>
            <p:cNvPr id="5" name="矩形 83"/>
            <p:cNvSpPr>
              <a:spLocks noChangeArrowheads="1"/>
            </p:cNvSpPr>
            <p:nvPr/>
          </p:nvSpPr>
          <p:spPr bwMode="auto">
            <a:xfrm>
              <a:off x="7178652" y="5008934"/>
              <a:ext cx="2392860" cy="1047482"/>
            </a:xfrm>
            <a:prstGeom prst="rect">
              <a:avLst/>
            </a:prstGeom>
            <a:solidFill>
              <a:srgbClr val="F2F2F2"/>
            </a:solidFill>
            <a:ln w="25400" cmpd="sng">
              <a:solidFill>
                <a:schemeClr val="tx1"/>
              </a:solidFill>
              <a:miter lim="800000"/>
            </a:ln>
          </p:spPr>
          <p:txBody>
            <a:bodyPr/>
            <a:lstStyle/>
            <a:p>
              <a:endParaRPr lang="zh-CN" altLang="en-US" sz="1490"/>
            </a:p>
          </p:txBody>
        </p:sp>
        <p:sp>
          <p:nvSpPr>
            <p:cNvPr id="6" name="TextBox 84"/>
            <p:cNvSpPr txBox="1">
              <a:spLocks noChangeArrowheads="1"/>
            </p:cNvSpPr>
            <p:nvPr/>
          </p:nvSpPr>
          <p:spPr bwMode="auto">
            <a:xfrm>
              <a:off x="7514736" y="5269879"/>
              <a:ext cx="185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just"/>
              <a:r>
                <a:rPr lang="zh-CN" altLang="en-US" sz="1600" dirty="0">
                  <a:latin typeface="微软雅黑" pitchFamily="34" charset="-122"/>
                  <a:ea typeface="微软雅黑" pitchFamily="34" charset="-122"/>
                  <a:sym typeface="微软雅黑" pitchFamily="34" charset="-122"/>
                </a:rPr>
                <a:t>安全观察卡和观察</a:t>
              </a:r>
              <a:endParaRPr lang="en-US" altLang="zh-CN" sz="1600" dirty="0">
                <a:latin typeface="微软雅黑" pitchFamily="34" charset="-122"/>
                <a:ea typeface="微软雅黑" pitchFamily="34" charset="-122"/>
                <a:sym typeface="微软雅黑" pitchFamily="34" charset="-122"/>
              </a:endParaRPr>
            </a:p>
            <a:p>
              <a:pPr algn="just"/>
              <a:r>
                <a:rPr lang="zh-CN" altLang="en-US" sz="1600" dirty="0">
                  <a:latin typeface="微软雅黑" pitchFamily="34" charset="-122"/>
                  <a:ea typeface="微软雅黑" pitchFamily="34" charset="-122"/>
                  <a:sym typeface="微软雅黑" pitchFamily="34" charset="-122"/>
                </a:rPr>
                <a:t>报告的指导作用</a:t>
              </a:r>
            </a:p>
          </p:txBody>
        </p:sp>
        <p:sp>
          <p:nvSpPr>
            <p:cNvPr id="7" name="Freeform 12"/>
            <p:cNvSpPr/>
            <p:nvPr/>
          </p:nvSpPr>
          <p:spPr bwMode="auto">
            <a:xfrm>
              <a:off x="7069474" y="4888207"/>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sz="1490">
                <a:solidFill>
                  <a:srgbClr val="2C3637"/>
                </a:solidFill>
              </a:endParaRPr>
            </a:p>
          </p:txBody>
        </p:sp>
        <p:sp>
          <p:nvSpPr>
            <p:cNvPr id="8" name="Freeform 12"/>
            <p:cNvSpPr/>
            <p:nvPr/>
          </p:nvSpPr>
          <p:spPr bwMode="auto">
            <a:xfrm flipH="1" flipV="1">
              <a:off x="9249331" y="5719580"/>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sz="1490">
                <a:solidFill>
                  <a:srgbClr val="2C3637"/>
                </a:solidFill>
              </a:endParaRPr>
            </a:p>
          </p:txBody>
        </p:sp>
      </p:grpSp>
      <p:sp>
        <p:nvSpPr>
          <p:cNvPr id="13" name="椭圆 12"/>
          <p:cNvSpPr/>
          <p:nvPr/>
        </p:nvSpPr>
        <p:spPr>
          <a:xfrm>
            <a:off x="10025184" y="2043170"/>
            <a:ext cx="636530" cy="636530"/>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49" name="图片 2048"/>
          <p:cNvPicPr>
            <a:picLocks noChangeAspect="1"/>
          </p:cNvPicPr>
          <p:nvPr/>
        </p:nvPicPr>
        <p:blipFill>
          <a:blip r:embed="rId4"/>
          <a:stretch>
            <a:fillRect/>
          </a:stretch>
        </p:blipFill>
        <p:spPr>
          <a:xfrm>
            <a:off x="2222500" y="0"/>
            <a:ext cx="3251200" cy="6845300"/>
          </a:xfrm>
          <a:prstGeom prst="rect">
            <a:avLst/>
          </a:prstGeom>
          <a:noFill/>
          <a:ln w="9525">
            <a:noFill/>
          </a:ln>
        </p:spPr>
      </p:pic>
      <p:pic>
        <p:nvPicPr>
          <p:cNvPr id="2050" name="图片 2049"/>
          <p:cNvPicPr>
            <a:picLocks noChangeAspect="1"/>
          </p:cNvPicPr>
          <p:nvPr/>
        </p:nvPicPr>
        <p:blipFill>
          <a:blip r:embed="rId5"/>
          <a:stretch>
            <a:fillRect/>
          </a:stretch>
        </p:blipFill>
        <p:spPr>
          <a:xfrm>
            <a:off x="5461000" y="63500"/>
            <a:ext cx="3251200" cy="67691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842038" y="703962"/>
            <a:ext cx="3416302"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判断评估观察的内容</a:t>
            </a:r>
          </a:p>
        </p:txBody>
      </p:sp>
      <p:sp>
        <p:nvSpPr>
          <p:cNvPr id="4" name="任意多边形 3"/>
          <p:cNvSpPr/>
          <p:nvPr/>
        </p:nvSpPr>
        <p:spPr>
          <a:xfrm rot="5400000">
            <a:off x="8090562" y="3440195"/>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 name="任意多边形 4"/>
          <p:cNvSpPr/>
          <p:nvPr/>
        </p:nvSpPr>
        <p:spPr>
          <a:xfrm rot="18900000">
            <a:off x="6551774" y="3259924"/>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6" name="任意多边形 5"/>
          <p:cNvSpPr/>
          <p:nvPr/>
        </p:nvSpPr>
        <p:spPr>
          <a:xfrm rot="18900000" flipV="1">
            <a:off x="7378539" y="4085805"/>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7" name="任意多边形 6"/>
          <p:cNvSpPr/>
          <p:nvPr/>
        </p:nvSpPr>
        <p:spPr>
          <a:xfrm rot="2700000">
            <a:off x="7359488" y="2430977"/>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心形 7"/>
          <p:cNvSpPr/>
          <p:nvPr/>
        </p:nvSpPr>
        <p:spPr>
          <a:xfrm>
            <a:off x="7488287" y="1873462"/>
            <a:ext cx="351692" cy="293077"/>
          </a:xfrm>
          <a:prstGeom prst="hear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9" name="组合 8"/>
          <p:cNvGrpSpPr/>
          <p:nvPr/>
        </p:nvGrpSpPr>
        <p:grpSpPr>
          <a:xfrm>
            <a:off x="9380255" y="3506619"/>
            <a:ext cx="224872" cy="564609"/>
            <a:chOff x="3114596" y="2996938"/>
            <a:chExt cx="224872" cy="564609"/>
          </a:xfrm>
          <a:solidFill>
            <a:srgbClr val="202A36"/>
          </a:solidFill>
        </p:grpSpPr>
        <p:sp>
          <p:nvSpPr>
            <p:cNvPr id="10" name="椭圆 9"/>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同侧圆角矩形 10"/>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矩形 11"/>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同侧圆角矩形 12"/>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同侧圆角矩形 13"/>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同侧圆角矩形 14"/>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同侧圆角矩形 15"/>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7" name="组合 16"/>
          <p:cNvGrpSpPr/>
          <p:nvPr/>
        </p:nvGrpSpPr>
        <p:grpSpPr>
          <a:xfrm>
            <a:off x="5988657" y="3617972"/>
            <a:ext cx="439857" cy="311768"/>
            <a:chOff x="4979939" y="3638125"/>
            <a:chExt cx="439857" cy="311768"/>
          </a:xfrm>
          <a:solidFill>
            <a:srgbClr val="202A36"/>
          </a:solidFill>
        </p:grpSpPr>
        <p:grpSp>
          <p:nvGrpSpPr>
            <p:cNvPr id="18" name="组合 17"/>
            <p:cNvGrpSpPr/>
            <p:nvPr/>
          </p:nvGrpSpPr>
          <p:grpSpPr>
            <a:xfrm>
              <a:off x="4979939" y="3681386"/>
              <a:ext cx="439857" cy="268507"/>
              <a:chOff x="4975778" y="3669385"/>
              <a:chExt cx="439857" cy="268507"/>
            </a:xfrm>
            <a:grpFill/>
          </p:grpSpPr>
          <p:grpSp>
            <p:nvGrpSpPr>
              <p:cNvPr id="20" name="组合 19"/>
              <p:cNvGrpSpPr/>
              <p:nvPr/>
            </p:nvGrpSpPr>
            <p:grpSpPr>
              <a:xfrm>
                <a:off x="4975778" y="3689944"/>
                <a:ext cx="439857" cy="24689"/>
                <a:chOff x="4902784" y="3688900"/>
                <a:chExt cx="439857" cy="24689"/>
              </a:xfrm>
              <a:grpFill/>
            </p:grpSpPr>
            <p:sp>
              <p:nvSpPr>
                <p:cNvPr id="24" name="矩形 23"/>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 name="等腰三角形 20"/>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矩形 21"/>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矩形 22"/>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 name="剪去单角的矩形 18"/>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6" name="组合 25"/>
          <p:cNvGrpSpPr/>
          <p:nvPr/>
        </p:nvGrpSpPr>
        <p:grpSpPr>
          <a:xfrm>
            <a:off x="7430196" y="5239058"/>
            <a:ext cx="460390" cy="418456"/>
            <a:chOff x="2928203" y="5369694"/>
            <a:chExt cx="460390" cy="418456"/>
          </a:xfrm>
          <a:solidFill>
            <a:srgbClr val="FCB00F"/>
          </a:solidFill>
        </p:grpSpPr>
        <p:grpSp>
          <p:nvGrpSpPr>
            <p:cNvPr id="27" name="组合 26"/>
            <p:cNvGrpSpPr/>
            <p:nvPr/>
          </p:nvGrpSpPr>
          <p:grpSpPr>
            <a:xfrm>
              <a:off x="2928203" y="5369694"/>
              <a:ext cx="460390" cy="418456"/>
              <a:chOff x="10760386" y="4041158"/>
              <a:chExt cx="460390" cy="418456"/>
            </a:xfrm>
            <a:grpFill/>
          </p:grpSpPr>
          <p:sp>
            <p:nvSpPr>
              <p:cNvPr id="30" name="任意多边形 29"/>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任意多边形 30"/>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任意多边形 28"/>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 name="矩形 47"/>
          <p:cNvSpPr>
            <a:spLocks noChangeArrowheads="1"/>
          </p:cNvSpPr>
          <p:nvPr/>
        </p:nvSpPr>
        <p:spPr bwMode="auto">
          <a:xfrm>
            <a:off x="7847122" y="1655943"/>
            <a:ext cx="1783765" cy="652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30000"/>
              </a:lnSpc>
              <a:spcBef>
                <a:spcPct val="0"/>
              </a:spcBef>
              <a:buNone/>
            </a:pPr>
            <a:r>
              <a:rPr lang="zh-CN" altLang="en-US" sz="1400" dirty="0">
                <a:solidFill>
                  <a:srgbClr val="202A36"/>
                </a:solidFill>
                <a:sym typeface="微软雅黑" pitchFamily="34" charset="-122"/>
              </a:rPr>
              <a:t>个人注意力不集中疏</a:t>
            </a:r>
            <a:endParaRPr lang="en-US" altLang="zh-CN" sz="1400" dirty="0">
              <a:solidFill>
                <a:srgbClr val="202A36"/>
              </a:solidFill>
              <a:sym typeface="微软雅黑" pitchFamily="34" charset="-122"/>
            </a:endParaRPr>
          </a:p>
          <a:p>
            <a:pPr>
              <a:lnSpc>
                <a:spcPct val="130000"/>
              </a:lnSpc>
              <a:spcBef>
                <a:spcPct val="0"/>
              </a:spcBef>
              <a:buNone/>
            </a:pPr>
            <a:r>
              <a:rPr lang="zh-CN" altLang="en-US" sz="1400" dirty="0">
                <a:solidFill>
                  <a:srgbClr val="202A36"/>
                </a:solidFill>
                <a:sym typeface="微软雅黑" pitchFamily="34" charset="-122"/>
              </a:rPr>
              <a:t>忽安全操作细节等</a:t>
            </a:r>
          </a:p>
        </p:txBody>
      </p:sp>
      <p:sp>
        <p:nvSpPr>
          <p:cNvPr id="35" name="矩形 47"/>
          <p:cNvSpPr>
            <a:spLocks noChangeArrowheads="1"/>
          </p:cNvSpPr>
          <p:nvPr/>
        </p:nvSpPr>
        <p:spPr bwMode="auto">
          <a:xfrm>
            <a:off x="9696486" y="3449117"/>
            <a:ext cx="1976957" cy="652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30000"/>
              </a:lnSpc>
              <a:spcBef>
                <a:spcPct val="0"/>
              </a:spcBef>
              <a:buNone/>
            </a:pPr>
            <a:r>
              <a:rPr lang="zh-CN" altLang="en-US" sz="1400" dirty="0"/>
              <a:t>员工未及时了解有关安全作业的更多信息等</a:t>
            </a:r>
            <a:endParaRPr lang="zh-CN" altLang="en-US" sz="1400" dirty="0">
              <a:solidFill>
                <a:srgbClr val="202A36"/>
              </a:solidFill>
              <a:sym typeface="微软雅黑" pitchFamily="34" charset="-122"/>
            </a:endParaRPr>
          </a:p>
        </p:txBody>
      </p:sp>
      <p:sp>
        <p:nvSpPr>
          <p:cNvPr id="37" name="矩形 47"/>
          <p:cNvSpPr>
            <a:spLocks noChangeArrowheads="1"/>
          </p:cNvSpPr>
          <p:nvPr/>
        </p:nvSpPr>
        <p:spPr bwMode="auto">
          <a:xfrm>
            <a:off x="4061361" y="3524974"/>
            <a:ext cx="1923803" cy="652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30000"/>
              </a:lnSpc>
              <a:spcBef>
                <a:spcPct val="0"/>
              </a:spcBef>
              <a:buNone/>
            </a:pPr>
            <a:r>
              <a:rPr lang="zh-CN" altLang="en-US" sz="1400" dirty="0">
                <a:solidFill>
                  <a:srgbClr val="202A36"/>
                </a:solidFill>
                <a:sym typeface="微软雅黑" pitchFamily="34" charset="-122"/>
              </a:rPr>
              <a:t>员工偶然忽略作业环境中的安全隐患等</a:t>
            </a:r>
          </a:p>
        </p:txBody>
      </p:sp>
      <p:sp>
        <p:nvSpPr>
          <p:cNvPr id="39" name="矩形 47"/>
          <p:cNvSpPr>
            <a:spLocks noChangeArrowheads="1"/>
          </p:cNvSpPr>
          <p:nvPr/>
        </p:nvSpPr>
        <p:spPr bwMode="auto">
          <a:xfrm>
            <a:off x="7953748" y="5092517"/>
            <a:ext cx="1629639" cy="652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nSpc>
                <a:spcPct val="130000"/>
              </a:lnSpc>
              <a:spcBef>
                <a:spcPct val="0"/>
              </a:spcBef>
              <a:buNone/>
            </a:pPr>
            <a:r>
              <a:rPr lang="zh-CN" altLang="en-US" sz="1400" dirty="0">
                <a:solidFill>
                  <a:srgbClr val="202A36"/>
                </a:solidFill>
                <a:sym typeface="微软雅黑" pitchFamily="34" charset="-122"/>
              </a:rPr>
              <a:t>员工尚未深入理解</a:t>
            </a:r>
            <a:endParaRPr lang="en-US" altLang="zh-CN" sz="1400" dirty="0">
              <a:solidFill>
                <a:srgbClr val="202A36"/>
              </a:solidFill>
              <a:sym typeface="微软雅黑" pitchFamily="34" charset="-122"/>
            </a:endParaRPr>
          </a:p>
          <a:p>
            <a:pPr>
              <a:lnSpc>
                <a:spcPct val="130000"/>
              </a:lnSpc>
              <a:spcBef>
                <a:spcPct val="0"/>
              </a:spcBef>
              <a:buNone/>
            </a:pPr>
            <a:r>
              <a:rPr lang="zh-CN" altLang="en-US" sz="1400" dirty="0">
                <a:solidFill>
                  <a:srgbClr val="202A36"/>
                </a:solidFill>
                <a:sym typeface="微软雅黑" pitchFamily="34" charset="-122"/>
              </a:rPr>
              <a:t>安全的重要性等</a:t>
            </a:r>
          </a:p>
        </p:txBody>
      </p:sp>
      <p:sp>
        <p:nvSpPr>
          <p:cNvPr id="40" name="椭圆 39"/>
          <p:cNvSpPr/>
          <p:nvPr/>
        </p:nvSpPr>
        <p:spPr>
          <a:xfrm>
            <a:off x="7328472" y="3216613"/>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rgbClr val="FCB00F"/>
                </a:solidFill>
                <a:latin typeface="04b_20" pitchFamily="2" charset="0"/>
              </a:rPr>
              <a:t>?</a:t>
            </a:r>
            <a:endParaRPr lang="zh-CN" altLang="en-US" sz="7200" b="1" dirty="0">
              <a:solidFill>
                <a:srgbClr val="FCB00F"/>
              </a:solidFill>
              <a:latin typeface="04b_20" pitchFamily="2" charset="0"/>
            </a:endParaRPr>
          </a:p>
        </p:txBody>
      </p:sp>
      <p:sp>
        <p:nvSpPr>
          <p:cNvPr id="41" name="Rectangle 3"/>
          <p:cNvSpPr txBox="1">
            <a:spLocks noRot="1" noChangeArrowheads="1"/>
          </p:cNvSpPr>
          <p:nvPr/>
        </p:nvSpPr>
        <p:spPr>
          <a:xfrm>
            <a:off x="2468274" y="1561276"/>
            <a:ext cx="4086905" cy="1431306"/>
          </a:xfrm>
          <a:prstGeom prst="rect">
            <a:avLst/>
          </a:prstGeom>
          <a:ln w="38100">
            <a:solidFill>
              <a:srgbClr val="FCB00F"/>
            </a:solidFill>
          </a:ln>
        </p:spPr>
        <p:txBody>
          <a:bodyPr/>
          <a:lstStyle/>
          <a:p>
            <a:pPr lvl="0">
              <a:lnSpc>
                <a:spcPct val="90000"/>
              </a:lnSpc>
              <a:spcBef>
                <a:spcPts val="1000"/>
              </a:spcBef>
            </a:pPr>
            <a:r>
              <a:rPr lang="zh-CN" altLang="en-US" dirty="0">
                <a:latin typeface="微软雅黑" pitchFamily="34" charset="-122"/>
                <a:ea typeface="微软雅黑" pitchFamily="34" charset="-122"/>
              </a:rPr>
              <a:t>几乎每天都会有人处在不安全状态中，他们也可能因为没有想到或忘了做某事而处于危险中。</a:t>
            </a:r>
            <a:endParaRPr lang="en-US" altLang="zh-CN" dirty="0">
              <a:latin typeface="微软雅黑" pitchFamily="34" charset="-122"/>
              <a:ea typeface="微软雅黑" pitchFamily="34" charset="-122"/>
            </a:endParaRPr>
          </a:p>
          <a:p>
            <a:pPr lvl="0">
              <a:lnSpc>
                <a:spcPct val="90000"/>
              </a:lnSpc>
              <a:spcBef>
                <a:spcPts val="1000"/>
              </a:spcBef>
            </a:pPr>
            <a:r>
              <a:rPr lang="zh-CN" altLang="en-US" dirty="0">
                <a:latin typeface="微软雅黑" pitchFamily="34" charset="-122"/>
                <a:ea typeface="微软雅黑" pitchFamily="34" charset="-122"/>
              </a:rPr>
              <a:t>切勿设想员工是有意不安全作业，应找出他们不遵循安全的工作方法的原因。</a:t>
            </a:r>
            <a:endParaRPr kumimoji="0" 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44" name="Freeform 12"/>
          <p:cNvSpPr>
            <a:spLocks noEditPoints="1"/>
          </p:cNvSpPr>
          <p:nvPr/>
        </p:nvSpPr>
        <p:spPr bwMode="auto">
          <a:xfrm>
            <a:off x="1812879" y="4928260"/>
            <a:ext cx="2141603" cy="192974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7" name="矩形 46"/>
          <p:cNvSpPr/>
          <p:nvPr/>
        </p:nvSpPr>
        <p:spPr>
          <a:xfrm>
            <a:off x="3954780" y="4553585"/>
            <a:ext cx="804545" cy="1861185"/>
          </a:xfrm>
          <a:prstGeom prst="rect">
            <a:avLst/>
          </a:prstGeom>
        </p:spPr>
        <p:txBody>
          <a:bodyPr wrap="square">
            <a:spAutoFit/>
          </a:bodyPr>
          <a:lstStyle/>
          <a:p>
            <a:pPr algn="ctr"/>
            <a:r>
              <a:rPr lang="en-US" altLang="zh-CN" sz="11500" b="1" dirty="0">
                <a:latin typeface="04b_20" pitchFamily="2" charset="0"/>
              </a:rPr>
              <a:t>?</a:t>
            </a:r>
            <a:endParaRPr lang="zh-CN" altLang="en-US" sz="11500" b="1" dirty="0">
              <a:latin typeface="04b_2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400"/>
                                        <p:tgtEl>
                                          <p:spTgt spid="33"/>
                                        </p:tgtEl>
                                      </p:cBhvr>
                                    </p:animEffect>
                                  </p:childTnLst>
                                </p:cTn>
                              </p:par>
                              <p:par>
                                <p:cTn id="53" presetID="14" presetClass="entr" presetSubtype="10" fill="hold" grpId="0" nodeType="withEffect">
                                  <p:stCondLst>
                                    <p:cond delay="10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400"/>
                                        <p:tgtEl>
                                          <p:spTgt spid="35"/>
                                        </p:tgtEl>
                                      </p:cBhvr>
                                    </p:animEffect>
                                  </p:childTnLst>
                                </p:cTn>
                              </p:par>
                              <p:par>
                                <p:cTn id="56" presetID="14" presetClass="entr" presetSubtype="10" fill="hold" grpId="0" nodeType="withEffect">
                                  <p:stCondLst>
                                    <p:cond delay="10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400"/>
                                        <p:tgtEl>
                                          <p:spTgt spid="37"/>
                                        </p:tgtEl>
                                      </p:cBhvr>
                                    </p:animEffect>
                                  </p:childTnLst>
                                </p:cTn>
                              </p:par>
                              <p:par>
                                <p:cTn id="59" presetID="14" presetClass="entr" presetSubtype="10" fill="hold" grpId="0" nodeType="withEffect">
                                  <p:stCondLst>
                                    <p:cond delay="100"/>
                                  </p:stCondLst>
                                  <p:childTnLst>
                                    <p:set>
                                      <p:cBhvr>
                                        <p:cTn id="60" dur="1" fill="hold">
                                          <p:stCondLst>
                                            <p:cond delay="0"/>
                                          </p:stCondLst>
                                        </p:cTn>
                                        <p:tgtEl>
                                          <p:spTgt spid="39"/>
                                        </p:tgtEl>
                                        <p:attrNameLst>
                                          <p:attrName>style.visibility</p:attrName>
                                        </p:attrNameLst>
                                      </p:cBhvr>
                                      <p:to>
                                        <p:strVal val="visible"/>
                                      </p:to>
                                    </p:set>
                                    <p:animEffect transition="in" filter="randombar(horizontal)">
                                      <p:cBhvr>
                                        <p:cTn id="61" dur="400"/>
                                        <p:tgtEl>
                                          <p:spTgt spid="39"/>
                                        </p:tgtEl>
                                      </p:cBhvr>
                                    </p:animEffect>
                                  </p:childTnLst>
                                </p:cTn>
                              </p:par>
                            </p:childTnLst>
                          </p:cTn>
                        </p:par>
                        <p:par>
                          <p:cTn id="62" fill="hold">
                            <p:stCondLst>
                              <p:cond delay="1500"/>
                            </p:stCondLst>
                            <p:childTnLst>
                              <p:par>
                                <p:cTn id="63" presetID="12" presetClass="entr" presetSubtype="4" fill="hold" grpId="0" nodeType="afterEffect">
                                  <p:stCondLst>
                                    <p:cond delay="0"/>
                                  </p:stCondLst>
                                  <p:childTnLst>
                                    <p:set>
                                      <p:cBhvr>
                                        <p:cTn id="64" dur="1" fill="hold">
                                          <p:stCondLst>
                                            <p:cond delay="0"/>
                                          </p:stCondLst>
                                        </p:cTn>
                                        <p:tgtEl>
                                          <p:spTgt spid="41">
                                            <p:txEl>
                                              <p:pRg st="0" end="0"/>
                                            </p:txEl>
                                          </p:spTgt>
                                        </p:tgtEl>
                                        <p:attrNameLst>
                                          <p:attrName>style.visibility</p:attrName>
                                        </p:attrNameLst>
                                      </p:cBhvr>
                                      <p:to>
                                        <p:strVal val="visible"/>
                                      </p:to>
                                    </p:set>
                                    <p:animEffect transition="in" filter="slide(fromBottom)">
                                      <p:cBhvr>
                                        <p:cTn id="65" dur="500"/>
                                        <p:tgtEl>
                                          <p:spTgt spid="41">
                                            <p:txEl>
                                              <p:pRg st="0" end="0"/>
                                            </p:txEl>
                                          </p:spTgt>
                                        </p:tgtEl>
                                      </p:cBhvr>
                                    </p:animEffect>
                                  </p:childTnLst>
                                </p:cTn>
                              </p:par>
                            </p:childTnLst>
                          </p:cTn>
                        </p:par>
                        <p:par>
                          <p:cTn id="66" fill="hold">
                            <p:stCondLst>
                              <p:cond delay="2000"/>
                            </p:stCondLst>
                            <p:childTnLst>
                              <p:par>
                                <p:cTn id="67" presetID="12" presetClass="entr" presetSubtype="4" fill="hold" grpId="0" nodeType="afterEffect">
                                  <p:stCondLst>
                                    <p:cond delay="0"/>
                                  </p:stCondLst>
                                  <p:childTnLst>
                                    <p:set>
                                      <p:cBhvr>
                                        <p:cTn id="68" dur="1" fill="hold">
                                          <p:stCondLst>
                                            <p:cond delay="0"/>
                                          </p:stCondLst>
                                        </p:cTn>
                                        <p:tgtEl>
                                          <p:spTgt spid="41">
                                            <p:txEl>
                                              <p:pRg st="1" end="1"/>
                                            </p:txEl>
                                          </p:spTgt>
                                        </p:tgtEl>
                                        <p:attrNameLst>
                                          <p:attrName>style.visibility</p:attrName>
                                        </p:attrNameLst>
                                      </p:cBhvr>
                                      <p:to>
                                        <p:strVal val="visible"/>
                                      </p:to>
                                    </p:set>
                                    <p:animEffect transition="in" filter="slide(fromBottom)">
                                      <p:cBhvr>
                                        <p:cTn id="69" dur="500"/>
                                        <p:tgtEl>
                                          <p:spTgt spid="41">
                                            <p:txEl>
                                              <p:pRg st="1" end="1"/>
                                            </p:txEl>
                                          </p:spTgt>
                                        </p:tgtEl>
                                      </p:cBhvr>
                                    </p:animEffect>
                                  </p:childTnLst>
                                </p:cTn>
                              </p:par>
                            </p:childTnLst>
                          </p:cTn>
                        </p:par>
                        <p:par>
                          <p:cTn id="70" fill="hold">
                            <p:stCondLst>
                              <p:cond delay="2500"/>
                            </p:stCondLst>
                            <p:childTnLst>
                              <p:par>
                                <p:cTn id="71" presetID="21" presetClass="entr" presetSubtype="1"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heel(1)">
                                      <p:cBhvr>
                                        <p:cTn id="73"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33" grpId="0" animBg="1"/>
      <p:bldP spid="35" grpId="0" animBg="1"/>
      <p:bldP spid="37" grpId="0" animBg="1"/>
      <p:bldP spid="39" grpId="0" animBg="1"/>
      <p:bldP spid="41" grpId="0" build="p" autoUpdateAnimBg="0"/>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842038" y="703962"/>
            <a:ext cx="2339084"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观察的后处理</a:t>
            </a:r>
          </a:p>
        </p:txBody>
      </p:sp>
      <p:grpSp>
        <p:nvGrpSpPr>
          <p:cNvPr id="30" name="组合 29"/>
          <p:cNvGrpSpPr/>
          <p:nvPr/>
        </p:nvGrpSpPr>
        <p:grpSpPr>
          <a:xfrm>
            <a:off x="4317167" y="2593298"/>
            <a:ext cx="1723869" cy="1753849"/>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5401761" y="3727273"/>
            <a:ext cx="1943419" cy="1939011"/>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sp>
        <p:nvSpPr>
          <p:cNvPr id="42" name="TextBox 51"/>
          <p:cNvSpPr txBox="1"/>
          <p:nvPr/>
        </p:nvSpPr>
        <p:spPr>
          <a:xfrm>
            <a:off x="2023672" y="3223391"/>
            <a:ext cx="2008682" cy="757130"/>
          </a:xfrm>
          <a:prstGeom prst="rect">
            <a:avLst/>
          </a:prstGeom>
          <a:noFill/>
        </p:spPr>
        <p:txBody>
          <a:bodyPr wrap="square" rtlCol="0" anchor="ctr">
            <a:spAutoFit/>
          </a:bodyPr>
          <a:lstStyle/>
          <a:p>
            <a:pPr>
              <a:lnSpc>
                <a:spcPct val="120000"/>
              </a:lnSpc>
              <a:spcBef>
                <a:spcPct val="0"/>
              </a:spcBef>
              <a:buNone/>
            </a:pPr>
            <a:r>
              <a:rPr lang="zh-CN" altLang="en-US" dirty="0">
                <a:latin typeface="微软雅黑" pitchFamily="34" charset="-122"/>
                <a:ea typeface="微软雅黑" pitchFamily="34" charset="-122"/>
              </a:rPr>
              <a:t>通过自己纠正问题来消除危险</a:t>
            </a:r>
            <a:endParaRPr lang="zh-CN" altLang="en-US" dirty="0">
              <a:latin typeface="微软雅黑" pitchFamily="34" charset="-122"/>
              <a:ea typeface="微软雅黑" pitchFamily="34" charset="-122"/>
              <a:sym typeface="微软雅黑" pitchFamily="34" charset="-122"/>
            </a:endParaRPr>
          </a:p>
        </p:txBody>
      </p:sp>
      <p:sp>
        <p:nvSpPr>
          <p:cNvPr id="43" name="矩形 42"/>
          <p:cNvSpPr/>
          <p:nvPr/>
        </p:nvSpPr>
        <p:spPr>
          <a:xfrm>
            <a:off x="2077123" y="2679338"/>
            <a:ext cx="1598895" cy="430887"/>
          </a:xfrm>
          <a:prstGeom prst="rect">
            <a:avLst/>
          </a:prstGeom>
        </p:spPr>
        <p:txBody>
          <a:bodyPr wrap="square">
            <a:spAutoFit/>
          </a:bodyPr>
          <a:lstStyle/>
          <a:p>
            <a:pPr algn="ctr"/>
            <a:r>
              <a:rPr lang="en-US" altLang="zh-CN" sz="2200" b="1" dirty="0">
                <a:solidFill>
                  <a:srgbClr val="202A36"/>
                </a:solidFill>
                <a:latin typeface="微软雅黑" pitchFamily="34" charset="-122"/>
                <a:ea typeface="微软雅黑" pitchFamily="34" charset="-122"/>
                <a:cs typeface="华文黑体" pitchFamily="2" charset="-122"/>
              </a:rPr>
              <a:t>1.</a:t>
            </a:r>
            <a:r>
              <a:rPr lang="zh-CN" altLang="en-US" sz="2200" b="1" dirty="0">
                <a:solidFill>
                  <a:srgbClr val="202A36"/>
                </a:solidFill>
                <a:latin typeface="微软雅黑" pitchFamily="34" charset="-122"/>
                <a:ea typeface="微软雅黑" pitchFamily="34" charset="-122"/>
                <a:cs typeface="华文黑体" pitchFamily="2" charset="-122"/>
              </a:rPr>
              <a:t>纠正行为</a:t>
            </a:r>
            <a:endParaRPr lang="en-US" altLang="zh-CN" sz="2200" b="1" dirty="0">
              <a:solidFill>
                <a:srgbClr val="202A36"/>
              </a:solidFill>
              <a:latin typeface="微软雅黑" pitchFamily="34" charset="-122"/>
              <a:ea typeface="微软雅黑" pitchFamily="34" charset="-122"/>
              <a:cs typeface="华文黑体" pitchFamily="2" charset="-122"/>
            </a:endParaRPr>
          </a:p>
        </p:txBody>
      </p:sp>
      <p:sp>
        <p:nvSpPr>
          <p:cNvPr id="44" name="TextBox 53"/>
          <p:cNvSpPr txBox="1"/>
          <p:nvPr/>
        </p:nvSpPr>
        <p:spPr>
          <a:xfrm>
            <a:off x="3147934" y="5243751"/>
            <a:ext cx="2143594" cy="1089529"/>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itchFamily="34" charset="-122"/>
                <a:ea typeface="微软雅黑" pitchFamily="34" charset="-122"/>
              </a:defRPr>
            </a:lvl1pPr>
          </a:lstStyle>
          <a:p>
            <a:r>
              <a:rPr lang="zh-CN" altLang="en-US" sz="1800" dirty="0">
                <a:solidFill>
                  <a:schemeClr val="tx1"/>
                </a:solidFill>
              </a:rPr>
              <a:t>告诉负责该区域的人有关问题，做出相应整改</a:t>
            </a:r>
            <a:endParaRPr lang="zh-CN" altLang="en-US" sz="1800" dirty="0">
              <a:solidFill>
                <a:schemeClr val="tx1"/>
              </a:solidFill>
              <a:sym typeface="微软雅黑" pitchFamily="34" charset="-122"/>
            </a:endParaRPr>
          </a:p>
        </p:txBody>
      </p:sp>
      <p:sp>
        <p:nvSpPr>
          <p:cNvPr id="45" name="矩形 44"/>
          <p:cNvSpPr/>
          <p:nvPr/>
        </p:nvSpPr>
        <p:spPr>
          <a:xfrm>
            <a:off x="2895950" y="4702375"/>
            <a:ext cx="1598895" cy="430887"/>
          </a:xfrm>
          <a:prstGeom prst="rect">
            <a:avLst/>
          </a:prstGeom>
        </p:spPr>
        <p:txBody>
          <a:bodyPr wrap="square">
            <a:spAutoFit/>
          </a:bodyPr>
          <a:lstStyle/>
          <a:p>
            <a:pPr algn="ctr"/>
            <a:r>
              <a:rPr lang="en-US" altLang="zh-CN" sz="2200" b="1" dirty="0">
                <a:solidFill>
                  <a:srgbClr val="202A36"/>
                </a:solidFill>
                <a:latin typeface="微软雅黑" pitchFamily="34" charset="-122"/>
                <a:ea typeface="微软雅黑" pitchFamily="34" charset="-122"/>
                <a:cs typeface="华文黑体" pitchFamily="2" charset="-122"/>
              </a:rPr>
              <a:t>2.</a:t>
            </a:r>
            <a:r>
              <a:rPr lang="zh-CN" altLang="en-US" sz="2200" b="1" dirty="0">
                <a:solidFill>
                  <a:srgbClr val="202A36"/>
                </a:solidFill>
                <a:latin typeface="微软雅黑" pitchFamily="34" charset="-122"/>
                <a:ea typeface="微软雅黑" pitchFamily="34" charset="-122"/>
                <a:cs typeface="华文黑体" pitchFamily="2" charset="-122"/>
              </a:rPr>
              <a:t>整改措施</a:t>
            </a:r>
            <a:endParaRPr lang="en-US" altLang="zh-CN" sz="2200" b="1" dirty="0">
              <a:solidFill>
                <a:srgbClr val="202A36"/>
              </a:solidFill>
              <a:latin typeface="微软雅黑" pitchFamily="34" charset="-122"/>
              <a:ea typeface="微软雅黑" pitchFamily="34" charset="-122"/>
              <a:cs typeface="华文黑体" pitchFamily="2" charset="-122"/>
            </a:endParaRPr>
          </a:p>
        </p:txBody>
      </p:sp>
      <p:sp>
        <p:nvSpPr>
          <p:cNvPr id="46" name="TextBox 55"/>
          <p:cNvSpPr txBox="1"/>
          <p:nvPr/>
        </p:nvSpPr>
        <p:spPr>
          <a:xfrm>
            <a:off x="8980698" y="1319511"/>
            <a:ext cx="2351866" cy="1754326"/>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itchFamily="34" charset="-122"/>
                <a:ea typeface="微软雅黑" pitchFamily="34" charset="-122"/>
              </a:defRPr>
            </a:lvl1pPr>
          </a:lstStyle>
          <a:p>
            <a:r>
              <a:rPr lang="zh-CN" altLang="en-US" sz="1800" dirty="0">
                <a:solidFill>
                  <a:schemeClr val="tx1"/>
                </a:solidFill>
              </a:rPr>
              <a:t>设计一个程序以预防不安全的状况再度发生，这包括采用行政控制，以检视一般性检查是否完成</a:t>
            </a:r>
            <a:endParaRPr lang="zh-CN" altLang="en-US" sz="1800" dirty="0">
              <a:solidFill>
                <a:schemeClr val="tx1"/>
              </a:solidFill>
              <a:sym typeface="微软雅黑" pitchFamily="34" charset="-122"/>
            </a:endParaRPr>
          </a:p>
        </p:txBody>
      </p:sp>
      <p:sp>
        <p:nvSpPr>
          <p:cNvPr id="47" name="矩形 46"/>
          <p:cNvSpPr/>
          <p:nvPr/>
        </p:nvSpPr>
        <p:spPr>
          <a:xfrm>
            <a:off x="7150347" y="1990359"/>
            <a:ext cx="1598895" cy="430887"/>
          </a:xfrm>
          <a:prstGeom prst="rect">
            <a:avLst/>
          </a:prstGeom>
        </p:spPr>
        <p:txBody>
          <a:bodyPr wrap="square">
            <a:spAutoFit/>
          </a:bodyPr>
          <a:lstStyle/>
          <a:p>
            <a:pPr algn="ctr"/>
            <a:r>
              <a:rPr lang="en-US" altLang="zh-CN" sz="2200" b="1" dirty="0">
                <a:solidFill>
                  <a:srgbClr val="202A36"/>
                </a:solidFill>
                <a:latin typeface="微软雅黑" pitchFamily="34" charset="-122"/>
                <a:ea typeface="微软雅黑" pitchFamily="34" charset="-122"/>
                <a:cs typeface="华文黑体" pitchFamily="2" charset="-122"/>
              </a:rPr>
              <a:t>3.</a:t>
            </a:r>
            <a:r>
              <a:rPr lang="zh-CN" altLang="en-US" sz="2200" b="1" dirty="0">
                <a:solidFill>
                  <a:srgbClr val="202A36"/>
                </a:solidFill>
                <a:latin typeface="微软雅黑" pitchFamily="34" charset="-122"/>
                <a:ea typeface="微软雅黑" pitchFamily="34" charset="-122"/>
                <a:cs typeface="华文黑体" pitchFamily="2" charset="-122"/>
              </a:rPr>
              <a:t>预防手段</a:t>
            </a:r>
            <a:endParaRPr lang="en-US" altLang="zh-CN" sz="2200" b="1" dirty="0">
              <a:solidFill>
                <a:srgbClr val="202A36"/>
              </a:solidFill>
              <a:latin typeface="微软雅黑" pitchFamily="34" charset="-122"/>
              <a:ea typeface="微软雅黑" pitchFamily="34" charset="-122"/>
              <a:cs typeface="华文黑体" pitchFamily="2" charset="-122"/>
            </a:endParaRPr>
          </a:p>
        </p:txBody>
      </p:sp>
      <p:sp>
        <p:nvSpPr>
          <p:cNvPr id="48" name="TextBox 57"/>
          <p:cNvSpPr txBox="1"/>
          <p:nvPr/>
        </p:nvSpPr>
        <p:spPr>
          <a:xfrm>
            <a:off x="10083299" y="4504243"/>
            <a:ext cx="1619797" cy="1421928"/>
          </a:xfrm>
          <a:prstGeom prst="rect">
            <a:avLst/>
          </a:prstGeom>
          <a:noFill/>
        </p:spPr>
        <p:txBody>
          <a:bodyPr wrap="square" rtlCol="0" anchor="ctr">
            <a:spAutoFit/>
          </a:bodyPr>
          <a:lstStyle/>
          <a:p>
            <a:pPr>
              <a:lnSpc>
                <a:spcPct val="120000"/>
              </a:lnSpc>
              <a:spcBef>
                <a:spcPct val="0"/>
              </a:spcBef>
              <a:buNone/>
            </a:pPr>
            <a:r>
              <a:rPr lang="zh-CN" altLang="en-US" dirty="0">
                <a:latin typeface="微软雅黑" pitchFamily="34" charset="-122"/>
                <a:ea typeface="微软雅黑" pitchFamily="34" charset="-122"/>
              </a:rPr>
              <a:t>训练其他人如何有效且安全地处理此类状况的步骤</a:t>
            </a:r>
            <a:endParaRPr lang="zh-CN" altLang="en-US" dirty="0">
              <a:latin typeface="微软雅黑" pitchFamily="34" charset="-122"/>
              <a:ea typeface="微软雅黑" pitchFamily="34" charset="-122"/>
              <a:sym typeface="微软雅黑" pitchFamily="34" charset="-122"/>
            </a:endParaRPr>
          </a:p>
        </p:txBody>
      </p:sp>
      <p:sp>
        <p:nvSpPr>
          <p:cNvPr id="49" name="矩形 48"/>
          <p:cNvSpPr/>
          <p:nvPr/>
        </p:nvSpPr>
        <p:spPr>
          <a:xfrm>
            <a:off x="8232477" y="5284178"/>
            <a:ext cx="1598895" cy="430887"/>
          </a:xfrm>
          <a:prstGeom prst="rect">
            <a:avLst/>
          </a:prstGeom>
        </p:spPr>
        <p:txBody>
          <a:bodyPr wrap="square">
            <a:spAutoFit/>
          </a:bodyPr>
          <a:lstStyle/>
          <a:p>
            <a:pPr algn="ctr"/>
            <a:r>
              <a:rPr lang="en-US" altLang="zh-CN" sz="2200" b="1" dirty="0">
                <a:solidFill>
                  <a:srgbClr val="202A36"/>
                </a:solidFill>
                <a:latin typeface="微软雅黑" pitchFamily="34" charset="-122"/>
                <a:ea typeface="微软雅黑" pitchFamily="34" charset="-122"/>
                <a:cs typeface="华文黑体" pitchFamily="2" charset="-122"/>
              </a:rPr>
              <a:t>4.</a:t>
            </a:r>
            <a:r>
              <a:rPr lang="zh-CN" altLang="en-US" sz="2200" b="1" dirty="0">
                <a:solidFill>
                  <a:srgbClr val="202A36"/>
                </a:solidFill>
                <a:latin typeface="微软雅黑" pitchFamily="34" charset="-122"/>
                <a:ea typeface="微软雅黑" pitchFamily="34" charset="-122"/>
                <a:cs typeface="华文黑体" pitchFamily="2" charset="-122"/>
              </a:rPr>
              <a:t>教育强化</a:t>
            </a:r>
            <a:endParaRPr lang="en-US" altLang="zh-CN" sz="2200" b="1" dirty="0">
              <a:solidFill>
                <a:srgbClr val="202A36"/>
              </a:solidFill>
              <a:latin typeface="微软雅黑" pitchFamily="34" charset="-122"/>
              <a:ea typeface="微软雅黑" pitchFamily="34" charset="-122"/>
              <a:cs typeface="华文黑体" pitchFamily="2" charset="-122"/>
            </a:endParaRPr>
          </a:p>
        </p:txBody>
      </p:sp>
      <p:cxnSp>
        <p:nvCxnSpPr>
          <p:cNvPr id="50" name="肘形连接符 49"/>
          <p:cNvCxnSpPr/>
          <p:nvPr/>
        </p:nvCxnSpPr>
        <p:spPr>
          <a:xfrm rot="10800000" flipV="1">
            <a:off x="3053350" y="332116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3760804" y="5203837"/>
            <a:ext cx="2281997" cy="501116"/>
          </a:xfrm>
          <a:prstGeom prst="bentConnector3">
            <a:avLst>
              <a:gd name="adj1" fmla="val 30622"/>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55899" y="4443210"/>
            <a:ext cx="2080541" cy="723609"/>
          </a:xfrm>
          <a:prstGeom prst="bentConnector3">
            <a:avLst>
              <a:gd name="adj1" fmla="val 6671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7360171" y="1280488"/>
            <a:ext cx="3170883" cy="1417741"/>
          </a:xfrm>
          <a:prstGeom prst="bentConnector3">
            <a:avLst>
              <a:gd name="adj1" fmla="val 50000"/>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3"/>
          <p:cNvSpPr txBox="1">
            <a:spLocks noRot="1" noChangeArrowheads="1"/>
          </p:cNvSpPr>
          <p:nvPr/>
        </p:nvSpPr>
        <p:spPr>
          <a:xfrm>
            <a:off x="3029692" y="1672015"/>
            <a:ext cx="2786492" cy="351658"/>
          </a:xfrm>
          <a:prstGeom prst="rect">
            <a:avLst/>
          </a:prstGeom>
          <a:solidFill>
            <a:srgbClr val="FFCC00"/>
          </a:solidFill>
          <a:ln w="25400">
            <a:solidFill>
              <a:schemeClr val="tx1"/>
            </a:solidFill>
          </a:ln>
        </p:spPr>
        <p:txBody>
          <a:bodyPr/>
          <a:lstStyle/>
          <a:p>
            <a:pPr lvl="0" algn="ctr">
              <a:lnSpc>
                <a:spcPct val="90000"/>
              </a:lnSpc>
              <a:spcBef>
                <a:spcPts val="1000"/>
              </a:spcBef>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安全</a:t>
            </a:r>
            <a:r>
              <a:rPr lang="zh-CN" altLang="en-US" sz="2000" baseline="0" dirty="0">
                <a:latin typeface="微软雅黑" pitchFamily="34" charset="-122"/>
                <a:ea typeface="微软雅黑" pitchFamily="34" charset="-122"/>
              </a:rPr>
              <a:t>的思维去看待隐患</a:t>
            </a:r>
            <a:endParaRPr kumimoji="0" 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10" presetClass="entr" presetSubtype="0"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Effect transition="in" filter="slide(fromBottom)">
                                      <p:cBhvr>
                                        <p:cTn id="8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P spid="2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3467598"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cs typeface="Arial" charset="0"/>
                <a:sym typeface="Impact" pitchFamily="34" charset="0"/>
              </a:rPr>
              <a:t>（一）安全的定义</a:t>
            </a:r>
            <a:endParaRPr lang="zh-CN" altLang="en-US" b="1" dirty="0">
              <a:solidFill>
                <a:srgbClr val="202A36"/>
              </a:solidFill>
              <a:cs typeface="Arial" charset="0"/>
            </a:endParaRPr>
          </a:p>
        </p:txBody>
      </p:sp>
      <p:sp>
        <p:nvSpPr>
          <p:cNvPr id="66" name="矩形 47"/>
          <p:cNvSpPr>
            <a:spLocks noChangeArrowheads="1"/>
          </p:cNvSpPr>
          <p:nvPr/>
        </p:nvSpPr>
        <p:spPr bwMode="auto">
          <a:xfrm>
            <a:off x="6885940" y="2652395"/>
            <a:ext cx="4885055" cy="28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2000" b="1" dirty="0">
                <a:solidFill>
                  <a:schemeClr val="tx1">
                    <a:lumMod val="75000"/>
                    <a:lumOff val="25000"/>
                  </a:schemeClr>
                </a:solidFill>
                <a:latin typeface="微软雅黑" pitchFamily="34" charset="-122"/>
                <a:ea typeface="微软雅黑" pitchFamily="34" charset="-122"/>
              </a:rPr>
              <a:t>安全是指没有受到威胁、没有危险、危害、损失。人类的整体与生存环境资源的和谐相处，互相不伤害，不存在危险、危害的隐患</a:t>
            </a:r>
            <a:r>
              <a:rPr lang="en-US" altLang="zh-CN" sz="2000" b="1" dirty="0">
                <a:solidFill>
                  <a:schemeClr val="tx1">
                    <a:lumMod val="75000"/>
                    <a:lumOff val="25000"/>
                  </a:schemeClr>
                </a:solidFill>
                <a:latin typeface="微软雅黑" pitchFamily="34" charset="-122"/>
                <a:ea typeface="微软雅黑" pitchFamily="34" charset="-122"/>
              </a:rPr>
              <a:t>, </a:t>
            </a:r>
            <a:r>
              <a:rPr lang="zh-CN" altLang="en-US" sz="2000" b="1" dirty="0">
                <a:solidFill>
                  <a:schemeClr val="tx1">
                    <a:lumMod val="75000"/>
                    <a:lumOff val="25000"/>
                  </a:schemeClr>
                </a:solidFill>
                <a:latin typeface="微软雅黑" pitchFamily="34" charset="-122"/>
                <a:ea typeface="微软雅黑" pitchFamily="34" charset="-122"/>
              </a:rPr>
              <a:t>是免除了不可接受的损害风险的状态。</a:t>
            </a:r>
          </a:p>
          <a:p>
            <a:pPr>
              <a:lnSpc>
                <a:spcPct val="130000"/>
              </a:lnSpc>
              <a:spcBef>
                <a:spcPct val="0"/>
              </a:spcBef>
            </a:pPr>
            <a:r>
              <a:rPr lang="zh-CN" altLang="en-US" sz="2000" b="1" dirty="0">
                <a:solidFill>
                  <a:schemeClr val="tx1">
                    <a:lumMod val="75000"/>
                    <a:lumOff val="25000"/>
                  </a:schemeClr>
                </a:solidFill>
                <a:latin typeface="微软雅黑" pitchFamily="34" charset="-122"/>
                <a:ea typeface="微软雅黑" pitchFamily="34" charset="-122"/>
              </a:rPr>
              <a:t>安全是在人类生产过程中，将系统的运行状态对人类的生命、财产、环境可能产生的损害控制在人类能接受水平以下的状态。</a:t>
            </a:r>
            <a:endParaRPr lang="zh-CN" altLang="en-US" sz="20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7" name="矩形 3"/>
          <p:cNvSpPr>
            <a:spLocks noChangeArrowheads="1"/>
          </p:cNvSpPr>
          <p:nvPr/>
        </p:nvSpPr>
        <p:spPr bwMode="auto">
          <a:xfrm>
            <a:off x="6902496" y="2100915"/>
            <a:ext cx="1420888"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a:solidFill>
                  <a:srgbClr val="202A36"/>
                </a:solidFill>
                <a:latin typeface="Arial" charset="0"/>
                <a:ea typeface="微软雅黑" pitchFamily="34" charset="-122"/>
                <a:cs typeface="Arial" charset="0"/>
              </a:rPr>
              <a:t>安全的定义</a:t>
            </a: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13" name="Freeform 12"/>
          <p:cNvSpPr/>
          <p:nvPr/>
        </p:nvSpPr>
        <p:spPr bwMode="auto">
          <a:xfrm>
            <a:off x="2168591" y="196182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
        <p:nvSpPr>
          <p:cNvPr id="14" name="Freeform 12"/>
          <p:cNvSpPr/>
          <p:nvPr/>
        </p:nvSpPr>
        <p:spPr bwMode="auto">
          <a:xfrm flipH="1" flipV="1">
            <a:off x="6119998" y="515260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pic>
        <p:nvPicPr>
          <p:cNvPr id="81923" name="Picture 3" descr="D:\用户目录\我的文档\美图图库\145825311_副本.jpg"/>
          <p:cNvPicPr>
            <a:picLocks noChangeAspect="1" noChangeArrowheads="1"/>
          </p:cNvPicPr>
          <p:nvPr/>
        </p:nvPicPr>
        <p:blipFill>
          <a:blip r:embed="rId3" cstate="print"/>
          <a:stretch>
            <a:fillRect/>
          </a:stretch>
        </p:blipFill>
        <p:spPr bwMode="auto">
          <a:xfrm>
            <a:off x="2360696" y="2168442"/>
            <a:ext cx="4088818" cy="3325979"/>
          </a:xfrm>
          <a:prstGeom prst="rect">
            <a:avLst/>
          </a:prstGeom>
          <a:noFill/>
          <a:ln w="31750">
            <a:solidFill>
              <a:schemeClr val="tx2"/>
            </a:solidFill>
          </a:ln>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attrName>
                                          <p:attrName>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attrName>
                                          <p:attrName>ppt_y</p:attrName>
                                        </p:attrNameLst>
                                      </p:cBhvr>
                                      <p:rCtr x="-7702" y="-13414"/>
                                    </p:animMotion>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75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randombar(horizontal)">
                                      <p:cBhvr>
                                        <p:cTn id="32"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13" grpId="0" animBg="1"/>
      <p:bldP spid="13"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817669" y="682235"/>
            <a:ext cx="3440628" cy="505298"/>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微软雅黑" pitchFamily="34" charset="-122"/>
                <a:ea typeface="微软雅黑" pitchFamily="34" charset="-122"/>
                <a:cs typeface="+mj-cs"/>
              </a:rPr>
              <a:t>（二）激励</a:t>
            </a:r>
            <a:endParaRPr kumimoji="0" lang="zh-CN" sz="3200" b="1" i="0" u="none" strike="noStrike" kern="1200" cap="none" spc="0" normalizeH="0" baseline="0" noProof="0" dirty="0">
              <a:ln>
                <a:noFill/>
              </a:ln>
              <a:effectLst/>
              <a:uLnTx/>
              <a:uFillTx/>
              <a:latin typeface="微软雅黑" pitchFamily="34" charset="-122"/>
              <a:ea typeface="微软雅黑" pitchFamily="34" charset="-122"/>
              <a:cs typeface="+mj-cs"/>
            </a:endParaRPr>
          </a:p>
        </p:txBody>
      </p:sp>
      <p:sp>
        <p:nvSpPr>
          <p:cNvPr id="3" name="矩形 2"/>
          <p:cNvSpPr/>
          <p:nvPr/>
        </p:nvSpPr>
        <p:spPr>
          <a:xfrm>
            <a:off x="2879615" y="1275055"/>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4" name="矩形 3"/>
          <p:cNvSpPr/>
          <p:nvPr/>
        </p:nvSpPr>
        <p:spPr>
          <a:xfrm>
            <a:off x="3494465" y="1275055"/>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5" name="Rectangle 3"/>
          <p:cNvSpPr txBox="1">
            <a:spLocks noRot="1" noChangeArrowheads="1"/>
          </p:cNvSpPr>
          <p:nvPr/>
        </p:nvSpPr>
        <p:spPr>
          <a:xfrm>
            <a:off x="2490046" y="1986807"/>
            <a:ext cx="3625746" cy="1338284"/>
          </a:xfrm>
          <a:prstGeom prst="rect">
            <a:avLst/>
          </a:prstGeom>
          <a:solidFill>
            <a:srgbClr val="FFCC00"/>
          </a:solidFill>
          <a:ln w="25400">
            <a:solidFill>
              <a:schemeClr val="tx1"/>
            </a:solidFill>
          </a:ln>
        </p:spPr>
        <p:txBody>
          <a:bodyPr/>
          <a:lstStyle/>
          <a:p>
            <a:pPr lvl="0">
              <a:lnSpc>
                <a:spcPct val="90000"/>
              </a:lnSpc>
              <a:spcBef>
                <a:spcPts val="1000"/>
              </a:spcBef>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表扬：肯定该员工作业中安全的部分。</a:t>
            </a:r>
            <a:endParaRPr lang="en-US" altLang="zh-CN" sz="2000" dirty="0">
              <a:latin typeface="微软雅黑" pitchFamily="34" charset="-122"/>
              <a:ea typeface="微软雅黑" pitchFamily="34" charset="-122"/>
            </a:endParaRPr>
          </a:p>
          <a:p>
            <a:pPr lvl="0">
              <a:lnSpc>
                <a:spcPct val="90000"/>
              </a:lnSpc>
              <a:spcBef>
                <a:spcPts val="1000"/>
              </a:spcBef>
            </a:pPr>
            <a:r>
              <a:rPr lang="zh-CN" altLang="en-US" sz="2000" dirty="0">
                <a:latin typeface="微软雅黑" pitchFamily="34" charset="-122"/>
                <a:ea typeface="微软雅黑" pitchFamily="34" charset="-122"/>
              </a:rPr>
              <a:t>       加强安全行为和指出不安全行为一样重要。</a:t>
            </a:r>
            <a:endParaRPr kumimoji="0" 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pic>
        <p:nvPicPr>
          <p:cNvPr id="167938" name="Picture 2" descr="C:\Users\Administrator\Desktop\ppt\u=3919794892,3378914198&amp;fm=27&amp;gp=0.jpg"/>
          <p:cNvPicPr>
            <a:picLocks noChangeAspect="1" noChangeArrowheads="1"/>
          </p:cNvPicPr>
          <p:nvPr/>
        </p:nvPicPr>
        <p:blipFill>
          <a:blip r:embed="rId3" cstate="print"/>
          <a:srcRect/>
          <a:stretch>
            <a:fillRect/>
          </a:stretch>
        </p:blipFill>
        <p:spPr bwMode="auto">
          <a:xfrm>
            <a:off x="6726443" y="1307399"/>
            <a:ext cx="4676775" cy="4171950"/>
          </a:xfrm>
          <a:prstGeom prst="rect">
            <a:avLst/>
          </a:prstGeom>
          <a:noFill/>
        </p:spPr>
      </p:pic>
      <p:sp>
        <p:nvSpPr>
          <p:cNvPr id="7" name="Rectangle 3"/>
          <p:cNvSpPr txBox="1">
            <a:spLocks noRot="1" noChangeArrowheads="1"/>
          </p:cNvSpPr>
          <p:nvPr/>
        </p:nvSpPr>
        <p:spPr>
          <a:xfrm>
            <a:off x="2432648" y="4161972"/>
            <a:ext cx="3671270" cy="1941946"/>
          </a:xfrm>
          <a:prstGeom prst="rect">
            <a:avLst/>
          </a:prstGeom>
        </p:spPr>
        <p:txBody>
          <a:bodyPr/>
          <a:lstStyle/>
          <a:p>
            <a:pPr lvl="0">
              <a:lnSpc>
                <a:spcPct val="90000"/>
              </a:lnSpc>
              <a:spcBef>
                <a:spcPts val="1000"/>
              </a:spcBef>
            </a:pPr>
            <a:r>
              <a:rPr lang="zh-CN" altLang="en-US" u="wavyHeavy" dirty="0">
                <a:uFill>
                  <a:solidFill>
                    <a:srgbClr val="FCB00F"/>
                  </a:solidFill>
                </a:uFill>
                <a:latin typeface="微软雅黑" pitchFamily="34" charset="-122"/>
                <a:ea typeface="微软雅黑" pitchFamily="34" charset="-122"/>
              </a:rPr>
              <a:t>首先</a:t>
            </a:r>
            <a:r>
              <a:rPr lang="zh-CN" altLang="en-US" dirty="0">
                <a:latin typeface="微软雅黑" pitchFamily="34" charset="-122"/>
                <a:ea typeface="微软雅黑" pitchFamily="34" charset="-122"/>
              </a:rPr>
              <a:t>，安全激励帮助员工向“零事故”目标迈进，减少事故风险。（安全奖励方案）</a:t>
            </a:r>
            <a:endParaRPr lang="en-US" altLang="zh-CN" dirty="0">
              <a:latin typeface="微软雅黑" pitchFamily="34" charset="-122"/>
              <a:ea typeface="微软雅黑" pitchFamily="34" charset="-122"/>
            </a:endParaRPr>
          </a:p>
          <a:p>
            <a:pPr lvl="0">
              <a:lnSpc>
                <a:spcPct val="90000"/>
              </a:lnSpc>
              <a:spcBef>
                <a:spcPts val="1000"/>
              </a:spcBef>
            </a:pPr>
            <a:r>
              <a:rPr lang="zh-CN" altLang="en-US" u="wavyHeavy" dirty="0">
                <a:uFill>
                  <a:solidFill>
                    <a:srgbClr val="FCB00F"/>
                  </a:solidFill>
                </a:uFill>
                <a:latin typeface="微软雅黑" pitchFamily="34" charset="-122"/>
                <a:ea typeface="微软雅黑" pitchFamily="34" charset="-122"/>
              </a:rPr>
              <a:t>其次</a:t>
            </a:r>
            <a:r>
              <a:rPr lang="zh-CN" altLang="en-US" dirty="0">
                <a:latin typeface="微软雅黑" pitchFamily="34" charset="-122"/>
                <a:ea typeface="微软雅黑" pitchFamily="34" charset="-122"/>
              </a:rPr>
              <a:t>，安全激励使公司的安全记录得到员工、公众的承认和赏识。（“公司是安全的”声誉）</a:t>
            </a:r>
            <a:endParaRPr kumimoji="0" 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slide(fromBottom)">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lide(fromBottom)">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slide(fromBottom)">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slide(fromBottom)">
                                      <p:cBhvr>
                                        <p:cTn id="3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uild="p" autoUpdateAnimBg="0"/>
      <p:bldP spid="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39356" y="1381358"/>
            <a:ext cx="1488640" cy="1314341"/>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39356" y="2671948"/>
            <a:ext cx="1488640" cy="229193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b="1" dirty="0">
                <a:solidFill>
                  <a:schemeClr val="tx1"/>
                </a:solidFill>
                <a:latin typeface="微软雅黑" pitchFamily="34" charset="-122"/>
                <a:ea typeface="微软雅黑" pitchFamily="34" charset="-122"/>
                <a:cs typeface="华文黑体" pitchFamily="2" charset="-122"/>
              </a:rPr>
              <a:t>心理学家认为强化安全行为较惩罚不安全行为更有效，人们对积极强化的效果更好</a:t>
            </a:r>
          </a:p>
          <a:p>
            <a:pPr algn="ctr"/>
            <a:endParaRPr lang="zh-CN" altLang="en-US" sz="1600" b="1" dirty="0">
              <a:solidFill>
                <a:schemeClr val="tx1"/>
              </a:solidFill>
              <a:latin typeface="微软雅黑" pitchFamily="34" charset="-122"/>
              <a:ea typeface="微软雅黑" pitchFamily="34" charset="-122"/>
              <a:cs typeface="华文黑体" pitchFamily="2" charset="-122"/>
            </a:endParaRPr>
          </a:p>
        </p:txBody>
      </p:sp>
      <p:sp>
        <p:nvSpPr>
          <p:cNvPr id="28" name="矩形 27"/>
          <p:cNvSpPr/>
          <p:nvPr/>
        </p:nvSpPr>
        <p:spPr>
          <a:xfrm>
            <a:off x="4621519" y="1381358"/>
            <a:ext cx="1488640" cy="1314341"/>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621519" y="2671948"/>
            <a:ext cx="1488640" cy="229193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b="1" dirty="0">
                <a:solidFill>
                  <a:schemeClr val="tx1"/>
                </a:solidFill>
                <a:latin typeface="微软雅黑" pitchFamily="34" charset="-122"/>
                <a:ea typeface="微软雅黑" pitchFamily="34" charset="-122"/>
                <a:cs typeface="华文黑体" pitchFamily="2" charset="-122"/>
              </a:rPr>
              <a:t>只要让人们知道你注意到他们正在安全工作，便有助于强化他们的安全行为和习惯。</a:t>
            </a:r>
          </a:p>
          <a:p>
            <a:pPr algn="ctr"/>
            <a:endParaRPr lang="zh-CN" altLang="en-US" sz="1600" b="1" dirty="0">
              <a:solidFill>
                <a:schemeClr val="tx1"/>
              </a:solidFill>
              <a:latin typeface="微软雅黑" pitchFamily="34" charset="-122"/>
              <a:ea typeface="微软雅黑" pitchFamily="34" charset="-122"/>
              <a:cs typeface="华文黑体" pitchFamily="2" charset="-122"/>
            </a:endParaRPr>
          </a:p>
        </p:txBody>
      </p:sp>
      <p:sp>
        <p:nvSpPr>
          <p:cNvPr id="30" name="矩形 29"/>
          <p:cNvSpPr/>
          <p:nvPr/>
        </p:nvSpPr>
        <p:spPr>
          <a:xfrm>
            <a:off x="6303683" y="1381358"/>
            <a:ext cx="1488640" cy="1314341"/>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303683" y="2671948"/>
            <a:ext cx="1488640" cy="229193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b="1" dirty="0">
                <a:solidFill>
                  <a:schemeClr val="tx1"/>
                </a:solidFill>
                <a:latin typeface="微软雅黑" pitchFamily="34" charset="-122"/>
                <a:ea typeface="微软雅黑" pitchFamily="34" charset="-122"/>
                <a:cs typeface="华文黑体" pitchFamily="2" charset="-122"/>
              </a:rPr>
              <a:t>不被注意到的行为可能会停止，若你不强化安全工作，人们的安全行为可能会停止。</a:t>
            </a:r>
          </a:p>
          <a:p>
            <a:pPr algn="ctr"/>
            <a:endParaRPr lang="zh-CN" altLang="en-US" sz="1600" b="1" dirty="0">
              <a:solidFill>
                <a:schemeClr val="tx1"/>
              </a:solidFill>
              <a:latin typeface="微软雅黑" pitchFamily="34" charset="-122"/>
              <a:ea typeface="微软雅黑" pitchFamily="34" charset="-122"/>
              <a:cs typeface="华文黑体" pitchFamily="2" charset="-122"/>
            </a:endParaRPr>
          </a:p>
        </p:txBody>
      </p:sp>
      <p:grpSp>
        <p:nvGrpSpPr>
          <p:cNvPr id="36" name="组合 35"/>
          <p:cNvGrpSpPr/>
          <p:nvPr/>
        </p:nvGrpSpPr>
        <p:grpSpPr>
          <a:xfrm>
            <a:off x="3415939" y="1654430"/>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grpSp>
      <p:sp>
        <p:nvSpPr>
          <p:cNvPr id="41" name="Freeform 64"/>
          <p:cNvSpPr>
            <a:spLocks noEditPoints="1"/>
          </p:cNvSpPr>
          <p:nvPr/>
        </p:nvSpPr>
        <p:spPr bwMode="auto">
          <a:xfrm flipH="1">
            <a:off x="4997265" y="1692908"/>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grpSp>
        <p:nvGrpSpPr>
          <p:cNvPr id="42" name="组合 41"/>
          <p:cNvGrpSpPr/>
          <p:nvPr/>
        </p:nvGrpSpPr>
        <p:grpSpPr>
          <a:xfrm>
            <a:off x="6817917" y="1663692"/>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charset="-122"/>
              </a:endParaRPr>
            </a:p>
          </p:txBody>
        </p:sp>
      </p:grpSp>
      <p:sp>
        <p:nvSpPr>
          <p:cNvPr id="70" name="矩形 69"/>
          <p:cNvSpPr/>
          <p:nvPr/>
        </p:nvSpPr>
        <p:spPr>
          <a:xfrm>
            <a:off x="2974984" y="5251673"/>
            <a:ext cx="4886481" cy="485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400" dirty="0">
                <a:solidFill>
                  <a:srgbClr val="FCB00F"/>
                </a:solidFill>
                <a:latin typeface="微软雅黑" pitchFamily="34" charset="-122"/>
                <a:ea typeface="微软雅黑" pitchFamily="34" charset="-122"/>
              </a:rPr>
              <a:t>关注并鼓励安全行为有多重要？</a:t>
            </a:r>
          </a:p>
        </p:txBody>
      </p:sp>
      <p:sp>
        <p:nvSpPr>
          <p:cNvPr id="71" name="矩形 3"/>
          <p:cNvSpPr>
            <a:spLocks noChangeArrowheads="1"/>
          </p:cNvSpPr>
          <p:nvPr/>
        </p:nvSpPr>
        <p:spPr bwMode="auto">
          <a:xfrm>
            <a:off x="2778969" y="695306"/>
            <a:ext cx="1980011"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latin typeface="Arial" charset="0"/>
                <a:cs typeface="Arial" charset="0"/>
              </a:rPr>
              <a:t>激励的效果</a:t>
            </a:r>
          </a:p>
        </p:txBody>
      </p:sp>
      <p:sp>
        <p:nvSpPr>
          <p:cNvPr id="74" name="TextBox 73"/>
          <p:cNvSpPr txBox="1"/>
          <p:nvPr/>
        </p:nvSpPr>
        <p:spPr>
          <a:xfrm>
            <a:off x="8158348" y="1578049"/>
            <a:ext cx="3611880" cy="4246245"/>
          </a:xfrm>
          <a:prstGeom prst="rect">
            <a:avLst/>
          </a:prstGeom>
          <a:noFill/>
        </p:spPr>
        <p:txBody>
          <a:bodyPr wrap="none" rtlCol="0">
            <a:spAutoFit/>
          </a:bodyPr>
          <a:lstStyle/>
          <a:p>
            <a:pPr fontAlgn="auto">
              <a:lnSpc>
                <a:spcPct val="150000"/>
              </a:lnSpc>
            </a:pPr>
            <a:r>
              <a:rPr lang="zh-CN" altLang="en-US" dirty="0">
                <a:latin typeface="微软雅黑" pitchFamily="34" charset="-122"/>
                <a:ea typeface="微软雅黑" pitchFamily="34" charset="-122"/>
              </a:rPr>
              <a:t>       安全状态还是事故状态，对</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企业而言意义截然不同</a:t>
            </a:r>
            <a:endParaRPr lang="en-US" altLang="zh-CN" dirty="0">
              <a:latin typeface="微软雅黑" pitchFamily="34" charset="-122"/>
              <a:ea typeface="微软雅黑" pitchFamily="34" charset="-122"/>
            </a:endParaRPr>
          </a:p>
          <a:p>
            <a:pPr fontAlgn="auto">
              <a:lnSpc>
                <a:spcPct val="150000"/>
              </a:lnSpc>
            </a:pP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       采用科学的、适用的安全技</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术前提下，对员工设计一种合理</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的激励机制，促使员工自觉、自</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愿维护、保障安全，对于事故损</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失费用的降低、经济效益的提高、</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企业的声誉的提升及企业的长远</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发展都是非常有益的</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42" presetClass="entr" presetSubtype="0" fill="hold" nodeType="withEffect">
                                  <p:stCondLst>
                                    <p:cond delay="250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25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ppt_x</p:attrName>
                                        </p:attrNameLst>
                                      </p:cBhvr>
                                      <p:tavLst>
                                        <p:tav tm="0">
                                          <p:val>
                                            <p:strVal val="#ppt_x"/>
                                          </p:val>
                                        </p:tav>
                                        <p:tav tm="100000">
                                          <p:val>
                                            <p:strVal val="#ppt_x"/>
                                          </p:val>
                                        </p:tav>
                                      </p:tavLst>
                                    </p:anim>
                                    <p:anim calcmode="lin" valueType="num">
                                      <p:cBhvr>
                                        <p:cTn id="53" dur="1000" fill="hold"/>
                                        <p:tgtEl>
                                          <p:spTgt spid="70"/>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down)">
                                      <p:cBhvr>
                                        <p:cTn id="5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41" grpId="0" animBg="1"/>
      <p:bldP spid="70" grpId="0" animBg="1"/>
      <p:bldP spid="71" grpId="0"/>
      <p:bldP spid="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497035" y="4465122"/>
            <a:ext cx="8520113" cy="1721922"/>
          </a:xfrm>
          <a:prstGeom prst="rect">
            <a:avLst/>
          </a:prstGeom>
        </p:spPr>
        <p:txBody>
          <a:bodyPr/>
          <a:lstStyle/>
          <a:p>
            <a:pPr marL="228600" marR="0" lvl="0" indent="-228600" algn="l" defTabSz="914400" rtl="0" eaLnBrk="1" fontAlgn="auto" latinLnBrk="0" hangingPunct="1">
              <a:lnSpc>
                <a:spcPct val="100000"/>
              </a:lnSpc>
              <a:spcBef>
                <a:spcPts val="2000"/>
              </a:spcBef>
              <a:spcAft>
                <a:spcPts val="0"/>
              </a:spcAft>
              <a:buClrTx/>
              <a:buSzTx/>
              <a:buFont typeface="Arial" charset="0"/>
              <a:buChar char="•"/>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rPr>
              <a:t>惩罚制度着眼于对严重违纪行为实施处罚，而安全观察则是帮助你和你员工建立安全敏感性的一套培训课程。</a:t>
            </a:r>
            <a:endParaRPr kumimoji="0" lang="en-US" altLang="zh-CN" sz="200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228600" marR="0" lvl="0" indent="-228600" algn="l" defTabSz="914400" rtl="0" eaLnBrk="1" fontAlgn="auto" latinLnBrk="0" hangingPunct="1">
              <a:lnSpc>
                <a:spcPct val="100000"/>
              </a:lnSpc>
              <a:spcBef>
                <a:spcPts val="2000"/>
              </a:spcBef>
              <a:spcAft>
                <a:spcPts val="0"/>
              </a:spcAft>
              <a:buClrTx/>
              <a:buSzTx/>
              <a:buFont typeface="Arial" charset="0"/>
              <a:buChar char="•"/>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安全观察不是设计用来处罚那些未安全工作的人，而是以一种积极的方式来培养安全敏感性。</a:t>
            </a:r>
          </a:p>
        </p:txBody>
      </p:sp>
      <p:sp>
        <p:nvSpPr>
          <p:cNvPr id="3" name="TextBox 2"/>
          <p:cNvSpPr txBox="1"/>
          <p:nvPr/>
        </p:nvSpPr>
        <p:spPr>
          <a:xfrm>
            <a:off x="2493819" y="748146"/>
            <a:ext cx="4493538" cy="523220"/>
          </a:xfrm>
          <a:prstGeom prst="rect">
            <a:avLst/>
          </a:prstGeom>
          <a:noFill/>
        </p:spPr>
        <p:txBody>
          <a:bodyPr wrap="none" rtlCol="0">
            <a:spAutoFit/>
          </a:bodyPr>
          <a:lstStyle/>
          <a:p>
            <a:pPr lvl="0"/>
            <a:r>
              <a:rPr lang="zh-CN" altLang="en-US" sz="2800" dirty="0">
                <a:latin typeface="微软雅黑" pitchFamily="34" charset="-122"/>
                <a:ea typeface="微软雅黑" pitchFamily="34" charset="-122"/>
              </a:rPr>
              <a:t>将安全观察与惩罚制度分开</a:t>
            </a:r>
          </a:p>
        </p:txBody>
      </p:sp>
      <p:pic>
        <p:nvPicPr>
          <p:cNvPr id="168962" name="Picture 2" descr="C:\Users\Administrator\Desktop\ppt\timg (11).jpg"/>
          <p:cNvPicPr>
            <a:picLocks noChangeAspect="1" noChangeArrowheads="1"/>
          </p:cNvPicPr>
          <p:nvPr/>
        </p:nvPicPr>
        <p:blipFill>
          <a:blip r:embed="rId3" cstate="print"/>
          <a:srcRect/>
          <a:stretch>
            <a:fillRect/>
          </a:stretch>
        </p:blipFill>
        <p:spPr bwMode="auto">
          <a:xfrm>
            <a:off x="8638564" y="1514332"/>
            <a:ext cx="2923032" cy="2599944"/>
          </a:xfrm>
          <a:prstGeom prst="rect">
            <a:avLst/>
          </a:prstGeom>
          <a:noFill/>
        </p:spPr>
      </p:pic>
      <p:sp>
        <p:nvSpPr>
          <p:cNvPr id="5" name="TextBox 4"/>
          <p:cNvSpPr txBox="1"/>
          <p:nvPr/>
        </p:nvSpPr>
        <p:spPr>
          <a:xfrm>
            <a:off x="2695699" y="2268186"/>
            <a:ext cx="4775666" cy="1323439"/>
          </a:xfrm>
          <a:prstGeom prst="rect">
            <a:avLst/>
          </a:prstGeom>
          <a:solidFill>
            <a:srgbClr val="FCB00F"/>
          </a:solidFill>
          <a:ln w="25400">
            <a:solidFill>
              <a:schemeClr val="tx1"/>
            </a:solidFill>
          </a:ln>
        </p:spPr>
        <p:txBody>
          <a:bodyPr wrap="none" rtlCol="0">
            <a:spAutoFit/>
          </a:bodyPr>
          <a:lstStyle/>
          <a:p>
            <a:pPr marL="228600" lvl="0">
              <a:defRPr/>
            </a:pPr>
            <a:r>
              <a:rPr lang="zh-CN" altLang="en-US" sz="2000" dirty="0">
                <a:latin typeface="微软雅黑" pitchFamily="34" charset="-122"/>
                <a:ea typeface="微软雅黑" pitchFamily="34" charset="-122"/>
              </a:rPr>
              <a:t>安全观察是一种关注安全并与员工讨论</a:t>
            </a:r>
            <a:endParaRPr lang="en-US" altLang="zh-CN" sz="2000" dirty="0">
              <a:latin typeface="微软雅黑" pitchFamily="34" charset="-122"/>
              <a:ea typeface="微软雅黑" pitchFamily="34" charset="-122"/>
            </a:endParaRPr>
          </a:p>
          <a:p>
            <a:pPr marL="228600" lvl="0">
              <a:defRPr/>
            </a:pPr>
            <a:r>
              <a:rPr lang="zh-CN" altLang="en-US" sz="2000" dirty="0">
                <a:latin typeface="微软雅黑" pitchFamily="34" charset="-122"/>
                <a:ea typeface="微软雅黑" pitchFamily="34" charset="-122"/>
              </a:rPr>
              <a:t>以帮助他们安全工作的一种方式，它不</a:t>
            </a:r>
            <a:endParaRPr lang="en-US" altLang="zh-CN" sz="2000" dirty="0">
              <a:latin typeface="微软雅黑" pitchFamily="34" charset="-122"/>
              <a:ea typeface="微软雅黑" pitchFamily="34" charset="-122"/>
            </a:endParaRPr>
          </a:p>
          <a:p>
            <a:pPr marL="228600" lvl="0">
              <a:defRPr/>
            </a:pPr>
            <a:r>
              <a:rPr lang="zh-CN" altLang="en-US" sz="2000" dirty="0">
                <a:latin typeface="微软雅黑" pitchFamily="34" charset="-122"/>
                <a:ea typeface="微软雅黑" pitchFamily="34" charset="-122"/>
              </a:rPr>
              <a:t>带有惩罚性，且不应与你组织的惩罚制</a:t>
            </a:r>
            <a:endParaRPr lang="en-US" altLang="zh-CN" sz="2000" dirty="0">
              <a:latin typeface="微软雅黑" pitchFamily="34" charset="-122"/>
              <a:ea typeface="微软雅黑" pitchFamily="34" charset="-122"/>
            </a:endParaRPr>
          </a:p>
          <a:p>
            <a:pPr marL="228600" lvl="0">
              <a:defRPr/>
            </a:pPr>
            <a:r>
              <a:rPr lang="zh-CN" altLang="en-US" sz="2000" dirty="0">
                <a:latin typeface="微软雅黑" pitchFamily="34" charset="-122"/>
                <a:ea typeface="微软雅黑" pitchFamily="34" charset="-122"/>
              </a:rPr>
              <a:t>度相联系。</a:t>
            </a:r>
            <a:endParaRPr lang="en-US" altLang="zh-CN" sz="2000" dirty="0">
              <a:latin typeface="微软雅黑" pitchFamily="34" charset="-122"/>
              <a:ea typeface="微软雅黑" pitchFamily="34" charset="-122"/>
            </a:endParaRPr>
          </a:p>
        </p:txBody>
      </p:sp>
      <p:sp>
        <p:nvSpPr>
          <p:cNvPr id="8" name="椭圆 7"/>
          <p:cNvSpPr/>
          <p:nvPr/>
        </p:nvSpPr>
        <p:spPr>
          <a:xfrm>
            <a:off x="9779681" y="2268186"/>
            <a:ext cx="442686" cy="442686"/>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817669" y="682235"/>
            <a:ext cx="3440628" cy="505298"/>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微软雅黑" pitchFamily="34" charset="-122"/>
                <a:ea typeface="微软雅黑" pitchFamily="34" charset="-122"/>
                <a:cs typeface="+mj-cs"/>
              </a:rPr>
              <a:t>（三）沟通</a:t>
            </a:r>
            <a:endParaRPr kumimoji="0" lang="zh-CN" sz="3200" b="1" i="0" u="none" strike="noStrike" kern="1200" cap="none" spc="0" normalizeH="0" baseline="0" noProof="0" dirty="0">
              <a:ln>
                <a:noFill/>
              </a:ln>
              <a:effectLst/>
              <a:uLnTx/>
              <a:uFillTx/>
              <a:latin typeface="微软雅黑" pitchFamily="34" charset="-122"/>
              <a:ea typeface="微软雅黑" pitchFamily="34" charset="-122"/>
              <a:cs typeface="+mj-cs"/>
            </a:endParaRPr>
          </a:p>
        </p:txBody>
      </p:sp>
      <p:sp>
        <p:nvSpPr>
          <p:cNvPr id="3" name="Rectangle 2"/>
          <p:cNvSpPr txBox="1">
            <a:spLocks noRot="1" noChangeArrowheads="1"/>
          </p:cNvSpPr>
          <p:nvPr/>
        </p:nvSpPr>
        <p:spPr>
          <a:xfrm>
            <a:off x="2848109" y="1738134"/>
            <a:ext cx="8458200" cy="48577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txBox="1">
            <a:spLocks noRot="1" noChangeArrowheads="1"/>
          </p:cNvSpPr>
          <p:nvPr/>
        </p:nvSpPr>
        <p:spPr>
          <a:xfrm>
            <a:off x="6967220" y="2117090"/>
            <a:ext cx="4696460" cy="3698875"/>
          </a:xfrm>
          <a:prstGeom prst="rect">
            <a:avLst/>
          </a:prstGeom>
        </p:spPr>
        <p:txBody>
          <a:bodyPr/>
          <a:lstStyle/>
          <a:p>
            <a:pPr marL="228600" lvl="0" indent="-228600" fontAlgn="auto">
              <a:lnSpc>
                <a:spcPts val="2460"/>
              </a:lnSpc>
              <a:spcBef>
                <a:spcPts val="1000"/>
              </a:spcBef>
              <a:buFont typeface="Arial" charset="0"/>
              <a:buChar cha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如何通过观察工作中的员工来关注安全是不够的，同时需要与员工交谈鼓励其安全地工作，或强调不安全的状况。纠正不安全的状况是重要的，但在激励员工持续安全的工作</a:t>
            </a:r>
            <a:r>
              <a:rPr lang="zh-CN" altLang="en-US" dirty="0">
                <a:latin typeface="微软雅黑" pitchFamily="34" charset="-122"/>
                <a:ea typeface="微软雅黑" pitchFamily="34" charset="-122"/>
              </a:rPr>
              <a:t>方面，随时尽可能地以鼓励安全工作为重点，强化</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或鼓励安全地工作行为更为重要。</a:t>
            </a:r>
          </a:p>
          <a:p>
            <a:pPr marL="228600" marR="0" lvl="0" indent="-228600" algn="l" defTabSz="914400" rtl="0" fontAlgn="auto">
              <a:lnSpc>
                <a:spcPts val="2460"/>
              </a:lnSpc>
              <a:spcBef>
                <a:spcPts val="1000"/>
              </a:spcBef>
              <a:spcAft>
                <a:spcPts val="0"/>
              </a:spcAft>
              <a:buClrTx/>
              <a:buSzTx/>
              <a:buFont typeface="Arial" charset="0"/>
              <a:buChar char="•"/>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如何强化安全的工作行为？通过让员工知道你在注意并感谢他们安全地工作。你可以说一些话表明你知道他们在安全工作，并他们安全的方式工作予以肯定和赞扬。</a:t>
            </a:r>
          </a:p>
        </p:txBody>
      </p:sp>
      <p:sp>
        <p:nvSpPr>
          <p:cNvPr id="5" name="TextBox 4"/>
          <p:cNvSpPr txBox="1"/>
          <p:nvPr/>
        </p:nvSpPr>
        <p:spPr>
          <a:xfrm>
            <a:off x="2850245" y="1456817"/>
            <a:ext cx="5570756" cy="369332"/>
          </a:xfrm>
          <a:prstGeom prst="rect">
            <a:avLst/>
          </a:prstGeom>
          <a:solidFill>
            <a:srgbClr val="FCB00F"/>
          </a:solidFill>
          <a:ln w="25400">
            <a:solidFill>
              <a:schemeClr val="tx1"/>
            </a:solidFill>
          </a:ln>
        </p:spPr>
        <p:txBody>
          <a:bodyPr wrap="none" rtlCol="0">
            <a:spAutoFit/>
          </a:bodyPr>
          <a:lstStyle/>
          <a:p>
            <a:pPr lvl="0">
              <a:lnSpc>
                <a:spcPct val="90000"/>
              </a:lnSpc>
              <a:spcBef>
                <a:spcPct val="0"/>
              </a:spcBef>
              <a:defRPr/>
            </a:pPr>
            <a:r>
              <a:rPr lang="zh-CN" altLang="en-US" sz="2000" dirty="0">
                <a:latin typeface="微软雅黑" pitchFamily="34" charset="-122"/>
                <a:ea typeface="微软雅黑" pitchFamily="34" charset="-122"/>
              </a:rPr>
              <a:t>观察与沟通：沟通才是安全观察目标实现的关键</a:t>
            </a:r>
          </a:p>
        </p:txBody>
      </p:sp>
      <p:pic>
        <p:nvPicPr>
          <p:cNvPr id="86018" name="Picture 2" descr="G:\PPT\t01076abc4a894a5c3c.jpg"/>
          <p:cNvPicPr>
            <a:picLocks noChangeAspect="1" noChangeArrowheads="1"/>
          </p:cNvPicPr>
          <p:nvPr/>
        </p:nvPicPr>
        <p:blipFill>
          <a:blip r:embed="rId2" cstate="print"/>
          <a:srcRect/>
          <a:stretch>
            <a:fillRect/>
          </a:stretch>
        </p:blipFill>
        <p:spPr bwMode="auto">
          <a:xfrm>
            <a:off x="2623013" y="2621768"/>
            <a:ext cx="4250013" cy="2838874"/>
          </a:xfrm>
          <a:prstGeom prst="rect">
            <a:avLst/>
          </a:prstGeom>
          <a:noFill/>
        </p:spPr>
      </p:pic>
      <p:sp>
        <p:nvSpPr>
          <p:cNvPr id="7" name="TextBox 6"/>
          <p:cNvSpPr txBox="1"/>
          <p:nvPr/>
        </p:nvSpPr>
        <p:spPr>
          <a:xfrm>
            <a:off x="2477119" y="5952267"/>
            <a:ext cx="7837714" cy="368300"/>
          </a:xfrm>
          <a:prstGeom prst="rect">
            <a:avLst/>
          </a:prstGeom>
          <a:noFill/>
        </p:spPr>
        <p:txBody>
          <a:bodyPr wrap="square" rtlCol="0">
            <a:spAutoFit/>
          </a:bodyPr>
          <a:lstStyle/>
          <a:p>
            <a:r>
              <a:rPr lang="zh-CN" altLang="en-US" b="1" dirty="0">
                <a:latin typeface="微软雅黑" pitchFamily="34" charset="-122"/>
                <a:ea typeface="微软雅黑" pitchFamily="34" charset="-122"/>
              </a:rPr>
              <a:t>对员工的配合表示感谢，形成双向交流的习惯，建立理解和信任</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211070" y="1701165"/>
            <a:ext cx="4562475" cy="2713990"/>
          </a:xfrm>
          <a:prstGeom prst="rect">
            <a:avLst/>
          </a:prstGeom>
          <a:noFill/>
          <a:ln w="25400">
            <a:noFill/>
          </a:ln>
        </p:spPr>
        <p:txBody>
          <a:bodyPr/>
          <a:lstStyle/>
          <a:p>
            <a:pPr marL="685800" marR="0" lvl="1" indent="-228600" algn="l" defTabSz="914400" rtl="0" fontAlgn="auto">
              <a:lnSpc>
                <a:spcPts val="2840"/>
              </a:lnSpc>
              <a:spcBef>
                <a:spcPts val="1000"/>
              </a:spcBef>
              <a:spcAft>
                <a:spcPts val="0"/>
              </a:spcAft>
              <a:buClrTx/>
              <a:buSzTx/>
              <a:buFont typeface="Arial" charset="0"/>
              <a:buChar char="•"/>
              <a:defRPr/>
            </a:pPr>
            <a:r>
              <a:rPr kumimoji="0" lang="zh-CN" sz="2200" b="0" i="0" u="none" strike="noStrike" kern="1200" cap="none" spc="0" normalizeH="0" baseline="0" noProof="0" dirty="0">
                <a:ln>
                  <a:noFill/>
                </a:ln>
                <a:solidFill>
                  <a:schemeClr val="tx1"/>
                </a:solidFill>
                <a:effectLst/>
                <a:uLnTx/>
                <a:uFillTx/>
                <a:latin typeface="+mn-lt"/>
                <a:ea typeface="宋体" charset="-122"/>
                <a:cs typeface="+mn-cs"/>
              </a:rPr>
              <a:t>与员工适当沟通，使他们了解为何他们的行为是不安全的，以及他们应如何安全作业</a:t>
            </a:r>
            <a:endParaRPr kumimoji="0" lang="en-US" altLang="zh-CN" sz="2200" b="0" i="0" u="none" strike="noStrike" kern="1200" cap="none" spc="0" normalizeH="0" baseline="0" noProof="0" dirty="0">
              <a:ln>
                <a:noFill/>
              </a:ln>
              <a:solidFill>
                <a:schemeClr val="tx1"/>
              </a:solidFill>
              <a:effectLst/>
              <a:uLnTx/>
              <a:uFillTx/>
              <a:latin typeface="+mn-lt"/>
              <a:ea typeface="宋体" charset="-122"/>
              <a:cs typeface="+mn-cs"/>
            </a:endParaRPr>
          </a:p>
          <a:p>
            <a:pPr marL="685800" marR="0" lvl="1" indent="-228600" algn="l" defTabSz="914400" rtl="0" fontAlgn="auto">
              <a:lnSpc>
                <a:spcPts val="2840"/>
              </a:lnSpc>
              <a:spcBef>
                <a:spcPts val="1000"/>
              </a:spcBef>
              <a:spcAft>
                <a:spcPts val="0"/>
              </a:spcAft>
              <a:buClrTx/>
              <a:buSzTx/>
              <a:buFont typeface="Arial" charset="0"/>
              <a:buChar char="•"/>
              <a:defRPr/>
            </a:pPr>
            <a:r>
              <a:rPr lang="zh-CN" sz="2200" noProof="0" dirty="0">
                <a:ln>
                  <a:noFill/>
                </a:ln>
                <a:effectLst/>
                <a:uLnTx/>
                <a:uFillTx/>
                <a:ea typeface="宋体" charset="-122"/>
                <a:sym typeface="+mn-ea"/>
              </a:rPr>
              <a:t>帮助员工了解到避免不安全的行为是基于他们自已的利益，他们将会更自觉的安全作业，即使不在监督之下</a:t>
            </a:r>
            <a:endParaRPr kumimoji="0" lang="zh-CN" sz="2200" b="0" i="0" u="none" strike="noStrike" kern="1200" cap="none" spc="0" normalizeH="0" baseline="0" noProof="0" dirty="0">
              <a:ln>
                <a:noFill/>
              </a:ln>
              <a:solidFill>
                <a:schemeClr val="tx1"/>
              </a:solidFill>
              <a:effectLst/>
              <a:uLnTx/>
              <a:uFillTx/>
              <a:latin typeface="+mn-lt"/>
              <a:ea typeface="宋体" charset="-122"/>
              <a:cs typeface="+mn-cs"/>
            </a:endParaRPr>
          </a:p>
        </p:txBody>
      </p:sp>
      <p:sp>
        <p:nvSpPr>
          <p:cNvPr id="4" name="TextBox 3"/>
          <p:cNvSpPr txBox="1"/>
          <p:nvPr/>
        </p:nvSpPr>
        <p:spPr>
          <a:xfrm>
            <a:off x="2795170" y="737120"/>
            <a:ext cx="4453247" cy="460375"/>
          </a:xfrm>
          <a:prstGeom prst="rect">
            <a:avLst/>
          </a:prstGeom>
          <a:noFill/>
        </p:spPr>
        <p:txBody>
          <a:bodyPr wrap="square" rtlCol="0">
            <a:spAutoFit/>
          </a:bodyPr>
          <a:lstStyle/>
          <a:p>
            <a:pPr lvl="0"/>
            <a:r>
              <a:rPr lang="zh-CN" altLang="en-US" sz="2400" dirty="0">
                <a:latin typeface="微软雅黑" pitchFamily="34" charset="-122"/>
                <a:ea typeface="微软雅黑" pitchFamily="34" charset="-122"/>
              </a:rPr>
              <a:t>避免不安全行为的重复发生</a:t>
            </a:r>
          </a:p>
        </p:txBody>
      </p:sp>
      <p:pic>
        <p:nvPicPr>
          <p:cNvPr id="6" name="图片 5" descr="下载"/>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7042150" y="1324610"/>
            <a:ext cx="4946015" cy="3297555"/>
          </a:xfrm>
          <a:prstGeom prst="rect">
            <a:avLst/>
          </a:prstGeom>
        </p:spPr>
      </p:pic>
      <p:sp>
        <p:nvSpPr>
          <p:cNvPr id="7" name="Rectangle 2"/>
          <p:cNvSpPr txBox="1">
            <a:spLocks noRot="1" noChangeArrowheads="1"/>
          </p:cNvSpPr>
          <p:nvPr/>
        </p:nvSpPr>
        <p:spPr>
          <a:xfrm>
            <a:off x="2495550" y="4919345"/>
            <a:ext cx="8789035" cy="1470660"/>
          </a:xfrm>
          <a:prstGeom prst="rect">
            <a:avLst/>
          </a:prstGeom>
          <a:solidFill>
            <a:srgbClr val="FCB00F"/>
          </a:solidFill>
          <a:ln w="25400">
            <a:solidFill>
              <a:schemeClr val="tx1"/>
            </a:solidFill>
          </a:ln>
        </p:spPr>
        <p:txBody>
          <a:bodyPr/>
          <a:lstStyle/>
          <a:p>
            <a:pPr marR="0" lvl="1" indent="0" algn="l" defTabSz="914400" rtl="0" eaLnBrk="1" fontAlgn="auto" latinLnBrk="0" hangingPunct="1">
              <a:lnSpc>
                <a:spcPct val="90000"/>
              </a:lnSpc>
              <a:spcBef>
                <a:spcPts val="1000"/>
              </a:spcBef>
              <a:spcAft>
                <a:spcPts val="0"/>
              </a:spcAft>
              <a:buClrTx/>
              <a:buSzTx/>
              <a:buFont typeface="Arial" charset="0"/>
              <a:buNone/>
              <a:defRPr/>
            </a:pPr>
            <a:r>
              <a:rPr kumimoji="0" lang="zh-CN" sz="2200" b="0" i="0" u="none" strike="noStrike" kern="1200" cap="none" spc="0" normalizeH="0" baseline="0" noProof="0" dirty="0">
                <a:ln>
                  <a:noFill/>
                </a:ln>
                <a:solidFill>
                  <a:schemeClr val="tx1"/>
                </a:solidFill>
                <a:effectLst/>
                <a:uLnTx/>
                <a:uFillTx/>
                <a:latin typeface="+mn-lt"/>
                <a:ea typeface="宋体" charset="-122"/>
                <a:cs typeface="+mn-cs"/>
              </a:rPr>
              <a:t>确保了解安全作业背后的原因，需要熟悉作业环境、工具和设备的风险，以帮助他们做出安全作业的决定和行动并加以强化。</a:t>
            </a:r>
            <a:endParaRPr kumimoji="0" lang="en-US" altLang="zh-CN" sz="2200" b="0" i="0" u="none" strike="noStrike" kern="1200" cap="none" spc="0" normalizeH="0" baseline="0" noProof="0" dirty="0">
              <a:ln>
                <a:noFill/>
              </a:ln>
              <a:solidFill>
                <a:schemeClr val="tx1"/>
              </a:solidFill>
              <a:effectLst/>
              <a:uLnTx/>
              <a:uFillTx/>
              <a:latin typeface="+mn-lt"/>
              <a:ea typeface="宋体" charset="-122"/>
              <a:cs typeface="+mn-cs"/>
            </a:endParaRPr>
          </a:p>
          <a:p>
            <a:pPr marR="0" lvl="1" indent="0" algn="l" defTabSz="914400" rtl="0" eaLnBrk="1" fontAlgn="auto" latinLnBrk="0" hangingPunct="1">
              <a:lnSpc>
                <a:spcPct val="90000"/>
              </a:lnSpc>
              <a:spcBef>
                <a:spcPts val="1000"/>
              </a:spcBef>
              <a:spcAft>
                <a:spcPts val="0"/>
              </a:spcAft>
              <a:buClrTx/>
              <a:buSzTx/>
              <a:buFont typeface="Arial" charset="0"/>
              <a:buNone/>
              <a:defRPr/>
            </a:pPr>
            <a:r>
              <a:rPr kumimoji="0" lang="zh-CN" sz="2200" b="0" i="0" u="none" strike="noStrike" kern="1200" cap="none" spc="0" normalizeH="0" baseline="0" noProof="0" dirty="0">
                <a:ln>
                  <a:noFill/>
                </a:ln>
                <a:solidFill>
                  <a:schemeClr val="tx1"/>
                </a:solidFill>
                <a:effectLst/>
                <a:uLnTx/>
                <a:uFillTx/>
                <a:latin typeface="+mn-lt"/>
                <a:ea typeface="宋体" charset="-122"/>
                <a:cs typeface="+mn-cs"/>
              </a:rPr>
              <a:t>找出并分析造成不安全行为的根本原因，</a:t>
            </a:r>
            <a:r>
              <a:rPr lang="zh-CN" sz="2200" noProof="0" dirty="0">
                <a:ln>
                  <a:noFill/>
                </a:ln>
                <a:effectLst/>
                <a:uLnTx/>
                <a:uFillTx/>
                <a:ea typeface="宋体" charset="-122"/>
                <a:sym typeface="+mn-ea"/>
              </a:rPr>
              <a:t>需要详细了解到员工的信息，包括生理和心理的方面，</a:t>
            </a:r>
            <a:r>
              <a:rPr kumimoji="0" lang="zh-CN" sz="2200" b="0" i="0" u="none" strike="noStrike" kern="1200" cap="none" spc="0" normalizeH="0" baseline="0" noProof="0" dirty="0">
                <a:ln>
                  <a:noFill/>
                </a:ln>
                <a:solidFill>
                  <a:schemeClr val="tx1"/>
                </a:solidFill>
                <a:effectLst/>
                <a:uLnTx/>
                <a:uFillTx/>
                <a:latin typeface="+mn-lt"/>
                <a:ea typeface="宋体" charset="-122"/>
                <a:cs typeface="+mn-cs"/>
              </a:rPr>
              <a:t>有针对性的沟通和引导。</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body" idx="4294967295"/>
          </p:nvPr>
        </p:nvSpPr>
        <p:spPr>
          <a:xfrm>
            <a:off x="6883400" y="1908810"/>
            <a:ext cx="4650740" cy="3975100"/>
          </a:xfrm>
          <a:prstGeom prst="rect">
            <a:avLst/>
          </a:prstGeom>
          <a:noFill/>
          <a:ln w="76200" cap="flat">
            <a:solidFill>
              <a:srgbClr val="FCB00F"/>
            </a:solidFill>
          </a:ln>
        </p:spPr>
        <p:txBody>
          <a:bodyPr/>
          <a:lstStyle/>
          <a:p>
            <a:pPr indent="0" algn="ctr" fontAlgn="auto">
              <a:lnSpc>
                <a:spcPts val="2600"/>
              </a:lnSpc>
              <a:spcBef>
                <a:spcPts val="0"/>
              </a:spcBef>
              <a:buFont typeface="Wingdings" charset="2"/>
              <a:buNone/>
            </a:pPr>
            <a:endParaRPr lang="zh-CN" sz="2000">
              <a:latin typeface="微软雅黑" pitchFamily="34" charset="-122"/>
              <a:ea typeface="微软雅黑" pitchFamily="34" charset="-122"/>
            </a:endParaRPr>
          </a:p>
          <a:p>
            <a:pPr indent="0" fontAlgn="auto">
              <a:lnSpc>
                <a:spcPts val="2600"/>
              </a:lnSpc>
              <a:spcBef>
                <a:spcPts val="0"/>
              </a:spcBef>
              <a:buNone/>
            </a:pPr>
            <a:r>
              <a:rPr lang="zh-CN" sz="2000">
                <a:latin typeface="微软雅黑" pitchFamily="34" charset="-122"/>
                <a:ea typeface="微软雅黑" pitchFamily="34" charset="-122"/>
              </a:rPr>
              <a:t>缺乏安全知识或安全培训</a:t>
            </a:r>
          </a:p>
          <a:p>
            <a:pPr indent="0" fontAlgn="auto">
              <a:lnSpc>
                <a:spcPts val="2600"/>
              </a:lnSpc>
              <a:spcBef>
                <a:spcPts val="0"/>
              </a:spcBef>
              <a:buNone/>
            </a:pPr>
            <a:r>
              <a:rPr lang="zh-CN" sz="2000">
                <a:latin typeface="微软雅黑" pitchFamily="34" charset="-122"/>
                <a:ea typeface="微软雅黑" pitchFamily="34" charset="-122"/>
              </a:rPr>
              <a:t>侥幸心理，认为“这不可能发生在我</a:t>
            </a:r>
          </a:p>
          <a:p>
            <a:pPr marL="0" indent="0" fontAlgn="auto">
              <a:lnSpc>
                <a:spcPts val="2600"/>
              </a:lnSpc>
              <a:spcBef>
                <a:spcPts val="0"/>
              </a:spcBef>
              <a:buNone/>
            </a:pPr>
            <a:r>
              <a:rPr lang="zh-CN" sz="2000">
                <a:latin typeface="微软雅黑" pitchFamily="34" charset="-122"/>
                <a:ea typeface="微软雅黑" pitchFamily="34" charset="-122"/>
              </a:rPr>
              <a:t>    身上”或“这次不会发生”</a:t>
            </a:r>
          </a:p>
          <a:p>
            <a:pPr indent="0" fontAlgn="auto">
              <a:lnSpc>
                <a:spcPts val="2600"/>
              </a:lnSpc>
              <a:spcBef>
                <a:spcPts val="0"/>
              </a:spcBef>
              <a:buNone/>
            </a:pPr>
            <a:r>
              <a:rPr lang="zh-CN" sz="2000">
                <a:latin typeface="微软雅黑" pitchFamily="34" charset="-122"/>
                <a:ea typeface="微软雅黑" pitchFamily="34" charset="-122"/>
              </a:rPr>
              <a:t>不良的习惯</a:t>
            </a:r>
          </a:p>
          <a:p>
            <a:pPr indent="0" fontAlgn="auto">
              <a:lnSpc>
                <a:spcPts val="2600"/>
              </a:lnSpc>
              <a:spcBef>
                <a:spcPts val="0"/>
              </a:spcBef>
              <a:buNone/>
            </a:pPr>
            <a:r>
              <a:rPr lang="zh-CN" sz="2000">
                <a:latin typeface="微软雅黑" pitchFamily="34" charset="-122"/>
                <a:ea typeface="微软雅黑" pitchFamily="34" charset="-122"/>
              </a:rPr>
              <a:t>未正确使用个人防护装备</a:t>
            </a:r>
          </a:p>
          <a:p>
            <a:pPr indent="0" fontAlgn="auto">
              <a:lnSpc>
                <a:spcPts val="2600"/>
              </a:lnSpc>
              <a:spcBef>
                <a:spcPts val="0"/>
              </a:spcBef>
              <a:buNone/>
            </a:pPr>
            <a:r>
              <a:rPr lang="zh-CN" sz="2000">
                <a:latin typeface="微软雅黑" pitchFamily="34" charset="-122"/>
                <a:ea typeface="微软雅黑" pitchFamily="34" charset="-122"/>
              </a:rPr>
              <a:t>不知道自己的行为是不安全的</a:t>
            </a:r>
          </a:p>
          <a:p>
            <a:pPr indent="0" fontAlgn="auto">
              <a:lnSpc>
                <a:spcPts val="2600"/>
              </a:lnSpc>
              <a:spcBef>
                <a:spcPts val="0"/>
              </a:spcBef>
              <a:buNone/>
            </a:pPr>
            <a:r>
              <a:rPr lang="zh-CN" sz="2000">
                <a:latin typeface="微软雅黑" pitchFamily="34" charset="-122"/>
                <a:ea typeface="微软雅黑" pitchFamily="34" charset="-122"/>
              </a:rPr>
              <a:t>企图吸引别人的注意</a:t>
            </a:r>
          </a:p>
          <a:p>
            <a:pPr indent="0" fontAlgn="auto">
              <a:lnSpc>
                <a:spcPts val="2600"/>
              </a:lnSpc>
              <a:spcBef>
                <a:spcPts val="0"/>
              </a:spcBef>
              <a:buNone/>
            </a:pPr>
            <a:r>
              <a:rPr lang="zh-CN" sz="2000">
                <a:latin typeface="微软雅黑" pitchFamily="34" charset="-122"/>
                <a:ea typeface="微软雅黑" pitchFamily="34" charset="-122"/>
              </a:rPr>
              <a:t>盲目蛮干</a:t>
            </a:r>
          </a:p>
          <a:p>
            <a:pPr indent="0" fontAlgn="auto">
              <a:lnSpc>
                <a:spcPts val="2600"/>
              </a:lnSpc>
              <a:spcBef>
                <a:spcPts val="0"/>
              </a:spcBef>
              <a:buNone/>
            </a:pPr>
            <a:r>
              <a:rPr lang="zh-CN" sz="2000">
                <a:latin typeface="微软雅黑" pitchFamily="34" charset="-122"/>
                <a:ea typeface="微软雅黑" pitchFamily="34" charset="-122"/>
              </a:rPr>
              <a:t>将舒适、生产置于安全之上</a:t>
            </a:r>
          </a:p>
          <a:p>
            <a:pPr indent="0" fontAlgn="auto">
              <a:lnSpc>
                <a:spcPts val="2600"/>
              </a:lnSpc>
              <a:spcBef>
                <a:spcPts val="0"/>
              </a:spcBef>
              <a:buNone/>
            </a:pPr>
            <a:r>
              <a:rPr lang="zh-CN" sz="2000">
                <a:latin typeface="微软雅黑" pitchFamily="34" charset="-122"/>
                <a:ea typeface="微软雅黑" pitchFamily="34" charset="-122"/>
              </a:rPr>
              <a:t>上班或下班时所反映出的士气问题</a:t>
            </a:r>
          </a:p>
        </p:txBody>
      </p:sp>
      <p:sp>
        <p:nvSpPr>
          <p:cNvPr id="4" name="TextBox 3"/>
          <p:cNvSpPr txBox="1"/>
          <p:nvPr/>
        </p:nvSpPr>
        <p:spPr>
          <a:xfrm>
            <a:off x="2795170" y="737120"/>
            <a:ext cx="4453247" cy="460375"/>
          </a:xfrm>
          <a:prstGeom prst="rect">
            <a:avLst/>
          </a:prstGeom>
          <a:noFill/>
        </p:spPr>
        <p:txBody>
          <a:bodyPr wrap="square" rtlCol="0">
            <a:spAutoFit/>
          </a:bodyPr>
          <a:lstStyle/>
          <a:p>
            <a:pPr lvl="0"/>
            <a:r>
              <a:rPr lang="zh-CN" sz="2400">
                <a:latin typeface="微软雅黑" pitchFamily="34" charset="-122"/>
                <a:ea typeface="微软雅黑" pitchFamily="34" charset="-122"/>
                <a:sym typeface="+mn-ea"/>
              </a:rPr>
              <a:t>某些不安全行为的潜在原因</a:t>
            </a:r>
            <a:endParaRPr lang="zh-CN" altLang="en-US" sz="2400" dirty="0">
              <a:latin typeface="微软雅黑" pitchFamily="34" charset="-122"/>
              <a:ea typeface="微软雅黑" pitchFamily="34" charset="-122"/>
              <a:sym typeface="+mn-ea"/>
            </a:endParaRPr>
          </a:p>
        </p:txBody>
      </p:sp>
      <p:pic>
        <p:nvPicPr>
          <p:cNvPr id="2" name="图片 1" descr="timg (1)"/>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2493010" y="1908810"/>
            <a:ext cx="3413125" cy="3954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slide(fromBottom)">
                                      <p:cBhvr>
                                        <p:cTn id="7" dur="5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slide(fromBottom)">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slide(fromBottom)">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slide(fromBottom)">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slide(fromBottom)">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slide(fromBottom)">
                                      <p:cBhvr>
                                        <p:cTn id="32" dur="500"/>
                                        <p:tgtEl>
                                          <p:spTgt spid="184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8434">
                                            <p:txEl>
                                              <p:pRg st="7" end="7"/>
                                            </p:txEl>
                                          </p:spTgt>
                                        </p:tgtEl>
                                        <p:attrNameLst>
                                          <p:attrName>style.visibility</p:attrName>
                                        </p:attrNameLst>
                                      </p:cBhvr>
                                      <p:to>
                                        <p:strVal val="visible"/>
                                      </p:to>
                                    </p:set>
                                    <p:animEffect transition="in" filter="slide(fromBottom)">
                                      <p:cBhvr>
                                        <p:cTn id="37" dur="500"/>
                                        <p:tgtEl>
                                          <p:spTgt spid="1843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8434">
                                            <p:txEl>
                                              <p:pRg st="8" end="8"/>
                                            </p:txEl>
                                          </p:spTgt>
                                        </p:tgtEl>
                                        <p:attrNameLst>
                                          <p:attrName>style.visibility</p:attrName>
                                        </p:attrNameLst>
                                      </p:cBhvr>
                                      <p:to>
                                        <p:strVal val="visible"/>
                                      </p:to>
                                    </p:set>
                                    <p:animEffect transition="in" filter="slide(fromBottom)">
                                      <p:cBhvr>
                                        <p:cTn id="42" dur="500"/>
                                        <p:tgtEl>
                                          <p:spTgt spid="1843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8434">
                                            <p:txEl>
                                              <p:pRg st="9" end="9"/>
                                            </p:txEl>
                                          </p:spTgt>
                                        </p:tgtEl>
                                        <p:attrNameLst>
                                          <p:attrName>style.visibility</p:attrName>
                                        </p:attrNameLst>
                                      </p:cBhvr>
                                      <p:to>
                                        <p:strVal val="visible"/>
                                      </p:to>
                                    </p:set>
                                    <p:animEffect transition="in" filter="slide(fromBottom)">
                                      <p:cBhvr>
                                        <p:cTn id="47" dur="500"/>
                                        <p:tgtEl>
                                          <p:spTgt spid="1843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8434">
                                            <p:txEl>
                                              <p:pRg st="10" end="10"/>
                                            </p:txEl>
                                          </p:spTgt>
                                        </p:tgtEl>
                                        <p:attrNameLst>
                                          <p:attrName>style.visibility</p:attrName>
                                        </p:attrNameLst>
                                      </p:cBhvr>
                                      <p:to>
                                        <p:strVal val="visible"/>
                                      </p:to>
                                    </p:set>
                                    <p:animEffect transition="in" filter="slide(fromBottom)">
                                      <p:cBhvr>
                                        <p:cTn id="52" dur="500"/>
                                        <p:tgtEl>
                                          <p:spTgt spid="184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p:nvPr/>
        </p:nvSpPr>
        <p:spPr bwMode="auto">
          <a:xfrm>
            <a:off x="3389039" y="1604455"/>
            <a:ext cx="7285039" cy="3284113"/>
          </a:xfrm>
          <a:prstGeom prst="rect">
            <a:avLst/>
          </a:prstGeom>
          <a:solidFill>
            <a:srgbClr val="FCB00F">
              <a:alpha val="62000"/>
            </a:srgbClr>
          </a:solidFill>
          <a:ln w="38100" cmpd="sng">
            <a:solidFill>
              <a:schemeClr val="tx1"/>
            </a:solidFill>
            <a:miter lim="800000"/>
          </a:ln>
        </p:spPr>
        <p:txBody>
          <a:bodyPr/>
          <a:lstStyle/>
          <a:p>
            <a:pPr>
              <a:lnSpc>
                <a:spcPts val="2500"/>
              </a:lnSpc>
              <a:buFont typeface="Wingdings" charset="2"/>
              <a:buNone/>
            </a:pPr>
            <a:r>
              <a:rPr lang="zh-CN" altLang="en-US" sz="2000" dirty="0">
                <a:latin typeface="微软雅黑" pitchFamily="34" charset="-122"/>
                <a:ea typeface="微软雅黑" pitchFamily="34" charset="-122"/>
              </a:rPr>
              <a:t>     1、初来乍到的新工人                11、冒冒失失的莽撞人</a:t>
            </a:r>
          </a:p>
          <a:p>
            <a:pPr>
              <a:lnSpc>
                <a:spcPts val="2500"/>
              </a:lnSpc>
              <a:buFont typeface="Wingdings" charset="2"/>
              <a:buNone/>
            </a:pPr>
            <a:r>
              <a:rPr lang="zh-CN" altLang="en-US" sz="2000" dirty="0">
                <a:latin typeface="微软雅黑" pitchFamily="34" charset="-122"/>
                <a:ea typeface="微软雅黑" pitchFamily="34" charset="-122"/>
              </a:rPr>
              <a:t>     2、好奇爱动的青年人                12、遇到难事的忧愁人</a:t>
            </a:r>
          </a:p>
          <a:p>
            <a:pPr>
              <a:lnSpc>
                <a:spcPts val="2500"/>
              </a:lnSpc>
              <a:buFont typeface="Wingdings" charset="2"/>
              <a:buNone/>
            </a:pPr>
            <a:r>
              <a:rPr lang="zh-CN" altLang="en-US" sz="2000" dirty="0">
                <a:latin typeface="微软雅黑" pitchFamily="34" charset="-122"/>
                <a:ea typeface="微软雅黑" pitchFamily="34" charset="-122"/>
              </a:rPr>
              <a:t>     3、变换工种的改行人                13、吊儿郎当的马虎人</a:t>
            </a:r>
          </a:p>
          <a:p>
            <a:pPr>
              <a:lnSpc>
                <a:spcPts val="2500"/>
              </a:lnSpc>
              <a:buFont typeface="Wingdings" charset="2"/>
              <a:buNone/>
            </a:pPr>
            <a:r>
              <a:rPr lang="zh-CN" altLang="en-US" sz="2000" dirty="0">
                <a:latin typeface="微软雅黑" pitchFamily="34" charset="-122"/>
                <a:ea typeface="微软雅黑" pitchFamily="34" charset="-122"/>
              </a:rPr>
              <a:t>     4、休息不好的疲倦人                14、受了委屈的气愤人</a:t>
            </a:r>
          </a:p>
          <a:p>
            <a:pPr>
              <a:lnSpc>
                <a:spcPts val="2500"/>
              </a:lnSpc>
              <a:buFont typeface="Wingdings" charset="2"/>
              <a:buNone/>
            </a:pPr>
            <a:r>
              <a:rPr lang="zh-CN" altLang="en-US" sz="2000" dirty="0">
                <a:latin typeface="微软雅黑" pitchFamily="34" charset="-122"/>
                <a:ea typeface="微软雅黑" pitchFamily="34" charset="-122"/>
              </a:rPr>
              <a:t>     5、急于求成的糊涂人                15、冒险蛮干的危险人</a:t>
            </a:r>
          </a:p>
          <a:p>
            <a:pPr>
              <a:lnSpc>
                <a:spcPts val="2500"/>
              </a:lnSpc>
              <a:buFont typeface="Wingdings" charset="2"/>
              <a:buNone/>
            </a:pPr>
            <a:r>
              <a:rPr lang="zh-CN" altLang="en-US" sz="2000" dirty="0">
                <a:latin typeface="微软雅黑" pitchFamily="34" charset="-122"/>
                <a:ea typeface="微软雅黑" pitchFamily="34" charset="-122"/>
              </a:rPr>
              <a:t>     6、习惯违章的固执人                16、情绪波动的心烦人 </a:t>
            </a:r>
          </a:p>
          <a:p>
            <a:pPr>
              <a:lnSpc>
                <a:spcPts val="2500"/>
              </a:lnSpc>
              <a:buFont typeface="Wingdings" charset="2"/>
              <a:buNone/>
            </a:pPr>
            <a:r>
              <a:rPr lang="zh-CN" altLang="en-US" sz="2000" dirty="0">
                <a:latin typeface="微软雅黑" pitchFamily="34" charset="-122"/>
                <a:ea typeface="微软雅黑" pitchFamily="34" charset="-122"/>
              </a:rPr>
              <a:t>     7、手忙脚乱的急性人                17、满不在乎的粗心人</a:t>
            </a:r>
          </a:p>
          <a:p>
            <a:pPr>
              <a:lnSpc>
                <a:spcPts val="2500"/>
              </a:lnSpc>
              <a:buFont typeface="Wingdings" charset="2"/>
              <a:buNone/>
            </a:pPr>
            <a:r>
              <a:rPr lang="zh-CN" altLang="en-US" sz="2000" dirty="0">
                <a:latin typeface="微软雅黑" pitchFamily="34" charset="-122"/>
                <a:ea typeface="微软雅黑" pitchFamily="34" charset="-122"/>
              </a:rPr>
              <a:t>     8、心存侥幸的麻痹人                18、大喜大悲的异常人</a:t>
            </a:r>
          </a:p>
          <a:p>
            <a:pPr>
              <a:lnSpc>
                <a:spcPts val="2500"/>
              </a:lnSpc>
              <a:buFont typeface="Wingdings" charset="2"/>
              <a:buNone/>
            </a:pPr>
            <a:r>
              <a:rPr lang="zh-CN" altLang="en-US" sz="2000" dirty="0">
                <a:latin typeface="微软雅黑" pitchFamily="34" charset="-122"/>
                <a:ea typeface="微软雅黑" pitchFamily="34" charset="-122"/>
              </a:rPr>
              <a:t>     9、不懂规程的“聪明人”         19、投机省事的“大能人”</a:t>
            </a:r>
          </a:p>
          <a:p>
            <a:pPr>
              <a:lnSpc>
                <a:spcPts val="2500"/>
              </a:lnSpc>
              <a:buFont typeface="Wingdings" charset="2"/>
              <a:buNone/>
            </a:pPr>
            <a:r>
              <a:rPr lang="zh-CN" altLang="en-US" sz="2000" dirty="0">
                <a:latin typeface="微软雅黑" pitchFamily="34" charset="-122"/>
                <a:ea typeface="微软雅黑" pitchFamily="34" charset="-122"/>
              </a:rPr>
              <a:t>     10、凑凑合合的“懒惰人”       20、带病工作的“坚强人”</a:t>
            </a:r>
          </a:p>
        </p:txBody>
      </p:sp>
      <p:sp>
        <p:nvSpPr>
          <p:cNvPr id="3" name="矩形 2"/>
          <p:cNvSpPr/>
          <p:nvPr/>
        </p:nvSpPr>
        <p:spPr>
          <a:xfrm>
            <a:off x="2709989" y="522091"/>
            <a:ext cx="3110230" cy="539750"/>
          </a:xfrm>
          <a:prstGeom prst="rect">
            <a:avLst/>
          </a:prstGeom>
        </p:spPr>
        <p:txBody>
          <a:bodyPr wrap="none">
            <a:spAutoFit/>
          </a:bodyPr>
          <a:lstStyle/>
          <a:p>
            <a:pPr algn="ctr">
              <a:lnSpc>
                <a:spcPts val="3500"/>
              </a:lnSpc>
              <a:buFont typeface="Wingdings" charset="2"/>
              <a:buNone/>
            </a:pPr>
            <a:r>
              <a:rPr lang="zh-CN" altLang="en-US" sz="2800" b="1" dirty="0">
                <a:latin typeface="微软雅黑" pitchFamily="34" charset="-122"/>
                <a:ea typeface="微软雅黑" pitchFamily="34" charset="-122"/>
              </a:rPr>
              <a:t>最易违章的20种人</a:t>
            </a:r>
          </a:p>
        </p:txBody>
      </p:sp>
      <p:sp>
        <p:nvSpPr>
          <p:cNvPr id="4" name="TextBox 3"/>
          <p:cNvSpPr txBox="1"/>
          <p:nvPr/>
        </p:nvSpPr>
        <p:spPr>
          <a:xfrm>
            <a:off x="3865021" y="5195166"/>
            <a:ext cx="6583680" cy="368300"/>
          </a:xfrm>
          <a:prstGeom prst="rect">
            <a:avLst/>
          </a:prstGeom>
          <a:noFill/>
        </p:spPr>
        <p:txBody>
          <a:bodyPr wrap="none" rtlCol="0">
            <a:spAutoFit/>
          </a:bodyPr>
          <a:lstStyle/>
          <a:p>
            <a:r>
              <a:rPr lang="zh-CN" altLang="en-US" b="1" dirty="0">
                <a:latin typeface="微软雅黑" pitchFamily="34" charset="-122"/>
                <a:ea typeface="微软雅黑" pitchFamily="34" charset="-122"/>
              </a:rPr>
              <a:t>通过观察，及时发现不安全行为；通过沟通，尽早化解安全隐患</a:t>
            </a:r>
            <a:endParaRPr lang="en-US" altLang="zh-CN" b="1"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C:\Users\Administrator\Desktop\ppt\小人\timg (15).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2122170" y="2019300"/>
            <a:ext cx="4845050" cy="3573780"/>
          </a:xfrm>
          <a:prstGeom prst="rect">
            <a:avLst/>
          </a:prstGeom>
          <a:noFill/>
        </p:spPr>
      </p:pic>
      <p:sp>
        <p:nvSpPr>
          <p:cNvPr id="2" name="矩形 1"/>
          <p:cNvSpPr/>
          <p:nvPr/>
        </p:nvSpPr>
        <p:spPr>
          <a:xfrm>
            <a:off x="2793809" y="635756"/>
            <a:ext cx="1960880" cy="539750"/>
          </a:xfrm>
          <a:prstGeom prst="rect">
            <a:avLst/>
          </a:prstGeom>
        </p:spPr>
        <p:txBody>
          <a:bodyPr wrap="none">
            <a:spAutoFit/>
          </a:bodyPr>
          <a:lstStyle/>
          <a:p>
            <a:pPr algn="ctr">
              <a:lnSpc>
                <a:spcPts val="3500"/>
              </a:lnSpc>
              <a:buFont typeface="Wingdings" charset="2"/>
              <a:buNone/>
            </a:pPr>
            <a:r>
              <a:rPr lang="zh-CN" altLang="en-US" sz="2800" b="1" dirty="0">
                <a:latin typeface="微软雅黑" pitchFamily="34" charset="-122"/>
                <a:ea typeface="微软雅黑" pitchFamily="34" charset="-122"/>
              </a:rPr>
              <a:t>合适的沟通</a:t>
            </a:r>
          </a:p>
        </p:txBody>
      </p:sp>
      <p:sp>
        <p:nvSpPr>
          <p:cNvPr id="5" name="Rectangle 3"/>
          <p:cNvSpPr txBox="1">
            <a:spLocks noRot="1" noChangeArrowheads="1"/>
          </p:cNvSpPr>
          <p:nvPr/>
        </p:nvSpPr>
        <p:spPr>
          <a:xfrm>
            <a:off x="6967220" y="2005330"/>
            <a:ext cx="4696460" cy="3769995"/>
          </a:xfrm>
          <a:prstGeom prst="rect">
            <a:avLst/>
          </a:prstGeom>
        </p:spPr>
        <p:txBody>
          <a:bodyPr/>
          <a:lstStyle/>
          <a:p>
            <a:pPr marL="228600" lvl="0" indent="-228600" fontAlgn="auto">
              <a:lnSpc>
                <a:spcPts val="2600"/>
              </a:lnSpc>
              <a:spcBef>
                <a:spcPts val="1000"/>
              </a:spcBef>
              <a:buFont typeface="Arial" charset="0"/>
              <a:buChar cha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在安全观察中，目的并非为了责备违章的员工，而是鼓励每个人共同合作创造安全的工作场所。如果员工因为安全的问题互相责备则适得其反</a:t>
            </a:r>
          </a:p>
          <a:p>
            <a:pPr marL="228600" lvl="0" indent="-228600">
              <a:spcBef>
                <a:spcPts val="1000"/>
              </a:spcBef>
              <a:buFont typeface="Arial" charset="0"/>
              <a:buChar char="•"/>
            </a:pP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228600" marR="0" lvl="0" indent="-228600" algn="l" defTabSz="914400" rtl="0" fontAlgn="auto">
              <a:lnSpc>
                <a:spcPts val="2600"/>
              </a:lnSpc>
              <a:spcBef>
                <a:spcPts val="1000"/>
              </a:spcBef>
              <a:spcAft>
                <a:spcPts val="0"/>
              </a:spcAft>
              <a:buClrTx/>
              <a:buSzTx/>
              <a:buFont typeface="Arial" charset="0"/>
              <a:buChar char="•"/>
              <a:defRPr/>
            </a:pPr>
            <a:r>
              <a:rPr lang="zh-CN" altLang="en-US" sz="2000" dirty="0">
                <a:latin typeface="微软雅黑" pitchFamily="34" charset="-122"/>
                <a:ea typeface="微软雅黑" pitchFamily="34" charset="-122"/>
                <a:sym typeface="+mn-ea"/>
              </a:rPr>
              <a:t>人的活动会产生安全及不安全的状况，而人们以组织认同的方式去工作。若组织允许不安全的状况存在，人们会以为无需在乎安全；若组织随时鼓励安全地工作，则人们会意识到安全受到重视</a:t>
            </a:r>
          </a:p>
          <a:p>
            <a:pPr marL="228600" marR="0" lvl="0" indent="-228600" algn="l" defTabSz="914400" rtl="0" eaLnBrk="1" fontAlgn="auto" latinLnBrk="0" hangingPunct="1">
              <a:lnSpc>
                <a:spcPct val="100000"/>
              </a:lnSpc>
              <a:spcBef>
                <a:spcPts val="1000"/>
              </a:spcBef>
              <a:spcAft>
                <a:spcPts val="0"/>
              </a:spcAft>
              <a:buClrTx/>
              <a:buSzTx/>
              <a:buFont typeface="Arial" charset="0"/>
              <a:buChar char="•"/>
              <a:defRPr/>
            </a:pP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slide(fromBottom)">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solidFill>
                  <a:schemeClr val="bg1"/>
                </a:solidFill>
                <a:latin typeface="微软雅黑" pitchFamily="34" charset="-122"/>
                <a:ea typeface="微软雅黑" pitchFamily="34" charset="-122"/>
                <a:cs typeface="Arial" charset="0"/>
              </a:endParaRPr>
            </a:p>
          </p:txBody>
        </p:sp>
        <p:sp>
          <p:nvSpPr>
            <p:cNvPr id="102" name="文本框 101"/>
            <p:cNvSpPr txBox="1"/>
            <p:nvPr/>
          </p:nvSpPr>
          <p:spPr>
            <a:xfrm>
              <a:off x="3609195" y="4612974"/>
              <a:ext cx="2088001" cy="655061"/>
            </a:xfrm>
            <a:prstGeom prst="rect">
              <a:avLst/>
            </a:prstGeom>
            <a:noFill/>
          </p:spPr>
          <p:txBody>
            <a:bodyPr wrap="square" rtlCol="0">
              <a:spAutoFit/>
            </a:bodyPr>
            <a:lstStyle/>
            <a:p>
              <a:pPr algn="ctr"/>
              <a:r>
                <a:rPr lang="zh-CN" altLang="en-US" sz="2000" b="1" dirty="0">
                  <a:solidFill>
                    <a:schemeClr val="bg1"/>
                  </a:solidFill>
                  <a:latin typeface="微软雅黑" pitchFamily="34" charset="-122"/>
                  <a:ea typeface="微软雅黑" pitchFamily="34" charset="-122"/>
                </a:rPr>
                <a:t>与员工讨论不安全行为及后果</a:t>
              </a:r>
              <a:endParaRPr lang="zh-CN" altLang="en-US" sz="2000" b="1" baseline="-3000" dirty="0">
                <a:solidFill>
                  <a:schemeClr val="bg1"/>
                </a:solidFill>
                <a:latin typeface="微软雅黑" pitchFamily="34" charset="-122"/>
                <a:ea typeface="微软雅黑" pitchFamily="34" charset="-122"/>
                <a:cs typeface="Arial" charset="0"/>
              </a:endParaRPr>
            </a:p>
          </p:txBody>
        </p: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solidFill>
                  <a:schemeClr val="bg1"/>
                </a:solidFill>
                <a:latin typeface="微软雅黑" pitchFamily="34" charset="-122"/>
                <a:ea typeface="微软雅黑" pitchFamily="34" charset="-122"/>
                <a:cs typeface="Arial" charset="0"/>
              </a:endParaRPr>
            </a:p>
          </p:txBody>
        </p:sp>
        <p:sp>
          <p:nvSpPr>
            <p:cNvPr id="109" name="文本框 108"/>
            <p:cNvSpPr txBox="1"/>
            <p:nvPr/>
          </p:nvSpPr>
          <p:spPr>
            <a:xfrm>
              <a:off x="3596580" y="4645940"/>
              <a:ext cx="2088001" cy="655061"/>
            </a:xfrm>
            <a:prstGeom prst="rect">
              <a:avLst/>
            </a:prstGeom>
            <a:noFill/>
          </p:spPr>
          <p:txBody>
            <a:bodyPr wrap="square" rtlCol="0">
              <a:spAutoFit/>
            </a:bodyPr>
            <a:lstStyle/>
            <a:p>
              <a:pPr algn="ctr"/>
              <a:r>
                <a:rPr lang="zh-CN" altLang="en-US" sz="2000" b="1" dirty="0">
                  <a:solidFill>
                    <a:schemeClr val="bg1"/>
                  </a:solidFill>
                  <a:latin typeface="微软雅黑" pitchFamily="34" charset="-122"/>
                  <a:ea typeface="微软雅黑" pitchFamily="34" charset="-122"/>
                </a:rPr>
                <a:t>提出你的意见，表明的你的关心</a:t>
              </a:r>
              <a:endParaRPr lang="zh-CN" altLang="en-US" sz="2000" b="1" baseline="-3000" dirty="0">
                <a:solidFill>
                  <a:schemeClr val="bg1"/>
                </a:solidFill>
                <a:latin typeface="微软雅黑" pitchFamily="34" charset="-122"/>
                <a:ea typeface="微软雅黑" pitchFamily="34" charset="-122"/>
                <a:cs typeface="Arial" charset="0"/>
              </a:endParaRPr>
            </a:p>
          </p:txBody>
        </p: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solidFill>
                  <a:schemeClr val="bg1"/>
                </a:solidFill>
                <a:latin typeface="微软雅黑" pitchFamily="34" charset="-122"/>
                <a:ea typeface="微软雅黑" pitchFamily="34" charset="-122"/>
                <a:cs typeface="Arial" charset="0"/>
              </a:endParaRPr>
            </a:p>
          </p:txBody>
        </p:sp>
        <p:sp>
          <p:nvSpPr>
            <p:cNvPr id="116" name="文本框 115"/>
            <p:cNvSpPr txBox="1"/>
            <p:nvPr/>
          </p:nvSpPr>
          <p:spPr>
            <a:xfrm>
              <a:off x="3634425" y="4634951"/>
              <a:ext cx="2088001" cy="655061"/>
            </a:xfrm>
            <a:prstGeom prst="rect">
              <a:avLst/>
            </a:prstGeom>
            <a:noFill/>
          </p:spPr>
          <p:txBody>
            <a:bodyPr wrap="square" rtlCol="0">
              <a:spAutoFit/>
            </a:bodyPr>
            <a:lstStyle/>
            <a:p>
              <a:pPr algn="ctr"/>
              <a:r>
                <a:rPr lang="zh-CN" altLang="en-US" sz="2000" b="1" dirty="0">
                  <a:solidFill>
                    <a:schemeClr val="bg1"/>
                  </a:solidFill>
                  <a:latin typeface="微软雅黑" pitchFamily="34" charset="-122"/>
                  <a:ea typeface="微软雅黑" pitchFamily="34" charset="-122"/>
                </a:rPr>
                <a:t>共同探究安全作业的方法</a:t>
              </a:r>
              <a:endParaRPr lang="zh-CN" altLang="en-US" sz="2000" b="1" baseline="-3000" dirty="0">
                <a:solidFill>
                  <a:schemeClr val="bg1"/>
                </a:solidFill>
                <a:latin typeface="微软雅黑" pitchFamily="34" charset="-122"/>
                <a:ea typeface="微软雅黑" pitchFamily="34" charset="-122"/>
                <a:cs typeface="Arial" charset="0"/>
              </a:endParaRPr>
            </a:p>
          </p:txBody>
        </p: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latin typeface="微软雅黑" pitchFamily="34" charset="-122"/>
                <a:ea typeface="微软雅黑" pitchFamily="34" charset="-122"/>
                <a:cs typeface="Arial"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p:spPr>
          <p:txBody>
            <a:bodyPr vert="horz" wrap="square" lIns="121920" tIns="60960" rIns="121920" bIns="60960" numCol="1" anchor="t" anchorCtr="0" compatLnSpc="1"/>
            <a:lstStyle/>
            <a:p>
              <a:endParaRPr lang="zh-CN" altLang="en-US" sz="2000" b="1">
                <a:solidFill>
                  <a:schemeClr val="tx1">
                    <a:lumMod val="75000"/>
                    <a:lumOff val="25000"/>
                  </a:schemeClr>
                </a:solidFill>
                <a:latin typeface="微软雅黑" pitchFamily="34" charset="-122"/>
                <a:ea typeface="微软雅黑" pitchFamily="34" charset="-122"/>
                <a:cs typeface="Arial" charset="0"/>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itchFamily="34" charset="-122"/>
                <a:ea typeface="微软雅黑" pitchFamily="34" charset="-122"/>
                <a:cs typeface="Arial" charset="0"/>
              </a:endParaRPr>
            </a:p>
          </p:txBody>
        </p:sp>
        <p:sp>
          <p:nvSpPr>
            <p:cNvPr id="126" name="文本框 125"/>
            <p:cNvSpPr txBox="1"/>
            <p:nvPr/>
          </p:nvSpPr>
          <p:spPr>
            <a:xfrm>
              <a:off x="6358830" y="3351636"/>
              <a:ext cx="2088001" cy="370252"/>
            </a:xfrm>
            <a:prstGeom prst="rect">
              <a:avLst/>
            </a:prstGeom>
            <a:grpFill/>
          </p:spPr>
          <p:txBody>
            <a:bodyPr wrap="square" rtlCol="0">
              <a:spAutoFit/>
            </a:bodyPr>
            <a:lstStyle>
              <a:defPPr>
                <a:defRPr lang="zh-CN"/>
              </a:defPPr>
              <a:lvl1pPr algn="ctr">
                <a:defRPr sz="1600">
                  <a:solidFill>
                    <a:srgbClr val="E7E7E7"/>
                  </a:solidFill>
                  <a:latin typeface="TeXGyreAdventor" pitchFamily="50" charset="0"/>
                </a:defRPr>
              </a:lvl1pPr>
            </a:lstStyle>
            <a:p>
              <a:r>
                <a:rPr lang="zh-CN" altLang="en-US" sz="2000" b="1" dirty="0">
                  <a:solidFill>
                    <a:schemeClr val="bg1">
                      <a:lumMod val="95000"/>
                    </a:schemeClr>
                  </a:solidFill>
                  <a:latin typeface="微软雅黑" pitchFamily="34" charset="-122"/>
                  <a:ea typeface="微软雅黑" pitchFamily="34" charset="-122"/>
                  <a:cs typeface="Arial" charset="0"/>
                </a:rPr>
                <a:t>建议</a:t>
              </a: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latin typeface="微软雅黑" pitchFamily="34" charset="-122"/>
                <a:ea typeface="微软雅黑" pitchFamily="34" charset="-122"/>
                <a:cs typeface="Arial"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p:spPr>
          <p:txBody>
            <a:bodyPr vert="horz" wrap="square" lIns="121920" tIns="60960" rIns="121920" bIns="60960" numCol="1" anchor="t" anchorCtr="0" compatLnSpc="1"/>
            <a:lstStyle/>
            <a:p>
              <a:endParaRPr lang="zh-CN" altLang="en-US" sz="2000" b="1">
                <a:solidFill>
                  <a:schemeClr val="tx1">
                    <a:lumMod val="75000"/>
                    <a:lumOff val="25000"/>
                  </a:schemeClr>
                </a:solidFill>
                <a:latin typeface="微软雅黑" pitchFamily="34" charset="-122"/>
                <a:ea typeface="微软雅黑" pitchFamily="34" charset="-122"/>
                <a:cs typeface="Arial" charset="0"/>
              </a:endParaRPr>
            </a:p>
          </p:txBody>
        </p:sp>
        <p:sp>
          <p:nvSpPr>
            <p:cNvPr id="130" name="文本框 129"/>
            <p:cNvSpPr txBox="1"/>
            <p:nvPr/>
          </p:nvSpPr>
          <p:spPr>
            <a:xfrm>
              <a:off x="9140130" y="3351636"/>
              <a:ext cx="2088001" cy="370252"/>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itchFamily="50" charset="0"/>
                </a:defRPr>
              </a:lvl1pPr>
            </a:lstStyle>
            <a:p>
              <a:r>
                <a:rPr lang="zh-CN" altLang="en-US" sz="2000" b="1" dirty="0">
                  <a:solidFill>
                    <a:schemeClr val="bg1">
                      <a:lumMod val="95000"/>
                    </a:schemeClr>
                  </a:solidFill>
                  <a:latin typeface="微软雅黑" pitchFamily="34" charset="-122"/>
                  <a:ea typeface="微软雅黑" pitchFamily="34" charset="-122"/>
                  <a:cs typeface="Arial" charset="0"/>
                </a:rPr>
                <a:t>探究</a:t>
              </a: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p:spPr>
        <p:txBody>
          <a:bodyPr vert="horz" wrap="square" lIns="91431" tIns="45716" rIns="91431" bIns="45716" numCol="1" anchor="t" anchorCtr="0" compatLnSpc="1"/>
          <a:lstStyle/>
          <a:p>
            <a:endParaRPr lang="zh-CN" altLang="en-US" sz="2490" b="1"/>
          </a:p>
        </p:txBody>
      </p:sp>
      <p:sp>
        <p:nvSpPr>
          <p:cNvPr id="36" name="Rectangle 2"/>
          <p:cNvSpPr txBox="1">
            <a:spLocks noRot="1" noChangeArrowheads="1"/>
          </p:cNvSpPr>
          <p:nvPr/>
        </p:nvSpPr>
        <p:spPr>
          <a:xfrm>
            <a:off x="2817669" y="682235"/>
            <a:ext cx="3440628" cy="505298"/>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微软雅黑" pitchFamily="34" charset="-122"/>
                <a:ea typeface="微软雅黑" pitchFamily="34" charset="-122"/>
                <a:cs typeface="+mj-cs"/>
              </a:rPr>
              <a:t>（四）讨论</a:t>
            </a:r>
            <a:endParaRPr kumimoji="0" lang="zh-CN" sz="3200" b="1" i="0" u="none" strike="noStrike" kern="1200" cap="none" spc="0" normalizeH="0" baseline="0" noProof="0" dirty="0">
              <a:ln>
                <a:noFill/>
              </a:ln>
              <a:effectLst/>
              <a:uLnTx/>
              <a:uFillTx/>
              <a:latin typeface="微软雅黑" pitchFamily="34" charset="-122"/>
              <a:ea typeface="微软雅黑" pitchFamily="34" charset="-122"/>
              <a:cs typeface="+mj-cs"/>
            </a:endParaRPr>
          </a:p>
        </p:txBody>
      </p:sp>
      <p:sp>
        <p:nvSpPr>
          <p:cNvPr id="38" name="文本框 129"/>
          <p:cNvSpPr txBox="1"/>
          <p:nvPr/>
        </p:nvSpPr>
        <p:spPr>
          <a:xfrm>
            <a:off x="3472793" y="3446314"/>
            <a:ext cx="1965587" cy="400110"/>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itchFamily="50" charset="0"/>
              </a:defRPr>
            </a:lvl1pPr>
          </a:lstStyle>
          <a:p>
            <a:r>
              <a:rPr lang="zh-CN" altLang="en-US" sz="2000" b="1" dirty="0">
                <a:solidFill>
                  <a:schemeClr val="bg1">
                    <a:lumMod val="95000"/>
                  </a:schemeClr>
                </a:solidFill>
                <a:latin typeface="微软雅黑" pitchFamily="34" charset="-122"/>
                <a:ea typeface="微软雅黑" pitchFamily="34" charset="-122"/>
                <a:cs typeface="Arial" charset="0"/>
              </a:rPr>
              <a:t>讨论</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par>
                                <p:cTn id="8" presetID="16" presetClass="entr" presetSubtype="21" fill="hold" nodeType="withEffect">
                                  <p:stCondLst>
                                    <p:cond delay="250"/>
                                  </p:stCondLst>
                                  <p:childTnLst>
                                    <p:set>
                                      <p:cBhvr>
                                        <p:cTn id="9" dur="1" fill="hold">
                                          <p:stCondLst>
                                            <p:cond delay="0"/>
                                          </p:stCondLst>
                                        </p:cTn>
                                        <p:tgtEl>
                                          <p:spTgt spid="113"/>
                                        </p:tgtEl>
                                        <p:attrNameLst>
                                          <p:attrName>style.visibility</p:attrName>
                                        </p:attrNameLst>
                                      </p:cBhvr>
                                      <p:to>
                                        <p:strVal val="visible"/>
                                      </p:to>
                                    </p:set>
                                    <p:animEffect transition="in" filter="barn(inVertical)">
                                      <p:cBhvr>
                                        <p:cTn id="10" dur="500"/>
                                        <p:tgtEl>
                                          <p:spTgt spid="113"/>
                                        </p:tgtEl>
                                      </p:cBhvr>
                                    </p:animEffect>
                                  </p:childTnLst>
                                </p:cTn>
                              </p:par>
                              <p:par>
                                <p:cTn id="11" presetID="16" presetClass="entr" presetSubtype="21" fill="hold" nodeType="withEffect">
                                  <p:stCondLst>
                                    <p:cond delay="1250"/>
                                  </p:stCondLst>
                                  <p:childTnLst>
                                    <p:set>
                                      <p:cBhvr>
                                        <p:cTn id="12" dur="1" fill="hold">
                                          <p:stCondLst>
                                            <p:cond delay="0"/>
                                          </p:stCondLst>
                                        </p:cTn>
                                        <p:tgtEl>
                                          <p:spTgt spid="124"/>
                                        </p:tgtEl>
                                        <p:attrNameLst>
                                          <p:attrName>style.visibility</p:attrName>
                                        </p:attrNameLst>
                                      </p:cBhvr>
                                      <p:to>
                                        <p:strVal val="visible"/>
                                      </p:to>
                                    </p:set>
                                    <p:animEffect transition="in" filter="barn(inVertical)">
                                      <p:cBhvr>
                                        <p:cTn id="13" dur="500"/>
                                        <p:tgtEl>
                                          <p:spTgt spid="124"/>
                                        </p:tgtEl>
                                      </p:cBhvr>
                                    </p:animEffect>
                                  </p:childTnLst>
                                </p:cTn>
                              </p:par>
                              <p:par>
                                <p:cTn id="14" presetID="16" presetClass="entr" presetSubtype="21" fill="hold" grpId="0" nodeType="withEffect">
                                  <p:stCondLst>
                                    <p:cond delay="1500"/>
                                  </p:stCondLst>
                                  <p:childTnLst>
                                    <p:set>
                                      <p:cBhvr>
                                        <p:cTn id="15" dur="1" fill="hold">
                                          <p:stCondLst>
                                            <p:cond delay="0"/>
                                          </p:stCondLst>
                                        </p:cTn>
                                        <p:tgtEl>
                                          <p:spTgt spid="131"/>
                                        </p:tgtEl>
                                        <p:attrNameLst>
                                          <p:attrName>style.visibility</p:attrName>
                                        </p:attrNameLst>
                                      </p:cBhvr>
                                      <p:to>
                                        <p:strVal val="visible"/>
                                      </p:to>
                                    </p:set>
                                    <p:animEffect transition="in" filter="barn(inVertical)">
                                      <p:cBhvr>
                                        <p:cTn id="16" dur="250"/>
                                        <p:tgtEl>
                                          <p:spTgt spid="131"/>
                                        </p:tgtEl>
                                      </p:cBhvr>
                                    </p:animEffect>
                                  </p:childTnLst>
                                </p:cTn>
                              </p:par>
                              <p:par>
                                <p:cTn id="17" presetID="16" presetClass="entr" presetSubtype="21" fill="hold" nodeType="withEffect">
                                  <p:stCondLst>
                                    <p:cond delay="1250"/>
                                  </p:stCondLst>
                                  <p:childTnLst>
                                    <p:set>
                                      <p:cBhvr>
                                        <p:cTn id="18" dur="1" fill="hold">
                                          <p:stCondLst>
                                            <p:cond delay="0"/>
                                          </p:stCondLst>
                                        </p:cTn>
                                        <p:tgtEl>
                                          <p:spTgt spid="106"/>
                                        </p:tgtEl>
                                        <p:attrNameLst>
                                          <p:attrName>style.visibility</p:attrName>
                                        </p:attrNameLst>
                                      </p:cBhvr>
                                      <p:to>
                                        <p:strVal val="visible"/>
                                      </p:to>
                                    </p:set>
                                    <p:animEffect transition="in" filter="barn(inVertical)">
                                      <p:cBhvr>
                                        <p:cTn id="19" dur="500"/>
                                        <p:tgtEl>
                                          <p:spTgt spid="106"/>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20"/>
                                        </p:tgtEl>
                                        <p:attrNameLst>
                                          <p:attrName>style.visibility</p:attrName>
                                        </p:attrNameLst>
                                      </p:cBhvr>
                                      <p:to>
                                        <p:strVal val="visible"/>
                                      </p:to>
                                    </p:set>
                                    <p:animEffect transition="in" filter="barn(inVertical)">
                                      <p:cBhvr>
                                        <p:cTn id="22" dur="500"/>
                                        <p:tgtEl>
                                          <p:spTgt spid="120"/>
                                        </p:tgtEl>
                                      </p:cBhvr>
                                    </p:animEffect>
                                  </p:childTnLst>
                                </p:cTn>
                              </p:par>
                              <p:par>
                                <p:cTn id="23" presetID="16" presetClass="entr" presetSubtype="21" fill="hold" nodeType="withEffect">
                                  <p:stCondLst>
                                    <p:cond delay="225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childTnLst>
                          </p:cTn>
                        </p:par>
                        <p:par>
                          <p:cTn id="26" fill="hold">
                            <p:stCondLst>
                              <p:cond delay="75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3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820714" y="682849"/>
            <a:ext cx="162093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latin typeface="Arial" charset="0"/>
                <a:cs typeface="Arial" charset="0"/>
              </a:rPr>
              <a:t>研究目标</a:t>
            </a:r>
          </a:p>
        </p:txBody>
      </p:sp>
      <p:grpSp>
        <p:nvGrpSpPr>
          <p:cNvPr id="4" name="组合 3"/>
          <p:cNvGrpSpPr/>
          <p:nvPr/>
        </p:nvGrpSpPr>
        <p:grpSpPr>
          <a:xfrm>
            <a:off x="9797143" y="1407439"/>
            <a:ext cx="1202336" cy="95575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lumMod val="75000"/>
              </a:schemeClr>
            </a:solidFill>
            <a:ln w="12700">
              <a:solidFill>
                <a:schemeClr val="tx1"/>
              </a:solidFill>
            </a:ln>
          </p:spPr>
          <p:txBody>
            <a:bodyPr/>
            <a:lstStyle/>
            <a:p>
              <a:endParaRPr lang="en-US" dirty="0">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sp>
        <p:nvSpPr>
          <p:cNvPr id="27" name="TextBox 26"/>
          <p:cNvSpPr txBox="1"/>
          <p:nvPr/>
        </p:nvSpPr>
        <p:spPr>
          <a:xfrm>
            <a:off x="2402003" y="5253666"/>
            <a:ext cx="1611857" cy="755866"/>
          </a:xfrm>
          <a:prstGeom prst="rect">
            <a:avLst/>
          </a:prstGeom>
          <a:noFill/>
        </p:spPr>
        <p:txBody>
          <a:bodyPr wrap="square" lIns="68598" tIns="34299" rIns="68598" bIns="34299" rtlCol="0">
            <a:spAutoFit/>
          </a:bodyPr>
          <a:lstStyle/>
          <a:p>
            <a:pPr lvl="0" algn="ctr">
              <a:lnSpc>
                <a:spcPct val="130000"/>
              </a:lnSpc>
              <a:defRPr/>
            </a:pPr>
            <a:r>
              <a:rPr kumimoji="0" lang="zh-CN" altLang="en-US" b="0" i="0" u="none" strike="noStrike" kern="0" cap="none" spc="0" normalizeH="0" baseline="0" noProof="0" dirty="0">
                <a:ln>
                  <a:noFill/>
                </a:ln>
                <a:solidFill>
                  <a:srgbClr val="202A36"/>
                </a:solidFill>
                <a:effectLst/>
                <a:uLnTx/>
                <a:uFillTx/>
                <a:latin typeface="微软雅黑" pitchFamily="34" charset="-122"/>
                <a:ea typeface="微软雅黑" pitchFamily="34" charset="-122"/>
              </a:rPr>
              <a:t>工程技术</a:t>
            </a:r>
            <a:r>
              <a:rPr lang="zh-CN" altLang="en-US" kern="0" dirty="0">
                <a:solidFill>
                  <a:srgbClr val="202A36"/>
                </a:solidFill>
                <a:latin typeface="微软雅黑" pitchFamily="34" charset="-122"/>
                <a:ea typeface="微软雅黑" pitchFamily="34" charset="-122"/>
              </a:rPr>
              <a:t>对策</a:t>
            </a:r>
            <a:r>
              <a:rPr kumimoji="0" lang="en-US" altLang="zh-CN" b="0" i="0" u="none" strike="noStrike" kern="0" cap="none" spc="0" normalizeH="0" baseline="0" noProof="0" dirty="0">
                <a:ln>
                  <a:noFill/>
                </a:ln>
                <a:solidFill>
                  <a:srgbClr val="202A36"/>
                </a:solidFill>
                <a:effectLst/>
                <a:uLnTx/>
                <a:uFillTx/>
                <a:latin typeface="微软雅黑" pitchFamily="34" charset="-122"/>
                <a:ea typeface="微软雅黑" pitchFamily="34" charset="-122"/>
              </a:rPr>
              <a:t>,</a:t>
            </a:r>
            <a:r>
              <a:rPr lang="zh-CN" altLang="en-US" dirty="0">
                <a:ea typeface="宋体" charset="-122"/>
                <a:sym typeface="Arial" charset="0"/>
              </a:rPr>
              <a:t> （Engineering）</a:t>
            </a:r>
            <a:endParaRPr kumimoji="0" lang="zh-CN" altLang="en-US" b="0" i="0" u="none" strike="noStrike" kern="0" cap="none" spc="0" normalizeH="0" baseline="0" noProof="0" dirty="0">
              <a:ln>
                <a:noFill/>
              </a:ln>
              <a:solidFill>
                <a:srgbClr val="202A36"/>
              </a:solidFill>
              <a:effectLst/>
              <a:uLnTx/>
              <a:uFillTx/>
              <a:latin typeface="微软雅黑" pitchFamily="34" charset="-122"/>
              <a:ea typeface="微软雅黑" pitchFamily="34" charset="-122"/>
            </a:endParaRPr>
          </a:p>
        </p:txBody>
      </p:sp>
      <p:sp>
        <p:nvSpPr>
          <p:cNvPr id="28" name="TextBox 27"/>
          <p:cNvSpPr txBox="1"/>
          <p:nvPr/>
        </p:nvSpPr>
        <p:spPr>
          <a:xfrm>
            <a:off x="3954484" y="1583465"/>
            <a:ext cx="1448789" cy="629421"/>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202A36"/>
                </a:solidFill>
                <a:effectLst/>
                <a:uLnTx/>
                <a:uFillTx/>
                <a:latin typeface="微软雅黑" pitchFamily="34" charset="-122"/>
                <a:ea typeface="微软雅黑" pitchFamily="34" charset="-122"/>
              </a:rPr>
              <a:t>3E</a:t>
            </a:r>
            <a:r>
              <a:rPr kumimoji="0" lang="zh-CN" altLang="en-US" sz="2800" b="0" i="0" u="none" strike="noStrike" kern="0" cap="none" spc="0" normalizeH="0" baseline="0" noProof="0" dirty="0">
                <a:ln>
                  <a:noFill/>
                </a:ln>
                <a:solidFill>
                  <a:srgbClr val="202A36"/>
                </a:solidFill>
                <a:effectLst/>
                <a:uLnTx/>
                <a:uFillTx/>
                <a:latin typeface="微软雅黑" pitchFamily="34" charset="-122"/>
                <a:ea typeface="微软雅黑" pitchFamily="34" charset="-122"/>
              </a:rPr>
              <a:t>原则</a:t>
            </a:r>
          </a:p>
        </p:txBody>
      </p:sp>
      <p:sp>
        <p:nvSpPr>
          <p:cNvPr id="29" name="TextBox 28"/>
          <p:cNvSpPr txBox="1"/>
          <p:nvPr/>
        </p:nvSpPr>
        <p:spPr>
          <a:xfrm>
            <a:off x="6039555" y="5772486"/>
            <a:ext cx="1477526" cy="755866"/>
          </a:xfrm>
          <a:prstGeom prst="rect">
            <a:avLst/>
          </a:prstGeom>
          <a:noFill/>
        </p:spPr>
        <p:txBody>
          <a:bodyPr wrap="square" lIns="68598" tIns="34299" rIns="68598" bIns="34299" rtlCol="0">
            <a:spAutoFit/>
          </a:bodyPr>
          <a:lstStyle/>
          <a:p>
            <a:pPr lvl="0" algn="ctr">
              <a:lnSpc>
                <a:spcPct val="130000"/>
              </a:lnSpc>
              <a:defRPr/>
            </a:pPr>
            <a:r>
              <a:rPr kumimoji="0" lang="zh-CN" altLang="en-US" b="0" i="0" u="none" strike="noStrike" kern="0" cap="none" spc="0" normalizeH="0" baseline="0" noProof="0" dirty="0">
                <a:ln>
                  <a:noFill/>
                </a:ln>
                <a:solidFill>
                  <a:srgbClr val="202A36"/>
                </a:solidFill>
                <a:effectLst/>
                <a:uLnTx/>
                <a:uFillTx/>
                <a:latin typeface="微软雅黑" pitchFamily="34" charset="-122"/>
                <a:ea typeface="微软雅黑" pitchFamily="34" charset="-122"/>
              </a:rPr>
              <a:t>教育对策，</a:t>
            </a:r>
            <a:r>
              <a:rPr lang="zh-CN" altLang="en-US" dirty="0">
                <a:ea typeface="宋体" charset="-122"/>
                <a:sym typeface="Arial" charset="0"/>
              </a:rPr>
              <a:t>（Education）</a:t>
            </a:r>
            <a:endParaRPr kumimoji="0" lang="zh-CN" altLang="en-US" b="0" i="0" u="none" strike="noStrike" kern="0" cap="none" spc="0" normalizeH="0" baseline="0" noProof="0" dirty="0">
              <a:ln>
                <a:noFill/>
              </a:ln>
              <a:solidFill>
                <a:srgbClr val="202A36"/>
              </a:solidFill>
              <a:effectLst/>
              <a:uLnTx/>
              <a:uFillTx/>
              <a:latin typeface="微软雅黑" pitchFamily="34" charset="-122"/>
              <a:ea typeface="微软雅黑" pitchFamily="34" charset="-122"/>
            </a:endParaRPr>
          </a:p>
        </p:txBody>
      </p:sp>
      <p:sp>
        <p:nvSpPr>
          <p:cNvPr id="30" name="TextBox 29"/>
          <p:cNvSpPr txBox="1"/>
          <p:nvPr/>
        </p:nvSpPr>
        <p:spPr>
          <a:xfrm>
            <a:off x="9543203" y="5157490"/>
            <a:ext cx="1750231" cy="1149564"/>
          </a:xfrm>
          <a:prstGeom prst="rect">
            <a:avLst/>
          </a:prstGeom>
          <a:noFill/>
        </p:spPr>
        <p:txBody>
          <a:bodyPr wrap="square" lIns="68598" tIns="34299" rIns="68598" bIns="34299" rtlCol="0">
            <a:spAutoFit/>
          </a:bodyPr>
          <a:lstStyle/>
          <a:p>
            <a:pPr lvl="0" algn="ctr">
              <a:lnSpc>
                <a:spcPct val="130000"/>
              </a:lnSpc>
              <a:defRPr/>
            </a:pPr>
            <a:r>
              <a:rPr kumimoji="0" lang="zh-CN" altLang="en-US" b="0" i="0" u="none" strike="noStrike" kern="0" cap="none" spc="0" normalizeH="0" baseline="0" noProof="0" dirty="0">
                <a:ln>
                  <a:noFill/>
                </a:ln>
                <a:solidFill>
                  <a:srgbClr val="202A36"/>
                </a:solidFill>
                <a:effectLst/>
                <a:uLnTx/>
                <a:uFillTx/>
                <a:latin typeface="微软雅黑" pitchFamily="34" charset="-122"/>
                <a:ea typeface="微软雅黑" pitchFamily="34" charset="-122"/>
              </a:rPr>
              <a:t>强制管理对策，</a:t>
            </a:r>
            <a:r>
              <a:rPr lang="zh-CN" altLang="en-US" dirty="0">
                <a:ea typeface="宋体" charset="-122"/>
                <a:sym typeface="Arial" charset="0"/>
              </a:rPr>
              <a:t>（Enforcement）</a:t>
            </a:r>
            <a:endParaRPr lang="en-US" altLang="zh-CN" dirty="0">
              <a:ea typeface="宋体" charset="-122"/>
              <a:sym typeface="Arial" charset="0"/>
            </a:endParaRPr>
          </a:p>
          <a:p>
            <a:pPr lvl="0" algn="ctr">
              <a:lnSpc>
                <a:spcPct val="130000"/>
              </a:lnSpc>
              <a:defRPr/>
            </a:pPr>
            <a:r>
              <a:rPr kumimoji="0" lang="zh-CN" altLang="en-US" b="0" i="0" u="none" strike="noStrike" kern="0" cap="none" spc="0" normalizeH="0" baseline="0" noProof="0" dirty="0">
                <a:ln>
                  <a:noFill/>
                </a:ln>
                <a:solidFill>
                  <a:srgbClr val="202A36"/>
                </a:solidFill>
                <a:effectLst/>
                <a:uLnTx/>
                <a:uFillTx/>
                <a:latin typeface="宋体" charset="-122"/>
                <a:ea typeface="宋体" charset="-122"/>
                <a:sym typeface="Arial" charset="0"/>
              </a:rPr>
              <a:t>也可叫法制对策</a:t>
            </a:r>
            <a:endParaRPr kumimoji="0" lang="zh-CN" altLang="en-US" b="0" i="0" u="none" strike="noStrike" kern="0" cap="none" spc="0" normalizeH="0" baseline="0" noProof="0" dirty="0">
              <a:ln>
                <a:noFill/>
              </a:ln>
              <a:solidFill>
                <a:srgbClr val="202A36"/>
              </a:solidFill>
              <a:effectLst/>
              <a:uLnTx/>
              <a:uFillTx/>
              <a:latin typeface="微软雅黑" pitchFamily="34" charset="-122"/>
              <a:ea typeface="微软雅黑" pitchFamily="34" charset="-122"/>
            </a:endParaRPr>
          </a:p>
        </p:txBody>
      </p:sp>
      <p:grpSp>
        <p:nvGrpSpPr>
          <p:cNvPr id="35" name="组合 34"/>
          <p:cNvGrpSpPr/>
          <p:nvPr/>
        </p:nvGrpSpPr>
        <p:grpSpPr>
          <a:xfrm>
            <a:off x="6119583" y="1114026"/>
            <a:ext cx="1369994" cy="1589193"/>
            <a:chOff x="6737100" y="781517"/>
            <a:chExt cx="1369994" cy="1589193"/>
          </a:xfrm>
        </p:grpSpPr>
        <p:sp>
          <p:nvSpPr>
            <p:cNvPr id="39" name="六边形 38"/>
            <p:cNvSpPr/>
            <p:nvPr/>
          </p:nvSpPr>
          <p:spPr>
            <a:xfrm rot="5400000">
              <a:off x="6627500" y="891117"/>
              <a:ext cx="1589193" cy="1369994"/>
            </a:xfrm>
            <a:prstGeom prst="hexagon">
              <a:avLst/>
            </a:prstGeom>
            <a:solidFill>
              <a:srgbClr val="FCB00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869655" y="1394507"/>
              <a:ext cx="1089477" cy="401659"/>
            </a:xfrm>
            <a:prstGeom prst="rect">
              <a:avLst/>
            </a:prstGeom>
            <a:ln w="31750">
              <a:solidFill>
                <a:schemeClr val="tx1"/>
              </a:solidFill>
            </a:ln>
          </p:spPr>
          <p:txBody>
            <a:bodyPr wrap="square" lIns="68589" tIns="34295" rIns="68589" bIns="34295">
              <a:spAutoFit/>
            </a:bodyPr>
            <a:lstStyle/>
            <a:p>
              <a:pPr>
                <a:lnSpc>
                  <a:spcPct val="120000"/>
                </a:lnSpc>
              </a:pPr>
              <a:r>
                <a:rPr lang="zh-CN" altLang="en-US" b="1" dirty="0">
                  <a:latin typeface="微软雅黑" pitchFamily="34" charset="-122"/>
                  <a:ea typeface="微软雅黑" pitchFamily="34" charset="-122"/>
                </a:rPr>
                <a:t>预防事故</a:t>
              </a:r>
            </a:p>
          </p:txBody>
        </p:sp>
      </p:grpSp>
      <p:grpSp>
        <p:nvGrpSpPr>
          <p:cNvPr id="49" name="组合 48"/>
          <p:cNvGrpSpPr/>
          <p:nvPr/>
        </p:nvGrpSpPr>
        <p:grpSpPr>
          <a:xfrm>
            <a:off x="9538398" y="3291116"/>
            <a:ext cx="1719410" cy="1637144"/>
            <a:chOff x="9538398" y="3291116"/>
            <a:chExt cx="1719410" cy="1637144"/>
          </a:xfrm>
        </p:grpSpPr>
        <p:grpSp>
          <p:nvGrpSpPr>
            <p:cNvPr id="46" name="组合 45"/>
            <p:cNvGrpSpPr/>
            <p:nvPr/>
          </p:nvGrpSpPr>
          <p:grpSpPr>
            <a:xfrm>
              <a:off x="9538398" y="3291116"/>
              <a:ext cx="1719410" cy="1637144"/>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zh-CN" dirty="0"/>
              </a:p>
              <a:p>
                <a:r>
                  <a:rPr lang="en-US" altLang="zh-CN" dirty="0"/>
                  <a:t>            </a:t>
                </a:r>
                <a:r>
                  <a:rPr lang="en-US" altLang="zh-CN" sz="3200" b="1" dirty="0">
                    <a:solidFill>
                      <a:srgbClr val="FCB00F"/>
                    </a:solidFill>
                    <a:latin typeface="微软雅黑" pitchFamily="34" charset="-122"/>
                    <a:ea typeface="微软雅黑" pitchFamily="34" charset="-122"/>
                  </a:rPr>
                  <a:t>E</a:t>
                </a:r>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30"/>
            <p:cNvGrpSpPr/>
            <p:nvPr/>
          </p:nvGrpSpPr>
          <p:grpSpPr>
            <a:xfrm>
              <a:off x="9797211" y="3917248"/>
              <a:ext cx="544209" cy="443276"/>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grpSp>
      <p:grpSp>
        <p:nvGrpSpPr>
          <p:cNvPr id="37" name="组合 36"/>
          <p:cNvGrpSpPr/>
          <p:nvPr/>
        </p:nvGrpSpPr>
        <p:grpSpPr>
          <a:xfrm>
            <a:off x="5962291" y="4079433"/>
            <a:ext cx="1719410" cy="1637144"/>
            <a:chOff x="5962291" y="4079433"/>
            <a:chExt cx="1719410" cy="1637144"/>
          </a:xfrm>
        </p:grpSpPr>
        <p:grpSp>
          <p:nvGrpSpPr>
            <p:cNvPr id="43" name="组合 42"/>
            <p:cNvGrpSpPr/>
            <p:nvPr/>
          </p:nvGrpSpPr>
          <p:grpSpPr>
            <a:xfrm>
              <a:off x="5962291" y="4079433"/>
              <a:ext cx="1719410" cy="1637144"/>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zh-CN" sz="1600" dirty="0">
                  <a:solidFill>
                    <a:srgbClr val="FCB00F"/>
                  </a:solidFill>
                  <a:latin typeface="微软雅黑" pitchFamily="34" charset="-122"/>
                  <a:ea typeface="微软雅黑" pitchFamily="34" charset="-122"/>
                </a:endParaRPr>
              </a:p>
              <a:p>
                <a:r>
                  <a:rPr lang="en-US" altLang="zh-CN" sz="3200" dirty="0">
                    <a:solidFill>
                      <a:srgbClr val="FCB00F"/>
                    </a:solidFill>
                    <a:latin typeface="微软雅黑" pitchFamily="34" charset="-122"/>
                    <a:ea typeface="微软雅黑" pitchFamily="34" charset="-122"/>
                  </a:rPr>
                  <a:t>     </a:t>
                </a:r>
                <a:r>
                  <a:rPr lang="en-US" altLang="zh-CN" sz="3200" b="1" dirty="0">
                    <a:solidFill>
                      <a:srgbClr val="FCB00F"/>
                    </a:solidFill>
                    <a:latin typeface="微软雅黑" pitchFamily="34" charset="-122"/>
                    <a:ea typeface="微软雅黑" pitchFamily="34" charset="-122"/>
                  </a:rPr>
                  <a:t>E</a:t>
                </a:r>
                <a:endParaRPr lang="zh-CN" altLang="en-US" sz="3200" b="1" dirty="0">
                  <a:solidFill>
                    <a:srgbClr val="FCB00F"/>
                  </a:solidFill>
                  <a:latin typeface="微软雅黑" pitchFamily="34" charset="-122"/>
                  <a:ea typeface="微软雅黑" pitchFamily="34" charset="-122"/>
                </a:endParaRPr>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50"/>
            <p:cNvSpPr>
              <a:spLocks noEditPoints="1"/>
            </p:cNvSpPr>
            <p:nvPr/>
          </p:nvSpPr>
          <p:spPr bwMode="auto">
            <a:xfrm>
              <a:off x="6234371" y="4630623"/>
              <a:ext cx="448979" cy="52521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grpSp>
        <p:nvGrpSpPr>
          <p:cNvPr id="36" name="组合 35"/>
          <p:cNvGrpSpPr/>
          <p:nvPr/>
        </p:nvGrpSpPr>
        <p:grpSpPr>
          <a:xfrm>
            <a:off x="2337695" y="3319275"/>
            <a:ext cx="1719410" cy="1637144"/>
            <a:chOff x="2337695" y="3319275"/>
            <a:chExt cx="1719410" cy="1637144"/>
          </a:xfrm>
        </p:grpSpPr>
        <p:grpSp>
          <p:nvGrpSpPr>
            <p:cNvPr id="40" name="组合 39"/>
            <p:cNvGrpSpPr/>
            <p:nvPr/>
          </p:nvGrpSpPr>
          <p:grpSpPr>
            <a:xfrm>
              <a:off x="2337695" y="3319275"/>
              <a:ext cx="1719410" cy="1637144"/>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p>
              <a:p>
                <a:r>
                  <a:rPr lang="en-US" altLang="zh-CN" dirty="0"/>
                  <a:t>           </a:t>
                </a:r>
                <a:r>
                  <a:rPr lang="en-US" altLang="zh-CN" sz="3200" b="1" dirty="0">
                    <a:solidFill>
                      <a:srgbClr val="FCB00F"/>
                    </a:solidFill>
                    <a:latin typeface="微软雅黑" pitchFamily="34" charset="-122"/>
                    <a:ea typeface="微软雅黑" pitchFamily="34" charset="-122"/>
                  </a:rPr>
                  <a:t>E</a:t>
                </a:r>
                <a:endParaRPr lang="zh-CN" altLang="en-US" sz="3200" b="1" dirty="0">
                  <a:solidFill>
                    <a:srgbClr val="FCB00F"/>
                  </a:solidFill>
                  <a:latin typeface="微软雅黑" pitchFamily="34" charset="-122"/>
                  <a:ea typeface="微软雅黑" pitchFamily="34" charset="-122"/>
                </a:endParaRPr>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48"/>
            <p:cNvSpPr>
              <a:spLocks noEditPoints="1"/>
            </p:cNvSpPr>
            <p:nvPr/>
          </p:nvSpPr>
          <p:spPr bwMode="auto">
            <a:xfrm>
              <a:off x="2665712" y="3874993"/>
              <a:ext cx="415200" cy="564238"/>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cxnSp>
        <p:nvCxnSpPr>
          <p:cNvPr id="52" name="直接箭头连接符 51"/>
          <p:cNvCxnSpPr>
            <a:stCxn id="39" idx="1"/>
          </p:cNvCxnSpPr>
          <p:nvPr/>
        </p:nvCxnSpPr>
        <p:spPr>
          <a:xfrm rot="10800000" flipV="1">
            <a:off x="3835731" y="2360722"/>
            <a:ext cx="2283853" cy="12612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39" idx="5"/>
          </p:cNvCxnSpPr>
          <p:nvPr/>
        </p:nvCxnSpPr>
        <p:spPr>
          <a:xfrm>
            <a:off x="7489577" y="2360722"/>
            <a:ext cx="2129436" cy="13443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39" idx="0"/>
            <a:endCxn id="45" idx="0"/>
          </p:cNvCxnSpPr>
          <p:nvPr/>
        </p:nvCxnSpPr>
        <p:spPr>
          <a:xfrm rot="16200000" flipH="1">
            <a:off x="6125182" y="3382618"/>
            <a:ext cx="1376213" cy="174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12" dur="2000" fill="hold"/>
                                        <p:tgtEl>
                                          <p:spTgt spid="4"/>
                                        </p:tgtEl>
                                        <p:attrNameLst>
                                          <p:attrName>ppt_x</p:attrName>
                                          <p:attrName>ppt_y</p:attrName>
                                        </p:attrNameLst>
                                      </p:cBhvr>
                                      <p:rCtr x="35560" y="6944"/>
                                    </p:animMotion>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83003" y="698304"/>
            <a:ext cx="2191607"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cs typeface="Arial" charset="0"/>
              </a:rPr>
              <a:t>意外 与 事故</a:t>
            </a:r>
          </a:p>
        </p:txBody>
      </p:sp>
      <p:sp>
        <p:nvSpPr>
          <p:cNvPr id="3" name="矩形 3"/>
          <p:cNvSpPr>
            <a:spLocks noChangeArrowheads="1"/>
          </p:cNvSpPr>
          <p:nvPr/>
        </p:nvSpPr>
        <p:spPr bwMode="auto">
          <a:xfrm>
            <a:off x="2632771" y="1510972"/>
            <a:ext cx="7293610" cy="139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eaLnBrk="1" hangingPunct="1">
              <a:spcBef>
                <a:spcPct val="0"/>
              </a:spcBef>
              <a:buFont typeface="Arial" charset="0"/>
              <a:buNone/>
            </a:pPr>
            <a:r>
              <a:rPr lang="zh-CN" altLang="en-US" sz="2000" dirty="0">
                <a:solidFill>
                  <a:srgbClr val="202A36"/>
                </a:solidFill>
                <a:cs typeface="Arial" charset="0"/>
              </a:rPr>
              <a:t>与“安全”相对的是“危险”</a:t>
            </a:r>
          </a:p>
          <a:p>
            <a:pPr fontAlgn="auto">
              <a:lnSpc>
                <a:spcPts val="2600"/>
              </a:lnSpc>
              <a:spcBef>
                <a:spcPct val="0"/>
              </a:spcBef>
              <a:buNone/>
            </a:pPr>
            <a:r>
              <a:rPr lang="zh-CN" altLang="en-US" sz="2000" b="1" dirty="0">
                <a:solidFill>
                  <a:srgbClr val="202A36"/>
                </a:solidFill>
                <a:cs typeface="Arial" charset="0"/>
              </a:rPr>
              <a:t>危险：</a:t>
            </a:r>
            <a:r>
              <a:rPr lang="zh-CN" altLang="en-US" sz="2000" dirty="0">
                <a:solidFill>
                  <a:schemeClr val="tx1">
                    <a:lumMod val="75000"/>
                    <a:lumOff val="25000"/>
                  </a:schemeClr>
                </a:solidFill>
                <a:cs typeface="Arial" charset="0"/>
              </a:rPr>
              <a:t>是指某一系统、产品、或设备或操作的内部和外部的一种</a:t>
            </a:r>
          </a:p>
          <a:p>
            <a:pPr fontAlgn="auto">
              <a:lnSpc>
                <a:spcPts val="2600"/>
              </a:lnSpc>
              <a:spcBef>
                <a:spcPct val="0"/>
              </a:spcBef>
              <a:buNone/>
            </a:pPr>
            <a:r>
              <a:rPr lang="zh-CN" altLang="en-US" sz="2000" dirty="0">
                <a:solidFill>
                  <a:schemeClr val="tx1">
                    <a:lumMod val="75000"/>
                    <a:lumOff val="25000"/>
                  </a:schemeClr>
                </a:solidFill>
                <a:cs typeface="Arial" charset="0"/>
              </a:rPr>
              <a:t>潜在的状态，其发生可能造成人员伤害、职业病、财产损失、</a:t>
            </a:r>
          </a:p>
          <a:p>
            <a:pPr fontAlgn="auto">
              <a:lnSpc>
                <a:spcPts val="2600"/>
              </a:lnSpc>
              <a:spcBef>
                <a:spcPct val="0"/>
              </a:spcBef>
              <a:buNone/>
            </a:pPr>
            <a:r>
              <a:rPr lang="zh-CN" altLang="en-US" sz="2000" dirty="0">
                <a:solidFill>
                  <a:schemeClr val="tx1">
                    <a:lumMod val="75000"/>
                    <a:lumOff val="25000"/>
                  </a:schemeClr>
                </a:solidFill>
                <a:cs typeface="Arial" charset="0"/>
              </a:rPr>
              <a:t>作业环境破坏的状态</a:t>
            </a:r>
          </a:p>
        </p:txBody>
      </p:sp>
      <p:sp>
        <p:nvSpPr>
          <p:cNvPr id="4" name="矩形 3"/>
          <p:cNvSpPr>
            <a:spLocks noChangeArrowheads="1"/>
          </p:cNvSpPr>
          <p:nvPr/>
        </p:nvSpPr>
        <p:spPr bwMode="auto">
          <a:xfrm>
            <a:off x="2690168" y="3492172"/>
            <a:ext cx="3995420" cy="101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000" b="1" dirty="0">
                <a:solidFill>
                  <a:srgbClr val="202A36"/>
                </a:solidFill>
                <a:latin typeface="黑体" pitchFamily="49" charset="-122"/>
                <a:ea typeface="黑体" pitchFamily="49" charset="-122"/>
                <a:cs typeface="Arial" charset="0"/>
              </a:rPr>
              <a:t>意外：</a:t>
            </a:r>
            <a:r>
              <a:rPr lang="zh-CN" altLang="en-US" sz="2000" dirty="0">
                <a:solidFill>
                  <a:schemeClr val="tx1">
                    <a:lumMod val="75000"/>
                    <a:lumOff val="25000"/>
                  </a:schemeClr>
                </a:solidFill>
              </a:rPr>
              <a:t>指的是意料之外、料想不到</a:t>
            </a:r>
          </a:p>
          <a:p>
            <a:pPr>
              <a:spcBef>
                <a:spcPct val="0"/>
              </a:spcBef>
              <a:buNone/>
            </a:pPr>
            <a:r>
              <a:rPr lang="zh-CN" altLang="en-US" sz="2000" dirty="0">
                <a:solidFill>
                  <a:schemeClr val="tx1">
                    <a:lumMod val="75000"/>
                    <a:lumOff val="25000"/>
                  </a:schemeClr>
                </a:solidFill>
              </a:rPr>
              <a:t>的事件，也指指突如其来的不好的</a:t>
            </a:r>
          </a:p>
          <a:p>
            <a:pPr>
              <a:spcBef>
                <a:spcPct val="0"/>
              </a:spcBef>
              <a:buNone/>
            </a:pPr>
            <a:r>
              <a:rPr lang="zh-CN" altLang="en-US" sz="2000" dirty="0">
                <a:solidFill>
                  <a:schemeClr val="tx1">
                    <a:lumMod val="75000"/>
                    <a:lumOff val="25000"/>
                  </a:schemeClr>
                </a:solidFill>
              </a:rPr>
              <a:t>事件</a:t>
            </a:r>
            <a:endParaRPr lang="zh-CN" altLang="en-US" sz="2000" b="1" dirty="0">
              <a:solidFill>
                <a:schemeClr val="tx1">
                  <a:lumMod val="75000"/>
                  <a:lumOff val="25000"/>
                </a:schemeClr>
              </a:solidFill>
              <a:latin typeface="黑体" pitchFamily="49" charset="-122"/>
              <a:ea typeface="黑体" pitchFamily="49" charset="-122"/>
              <a:cs typeface="Arial" charset="0"/>
            </a:endParaRPr>
          </a:p>
        </p:txBody>
      </p:sp>
      <p:sp>
        <p:nvSpPr>
          <p:cNvPr id="5" name="矩形 4"/>
          <p:cNvSpPr>
            <a:spLocks noChangeArrowheads="1"/>
          </p:cNvSpPr>
          <p:nvPr/>
        </p:nvSpPr>
        <p:spPr bwMode="auto">
          <a:xfrm>
            <a:off x="2709065" y="4760853"/>
            <a:ext cx="399161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000" b="1" dirty="0">
                <a:solidFill>
                  <a:srgbClr val="202A36"/>
                </a:solidFill>
                <a:cs typeface="Arial" charset="0"/>
              </a:rPr>
              <a:t>事故：</a:t>
            </a:r>
            <a:r>
              <a:rPr lang="zh-CN" altLang="en-US" sz="2000" dirty="0">
                <a:solidFill>
                  <a:schemeClr val="tx1">
                    <a:lumMod val="75000"/>
                    <a:lumOff val="25000"/>
                  </a:schemeClr>
                </a:solidFill>
                <a:cs typeface="Arial" charset="0"/>
              </a:rPr>
              <a:t>指的是人们在实现其目的的</a:t>
            </a:r>
          </a:p>
          <a:p>
            <a:pPr>
              <a:spcBef>
                <a:spcPct val="0"/>
              </a:spcBef>
              <a:buNone/>
            </a:pPr>
            <a:r>
              <a:rPr lang="zh-CN" altLang="en-US" sz="2000" dirty="0">
                <a:solidFill>
                  <a:schemeClr val="tx1">
                    <a:lumMod val="75000"/>
                    <a:lumOff val="25000"/>
                  </a:schemeClr>
                </a:solidFill>
                <a:cs typeface="Arial" charset="0"/>
              </a:rPr>
              <a:t>行动过程中，突然</a:t>
            </a:r>
            <a:r>
              <a:rPr lang="zh-CN" altLang="en-US" sz="2000" dirty="0">
                <a:solidFill>
                  <a:schemeClr val="tx1">
                    <a:lumMod val="75000"/>
                    <a:lumOff val="25000"/>
                  </a:schemeClr>
                </a:solidFill>
              </a:rPr>
              <a:t>发生的、迫使其</a:t>
            </a:r>
          </a:p>
          <a:p>
            <a:pPr>
              <a:spcBef>
                <a:spcPct val="0"/>
              </a:spcBef>
              <a:buNone/>
            </a:pPr>
            <a:r>
              <a:rPr lang="zh-CN" altLang="en-US" sz="2000" dirty="0">
                <a:solidFill>
                  <a:schemeClr val="tx1">
                    <a:lumMod val="75000"/>
                    <a:lumOff val="25000"/>
                  </a:schemeClr>
                </a:solidFill>
              </a:rPr>
              <a:t>有目的行动暂时或永久终止的一种</a:t>
            </a:r>
          </a:p>
          <a:p>
            <a:pPr>
              <a:spcBef>
                <a:spcPct val="0"/>
              </a:spcBef>
              <a:buNone/>
            </a:pPr>
            <a:r>
              <a:rPr lang="zh-CN" altLang="en-US" sz="2000" dirty="0">
                <a:solidFill>
                  <a:schemeClr val="tx1">
                    <a:lumMod val="75000"/>
                    <a:lumOff val="25000"/>
                  </a:schemeClr>
                </a:solidFill>
              </a:rPr>
              <a:t>意外事件。事故一般伴随造成人身</a:t>
            </a:r>
          </a:p>
          <a:p>
            <a:pPr>
              <a:spcBef>
                <a:spcPct val="0"/>
              </a:spcBef>
              <a:buNone/>
            </a:pPr>
            <a:r>
              <a:rPr lang="zh-CN" altLang="en-US" sz="2000" dirty="0">
                <a:solidFill>
                  <a:schemeClr val="tx1">
                    <a:lumMod val="75000"/>
                    <a:lumOff val="25000"/>
                  </a:schemeClr>
                </a:solidFill>
              </a:rPr>
              <a:t>伤害或财产或经济损失</a:t>
            </a:r>
            <a:endParaRPr lang="zh-CN" altLang="en-US" sz="2000" b="1" dirty="0">
              <a:solidFill>
                <a:schemeClr val="tx1">
                  <a:lumMod val="75000"/>
                  <a:lumOff val="25000"/>
                </a:schemeClr>
              </a:solidFill>
              <a:cs typeface="Arial" charset="0"/>
            </a:endParaRPr>
          </a:p>
        </p:txBody>
      </p:sp>
      <p:pic>
        <p:nvPicPr>
          <p:cNvPr id="102402" name="Picture 2" descr="http://p0.ifengimg.com/fck/2017_10/c01e03bd76029df_w500_h333.png"/>
          <p:cNvPicPr>
            <a:picLocks noChangeAspect="1" noChangeArrowheads="1"/>
          </p:cNvPicPr>
          <p:nvPr/>
        </p:nvPicPr>
        <p:blipFill>
          <a:blip r:embed="rId3" cstate="print"/>
          <a:srcRect/>
          <a:stretch>
            <a:fillRect/>
          </a:stretch>
        </p:blipFill>
        <p:spPr bwMode="auto">
          <a:xfrm>
            <a:off x="7091390" y="3051062"/>
            <a:ext cx="4762500" cy="31718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dministrator\Desktop\ppt\小人\20140701103911949.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7667139" y="1958439"/>
            <a:ext cx="4253593" cy="3605522"/>
          </a:xfrm>
          <a:prstGeom prst="rect">
            <a:avLst/>
          </a:prstGeom>
          <a:noFill/>
        </p:spPr>
      </p:pic>
      <p:sp>
        <p:nvSpPr>
          <p:cNvPr id="3" name="Rectangle 2"/>
          <p:cNvSpPr txBox="1">
            <a:spLocks noRot="1" noChangeArrowheads="1"/>
          </p:cNvSpPr>
          <p:nvPr/>
        </p:nvSpPr>
        <p:spPr>
          <a:xfrm>
            <a:off x="2291938" y="1674420"/>
            <a:ext cx="4999512" cy="4037610"/>
          </a:xfrm>
          <a:prstGeom prst="rect">
            <a:avLst/>
          </a:prstGeom>
          <a:ln>
            <a:solidFill>
              <a:srgbClr val="000000"/>
            </a:solidFill>
          </a:ln>
        </p:spPr>
        <p:txBody>
          <a:bodyPr/>
          <a:lstStyle/>
          <a:p>
            <a:pPr marL="228600" lvl="0" fontAlgn="auto">
              <a:lnSpc>
                <a:spcPts val="2460"/>
              </a:lnSpc>
              <a:spcBef>
                <a:spcPct val="0"/>
              </a:spcBef>
            </a:pPr>
            <a:r>
              <a:rPr lang="zh-CN" altLang="en-US" dirty="0">
                <a:latin typeface="微软雅黑" pitchFamily="34" charset="-122"/>
                <a:ea typeface="微软雅黑" pitchFamily="34" charset="-122"/>
              </a:rPr>
              <a:t>       安全管理</a:t>
            </a:r>
            <a:r>
              <a:rPr lang="zh-CN" altLang="en-US" u="heavy" dirty="0">
                <a:uFill>
                  <a:solidFill>
                    <a:srgbClr val="FCB00F"/>
                  </a:solidFill>
                </a:uFill>
                <a:latin typeface="微软雅黑" pitchFamily="34" charset="-122"/>
                <a:ea typeface="微软雅黑" pitchFamily="34" charset="-122"/>
              </a:rPr>
              <a:t>最初级的阶段</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，安全责任被交付到经理或主管的</a:t>
            </a:r>
            <a:r>
              <a:rPr lang="zh-CN" altLang="en-US" dirty="0">
                <a:latin typeface="微软雅黑" pitchFamily="34" charset="-122"/>
                <a:ea typeface="微软雅黑" pitchFamily="34" charset="-122"/>
              </a:rPr>
              <a:t>手中，员工被动接受安全管理。缺点是很少</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强调员工的参与性</a:t>
            </a:r>
          </a:p>
          <a:p>
            <a:pPr marL="228600" marR="0" lvl="0" defTabSz="914400" rtl="0" fontAlgn="auto">
              <a:lnSpc>
                <a:spcPts val="2460"/>
              </a:lnSpc>
              <a:spcBef>
                <a:spcPts val="600"/>
              </a:spcBef>
              <a:spcAft>
                <a:spcPts val="0"/>
              </a:spcAft>
              <a:buClrTx/>
              <a:buSzTx/>
              <a:buFont typeface="Wingdings" charset="2"/>
              <a:buNone/>
              <a:defRPr/>
            </a:pPr>
            <a:r>
              <a:rPr lang="zh-CN" altLang="en-US" dirty="0">
                <a:uFill>
                  <a:solidFill>
                    <a:srgbClr val="FCB00F"/>
                  </a:solidFill>
                </a:uFill>
                <a:latin typeface="微软雅黑" pitchFamily="34" charset="-122"/>
                <a:ea typeface="微软雅黑" pitchFamily="34" charset="-122"/>
              </a:rPr>
              <a:t>       </a:t>
            </a:r>
            <a:r>
              <a:rPr lang="zh-CN" altLang="en-US" u="heavy" dirty="0">
                <a:uFill>
                  <a:solidFill>
                    <a:srgbClr val="FCB00F"/>
                  </a:solidFill>
                </a:uFill>
                <a:latin typeface="微软雅黑" pitchFamily="34" charset="-122"/>
                <a:ea typeface="微软雅黑" pitchFamily="34" charset="-122"/>
              </a:rPr>
              <a:t>下一阶段</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，员工被纳入到安全部门的安全管理中，专人负责员工本人的安全。缺点是普通员工未涉及到负责他人的安全</a:t>
            </a:r>
          </a:p>
          <a:p>
            <a:pPr marL="228600" marR="0" lvl="0" defTabSz="914400" rtl="0" fontAlgn="auto">
              <a:lnSpc>
                <a:spcPts val="2460"/>
              </a:lnSpc>
              <a:spcBef>
                <a:spcPts val="600"/>
              </a:spcBef>
              <a:spcAft>
                <a:spcPts val="0"/>
              </a:spcAft>
              <a:buClrTx/>
              <a:buSzTx/>
              <a:buFont typeface="Wingdings" charset="2"/>
              <a:buNone/>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Arial" charset="0"/>
              </a:rPr>
              <a:t>       </a:t>
            </a:r>
            <a:r>
              <a:rPr lang="zh-CN" altLang="en-US" u="heavy" dirty="0">
                <a:uFill>
                  <a:solidFill>
                    <a:srgbClr val="FCB00F"/>
                  </a:solidFill>
                </a:uFill>
                <a:latin typeface="微软雅黑" pitchFamily="34" charset="-122"/>
                <a:ea typeface="微软雅黑" pitchFamily="34" charset="-122"/>
                <a:sym typeface="Arial" charset="0"/>
              </a:rPr>
              <a:t>最后阶段</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Arial" charset="0"/>
              </a:rPr>
              <a:t>，便是让员工、经理</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和主管除了保证自己的安全，还要参与负责他人的安全，这称之为“互助的安全文化”</a:t>
            </a:r>
            <a:endParaRPr kumimoji="0" lang="en-US" alt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Arial" charset="0"/>
            </a:endParaRPr>
          </a:p>
          <a:p>
            <a:pPr marL="228600" marR="0" lvl="0" defTabSz="914400" rtl="0" fontAlgn="auto">
              <a:lnSpc>
                <a:spcPts val="2460"/>
              </a:lnSpc>
              <a:spcBef>
                <a:spcPts val="1000"/>
              </a:spcBef>
              <a:spcAft>
                <a:spcPts val="0"/>
              </a:spcAft>
              <a:buClrTx/>
              <a:buSzTx/>
              <a:buFont typeface="Wingdings" charset="2"/>
              <a:buNone/>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       安全观察，可以协助达成安全的最高境界</a:t>
            </a:r>
            <a:r>
              <a:rPr kumimoji="0" lang="en-US" alt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互助的安全文化</a:t>
            </a:r>
          </a:p>
        </p:txBody>
      </p:sp>
      <p:sp>
        <p:nvSpPr>
          <p:cNvPr id="4" name="矩形 3"/>
          <p:cNvSpPr>
            <a:spLocks noChangeArrowheads="1"/>
          </p:cNvSpPr>
          <p:nvPr/>
        </p:nvSpPr>
        <p:spPr bwMode="auto">
          <a:xfrm>
            <a:off x="2559457" y="647223"/>
            <a:ext cx="3416302"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marL="228600" lvl="0" indent="-228600" algn="ctr">
              <a:spcBef>
                <a:spcPts val="1000"/>
              </a:spcBef>
              <a:buNone/>
              <a:defRPr/>
            </a:pPr>
            <a:r>
              <a:rPr lang="zh-CN" altLang="en-US" sz="2800" dirty="0"/>
              <a:t>形成互助的安全文化</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2293620" cy="1555042"/>
            <a:chOff x="6155957" y="1837451"/>
            <a:chExt cx="2293620" cy="1555042"/>
          </a:xfrm>
        </p:grpSpPr>
        <p:sp>
          <p:nvSpPr>
            <p:cNvPr id="33" name="矩形 32"/>
            <p:cNvSpPr/>
            <p:nvPr/>
          </p:nvSpPr>
          <p:spPr>
            <a:xfrm>
              <a:off x="6155957" y="1837451"/>
              <a:ext cx="2011680" cy="368300"/>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正确使用劳保用品</a:t>
              </a:r>
            </a:p>
          </p:txBody>
        </p:sp>
        <p:sp>
          <p:nvSpPr>
            <p:cNvPr id="34" name="矩形 33"/>
            <p:cNvSpPr/>
            <p:nvPr/>
          </p:nvSpPr>
          <p:spPr>
            <a:xfrm>
              <a:off x="6155957" y="2442932"/>
              <a:ext cx="2293620" cy="368300"/>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安全管理</a:t>
              </a:r>
              <a:r>
                <a:rPr lang="en-US" altLang="zh-CN" b="1" dirty="0">
                  <a:solidFill>
                    <a:srgbClr val="202A36"/>
                  </a:solidFill>
                  <a:latin typeface="微软雅黑" pitchFamily="34" charset="-122"/>
                  <a:ea typeface="微软雅黑" pitchFamily="34" charset="-122"/>
                </a:rPr>
                <a:t>“20</a:t>
              </a:r>
              <a:r>
                <a:rPr lang="zh-CN" altLang="en-US" b="1" dirty="0">
                  <a:solidFill>
                    <a:srgbClr val="202A36"/>
                  </a:solidFill>
                  <a:latin typeface="微软雅黑" pitchFamily="34" charset="-122"/>
                  <a:ea typeface="微软雅黑" pitchFamily="34" charset="-122"/>
                </a:rPr>
                <a:t>必有</a:t>
              </a:r>
              <a:r>
                <a:rPr lang="en-US" altLang="zh-CN" b="1" dirty="0">
                  <a:solidFill>
                    <a:srgbClr val="202A36"/>
                  </a:solidFill>
                  <a:latin typeface="微软雅黑" pitchFamily="34" charset="-122"/>
                  <a:ea typeface="微软雅黑" pitchFamily="34" charset="-122"/>
                </a:rPr>
                <a:t>”</a:t>
              </a:r>
            </a:p>
          </p:txBody>
        </p:sp>
        <p:sp>
          <p:nvSpPr>
            <p:cNvPr id="35" name="矩形 34"/>
            <p:cNvSpPr/>
            <p:nvPr/>
          </p:nvSpPr>
          <p:spPr>
            <a:xfrm>
              <a:off x="6155957" y="3024193"/>
              <a:ext cx="2240280" cy="368300"/>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安全管理的几项原则</a:t>
              </a:r>
            </a:p>
          </p:txBody>
        </p:sp>
      </p:grpSp>
      <p:sp>
        <p:nvSpPr>
          <p:cNvPr id="36" name="文本框 35"/>
          <p:cNvSpPr txBox="1"/>
          <p:nvPr/>
        </p:nvSpPr>
        <p:spPr>
          <a:xfrm>
            <a:off x="1127693" y="4716172"/>
            <a:ext cx="3877985" cy="830997"/>
          </a:xfrm>
          <a:prstGeom prst="rect">
            <a:avLst/>
          </a:prstGeom>
          <a:noFill/>
        </p:spPr>
        <p:txBody>
          <a:bodyPr wrap="none" rtlCol="0">
            <a:spAutoFit/>
          </a:bodyPr>
          <a:lstStyle/>
          <a:p>
            <a:pPr algn="ctr"/>
            <a:r>
              <a:rPr lang="zh-CN" altLang="en-US" sz="4800" b="1" kern="100" dirty="0">
                <a:solidFill>
                  <a:srgbClr val="202A36"/>
                </a:solidFill>
                <a:latin typeface="微软雅黑" pitchFamily="34" charset="-122"/>
                <a:ea typeface="微软雅黑" pitchFamily="34" charset="-122"/>
                <a:cs typeface="Times New Roman" pitchFamily="18" charset="0"/>
              </a:rPr>
              <a:t>五、相关规范</a:t>
            </a:r>
            <a:endParaRPr lang="zh-CN" altLang="zh-CN" sz="4800" b="1" kern="100" dirty="0">
              <a:solidFill>
                <a:srgbClr val="202A36"/>
              </a:solidFill>
              <a:latin typeface="微软雅黑" pitchFamily="34" charset="-122"/>
              <a:ea typeface="微软雅黑" pitchFamily="34" charset="-122"/>
              <a:cs typeface="Times New Roman" pitchFamily="18" charset="0"/>
            </a:endParaRPr>
          </a:p>
        </p:txBody>
      </p:sp>
      <p:sp>
        <p:nvSpPr>
          <p:cNvPr id="37" name="Freeform 11"/>
          <p:cNvSpPr>
            <a:spLocks noEditPoints="1"/>
          </p:cNvSpPr>
          <p:nvPr/>
        </p:nvSpPr>
        <p:spPr bwMode="auto">
          <a:xfrm>
            <a:off x="2361006" y="2648152"/>
            <a:ext cx="1489286" cy="117101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30" grpId="0" animBg="1"/>
      <p:bldP spid="36" grpId="0"/>
      <p:bldP spid="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6001" y="515424"/>
            <a:ext cx="30572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cs typeface="Arial" charset="0"/>
                <a:sym typeface="Impact" pitchFamily="34" charset="0"/>
              </a:rPr>
              <a:t>（一）劳保用品</a:t>
            </a:r>
            <a:endParaRPr lang="zh-CN" altLang="en-US" b="1" dirty="0">
              <a:solidFill>
                <a:srgbClr val="202A36"/>
              </a:solidFill>
              <a:cs typeface="Arial" charset="0"/>
            </a:endParaRPr>
          </a:p>
        </p:txBody>
      </p:sp>
      <p:sp>
        <p:nvSpPr>
          <p:cNvPr id="3" name="Rectangle 3"/>
          <p:cNvSpPr>
            <a:spLocks noGrp="1" noRot="1" noChangeArrowheads="1"/>
          </p:cNvSpPr>
          <p:nvPr/>
        </p:nvSpPr>
        <p:spPr bwMode="auto">
          <a:xfrm>
            <a:off x="2402907" y="1566797"/>
            <a:ext cx="5152926" cy="4824412"/>
          </a:xfrm>
          <a:prstGeom prst="rect">
            <a:avLst/>
          </a:prstGeom>
          <a:noFill/>
          <a:ln w="9525">
            <a:noFill/>
            <a:miter lim="800000"/>
          </a:ln>
        </p:spPr>
        <p:txBody>
          <a:bodyPr/>
          <a:lstStyle/>
          <a:p>
            <a:pPr marL="342900" indent="-342900" eaLnBrk="0" fontAlgn="auto" hangingPunct="0">
              <a:lnSpc>
                <a:spcPct val="150000"/>
              </a:lnSpc>
              <a:spcBef>
                <a:spcPts val="600"/>
              </a:spcBef>
              <a:buClr>
                <a:schemeClr val="hlink"/>
              </a:buClr>
              <a:buSzPct val="75000"/>
              <a:buFont typeface="Wingdings" charset="2"/>
              <a:buChar char="v"/>
            </a:pPr>
            <a:endParaRPr lang="en-US" altLang="zh-CN" b="1" dirty="0">
              <a:latin typeface="微软雅黑" pitchFamily="34" charset="-122"/>
              <a:ea typeface="微软雅黑" pitchFamily="34" charset="-122"/>
            </a:endParaRPr>
          </a:p>
          <a:p>
            <a:pPr marL="342900" indent="-342900" eaLnBrk="0" fontAlgn="auto" hangingPunct="0">
              <a:lnSpc>
                <a:spcPct val="150000"/>
              </a:lnSpc>
              <a:spcBef>
                <a:spcPts val="600"/>
              </a:spcBef>
              <a:buClr>
                <a:schemeClr val="hlink"/>
              </a:buClr>
              <a:buSzPct val="75000"/>
              <a:buFont typeface="Wingdings" charset="2"/>
              <a:buChar char="v"/>
            </a:pPr>
            <a:r>
              <a:rPr lang="zh-CN" altLang="en-US" b="1" dirty="0">
                <a:latin typeface="微软雅黑" pitchFamily="34" charset="-122"/>
                <a:ea typeface="微软雅黑" pitchFamily="34" charset="-122"/>
              </a:rPr>
              <a:t>劳保用品，个人防护用品(PPE)，</a:t>
            </a:r>
            <a:r>
              <a:rPr lang="zh-CN" altLang="en-US" dirty="0">
                <a:latin typeface="微软雅黑" pitchFamily="34" charset="-122"/>
                <a:ea typeface="微软雅黑" pitchFamily="34" charset="-122"/>
              </a:rPr>
              <a:t>劳动防护用品是指由生产经营单位为从业人员配备的，使其在劳动过程中免遭或者减轻事故伤害及职业危险的个人防护用品。 </a:t>
            </a:r>
            <a:r>
              <a:rPr lang="en-US" altLang="zh-CN" dirty="0">
                <a:latin typeface="微软雅黑" pitchFamily="34" charset="-122"/>
                <a:ea typeface="微软雅黑" pitchFamily="34" charset="-122"/>
              </a:rPr>
              <a:t>PPE</a:t>
            </a:r>
            <a:r>
              <a:rPr lang="zh-CN" altLang="en-US" dirty="0">
                <a:latin typeface="微软雅黑" pitchFamily="34" charset="-122"/>
                <a:ea typeface="微软雅黑" pitchFamily="34" charset="-122"/>
              </a:rPr>
              <a:t>在人与危险之间设置了一道屏障，是安全工作的重要部份。</a:t>
            </a:r>
            <a:endParaRPr lang="en-US" altLang="zh-CN" sz="1400" dirty="0">
              <a:latin typeface="微软雅黑" pitchFamily="34" charset="-122"/>
              <a:ea typeface="微软雅黑" pitchFamily="34" charset="-122"/>
            </a:endParaRPr>
          </a:p>
          <a:p>
            <a:pPr marL="342900" indent="-342900" eaLnBrk="0" fontAlgn="auto" hangingPunct="0">
              <a:lnSpc>
                <a:spcPct val="150000"/>
              </a:lnSpc>
              <a:spcBef>
                <a:spcPts val="600"/>
              </a:spcBef>
              <a:buClr>
                <a:schemeClr val="hlink"/>
              </a:buClr>
              <a:buSzPct val="75000"/>
              <a:buFont typeface="Wingdings" charset="2"/>
              <a:buChar char="v"/>
            </a:pPr>
            <a:endParaRPr lang="zh-CN" altLang="en-US" sz="1400" dirty="0">
              <a:latin typeface="微软雅黑" pitchFamily="34" charset="-122"/>
              <a:ea typeface="微软雅黑" pitchFamily="34" charset="-122"/>
            </a:endParaRPr>
          </a:p>
          <a:p>
            <a:pPr marL="342900" indent="-342900" eaLnBrk="0" fontAlgn="auto" hangingPunct="0">
              <a:lnSpc>
                <a:spcPct val="150000"/>
              </a:lnSpc>
              <a:spcBef>
                <a:spcPts val="1400"/>
              </a:spcBef>
              <a:buClr>
                <a:schemeClr val="hlink"/>
              </a:buClr>
              <a:buSzPct val="75000"/>
              <a:buFont typeface="Wingdings" charset="2"/>
              <a:buChar char="v"/>
            </a:pPr>
            <a:r>
              <a:rPr lang="zh-CN" altLang="en-US" dirty="0">
                <a:latin typeface="微软雅黑" pitchFamily="34" charset="-122"/>
                <a:ea typeface="微软雅黑" pitchFamily="34" charset="-122"/>
              </a:rPr>
              <a:t>通常分为</a:t>
            </a:r>
            <a:r>
              <a:rPr lang="zh-CN" altLang="en-US" b="1" dirty="0">
                <a:latin typeface="微软雅黑" pitchFamily="34" charset="-122"/>
                <a:ea typeface="微软雅黑" pitchFamily="34" charset="-122"/>
              </a:rPr>
              <a:t>特种劳动防护用品</a:t>
            </a:r>
            <a:r>
              <a:rPr lang="zh-CN" altLang="en-US" dirty="0">
                <a:latin typeface="微软雅黑" pitchFamily="34" charset="-122"/>
                <a:ea typeface="微软雅黑" pitchFamily="34" charset="-122"/>
              </a:rPr>
              <a:t>和</a:t>
            </a:r>
            <a:r>
              <a:rPr lang="zh-CN" altLang="en-US" b="1" dirty="0">
                <a:latin typeface="微软雅黑" pitchFamily="34" charset="-122"/>
                <a:ea typeface="微软雅黑" pitchFamily="34" charset="-122"/>
              </a:rPr>
              <a:t>一般劳动防护用品</a:t>
            </a:r>
            <a:endParaRPr lang="en-US" altLang="zh-CN" dirty="0">
              <a:latin typeface="微软雅黑" pitchFamily="34" charset="-122"/>
              <a:ea typeface="微软雅黑" pitchFamily="34" charset="-122"/>
            </a:endParaRPr>
          </a:p>
          <a:p>
            <a:pPr marL="342900" indent="-342900" eaLnBrk="0" fontAlgn="auto" hangingPunct="0">
              <a:lnSpc>
                <a:spcPct val="150000"/>
              </a:lnSpc>
              <a:spcBef>
                <a:spcPts val="1400"/>
              </a:spcBef>
              <a:buClr>
                <a:schemeClr val="hlink"/>
              </a:buClr>
              <a:buSzPct val="75000"/>
              <a:buFont typeface="Wingdings" charset="2"/>
              <a:buChar char="v"/>
            </a:pPr>
            <a:endParaRPr lang="zh-CN" altLang="en-US" dirty="0">
              <a:latin typeface="微软雅黑" pitchFamily="34" charset="-122"/>
              <a:ea typeface="微软雅黑" pitchFamily="34" charset="-122"/>
            </a:endParaRPr>
          </a:p>
          <a:p>
            <a:pPr marL="342900" indent="-342900" eaLnBrk="0" hangingPunct="0">
              <a:lnSpc>
                <a:spcPct val="90000"/>
              </a:lnSpc>
              <a:spcBef>
                <a:spcPts val="1400"/>
              </a:spcBef>
              <a:buClr>
                <a:schemeClr val="hlink"/>
              </a:buClr>
              <a:buSzPct val="75000"/>
              <a:buFont typeface="Wingdings" charset="2"/>
              <a:buChar char="v"/>
            </a:pPr>
            <a:endParaRPr lang="en-US" altLang="zh-CN" dirty="0">
              <a:latin typeface="微软雅黑" pitchFamily="34" charset="-122"/>
              <a:ea typeface="微软雅黑" pitchFamily="34" charset="-122"/>
            </a:endParaRPr>
          </a:p>
        </p:txBody>
      </p:sp>
      <p:pic>
        <p:nvPicPr>
          <p:cNvPr id="108546" name="Picture 2" descr="C:\Users\Administrator\Desktop\ppt\201121714822465.jpg"/>
          <p:cNvPicPr>
            <a:picLocks noChangeAspect="1" noChangeArrowheads="1"/>
          </p:cNvPicPr>
          <p:nvPr/>
        </p:nvPicPr>
        <p:blipFill>
          <a:blip r:embed="rId3" cstate="print"/>
          <a:srcRect/>
          <a:stretch>
            <a:fillRect/>
          </a:stretch>
        </p:blipFill>
        <p:spPr bwMode="auto">
          <a:xfrm>
            <a:off x="7965506" y="1961900"/>
            <a:ext cx="3754901" cy="329349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351" y="1793191"/>
            <a:ext cx="2351405" cy="4194810"/>
          </a:xfrm>
          <a:prstGeom prst="rect">
            <a:avLst/>
          </a:prstGeom>
          <a:noFill/>
        </p:spPr>
        <p:txBody>
          <a:bodyPr wrap="square" rtlCol="0">
            <a:spAutoFit/>
          </a:bodyPr>
          <a:lstStyle/>
          <a:p>
            <a:pPr indent="0" algn="l" eaLnBrk="0" hangingPunct="0">
              <a:lnSpc>
                <a:spcPct val="90000"/>
              </a:lnSpc>
              <a:spcBef>
                <a:spcPts val="1400"/>
              </a:spcBef>
              <a:buClr>
                <a:schemeClr val="hlink"/>
              </a:buClr>
              <a:buSzPct val="75000"/>
              <a:buFont typeface="Wingdings" charset="2"/>
              <a:buNone/>
            </a:pPr>
            <a:r>
              <a:rPr lang="zh-CN" altLang="en-US" u="sng" dirty="0">
                <a:uFill>
                  <a:solidFill>
                    <a:srgbClr val="FCB00F"/>
                  </a:solidFill>
                </a:uFill>
                <a:latin typeface="微软雅黑" pitchFamily="34" charset="-122"/>
                <a:ea typeface="微软雅黑" pitchFamily="34" charset="-122"/>
              </a:rPr>
              <a:t>一、头部护具类</a:t>
            </a: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安全帽</a:t>
            </a:r>
          </a:p>
          <a:p>
            <a:pPr marL="342900" indent="-342900" algn="l" eaLnBrk="0" hangingPunct="0">
              <a:lnSpc>
                <a:spcPct val="90000"/>
              </a:lnSpc>
              <a:spcBef>
                <a:spcPts val="1400"/>
              </a:spcBef>
              <a:buClr>
                <a:schemeClr val="hlink"/>
              </a:buClr>
              <a:buSzPct val="75000"/>
              <a:buFont typeface="Wingdings" charset="2"/>
              <a:buChar char="v"/>
            </a:pPr>
            <a:r>
              <a:rPr lang="zh-CN" altLang="en-US" u="sng" dirty="0">
                <a:uFill>
                  <a:solidFill>
                    <a:srgbClr val="FCB00F"/>
                  </a:solidFill>
                </a:uFill>
                <a:latin typeface="微软雅黑" pitchFamily="34" charset="-122"/>
                <a:ea typeface="微软雅黑" pitchFamily="34" charset="-122"/>
              </a:rPr>
              <a:t>二、呼吸护具类</a:t>
            </a: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防尘口罩</a:t>
            </a: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过滤式防毒面具</a:t>
            </a: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自给式空气呼吸器</a:t>
            </a: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长管面具</a:t>
            </a:r>
          </a:p>
          <a:p>
            <a:pPr marL="342900" indent="-342900" algn="l" eaLnBrk="0" hangingPunct="0">
              <a:lnSpc>
                <a:spcPct val="90000"/>
              </a:lnSpc>
              <a:spcBef>
                <a:spcPts val="1400"/>
              </a:spcBef>
              <a:buClr>
                <a:schemeClr val="hlink"/>
              </a:buClr>
              <a:buSzPct val="75000"/>
              <a:buFont typeface="Wingdings" charset="2"/>
              <a:buChar char="v"/>
            </a:pPr>
            <a:r>
              <a:rPr lang="zh-CN" altLang="en-US" u="sng" dirty="0">
                <a:uFill>
                  <a:solidFill>
                    <a:srgbClr val="FCB00F"/>
                  </a:solidFill>
                </a:uFill>
                <a:latin typeface="微软雅黑" pitchFamily="34" charset="-122"/>
                <a:ea typeface="微软雅黑" pitchFamily="34" charset="-122"/>
                <a:sym typeface="+mn-ea"/>
              </a:rPr>
              <a:t>三、眼</a:t>
            </a:r>
            <a:r>
              <a:rPr lang="en-US" altLang="zh-CN" u="sng" dirty="0">
                <a:uFill>
                  <a:solidFill>
                    <a:srgbClr val="FCB00F"/>
                  </a:solidFill>
                </a:uFill>
                <a:latin typeface="微软雅黑" pitchFamily="34" charset="-122"/>
                <a:ea typeface="微软雅黑" pitchFamily="34" charset="-122"/>
                <a:sym typeface="+mn-ea"/>
              </a:rPr>
              <a:t>(</a:t>
            </a:r>
            <a:r>
              <a:rPr lang="zh-CN" altLang="en-US" u="sng" dirty="0">
                <a:uFill>
                  <a:solidFill>
                    <a:srgbClr val="FCB00F"/>
                  </a:solidFill>
                </a:uFill>
                <a:latin typeface="微软雅黑" pitchFamily="34" charset="-122"/>
                <a:ea typeface="微软雅黑" pitchFamily="34" charset="-122"/>
                <a:sym typeface="+mn-ea"/>
              </a:rPr>
              <a:t>面</a:t>
            </a:r>
            <a:r>
              <a:rPr lang="en-US" altLang="zh-CN" u="sng" dirty="0">
                <a:uFill>
                  <a:solidFill>
                    <a:srgbClr val="FCB00F"/>
                  </a:solidFill>
                </a:uFill>
                <a:latin typeface="微软雅黑" pitchFamily="34" charset="-122"/>
                <a:ea typeface="微软雅黑" pitchFamily="34" charset="-122"/>
                <a:sym typeface="+mn-ea"/>
              </a:rPr>
              <a:t>)</a:t>
            </a:r>
            <a:r>
              <a:rPr lang="zh-CN" altLang="en-US" u="sng" dirty="0">
                <a:uFill>
                  <a:solidFill>
                    <a:srgbClr val="FCB00F"/>
                  </a:solidFill>
                </a:uFill>
                <a:latin typeface="微软雅黑" pitchFamily="34" charset="-122"/>
                <a:ea typeface="微软雅黑" pitchFamily="34" charset="-122"/>
                <a:sym typeface="+mn-ea"/>
              </a:rPr>
              <a:t>护具类</a:t>
            </a:r>
            <a:endParaRPr lang="zh-CN" altLang="en-US" u="sng" dirty="0">
              <a:uFill>
                <a:solidFill>
                  <a:srgbClr val="FCB00F"/>
                </a:solidFill>
              </a:uFill>
              <a:latin typeface="微软雅黑" pitchFamily="34" charset="-122"/>
              <a:ea typeface="微软雅黑" pitchFamily="34" charset="-122"/>
            </a:endParaRP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sym typeface="+mn-ea"/>
              </a:rPr>
              <a:t>     焊接眼面防护具</a:t>
            </a:r>
            <a:endParaRPr lang="zh-CN" altLang="en-US" dirty="0">
              <a:latin typeface="微软雅黑" pitchFamily="34" charset="-122"/>
              <a:ea typeface="微软雅黑" pitchFamily="34" charset="-122"/>
            </a:endParaRPr>
          </a:p>
          <a:p>
            <a:pPr marL="342900" indent="-342900" algn="l"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sym typeface="+mn-ea"/>
              </a:rPr>
              <a:t>     防冲击眼护具</a:t>
            </a:r>
            <a:endParaRPr lang="zh-CN" altLang="en-US" dirty="0">
              <a:latin typeface="微软雅黑" pitchFamily="34" charset="-122"/>
              <a:ea typeface="微软雅黑" pitchFamily="34" charset="-122"/>
            </a:endParaRPr>
          </a:p>
        </p:txBody>
      </p:sp>
      <p:sp>
        <p:nvSpPr>
          <p:cNvPr id="3" name="TextBox 2"/>
          <p:cNvSpPr txBox="1"/>
          <p:nvPr/>
        </p:nvSpPr>
        <p:spPr>
          <a:xfrm>
            <a:off x="8819515" y="1569720"/>
            <a:ext cx="3225800" cy="4043680"/>
          </a:xfrm>
          <a:prstGeom prst="rect">
            <a:avLst/>
          </a:prstGeom>
          <a:noFill/>
        </p:spPr>
        <p:txBody>
          <a:bodyPr wrap="square" rtlCol="0">
            <a:spAutoFit/>
          </a:bodyPr>
          <a:lstStyle/>
          <a:p>
            <a:pPr marL="342900" indent="-342900" eaLnBrk="0" hangingPunct="0">
              <a:lnSpc>
                <a:spcPct val="90000"/>
              </a:lnSpc>
              <a:spcBef>
                <a:spcPts val="1400"/>
              </a:spcBef>
              <a:buClr>
                <a:schemeClr val="hlink"/>
              </a:buClr>
              <a:buSzPct val="75000"/>
              <a:buFont typeface="Wingdings" charset="2"/>
              <a:buChar char="v"/>
            </a:pPr>
            <a:endParaRPr lang="zh-CN" altLang="en-US" dirty="0">
              <a:latin typeface="微软雅黑" pitchFamily="34" charset="-122"/>
              <a:ea typeface="微软雅黑" pitchFamily="34" charset="-122"/>
            </a:endParaRPr>
          </a:p>
          <a:p>
            <a:pPr marL="342900" indent="-342900" eaLnBrk="0" hangingPunct="0">
              <a:lnSpc>
                <a:spcPct val="90000"/>
              </a:lnSpc>
              <a:spcBef>
                <a:spcPts val="1400"/>
              </a:spcBef>
              <a:buClr>
                <a:schemeClr val="hlink"/>
              </a:buClr>
              <a:buSzPct val="75000"/>
              <a:buFont typeface="Wingdings" charset="2"/>
              <a:buChar char="v"/>
            </a:pPr>
            <a:r>
              <a:rPr lang="zh-CN" altLang="en-US" dirty="0">
                <a:latin typeface="微软雅黑" pitchFamily="34" charset="-122"/>
                <a:ea typeface="微软雅黑" pitchFamily="34" charset="-122"/>
              </a:rPr>
              <a:t> 五</a:t>
            </a:r>
            <a:r>
              <a:rPr lang="zh-CN" altLang="en-US" u="sng" dirty="0">
                <a:uFill>
                  <a:solidFill>
                    <a:srgbClr val="FCB00F"/>
                  </a:solidFill>
                </a:uFill>
                <a:latin typeface="微软雅黑" pitchFamily="34" charset="-122"/>
                <a:ea typeface="微软雅黑" pitchFamily="34" charset="-122"/>
                <a:sym typeface="+mn-ea"/>
              </a:rPr>
              <a:t>、防护服类</a:t>
            </a:r>
            <a:endParaRPr lang="zh-CN" altLang="en-US" u="sng" dirty="0">
              <a:uFill>
                <a:solidFill>
                  <a:srgbClr val="FCB00F"/>
                </a:solidFill>
              </a:uFill>
              <a:latin typeface="微软雅黑" pitchFamily="34" charset="-122"/>
              <a:ea typeface="微软雅黑" pitchFamily="34" charset="-122"/>
            </a:endParaRPr>
          </a:p>
          <a:p>
            <a:pPr marL="342900" indent="-342900"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sym typeface="+mn-ea"/>
              </a:rPr>
              <a:t>     阻燃防护服</a:t>
            </a:r>
            <a:endParaRPr lang="zh-CN" altLang="en-US" dirty="0">
              <a:latin typeface="微软雅黑" pitchFamily="34" charset="-122"/>
              <a:ea typeface="微软雅黑" pitchFamily="34" charset="-122"/>
            </a:endParaRPr>
          </a:p>
          <a:p>
            <a:pPr marL="342900" indent="-342900"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sym typeface="+mn-ea"/>
              </a:rPr>
              <a:t>     防酸工作服</a:t>
            </a:r>
            <a:endParaRPr lang="zh-CN" altLang="en-US" dirty="0">
              <a:latin typeface="微软雅黑" pitchFamily="34" charset="-122"/>
              <a:ea typeface="微软雅黑" pitchFamily="34" charset="-122"/>
            </a:endParaRPr>
          </a:p>
          <a:p>
            <a:pPr marL="342900" indent="-342900"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sym typeface="+mn-ea"/>
              </a:rPr>
              <a:t>     防静电工作服</a:t>
            </a:r>
            <a:endParaRPr lang="zh-CN" altLang="en-US" dirty="0">
              <a:latin typeface="微软雅黑" pitchFamily="34" charset="-122"/>
              <a:ea typeface="微软雅黑" pitchFamily="34" charset="-122"/>
            </a:endParaRPr>
          </a:p>
          <a:p>
            <a:pPr marL="342900" indent="-342900" eaLnBrk="0" hangingPunct="0">
              <a:lnSpc>
                <a:spcPct val="90000"/>
              </a:lnSpc>
              <a:spcBef>
                <a:spcPts val="1400"/>
              </a:spcBef>
              <a:buClr>
                <a:schemeClr val="hlink"/>
              </a:buClr>
              <a:buSzPct val="75000"/>
              <a:buFont typeface="Wingdings" charset="2"/>
              <a:buChar char="v"/>
            </a:pPr>
            <a:r>
              <a:rPr lang="zh-CN" altLang="en-US" u="sng" dirty="0">
                <a:uFill>
                  <a:solidFill>
                    <a:srgbClr val="FCB00F"/>
                  </a:solidFill>
                </a:uFill>
                <a:latin typeface="微软雅黑" pitchFamily="34" charset="-122"/>
                <a:ea typeface="微软雅黑" pitchFamily="34" charset="-122"/>
              </a:rPr>
              <a:t>六、防坠落护具类</a:t>
            </a:r>
          </a:p>
          <a:p>
            <a:pPr marL="342900" indent="-342900"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安全带</a:t>
            </a:r>
          </a:p>
          <a:p>
            <a:pPr marL="342900" indent="-342900"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安全网</a:t>
            </a:r>
          </a:p>
          <a:p>
            <a:pPr marL="342900" indent="-342900" eaLnBrk="0" hangingPunct="0">
              <a:lnSpc>
                <a:spcPct val="90000"/>
              </a:lnSpc>
              <a:spcBef>
                <a:spcPts val="1400"/>
              </a:spcBef>
              <a:buClr>
                <a:schemeClr val="hlink"/>
              </a:buClr>
              <a:buSzPct val="75000"/>
            </a:pPr>
            <a:r>
              <a:rPr lang="zh-CN" altLang="en-US" dirty="0">
                <a:latin typeface="微软雅黑" pitchFamily="34" charset="-122"/>
                <a:ea typeface="微软雅黑" pitchFamily="34" charset="-122"/>
              </a:rPr>
              <a:t>     密目式安全立网</a:t>
            </a:r>
            <a:endParaRPr lang="zh-CN" altLang="en-US" dirty="0"/>
          </a:p>
          <a:p>
            <a:endParaRPr lang="zh-CN" altLang="en-US" dirty="0"/>
          </a:p>
        </p:txBody>
      </p:sp>
      <p:sp>
        <p:nvSpPr>
          <p:cNvPr id="4" name="文本框 3"/>
          <p:cNvSpPr txBox="1"/>
          <p:nvPr/>
        </p:nvSpPr>
        <p:spPr>
          <a:xfrm>
            <a:off x="4653280" y="5111115"/>
            <a:ext cx="4166235" cy="1635125"/>
          </a:xfrm>
          <a:prstGeom prst="rect">
            <a:avLst/>
          </a:prstGeom>
          <a:noFill/>
        </p:spPr>
        <p:txBody>
          <a:bodyPr wrap="square" rtlCol="0" anchor="t">
            <a:spAutoFit/>
          </a:bodyPr>
          <a:lstStyle/>
          <a:p>
            <a:pPr marL="342900" indent="-342900" eaLnBrk="0" fontAlgn="auto" hangingPunct="0">
              <a:lnSpc>
                <a:spcPts val="2660"/>
              </a:lnSpc>
              <a:spcBef>
                <a:spcPts val="1400"/>
              </a:spcBef>
              <a:buClr>
                <a:schemeClr val="hlink"/>
              </a:buClr>
              <a:buSzPct val="75000"/>
              <a:buFont typeface="Wingdings" charset="2"/>
              <a:buChar char="v"/>
            </a:pPr>
            <a:r>
              <a:rPr lang="zh-CN" altLang="en-US" u="sng" dirty="0">
                <a:uFill>
                  <a:solidFill>
                    <a:srgbClr val="FCB00F"/>
                  </a:solidFill>
                </a:uFill>
                <a:latin typeface="微软雅黑" pitchFamily="34" charset="-122"/>
                <a:ea typeface="微软雅黑" pitchFamily="34" charset="-122"/>
                <a:sym typeface="+mn-ea"/>
              </a:rPr>
              <a:t>四、防护鞋类</a:t>
            </a:r>
            <a:endParaRPr lang="zh-CN" altLang="en-US" u="sng" dirty="0">
              <a:uFill>
                <a:solidFill>
                  <a:srgbClr val="FCB00F"/>
                </a:solidFill>
              </a:uFill>
              <a:latin typeface="微软雅黑" pitchFamily="34" charset="-122"/>
              <a:ea typeface="微软雅黑" pitchFamily="34" charset="-122"/>
            </a:endParaRPr>
          </a:p>
          <a:p>
            <a:pPr marL="342900" indent="-342900" eaLnBrk="0" fontAlgn="auto" hangingPunct="0">
              <a:lnSpc>
                <a:spcPts val="2660"/>
              </a:lnSpc>
              <a:spcBef>
                <a:spcPts val="1400"/>
              </a:spcBef>
              <a:buClr>
                <a:schemeClr val="hlink"/>
              </a:buClr>
              <a:buSzPct val="75000"/>
            </a:pPr>
            <a:r>
              <a:rPr lang="zh-CN" altLang="en-US" dirty="0">
                <a:latin typeface="微软雅黑" pitchFamily="34" charset="-122"/>
                <a:ea typeface="微软雅黑" pitchFamily="34" charset="-122"/>
                <a:sym typeface="+mn-ea"/>
              </a:rPr>
              <a:t>     保护足趾安全鞋</a:t>
            </a:r>
            <a:r>
              <a:rPr lang="en-US" altLang="zh-CN" dirty="0">
                <a:latin typeface="微软雅黑" pitchFamily="34" charset="-122"/>
                <a:ea typeface="微软雅黑" pitchFamily="34" charset="-122"/>
                <a:sym typeface="+mn-ea"/>
              </a:rPr>
              <a:t>,</a:t>
            </a:r>
            <a:r>
              <a:rPr lang="zh-CN" altLang="en-US" dirty="0">
                <a:latin typeface="微软雅黑" pitchFamily="34" charset="-122"/>
                <a:ea typeface="微软雅黑" pitchFamily="34" charset="-122"/>
                <a:sym typeface="+mn-ea"/>
              </a:rPr>
              <a:t> 防静电鞋、导电鞋</a:t>
            </a:r>
            <a:r>
              <a:rPr lang="en-US" altLang="zh-CN" dirty="0">
                <a:latin typeface="微软雅黑" pitchFamily="34" charset="-122"/>
                <a:ea typeface="微软雅黑" pitchFamily="34" charset="-122"/>
                <a:sym typeface="+mn-ea"/>
              </a:rPr>
              <a:t>,</a:t>
            </a:r>
            <a:r>
              <a:rPr lang="zh-CN" altLang="en-US" dirty="0">
                <a:latin typeface="微软雅黑" pitchFamily="34" charset="-122"/>
                <a:ea typeface="微软雅黑" pitchFamily="34" charset="-122"/>
                <a:sym typeface="+mn-ea"/>
              </a:rPr>
              <a:t>防刺穿鞋</a:t>
            </a:r>
            <a:r>
              <a:rPr lang="en-US" altLang="zh-CN" dirty="0">
                <a:latin typeface="微软雅黑" pitchFamily="34" charset="-122"/>
                <a:ea typeface="微软雅黑" pitchFamily="34" charset="-122"/>
                <a:sym typeface="+mn-ea"/>
              </a:rPr>
              <a:t>,</a:t>
            </a:r>
            <a:r>
              <a:rPr lang="zh-CN" altLang="en-US" dirty="0">
                <a:latin typeface="微软雅黑" pitchFamily="34" charset="-122"/>
                <a:ea typeface="微软雅黑" pitchFamily="34" charset="-122"/>
                <a:sym typeface="+mn-ea"/>
              </a:rPr>
              <a:t> 胶面防砸安全靴</a:t>
            </a:r>
            <a:r>
              <a:rPr lang="en-US" altLang="zh-CN" dirty="0">
                <a:latin typeface="微软雅黑" pitchFamily="34" charset="-122"/>
                <a:ea typeface="微软雅黑" pitchFamily="34" charset="-122"/>
                <a:sym typeface="+mn-ea"/>
              </a:rPr>
              <a:t>,</a:t>
            </a:r>
            <a:r>
              <a:rPr lang="zh-CN" altLang="en-US" dirty="0">
                <a:latin typeface="微软雅黑" pitchFamily="34" charset="-122"/>
                <a:ea typeface="微软雅黑" pitchFamily="34" charset="-122"/>
                <a:sym typeface="+mn-ea"/>
              </a:rPr>
              <a:t>电绝缘鞋</a:t>
            </a:r>
            <a:r>
              <a:rPr lang="en-US" altLang="zh-CN" dirty="0">
                <a:latin typeface="微软雅黑" pitchFamily="34" charset="-122"/>
                <a:ea typeface="微软雅黑" pitchFamily="34" charset="-122"/>
                <a:sym typeface="+mn-ea"/>
              </a:rPr>
              <a:t>,</a:t>
            </a:r>
            <a:r>
              <a:rPr lang="zh-CN" altLang="en-US" dirty="0">
                <a:latin typeface="微软雅黑" pitchFamily="34" charset="-122"/>
                <a:ea typeface="微软雅黑" pitchFamily="34" charset="-122"/>
                <a:sym typeface="+mn-ea"/>
              </a:rPr>
              <a:t>耐酸碱皮鞋</a:t>
            </a:r>
            <a:r>
              <a:rPr lang="en-US" altLang="zh-CN" dirty="0">
                <a:latin typeface="微软雅黑" pitchFamily="34" charset="-122"/>
                <a:ea typeface="微软雅黑" pitchFamily="34" charset="-122"/>
                <a:sym typeface="+mn-ea"/>
              </a:rPr>
              <a:t>,</a:t>
            </a:r>
            <a:r>
              <a:rPr lang="zh-CN" altLang="en-US" dirty="0">
                <a:latin typeface="微软雅黑" pitchFamily="34" charset="-122"/>
                <a:ea typeface="微软雅黑" pitchFamily="34" charset="-122"/>
                <a:sym typeface="+mn-ea"/>
              </a:rPr>
              <a:t>耐酸碱胶靴</a:t>
            </a:r>
            <a:endParaRPr lang="zh-CN" altLang="en-US"/>
          </a:p>
        </p:txBody>
      </p:sp>
      <p:sp>
        <p:nvSpPr>
          <p:cNvPr id="5" name="文本框 4"/>
          <p:cNvSpPr txBox="1"/>
          <p:nvPr/>
        </p:nvSpPr>
        <p:spPr>
          <a:xfrm>
            <a:off x="2726055" y="742950"/>
            <a:ext cx="3824605" cy="521970"/>
          </a:xfrm>
          <a:prstGeom prst="rect">
            <a:avLst/>
          </a:prstGeom>
          <a:noFill/>
        </p:spPr>
        <p:txBody>
          <a:bodyPr wrap="none" rtlCol="0" anchor="t">
            <a:spAutoFit/>
          </a:bodyPr>
          <a:lstStyle/>
          <a:p>
            <a:r>
              <a:rPr lang="zh-CN" altLang="en-US" sz="2800" dirty="0">
                <a:latin typeface="微软雅黑" pitchFamily="34" charset="-122"/>
                <a:ea typeface="微软雅黑" pitchFamily="34" charset="-122"/>
                <a:sym typeface="+mn-ea"/>
              </a:rPr>
              <a:t>特种劳动防护用品包括</a:t>
            </a:r>
            <a:r>
              <a:rPr lang="en-US" altLang="zh-CN" sz="2800" dirty="0">
                <a:latin typeface="微软雅黑" pitchFamily="34" charset="-122"/>
                <a:ea typeface="微软雅黑" pitchFamily="34" charset="-122"/>
                <a:sym typeface="+mn-ea"/>
              </a:rPr>
              <a:t>:</a:t>
            </a:r>
            <a:endParaRPr lang="zh-CN" altLang="en-US" sz="2800"/>
          </a:p>
        </p:txBody>
      </p:sp>
      <p:pic>
        <p:nvPicPr>
          <p:cNvPr id="6" name="图片 5" descr="318760-1F52FIZ561"/>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4989830" y="1295400"/>
            <a:ext cx="3816028" cy="3816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574" y="835175"/>
            <a:ext cx="3611880" cy="2168525"/>
          </a:xfrm>
          <a:prstGeom prst="rect">
            <a:avLst/>
          </a:prstGeom>
          <a:noFill/>
        </p:spPr>
        <p:txBody>
          <a:bodyPr wrap="none" rtlCol="0">
            <a:spAutoFit/>
          </a:bodyPr>
          <a:lstStyle/>
          <a:p>
            <a:pPr>
              <a:lnSpc>
                <a:spcPct val="150000"/>
              </a:lnSpc>
            </a:pPr>
            <a:r>
              <a:rPr lang="zh-CN" altLang="en-US" b="1" dirty="0">
                <a:latin typeface="微软雅黑" pitchFamily="34" charset="-122"/>
                <a:ea typeface="微软雅黑" pitchFamily="34" charset="-122"/>
              </a:rPr>
              <a:t>一般防护用品</a:t>
            </a:r>
            <a:r>
              <a:rPr lang="zh-CN" altLang="en-US" dirty="0">
                <a:latin typeface="微软雅黑" pitchFamily="34" charset="-122"/>
                <a:ea typeface="微软雅黑" pitchFamily="34" charset="-122"/>
              </a:rPr>
              <a:t>主要有：</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　　棉纱手套，帆布手套，毛巾，</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棉纱，擦机布，口罩，防尘帽，普</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通工作服，普通劳保皮鞋，耳塞，</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脚套，水靴，雨衣，粘胶带等</a:t>
            </a:r>
          </a:p>
        </p:txBody>
      </p:sp>
      <p:sp>
        <p:nvSpPr>
          <p:cNvPr id="3" name="TextBox 2"/>
          <p:cNvSpPr txBox="1"/>
          <p:nvPr/>
        </p:nvSpPr>
        <p:spPr>
          <a:xfrm>
            <a:off x="7404453" y="4560000"/>
            <a:ext cx="3518912" cy="1323439"/>
          </a:xfrm>
          <a:prstGeom prst="rect">
            <a:avLst/>
          </a:prstGeom>
          <a:solidFill>
            <a:srgbClr val="FCB00F"/>
          </a:solidFill>
          <a:ln>
            <a:solidFill>
              <a:schemeClr val="tx1"/>
            </a:solidFill>
          </a:ln>
        </p:spPr>
        <p:txBody>
          <a:bodyPr wrap="none" rtlCol="0">
            <a:spAutoFit/>
          </a:bodyPr>
          <a:lstStyle/>
          <a:p>
            <a:r>
              <a:rPr lang="zh-CN" altLang="en-US" sz="2000" b="1" dirty="0">
                <a:latin typeface="微软雅黑" pitchFamily="34" charset="-122"/>
                <a:ea typeface="微软雅黑" pitchFamily="34" charset="-122"/>
              </a:rPr>
              <a:t>不论是特种劳动防护用品还是</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一般劳动防护用品，正确使用</a:t>
            </a:r>
            <a:endParaRPr lang="en-US" altLang="zh-CN" sz="2000" b="1" dirty="0">
              <a:latin typeface="微软雅黑" pitchFamily="34" charset="-122"/>
              <a:ea typeface="微软雅黑" pitchFamily="34" charset="-122"/>
            </a:endParaRPr>
          </a:p>
          <a:p>
            <a:r>
              <a:rPr lang="en-US" altLang="zh-CN" sz="2000" b="1" dirty="0">
                <a:latin typeface="微软雅黑" pitchFamily="34" charset="-122"/>
                <a:ea typeface="微软雅黑" pitchFamily="34" charset="-122"/>
              </a:rPr>
              <a:t>PPE</a:t>
            </a:r>
            <a:r>
              <a:rPr lang="zh-CN" altLang="en-US" sz="2000" b="1" dirty="0">
                <a:latin typeface="微软雅黑" pitchFamily="34" charset="-122"/>
                <a:ea typeface="微软雅黑" pitchFamily="34" charset="-122"/>
              </a:rPr>
              <a:t>才能有效对人身安全起到</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防护作用！</a:t>
            </a:r>
          </a:p>
        </p:txBody>
      </p:sp>
      <p:pic>
        <p:nvPicPr>
          <p:cNvPr id="110594" name="Picture 2" descr="C:\Users\Administrator\Desktop\ppt\timg (3).jpg"/>
          <p:cNvPicPr>
            <a:picLocks noChangeAspect="1" noChangeArrowheads="1"/>
          </p:cNvPicPr>
          <p:nvPr/>
        </p:nvPicPr>
        <p:blipFill>
          <a:blip r:embed="rId2" cstate="print"/>
          <a:srcRect/>
          <a:stretch>
            <a:fillRect/>
          </a:stretch>
        </p:blipFill>
        <p:spPr bwMode="auto">
          <a:xfrm>
            <a:off x="7190302" y="562502"/>
            <a:ext cx="3870125" cy="2902594"/>
          </a:xfrm>
          <a:prstGeom prst="rect">
            <a:avLst/>
          </a:prstGeom>
          <a:noFill/>
        </p:spPr>
      </p:pic>
      <p:pic>
        <p:nvPicPr>
          <p:cNvPr id="5" name="图片 4" descr="20141224102943_80383.jpg"/>
          <p:cNvPicPr>
            <a:picLocks noChangeAspect="1"/>
          </p:cNvPicPr>
          <p:nvPr/>
        </p:nvPicPr>
        <p:blipFill>
          <a:blip r:embed="rId3" cstate="print"/>
          <a:stretch>
            <a:fillRect/>
          </a:stretch>
        </p:blipFill>
        <p:spPr>
          <a:xfrm>
            <a:off x="2718334" y="3553779"/>
            <a:ext cx="3810000" cy="2676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p:nvPr/>
        </p:nvGraphicFramePr>
        <p:xfrm>
          <a:off x="2464050" y="1062254"/>
          <a:ext cx="8837612" cy="5500080"/>
        </p:xfrm>
        <a:graphic>
          <a:graphicData uri="http://schemas.openxmlformats.org/drawingml/2006/table">
            <a:tbl>
              <a:tblPr>
                <a:effectLst>
                  <a:outerShdw blurRad="50800" dist="38100" dir="2700000" algn="tl" rotWithShape="0">
                    <a:prstClr val="black">
                      <a:alpha val="40000"/>
                    </a:prstClr>
                  </a:outerShdw>
                </a:effectLst>
              </a:tblPr>
              <a:tblGrid>
                <a:gridCol w="1239837">
                  <a:extLst>
                    <a:ext uri="{9D8B030D-6E8A-4147-A177-3AD203B41FA5}">
                      <a16:colId xmlns:a16="http://schemas.microsoft.com/office/drawing/2014/main" val="20000"/>
                    </a:ext>
                  </a:extLst>
                </a:gridCol>
                <a:gridCol w="2795588">
                  <a:extLst>
                    <a:ext uri="{9D8B030D-6E8A-4147-A177-3AD203B41FA5}">
                      <a16:colId xmlns:a16="http://schemas.microsoft.com/office/drawing/2014/main" val="20001"/>
                    </a:ext>
                  </a:extLst>
                </a:gridCol>
                <a:gridCol w="1239837">
                  <a:extLst>
                    <a:ext uri="{9D8B030D-6E8A-4147-A177-3AD203B41FA5}">
                      <a16:colId xmlns:a16="http://schemas.microsoft.com/office/drawing/2014/main" val="20002"/>
                    </a:ext>
                  </a:extLst>
                </a:gridCol>
                <a:gridCol w="3562350">
                  <a:extLst>
                    <a:ext uri="{9D8B030D-6E8A-4147-A177-3AD203B41FA5}">
                      <a16:colId xmlns:a16="http://schemas.microsoft.com/office/drawing/2014/main" val="20003"/>
                    </a:ext>
                  </a:extLst>
                </a:gridCol>
              </a:tblGrid>
              <a:tr h="468000">
                <a:tc rowSpan="2">
                  <a:txBody>
                    <a:bodyPr/>
                    <a:lstStyle/>
                    <a:p>
                      <a:pPr marL="0" marR="0" lvl="0" indent="0" algn="ctr"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培训</a:t>
                      </a:r>
                      <a:b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b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“2必有”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1、有操作必有规程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rowSpan="4">
                  <a:txBody>
                    <a:bodyPr/>
                    <a:lstStyle/>
                    <a:p>
                      <a:pPr marL="0" marR="0" lvl="0" indent="0" algn="ctr"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作业</a:t>
                      </a:r>
                      <a:b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b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“4必有”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1、特种作业必有证件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468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2、有培训必有确认</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2、高空作业必有“三宝”即：</a:t>
                      </a:r>
                    </a:p>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  安全帽、安全带、安全绳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1"/>
                  </a:ext>
                </a:extLst>
              </a:tr>
              <a:tr h="468000">
                <a:tc rowSpan="3">
                  <a:txBody>
                    <a:bodyPr/>
                    <a:lstStyle/>
                    <a:p>
                      <a:pPr marL="0" marR="0" lvl="0" indent="0" algn="ctr"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现场</a:t>
                      </a:r>
                      <a:b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b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“3必有”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1、有危险必有警示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3、有动火必有灭火器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2"/>
                  </a:ext>
                </a:extLst>
              </a:tr>
              <a:tr h="468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2、有误操作必有防呆</a:t>
                      </a:r>
                      <a:r>
                        <a:rPr kumimoji="0" lang="zh-CN" altLang="en-US" sz="1200" b="1" i="0" u="none" strike="noStrike" cap="none" normalizeH="0" baseline="0" dirty="0">
                          <a:ln>
                            <a:noFill/>
                          </a:ln>
                          <a:solidFill>
                            <a:schemeClr val="tx1"/>
                          </a:solidFill>
                          <a:effectLst/>
                          <a:latin typeface="微软雅黑" pitchFamily="34" charset="-122"/>
                          <a:ea typeface="微软雅黑" pitchFamily="34" charset="-122"/>
                        </a:rPr>
                        <a:t>（注）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4、有检修必有断电挂牌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3"/>
                  </a:ext>
                </a:extLst>
              </a:tr>
              <a:tr h="576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3、有紧急情况必有预案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rowSpan="6">
                  <a:txBody>
                    <a:bodyPr/>
                    <a:lstStyle/>
                    <a:p>
                      <a:pPr marL="0" marR="0" lvl="0" indent="0" algn="ctr"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机械</a:t>
                      </a:r>
                      <a:b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b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“6必有”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1、有轮必有罩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4"/>
                  </a:ext>
                </a:extLst>
              </a:tr>
              <a:tr h="576000">
                <a:tc rowSpan="5">
                  <a:txBody>
                    <a:bodyPr/>
                    <a:lstStyle/>
                    <a:p>
                      <a:pPr marL="0" marR="0" lvl="0" indent="0" algn="ctr"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电气</a:t>
                      </a:r>
                      <a:b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b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“5必有”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1、有特危必有联锁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2、有轴必有套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5"/>
                  </a:ext>
                </a:extLst>
              </a:tr>
              <a:tr h="576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2、有设备必有接地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3、有台必有栏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6"/>
                  </a:ext>
                </a:extLst>
              </a:tr>
              <a:tr h="576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3、有明线必有穿管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4、有孔洞必有盖板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7"/>
                  </a:ext>
                </a:extLst>
              </a:tr>
              <a:tr h="576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4、有粉尘必有防爆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5、有轧点必有挡板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8"/>
                  </a:ext>
                </a:extLst>
              </a:tr>
              <a:tr h="576000">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5、有按钮必有标识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vMerge="1">
                  <a:txBody>
                    <a:bodyPr/>
                    <a:lstStyle/>
                    <a:p>
                      <a:endParaRPr lang="zh-CN"/>
                    </a:p>
                  </a:txBody>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charset="0"/>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rPr>
                        <a:t>6、有气瓶必有扳手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9"/>
                  </a:ext>
                </a:extLst>
              </a:tr>
            </a:tbl>
          </a:graphicData>
        </a:graphic>
      </p:graphicFrame>
      <p:sp>
        <p:nvSpPr>
          <p:cNvPr id="3" name="Rectangle 2"/>
          <p:cNvSpPr txBox="1">
            <a:spLocks noChangeArrowheads="1"/>
          </p:cNvSpPr>
          <p:nvPr/>
        </p:nvSpPr>
        <p:spPr>
          <a:xfrm>
            <a:off x="2738386" y="267903"/>
            <a:ext cx="5183205" cy="609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（二）安全管理“20必有”</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5862" y="1614448"/>
            <a:ext cx="6694805" cy="5139055"/>
          </a:xfrm>
          <a:prstGeom prst="rect">
            <a:avLst/>
          </a:prstGeom>
          <a:noFill/>
        </p:spPr>
        <p:txBody>
          <a:bodyPr wrap="none" rtlCol="0">
            <a:spAutoFit/>
          </a:bodyPr>
          <a:lstStyle/>
          <a:p>
            <a:pPr fontAlgn="auto">
              <a:lnSpc>
                <a:spcPts val="2460"/>
              </a:lnSpc>
            </a:pP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、管生产必须管安全的原则（“五同时”原则） </a:t>
            </a:r>
            <a:endParaRPr lang="en-US" altLang="zh-CN" dirty="0">
              <a:latin typeface="微软雅黑" pitchFamily="34" charset="-122"/>
              <a:ea typeface="微软雅黑" pitchFamily="34" charset="-122"/>
            </a:endParaRPr>
          </a:p>
          <a:p>
            <a:pPr fontAlgn="auto">
              <a:lnSpc>
                <a:spcPts val="2460"/>
              </a:lnSpc>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同时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生产计划有安全生产目标和措施</a:t>
            </a:r>
            <a:r>
              <a:rPr lang="en-US" altLang="zh-CN" dirty="0">
                <a:latin typeface="微软雅黑" pitchFamily="34" charset="-122"/>
                <a:ea typeface="微软雅黑" pitchFamily="34" charset="-122"/>
              </a:rPr>
              <a:t>;</a:t>
            </a:r>
          </a:p>
          <a:p>
            <a:pPr fontAlgn="auto">
              <a:lnSpc>
                <a:spcPts val="2460"/>
              </a:lnSpc>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同时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布置工作有安全生产要求</a:t>
            </a:r>
            <a:r>
              <a:rPr lang="en-US" altLang="zh-CN" dirty="0">
                <a:latin typeface="微软雅黑" pitchFamily="34" charset="-122"/>
                <a:ea typeface="微软雅黑" pitchFamily="34" charset="-122"/>
              </a:rPr>
              <a:t>;</a:t>
            </a:r>
          </a:p>
          <a:p>
            <a:pPr fontAlgn="auto">
              <a:lnSpc>
                <a:spcPts val="2460"/>
              </a:lnSpc>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同时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检查工作有安全生产项目</a:t>
            </a:r>
            <a:r>
              <a:rPr lang="en-US" altLang="zh-CN" dirty="0">
                <a:latin typeface="微软雅黑" pitchFamily="34" charset="-122"/>
                <a:ea typeface="微软雅黑" pitchFamily="34" charset="-122"/>
              </a:rPr>
              <a:t>;</a:t>
            </a:r>
          </a:p>
          <a:p>
            <a:pPr fontAlgn="auto">
              <a:lnSpc>
                <a:spcPts val="2460"/>
              </a:lnSpc>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同时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评比方案有安全生产条款</a:t>
            </a:r>
            <a:r>
              <a:rPr lang="en-US" altLang="zh-CN" dirty="0">
                <a:latin typeface="微软雅黑" pitchFamily="34" charset="-122"/>
                <a:ea typeface="微软雅黑" pitchFamily="34" charset="-122"/>
              </a:rPr>
              <a:t>;</a:t>
            </a:r>
          </a:p>
          <a:p>
            <a:pPr fontAlgn="auto">
              <a:lnSpc>
                <a:spcPts val="2460"/>
              </a:lnSpc>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同时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总结报告有安全生产内容。</a:t>
            </a:r>
          </a:p>
          <a:p>
            <a:pPr fontAlgn="auto">
              <a:lnSpc>
                <a:spcPts val="2460"/>
              </a:lnSpc>
            </a:pPr>
            <a:br>
              <a:rPr lang="zh-CN" altLang="en-US" dirty="0">
                <a:latin typeface="微软雅黑" pitchFamily="34" charset="-122"/>
                <a:ea typeface="微软雅黑" pitchFamily="34" charset="-122"/>
              </a:rPr>
            </a:b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、安全具有否决权原则 </a:t>
            </a:r>
            <a:br>
              <a:rPr lang="zh-CN" altLang="en-US" dirty="0">
                <a:latin typeface="微软雅黑" pitchFamily="34" charset="-122"/>
                <a:ea typeface="微软雅黑" pitchFamily="34" charset="-122"/>
              </a:rPr>
            </a:b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、“三同时”原则（</a:t>
            </a:r>
            <a:r>
              <a:rPr lang="en-US" altLang="zh-CN" dirty="0">
                <a:solidFill>
                  <a:schemeClr val="tx1">
                    <a:lumMod val="75000"/>
                    <a:lumOff val="25000"/>
                  </a:schemeClr>
                </a:solidFill>
                <a:latin typeface="微软雅黑" pitchFamily="34" charset="-122"/>
                <a:ea typeface="微软雅黑" pitchFamily="34" charset="-122"/>
              </a:rPr>
              <a:t>《</a:t>
            </a:r>
            <a:r>
              <a:rPr lang="zh-CN" altLang="en-US" dirty="0">
                <a:solidFill>
                  <a:schemeClr val="tx1">
                    <a:lumMod val="75000"/>
                    <a:lumOff val="25000"/>
                  </a:schemeClr>
                </a:solidFill>
                <a:latin typeface="微软雅黑" pitchFamily="34" charset="-122"/>
                <a:ea typeface="微软雅黑" pitchFamily="34" charset="-122"/>
                <a:hlinkClick r:id="rId2"/>
              </a:rPr>
              <a:t>安全生产法</a:t>
            </a:r>
            <a:r>
              <a:rPr lang="en-US" altLang="zh-CN" dirty="0">
                <a:solidFill>
                  <a:schemeClr val="tx1">
                    <a:lumMod val="75000"/>
                    <a:lumOff val="25000"/>
                  </a:schemeClr>
                </a:solidFill>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24</a:t>
            </a:r>
            <a:r>
              <a:rPr lang="zh-CN" altLang="en-US" dirty="0">
                <a:latin typeface="微软雅黑" pitchFamily="34" charset="-122"/>
                <a:ea typeface="微软雅黑" pitchFamily="34" charset="-122"/>
              </a:rPr>
              <a:t>条） </a:t>
            </a:r>
            <a:endParaRPr lang="en-US" altLang="zh-CN" dirty="0">
              <a:latin typeface="微软雅黑" pitchFamily="34" charset="-122"/>
              <a:ea typeface="微软雅黑" pitchFamily="34" charset="-122"/>
            </a:endParaRPr>
          </a:p>
          <a:p>
            <a:pPr fontAlgn="auto">
              <a:lnSpc>
                <a:spcPts val="2460"/>
              </a:lnSpc>
            </a:pPr>
            <a:r>
              <a:rPr lang="zh-CN" altLang="en-US" dirty="0">
                <a:latin typeface="微软雅黑" pitchFamily="34" charset="-122"/>
                <a:ea typeface="微软雅黑" pitchFamily="34" charset="-122"/>
              </a:rPr>
              <a:t>     建设项目中的安全设施设备必须与主体工程同时</a:t>
            </a:r>
            <a:endParaRPr lang="en-US" altLang="zh-CN" dirty="0">
              <a:latin typeface="微软雅黑" pitchFamily="34" charset="-122"/>
              <a:ea typeface="微软雅黑" pitchFamily="34" charset="-122"/>
            </a:endParaRPr>
          </a:p>
          <a:p>
            <a:pPr fontAlgn="auto">
              <a:lnSpc>
                <a:spcPts val="2460"/>
              </a:lnSpc>
            </a:pPr>
            <a:r>
              <a:rPr lang="zh-CN" altLang="en-US" dirty="0">
                <a:latin typeface="微软雅黑" pitchFamily="34" charset="-122"/>
                <a:ea typeface="微软雅黑" pitchFamily="34" charset="-122"/>
              </a:rPr>
              <a:t>     设计、同时施工、同时投入使用</a:t>
            </a:r>
            <a:endParaRPr lang="en-US" altLang="zh-CN" dirty="0">
              <a:latin typeface="微软雅黑" pitchFamily="34" charset="-122"/>
              <a:ea typeface="微软雅黑" pitchFamily="34" charset="-122"/>
            </a:endParaRPr>
          </a:p>
          <a:p>
            <a:pPr fontAlgn="auto">
              <a:lnSpc>
                <a:spcPts val="2460"/>
              </a:lnSpc>
            </a:pPr>
            <a:br>
              <a:rPr lang="zh-CN" altLang="en-US" dirty="0">
                <a:latin typeface="微软雅黑" pitchFamily="34" charset="-122"/>
                <a:ea typeface="微软雅黑" pitchFamily="34" charset="-122"/>
              </a:rPr>
            </a:b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、“四不放过”原则</a:t>
            </a:r>
            <a:endParaRPr lang="en-US" altLang="zh-CN" dirty="0">
              <a:latin typeface="微软雅黑" pitchFamily="34" charset="-122"/>
              <a:ea typeface="微软雅黑" pitchFamily="34" charset="-122"/>
            </a:endParaRPr>
          </a:p>
          <a:p>
            <a:pPr fontAlgn="auto">
              <a:lnSpc>
                <a:spcPts val="2460"/>
              </a:lnSpc>
            </a:pPr>
            <a:r>
              <a:rPr lang="zh-CN" altLang="en-US" dirty="0">
                <a:latin typeface="微软雅黑" pitchFamily="34" charset="-122"/>
                <a:ea typeface="微软雅黑" pitchFamily="34" charset="-122"/>
              </a:rPr>
              <a:t>     事故原因没有查清不放过；事故责任者没有严肃处理不放过；</a:t>
            </a:r>
            <a:endParaRPr lang="en-US" altLang="zh-CN" dirty="0">
              <a:latin typeface="微软雅黑" pitchFamily="34" charset="-122"/>
              <a:ea typeface="微软雅黑" pitchFamily="34" charset="-122"/>
            </a:endParaRPr>
          </a:p>
          <a:p>
            <a:pPr fontAlgn="auto">
              <a:lnSpc>
                <a:spcPts val="2460"/>
              </a:lnSpc>
            </a:pPr>
            <a:r>
              <a:rPr lang="zh-CN" altLang="en-US" dirty="0">
                <a:latin typeface="微软雅黑" pitchFamily="34" charset="-122"/>
                <a:ea typeface="微软雅黑" pitchFamily="34" charset="-122"/>
              </a:rPr>
              <a:t>广大群众没有受到教育不放过；防范措施没有落实不放过。 </a:t>
            </a:r>
            <a:br>
              <a:rPr lang="zh-CN" altLang="en-US" dirty="0">
                <a:latin typeface="微软雅黑" pitchFamily="34" charset="-122"/>
                <a:ea typeface="微软雅黑" pitchFamily="34" charset="-122"/>
              </a:rPr>
            </a:br>
            <a:endParaRPr lang="zh-CN" altLang="en-US" dirty="0">
              <a:latin typeface="微软雅黑" pitchFamily="34" charset="-122"/>
              <a:ea typeface="微软雅黑" pitchFamily="34" charset="-122"/>
            </a:endParaRPr>
          </a:p>
        </p:txBody>
      </p:sp>
      <p:sp>
        <p:nvSpPr>
          <p:cNvPr id="3" name="Rectangle 2"/>
          <p:cNvSpPr txBox="1">
            <a:spLocks noChangeArrowheads="1"/>
          </p:cNvSpPr>
          <p:nvPr/>
        </p:nvSpPr>
        <p:spPr>
          <a:xfrm>
            <a:off x="2825014" y="672164"/>
            <a:ext cx="7162134" cy="502118"/>
          </a:xfrm>
          <a:prstGeom prst="rect">
            <a:avLst/>
          </a:prstGeom>
        </p:spPr>
        <p:txBody>
          <a:bodyPr/>
          <a:lstStyle/>
          <a:p>
            <a:pPr>
              <a:lnSpc>
                <a:spcPct val="90000"/>
              </a:lnSpc>
              <a:spcBef>
                <a:spcPct val="0"/>
              </a:spcBef>
              <a:defRPr/>
            </a:pPr>
            <a:r>
              <a:rPr kumimoji="0" lang="zh-CN" altLang="en-US" sz="3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（三）安全管理的</a:t>
            </a:r>
            <a:r>
              <a:rPr lang="zh-CN" altLang="en-US" sz="3200" b="1" dirty="0">
                <a:latin typeface="微软雅黑" pitchFamily="34" charset="-122"/>
                <a:ea typeface="微软雅黑" pitchFamily="34" charset="-122"/>
                <a:cs typeface="+mj-cs"/>
              </a:rPr>
              <a:t>原则（安全生产内容</a:t>
            </a:r>
            <a:r>
              <a:rPr kumimoji="0" lang="zh-CN" altLang="en-US" sz="3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a:t>
            </a:r>
          </a:p>
        </p:txBody>
      </p:sp>
      <p:pic>
        <p:nvPicPr>
          <p:cNvPr id="164866" name="Picture 2" descr="C:\Users\Administrator\Desktop\ppt\418dZmPIZbL._AA500_.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a:stretch>
            <a:fillRect/>
          </a:stretch>
        </p:blipFill>
        <p:spPr bwMode="auto">
          <a:xfrm>
            <a:off x="8798379" y="1594015"/>
            <a:ext cx="3393621" cy="339362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800493" cy="1556074"/>
            <a:chOff x="6155957" y="1837451"/>
            <a:chExt cx="1800493" cy="1556074"/>
          </a:xfrm>
        </p:grpSpPr>
        <p:sp>
          <p:nvSpPr>
            <p:cNvPr id="33" name="矩形 32"/>
            <p:cNvSpPr/>
            <p:nvPr/>
          </p:nvSpPr>
          <p:spPr>
            <a:xfrm>
              <a:off x="6155957" y="1837451"/>
              <a:ext cx="1800493"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（一）研究总结</a:t>
              </a:r>
              <a:endParaRPr lang="en-US" altLang="zh-CN" b="1" dirty="0">
                <a:solidFill>
                  <a:srgbClr val="202A36"/>
                </a:solidFill>
                <a:latin typeface="微软雅黑" pitchFamily="34" charset="-122"/>
                <a:ea typeface="微软雅黑" pitchFamily="34" charset="-122"/>
              </a:endParaRPr>
            </a:p>
          </p:txBody>
        </p:sp>
        <p:sp>
          <p:nvSpPr>
            <p:cNvPr id="34" name="矩形 33"/>
            <p:cNvSpPr/>
            <p:nvPr/>
          </p:nvSpPr>
          <p:spPr>
            <a:xfrm>
              <a:off x="6155957" y="2442932"/>
              <a:ext cx="1783080" cy="368300"/>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（二）巩固提高</a:t>
              </a:r>
              <a:endParaRPr lang="en-US" altLang="zh-CN" b="1" dirty="0">
                <a:solidFill>
                  <a:srgbClr val="202A36"/>
                </a:solidFill>
                <a:latin typeface="微软雅黑" pitchFamily="34" charset="-122"/>
                <a:ea typeface="微软雅黑" pitchFamily="34" charset="-122"/>
              </a:endParaRPr>
            </a:p>
          </p:txBody>
        </p:sp>
        <p:sp>
          <p:nvSpPr>
            <p:cNvPr id="35" name="矩形 34"/>
            <p:cNvSpPr/>
            <p:nvPr/>
          </p:nvSpPr>
          <p:spPr>
            <a:xfrm>
              <a:off x="6155957" y="3024193"/>
              <a:ext cx="1800493" cy="369332"/>
            </a:xfrm>
            <a:prstGeom prst="rect">
              <a:avLst/>
            </a:prstGeom>
          </p:spPr>
          <p:txBody>
            <a:bodyPr wrap="none">
              <a:spAutoFit/>
            </a:bodyPr>
            <a:lstStyle/>
            <a:p>
              <a:r>
                <a:rPr lang="zh-CN" altLang="en-US" b="1" dirty="0">
                  <a:solidFill>
                    <a:srgbClr val="202A36"/>
                  </a:solidFill>
                  <a:latin typeface="微软雅黑" pitchFamily="34" charset="-122"/>
                  <a:ea typeface="微软雅黑" pitchFamily="34" charset="-122"/>
                </a:rPr>
                <a:t>（三）持续改进</a:t>
              </a:r>
            </a:p>
          </p:txBody>
        </p:sp>
      </p:grpSp>
      <p:sp>
        <p:nvSpPr>
          <p:cNvPr id="36" name="文本框 35"/>
          <p:cNvSpPr txBox="1"/>
          <p:nvPr/>
        </p:nvSpPr>
        <p:spPr>
          <a:xfrm>
            <a:off x="1791837" y="4725797"/>
            <a:ext cx="2646878" cy="830997"/>
          </a:xfrm>
          <a:prstGeom prst="rect">
            <a:avLst/>
          </a:prstGeom>
          <a:noFill/>
        </p:spPr>
        <p:txBody>
          <a:bodyPr wrap="none" rtlCol="0">
            <a:spAutoFit/>
          </a:bodyPr>
          <a:lstStyle/>
          <a:p>
            <a:pPr algn="ctr"/>
            <a:r>
              <a:rPr lang="zh-CN" altLang="en-US" sz="4800" b="1" kern="100" dirty="0">
                <a:solidFill>
                  <a:srgbClr val="202A36"/>
                </a:solidFill>
                <a:latin typeface="微软雅黑" pitchFamily="34" charset="-122"/>
                <a:ea typeface="微软雅黑" pitchFamily="34" charset="-122"/>
                <a:cs typeface="Times New Roman" pitchFamily="18" charset="0"/>
              </a:rPr>
              <a:t>六、结语</a:t>
            </a:r>
            <a:endParaRPr lang="zh-CN" altLang="zh-CN" sz="4800" b="1" kern="100" dirty="0">
              <a:solidFill>
                <a:srgbClr val="202A36"/>
              </a:solidFill>
              <a:latin typeface="微软雅黑" pitchFamily="34" charset="-122"/>
              <a:ea typeface="微软雅黑" pitchFamily="34" charset="-122"/>
              <a:cs typeface="Times New Roman" pitchFamily="18" charset="0"/>
            </a:endParaRPr>
          </a:p>
        </p:txBody>
      </p:sp>
      <p:sp>
        <p:nvSpPr>
          <p:cNvPr id="37" name="Freeform 12"/>
          <p:cNvSpPr>
            <a:spLocks noEditPoints="1"/>
          </p:cNvSpPr>
          <p:nvPr/>
        </p:nvSpPr>
        <p:spPr bwMode="auto">
          <a:xfrm>
            <a:off x="2539660" y="2502898"/>
            <a:ext cx="1093476" cy="1263507"/>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30" grpId="0" animBg="1"/>
      <p:bldP spid="36" grpId="0"/>
      <p:bldP spid="3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2863066" y="1543793"/>
            <a:ext cx="4511511" cy="4061361"/>
          </a:xfrm>
          <a:prstGeom prst="rect">
            <a:avLst/>
          </a:prstGeom>
        </p:spPr>
        <p:txBody>
          <a:bodyPr/>
          <a:lstStyle/>
          <a:p>
            <a:pPr marL="228600" lvl="0" indent="-228600" fontAlgn="auto">
              <a:lnSpc>
                <a:spcPts val="2600"/>
              </a:lnSpc>
              <a:spcBef>
                <a:spcPts val="800"/>
              </a:spcBef>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一</a:t>
            </a:r>
            <a:r>
              <a:rPr lang="zh-CN" altLang="en-US" sz="2000" dirty="0">
                <a:latin typeface="微软雅黑" pitchFamily="34" charset="-122"/>
                <a:ea typeface="微软雅黑" pitchFamily="34" charset="-122"/>
                <a:sym typeface="宋体" charset="-122"/>
              </a:rPr>
              <a:t>、所有的事故都是可以预防的；</a:t>
            </a:r>
            <a:endPar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endParaRPr>
          </a:p>
          <a:p>
            <a:pPr marL="228600" lvl="0" indent="-228600" fontAlgn="auto">
              <a:lnSpc>
                <a:spcPts val="2600"/>
              </a:lnSpc>
              <a:spcBef>
                <a:spcPts val="800"/>
              </a:spcBef>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二</a:t>
            </a:r>
            <a:r>
              <a:rPr lang="zh-CN" altLang="en-US" sz="2000" dirty="0">
                <a:latin typeface="微软雅黑" pitchFamily="34" charset="-122"/>
                <a:ea typeface="微软雅黑" pitchFamily="34" charset="-122"/>
                <a:sym typeface="宋体" charset="-122"/>
              </a:rPr>
              <a:t>、安全是所有工作的前提；</a:t>
            </a:r>
            <a:endPar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endParaRPr>
          </a:p>
          <a:p>
            <a:pPr marL="228600" lvl="0" indent="-228600" fontAlgn="auto">
              <a:lnSpc>
                <a:spcPts val="2600"/>
              </a:lnSpc>
              <a:spcBef>
                <a:spcPts val="800"/>
              </a:spcBef>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三、</a:t>
            </a:r>
            <a:r>
              <a:rPr lang="zh-CN" altLang="en-US" sz="2000" dirty="0">
                <a:latin typeface="微软雅黑" pitchFamily="34" charset="-122"/>
                <a:ea typeface="微软雅黑" pitchFamily="34" charset="-122"/>
                <a:sym typeface="宋体" charset="-122"/>
              </a:rPr>
              <a:t>正确措施及时落实到位；</a:t>
            </a:r>
            <a:endPar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endParaRP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四、管工作必须管安全；</a:t>
            </a: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五、管理安全是单位最高领导的责任；    </a:t>
            </a: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六、管理者必须用行动展示安全承诺；</a:t>
            </a: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七、管理者必须承担预防事故的责任；</a:t>
            </a: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八、管理者必须进行安全观察；</a:t>
            </a: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九、员工必须持续接受安全培训；</a:t>
            </a:r>
          </a:p>
          <a:p>
            <a:pPr marL="228600" marR="0" lvl="0" indent="-228600" algn="l" defTabSz="914400" rtl="0" fontAlgn="auto">
              <a:lnSpc>
                <a:spcPts val="2600"/>
              </a:lnSpc>
              <a:spcBef>
                <a:spcPts val="800"/>
              </a:spcBef>
              <a:spcAft>
                <a:spcPts val="0"/>
              </a:spcAft>
              <a:buClrTx/>
              <a:buSzTx/>
              <a:buFont typeface="Wingdings" charset="2"/>
              <a:buNone/>
              <a:defRPr/>
            </a:pP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sym typeface="宋体" charset="-122"/>
              </a:rPr>
              <a:t>十、安全工作——每个人的责任</a:t>
            </a:r>
            <a:endPar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3" name="Rectangle 2"/>
          <p:cNvSpPr txBox="1">
            <a:spLocks noChangeArrowheads="1"/>
          </p:cNvSpPr>
          <p:nvPr/>
        </p:nvSpPr>
        <p:spPr>
          <a:xfrm>
            <a:off x="2797763" y="457908"/>
            <a:ext cx="5183205" cy="609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（一）研究总结</a:t>
            </a:r>
          </a:p>
        </p:txBody>
      </p:sp>
      <p:pic>
        <p:nvPicPr>
          <p:cNvPr id="87042" name="Picture 2" descr="C:\Users\Administrator\Desktop\ppt\人\u=340370972,1915812210&amp;fm=27&amp;gp=0.jpg"/>
          <p:cNvPicPr>
            <a:picLocks noChangeAspect="1" noChangeArrowheads="1"/>
          </p:cNvPicPr>
          <p:nvPr/>
        </p:nvPicPr>
        <p:blipFill>
          <a:blip r:embed="rId2" cstate="print"/>
          <a:srcRect/>
          <a:stretch>
            <a:fillRect/>
          </a:stretch>
        </p:blipFill>
        <p:spPr bwMode="auto">
          <a:xfrm>
            <a:off x="7374577" y="1890589"/>
            <a:ext cx="4546517" cy="3465182"/>
          </a:xfrm>
          <a:prstGeom prst="rect">
            <a:avLst/>
          </a:prstGeom>
          <a:noFill/>
        </p:spPr>
      </p:pic>
      <p:sp>
        <p:nvSpPr>
          <p:cNvPr id="7" name="椭圆 6"/>
          <p:cNvSpPr/>
          <p:nvPr/>
        </p:nvSpPr>
        <p:spPr>
          <a:xfrm>
            <a:off x="8433481" y="2516414"/>
            <a:ext cx="658586" cy="658586"/>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89249" y="2641106"/>
            <a:ext cx="658586" cy="658586"/>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par>
                          <p:cTn id="8" fill="hold">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lide(fromBottom)">
                                      <p:cBhvr>
                                        <p:cTn id="11" dur="500"/>
                                        <p:tgtEl>
                                          <p:spTgt spid="2">
                                            <p:txEl>
                                              <p:pRg st="1" end="1"/>
                                            </p:txEl>
                                          </p:spTgt>
                                        </p:tgtEl>
                                      </p:cBhvr>
                                    </p:animEffect>
                                  </p:childTnLst>
                                </p:cTn>
                              </p:par>
                            </p:childTnLst>
                          </p:cTn>
                        </p:par>
                        <p:par>
                          <p:cTn id="12" fill="hold">
                            <p:stCondLst>
                              <p:cond delay="1000"/>
                            </p:stCondLst>
                            <p:childTnLst>
                              <p:par>
                                <p:cTn id="13" presetID="12" presetClass="entr" presetSubtype="4" fill="hold" grpId="1"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lide(fromBottom)">
                                      <p:cBhvr>
                                        <p:cTn id="15" dur="500"/>
                                        <p:tgtEl>
                                          <p:spTgt spid="2">
                                            <p:txEl>
                                              <p:pRg st="2" end="2"/>
                                            </p:txEl>
                                          </p:spTgt>
                                        </p:tgtEl>
                                      </p:cBhvr>
                                    </p:animEffect>
                                  </p:childTnLst>
                                </p:cTn>
                              </p:par>
                            </p:childTnLst>
                          </p:cTn>
                        </p:par>
                        <p:par>
                          <p:cTn id="16" fill="hold">
                            <p:stCondLst>
                              <p:cond delay="1500"/>
                            </p:stCondLst>
                            <p:childTnLst>
                              <p:par>
                                <p:cTn id="17" presetID="12" presetClass="entr" presetSubtype="4" fill="hold" grpId="1"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lide(fromBottom)">
                                      <p:cBhvr>
                                        <p:cTn id="19" dur="500"/>
                                        <p:tgtEl>
                                          <p:spTgt spid="2">
                                            <p:txEl>
                                              <p:pRg st="3" end="3"/>
                                            </p:txEl>
                                          </p:spTgt>
                                        </p:tgtEl>
                                      </p:cBhvr>
                                    </p:animEffect>
                                  </p:childTnLst>
                                </p:cTn>
                              </p:par>
                            </p:childTnLst>
                          </p:cTn>
                        </p:par>
                        <p:par>
                          <p:cTn id="20" fill="hold">
                            <p:stCondLst>
                              <p:cond delay="2000"/>
                            </p:stCondLst>
                            <p:childTnLst>
                              <p:par>
                                <p:cTn id="21" presetID="12" presetClass="entr" presetSubtype="4" fill="hold" grpId="1"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lide(fromBottom)">
                                      <p:cBhvr>
                                        <p:cTn id="23" dur="500"/>
                                        <p:tgtEl>
                                          <p:spTgt spid="2">
                                            <p:txEl>
                                              <p:pRg st="4" end="4"/>
                                            </p:txEl>
                                          </p:spTgt>
                                        </p:tgtEl>
                                      </p:cBhvr>
                                    </p:animEffect>
                                  </p:childTnLst>
                                </p:cTn>
                              </p:par>
                            </p:childTnLst>
                          </p:cTn>
                        </p:par>
                        <p:par>
                          <p:cTn id="24" fill="hold">
                            <p:stCondLst>
                              <p:cond delay="2500"/>
                            </p:stCondLst>
                            <p:childTnLst>
                              <p:par>
                                <p:cTn id="25" presetID="12" presetClass="entr" presetSubtype="4" fill="hold" grpId="1"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lide(fromBottom)">
                                      <p:cBhvr>
                                        <p:cTn id="27" dur="500"/>
                                        <p:tgtEl>
                                          <p:spTgt spid="2">
                                            <p:txEl>
                                              <p:pRg st="5" end="5"/>
                                            </p:txEl>
                                          </p:spTgt>
                                        </p:tgtEl>
                                      </p:cBhvr>
                                    </p:animEffect>
                                  </p:childTnLst>
                                </p:cTn>
                              </p:par>
                            </p:childTnLst>
                          </p:cTn>
                        </p:par>
                        <p:par>
                          <p:cTn id="28" fill="hold">
                            <p:stCondLst>
                              <p:cond delay="3000"/>
                            </p:stCondLst>
                            <p:childTnLst>
                              <p:par>
                                <p:cTn id="29" presetID="12" presetClass="entr" presetSubtype="4" fill="hold" grpId="1"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slide(fromBottom)">
                                      <p:cBhvr>
                                        <p:cTn id="31" dur="500"/>
                                        <p:tgtEl>
                                          <p:spTgt spid="2">
                                            <p:txEl>
                                              <p:pRg st="6" end="6"/>
                                            </p:txEl>
                                          </p:spTgt>
                                        </p:tgtEl>
                                      </p:cBhvr>
                                    </p:animEffect>
                                  </p:childTnLst>
                                </p:cTn>
                              </p:par>
                            </p:childTnLst>
                          </p:cTn>
                        </p:par>
                        <p:par>
                          <p:cTn id="32" fill="hold">
                            <p:stCondLst>
                              <p:cond delay="3500"/>
                            </p:stCondLst>
                            <p:childTnLst>
                              <p:par>
                                <p:cTn id="33" presetID="12" presetClass="entr" presetSubtype="4" fill="hold" grpId="1"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slide(fromBottom)">
                                      <p:cBhvr>
                                        <p:cTn id="35" dur="500"/>
                                        <p:tgtEl>
                                          <p:spTgt spid="2">
                                            <p:txEl>
                                              <p:pRg st="7" end="7"/>
                                            </p:txEl>
                                          </p:spTgt>
                                        </p:tgtEl>
                                      </p:cBhvr>
                                    </p:animEffect>
                                  </p:childTnLst>
                                </p:cTn>
                              </p:par>
                            </p:childTnLst>
                          </p:cTn>
                        </p:par>
                        <p:par>
                          <p:cTn id="36" fill="hold">
                            <p:stCondLst>
                              <p:cond delay="4000"/>
                            </p:stCondLst>
                            <p:childTnLst>
                              <p:par>
                                <p:cTn id="37" presetID="12" presetClass="entr" presetSubtype="4" fill="hold" grpId="1"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slide(fromBottom)">
                                      <p:cBhvr>
                                        <p:cTn id="39" dur="500"/>
                                        <p:tgtEl>
                                          <p:spTgt spid="2">
                                            <p:txEl>
                                              <p:pRg st="8" end="8"/>
                                            </p:txEl>
                                          </p:spTgt>
                                        </p:tgtEl>
                                      </p:cBhvr>
                                    </p:animEffect>
                                  </p:childTnLst>
                                </p:cTn>
                              </p:par>
                            </p:childTnLst>
                          </p:cTn>
                        </p:par>
                        <p:par>
                          <p:cTn id="40" fill="hold">
                            <p:stCondLst>
                              <p:cond delay="4500"/>
                            </p:stCondLst>
                            <p:childTnLst>
                              <p:par>
                                <p:cTn id="41" presetID="12" presetClass="entr" presetSubtype="4" fill="hold" grpId="1"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slide(fromBottom)">
                                      <p:cBhvr>
                                        <p:cTn id="4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7010400" y="2068195"/>
            <a:ext cx="4703445" cy="4138295"/>
          </a:xfrm>
          <a:prstGeom prst="rect">
            <a:avLst/>
          </a:prstGeom>
        </p:spPr>
        <p:txBody>
          <a:bodyPr/>
          <a:lstStyle/>
          <a:p>
            <a:pPr marL="201295" marR="0" lvl="1" indent="0" algn="l" defTabSz="914400" rtl="0" fontAlgn="auto">
              <a:lnSpc>
                <a:spcPct val="150000"/>
              </a:lnSpc>
              <a:spcBef>
                <a:spcPts val="1000"/>
              </a:spcBef>
              <a:spcAft>
                <a:spcPts val="0"/>
              </a:spcAft>
              <a:buClrTx/>
              <a:buSzTx/>
              <a:buFont typeface="Wingdings" charset="2"/>
              <a:buChar char=""/>
              <a:defRPr/>
            </a:pPr>
            <a:r>
              <a:rPr kumimoji="0" 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预防事故的发生，一方面要提前采取措施避免事故风险，也要防范已经出现过的隐患再次发生，需要对每次安全观察的情况进行汇总整理</a:t>
            </a: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201295" marR="0" lvl="1" indent="0" algn="l" defTabSz="914400" rtl="0" fontAlgn="auto">
              <a:lnSpc>
                <a:spcPct val="150000"/>
              </a:lnSpc>
              <a:spcBef>
                <a:spcPts val="1000"/>
              </a:spcBef>
              <a:spcAft>
                <a:spcPts val="0"/>
              </a:spcAft>
              <a:buClrTx/>
              <a:buSzTx/>
              <a:buFont typeface="Wingdings" charset="2"/>
              <a:buChar char=""/>
              <a:defRPr/>
            </a:pPr>
            <a:r>
              <a:rPr kumimoji="0" 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及时将汇总整理的安全观察报告加以分析，有效改善员工安全作业情况的措施加以激励强化，效果不好的措施则需要提出整改方案，并新一轮安全观察中开展沟通或讨论反馈整改情况</a:t>
            </a:r>
          </a:p>
        </p:txBody>
      </p:sp>
      <p:sp>
        <p:nvSpPr>
          <p:cNvPr id="3" name="Rectangle 2"/>
          <p:cNvSpPr txBox="1">
            <a:spLocks noChangeArrowheads="1"/>
          </p:cNvSpPr>
          <p:nvPr/>
        </p:nvSpPr>
        <p:spPr>
          <a:xfrm>
            <a:off x="2797763" y="457908"/>
            <a:ext cx="5183205" cy="609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（二）巩固提高</a:t>
            </a:r>
          </a:p>
        </p:txBody>
      </p:sp>
      <p:sp>
        <p:nvSpPr>
          <p:cNvPr id="4" name="TextBox 3"/>
          <p:cNvSpPr txBox="1"/>
          <p:nvPr/>
        </p:nvSpPr>
        <p:spPr>
          <a:xfrm>
            <a:off x="2933600" y="1492135"/>
            <a:ext cx="4453247" cy="460375"/>
          </a:xfrm>
          <a:prstGeom prst="rect">
            <a:avLst/>
          </a:prstGeom>
          <a:noFill/>
        </p:spPr>
        <p:txBody>
          <a:bodyPr wrap="square" rtlCol="0">
            <a:spAutoFit/>
          </a:bodyPr>
          <a:lstStyle/>
          <a:p>
            <a:pPr lvl="0"/>
            <a:r>
              <a:rPr lang="zh-CN" altLang="en-US" sz="2400" dirty="0">
                <a:latin typeface="微软雅黑" pitchFamily="34" charset="-122"/>
                <a:ea typeface="微软雅黑" pitchFamily="34" charset="-122"/>
              </a:rPr>
              <a:t>避免不安全行为的重复发生</a:t>
            </a:r>
          </a:p>
        </p:txBody>
      </p:sp>
      <p:pic>
        <p:nvPicPr>
          <p:cNvPr id="5" name="图片 4" descr="timg"/>
          <p:cNvPicPr>
            <a:picLocks noChangeAspect="1"/>
          </p:cNvPicPr>
          <p:nvPr/>
        </p:nvPicPr>
        <p:blipFill>
          <a:blip r:embed="rId2" cstate="print"/>
          <a:stretch>
            <a:fillRect/>
          </a:stretch>
        </p:blipFill>
        <p:spPr>
          <a:xfrm>
            <a:off x="2513330" y="2365375"/>
            <a:ext cx="4497070" cy="3373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chengc\Desktop\冰山修改.jpg"/>
          <p:cNvPicPr>
            <a:picLocks noChangeAspect="1" noChangeArrowheads="1"/>
          </p:cNvPicPr>
          <p:nvPr/>
        </p:nvPicPr>
        <p:blipFill>
          <a:blip r:embed="rId2" cstate="print"/>
          <a:srcRect/>
          <a:stretch>
            <a:fillRect/>
          </a:stretch>
        </p:blipFill>
        <p:spPr bwMode="auto">
          <a:xfrm>
            <a:off x="2829827" y="1678806"/>
            <a:ext cx="3557588" cy="4343400"/>
          </a:xfrm>
          <a:prstGeom prst="rect">
            <a:avLst/>
          </a:prstGeom>
          <a:solidFill>
            <a:srgbClr val="FCB00F"/>
          </a:solidFill>
          <a:ln w="9525">
            <a:noFill/>
            <a:miter lim="800000"/>
            <a:headEnd/>
            <a:tailEnd/>
          </a:ln>
        </p:spPr>
      </p:pic>
      <p:sp>
        <p:nvSpPr>
          <p:cNvPr id="3" name="矩形 3"/>
          <p:cNvSpPr>
            <a:spLocks noChangeArrowheads="1"/>
          </p:cNvSpPr>
          <p:nvPr/>
        </p:nvSpPr>
        <p:spPr bwMode="auto">
          <a:xfrm>
            <a:off x="8208745" y="1556085"/>
            <a:ext cx="2971800" cy="4507865"/>
          </a:xfrm>
          <a:prstGeom prst="rect">
            <a:avLst/>
          </a:prstGeom>
          <a:noFill/>
          <a:ln w="9525">
            <a:noFill/>
            <a:miter lim="800000"/>
          </a:ln>
        </p:spPr>
        <p:txBody>
          <a:bodyPr>
            <a:spAutoFit/>
          </a:bodyPr>
          <a:lstStyle/>
          <a:p>
            <a:pPr fontAlgn="auto">
              <a:lnSpc>
                <a:spcPts val="2460"/>
              </a:lnSpc>
            </a:pPr>
            <a:r>
              <a:rPr lang="zh-CN" altLang="en-US" b="1" dirty="0">
                <a:solidFill>
                  <a:srgbClr val="FCB00F"/>
                </a:solidFill>
                <a:latin typeface="微软雅黑" pitchFamily="34" charset="-122"/>
                <a:ea typeface="微软雅黑" pitchFamily="34" charset="-122"/>
              </a:rPr>
              <a:t>冰山的顶部</a:t>
            </a:r>
            <a:endParaRPr lang="en-US" b="1" dirty="0">
              <a:solidFill>
                <a:srgbClr val="FCB00F"/>
              </a:solidFill>
              <a:latin typeface="微软雅黑" pitchFamily="34" charset="-122"/>
              <a:ea typeface="微软雅黑" pitchFamily="34" charset="-122"/>
            </a:endParaRPr>
          </a:p>
          <a:p>
            <a:pPr fontAlgn="auto">
              <a:lnSpc>
                <a:spcPts val="2460"/>
              </a:lnSpc>
            </a:pPr>
            <a:r>
              <a:rPr lang="zh-CN" altLang="en-US" b="1" dirty="0">
                <a:solidFill>
                  <a:srgbClr val="FCB00F"/>
                </a:solidFill>
                <a:latin typeface="微软雅黑" pitchFamily="34" charset="-122"/>
                <a:ea typeface="微软雅黑" pitchFamily="34" charset="-122"/>
              </a:rPr>
              <a:t>伤害的直接成本</a:t>
            </a:r>
            <a:endParaRPr lang="en-US" b="1" dirty="0">
              <a:solidFill>
                <a:srgbClr val="FCB00F"/>
              </a:solidFill>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医药费</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工资补偿</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索赔的行政费用</a:t>
            </a:r>
            <a:endParaRPr lang="en-US" dirty="0">
              <a:latin typeface="微软雅黑" pitchFamily="34" charset="-122"/>
              <a:ea typeface="微软雅黑" pitchFamily="34" charset="-122"/>
            </a:endParaRPr>
          </a:p>
          <a:p>
            <a:pPr indent="0" fontAlgn="auto">
              <a:lnSpc>
                <a:spcPts val="2460"/>
              </a:lnSpc>
              <a:buFont typeface="Wingdings" charset="2"/>
              <a:buNone/>
            </a:pPr>
            <a:endParaRPr lang="en-US" dirty="0">
              <a:latin typeface="微软雅黑" pitchFamily="34" charset="-122"/>
              <a:ea typeface="微软雅黑" pitchFamily="34" charset="-122"/>
            </a:endParaRPr>
          </a:p>
          <a:p>
            <a:pPr fontAlgn="auto">
              <a:lnSpc>
                <a:spcPts val="2460"/>
              </a:lnSpc>
            </a:pPr>
            <a:r>
              <a:rPr lang="zh-CN" altLang="en-US" b="1" dirty="0">
                <a:solidFill>
                  <a:srgbClr val="FCB00F"/>
                </a:solidFill>
                <a:latin typeface="微软雅黑" pitchFamily="34" charset="-122"/>
                <a:ea typeface="微软雅黑" pitchFamily="34" charset="-122"/>
              </a:rPr>
              <a:t>冰山的主体</a:t>
            </a:r>
            <a:endParaRPr lang="en-US" b="1" dirty="0">
              <a:solidFill>
                <a:srgbClr val="FCB00F"/>
              </a:solidFill>
              <a:latin typeface="微软雅黑" pitchFamily="34" charset="-122"/>
              <a:ea typeface="微软雅黑" pitchFamily="34" charset="-122"/>
            </a:endParaRPr>
          </a:p>
          <a:p>
            <a:pPr fontAlgn="auto">
              <a:lnSpc>
                <a:spcPts val="2460"/>
              </a:lnSpc>
            </a:pPr>
            <a:r>
              <a:rPr lang="zh-CN" altLang="en-US" b="1" dirty="0">
                <a:solidFill>
                  <a:srgbClr val="FCB00F"/>
                </a:solidFill>
                <a:latin typeface="微软雅黑" pitchFamily="34" charset="-122"/>
                <a:ea typeface="微软雅黑" pitchFamily="34" charset="-122"/>
              </a:rPr>
              <a:t>伤害的间接成本</a:t>
            </a:r>
            <a:endParaRPr lang="en-US" b="1" dirty="0">
              <a:solidFill>
                <a:srgbClr val="FCB00F"/>
              </a:solidFill>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人员替代和加班</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工艺中断和现场破坏</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生产率和质量下降</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设备和产品的损坏</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损害客户关系</a:t>
            </a:r>
            <a:r>
              <a:rPr lang="en-US" dirty="0">
                <a:latin typeface="微软雅黑" pitchFamily="34" charset="-122"/>
                <a:ea typeface="微软雅黑" pitchFamily="34" charset="-122"/>
              </a:rPr>
              <a:t>&amp;</a:t>
            </a:r>
            <a:r>
              <a:rPr lang="zh-CN" altLang="en-US" dirty="0">
                <a:latin typeface="微软雅黑" pitchFamily="34" charset="-122"/>
                <a:ea typeface="微软雅黑" pitchFamily="34" charset="-122"/>
              </a:rPr>
              <a:t>公众形象</a:t>
            </a:r>
            <a:endParaRPr lang="en-US" dirty="0">
              <a:latin typeface="微软雅黑" pitchFamily="34" charset="-122"/>
              <a:ea typeface="微软雅黑" pitchFamily="34" charset="-122"/>
            </a:endParaRPr>
          </a:p>
          <a:p>
            <a:pPr fontAlgn="auto">
              <a:lnSpc>
                <a:spcPts val="2460"/>
              </a:lnSpc>
              <a:buFont typeface="Wingdings" charset="2"/>
              <a:buChar char="l"/>
            </a:pPr>
            <a:r>
              <a:rPr lang="zh-CN" altLang="en-US" dirty="0">
                <a:latin typeface="微软雅黑" pitchFamily="34" charset="-122"/>
                <a:ea typeface="微软雅黑" pitchFamily="34" charset="-122"/>
              </a:rPr>
              <a:t>司法诉讼</a:t>
            </a:r>
          </a:p>
        </p:txBody>
      </p:sp>
      <p:sp>
        <p:nvSpPr>
          <p:cNvPr id="4" name="矩形 7"/>
          <p:cNvSpPr>
            <a:spLocks noChangeArrowheads="1"/>
          </p:cNvSpPr>
          <p:nvPr/>
        </p:nvSpPr>
        <p:spPr bwMode="auto">
          <a:xfrm>
            <a:off x="5270634" y="5367689"/>
            <a:ext cx="1107996" cy="646331"/>
          </a:xfrm>
          <a:prstGeom prst="rect">
            <a:avLst/>
          </a:prstGeom>
          <a:solidFill>
            <a:srgbClr val="FCB00F"/>
          </a:solidFill>
          <a:ln w="9525">
            <a:noFill/>
            <a:miter lim="800000"/>
          </a:ln>
        </p:spPr>
        <p:txBody>
          <a:bodyPr wrap="none">
            <a:spAutoFit/>
          </a:bodyPr>
          <a:lstStyle/>
          <a:p>
            <a:r>
              <a:rPr lang="zh-CN" altLang="en-US" dirty="0">
                <a:solidFill>
                  <a:schemeClr val="bg1"/>
                </a:solidFill>
                <a:latin typeface="微软雅黑" pitchFamily="34" charset="-122"/>
                <a:ea typeface="微软雅黑" pitchFamily="34" charset="-122"/>
              </a:rPr>
              <a:t>间接损失</a:t>
            </a:r>
            <a:endParaRPr lang="en-US" altLang="zh-CN" dirty="0">
              <a:solidFill>
                <a:schemeClr val="bg1"/>
              </a:solidFill>
              <a:latin typeface="微软雅黑" pitchFamily="34" charset="-122"/>
              <a:ea typeface="微软雅黑" pitchFamily="34" charset="-122"/>
            </a:endParaRPr>
          </a:p>
          <a:p>
            <a:r>
              <a:rPr lang="zh-CN" altLang="en-US" dirty="0">
                <a:solidFill>
                  <a:schemeClr val="bg1"/>
                </a:solidFill>
                <a:latin typeface="微软雅黑" pitchFamily="34" charset="-122"/>
                <a:ea typeface="微软雅黑" pitchFamily="34" charset="-122"/>
              </a:rPr>
              <a:t>高达</a:t>
            </a:r>
            <a:r>
              <a:rPr lang="en-US" dirty="0">
                <a:solidFill>
                  <a:schemeClr val="bg1"/>
                </a:solidFill>
                <a:latin typeface="微软雅黑" pitchFamily="34" charset="-122"/>
                <a:ea typeface="微软雅黑" pitchFamily="34" charset="-122"/>
              </a:rPr>
              <a:t>5</a:t>
            </a:r>
            <a:r>
              <a:rPr lang="zh-CN" altLang="en-US" dirty="0">
                <a:solidFill>
                  <a:schemeClr val="bg1"/>
                </a:solidFill>
                <a:latin typeface="微软雅黑" pitchFamily="34" charset="-122"/>
                <a:ea typeface="微软雅黑" pitchFamily="34" charset="-122"/>
              </a:rPr>
              <a:t>倍</a:t>
            </a:r>
          </a:p>
        </p:txBody>
      </p:sp>
      <p:sp>
        <p:nvSpPr>
          <p:cNvPr id="5" name="矩形 6"/>
          <p:cNvSpPr>
            <a:spLocks noChangeArrowheads="1"/>
          </p:cNvSpPr>
          <p:nvPr/>
        </p:nvSpPr>
        <p:spPr bwMode="auto">
          <a:xfrm>
            <a:off x="5204058" y="1711693"/>
            <a:ext cx="1167866" cy="369332"/>
          </a:xfrm>
          <a:prstGeom prst="rect">
            <a:avLst/>
          </a:prstGeom>
          <a:solidFill>
            <a:srgbClr val="FCB00F"/>
          </a:solidFill>
          <a:ln w="9525">
            <a:noFill/>
            <a:miter lim="800000"/>
          </a:ln>
        </p:spPr>
        <p:txBody>
          <a:bodyPr wrap="square">
            <a:spAutoFit/>
          </a:bodyPr>
          <a:lstStyle/>
          <a:p>
            <a:r>
              <a:rPr lang="zh-CN" altLang="en-US" dirty="0">
                <a:solidFill>
                  <a:schemeClr val="bg1"/>
                </a:solidFill>
                <a:latin typeface="微软雅黑" pitchFamily="34" charset="-122"/>
                <a:ea typeface="微软雅黑" pitchFamily="34" charset="-122"/>
              </a:rPr>
              <a:t>直接损失</a:t>
            </a:r>
          </a:p>
        </p:txBody>
      </p:sp>
      <p:cxnSp>
        <p:nvCxnSpPr>
          <p:cNvPr id="6" name="直接连接符 11"/>
          <p:cNvCxnSpPr>
            <a:cxnSpLocks noChangeShapeType="1"/>
          </p:cNvCxnSpPr>
          <p:nvPr/>
        </p:nvCxnSpPr>
        <p:spPr bwMode="auto">
          <a:xfrm>
            <a:off x="2868328" y="3031156"/>
            <a:ext cx="3505200" cy="1588"/>
          </a:xfrm>
          <a:prstGeom prst="line">
            <a:avLst/>
          </a:prstGeom>
          <a:noFill/>
          <a:ln w="50800" cmpd="sng">
            <a:solidFill>
              <a:srgbClr val="FF0000"/>
            </a:solidFill>
            <a:round/>
          </a:ln>
        </p:spPr>
      </p:cxnSp>
      <p:sp>
        <p:nvSpPr>
          <p:cNvPr id="7" name="矩形 2"/>
          <p:cNvSpPr>
            <a:spLocks noChangeArrowheads="1"/>
          </p:cNvSpPr>
          <p:nvPr/>
        </p:nvSpPr>
        <p:spPr bwMode="auto">
          <a:xfrm>
            <a:off x="2822606" y="695425"/>
            <a:ext cx="5378117" cy="523220"/>
          </a:xfrm>
          <a:prstGeom prst="rect">
            <a:avLst/>
          </a:prstGeom>
          <a:noFill/>
          <a:ln w="9525">
            <a:noFill/>
            <a:miter lim="800000"/>
          </a:ln>
        </p:spPr>
        <p:txBody>
          <a:bodyPr wrap="square">
            <a:spAutoFit/>
          </a:bodyPr>
          <a:lstStyle/>
          <a:p>
            <a:pPr>
              <a:buFont typeface="Wingdings" charset="2"/>
              <a:buNone/>
            </a:pPr>
            <a:r>
              <a:rPr lang="zh-CN" altLang="en-US" sz="2800" dirty="0">
                <a:latin typeface="微软雅黑" pitchFamily="34" charset="-122"/>
                <a:ea typeface="微软雅黑" pitchFamily="34" charset="-122"/>
              </a:rPr>
              <a:t>事故造成的大部分损失是隐藏的</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651060" y="432296"/>
            <a:ext cx="305722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lgn="ctr" eaLnBrk="0" hangingPunct="0">
              <a:buFont typeface="Wingdings" charset="2"/>
              <a:buNone/>
            </a:pPr>
            <a:r>
              <a:rPr lang="zh-CN" altLang="en-US" b="1" dirty="0">
                <a:latin typeface="宋体" charset="-122"/>
                <a:cs typeface="Times New Roman" pitchFamily="18" charset="0"/>
              </a:rPr>
              <a:t>（三）持续改进</a:t>
            </a:r>
            <a:endParaRPr lang="en-US" b="1" dirty="0">
              <a:latin typeface="宋体" charset="-122"/>
              <a:cs typeface="Times New Roman" pitchFamily="18" charset="0"/>
            </a:endParaRPr>
          </a:p>
        </p:txBody>
      </p:sp>
      <p:sp>
        <p:nvSpPr>
          <p:cNvPr id="63" name="Text Placeholder 4"/>
          <p:cNvSpPr txBox="1"/>
          <p:nvPr/>
        </p:nvSpPr>
        <p:spPr>
          <a:xfrm>
            <a:off x="6009820" y="2822150"/>
            <a:ext cx="1420883" cy="1422591"/>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5" name="Right Arrow 10"/>
          <p:cNvSpPr/>
          <p:nvPr/>
        </p:nvSpPr>
        <p:spPr>
          <a:xfrm rot="17219868" flipV="1">
            <a:off x="10240027" y="4430556"/>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6" name="Right Arrow 11"/>
          <p:cNvSpPr/>
          <p:nvPr/>
        </p:nvSpPr>
        <p:spPr>
          <a:xfrm flipV="1">
            <a:off x="8495435" y="5768467"/>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7" name="Right Arrow 12"/>
          <p:cNvSpPr/>
          <p:nvPr/>
        </p:nvSpPr>
        <p:spPr>
          <a:xfrm rot="4392939" flipV="1">
            <a:off x="6549189" y="445943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81" name="文本框 80"/>
          <p:cNvSpPr txBox="1"/>
          <p:nvPr/>
        </p:nvSpPr>
        <p:spPr>
          <a:xfrm>
            <a:off x="6496246" y="3245148"/>
            <a:ext cx="366566" cy="584775"/>
          </a:xfrm>
          <a:prstGeom prst="rect">
            <a:avLst/>
          </a:prstGeom>
          <a:noFill/>
        </p:spPr>
        <p:txBody>
          <a:bodyPr wrap="square" rtlCol="0">
            <a:spAutoFit/>
          </a:bodyPr>
          <a:lstStyle/>
          <a:p>
            <a:r>
              <a:rPr lang="en-US" altLang="zh-CN" sz="3200" b="1" dirty="0">
                <a:solidFill>
                  <a:srgbClr val="FCB00F"/>
                </a:solidFill>
                <a:latin typeface="微软雅黑" pitchFamily="34" charset="-122"/>
                <a:ea typeface="微软雅黑" pitchFamily="34" charset="-122"/>
              </a:rPr>
              <a:t>B</a:t>
            </a:r>
            <a:endParaRPr lang="zh-CN" altLang="en-US" sz="3200" b="1" dirty="0">
              <a:solidFill>
                <a:srgbClr val="FCB00F"/>
              </a:solidFill>
              <a:latin typeface="微软雅黑" pitchFamily="34" charset="-122"/>
              <a:ea typeface="微软雅黑" pitchFamily="34" charset="-122"/>
            </a:endParaRPr>
          </a:p>
        </p:txBody>
      </p:sp>
      <p:sp>
        <p:nvSpPr>
          <p:cNvPr id="21" name="Rectangle 1"/>
          <p:cNvSpPr>
            <a:spLocks noChangeArrowheads="1"/>
          </p:cNvSpPr>
          <p:nvPr/>
        </p:nvSpPr>
        <p:spPr bwMode="auto">
          <a:xfrm>
            <a:off x="2541270" y="3335973"/>
            <a:ext cx="3168015" cy="2399665"/>
          </a:xfrm>
          <a:prstGeom prst="rect">
            <a:avLst/>
          </a:prstGeom>
          <a:noFill/>
          <a:ln w="9525">
            <a:noFill/>
            <a:miter lim="800000"/>
          </a:ln>
        </p:spPr>
        <p:txBody>
          <a:bodyPr wrap="square" anchor="ctr">
            <a:spAutoFit/>
          </a:bodyPr>
          <a:lstStyle/>
          <a:p>
            <a:pPr eaLnBrk="0" hangingPunct="0">
              <a:lnSpc>
                <a:spcPct val="150000"/>
              </a:lnSpc>
              <a:buClr>
                <a:srgbClr val="FF6600"/>
              </a:buClr>
              <a:buSzPct val="60000"/>
              <a:buFont typeface="Wingdings" charset="2"/>
              <a:buChar char="n"/>
            </a:pPr>
            <a:r>
              <a:rPr lang="en-US" altLang="zh-CN" sz="2000" dirty="0">
                <a:latin typeface="微软雅黑" pitchFamily="34" charset="-122"/>
                <a:ea typeface="微软雅黑" pitchFamily="34" charset="-122"/>
                <a:cs typeface="Times New Roman" pitchFamily="18" charset="0"/>
              </a:rPr>
              <a:t>A.</a:t>
            </a:r>
            <a:r>
              <a:rPr lang="zh-CN" altLang="en-US" sz="2000" dirty="0">
                <a:latin typeface="微软雅黑" pitchFamily="34" charset="-122"/>
                <a:ea typeface="微软雅黑" pitchFamily="34" charset="-122"/>
                <a:cs typeface="Times New Roman" pitchFamily="18" charset="0"/>
              </a:rPr>
              <a:t>观察现有的计划、系统</a:t>
            </a:r>
          </a:p>
          <a:p>
            <a:pPr eaLnBrk="0" hangingPunct="0">
              <a:lnSpc>
                <a:spcPct val="150000"/>
              </a:lnSpc>
              <a:buClr>
                <a:srgbClr val="FF6600"/>
              </a:buClr>
              <a:buSzPct val="60000"/>
              <a:buFont typeface="Wingdings" charset="2"/>
              <a:buChar char="n"/>
            </a:pPr>
            <a:r>
              <a:rPr lang="en-US" altLang="zh-CN" sz="2000" dirty="0">
                <a:latin typeface="微软雅黑" pitchFamily="34" charset="-122"/>
                <a:ea typeface="微软雅黑" pitchFamily="34" charset="-122"/>
                <a:cs typeface="Times New Roman" pitchFamily="18" charset="0"/>
              </a:rPr>
              <a:t>B.</a:t>
            </a:r>
            <a:r>
              <a:rPr lang="zh-CN" altLang="en-US" sz="2000" dirty="0">
                <a:latin typeface="微软雅黑" pitchFamily="34" charset="-122"/>
                <a:ea typeface="微软雅黑" pitchFamily="34" charset="-122"/>
                <a:cs typeface="Times New Roman" pitchFamily="18" charset="0"/>
              </a:rPr>
              <a:t>找出需要改进的地方</a:t>
            </a:r>
            <a:endParaRPr lang="zh-CN" altLang="en-US" sz="2000" dirty="0">
              <a:latin typeface="微软雅黑" pitchFamily="34" charset="-122"/>
              <a:ea typeface="微软雅黑" pitchFamily="34" charset="-122"/>
            </a:endParaRPr>
          </a:p>
          <a:p>
            <a:pPr eaLnBrk="0" hangingPunct="0">
              <a:lnSpc>
                <a:spcPct val="150000"/>
              </a:lnSpc>
              <a:buClr>
                <a:srgbClr val="FF6600"/>
              </a:buClr>
              <a:buSzPct val="60000"/>
              <a:buFont typeface="Wingdings" charset="2"/>
              <a:buChar char="n"/>
            </a:pPr>
            <a:r>
              <a:rPr lang="en-US" altLang="zh-CN" sz="2000" dirty="0">
                <a:latin typeface="微软雅黑" pitchFamily="34" charset="-122"/>
                <a:ea typeface="微软雅黑" pitchFamily="34" charset="-122"/>
                <a:cs typeface="Times New Roman" pitchFamily="18" charset="0"/>
              </a:rPr>
              <a:t>C.</a:t>
            </a:r>
            <a:r>
              <a:rPr lang="zh-CN" altLang="en-US" sz="2000" dirty="0">
                <a:latin typeface="微软雅黑" pitchFamily="34" charset="-122"/>
                <a:ea typeface="微软雅黑" pitchFamily="34" charset="-122"/>
                <a:cs typeface="Times New Roman" pitchFamily="18" charset="0"/>
              </a:rPr>
              <a:t>制订改进方案</a:t>
            </a:r>
            <a:endParaRPr lang="zh-CN" altLang="en-US" sz="2000" dirty="0">
              <a:latin typeface="微软雅黑" pitchFamily="34" charset="-122"/>
              <a:ea typeface="微软雅黑" pitchFamily="34" charset="-122"/>
            </a:endParaRPr>
          </a:p>
          <a:p>
            <a:pPr eaLnBrk="0" hangingPunct="0">
              <a:lnSpc>
                <a:spcPct val="150000"/>
              </a:lnSpc>
              <a:buClr>
                <a:srgbClr val="FF6600"/>
              </a:buClr>
              <a:buSzPct val="60000"/>
              <a:buFont typeface="Wingdings" charset="2"/>
              <a:buChar char="n"/>
            </a:pPr>
            <a:r>
              <a:rPr lang="en-US" altLang="zh-CN" sz="2000" dirty="0">
                <a:latin typeface="微软雅黑" pitchFamily="34" charset="-122"/>
                <a:ea typeface="微软雅黑" pitchFamily="34" charset="-122"/>
                <a:cs typeface="Times New Roman" pitchFamily="18" charset="0"/>
              </a:rPr>
              <a:t>D.</a:t>
            </a:r>
            <a:r>
              <a:rPr lang="zh-CN" altLang="en-US" sz="2000" dirty="0">
                <a:latin typeface="微软雅黑" pitchFamily="34" charset="-122"/>
                <a:ea typeface="微软雅黑" pitchFamily="34" charset="-122"/>
                <a:cs typeface="Times New Roman" pitchFamily="18" charset="0"/>
              </a:rPr>
              <a:t>实施改进</a:t>
            </a:r>
          </a:p>
          <a:p>
            <a:pPr eaLnBrk="0" hangingPunct="0">
              <a:lnSpc>
                <a:spcPct val="150000"/>
              </a:lnSpc>
              <a:buClr>
                <a:srgbClr val="FF6600"/>
              </a:buClr>
              <a:buSzPct val="60000"/>
              <a:buFont typeface="Wingdings" charset="2"/>
              <a:buChar char="n"/>
            </a:pPr>
            <a:r>
              <a:rPr lang="en-US" altLang="zh-CN" sz="2000" dirty="0">
                <a:latin typeface="微软雅黑" pitchFamily="34" charset="-122"/>
                <a:ea typeface="微软雅黑" pitchFamily="34" charset="-122"/>
                <a:cs typeface="Times New Roman" pitchFamily="18" charset="0"/>
              </a:rPr>
              <a:t>E.</a:t>
            </a:r>
            <a:r>
              <a:rPr lang="zh-CN" altLang="en-US" sz="2000" dirty="0">
                <a:latin typeface="微软雅黑" pitchFamily="34" charset="-122"/>
                <a:ea typeface="微软雅黑" pitchFamily="34" charset="-122"/>
                <a:cs typeface="Times New Roman" pitchFamily="18" charset="0"/>
              </a:rPr>
              <a:t>反馈改进效果</a:t>
            </a:r>
            <a:endParaRPr lang="zh-CN" altLang="en-US" sz="2000" dirty="0">
              <a:latin typeface="微软雅黑" pitchFamily="34" charset="-122"/>
              <a:ea typeface="微软雅黑" pitchFamily="34" charset="-122"/>
            </a:endParaRPr>
          </a:p>
        </p:txBody>
      </p:sp>
      <p:sp>
        <p:nvSpPr>
          <p:cNvPr id="22" name="Text Placeholder 4"/>
          <p:cNvSpPr txBox="1"/>
          <p:nvPr/>
        </p:nvSpPr>
        <p:spPr>
          <a:xfrm>
            <a:off x="6691609" y="5271780"/>
            <a:ext cx="1420883" cy="1422591"/>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23" name="Text Placeholder 4"/>
          <p:cNvSpPr txBox="1"/>
          <p:nvPr/>
        </p:nvSpPr>
        <p:spPr>
          <a:xfrm>
            <a:off x="9616084" y="5234883"/>
            <a:ext cx="1420883" cy="1422591"/>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24" name="Text Placeholder 4"/>
          <p:cNvSpPr txBox="1"/>
          <p:nvPr/>
        </p:nvSpPr>
        <p:spPr>
          <a:xfrm>
            <a:off x="8170691" y="1286920"/>
            <a:ext cx="1420883" cy="1422591"/>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25" name="Text Placeholder 4"/>
          <p:cNvSpPr txBox="1"/>
          <p:nvPr/>
        </p:nvSpPr>
        <p:spPr>
          <a:xfrm>
            <a:off x="10392523" y="2796483"/>
            <a:ext cx="1420883" cy="1422591"/>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80" name="文本框 79"/>
          <p:cNvSpPr txBox="1"/>
          <p:nvPr/>
        </p:nvSpPr>
        <p:spPr>
          <a:xfrm>
            <a:off x="8633183" y="1714733"/>
            <a:ext cx="433814" cy="584775"/>
          </a:xfrm>
          <a:prstGeom prst="rect">
            <a:avLst/>
          </a:prstGeom>
          <a:noFill/>
        </p:spPr>
        <p:txBody>
          <a:bodyPr wrap="square" rtlCol="0">
            <a:spAutoFit/>
          </a:bodyPr>
          <a:lstStyle/>
          <a:p>
            <a:r>
              <a:rPr lang="en-US" altLang="zh-CN" sz="3200" b="1" dirty="0">
                <a:solidFill>
                  <a:srgbClr val="FCB00F"/>
                </a:solidFill>
                <a:latin typeface="微软雅黑" pitchFamily="34" charset="-122"/>
                <a:ea typeface="微软雅黑" pitchFamily="34" charset="-122"/>
              </a:rPr>
              <a:t>A</a:t>
            </a:r>
            <a:endParaRPr lang="zh-CN" altLang="en-US" sz="3200" b="1" dirty="0">
              <a:solidFill>
                <a:srgbClr val="FCB00F"/>
              </a:solidFill>
              <a:latin typeface="微软雅黑" pitchFamily="34" charset="-122"/>
              <a:ea typeface="微软雅黑" pitchFamily="34" charset="-122"/>
            </a:endParaRPr>
          </a:p>
        </p:txBody>
      </p:sp>
      <p:sp>
        <p:nvSpPr>
          <p:cNvPr id="26" name="文本框 80"/>
          <p:cNvSpPr txBox="1"/>
          <p:nvPr/>
        </p:nvSpPr>
        <p:spPr>
          <a:xfrm>
            <a:off x="10094490" y="5678736"/>
            <a:ext cx="366566" cy="584775"/>
          </a:xfrm>
          <a:prstGeom prst="rect">
            <a:avLst/>
          </a:prstGeom>
          <a:noFill/>
        </p:spPr>
        <p:txBody>
          <a:bodyPr wrap="square" rtlCol="0">
            <a:spAutoFit/>
          </a:bodyPr>
          <a:lstStyle/>
          <a:p>
            <a:r>
              <a:rPr lang="en-US" altLang="zh-CN" sz="3200" b="1" dirty="0">
                <a:solidFill>
                  <a:srgbClr val="FCB00F"/>
                </a:solidFill>
                <a:latin typeface="微软雅黑" pitchFamily="34" charset="-122"/>
                <a:ea typeface="微软雅黑" pitchFamily="34" charset="-122"/>
              </a:rPr>
              <a:t>D</a:t>
            </a:r>
            <a:endParaRPr lang="zh-CN" altLang="en-US" sz="3200" b="1" dirty="0">
              <a:solidFill>
                <a:srgbClr val="FCB00F"/>
              </a:solidFill>
              <a:latin typeface="微软雅黑" pitchFamily="34" charset="-122"/>
              <a:ea typeface="微软雅黑" pitchFamily="34" charset="-122"/>
            </a:endParaRPr>
          </a:p>
        </p:txBody>
      </p:sp>
      <p:sp>
        <p:nvSpPr>
          <p:cNvPr id="27" name="文本框 80"/>
          <p:cNvSpPr txBox="1"/>
          <p:nvPr/>
        </p:nvSpPr>
        <p:spPr>
          <a:xfrm>
            <a:off x="10911035" y="3232315"/>
            <a:ext cx="366566" cy="584775"/>
          </a:xfrm>
          <a:prstGeom prst="rect">
            <a:avLst/>
          </a:prstGeom>
          <a:noFill/>
        </p:spPr>
        <p:txBody>
          <a:bodyPr wrap="square" rtlCol="0">
            <a:spAutoFit/>
          </a:bodyPr>
          <a:lstStyle/>
          <a:p>
            <a:r>
              <a:rPr lang="en-US" altLang="zh-CN" sz="3200" b="1" dirty="0">
                <a:solidFill>
                  <a:srgbClr val="FCB00F"/>
                </a:solidFill>
                <a:latin typeface="微软雅黑" pitchFamily="34" charset="-122"/>
                <a:ea typeface="微软雅黑" pitchFamily="34" charset="-122"/>
              </a:rPr>
              <a:t>E</a:t>
            </a:r>
            <a:endParaRPr lang="zh-CN" altLang="en-US" sz="3200" b="1" dirty="0">
              <a:solidFill>
                <a:srgbClr val="FCB00F"/>
              </a:solidFill>
              <a:latin typeface="微软雅黑" pitchFamily="34" charset="-122"/>
              <a:ea typeface="微软雅黑" pitchFamily="34" charset="-122"/>
            </a:endParaRPr>
          </a:p>
        </p:txBody>
      </p:sp>
      <p:sp>
        <p:nvSpPr>
          <p:cNvPr id="82" name="文本框 81"/>
          <p:cNvSpPr txBox="1"/>
          <p:nvPr/>
        </p:nvSpPr>
        <p:spPr>
          <a:xfrm>
            <a:off x="7183980" y="5709216"/>
            <a:ext cx="381477" cy="584775"/>
          </a:xfrm>
          <a:prstGeom prst="rect">
            <a:avLst/>
          </a:prstGeom>
          <a:noFill/>
        </p:spPr>
        <p:txBody>
          <a:bodyPr wrap="square" rtlCol="0">
            <a:spAutoFit/>
          </a:bodyPr>
          <a:lstStyle/>
          <a:p>
            <a:r>
              <a:rPr lang="en-US" altLang="zh-CN" sz="3200" b="1" dirty="0">
                <a:solidFill>
                  <a:srgbClr val="FCB00F"/>
                </a:solidFill>
                <a:latin typeface="微软雅黑" pitchFamily="34" charset="-122"/>
                <a:ea typeface="微软雅黑" pitchFamily="34" charset="-122"/>
              </a:rPr>
              <a:t>C</a:t>
            </a:r>
          </a:p>
        </p:txBody>
      </p:sp>
      <p:sp>
        <p:nvSpPr>
          <p:cNvPr id="28" name="Right Arrow 12"/>
          <p:cNvSpPr/>
          <p:nvPr/>
        </p:nvSpPr>
        <p:spPr>
          <a:xfrm rot="13146316" flipV="1">
            <a:off x="9541043" y="2388398"/>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29" name="Right Arrow 12"/>
          <p:cNvSpPr/>
          <p:nvPr/>
        </p:nvSpPr>
        <p:spPr>
          <a:xfrm rot="8454784" flipV="1">
            <a:off x="7239001" y="2348292"/>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19" name="TextBox 18"/>
          <p:cNvSpPr txBox="1"/>
          <p:nvPr/>
        </p:nvSpPr>
        <p:spPr>
          <a:xfrm>
            <a:off x="2537139" y="1687132"/>
            <a:ext cx="3840480" cy="829945"/>
          </a:xfrm>
          <a:prstGeom prst="rect">
            <a:avLst/>
          </a:prstGeom>
          <a:solidFill>
            <a:srgbClr val="FCB00F"/>
          </a:solidFill>
          <a:ln>
            <a:solidFill>
              <a:schemeClr val="tx1"/>
            </a:solidFill>
          </a:ln>
        </p:spPr>
        <p:txBody>
          <a:bodyPr wrap="none" rtlCol="0">
            <a:spAutoFit/>
          </a:bodyPr>
          <a:lstStyle/>
          <a:p>
            <a:r>
              <a:rPr lang="zh-CN" altLang="en-US" sz="2400" dirty="0">
                <a:latin typeface="微软雅黑" pitchFamily="34" charset="-122"/>
                <a:ea typeface="微软雅黑" pitchFamily="34" charset="-122"/>
              </a:rPr>
              <a:t>安全不是一项一次性的工作</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安全是一个持续改进的过程</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750"/>
                                        <p:tgtEl>
                                          <p:spTgt spid="65"/>
                                        </p:tgtEl>
                                      </p:cBhvr>
                                    </p:animEffect>
                                    <p:anim calcmode="lin" valueType="num">
                                      <p:cBhvr>
                                        <p:cTn id="11" dur="750" fill="hold"/>
                                        <p:tgtEl>
                                          <p:spTgt spid="65"/>
                                        </p:tgtEl>
                                        <p:attrNameLst>
                                          <p:attrName>ppt_x</p:attrName>
                                        </p:attrNameLst>
                                      </p:cBhvr>
                                      <p:tavLst>
                                        <p:tav tm="0">
                                          <p:val>
                                            <p:strVal val="#ppt_x"/>
                                          </p:val>
                                        </p:tav>
                                        <p:tav tm="100000">
                                          <p:val>
                                            <p:strVal val="#ppt_x"/>
                                          </p:val>
                                        </p:tav>
                                      </p:tavLst>
                                    </p:anim>
                                    <p:anim calcmode="lin" valueType="num">
                                      <p:cBhvr>
                                        <p:cTn id="12" dur="750" fill="hold"/>
                                        <p:tgtEl>
                                          <p:spTgt spid="65"/>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300"/>
                                        <p:tgtEl>
                                          <p:spTgt spid="80"/>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bg/>
                                          </p:spTgt>
                                        </p:tgtEl>
                                        <p:attrNameLst>
                                          <p:attrName>style.visibility</p:attrName>
                                        </p:attrNameLst>
                                      </p:cBhvr>
                                      <p:to>
                                        <p:strVal val="visible"/>
                                      </p:to>
                                    </p:set>
                                    <p:animEffect transition="in" filter="fade">
                                      <p:cBhvr>
                                        <p:cTn id="20" dur="750"/>
                                        <p:tgtEl>
                                          <p:spTgt spid="63">
                                            <p:bg/>
                                          </p:spTgt>
                                        </p:tgtEl>
                                      </p:cBhvr>
                                    </p:animEffect>
                                    <p:anim calcmode="lin" valueType="num">
                                      <p:cBhvr>
                                        <p:cTn id="21" dur="750" fill="hold"/>
                                        <p:tgtEl>
                                          <p:spTgt spid="63">
                                            <p:bg/>
                                          </p:spTgt>
                                        </p:tgtEl>
                                        <p:attrNameLst>
                                          <p:attrName>ppt_x</p:attrName>
                                        </p:attrNameLst>
                                      </p:cBhvr>
                                      <p:tavLst>
                                        <p:tav tm="0">
                                          <p:val>
                                            <p:strVal val="#ppt_x"/>
                                          </p:val>
                                        </p:tav>
                                        <p:tav tm="100000">
                                          <p:val>
                                            <p:strVal val="#ppt_x"/>
                                          </p:val>
                                        </p:tav>
                                      </p:tavLst>
                                    </p:anim>
                                    <p:anim calcmode="lin" valueType="num">
                                      <p:cBhvr>
                                        <p:cTn id="22" dur="750" fill="hold"/>
                                        <p:tgtEl>
                                          <p:spTgt spid="63">
                                            <p:bg/>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750"/>
                                        <p:tgtEl>
                                          <p:spTgt spid="66"/>
                                        </p:tgtEl>
                                      </p:cBhvr>
                                    </p:animEffect>
                                    <p:anim calcmode="lin" valueType="num">
                                      <p:cBhvr>
                                        <p:cTn id="26" dur="750" fill="hold"/>
                                        <p:tgtEl>
                                          <p:spTgt spid="66"/>
                                        </p:tgtEl>
                                        <p:attrNameLst>
                                          <p:attrName>ppt_x</p:attrName>
                                        </p:attrNameLst>
                                      </p:cBhvr>
                                      <p:tavLst>
                                        <p:tav tm="0">
                                          <p:val>
                                            <p:strVal val="#ppt_x"/>
                                          </p:val>
                                        </p:tav>
                                        <p:tav tm="100000">
                                          <p:val>
                                            <p:strVal val="#ppt_x"/>
                                          </p:val>
                                        </p:tav>
                                      </p:tavLst>
                                    </p:anim>
                                    <p:anim calcmode="lin" valueType="num">
                                      <p:cBhvr>
                                        <p:cTn id="27" dur="750" fill="hold"/>
                                        <p:tgtEl>
                                          <p:spTgt spid="6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300"/>
                                        <p:tgtEl>
                                          <p:spTgt spid="81"/>
                                        </p:tgtEl>
                                      </p:cBhvr>
                                    </p:animEffect>
                                  </p:childTnLst>
                                </p:cTn>
                              </p:par>
                              <p:par>
                                <p:cTn id="32" presetID="47" presetClass="entr" presetSubtype="0" fill="hold" grpId="0" nodeType="withEffect">
                                  <p:stCondLst>
                                    <p:cond delay="25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750"/>
                                        <p:tgtEl>
                                          <p:spTgt spid="67"/>
                                        </p:tgtEl>
                                      </p:cBhvr>
                                    </p:animEffect>
                                    <p:anim calcmode="lin" valueType="num">
                                      <p:cBhvr>
                                        <p:cTn id="35" dur="750" fill="hold"/>
                                        <p:tgtEl>
                                          <p:spTgt spid="67"/>
                                        </p:tgtEl>
                                        <p:attrNameLst>
                                          <p:attrName>ppt_x</p:attrName>
                                        </p:attrNameLst>
                                      </p:cBhvr>
                                      <p:tavLst>
                                        <p:tav tm="0">
                                          <p:val>
                                            <p:strVal val="#ppt_x"/>
                                          </p:val>
                                        </p:tav>
                                        <p:tav tm="100000">
                                          <p:val>
                                            <p:strVal val="#ppt_x"/>
                                          </p:val>
                                        </p:tav>
                                      </p:tavLst>
                                    </p:anim>
                                    <p:anim calcmode="lin" valueType="num">
                                      <p:cBhvr>
                                        <p:cTn id="36" dur="75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300"/>
                                        <p:tgtEl>
                                          <p:spTgt spid="82"/>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2">
                                            <p:bg/>
                                          </p:spTgt>
                                        </p:tgtEl>
                                        <p:attrNameLst>
                                          <p:attrName>style.visibility</p:attrName>
                                        </p:attrNameLst>
                                      </p:cBhvr>
                                      <p:to>
                                        <p:strVal val="visible"/>
                                      </p:to>
                                    </p:set>
                                    <p:animEffect transition="in" filter="fade">
                                      <p:cBhvr>
                                        <p:cTn id="44" dur="750"/>
                                        <p:tgtEl>
                                          <p:spTgt spid="22">
                                            <p:bg/>
                                          </p:spTgt>
                                        </p:tgtEl>
                                      </p:cBhvr>
                                    </p:animEffect>
                                    <p:anim calcmode="lin" valueType="num">
                                      <p:cBhvr>
                                        <p:cTn id="45" dur="750" fill="hold"/>
                                        <p:tgtEl>
                                          <p:spTgt spid="22">
                                            <p:bg/>
                                          </p:spTgt>
                                        </p:tgtEl>
                                        <p:attrNameLst>
                                          <p:attrName>ppt_x</p:attrName>
                                        </p:attrNameLst>
                                      </p:cBhvr>
                                      <p:tavLst>
                                        <p:tav tm="0">
                                          <p:val>
                                            <p:strVal val="#ppt_x"/>
                                          </p:val>
                                        </p:tav>
                                        <p:tav tm="100000">
                                          <p:val>
                                            <p:strVal val="#ppt_x"/>
                                          </p:val>
                                        </p:tav>
                                      </p:tavLst>
                                    </p:anim>
                                    <p:anim calcmode="lin" valueType="num">
                                      <p:cBhvr>
                                        <p:cTn id="46" dur="750" fill="hold"/>
                                        <p:tgtEl>
                                          <p:spTgt spid="22">
                                            <p:bg/>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3">
                                            <p:bg/>
                                          </p:spTgt>
                                        </p:tgtEl>
                                        <p:attrNameLst>
                                          <p:attrName>style.visibility</p:attrName>
                                        </p:attrNameLst>
                                      </p:cBhvr>
                                      <p:to>
                                        <p:strVal val="visible"/>
                                      </p:to>
                                    </p:set>
                                    <p:animEffect transition="in" filter="fade">
                                      <p:cBhvr>
                                        <p:cTn id="50" dur="750"/>
                                        <p:tgtEl>
                                          <p:spTgt spid="23">
                                            <p:bg/>
                                          </p:spTgt>
                                        </p:tgtEl>
                                      </p:cBhvr>
                                    </p:animEffect>
                                    <p:anim calcmode="lin" valueType="num">
                                      <p:cBhvr>
                                        <p:cTn id="51" dur="750" fill="hold"/>
                                        <p:tgtEl>
                                          <p:spTgt spid="23">
                                            <p:bg/>
                                          </p:spTgt>
                                        </p:tgtEl>
                                        <p:attrNameLst>
                                          <p:attrName>ppt_x</p:attrName>
                                        </p:attrNameLst>
                                      </p:cBhvr>
                                      <p:tavLst>
                                        <p:tav tm="0">
                                          <p:val>
                                            <p:strVal val="#ppt_x"/>
                                          </p:val>
                                        </p:tav>
                                        <p:tav tm="100000">
                                          <p:val>
                                            <p:strVal val="#ppt_x"/>
                                          </p:val>
                                        </p:tav>
                                      </p:tavLst>
                                    </p:anim>
                                    <p:anim calcmode="lin" valueType="num">
                                      <p:cBhvr>
                                        <p:cTn id="52" dur="750" fill="hold"/>
                                        <p:tgtEl>
                                          <p:spTgt spid="23">
                                            <p:bg/>
                                          </p:spTgt>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24">
                                            <p:bg/>
                                          </p:spTgt>
                                        </p:tgtEl>
                                        <p:attrNameLst>
                                          <p:attrName>style.visibility</p:attrName>
                                        </p:attrNameLst>
                                      </p:cBhvr>
                                      <p:to>
                                        <p:strVal val="visible"/>
                                      </p:to>
                                    </p:set>
                                    <p:animEffect transition="in" filter="fade">
                                      <p:cBhvr>
                                        <p:cTn id="56" dur="750"/>
                                        <p:tgtEl>
                                          <p:spTgt spid="24">
                                            <p:bg/>
                                          </p:spTgt>
                                        </p:tgtEl>
                                      </p:cBhvr>
                                    </p:animEffect>
                                    <p:anim calcmode="lin" valueType="num">
                                      <p:cBhvr>
                                        <p:cTn id="57" dur="750" fill="hold"/>
                                        <p:tgtEl>
                                          <p:spTgt spid="24">
                                            <p:bg/>
                                          </p:spTgt>
                                        </p:tgtEl>
                                        <p:attrNameLst>
                                          <p:attrName>ppt_x</p:attrName>
                                        </p:attrNameLst>
                                      </p:cBhvr>
                                      <p:tavLst>
                                        <p:tav tm="0">
                                          <p:val>
                                            <p:strVal val="#ppt_x"/>
                                          </p:val>
                                        </p:tav>
                                        <p:tav tm="100000">
                                          <p:val>
                                            <p:strVal val="#ppt_x"/>
                                          </p:val>
                                        </p:tav>
                                      </p:tavLst>
                                    </p:anim>
                                    <p:anim calcmode="lin" valueType="num">
                                      <p:cBhvr>
                                        <p:cTn id="58" dur="750" fill="hold"/>
                                        <p:tgtEl>
                                          <p:spTgt spid="24">
                                            <p:bg/>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25">
                                            <p:bg/>
                                          </p:spTgt>
                                        </p:tgtEl>
                                        <p:attrNameLst>
                                          <p:attrName>style.visibility</p:attrName>
                                        </p:attrNameLst>
                                      </p:cBhvr>
                                      <p:to>
                                        <p:strVal val="visible"/>
                                      </p:to>
                                    </p:set>
                                    <p:animEffect transition="in" filter="fade">
                                      <p:cBhvr>
                                        <p:cTn id="62" dur="750"/>
                                        <p:tgtEl>
                                          <p:spTgt spid="25">
                                            <p:bg/>
                                          </p:spTgt>
                                        </p:tgtEl>
                                      </p:cBhvr>
                                    </p:animEffect>
                                    <p:anim calcmode="lin" valueType="num">
                                      <p:cBhvr>
                                        <p:cTn id="63" dur="750" fill="hold"/>
                                        <p:tgtEl>
                                          <p:spTgt spid="25">
                                            <p:bg/>
                                          </p:spTgt>
                                        </p:tgtEl>
                                        <p:attrNameLst>
                                          <p:attrName>ppt_x</p:attrName>
                                        </p:attrNameLst>
                                      </p:cBhvr>
                                      <p:tavLst>
                                        <p:tav tm="0">
                                          <p:val>
                                            <p:strVal val="#ppt_x"/>
                                          </p:val>
                                        </p:tav>
                                        <p:tav tm="100000">
                                          <p:val>
                                            <p:strVal val="#ppt_x"/>
                                          </p:val>
                                        </p:tav>
                                      </p:tavLst>
                                    </p:anim>
                                    <p:anim calcmode="lin" valueType="num">
                                      <p:cBhvr>
                                        <p:cTn id="64" dur="750" fill="hold"/>
                                        <p:tgtEl>
                                          <p:spTgt spid="25">
                                            <p:bg/>
                                          </p:spTgt>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300"/>
                                        <p:tgtEl>
                                          <p:spTgt spid="26"/>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300"/>
                                        <p:tgtEl>
                                          <p:spTgt spid="27"/>
                                        </p:tgtEl>
                                      </p:cBhvr>
                                    </p:animEffect>
                                  </p:childTnLst>
                                </p:cTn>
                              </p:par>
                              <p:par>
                                <p:cTn id="73" presetID="47" presetClass="entr" presetSubtype="0" fill="hold" grpId="0" nodeType="withEffect">
                                  <p:stCondLst>
                                    <p:cond delay="25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750"/>
                                        <p:tgtEl>
                                          <p:spTgt spid="28"/>
                                        </p:tgtEl>
                                      </p:cBhvr>
                                    </p:animEffect>
                                    <p:anim calcmode="lin" valueType="num">
                                      <p:cBhvr>
                                        <p:cTn id="76" dur="750" fill="hold"/>
                                        <p:tgtEl>
                                          <p:spTgt spid="28"/>
                                        </p:tgtEl>
                                        <p:attrNameLst>
                                          <p:attrName>ppt_x</p:attrName>
                                        </p:attrNameLst>
                                      </p:cBhvr>
                                      <p:tavLst>
                                        <p:tav tm="0">
                                          <p:val>
                                            <p:strVal val="#ppt_x"/>
                                          </p:val>
                                        </p:tav>
                                        <p:tav tm="100000">
                                          <p:val>
                                            <p:strVal val="#ppt_x"/>
                                          </p:val>
                                        </p:tav>
                                      </p:tavLst>
                                    </p:anim>
                                    <p:anim calcmode="lin" valueType="num">
                                      <p:cBhvr>
                                        <p:cTn id="77" dur="750" fill="hold"/>
                                        <p:tgtEl>
                                          <p:spTgt spid="2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25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750"/>
                                        <p:tgtEl>
                                          <p:spTgt spid="29"/>
                                        </p:tgtEl>
                                      </p:cBhvr>
                                    </p:animEffect>
                                    <p:anim calcmode="lin" valueType="num">
                                      <p:cBhvr>
                                        <p:cTn id="81" dur="750" fill="hold"/>
                                        <p:tgtEl>
                                          <p:spTgt spid="29"/>
                                        </p:tgtEl>
                                        <p:attrNameLst>
                                          <p:attrName>ppt_x</p:attrName>
                                        </p:attrNameLst>
                                      </p:cBhvr>
                                      <p:tavLst>
                                        <p:tav tm="0">
                                          <p:val>
                                            <p:strVal val="#ppt_x"/>
                                          </p:val>
                                        </p:tav>
                                        <p:tav tm="100000">
                                          <p:val>
                                            <p:strVal val="#ppt_x"/>
                                          </p:val>
                                        </p:tav>
                                      </p:tavLst>
                                    </p:anim>
                                    <p:anim calcmode="lin" valueType="num">
                                      <p:cBhvr>
                                        <p:cTn id="8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3" grpId="0" uiExpand="1" build="p" animBg="1"/>
      <p:bldP spid="65" grpId="0" animBg="1"/>
      <p:bldP spid="66" grpId="0" animBg="1"/>
      <p:bldP spid="67" grpId="0" animBg="1"/>
      <p:bldP spid="81" grpId="0"/>
      <p:bldP spid="22" grpId="0" build="p" animBg="1"/>
      <p:bldP spid="23" grpId="0" build="p" animBg="1"/>
      <p:bldP spid="24" grpId="0" build="p" animBg="1"/>
      <p:bldP spid="25" grpId="0" build="p" animBg="1"/>
      <p:bldP spid="80" grpId="0"/>
      <p:bldP spid="26" grpId="0"/>
      <p:bldP spid="27" grpId="0"/>
      <p:bldP spid="82" grpId="0"/>
      <p:bldP spid="28"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G:\zxl\PPT素材\素材\图片包\安全帽\240381-1F309160R454.jpg240381-1F309160R454"/>
          <p:cNvPicPr>
            <a:picLocks noChangeAspect="1" noChangeArrowheads="1"/>
          </p:cNvPicPr>
          <p:nvPr/>
        </p:nvPicPr>
        <p:blipFill>
          <a:blip r:embed="rId2" cstate="print"/>
          <a:srcRect b="9265"/>
          <a:stretch>
            <a:fillRect/>
          </a:stretch>
        </p:blipFill>
        <p:spPr bwMode="auto">
          <a:xfrm>
            <a:off x="1674495" y="4546600"/>
            <a:ext cx="10583707" cy="2394018"/>
          </a:xfrm>
          <a:prstGeom prst="rect">
            <a:avLst/>
          </a:prstGeom>
          <a:noFill/>
        </p:spPr>
      </p:pic>
      <p:sp>
        <p:nvSpPr>
          <p:cNvPr id="2" name="Rectangle 2"/>
          <p:cNvSpPr txBox="1">
            <a:spLocks noChangeArrowheads="1"/>
          </p:cNvSpPr>
          <p:nvPr/>
        </p:nvSpPr>
        <p:spPr>
          <a:xfrm>
            <a:off x="2825014" y="672164"/>
            <a:ext cx="5183205" cy="502118"/>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安全观察，安全生产</a:t>
            </a:r>
          </a:p>
        </p:txBody>
      </p:sp>
      <p:sp>
        <p:nvSpPr>
          <p:cNvPr id="3" name="TextBox 2"/>
          <p:cNvSpPr txBox="1"/>
          <p:nvPr/>
        </p:nvSpPr>
        <p:spPr>
          <a:xfrm>
            <a:off x="2800326" y="1452127"/>
            <a:ext cx="8430895" cy="1337945"/>
          </a:xfrm>
          <a:prstGeom prst="rect">
            <a:avLst/>
          </a:prstGeom>
          <a:noFill/>
        </p:spPr>
        <p:txBody>
          <a:bodyPr wrap="none" rtlCol="0">
            <a:spAutoFit/>
          </a:bodyPr>
          <a:lstStyle/>
          <a:p>
            <a:pPr fontAlgn="auto">
              <a:lnSpc>
                <a:spcPct val="150000"/>
              </a:lnSpc>
            </a:pPr>
            <a:r>
              <a:rPr lang="zh-CN" altLang="en-US" dirty="0">
                <a:latin typeface="微软雅黑" pitchFamily="34" charset="-122"/>
                <a:ea typeface="微软雅黑" pitchFamily="34" charset="-122"/>
              </a:rPr>
              <a:t>       安全生产是指在劳动过程中，努力改善劳动条件，克服不安全因素，防止伤亡</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事故发生，使劳动生产在保护劳动者的安全健康和国家财产及人民生命财产安全的</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前提下进行</a:t>
            </a:r>
          </a:p>
        </p:txBody>
      </p:sp>
      <p:sp>
        <p:nvSpPr>
          <p:cNvPr id="5" name="TextBox 4"/>
          <p:cNvSpPr txBox="1"/>
          <p:nvPr/>
        </p:nvSpPr>
        <p:spPr>
          <a:xfrm>
            <a:off x="2846641" y="2709037"/>
            <a:ext cx="8641080" cy="1753235"/>
          </a:xfrm>
          <a:prstGeom prst="rect">
            <a:avLst/>
          </a:prstGeom>
          <a:noFill/>
        </p:spPr>
        <p:txBody>
          <a:bodyPr wrap="none" rtlCol="0">
            <a:spAutoFit/>
          </a:bodyPr>
          <a:lstStyle/>
          <a:p>
            <a:pPr fontAlgn="auto">
              <a:lnSpc>
                <a:spcPct val="150000"/>
              </a:lnSpc>
            </a:pPr>
            <a:r>
              <a:rPr lang="zh-CN" altLang="en-US" dirty="0">
                <a:latin typeface="微软雅黑" pitchFamily="34" charset="-122"/>
                <a:ea typeface="微软雅黑" pitchFamily="34" charset="-122"/>
              </a:rPr>
              <a:t>       搞好安全生产工作对于巩固社会的安定，为国家的经济建设提供重要的稳定政</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治环境具有现实的意义；对于保护劳动生产力，均衡发展各部门、各行业的经济劳</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动力资源具有重要的作用；对于增加社会财富、减少经济损失具有实在的经济意义；</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对于生产员工的生命安全与健康，家庭的幸福和生活的质量，有直接影响</a:t>
            </a:r>
          </a:p>
        </p:txBody>
      </p:sp>
      <p:sp>
        <p:nvSpPr>
          <p:cNvPr id="8" name="椭圆 7"/>
          <p:cNvSpPr/>
          <p:nvPr/>
        </p:nvSpPr>
        <p:spPr>
          <a:xfrm>
            <a:off x="7726207" y="4909247"/>
            <a:ext cx="564023" cy="564023"/>
          </a:xfrm>
          <a:prstGeom prst="ellipse">
            <a:avLst/>
          </a:prstGeom>
          <a:solidFill>
            <a:schemeClr val="bg1">
              <a:alpha val="8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29" name="矩形 28"/>
          <p:cNvSpPr/>
          <p:nvPr/>
        </p:nvSpPr>
        <p:spPr>
          <a:xfrm>
            <a:off x="4664423" y="4467361"/>
            <a:ext cx="2685352" cy="646331"/>
          </a:xfrm>
          <a:prstGeom prst="rect">
            <a:avLst/>
          </a:prstGeom>
        </p:spPr>
        <p:txBody>
          <a:bodyPr wrap="none">
            <a:spAutoFit/>
          </a:bodyPr>
          <a:lstStyle/>
          <a:p>
            <a:pPr algn="ctr"/>
            <a:r>
              <a:rPr lang="zh-CN" altLang="en-US" sz="3600" b="1" spc="300" dirty="0">
                <a:solidFill>
                  <a:schemeClr val="bg1">
                    <a:lumMod val="95000"/>
                  </a:schemeClr>
                </a:solidFill>
                <a:latin typeface="微软雅黑" pitchFamily="34" charset="-122"/>
                <a:ea typeface="微软雅黑" pitchFamily="34" charset="-122"/>
              </a:rPr>
              <a:t>谢谢观看！</a:t>
            </a:r>
          </a:p>
        </p:txBody>
      </p:sp>
      <p:sp>
        <p:nvSpPr>
          <p:cNvPr id="31" name="TextBox 25"/>
          <p:cNvSpPr txBox="1"/>
          <p:nvPr/>
        </p:nvSpPr>
        <p:spPr>
          <a:xfrm>
            <a:off x="4454870" y="5325339"/>
            <a:ext cx="3099772" cy="460375"/>
          </a:xfrm>
          <a:prstGeom prst="rect">
            <a:avLst/>
          </a:prstGeom>
          <a:solidFill>
            <a:schemeClr val="bg1"/>
          </a:solid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r>
              <a:rPr lang="zh-CN" altLang="en-US" sz="2400" b="1" dirty="0">
                <a:solidFill>
                  <a:srgbClr val="202A36"/>
                </a:solidFill>
              </a:rPr>
              <a:t>     授课人：            </a:t>
            </a: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3"/>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4"/>
                                        </p:tgtEl>
                                        <p:attrNameLst>
                                          <p:attrName>ppt_x</p:attrName>
                                          <p:attrName>ppt_y</p:attrName>
                                        </p:attrNameLst>
                                      </p:cBhvr>
                                      <p:rCtr x="55234" y="0"/>
                                    </p:animMotion>
                                  </p:childTnLst>
                                </p:cTn>
                              </p:par>
                              <p:par>
                                <p:cTn id="19" presetID="16" presetClass="entr" presetSubtype="37" fill="hold" grpId="0" nodeType="withEffect">
                                  <p:stCondLst>
                                    <p:cond delay="100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1000"/>
                                        <p:tgtEl>
                                          <p:spTgt spid="29"/>
                                        </p:tgtEl>
                                      </p:cBhvr>
                                    </p:animEffect>
                                  </p:childTnLst>
                                </p:cTn>
                              </p:par>
                              <p:par>
                                <p:cTn id="22" presetID="49" presetClass="entr" presetSubtype="0" decel="100000" fill="hold" grpId="0" nodeType="withEffect">
                                  <p:stCondLst>
                                    <p:cond delay="2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360"/>
                                          </p:val>
                                        </p:tav>
                                        <p:tav tm="100000">
                                          <p:val>
                                            <p:fltVal val="0"/>
                                          </p:val>
                                        </p:tav>
                                      </p:tavLst>
                                    </p:anim>
                                    <p:animEffect transition="in" filter="fade">
                                      <p:cBhvr>
                                        <p:cTn id="27" dur="500"/>
                                        <p:tgtEl>
                                          <p:spTgt spid="31"/>
                                        </p:tgtEl>
                                      </p:cBhvr>
                                    </p:animEffect>
                                  </p:childTnLst>
                                </p:cTn>
                              </p:par>
                              <p:par>
                                <p:cTn id="28" presetID="2" presetClass="entr" presetSubtype="2" fill="hold" grpId="0" nodeType="withEffect">
                                  <p:stCondLst>
                                    <p:cond delay="250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50" fill="hold"/>
                                        <p:tgtEl>
                                          <p:spTgt spid="35"/>
                                        </p:tgtEl>
                                        <p:attrNameLst>
                                          <p:attrName>ppt_x</p:attrName>
                                        </p:attrNameLst>
                                      </p:cBhvr>
                                      <p:tavLst>
                                        <p:tav tm="0">
                                          <p:val>
                                            <p:strVal val="1+#ppt_w/2"/>
                                          </p:val>
                                        </p:tav>
                                        <p:tav tm="100000">
                                          <p:val>
                                            <p:strVal val="#ppt_x"/>
                                          </p:val>
                                        </p:tav>
                                      </p:tavLst>
                                    </p:anim>
                                    <p:anim calcmode="lin" valueType="num">
                                      <p:cBhvr additive="base">
                                        <p:cTn id="31" dur="125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30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1250" fill="hold"/>
                                        <p:tgtEl>
                                          <p:spTgt spid="34"/>
                                        </p:tgtEl>
                                        <p:attrNameLst>
                                          <p:attrName>ppt_x</p:attrName>
                                        </p:attrNameLst>
                                      </p:cBhvr>
                                      <p:tavLst>
                                        <p:tav tm="0">
                                          <p:val>
                                            <p:strVal val="1+#ppt_w/2"/>
                                          </p:val>
                                        </p:tav>
                                        <p:tav tm="100000">
                                          <p:val>
                                            <p:strVal val="#ppt_x"/>
                                          </p:val>
                                        </p:tav>
                                      </p:tavLst>
                                    </p:anim>
                                    <p:anim calcmode="lin" valueType="num">
                                      <p:cBhvr additive="base">
                                        <p:cTn id="35" dur="125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50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1250" fill="hold"/>
                                        <p:tgtEl>
                                          <p:spTgt spid="36"/>
                                        </p:tgtEl>
                                        <p:attrNameLst>
                                          <p:attrName>ppt_x</p:attrName>
                                        </p:attrNameLst>
                                      </p:cBhvr>
                                      <p:tavLst>
                                        <p:tav tm="0">
                                          <p:val>
                                            <p:strVal val="1+#ppt_w/2"/>
                                          </p:val>
                                        </p:tav>
                                        <p:tav tm="100000">
                                          <p:val>
                                            <p:strVal val="#ppt_x"/>
                                          </p:val>
                                        </p:tav>
                                      </p:tavLst>
                                    </p:anim>
                                    <p:anim calcmode="lin" valueType="num">
                                      <p:cBhvr additive="base">
                                        <p:cTn id="39" dur="125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1250" fill="hold"/>
                                        <p:tgtEl>
                                          <p:spTgt spid="33"/>
                                        </p:tgtEl>
                                        <p:attrNameLst>
                                          <p:attrName>ppt_x</p:attrName>
                                        </p:attrNameLst>
                                      </p:cBhvr>
                                      <p:tavLst>
                                        <p:tav tm="0">
                                          <p:val>
                                            <p:strVal val="1+#ppt_w/2"/>
                                          </p:val>
                                        </p:tav>
                                        <p:tav tm="100000">
                                          <p:val>
                                            <p:strVal val="#ppt_x"/>
                                          </p:val>
                                        </p:tav>
                                      </p:tavLst>
                                    </p:anim>
                                    <p:anim calcmode="lin" valueType="num">
                                      <p:cBhvr additive="base">
                                        <p:cTn id="43" dur="125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1250" fill="hold"/>
                                        <p:tgtEl>
                                          <p:spTgt spid="37"/>
                                        </p:tgtEl>
                                        <p:attrNameLst>
                                          <p:attrName>ppt_x</p:attrName>
                                        </p:attrNameLst>
                                      </p:cBhvr>
                                      <p:tavLst>
                                        <p:tav tm="0">
                                          <p:val>
                                            <p:strVal val="1+#ppt_w/2"/>
                                          </p:val>
                                        </p:tav>
                                        <p:tav tm="100000">
                                          <p:val>
                                            <p:strVal val="#ppt_x"/>
                                          </p:val>
                                        </p:tav>
                                      </p:tavLst>
                                    </p:anim>
                                    <p:anim calcmode="lin" valueType="num">
                                      <p:cBhvr additive="base">
                                        <p:cTn id="47"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9" grpId="0"/>
      <p:bldP spid="31" grpId="0" bldLvl="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689642" y="515424"/>
            <a:ext cx="4288335"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（二）安全的重要意义</a:t>
            </a:r>
          </a:p>
        </p:txBody>
      </p:sp>
      <p:sp>
        <p:nvSpPr>
          <p:cNvPr id="40" name="TextBox 498"/>
          <p:cNvSpPr txBox="1"/>
          <p:nvPr/>
        </p:nvSpPr>
        <p:spPr>
          <a:xfrm>
            <a:off x="3489376" y="1864055"/>
            <a:ext cx="1313180" cy="430887"/>
          </a:xfrm>
          <a:prstGeom prst="rect">
            <a:avLst/>
          </a:prstGeom>
          <a:noFill/>
        </p:spPr>
        <p:txBody>
          <a:bodyPr wrap="none" rtlCol="0" anchor="ctr">
            <a:spAutoFit/>
          </a:bodyPr>
          <a:lstStyle/>
          <a:p>
            <a:pPr lvl="0" algn="r"/>
            <a:r>
              <a:rPr lang="zh-CN" altLang="en-US" sz="2200" b="1" dirty="0">
                <a:solidFill>
                  <a:schemeClr val="bg1"/>
                </a:solidFill>
                <a:latin typeface="微软雅黑" pitchFamily="34" charset="-122"/>
                <a:ea typeface="微软雅黑" pitchFamily="34" charset="-122"/>
                <a:cs typeface="UKIJ Qolyazma" pitchFamily="18" charset="0"/>
              </a:rPr>
              <a:t>国家层面</a:t>
            </a:r>
          </a:p>
        </p:txBody>
      </p:sp>
      <p:sp>
        <p:nvSpPr>
          <p:cNvPr id="41" name="TextBox 499"/>
          <p:cNvSpPr txBox="1"/>
          <p:nvPr/>
        </p:nvSpPr>
        <p:spPr>
          <a:xfrm>
            <a:off x="8952105" y="1863050"/>
            <a:ext cx="1313180" cy="430887"/>
          </a:xfrm>
          <a:prstGeom prst="rect">
            <a:avLst/>
          </a:prstGeom>
          <a:noFill/>
        </p:spPr>
        <p:txBody>
          <a:bodyPr wrap="none" rtlCol="0" anchor="ctr">
            <a:spAutoFit/>
          </a:bodyPr>
          <a:lstStyle/>
          <a:p>
            <a:pPr lvl="0" algn="r"/>
            <a:r>
              <a:rPr lang="zh-CN" altLang="en-US" sz="2200" b="1" dirty="0">
                <a:solidFill>
                  <a:schemeClr val="bg1"/>
                </a:solidFill>
                <a:latin typeface="微软雅黑" pitchFamily="34" charset="-122"/>
                <a:ea typeface="微软雅黑" pitchFamily="34" charset="-122"/>
                <a:cs typeface="UKIJ Qolyazma" pitchFamily="18" charset="0"/>
              </a:rPr>
              <a:t>社会层面</a:t>
            </a:r>
          </a:p>
        </p:txBody>
      </p:sp>
      <p:sp>
        <p:nvSpPr>
          <p:cNvPr id="42" name="TextBox 500"/>
          <p:cNvSpPr txBox="1"/>
          <p:nvPr/>
        </p:nvSpPr>
        <p:spPr>
          <a:xfrm>
            <a:off x="3452694" y="4200911"/>
            <a:ext cx="1313180" cy="430887"/>
          </a:xfrm>
          <a:prstGeom prst="rect">
            <a:avLst/>
          </a:prstGeom>
          <a:noFill/>
        </p:spPr>
        <p:txBody>
          <a:bodyPr wrap="none" rtlCol="0" anchor="ctr">
            <a:spAutoFit/>
          </a:bodyPr>
          <a:lstStyle/>
          <a:p>
            <a:pPr lvl="0" algn="r"/>
            <a:r>
              <a:rPr lang="zh-CN" altLang="en-US" sz="2200" b="1" dirty="0">
                <a:solidFill>
                  <a:schemeClr val="bg1"/>
                </a:solidFill>
                <a:latin typeface="微软雅黑" pitchFamily="34" charset="-122"/>
                <a:ea typeface="微软雅黑" pitchFamily="34" charset="-122"/>
                <a:cs typeface="UKIJ Qolyazma" pitchFamily="18" charset="0"/>
              </a:rPr>
              <a:t>经济层面</a:t>
            </a:r>
          </a:p>
        </p:txBody>
      </p:sp>
      <p:sp>
        <p:nvSpPr>
          <p:cNvPr id="43" name="TextBox 501"/>
          <p:cNvSpPr txBox="1"/>
          <p:nvPr/>
        </p:nvSpPr>
        <p:spPr>
          <a:xfrm>
            <a:off x="9025366" y="4189036"/>
            <a:ext cx="1313180" cy="430887"/>
          </a:xfrm>
          <a:prstGeom prst="rect">
            <a:avLst/>
          </a:prstGeom>
          <a:noFill/>
        </p:spPr>
        <p:txBody>
          <a:bodyPr wrap="none" rtlCol="0" anchor="ctr">
            <a:spAutoFit/>
          </a:bodyPr>
          <a:lstStyle/>
          <a:p>
            <a:pPr lvl="0" algn="r"/>
            <a:r>
              <a:rPr lang="zh-CN" altLang="en-US" sz="2200" b="1" dirty="0">
                <a:solidFill>
                  <a:schemeClr val="bg1"/>
                </a:solidFill>
                <a:latin typeface="微软雅黑" pitchFamily="34" charset="-122"/>
                <a:ea typeface="微软雅黑" pitchFamily="34" charset="-122"/>
                <a:cs typeface="UKIJ Qolyazma" pitchFamily="18" charset="0"/>
              </a:rPr>
              <a:t>个人层面</a:t>
            </a:r>
          </a:p>
        </p:txBody>
      </p:sp>
      <p:sp>
        <p:nvSpPr>
          <p:cNvPr id="44" name="TextBox 503"/>
          <p:cNvSpPr txBox="1"/>
          <p:nvPr/>
        </p:nvSpPr>
        <p:spPr>
          <a:xfrm>
            <a:off x="3133145" y="2352019"/>
            <a:ext cx="2141367" cy="1212640"/>
          </a:xfrm>
          <a:prstGeom prst="rect">
            <a:avLst/>
          </a:prstGeom>
          <a:noFill/>
        </p:spPr>
        <p:txBody>
          <a:bodyPr wrap="square" rtlCol="0">
            <a:spAutoFit/>
          </a:bodyPr>
          <a:lstStyle/>
          <a:p>
            <a:pPr>
              <a:lnSpc>
                <a:spcPct val="130000"/>
              </a:lnSpc>
            </a:pPr>
            <a:r>
              <a:rPr lang="zh-CN" altLang="en-US" sz="1400" dirty="0">
                <a:solidFill>
                  <a:schemeClr val="bg1"/>
                </a:solidFill>
                <a:latin typeface="微软雅黑" pitchFamily="34" charset="-122"/>
                <a:ea typeface="微软雅黑" pitchFamily="34" charset="-122"/>
              </a:rPr>
              <a:t>搞好安全生产工作对于巩固社会的安定，为国家的经济建设提供重要的稳定政治环境具有现实的意义</a:t>
            </a:r>
          </a:p>
        </p:txBody>
      </p:sp>
      <p:sp>
        <p:nvSpPr>
          <p:cNvPr id="45" name="TextBox 504"/>
          <p:cNvSpPr txBox="1"/>
          <p:nvPr/>
        </p:nvSpPr>
        <p:spPr>
          <a:xfrm>
            <a:off x="8697873" y="2277392"/>
            <a:ext cx="1979198" cy="121264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dirty="0">
                <a:solidFill>
                  <a:schemeClr val="bg1"/>
                </a:solidFill>
              </a:rPr>
              <a:t>对于保护劳动生产力，均衡发展各部门、各行业的经济劳动力资源具有重要的作用</a:t>
            </a:r>
          </a:p>
        </p:txBody>
      </p:sp>
      <p:sp>
        <p:nvSpPr>
          <p:cNvPr id="46" name="TextBox 505"/>
          <p:cNvSpPr txBox="1"/>
          <p:nvPr/>
        </p:nvSpPr>
        <p:spPr>
          <a:xfrm>
            <a:off x="3102190" y="4720640"/>
            <a:ext cx="2036263"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dirty="0">
                <a:solidFill>
                  <a:schemeClr val="bg1"/>
                </a:solidFill>
              </a:rPr>
              <a:t>对于增加社会财富、减少经济损失具有实在的经济意义</a:t>
            </a:r>
          </a:p>
        </p:txBody>
      </p:sp>
      <p:sp>
        <p:nvSpPr>
          <p:cNvPr id="47" name="TextBox 506"/>
          <p:cNvSpPr txBox="1"/>
          <p:nvPr/>
        </p:nvSpPr>
        <p:spPr>
          <a:xfrm>
            <a:off x="8697874" y="4638698"/>
            <a:ext cx="1979198" cy="121264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dirty="0">
                <a:solidFill>
                  <a:schemeClr val="bg1"/>
                </a:solidFill>
              </a:rPr>
              <a:t>对于生产员工的生命安全与健康，家庭的幸福和生活的质量，有直接影响</a:t>
            </a:r>
          </a:p>
        </p:txBody>
      </p:sp>
      <p:sp>
        <p:nvSpPr>
          <p:cNvPr id="26" name="Freeform 7"/>
          <p:cNvSpPr>
            <a:spLocks noEditPoints="1"/>
          </p:cNvSpPr>
          <p:nvPr/>
        </p:nvSpPr>
        <p:spPr bwMode="auto">
          <a:xfrm>
            <a:off x="5418511" y="1943468"/>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0" name="Freeform 24"/>
          <p:cNvSpPr>
            <a:spLocks noEditPoints="1"/>
          </p:cNvSpPr>
          <p:nvPr/>
        </p:nvSpPr>
        <p:spPr bwMode="auto">
          <a:xfrm>
            <a:off x="5101389" y="4408372"/>
            <a:ext cx="1386038" cy="1133312"/>
          </a:xfrm>
          <a:custGeom>
            <a:avLst/>
            <a:gdLst>
              <a:gd name="T0" fmla="*/ 122 w 192"/>
              <a:gd name="T1" fmla="*/ 136 h 144"/>
              <a:gd name="T2" fmla="*/ 186 w 192"/>
              <a:gd name="T3" fmla="*/ 132 h 144"/>
              <a:gd name="T4" fmla="*/ 6 w 192"/>
              <a:gd name="T5" fmla="*/ 144 h 144"/>
              <a:gd name="T6" fmla="*/ 122 w 192"/>
              <a:gd name="T7" fmla="*/ 70 h 144"/>
              <a:gd name="T8" fmla="*/ 137 w 192"/>
              <a:gd name="T9" fmla="*/ 72 h 144"/>
              <a:gd name="T10" fmla="*/ 125 w 192"/>
              <a:gd name="T11" fmla="*/ 74 h 144"/>
              <a:gd name="T12" fmla="*/ 120 w 192"/>
              <a:gd name="T13" fmla="*/ 73 h 144"/>
              <a:gd name="T14" fmla="*/ 123 w 192"/>
              <a:gd name="T15" fmla="*/ 62 h 144"/>
              <a:gd name="T16" fmla="*/ 138 w 192"/>
              <a:gd name="T17" fmla="*/ 64 h 144"/>
              <a:gd name="T18" fmla="*/ 125 w 192"/>
              <a:gd name="T19" fmla="*/ 66 h 144"/>
              <a:gd name="T20" fmla="*/ 118 w 192"/>
              <a:gd name="T21" fmla="*/ 65 h 144"/>
              <a:gd name="T22" fmla="*/ 100 w 192"/>
              <a:gd name="T23" fmla="*/ 63 h 144"/>
              <a:gd name="T24" fmla="*/ 106 w 192"/>
              <a:gd name="T25" fmla="*/ 54 h 144"/>
              <a:gd name="T26" fmla="*/ 95 w 192"/>
              <a:gd name="T27" fmla="*/ 57 h 144"/>
              <a:gd name="T28" fmla="*/ 90 w 192"/>
              <a:gd name="T29" fmla="*/ 59 h 144"/>
              <a:gd name="T30" fmla="*/ 104 w 192"/>
              <a:gd name="T31" fmla="*/ 47 h 144"/>
              <a:gd name="T32" fmla="*/ 111 w 192"/>
              <a:gd name="T33" fmla="*/ 54 h 144"/>
              <a:gd name="T34" fmla="*/ 96 w 192"/>
              <a:gd name="T35" fmla="*/ 73 h 144"/>
              <a:gd name="T36" fmla="*/ 113 w 192"/>
              <a:gd name="T37" fmla="*/ 74 h 144"/>
              <a:gd name="T38" fmla="*/ 115 w 192"/>
              <a:gd name="T39" fmla="*/ 76 h 144"/>
              <a:gd name="T40" fmla="*/ 90 w 192"/>
              <a:gd name="T41" fmla="*/ 79 h 144"/>
              <a:gd name="T42" fmla="*/ 87 w 192"/>
              <a:gd name="T43" fmla="*/ 76 h 144"/>
              <a:gd name="T44" fmla="*/ 65 w 192"/>
              <a:gd name="T45" fmla="*/ 67 h 144"/>
              <a:gd name="T46" fmla="*/ 71 w 192"/>
              <a:gd name="T47" fmla="*/ 65 h 144"/>
              <a:gd name="T48" fmla="*/ 75 w 192"/>
              <a:gd name="T49" fmla="*/ 59 h 144"/>
              <a:gd name="T50" fmla="*/ 76 w 192"/>
              <a:gd name="T51" fmla="*/ 65 h 144"/>
              <a:gd name="T52" fmla="*/ 84 w 192"/>
              <a:gd name="T53" fmla="*/ 70 h 144"/>
              <a:gd name="T54" fmla="*/ 76 w 192"/>
              <a:gd name="T55" fmla="*/ 77 h 144"/>
              <a:gd name="T56" fmla="*/ 72 w 192"/>
              <a:gd name="T57" fmla="*/ 79 h 144"/>
              <a:gd name="T58" fmla="*/ 68 w 192"/>
              <a:gd name="T59" fmla="*/ 72 h 144"/>
              <a:gd name="T60" fmla="*/ 63 w 192"/>
              <a:gd name="T61" fmla="*/ 69 h 144"/>
              <a:gd name="T62" fmla="*/ 58 w 192"/>
              <a:gd name="T63" fmla="*/ 45 h 144"/>
              <a:gd name="T64" fmla="*/ 60 w 192"/>
              <a:gd name="T65" fmla="*/ 47 h 144"/>
              <a:gd name="T66" fmla="*/ 58 w 192"/>
              <a:gd name="T67" fmla="*/ 73 h 144"/>
              <a:gd name="T68" fmla="*/ 53 w 192"/>
              <a:gd name="T69" fmla="*/ 70 h 144"/>
              <a:gd name="T70" fmla="*/ 53 w 192"/>
              <a:gd name="T71" fmla="*/ 59 h 144"/>
              <a:gd name="T72" fmla="*/ 52 w 192"/>
              <a:gd name="T73" fmla="*/ 56 h 144"/>
              <a:gd name="T74" fmla="*/ 180 w 192"/>
              <a:gd name="T75" fmla="*/ 12 h 144"/>
              <a:gd name="T76" fmla="*/ 180 w 192"/>
              <a:gd name="T77" fmla="*/ 116 h 144"/>
              <a:gd name="T78" fmla="*/ 163 w 192"/>
              <a:gd name="T79" fmla="*/ 128 h 144"/>
              <a:gd name="T80" fmla="*/ 116 w 192"/>
              <a:gd name="T81" fmla="*/ 128 h 144"/>
              <a:gd name="T82" fmla="*/ 0 w 192"/>
              <a:gd name="T83" fmla="*/ 8 h 144"/>
              <a:gd name="T84" fmla="*/ 192 w 192"/>
              <a:gd name="T85"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44">
                <a:moveTo>
                  <a:pt x="6" y="132"/>
                </a:moveTo>
                <a:cubicBezTo>
                  <a:pt x="116" y="132"/>
                  <a:pt x="116" y="132"/>
                  <a:pt x="116" y="132"/>
                </a:cubicBezTo>
                <a:cubicBezTo>
                  <a:pt x="117" y="134"/>
                  <a:pt x="119" y="136"/>
                  <a:pt x="122" y="136"/>
                </a:cubicBezTo>
                <a:cubicBezTo>
                  <a:pt x="158" y="136"/>
                  <a:pt x="158" y="136"/>
                  <a:pt x="158" y="136"/>
                </a:cubicBezTo>
                <a:cubicBezTo>
                  <a:pt x="160" y="136"/>
                  <a:pt x="162" y="134"/>
                  <a:pt x="163" y="132"/>
                </a:cubicBezTo>
                <a:cubicBezTo>
                  <a:pt x="186" y="132"/>
                  <a:pt x="186" y="132"/>
                  <a:pt x="186" y="132"/>
                </a:cubicBezTo>
                <a:cubicBezTo>
                  <a:pt x="189" y="132"/>
                  <a:pt x="192" y="134"/>
                  <a:pt x="192" y="138"/>
                </a:cubicBezTo>
                <a:cubicBezTo>
                  <a:pt x="192" y="141"/>
                  <a:pt x="189" y="144"/>
                  <a:pt x="186" y="144"/>
                </a:cubicBezTo>
                <a:cubicBezTo>
                  <a:pt x="6" y="144"/>
                  <a:pt x="6" y="144"/>
                  <a:pt x="6" y="144"/>
                </a:cubicBezTo>
                <a:cubicBezTo>
                  <a:pt x="2" y="144"/>
                  <a:pt x="0" y="141"/>
                  <a:pt x="0" y="138"/>
                </a:cubicBezTo>
                <a:cubicBezTo>
                  <a:pt x="0" y="134"/>
                  <a:pt x="2" y="132"/>
                  <a:pt x="6" y="132"/>
                </a:cubicBezTo>
                <a:close/>
                <a:moveTo>
                  <a:pt x="122" y="70"/>
                </a:moveTo>
                <a:cubicBezTo>
                  <a:pt x="124" y="70"/>
                  <a:pt x="124" y="70"/>
                  <a:pt x="124" y="70"/>
                </a:cubicBezTo>
                <a:cubicBezTo>
                  <a:pt x="127" y="70"/>
                  <a:pt x="131" y="70"/>
                  <a:pt x="137" y="71"/>
                </a:cubicBezTo>
                <a:cubicBezTo>
                  <a:pt x="137" y="71"/>
                  <a:pt x="137" y="72"/>
                  <a:pt x="137" y="72"/>
                </a:cubicBezTo>
                <a:cubicBezTo>
                  <a:pt x="137" y="73"/>
                  <a:pt x="137" y="74"/>
                  <a:pt x="136" y="74"/>
                </a:cubicBezTo>
                <a:cubicBezTo>
                  <a:pt x="136" y="74"/>
                  <a:pt x="136" y="74"/>
                  <a:pt x="136" y="74"/>
                </a:cubicBezTo>
                <a:cubicBezTo>
                  <a:pt x="125" y="74"/>
                  <a:pt x="125" y="74"/>
                  <a:pt x="125" y="74"/>
                </a:cubicBezTo>
                <a:cubicBezTo>
                  <a:pt x="122" y="74"/>
                  <a:pt x="122" y="74"/>
                  <a:pt x="122" y="74"/>
                </a:cubicBezTo>
                <a:cubicBezTo>
                  <a:pt x="121" y="74"/>
                  <a:pt x="121" y="74"/>
                  <a:pt x="121" y="74"/>
                </a:cubicBezTo>
                <a:cubicBezTo>
                  <a:pt x="120" y="74"/>
                  <a:pt x="120" y="74"/>
                  <a:pt x="120" y="73"/>
                </a:cubicBezTo>
                <a:cubicBezTo>
                  <a:pt x="120" y="72"/>
                  <a:pt x="120" y="72"/>
                  <a:pt x="120" y="72"/>
                </a:cubicBezTo>
                <a:cubicBezTo>
                  <a:pt x="120" y="71"/>
                  <a:pt x="121" y="70"/>
                  <a:pt x="122" y="70"/>
                </a:cubicBezTo>
                <a:close/>
                <a:moveTo>
                  <a:pt x="123" y="62"/>
                </a:moveTo>
                <a:cubicBezTo>
                  <a:pt x="124" y="62"/>
                  <a:pt x="124" y="62"/>
                  <a:pt x="124" y="62"/>
                </a:cubicBezTo>
                <a:cubicBezTo>
                  <a:pt x="126" y="62"/>
                  <a:pt x="131" y="62"/>
                  <a:pt x="138" y="63"/>
                </a:cubicBezTo>
                <a:cubicBezTo>
                  <a:pt x="138" y="63"/>
                  <a:pt x="138" y="64"/>
                  <a:pt x="138" y="64"/>
                </a:cubicBezTo>
                <a:cubicBezTo>
                  <a:pt x="138" y="64"/>
                  <a:pt x="138" y="64"/>
                  <a:pt x="138" y="64"/>
                </a:cubicBezTo>
                <a:cubicBezTo>
                  <a:pt x="138" y="65"/>
                  <a:pt x="138" y="66"/>
                  <a:pt x="137" y="67"/>
                </a:cubicBezTo>
                <a:cubicBezTo>
                  <a:pt x="125" y="66"/>
                  <a:pt x="125" y="66"/>
                  <a:pt x="125" y="66"/>
                </a:cubicBezTo>
                <a:cubicBezTo>
                  <a:pt x="121" y="66"/>
                  <a:pt x="121" y="66"/>
                  <a:pt x="121" y="66"/>
                </a:cubicBezTo>
                <a:cubicBezTo>
                  <a:pt x="119" y="66"/>
                  <a:pt x="118" y="66"/>
                  <a:pt x="118" y="65"/>
                </a:cubicBezTo>
                <a:cubicBezTo>
                  <a:pt x="118" y="65"/>
                  <a:pt x="118" y="65"/>
                  <a:pt x="118" y="65"/>
                </a:cubicBezTo>
                <a:cubicBezTo>
                  <a:pt x="118" y="64"/>
                  <a:pt x="119" y="63"/>
                  <a:pt x="120" y="62"/>
                </a:cubicBezTo>
                <a:cubicBezTo>
                  <a:pt x="121" y="62"/>
                  <a:pt x="122" y="62"/>
                  <a:pt x="123" y="62"/>
                </a:cubicBezTo>
                <a:close/>
                <a:moveTo>
                  <a:pt x="100" y="63"/>
                </a:moveTo>
                <a:cubicBezTo>
                  <a:pt x="103" y="60"/>
                  <a:pt x="105" y="58"/>
                  <a:pt x="106" y="56"/>
                </a:cubicBezTo>
                <a:cubicBezTo>
                  <a:pt x="106" y="56"/>
                  <a:pt x="106" y="56"/>
                  <a:pt x="106" y="56"/>
                </a:cubicBezTo>
                <a:cubicBezTo>
                  <a:pt x="106" y="54"/>
                  <a:pt x="106" y="54"/>
                  <a:pt x="106" y="54"/>
                </a:cubicBezTo>
                <a:cubicBezTo>
                  <a:pt x="106" y="53"/>
                  <a:pt x="105" y="53"/>
                  <a:pt x="104" y="53"/>
                </a:cubicBezTo>
                <a:cubicBezTo>
                  <a:pt x="104" y="53"/>
                  <a:pt x="103" y="53"/>
                  <a:pt x="102" y="53"/>
                </a:cubicBezTo>
                <a:cubicBezTo>
                  <a:pt x="100" y="53"/>
                  <a:pt x="97" y="54"/>
                  <a:pt x="95" y="57"/>
                </a:cubicBezTo>
                <a:cubicBezTo>
                  <a:pt x="95" y="58"/>
                  <a:pt x="94" y="59"/>
                  <a:pt x="94" y="59"/>
                </a:cubicBezTo>
                <a:cubicBezTo>
                  <a:pt x="93" y="59"/>
                  <a:pt x="93" y="60"/>
                  <a:pt x="92" y="60"/>
                </a:cubicBezTo>
                <a:cubicBezTo>
                  <a:pt x="91" y="60"/>
                  <a:pt x="90" y="59"/>
                  <a:pt x="90" y="59"/>
                </a:cubicBezTo>
                <a:cubicBezTo>
                  <a:pt x="90" y="57"/>
                  <a:pt x="91" y="55"/>
                  <a:pt x="93" y="52"/>
                </a:cubicBezTo>
                <a:cubicBezTo>
                  <a:pt x="96" y="49"/>
                  <a:pt x="100" y="47"/>
                  <a:pt x="104" y="47"/>
                </a:cubicBezTo>
                <a:cubicBezTo>
                  <a:pt x="104" y="47"/>
                  <a:pt x="104" y="47"/>
                  <a:pt x="104" y="47"/>
                </a:cubicBezTo>
                <a:cubicBezTo>
                  <a:pt x="107" y="47"/>
                  <a:pt x="110" y="49"/>
                  <a:pt x="111" y="51"/>
                </a:cubicBezTo>
                <a:cubicBezTo>
                  <a:pt x="111" y="52"/>
                  <a:pt x="111" y="53"/>
                  <a:pt x="111" y="54"/>
                </a:cubicBezTo>
                <a:cubicBezTo>
                  <a:pt x="111" y="54"/>
                  <a:pt x="111" y="54"/>
                  <a:pt x="111" y="54"/>
                </a:cubicBezTo>
                <a:cubicBezTo>
                  <a:pt x="111" y="58"/>
                  <a:pt x="110" y="61"/>
                  <a:pt x="106" y="65"/>
                </a:cubicBezTo>
                <a:cubicBezTo>
                  <a:pt x="104" y="67"/>
                  <a:pt x="101" y="69"/>
                  <a:pt x="99" y="71"/>
                </a:cubicBezTo>
                <a:cubicBezTo>
                  <a:pt x="98" y="72"/>
                  <a:pt x="97" y="73"/>
                  <a:pt x="96" y="73"/>
                </a:cubicBezTo>
                <a:cubicBezTo>
                  <a:pt x="96" y="73"/>
                  <a:pt x="96" y="73"/>
                  <a:pt x="96" y="73"/>
                </a:cubicBezTo>
                <a:cubicBezTo>
                  <a:pt x="101" y="74"/>
                  <a:pt x="105" y="74"/>
                  <a:pt x="107" y="74"/>
                </a:cubicBezTo>
                <a:cubicBezTo>
                  <a:pt x="108" y="74"/>
                  <a:pt x="110" y="74"/>
                  <a:pt x="113" y="74"/>
                </a:cubicBezTo>
                <a:cubicBezTo>
                  <a:pt x="113" y="74"/>
                  <a:pt x="113" y="74"/>
                  <a:pt x="113" y="74"/>
                </a:cubicBezTo>
                <a:cubicBezTo>
                  <a:pt x="114" y="74"/>
                  <a:pt x="115" y="74"/>
                  <a:pt x="115" y="75"/>
                </a:cubicBezTo>
                <a:cubicBezTo>
                  <a:pt x="115" y="76"/>
                  <a:pt x="115" y="76"/>
                  <a:pt x="115" y="76"/>
                </a:cubicBezTo>
                <a:cubicBezTo>
                  <a:pt x="114" y="77"/>
                  <a:pt x="114" y="78"/>
                  <a:pt x="114" y="78"/>
                </a:cubicBezTo>
                <a:cubicBezTo>
                  <a:pt x="112" y="79"/>
                  <a:pt x="109" y="80"/>
                  <a:pt x="104" y="80"/>
                </a:cubicBezTo>
                <a:cubicBezTo>
                  <a:pt x="95" y="79"/>
                  <a:pt x="90" y="79"/>
                  <a:pt x="90" y="79"/>
                </a:cubicBezTo>
                <a:cubicBezTo>
                  <a:pt x="88" y="78"/>
                  <a:pt x="87" y="78"/>
                  <a:pt x="87" y="77"/>
                </a:cubicBezTo>
                <a:cubicBezTo>
                  <a:pt x="87" y="76"/>
                  <a:pt x="87" y="76"/>
                  <a:pt x="87" y="76"/>
                </a:cubicBezTo>
                <a:cubicBezTo>
                  <a:pt x="87" y="76"/>
                  <a:pt x="87" y="76"/>
                  <a:pt x="87" y="76"/>
                </a:cubicBezTo>
                <a:cubicBezTo>
                  <a:pt x="87" y="76"/>
                  <a:pt x="87" y="74"/>
                  <a:pt x="88" y="73"/>
                </a:cubicBezTo>
                <a:cubicBezTo>
                  <a:pt x="91" y="71"/>
                  <a:pt x="95" y="68"/>
                  <a:pt x="100" y="63"/>
                </a:cubicBezTo>
                <a:close/>
                <a:moveTo>
                  <a:pt x="65" y="67"/>
                </a:moveTo>
                <a:cubicBezTo>
                  <a:pt x="67" y="67"/>
                  <a:pt x="69" y="68"/>
                  <a:pt x="70" y="68"/>
                </a:cubicBezTo>
                <a:cubicBezTo>
                  <a:pt x="71" y="68"/>
                  <a:pt x="71" y="68"/>
                  <a:pt x="71" y="68"/>
                </a:cubicBezTo>
                <a:cubicBezTo>
                  <a:pt x="71" y="65"/>
                  <a:pt x="71" y="65"/>
                  <a:pt x="71" y="65"/>
                </a:cubicBezTo>
                <a:cubicBezTo>
                  <a:pt x="71" y="62"/>
                  <a:pt x="71" y="60"/>
                  <a:pt x="72" y="60"/>
                </a:cubicBezTo>
                <a:cubicBezTo>
                  <a:pt x="73" y="60"/>
                  <a:pt x="73" y="59"/>
                  <a:pt x="74" y="59"/>
                </a:cubicBezTo>
                <a:cubicBezTo>
                  <a:pt x="75" y="59"/>
                  <a:pt x="75" y="59"/>
                  <a:pt x="75" y="59"/>
                </a:cubicBezTo>
                <a:cubicBezTo>
                  <a:pt x="75" y="59"/>
                  <a:pt x="76" y="60"/>
                  <a:pt x="76" y="61"/>
                </a:cubicBezTo>
                <a:cubicBezTo>
                  <a:pt x="76" y="62"/>
                  <a:pt x="76" y="62"/>
                  <a:pt x="76" y="62"/>
                </a:cubicBezTo>
                <a:cubicBezTo>
                  <a:pt x="76" y="65"/>
                  <a:pt x="76" y="65"/>
                  <a:pt x="76" y="65"/>
                </a:cubicBezTo>
                <a:cubicBezTo>
                  <a:pt x="76" y="67"/>
                  <a:pt x="76" y="67"/>
                  <a:pt x="76" y="67"/>
                </a:cubicBezTo>
                <a:cubicBezTo>
                  <a:pt x="78" y="67"/>
                  <a:pt x="80" y="67"/>
                  <a:pt x="83" y="67"/>
                </a:cubicBezTo>
                <a:cubicBezTo>
                  <a:pt x="84" y="68"/>
                  <a:pt x="84" y="69"/>
                  <a:pt x="84" y="70"/>
                </a:cubicBezTo>
                <a:cubicBezTo>
                  <a:pt x="84" y="71"/>
                  <a:pt x="84" y="71"/>
                  <a:pt x="83" y="71"/>
                </a:cubicBezTo>
                <a:cubicBezTo>
                  <a:pt x="76" y="72"/>
                  <a:pt x="76" y="72"/>
                  <a:pt x="76" y="72"/>
                </a:cubicBezTo>
                <a:cubicBezTo>
                  <a:pt x="76" y="74"/>
                  <a:pt x="76" y="76"/>
                  <a:pt x="76" y="77"/>
                </a:cubicBezTo>
                <a:cubicBezTo>
                  <a:pt x="76" y="78"/>
                  <a:pt x="76" y="78"/>
                  <a:pt x="76" y="78"/>
                </a:cubicBezTo>
                <a:cubicBezTo>
                  <a:pt x="75" y="80"/>
                  <a:pt x="74" y="80"/>
                  <a:pt x="73" y="80"/>
                </a:cubicBezTo>
                <a:cubicBezTo>
                  <a:pt x="72" y="80"/>
                  <a:pt x="72" y="80"/>
                  <a:pt x="72" y="79"/>
                </a:cubicBezTo>
                <a:cubicBezTo>
                  <a:pt x="71" y="72"/>
                  <a:pt x="71" y="72"/>
                  <a:pt x="71" y="72"/>
                </a:cubicBezTo>
                <a:cubicBezTo>
                  <a:pt x="71" y="72"/>
                  <a:pt x="71" y="72"/>
                  <a:pt x="71" y="72"/>
                </a:cubicBezTo>
                <a:cubicBezTo>
                  <a:pt x="68" y="72"/>
                  <a:pt x="68" y="72"/>
                  <a:pt x="68" y="72"/>
                </a:cubicBezTo>
                <a:cubicBezTo>
                  <a:pt x="66" y="72"/>
                  <a:pt x="64" y="72"/>
                  <a:pt x="64" y="71"/>
                </a:cubicBezTo>
                <a:cubicBezTo>
                  <a:pt x="63" y="70"/>
                  <a:pt x="63" y="70"/>
                  <a:pt x="63" y="69"/>
                </a:cubicBezTo>
                <a:cubicBezTo>
                  <a:pt x="63" y="69"/>
                  <a:pt x="63" y="69"/>
                  <a:pt x="63" y="69"/>
                </a:cubicBezTo>
                <a:cubicBezTo>
                  <a:pt x="63" y="68"/>
                  <a:pt x="64" y="67"/>
                  <a:pt x="65" y="67"/>
                </a:cubicBezTo>
                <a:close/>
                <a:moveTo>
                  <a:pt x="56" y="46"/>
                </a:moveTo>
                <a:cubicBezTo>
                  <a:pt x="56" y="45"/>
                  <a:pt x="57" y="45"/>
                  <a:pt x="58" y="45"/>
                </a:cubicBezTo>
                <a:cubicBezTo>
                  <a:pt x="59" y="45"/>
                  <a:pt x="59" y="45"/>
                  <a:pt x="59" y="45"/>
                </a:cubicBezTo>
                <a:cubicBezTo>
                  <a:pt x="59" y="45"/>
                  <a:pt x="59" y="45"/>
                  <a:pt x="60" y="46"/>
                </a:cubicBezTo>
                <a:cubicBezTo>
                  <a:pt x="60" y="47"/>
                  <a:pt x="60" y="47"/>
                  <a:pt x="60" y="47"/>
                </a:cubicBezTo>
                <a:cubicBezTo>
                  <a:pt x="60" y="47"/>
                  <a:pt x="59" y="52"/>
                  <a:pt x="58" y="60"/>
                </a:cubicBezTo>
                <a:cubicBezTo>
                  <a:pt x="58" y="62"/>
                  <a:pt x="57" y="63"/>
                  <a:pt x="57" y="64"/>
                </a:cubicBezTo>
                <a:cubicBezTo>
                  <a:pt x="58" y="73"/>
                  <a:pt x="58" y="73"/>
                  <a:pt x="58" y="73"/>
                </a:cubicBezTo>
                <a:cubicBezTo>
                  <a:pt x="58" y="77"/>
                  <a:pt x="57" y="79"/>
                  <a:pt x="55" y="80"/>
                </a:cubicBezTo>
                <a:cubicBezTo>
                  <a:pt x="55" y="80"/>
                  <a:pt x="55" y="80"/>
                  <a:pt x="54" y="79"/>
                </a:cubicBezTo>
                <a:cubicBezTo>
                  <a:pt x="53" y="78"/>
                  <a:pt x="53" y="74"/>
                  <a:pt x="53" y="70"/>
                </a:cubicBezTo>
                <a:cubicBezTo>
                  <a:pt x="53" y="69"/>
                  <a:pt x="53" y="69"/>
                  <a:pt x="53" y="69"/>
                </a:cubicBezTo>
                <a:cubicBezTo>
                  <a:pt x="53" y="65"/>
                  <a:pt x="53" y="61"/>
                  <a:pt x="53" y="59"/>
                </a:cubicBezTo>
                <a:cubicBezTo>
                  <a:pt x="53" y="59"/>
                  <a:pt x="53" y="59"/>
                  <a:pt x="53" y="59"/>
                </a:cubicBezTo>
                <a:cubicBezTo>
                  <a:pt x="53" y="59"/>
                  <a:pt x="53" y="58"/>
                  <a:pt x="52" y="56"/>
                </a:cubicBezTo>
                <a:cubicBezTo>
                  <a:pt x="52" y="56"/>
                  <a:pt x="52" y="56"/>
                  <a:pt x="52" y="56"/>
                </a:cubicBezTo>
                <a:cubicBezTo>
                  <a:pt x="52" y="56"/>
                  <a:pt x="52" y="56"/>
                  <a:pt x="52" y="56"/>
                </a:cubicBezTo>
                <a:cubicBezTo>
                  <a:pt x="52" y="55"/>
                  <a:pt x="52" y="54"/>
                  <a:pt x="54" y="52"/>
                </a:cubicBezTo>
                <a:cubicBezTo>
                  <a:pt x="54" y="51"/>
                  <a:pt x="55" y="49"/>
                  <a:pt x="56" y="46"/>
                </a:cubicBezTo>
                <a:close/>
                <a:moveTo>
                  <a:pt x="180" y="12"/>
                </a:moveTo>
                <a:cubicBezTo>
                  <a:pt x="12" y="12"/>
                  <a:pt x="12" y="12"/>
                  <a:pt x="12" y="12"/>
                </a:cubicBezTo>
                <a:cubicBezTo>
                  <a:pt x="12" y="116"/>
                  <a:pt x="12" y="116"/>
                  <a:pt x="12" y="116"/>
                </a:cubicBezTo>
                <a:cubicBezTo>
                  <a:pt x="180" y="116"/>
                  <a:pt x="180" y="116"/>
                  <a:pt x="180" y="116"/>
                </a:cubicBezTo>
                <a:lnTo>
                  <a:pt x="180" y="12"/>
                </a:lnTo>
                <a:close/>
                <a:moveTo>
                  <a:pt x="184" y="128"/>
                </a:moveTo>
                <a:cubicBezTo>
                  <a:pt x="163" y="128"/>
                  <a:pt x="163" y="128"/>
                  <a:pt x="163" y="128"/>
                </a:cubicBezTo>
                <a:cubicBezTo>
                  <a:pt x="162" y="125"/>
                  <a:pt x="160" y="124"/>
                  <a:pt x="158" y="124"/>
                </a:cubicBezTo>
                <a:cubicBezTo>
                  <a:pt x="122" y="124"/>
                  <a:pt x="122" y="124"/>
                  <a:pt x="122" y="124"/>
                </a:cubicBezTo>
                <a:cubicBezTo>
                  <a:pt x="119" y="124"/>
                  <a:pt x="117" y="125"/>
                  <a:pt x="116" y="128"/>
                </a:cubicBezTo>
                <a:cubicBezTo>
                  <a:pt x="8" y="128"/>
                  <a:pt x="8" y="128"/>
                  <a:pt x="8" y="128"/>
                </a:cubicBezTo>
                <a:cubicBezTo>
                  <a:pt x="3" y="128"/>
                  <a:pt x="0" y="124"/>
                  <a:pt x="0" y="120"/>
                </a:cubicBezTo>
                <a:cubicBezTo>
                  <a:pt x="0" y="8"/>
                  <a:pt x="0" y="8"/>
                  <a:pt x="0" y="8"/>
                </a:cubicBezTo>
                <a:cubicBezTo>
                  <a:pt x="0" y="3"/>
                  <a:pt x="3" y="0"/>
                  <a:pt x="8" y="0"/>
                </a:cubicBezTo>
                <a:cubicBezTo>
                  <a:pt x="184" y="0"/>
                  <a:pt x="184" y="0"/>
                  <a:pt x="184" y="0"/>
                </a:cubicBezTo>
                <a:cubicBezTo>
                  <a:pt x="188" y="0"/>
                  <a:pt x="192" y="3"/>
                  <a:pt x="192" y="8"/>
                </a:cubicBezTo>
                <a:cubicBezTo>
                  <a:pt x="192" y="120"/>
                  <a:pt x="192" y="120"/>
                  <a:pt x="192" y="120"/>
                </a:cubicBezTo>
                <a:cubicBezTo>
                  <a:pt x="192" y="124"/>
                  <a:pt x="188" y="128"/>
                  <a:pt x="184" y="128"/>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1" name="Freeform 23"/>
          <p:cNvSpPr>
            <a:spLocks noEditPoints="1"/>
          </p:cNvSpPr>
          <p:nvPr/>
        </p:nvSpPr>
        <p:spPr bwMode="auto">
          <a:xfrm>
            <a:off x="7562632" y="4698775"/>
            <a:ext cx="869099" cy="855002"/>
          </a:xfrm>
          <a:custGeom>
            <a:avLst/>
            <a:gdLst>
              <a:gd name="T0" fmla="*/ 675 w 754"/>
              <a:gd name="T1" fmla="*/ 156 h 579"/>
              <a:gd name="T2" fmla="*/ 659 w 754"/>
              <a:gd name="T3" fmla="*/ 154 h 579"/>
              <a:gd name="T4" fmla="*/ 622 w 754"/>
              <a:gd name="T5" fmla="*/ 185 h 579"/>
              <a:gd name="T6" fmla="*/ 612 w 754"/>
              <a:gd name="T7" fmla="*/ 173 h 579"/>
              <a:gd name="T8" fmla="*/ 596 w 754"/>
              <a:gd name="T9" fmla="*/ 165 h 579"/>
              <a:gd name="T10" fmla="*/ 583 w 754"/>
              <a:gd name="T11" fmla="*/ 169 h 579"/>
              <a:gd name="T12" fmla="*/ 460 w 754"/>
              <a:gd name="T13" fmla="*/ 15 h 579"/>
              <a:gd name="T14" fmla="*/ 442 w 754"/>
              <a:gd name="T15" fmla="*/ 0 h 579"/>
              <a:gd name="T16" fmla="*/ 440 w 754"/>
              <a:gd name="T17" fmla="*/ 0 h 579"/>
              <a:gd name="T18" fmla="*/ 392 w 754"/>
              <a:gd name="T19" fmla="*/ 45 h 579"/>
              <a:gd name="T20" fmla="*/ 371 w 754"/>
              <a:gd name="T21" fmla="*/ 105 h 579"/>
              <a:gd name="T22" fmla="*/ 369 w 754"/>
              <a:gd name="T23" fmla="*/ 118 h 579"/>
              <a:gd name="T24" fmla="*/ 369 w 754"/>
              <a:gd name="T25" fmla="*/ 254 h 579"/>
              <a:gd name="T26" fmla="*/ 368 w 754"/>
              <a:gd name="T27" fmla="*/ 258 h 579"/>
              <a:gd name="T28" fmla="*/ 232 w 754"/>
              <a:gd name="T29" fmla="*/ 519 h 579"/>
              <a:gd name="T30" fmla="*/ 234 w 754"/>
              <a:gd name="T31" fmla="*/ 529 h 579"/>
              <a:gd name="T32" fmla="*/ 0 w 754"/>
              <a:gd name="T33" fmla="*/ 529 h 579"/>
              <a:gd name="T34" fmla="*/ 0 w 754"/>
              <a:gd name="T35" fmla="*/ 579 h 579"/>
              <a:gd name="T36" fmla="*/ 598 w 754"/>
              <a:gd name="T37" fmla="*/ 579 h 579"/>
              <a:gd name="T38" fmla="*/ 598 w 754"/>
              <a:gd name="T39" fmla="*/ 529 h 579"/>
              <a:gd name="T40" fmla="*/ 595 w 754"/>
              <a:gd name="T41" fmla="*/ 529 h 579"/>
              <a:gd name="T42" fmla="*/ 596 w 754"/>
              <a:gd name="T43" fmla="*/ 519 h 579"/>
              <a:gd name="T44" fmla="*/ 485 w 754"/>
              <a:gd name="T45" fmla="*/ 317 h 579"/>
              <a:gd name="T46" fmla="*/ 430 w 754"/>
              <a:gd name="T47" fmla="*/ 400 h 579"/>
              <a:gd name="T48" fmla="*/ 519 w 754"/>
              <a:gd name="T49" fmla="*/ 529 h 579"/>
              <a:gd name="T50" fmla="*/ 346 w 754"/>
              <a:gd name="T51" fmla="*/ 529 h 579"/>
              <a:gd name="T52" fmla="*/ 304 w 754"/>
              <a:gd name="T53" fmla="*/ 529 h 579"/>
              <a:gd name="T54" fmla="*/ 411 w 754"/>
              <a:gd name="T55" fmla="*/ 372 h 579"/>
              <a:gd name="T56" fmla="*/ 455 w 754"/>
              <a:gd name="T57" fmla="*/ 307 h 579"/>
              <a:gd name="T58" fmla="*/ 466 w 754"/>
              <a:gd name="T59" fmla="*/ 282 h 579"/>
              <a:gd name="T60" fmla="*/ 468 w 754"/>
              <a:gd name="T61" fmla="*/ 264 h 579"/>
              <a:gd name="T62" fmla="*/ 468 w 754"/>
              <a:gd name="T63" fmla="*/ 127 h 579"/>
              <a:gd name="T64" fmla="*/ 493 w 754"/>
              <a:gd name="T65" fmla="*/ 155 h 579"/>
              <a:gd name="T66" fmla="*/ 540 w 754"/>
              <a:gd name="T67" fmla="*/ 206 h 579"/>
              <a:gd name="T68" fmla="*/ 535 w 754"/>
              <a:gd name="T69" fmla="*/ 217 h 579"/>
              <a:gd name="T70" fmla="*/ 540 w 754"/>
              <a:gd name="T71" fmla="*/ 233 h 579"/>
              <a:gd name="T72" fmla="*/ 550 w 754"/>
              <a:gd name="T73" fmla="*/ 245 h 579"/>
              <a:gd name="T74" fmla="*/ 513 w 754"/>
              <a:gd name="T75" fmla="*/ 276 h 579"/>
              <a:gd name="T76" fmla="*/ 512 w 754"/>
              <a:gd name="T77" fmla="*/ 292 h 579"/>
              <a:gd name="T78" fmla="*/ 587 w 754"/>
              <a:gd name="T79" fmla="*/ 382 h 579"/>
              <a:gd name="T80" fmla="*/ 602 w 754"/>
              <a:gd name="T81" fmla="*/ 383 h 579"/>
              <a:gd name="T82" fmla="*/ 749 w 754"/>
              <a:gd name="T83" fmla="*/ 261 h 579"/>
              <a:gd name="T84" fmla="*/ 750 w 754"/>
              <a:gd name="T85" fmla="*/ 246 h 579"/>
              <a:gd name="T86" fmla="*/ 675 w 754"/>
              <a:gd name="T87" fmla="*/ 156 h 579"/>
              <a:gd name="T88" fmla="*/ 555 w 754"/>
              <a:gd name="T89" fmla="*/ 220 h 579"/>
              <a:gd name="T90" fmla="*/ 555 w 754"/>
              <a:gd name="T91" fmla="*/ 219 h 579"/>
              <a:gd name="T92" fmla="*/ 596 w 754"/>
              <a:gd name="T93" fmla="*/ 186 h 579"/>
              <a:gd name="T94" fmla="*/ 596 w 754"/>
              <a:gd name="T95" fmla="*/ 185 h 579"/>
              <a:gd name="T96" fmla="*/ 597 w 754"/>
              <a:gd name="T97" fmla="*/ 186 h 579"/>
              <a:gd name="T98" fmla="*/ 607 w 754"/>
              <a:gd name="T99" fmla="*/ 198 h 579"/>
              <a:gd name="T100" fmla="*/ 565 w 754"/>
              <a:gd name="T101" fmla="*/ 232 h 579"/>
              <a:gd name="T102" fmla="*/ 555 w 754"/>
              <a:gd name="T103" fmla="*/ 22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4" h="579">
                <a:moveTo>
                  <a:pt x="675" y="156"/>
                </a:moveTo>
                <a:cubicBezTo>
                  <a:pt x="671" y="151"/>
                  <a:pt x="664" y="150"/>
                  <a:pt x="659" y="154"/>
                </a:cubicBezTo>
                <a:cubicBezTo>
                  <a:pt x="622" y="185"/>
                  <a:pt x="622" y="185"/>
                  <a:pt x="622" y="185"/>
                </a:cubicBezTo>
                <a:cubicBezTo>
                  <a:pt x="612" y="173"/>
                  <a:pt x="612" y="173"/>
                  <a:pt x="612" y="173"/>
                </a:cubicBezTo>
                <a:cubicBezTo>
                  <a:pt x="608" y="168"/>
                  <a:pt x="602" y="165"/>
                  <a:pt x="596" y="165"/>
                </a:cubicBezTo>
                <a:cubicBezTo>
                  <a:pt x="591" y="165"/>
                  <a:pt x="587" y="167"/>
                  <a:pt x="583" y="169"/>
                </a:cubicBezTo>
                <a:cubicBezTo>
                  <a:pt x="460" y="15"/>
                  <a:pt x="460" y="15"/>
                  <a:pt x="460" y="15"/>
                </a:cubicBezTo>
                <a:cubicBezTo>
                  <a:pt x="456" y="8"/>
                  <a:pt x="450" y="3"/>
                  <a:pt x="442" y="0"/>
                </a:cubicBezTo>
                <a:cubicBezTo>
                  <a:pt x="441" y="0"/>
                  <a:pt x="441" y="0"/>
                  <a:pt x="440" y="0"/>
                </a:cubicBezTo>
                <a:cubicBezTo>
                  <a:pt x="418" y="9"/>
                  <a:pt x="403" y="26"/>
                  <a:pt x="392" y="45"/>
                </a:cubicBezTo>
                <a:cubicBezTo>
                  <a:pt x="380" y="65"/>
                  <a:pt x="374" y="88"/>
                  <a:pt x="371" y="105"/>
                </a:cubicBezTo>
                <a:cubicBezTo>
                  <a:pt x="370" y="110"/>
                  <a:pt x="370" y="114"/>
                  <a:pt x="369" y="118"/>
                </a:cubicBezTo>
                <a:cubicBezTo>
                  <a:pt x="369" y="254"/>
                  <a:pt x="369" y="254"/>
                  <a:pt x="369" y="254"/>
                </a:cubicBezTo>
                <a:cubicBezTo>
                  <a:pt x="369" y="255"/>
                  <a:pt x="369" y="256"/>
                  <a:pt x="368" y="258"/>
                </a:cubicBezTo>
                <a:cubicBezTo>
                  <a:pt x="232" y="519"/>
                  <a:pt x="232" y="519"/>
                  <a:pt x="232" y="519"/>
                </a:cubicBezTo>
                <a:cubicBezTo>
                  <a:pt x="230" y="522"/>
                  <a:pt x="231" y="527"/>
                  <a:pt x="234" y="529"/>
                </a:cubicBezTo>
                <a:cubicBezTo>
                  <a:pt x="0" y="529"/>
                  <a:pt x="0" y="529"/>
                  <a:pt x="0" y="529"/>
                </a:cubicBezTo>
                <a:cubicBezTo>
                  <a:pt x="0" y="579"/>
                  <a:pt x="0" y="579"/>
                  <a:pt x="0" y="579"/>
                </a:cubicBezTo>
                <a:cubicBezTo>
                  <a:pt x="598" y="579"/>
                  <a:pt x="598" y="579"/>
                  <a:pt x="598" y="579"/>
                </a:cubicBezTo>
                <a:cubicBezTo>
                  <a:pt x="598" y="529"/>
                  <a:pt x="598" y="529"/>
                  <a:pt x="598" y="529"/>
                </a:cubicBezTo>
                <a:cubicBezTo>
                  <a:pt x="595" y="529"/>
                  <a:pt x="595" y="529"/>
                  <a:pt x="595" y="529"/>
                </a:cubicBezTo>
                <a:cubicBezTo>
                  <a:pt x="598" y="526"/>
                  <a:pt x="598" y="522"/>
                  <a:pt x="596" y="519"/>
                </a:cubicBezTo>
                <a:cubicBezTo>
                  <a:pt x="485" y="317"/>
                  <a:pt x="485" y="317"/>
                  <a:pt x="485" y="317"/>
                </a:cubicBezTo>
                <a:cubicBezTo>
                  <a:pt x="430" y="400"/>
                  <a:pt x="430" y="400"/>
                  <a:pt x="430" y="400"/>
                </a:cubicBezTo>
                <a:cubicBezTo>
                  <a:pt x="519" y="529"/>
                  <a:pt x="519" y="529"/>
                  <a:pt x="519"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3" y="291"/>
                  <a:pt x="466" y="282"/>
                </a:cubicBezTo>
                <a:cubicBezTo>
                  <a:pt x="467" y="277"/>
                  <a:pt x="468" y="270"/>
                  <a:pt x="468" y="264"/>
                </a:cubicBezTo>
                <a:cubicBezTo>
                  <a:pt x="468" y="127"/>
                  <a:pt x="468" y="127"/>
                  <a:pt x="468" y="127"/>
                </a:cubicBezTo>
                <a:cubicBezTo>
                  <a:pt x="493" y="155"/>
                  <a:pt x="493" y="155"/>
                  <a:pt x="493" y="155"/>
                </a:cubicBezTo>
                <a:cubicBezTo>
                  <a:pt x="540" y="206"/>
                  <a:pt x="540" y="206"/>
                  <a:pt x="540" y="206"/>
                </a:cubicBezTo>
                <a:cubicBezTo>
                  <a:pt x="537" y="209"/>
                  <a:pt x="536" y="213"/>
                  <a:pt x="535" y="217"/>
                </a:cubicBezTo>
                <a:cubicBezTo>
                  <a:pt x="535" y="223"/>
                  <a:pt x="537" y="229"/>
                  <a:pt x="540" y="233"/>
                </a:cubicBezTo>
                <a:cubicBezTo>
                  <a:pt x="550" y="245"/>
                  <a:pt x="550" y="245"/>
                  <a:pt x="550" y="245"/>
                </a:cubicBezTo>
                <a:cubicBezTo>
                  <a:pt x="513" y="276"/>
                  <a:pt x="513" y="276"/>
                  <a:pt x="513" y="276"/>
                </a:cubicBezTo>
                <a:cubicBezTo>
                  <a:pt x="508" y="280"/>
                  <a:pt x="508" y="287"/>
                  <a:pt x="512" y="292"/>
                </a:cubicBezTo>
                <a:cubicBezTo>
                  <a:pt x="587" y="382"/>
                  <a:pt x="587" y="382"/>
                  <a:pt x="587" y="382"/>
                </a:cubicBezTo>
                <a:cubicBezTo>
                  <a:pt x="591" y="386"/>
                  <a:pt x="598" y="387"/>
                  <a:pt x="602" y="383"/>
                </a:cubicBezTo>
                <a:cubicBezTo>
                  <a:pt x="749" y="261"/>
                  <a:pt x="749" y="261"/>
                  <a:pt x="749" y="261"/>
                </a:cubicBezTo>
                <a:cubicBezTo>
                  <a:pt x="753" y="257"/>
                  <a:pt x="754" y="250"/>
                  <a:pt x="750" y="246"/>
                </a:cubicBezTo>
                <a:lnTo>
                  <a:pt x="675" y="156"/>
                </a:lnTo>
                <a:close/>
                <a:moveTo>
                  <a:pt x="555" y="220"/>
                </a:moveTo>
                <a:cubicBezTo>
                  <a:pt x="555" y="220"/>
                  <a:pt x="555" y="220"/>
                  <a:pt x="555" y="219"/>
                </a:cubicBezTo>
                <a:cubicBezTo>
                  <a:pt x="596" y="186"/>
                  <a:pt x="596" y="186"/>
                  <a:pt x="596" y="186"/>
                </a:cubicBezTo>
                <a:cubicBezTo>
                  <a:pt x="596" y="185"/>
                  <a:pt x="596" y="185"/>
                  <a:pt x="596" y="185"/>
                </a:cubicBezTo>
                <a:cubicBezTo>
                  <a:pt x="596" y="185"/>
                  <a:pt x="597" y="185"/>
                  <a:pt x="597" y="186"/>
                </a:cubicBezTo>
                <a:cubicBezTo>
                  <a:pt x="607" y="198"/>
                  <a:pt x="607" y="198"/>
                  <a:pt x="607" y="198"/>
                </a:cubicBezTo>
                <a:cubicBezTo>
                  <a:pt x="565" y="232"/>
                  <a:pt x="565" y="232"/>
                  <a:pt x="565" y="232"/>
                </a:cubicBezTo>
                <a:lnTo>
                  <a:pt x="555" y="220"/>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
        <p:nvSpPr>
          <p:cNvPr id="22" name="Freeform 24"/>
          <p:cNvSpPr/>
          <p:nvPr/>
        </p:nvSpPr>
        <p:spPr bwMode="auto">
          <a:xfrm>
            <a:off x="7948926" y="4568404"/>
            <a:ext cx="165171" cy="147975"/>
          </a:xfrm>
          <a:custGeom>
            <a:avLst/>
            <a:gdLst>
              <a:gd name="T0" fmla="*/ 60 w 121"/>
              <a:gd name="T1" fmla="*/ 120 h 120"/>
              <a:gd name="T2" fmla="*/ 67 w 121"/>
              <a:gd name="T3" fmla="*/ 120 h 120"/>
              <a:gd name="T4" fmla="*/ 78 w 121"/>
              <a:gd name="T5" fmla="*/ 118 h 120"/>
              <a:gd name="T6" fmla="*/ 121 w 121"/>
              <a:gd name="T7" fmla="*/ 60 h 120"/>
              <a:gd name="T8" fmla="*/ 60 w 121"/>
              <a:gd name="T9" fmla="*/ 0 h 120"/>
              <a:gd name="T10" fmla="*/ 0 w 121"/>
              <a:gd name="T11" fmla="*/ 60 h 120"/>
              <a:gd name="T12" fmla="*/ 60 w 121"/>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60" y="120"/>
                </a:moveTo>
                <a:cubicBezTo>
                  <a:pt x="63" y="120"/>
                  <a:pt x="65" y="120"/>
                  <a:pt x="67" y="120"/>
                </a:cubicBezTo>
                <a:cubicBezTo>
                  <a:pt x="71" y="119"/>
                  <a:pt x="74" y="119"/>
                  <a:pt x="78" y="118"/>
                </a:cubicBezTo>
                <a:cubicBezTo>
                  <a:pt x="103" y="110"/>
                  <a:pt x="121" y="87"/>
                  <a:pt x="121" y="60"/>
                </a:cubicBezTo>
                <a:cubicBezTo>
                  <a:pt x="121" y="27"/>
                  <a:pt x="94" y="0"/>
                  <a:pt x="60" y="0"/>
                </a:cubicBezTo>
                <a:cubicBezTo>
                  <a:pt x="27" y="0"/>
                  <a:pt x="0" y="27"/>
                  <a:pt x="0" y="60"/>
                </a:cubicBezTo>
                <a:cubicBezTo>
                  <a:pt x="0" y="93"/>
                  <a:pt x="27" y="120"/>
                  <a:pt x="60" y="12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
        <p:nvSpPr>
          <p:cNvPr id="23" name="Freeform 22"/>
          <p:cNvSpPr/>
          <p:nvPr/>
        </p:nvSpPr>
        <p:spPr bwMode="auto">
          <a:xfrm>
            <a:off x="7806090" y="4772850"/>
            <a:ext cx="192504" cy="241912"/>
          </a:xfrm>
          <a:custGeom>
            <a:avLst/>
            <a:gdLst>
              <a:gd name="T0" fmla="*/ 2 w 167"/>
              <a:gd name="T1" fmla="*/ 96 h 136"/>
              <a:gd name="T2" fmla="*/ 18 w 167"/>
              <a:gd name="T3" fmla="*/ 130 h 136"/>
              <a:gd name="T4" fmla="*/ 30 w 167"/>
              <a:gd name="T5" fmla="*/ 135 h 136"/>
              <a:gd name="T6" fmla="*/ 139 w 167"/>
              <a:gd name="T7" fmla="*/ 89 h 136"/>
              <a:gd name="T8" fmla="*/ 167 w 167"/>
              <a:gd name="T9" fmla="*/ 0 h 136"/>
              <a:gd name="T10" fmla="*/ 5 w 167"/>
              <a:gd name="T11" fmla="*/ 85 h 136"/>
              <a:gd name="T12" fmla="*/ 2 w 167"/>
              <a:gd name="T13" fmla="*/ 96 h 136"/>
            </a:gdLst>
            <a:ahLst/>
            <a:cxnLst>
              <a:cxn ang="0">
                <a:pos x="T0" y="T1"/>
              </a:cxn>
              <a:cxn ang="0">
                <a:pos x="T2" y="T3"/>
              </a:cxn>
              <a:cxn ang="0">
                <a:pos x="T4" y="T5"/>
              </a:cxn>
              <a:cxn ang="0">
                <a:pos x="T6" y="T7"/>
              </a:cxn>
              <a:cxn ang="0">
                <a:pos x="T8" y="T9"/>
              </a:cxn>
              <a:cxn ang="0">
                <a:pos x="T10" y="T11"/>
              </a:cxn>
              <a:cxn ang="0">
                <a:pos x="T12" y="T13"/>
              </a:cxn>
            </a:cxnLst>
            <a:rect l="0" t="0" r="r" b="b"/>
            <a:pathLst>
              <a:path w="167" h="136">
                <a:moveTo>
                  <a:pt x="2" y="96"/>
                </a:moveTo>
                <a:cubicBezTo>
                  <a:pt x="18" y="130"/>
                  <a:pt x="18" y="130"/>
                  <a:pt x="18" y="130"/>
                </a:cubicBezTo>
                <a:cubicBezTo>
                  <a:pt x="20" y="135"/>
                  <a:pt x="25" y="136"/>
                  <a:pt x="30" y="135"/>
                </a:cubicBezTo>
                <a:cubicBezTo>
                  <a:pt x="139" y="89"/>
                  <a:pt x="139" y="89"/>
                  <a:pt x="139" y="89"/>
                </a:cubicBezTo>
                <a:cubicBezTo>
                  <a:pt x="141" y="69"/>
                  <a:pt x="148" y="32"/>
                  <a:pt x="167" y="0"/>
                </a:cubicBezTo>
                <a:cubicBezTo>
                  <a:pt x="5" y="85"/>
                  <a:pt x="5" y="85"/>
                  <a:pt x="5" y="85"/>
                </a:cubicBezTo>
                <a:cubicBezTo>
                  <a:pt x="1" y="87"/>
                  <a:pt x="0" y="92"/>
                  <a:pt x="2" y="96"/>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
        <p:nvSpPr>
          <p:cNvPr id="24" name="Freeform 20"/>
          <p:cNvSpPr/>
          <p:nvPr/>
        </p:nvSpPr>
        <p:spPr bwMode="auto">
          <a:xfrm>
            <a:off x="7324826" y="4787918"/>
            <a:ext cx="413886" cy="486726"/>
          </a:xfrm>
          <a:custGeom>
            <a:avLst/>
            <a:gdLst>
              <a:gd name="T0" fmla="*/ 300 w 300"/>
              <a:gd name="T1" fmla="*/ 156 h 173"/>
              <a:gd name="T2" fmla="*/ 285 w 300"/>
              <a:gd name="T3" fmla="*/ 125 h 173"/>
              <a:gd name="T4" fmla="*/ 285 w 300"/>
              <a:gd name="T5" fmla="*/ 107 h 173"/>
              <a:gd name="T6" fmla="*/ 251 w 300"/>
              <a:gd name="T7" fmla="*/ 107 h 173"/>
              <a:gd name="T8" fmla="*/ 251 w 300"/>
              <a:gd name="T9" fmla="*/ 0 h 173"/>
              <a:gd name="T10" fmla="*/ 209 w 300"/>
              <a:gd name="T11" fmla="*/ 0 h 173"/>
              <a:gd name="T12" fmla="*/ 209 w 300"/>
              <a:gd name="T13" fmla="*/ 107 h 173"/>
              <a:gd name="T14" fmla="*/ 171 w 300"/>
              <a:gd name="T15" fmla="*/ 107 h 173"/>
              <a:gd name="T16" fmla="*/ 171 w 300"/>
              <a:gd name="T17" fmla="*/ 0 h 173"/>
              <a:gd name="T18" fmla="*/ 130 w 300"/>
              <a:gd name="T19" fmla="*/ 0 h 173"/>
              <a:gd name="T20" fmla="*/ 130 w 300"/>
              <a:gd name="T21" fmla="*/ 107 h 173"/>
              <a:gd name="T22" fmla="*/ 91 w 300"/>
              <a:gd name="T23" fmla="*/ 107 h 173"/>
              <a:gd name="T24" fmla="*/ 91 w 300"/>
              <a:gd name="T25" fmla="*/ 0 h 173"/>
              <a:gd name="T26" fmla="*/ 49 w 300"/>
              <a:gd name="T27" fmla="*/ 0 h 173"/>
              <a:gd name="T28" fmla="*/ 49 w 300"/>
              <a:gd name="T29" fmla="*/ 107 h 173"/>
              <a:gd name="T30" fmla="*/ 15 w 300"/>
              <a:gd name="T31" fmla="*/ 107 h 173"/>
              <a:gd name="T32" fmla="*/ 15 w 300"/>
              <a:gd name="T33" fmla="*/ 125 h 173"/>
              <a:gd name="T34" fmla="*/ 0 w 300"/>
              <a:gd name="T35" fmla="*/ 156 h 173"/>
              <a:gd name="T36" fmla="*/ 0 w 300"/>
              <a:gd name="T37" fmla="*/ 173 h 173"/>
              <a:gd name="T38" fmla="*/ 300 w 300"/>
              <a:gd name="T39" fmla="*/ 173 h 173"/>
              <a:gd name="T40" fmla="*/ 300 w 300"/>
              <a:gd name="T41"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0" h="173">
                <a:moveTo>
                  <a:pt x="300" y="156"/>
                </a:moveTo>
                <a:lnTo>
                  <a:pt x="285" y="125"/>
                </a:lnTo>
                <a:lnTo>
                  <a:pt x="285" y="107"/>
                </a:lnTo>
                <a:lnTo>
                  <a:pt x="251" y="107"/>
                </a:lnTo>
                <a:lnTo>
                  <a:pt x="251" y="0"/>
                </a:lnTo>
                <a:lnTo>
                  <a:pt x="209" y="0"/>
                </a:lnTo>
                <a:lnTo>
                  <a:pt x="209" y="107"/>
                </a:lnTo>
                <a:lnTo>
                  <a:pt x="171" y="107"/>
                </a:lnTo>
                <a:lnTo>
                  <a:pt x="171" y="0"/>
                </a:lnTo>
                <a:lnTo>
                  <a:pt x="130" y="0"/>
                </a:lnTo>
                <a:lnTo>
                  <a:pt x="130" y="107"/>
                </a:lnTo>
                <a:lnTo>
                  <a:pt x="91" y="107"/>
                </a:lnTo>
                <a:lnTo>
                  <a:pt x="91" y="0"/>
                </a:lnTo>
                <a:lnTo>
                  <a:pt x="49" y="0"/>
                </a:lnTo>
                <a:lnTo>
                  <a:pt x="49" y="107"/>
                </a:lnTo>
                <a:lnTo>
                  <a:pt x="15" y="107"/>
                </a:lnTo>
                <a:lnTo>
                  <a:pt x="15" y="125"/>
                </a:lnTo>
                <a:lnTo>
                  <a:pt x="0" y="156"/>
                </a:lnTo>
                <a:lnTo>
                  <a:pt x="0" y="173"/>
                </a:lnTo>
                <a:lnTo>
                  <a:pt x="300" y="173"/>
                </a:lnTo>
                <a:lnTo>
                  <a:pt x="300" y="156"/>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
        <p:nvSpPr>
          <p:cNvPr id="25" name="Freeform 21"/>
          <p:cNvSpPr/>
          <p:nvPr/>
        </p:nvSpPr>
        <p:spPr bwMode="auto">
          <a:xfrm>
            <a:off x="7360910" y="4615487"/>
            <a:ext cx="333302" cy="180334"/>
          </a:xfrm>
          <a:custGeom>
            <a:avLst/>
            <a:gdLst>
              <a:gd name="T0" fmla="*/ 282 w 282"/>
              <a:gd name="T1" fmla="*/ 87 h 122"/>
              <a:gd name="T2" fmla="*/ 152 w 282"/>
              <a:gd name="T3" fmla="*/ 0 h 122"/>
              <a:gd name="T4" fmla="*/ 129 w 282"/>
              <a:gd name="T5" fmla="*/ 0 h 122"/>
              <a:gd name="T6" fmla="*/ 0 w 282"/>
              <a:gd name="T7" fmla="*/ 87 h 122"/>
              <a:gd name="T8" fmla="*/ 0 w 282"/>
              <a:gd name="T9" fmla="*/ 122 h 122"/>
              <a:gd name="T10" fmla="*/ 282 w 282"/>
              <a:gd name="T11" fmla="*/ 122 h 122"/>
              <a:gd name="T12" fmla="*/ 282 w 282"/>
              <a:gd name="T13" fmla="*/ 87 h 122"/>
            </a:gdLst>
            <a:ahLst/>
            <a:cxnLst>
              <a:cxn ang="0">
                <a:pos x="T0" y="T1"/>
              </a:cxn>
              <a:cxn ang="0">
                <a:pos x="T2" y="T3"/>
              </a:cxn>
              <a:cxn ang="0">
                <a:pos x="T4" y="T5"/>
              </a:cxn>
              <a:cxn ang="0">
                <a:pos x="T6" y="T7"/>
              </a:cxn>
              <a:cxn ang="0">
                <a:pos x="T8" y="T9"/>
              </a:cxn>
              <a:cxn ang="0">
                <a:pos x="T10" y="T11"/>
              </a:cxn>
              <a:cxn ang="0">
                <a:pos x="T12" y="T13"/>
              </a:cxn>
            </a:cxnLst>
            <a:rect l="0" t="0" r="r" b="b"/>
            <a:pathLst>
              <a:path w="282" h="122">
                <a:moveTo>
                  <a:pt x="282" y="87"/>
                </a:moveTo>
                <a:lnTo>
                  <a:pt x="152" y="0"/>
                </a:lnTo>
                <a:lnTo>
                  <a:pt x="129" y="0"/>
                </a:lnTo>
                <a:lnTo>
                  <a:pt x="0" y="87"/>
                </a:lnTo>
                <a:lnTo>
                  <a:pt x="0" y="122"/>
                </a:lnTo>
                <a:lnTo>
                  <a:pt x="282" y="122"/>
                </a:lnTo>
                <a:lnTo>
                  <a:pt x="282" y="87"/>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
        <p:nvSpPr>
          <p:cNvPr id="33" name="Freeform 20"/>
          <p:cNvSpPr>
            <a:spLocks noEditPoints="1"/>
          </p:cNvSpPr>
          <p:nvPr/>
        </p:nvSpPr>
        <p:spPr bwMode="auto">
          <a:xfrm>
            <a:off x="7439584" y="2046541"/>
            <a:ext cx="450366" cy="277834"/>
          </a:xfrm>
          <a:custGeom>
            <a:avLst/>
            <a:gdLst>
              <a:gd name="T0" fmla="*/ 32 w 162"/>
              <a:gd name="T1" fmla="*/ 94 h 94"/>
              <a:gd name="T2" fmla="*/ 111 w 162"/>
              <a:gd name="T3" fmla="*/ 94 h 94"/>
              <a:gd name="T4" fmla="*/ 134 w 162"/>
              <a:gd name="T5" fmla="*/ 84 h 94"/>
              <a:gd name="T6" fmla="*/ 140 w 162"/>
              <a:gd name="T7" fmla="*/ 75 h 94"/>
              <a:gd name="T8" fmla="*/ 162 w 162"/>
              <a:gd name="T9" fmla="*/ 53 h 94"/>
              <a:gd name="T10" fmla="*/ 144 w 162"/>
              <a:gd name="T11" fmla="*/ 59 h 94"/>
              <a:gd name="T12" fmla="*/ 144 w 162"/>
              <a:gd name="T13" fmla="*/ 32 h 94"/>
              <a:gd name="T14" fmla="*/ 134 w 162"/>
              <a:gd name="T15" fmla="*/ 10 h 94"/>
              <a:gd name="T16" fmla="*/ 111 w 162"/>
              <a:gd name="T17" fmla="*/ 0 h 94"/>
              <a:gd name="T18" fmla="*/ 32 w 162"/>
              <a:gd name="T19" fmla="*/ 0 h 94"/>
              <a:gd name="T20" fmla="*/ 9 w 162"/>
              <a:gd name="T21" fmla="*/ 10 h 94"/>
              <a:gd name="T22" fmla="*/ 0 w 162"/>
              <a:gd name="T23" fmla="*/ 32 h 94"/>
              <a:gd name="T24" fmla="*/ 0 w 162"/>
              <a:gd name="T25" fmla="*/ 61 h 94"/>
              <a:gd name="T26" fmla="*/ 9 w 162"/>
              <a:gd name="T27" fmla="*/ 84 h 94"/>
              <a:gd name="T28" fmla="*/ 32 w 162"/>
              <a:gd name="T29" fmla="*/ 94 h 94"/>
              <a:gd name="T30" fmla="*/ 111 w 162"/>
              <a:gd name="T31" fmla="*/ 33 h 94"/>
              <a:gd name="T32" fmla="*/ 125 w 162"/>
              <a:gd name="T33" fmla="*/ 46 h 94"/>
              <a:gd name="T34" fmla="*/ 111 w 162"/>
              <a:gd name="T35" fmla="*/ 60 h 94"/>
              <a:gd name="T36" fmla="*/ 98 w 162"/>
              <a:gd name="T37" fmla="*/ 46 h 94"/>
              <a:gd name="T38" fmla="*/ 111 w 162"/>
              <a:gd name="T39" fmla="*/ 33 h 94"/>
              <a:gd name="T40" fmla="*/ 72 w 162"/>
              <a:gd name="T41" fmla="*/ 33 h 94"/>
              <a:gd name="T42" fmla="*/ 86 w 162"/>
              <a:gd name="T43" fmla="*/ 46 h 94"/>
              <a:gd name="T44" fmla="*/ 72 w 162"/>
              <a:gd name="T45" fmla="*/ 60 h 94"/>
              <a:gd name="T46" fmla="*/ 59 w 162"/>
              <a:gd name="T47" fmla="*/ 46 h 94"/>
              <a:gd name="T48" fmla="*/ 72 w 162"/>
              <a:gd name="T49" fmla="*/ 33 h 94"/>
              <a:gd name="T50" fmla="*/ 33 w 162"/>
              <a:gd name="T51" fmla="*/ 33 h 94"/>
              <a:gd name="T52" fmla="*/ 46 w 162"/>
              <a:gd name="T53" fmla="*/ 46 h 94"/>
              <a:gd name="T54" fmla="*/ 33 w 162"/>
              <a:gd name="T55" fmla="*/ 60 h 94"/>
              <a:gd name="T56" fmla="*/ 19 w 162"/>
              <a:gd name="T57" fmla="*/ 46 h 94"/>
              <a:gd name="T58" fmla="*/ 33 w 162"/>
              <a:gd name="T59" fmla="*/ 3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4">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4" name="Freeform 22"/>
          <p:cNvSpPr/>
          <p:nvPr/>
        </p:nvSpPr>
        <p:spPr bwMode="auto">
          <a:xfrm>
            <a:off x="7700218" y="2870858"/>
            <a:ext cx="208421" cy="218852"/>
          </a:xfrm>
          <a:custGeom>
            <a:avLst/>
            <a:gdLst>
              <a:gd name="T0" fmla="*/ 37 w 75"/>
              <a:gd name="T1" fmla="*/ 0 h 74"/>
              <a:gd name="T2" fmla="*/ 11 w 75"/>
              <a:gd name="T3" fmla="*/ 11 h 74"/>
              <a:gd name="T4" fmla="*/ 0 w 75"/>
              <a:gd name="T5" fmla="*/ 37 h 74"/>
              <a:gd name="T6" fmla="*/ 11 w 75"/>
              <a:gd name="T7" fmla="*/ 63 h 74"/>
              <a:gd name="T8" fmla="*/ 37 w 75"/>
              <a:gd name="T9" fmla="*/ 74 h 74"/>
              <a:gd name="T10" fmla="*/ 75 w 75"/>
              <a:gd name="T11" fmla="*/ 37 h 74"/>
              <a:gd name="T12" fmla="*/ 64 w 75"/>
              <a:gd name="T13" fmla="*/ 11 h 74"/>
              <a:gd name="T14" fmla="*/ 37 w 7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5" name="Freeform 24"/>
          <p:cNvSpPr/>
          <p:nvPr/>
        </p:nvSpPr>
        <p:spPr bwMode="auto">
          <a:xfrm>
            <a:off x="7463098" y="2870858"/>
            <a:ext cx="208421" cy="218852"/>
          </a:xfrm>
          <a:custGeom>
            <a:avLst/>
            <a:gdLst>
              <a:gd name="T0" fmla="*/ 38 w 75"/>
              <a:gd name="T1" fmla="*/ 74 h 74"/>
              <a:gd name="T2" fmla="*/ 75 w 75"/>
              <a:gd name="T3" fmla="*/ 37 h 74"/>
              <a:gd name="T4" fmla="*/ 64 w 75"/>
              <a:gd name="T5" fmla="*/ 11 h 74"/>
              <a:gd name="T6" fmla="*/ 38 w 75"/>
              <a:gd name="T7" fmla="*/ 0 h 74"/>
              <a:gd name="T8" fmla="*/ 11 w 75"/>
              <a:gd name="T9" fmla="*/ 11 h 74"/>
              <a:gd name="T10" fmla="*/ 0 w 75"/>
              <a:gd name="T11" fmla="*/ 37 h 74"/>
              <a:gd name="T12" fmla="*/ 11 w 75"/>
              <a:gd name="T13" fmla="*/ 63 h 74"/>
              <a:gd name="T14" fmla="*/ 38 w 75"/>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6" name="Freeform 25"/>
          <p:cNvSpPr/>
          <p:nvPr/>
        </p:nvSpPr>
        <p:spPr bwMode="auto">
          <a:xfrm>
            <a:off x="7928439" y="2870858"/>
            <a:ext cx="208421" cy="218852"/>
          </a:xfrm>
          <a:custGeom>
            <a:avLst/>
            <a:gdLst>
              <a:gd name="T0" fmla="*/ 11 w 75"/>
              <a:gd name="T1" fmla="*/ 11 h 74"/>
              <a:gd name="T2" fmla="*/ 0 w 75"/>
              <a:gd name="T3" fmla="*/ 37 h 74"/>
              <a:gd name="T4" fmla="*/ 11 w 75"/>
              <a:gd name="T5" fmla="*/ 63 h 74"/>
              <a:gd name="T6" fmla="*/ 37 w 75"/>
              <a:gd name="T7" fmla="*/ 74 h 74"/>
              <a:gd name="T8" fmla="*/ 75 w 75"/>
              <a:gd name="T9" fmla="*/ 37 h 74"/>
              <a:gd name="T10" fmla="*/ 64 w 75"/>
              <a:gd name="T11" fmla="*/ 11 h 74"/>
              <a:gd name="T12" fmla="*/ 37 w 75"/>
              <a:gd name="T13" fmla="*/ 0 h 74"/>
              <a:gd name="T14" fmla="*/ 11 w 75"/>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7" name="Freeform 26"/>
          <p:cNvSpPr/>
          <p:nvPr/>
        </p:nvSpPr>
        <p:spPr bwMode="auto">
          <a:xfrm>
            <a:off x="8165559" y="2880482"/>
            <a:ext cx="208421" cy="218852"/>
          </a:xfrm>
          <a:custGeom>
            <a:avLst/>
            <a:gdLst>
              <a:gd name="T0" fmla="*/ 11 w 75"/>
              <a:gd name="T1" fmla="*/ 11 h 74"/>
              <a:gd name="T2" fmla="*/ 0 w 75"/>
              <a:gd name="T3" fmla="*/ 37 h 74"/>
              <a:gd name="T4" fmla="*/ 11 w 75"/>
              <a:gd name="T5" fmla="*/ 63 h 74"/>
              <a:gd name="T6" fmla="*/ 38 w 75"/>
              <a:gd name="T7" fmla="*/ 74 h 74"/>
              <a:gd name="T8" fmla="*/ 75 w 75"/>
              <a:gd name="T9" fmla="*/ 37 h 74"/>
              <a:gd name="T10" fmla="*/ 64 w 75"/>
              <a:gd name="T11" fmla="*/ 11 h 74"/>
              <a:gd name="T12" fmla="*/ 38 w 75"/>
              <a:gd name="T13" fmla="*/ 0 h 74"/>
              <a:gd name="T14" fmla="*/ 11 w 75"/>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38" name="Oval 27"/>
          <p:cNvSpPr>
            <a:spLocks noChangeArrowheads="1"/>
          </p:cNvSpPr>
          <p:nvPr/>
        </p:nvSpPr>
        <p:spPr bwMode="auto">
          <a:xfrm>
            <a:off x="8082817" y="2022947"/>
            <a:ext cx="208421" cy="221957"/>
          </a:xfrm>
          <a:prstGeom prst="ellipse">
            <a:avLst/>
          </a:prstGeom>
          <a:solidFill>
            <a:srgbClr val="FCB00F"/>
          </a:solidFill>
          <a:ln>
            <a:noFill/>
          </a:ln>
        </p:spPr>
        <p:txBody>
          <a:bodyPr vert="horz" wrap="square" lIns="91440" tIns="45720" rIns="91440" bIns="45720" numCol="1" anchor="t" anchorCtr="0" compatLnSpc="1"/>
          <a:lstStyle/>
          <a:p>
            <a:endParaRPr lang="zh-CN" altLang="en-US"/>
          </a:p>
        </p:txBody>
      </p:sp>
      <p:sp>
        <p:nvSpPr>
          <p:cNvPr id="39" name="Freeform 28"/>
          <p:cNvSpPr>
            <a:spLocks noEditPoints="1"/>
          </p:cNvSpPr>
          <p:nvPr/>
        </p:nvSpPr>
        <p:spPr bwMode="auto">
          <a:xfrm>
            <a:off x="7958976" y="2239582"/>
            <a:ext cx="432876" cy="290253"/>
          </a:xfrm>
          <a:custGeom>
            <a:avLst/>
            <a:gdLst>
              <a:gd name="T0" fmla="*/ 0 w 156"/>
              <a:gd name="T1" fmla="*/ 98 h 98"/>
              <a:gd name="T2" fmla="*/ 156 w 156"/>
              <a:gd name="T3" fmla="*/ 98 h 98"/>
              <a:gd name="T4" fmla="*/ 156 w 156"/>
              <a:gd name="T5" fmla="*/ 83 h 98"/>
              <a:gd name="T6" fmla="*/ 136 w 156"/>
              <a:gd name="T7" fmla="*/ 83 h 98"/>
              <a:gd name="T8" fmla="*/ 136 w 156"/>
              <a:gd name="T9" fmla="*/ 23 h 98"/>
              <a:gd name="T10" fmla="*/ 112 w 156"/>
              <a:gd name="T11" fmla="*/ 0 h 98"/>
              <a:gd name="T12" fmla="*/ 79 w 156"/>
              <a:gd name="T13" fmla="*/ 0 h 98"/>
              <a:gd name="T14" fmla="*/ 77 w 156"/>
              <a:gd name="T15" fmla="*/ 0 h 98"/>
              <a:gd name="T16" fmla="*/ 44 w 156"/>
              <a:gd name="T17" fmla="*/ 0 h 98"/>
              <a:gd name="T18" fmla="*/ 21 w 156"/>
              <a:gd name="T19" fmla="*/ 23 h 98"/>
              <a:gd name="T20" fmla="*/ 21 w 156"/>
              <a:gd name="T21" fmla="*/ 83 h 98"/>
              <a:gd name="T22" fmla="*/ 0 w 156"/>
              <a:gd name="T23" fmla="*/ 83 h 98"/>
              <a:gd name="T24" fmla="*/ 0 w 156"/>
              <a:gd name="T25" fmla="*/ 98 h 98"/>
              <a:gd name="T26" fmla="*/ 103 w 156"/>
              <a:gd name="T27" fmla="*/ 43 h 98"/>
              <a:gd name="T28" fmla="*/ 111 w 156"/>
              <a:gd name="T29" fmla="*/ 43 h 98"/>
              <a:gd name="T30" fmla="*/ 111 w 156"/>
              <a:gd name="T31" fmla="*/ 83 h 98"/>
              <a:gd name="T32" fmla="*/ 103 w 156"/>
              <a:gd name="T33" fmla="*/ 83 h 98"/>
              <a:gd name="T34" fmla="*/ 103 w 156"/>
              <a:gd name="T35" fmla="*/ 43 h 98"/>
              <a:gd name="T36" fmla="*/ 45 w 156"/>
              <a:gd name="T37" fmla="*/ 43 h 98"/>
              <a:gd name="T38" fmla="*/ 53 w 156"/>
              <a:gd name="T39" fmla="*/ 43 h 98"/>
              <a:gd name="T40" fmla="*/ 53 w 156"/>
              <a:gd name="T41" fmla="*/ 83 h 98"/>
              <a:gd name="T42" fmla="*/ 45 w 156"/>
              <a:gd name="T43" fmla="*/ 83 h 98"/>
              <a:gd name="T44" fmla="*/ 45 w 156"/>
              <a:gd name="T45" fmla="*/ 4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98">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48" name="Freeform 21"/>
          <p:cNvSpPr/>
          <p:nvPr/>
        </p:nvSpPr>
        <p:spPr bwMode="auto">
          <a:xfrm>
            <a:off x="7461354" y="3026552"/>
            <a:ext cx="922250" cy="294163"/>
          </a:xfrm>
          <a:custGeom>
            <a:avLst/>
            <a:gdLst>
              <a:gd name="T0" fmla="*/ 273 w 368"/>
              <a:gd name="T1" fmla="*/ 37 h 62"/>
              <a:gd name="T2" fmla="*/ 184 w 368"/>
              <a:gd name="T3" fmla="*/ 37 h 62"/>
              <a:gd name="T4" fmla="*/ 96 w 368"/>
              <a:gd name="T5" fmla="*/ 36 h 62"/>
              <a:gd name="T6" fmla="*/ 0 w 368"/>
              <a:gd name="T7" fmla="*/ 62 h 62"/>
              <a:gd name="T8" fmla="*/ 23 w 368"/>
              <a:gd name="T9" fmla="*/ 62 h 62"/>
              <a:gd name="T10" fmla="*/ 81 w 368"/>
              <a:gd name="T11" fmla="*/ 62 h 62"/>
              <a:gd name="T12" fmla="*/ 88 w 368"/>
              <a:gd name="T13" fmla="*/ 62 h 62"/>
              <a:gd name="T14" fmla="*/ 103 w 368"/>
              <a:gd name="T15" fmla="*/ 62 h 62"/>
              <a:gd name="T16" fmla="*/ 110 w 368"/>
              <a:gd name="T17" fmla="*/ 62 h 62"/>
              <a:gd name="T18" fmla="*/ 169 w 368"/>
              <a:gd name="T19" fmla="*/ 62 h 62"/>
              <a:gd name="T20" fmla="*/ 177 w 368"/>
              <a:gd name="T21" fmla="*/ 62 h 62"/>
              <a:gd name="T22" fmla="*/ 191 w 368"/>
              <a:gd name="T23" fmla="*/ 62 h 62"/>
              <a:gd name="T24" fmla="*/ 199 w 368"/>
              <a:gd name="T25" fmla="*/ 62 h 62"/>
              <a:gd name="T26" fmla="*/ 258 w 368"/>
              <a:gd name="T27" fmla="*/ 62 h 62"/>
              <a:gd name="T28" fmla="*/ 265 w 368"/>
              <a:gd name="T29" fmla="*/ 62 h 62"/>
              <a:gd name="T30" fmla="*/ 280 w 368"/>
              <a:gd name="T31" fmla="*/ 62 h 62"/>
              <a:gd name="T32" fmla="*/ 288 w 368"/>
              <a:gd name="T33" fmla="*/ 62 h 62"/>
              <a:gd name="T34" fmla="*/ 346 w 368"/>
              <a:gd name="T35" fmla="*/ 62 h 62"/>
              <a:gd name="T36" fmla="*/ 368 w 368"/>
              <a:gd name="T37" fmla="*/ 62 h 62"/>
              <a:gd name="T38" fmla="*/ 273 w 368"/>
              <a:gd name="T39"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62">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animEffect transition="in" filter="fade">
                                      <p:cBhvr>
                                        <p:cTn id="90" dur="500"/>
                                        <p:tgtEl>
                                          <p:spTgt spid="3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500" fill="hold"/>
                                        <p:tgtEl>
                                          <p:spTgt spid="43"/>
                                        </p:tgtEl>
                                        <p:attrNameLst>
                                          <p:attrName>ppt_w</p:attrName>
                                        </p:attrNameLst>
                                      </p:cBhvr>
                                      <p:tavLst>
                                        <p:tav tm="0">
                                          <p:val>
                                            <p:fltVal val="0"/>
                                          </p:val>
                                        </p:tav>
                                        <p:tav tm="100000">
                                          <p:val>
                                            <p:strVal val="#ppt_w"/>
                                          </p:val>
                                        </p:tav>
                                      </p:tavLst>
                                    </p:anim>
                                    <p:anim calcmode="lin" valueType="num">
                                      <p:cBhvr>
                                        <p:cTn id="115" dur="500" fill="hold"/>
                                        <p:tgtEl>
                                          <p:spTgt spid="43"/>
                                        </p:tgtEl>
                                        <p:attrNameLst>
                                          <p:attrName>ppt_h</p:attrName>
                                        </p:attrNameLst>
                                      </p:cBhvr>
                                      <p:tavLst>
                                        <p:tav tm="0">
                                          <p:val>
                                            <p:fltVal val="0"/>
                                          </p:val>
                                        </p:tav>
                                        <p:tav tm="100000">
                                          <p:val>
                                            <p:strVal val="#ppt_h"/>
                                          </p:val>
                                        </p:tav>
                                      </p:tavLst>
                                    </p:anim>
                                    <p:animEffect transition="in" filter="fade">
                                      <p:cBhvr>
                                        <p:cTn id="116" dur="500"/>
                                        <p:tgtEl>
                                          <p:spTgt spid="4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ppt_w</p:attrName>
                                        </p:attrNameLst>
                                      </p:cBhvr>
                                      <p:tavLst>
                                        <p:tav tm="0">
                                          <p:val>
                                            <p:fltVal val="0"/>
                                          </p:val>
                                        </p:tav>
                                        <p:tav tm="100000">
                                          <p:val>
                                            <p:strVal val="#ppt_w"/>
                                          </p:val>
                                        </p:tav>
                                      </p:tavLst>
                                    </p:anim>
                                    <p:anim calcmode="lin" valueType="num">
                                      <p:cBhvr>
                                        <p:cTn id="125" dur="500" fill="hold"/>
                                        <p:tgtEl>
                                          <p:spTgt spid="21"/>
                                        </p:tgtEl>
                                        <p:attrNameLst>
                                          <p:attrName>ppt_h</p:attrName>
                                        </p:attrNameLst>
                                      </p:cBhvr>
                                      <p:tavLst>
                                        <p:tav tm="0">
                                          <p:val>
                                            <p:fltVal val="0"/>
                                          </p:val>
                                        </p:tav>
                                        <p:tav tm="100000">
                                          <p:val>
                                            <p:strVal val="#ppt_h"/>
                                          </p:val>
                                        </p:tav>
                                      </p:tavLst>
                                    </p:anim>
                                    <p:animEffect transition="in" filter="fade">
                                      <p:cBhvr>
                                        <p:cTn id="126" dur="500"/>
                                        <p:tgtEl>
                                          <p:spTgt spid="2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p:cTn id="129" dur="500" fill="hold"/>
                                        <p:tgtEl>
                                          <p:spTgt spid="22"/>
                                        </p:tgtEl>
                                        <p:attrNameLst>
                                          <p:attrName>ppt_w</p:attrName>
                                        </p:attrNameLst>
                                      </p:cBhvr>
                                      <p:tavLst>
                                        <p:tav tm="0">
                                          <p:val>
                                            <p:fltVal val="0"/>
                                          </p:val>
                                        </p:tav>
                                        <p:tav tm="100000">
                                          <p:val>
                                            <p:strVal val="#ppt_w"/>
                                          </p:val>
                                        </p:tav>
                                      </p:tavLst>
                                    </p:anim>
                                    <p:anim calcmode="lin" valueType="num">
                                      <p:cBhvr>
                                        <p:cTn id="130" dur="500" fill="hold"/>
                                        <p:tgtEl>
                                          <p:spTgt spid="22"/>
                                        </p:tgtEl>
                                        <p:attrNameLst>
                                          <p:attrName>ppt_h</p:attrName>
                                        </p:attrNameLst>
                                      </p:cBhvr>
                                      <p:tavLst>
                                        <p:tav tm="0">
                                          <p:val>
                                            <p:fltVal val="0"/>
                                          </p:val>
                                        </p:tav>
                                        <p:tav tm="100000">
                                          <p:val>
                                            <p:strVal val="#ppt_h"/>
                                          </p:val>
                                        </p:tav>
                                      </p:tavLst>
                                    </p:anim>
                                    <p:animEffect transition="in" filter="fade">
                                      <p:cBhvr>
                                        <p:cTn id="131" dur="500"/>
                                        <p:tgtEl>
                                          <p:spTgt spid="2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500" fill="hold"/>
                                        <p:tgtEl>
                                          <p:spTgt spid="23"/>
                                        </p:tgtEl>
                                        <p:attrNameLst>
                                          <p:attrName>ppt_w</p:attrName>
                                        </p:attrNameLst>
                                      </p:cBhvr>
                                      <p:tavLst>
                                        <p:tav tm="0">
                                          <p:val>
                                            <p:fltVal val="0"/>
                                          </p:val>
                                        </p:tav>
                                        <p:tav tm="100000">
                                          <p:val>
                                            <p:strVal val="#ppt_w"/>
                                          </p:val>
                                        </p:tav>
                                      </p:tavLst>
                                    </p:anim>
                                    <p:anim calcmode="lin" valueType="num">
                                      <p:cBhvr>
                                        <p:cTn id="135" dur="500" fill="hold"/>
                                        <p:tgtEl>
                                          <p:spTgt spid="23"/>
                                        </p:tgtEl>
                                        <p:attrNameLst>
                                          <p:attrName>ppt_h</p:attrName>
                                        </p:attrNameLst>
                                      </p:cBhvr>
                                      <p:tavLst>
                                        <p:tav tm="0">
                                          <p:val>
                                            <p:fltVal val="0"/>
                                          </p:val>
                                        </p:tav>
                                        <p:tav tm="100000">
                                          <p:val>
                                            <p:strVal val="#ppt_h"/>
                                          </p:val>
                                        </p:tav>
                                      </p:tavLst>
                                    </p:anim>
                                    <p:animEffect transition="in" filter="fade">
                                      <p:cBhvr>
                                        <p:cTn id="136" dur="500"/>
                                        <p:tgtEl>
                                          <p:spTgt spid="2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500" fill="hold"/>
                                        <p:tgtEl>
                                          <p:spTgt spid="24"/>
                                        </p:tgtEl>
                                        <p:attrNameLst>
                                          <p:attrName>ppt_w</p:attrName>
                                        </p:attrNameLst>
                                      </p:cBhvr>
                                      <p:tavLst>
                                        <p:tav tm="0">
                                          <p:val>
                                            <p:fltVal val="0"/>
                                          </p:val>
                                        </p:tav>
                                        <p:tav tm="100000">
                                          <p:val>
                                            <p:strVal val="#ppt_w"/>
                                          </p:val>
                                        </p:tav>
                                      </p:tavLst>
                                    </p:anim>
                                    <p:anim calcmode="lin" valueType="num">
                                      <p:cBhvr>
                                        <p:cTn id="140" dur="500" fill="hold"/>
                                        <p:tgtEl>
                                          <p:spTgt spid="24"/>
                                        </p:tgtEl>
                                        <p:attrNameLst>
                                          <p:attrName>ppt_h</p:attrName>
                                        </p:attrNameLst>
                                      </p:cBhvr>
                                      <p:tavLst>
                                        <p:tav tm="0">
                                          <p:val>
                                            <p:fltVal val="0"/>
                                          </p:val>
                                        </p:tav>
                                        <p:tav tm="100000">
                                          <p:val>
                                            <p:strVal val="#ppt_h"/>
                                          </p:val>
                                        </p:tav>
                                      </p:tavLst>
                                    </p:anim>
                                    <p:animEffect transition="in" filter="fade">
                                      <p:cBhvr>
                                        <p:cTn id="141" dur="500"/>
                                        <p:tgtEl>
                                          <p:spTgt spid="2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500" fill="hold"/>
                                        <p:tgtEl>
                                          <p:spTgt spid="25"/>
                                        </p:tgtEl>
                                        <p:attrNameLst>
                                          <p:attrName>ppt_w</p:attrName>
                                        </p:attrNameLst>
                                      </p:cBhvr>
                                      <p:tavLst>
                                        <p:tav tm="0">
                                          <p:val>
                                            <p:fltVal val="0"/>
                                          </p:val>
                                        </p:tav>
                                        <p:tav tm="100000">
                                          <p:val>
                                            <p:strVal val="#ppt_w"/>
                                          </p:val>
                                        </p:tav>
                                      </p:tavLst>
                                    </p:anim>
                                    <p:anim calcmode="lin" valueType="num">
                                      <p:cBhvr>
                                        <p:cTn id="145" dur="500" fill="hold"/>
                                        <p:tgtEl>
                                          <p:spTgt spid="25"/>
                                        </p:tgtEl>
                                        <p:attrNameLst>
                                          <p:attrName>ppt_h</p:attrName>
                                        </p:attrNameLst>
                                      </p:cBhvr>
                                      <p:tavLst>
                                        <p:tav tm="0">
                                          <p:val>
                                            <p:fltVal val="0"/>
                                          </p:val>
                                        </p:tav>
                                        <p:tav tm="100000">
                                          <p:val>
                                            <p:strVal val="#ppt_h"/>
                                          </p:val>
                                        </p:tav>
                                      </p:tavLst>
                                    </p:anim>
                                    <p:animEffect transition="in" filter="fade">
                                      <p:cBhvr>
                                        <p:cTn id="1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0" grpId="0" animBg="1"/>
      <p:bldP spid="21" grpId="0" animBg="1"/>
      <p:bldP spid="22" grpId="0" animBg="1"/>
      <p:bldP spid="23" grpId="0" animBg="1"/>
      <p:bldP spid="24" grpId="0" animBg="1"/>
      <p:bldP spid="25" grpId="0" animBg="1"/>
      <p:bldP spid="33" grpId="0" animBg="1"/>
      <p:bldP spid="34" grpId="0" animBg="1"/>
      <p:bldP spid="35" grpId="0" animBg="1"/>
      <p:bldP spid="36" grpId="0" animBg="1"/>
      <p:bldP spid="37" grpId="0" animBg="1"/>
      <p:bldP spid="38" grpId="0" animBg="1"/>
      <p:bldP spid="39"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83003" y="698304"/>
            <a:ext cx="4041473"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sz="2800" dirty="0">
                <a:solidFill>
                  <a:srgbClr val="202A36"/>
                </a:solidFill>
                <a:cs typeface="Arial" charset="0"/>
              </a:rPr>
              <a:t>良好的安全</a:t>
            </a:r>
            <a:r>
              <a:rPr lang="en-US" altLang="zh-CN" sz="2800" dirty="0">
                <a:solidFill>
                  <a:srgbClr val="202A36"/>
                </a:solidFill>
                <a:cs typeface="Arial" charset="0"/>
              </a:rPr>
              <a:t>=</a:t>
            </a:r>
            <a:r>
              <a:rPr lang="zh-CN" altLang="en-US" sz="2800" dirty="0">
                <a:solidFill>
                  <a:srgbClr val="202A36"/>
                </a:solidFill>
                <a:cs typeface="Arial" charset="0"/>
              </a:rPr>
              <a:t>良好的业绩</a:t>
            </a:r>
          </a:p>
        </p:txBody>
      </p:sp>
      <p:pic>
        <p:nvPicPr>
          <p:cNvPr id="3" name="图片 2" descr="事故.bmp"/>
          <p:cNvPicPr>
            <a:picLocks noChangeAspect="1"/>
          </p:cNvPicPr>
          <p:nvPr/>
        </p:nvPicPr>
        <p:blipFill>
          <a:blip r:embed="rId2" cstate="print"/>
          <a:stretch>
            <a:fillRect/>
          </a:stretch>
        </p:blipFill>
        <p:spPr>
          <a:xfrm>
            <a:off x="2643037" y="1393457"/>
            <a:ext cx="4133850" cy="4610100"/>
          </a:xfrm>
          <a:prstGeom prst="rect">
            <a:avLst/>
          </a:prstGeom>
          <a:noFill/>
          <a:ln>
            <a:noFill/>
          </a:ln>
        </p:spPr>
      </p:pic>
      <p:cxnSp>
        <p:nvCxnSpPr>
          <p:cNvPr id="6" name="直接箭头连接符 5"/>
          <p:cNvCxnSpPr/>
          <p:nvPr/>
        </p:nvCxnSpPr>
        <p:spPr>
          <a:xfrm flipV="1">
            <a:off x="2849078" y="5804034"/>
            <a:ext cx="3907857" cy="962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6200000" flipV="1">
            <a:off x="644894" y="3599849"/>
            <a:ext cx="4379494" cy="2887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3103" y="5909912"/>
            <a:ext cx="2151551" cy="369332"/>
          </a:xfrm>
          <a:prstGeom prst="rect">
            <a:avLst/>
          </a:prstGeom>
          <a:noFill/>
        </p:spPr>
        <p:txBody>
          <a:bodyPr wrap="none" rtlCol="0">
            <a:spAutoFit/>
          </a:bodyPr>
          <a:lstStyle/>
          <a:p>
            <a:r>
              <a:rPr lang="en-US" altLang="zh-CN" dirty="0"/>
              <a:t>X</a:t>
            </a:r>
            <a:r>
              <a:rPr lang="zh-CN" altLang="en-US" dirty="0"/>
              <a:t>轴：事故发生数量</a:t>
            </a:r>
          </a:p>
        </p:txBody>
      </p:sp>
      <p:sp>
        <p:nvSpPr>
          <p:cNvPr id="16" name="TextBox 15"/>
          <p:cNvSpPr txBox="1"/>
          <p:nvPr/>
        </p:nvSpPr>
        <p:spPr>
          <a:xfrm>
            <a:off x="2290815" y="2791326"/>
            <a:ext cx="461665" cy="1127873"/>
          </a:xfrm>
          <a:prstGeom prst="rect">
            <a:avLst/>
          </a:prstGeom>
          <a:noFill/>
        </p:spPr>
        <p:txBody>
          <a:bodyPr vert="eaVert" wrap="none" rtlCol="0">
            <a:spAutoFit/>
          </a:bodyPr>
          <a:lstStyle/>
          <a:p>
            <a:r>
              <a:rPr lang="en-US" altLang="zh-CN" dirty="0"/>
              <a:t>Y</a:t>
            </a:r>
            <a:r>
              <a:rPr lang="zh-CN" altLang="en-US" dirty="0"/>
              <a:t>轴：效益</a:t>
            </a:r>
          </a:p>
        </p:txBody>
      </p:sp>
      <p:sp>
        <p:nvSpPr>
          <p:cNvPr id="18" name="TextBox 17"/>
          <p:cNvSpPr txBox="1"/>
          <p:nvPr/>
        </p:nvSpPr>
        <p:spPr>
          <a:xfrm>
            <a:off x="7342767" y="4427233"/>
            <a:ext cx="3840480" cy="1337945"/>
          </a:xfrm>
          <a:prstGeom prst="rect">
            <a:avLst/>
          </a:prstGeom>
          <a:noFill/>
        </p:spPr>
        <p:txBody>
          <a:bodyPr wrap="none" rtlCol="0">
            <a:spAutoFit/>
          </a:bodyPr>
          <a:lstStyle/>
          <a:p>
            <a:pPr fontAlgn="auto">
              <a:lnSpc>
                <a:spcPct val="150000"/>
              </a:lnSpc>
            </a:pPr>
            <a:r>
              <a:rPr lang="zh-CN" altLang="en-US" dirty="0">
                <a:latin typeface="微软雅黑" pitchFamily="34" charset="-122"/>
                <a:ea typeface="微软雅黑" pitchFamily="34" charset="-122"/>
              </a:rPr>
              <a:t>事故发生起数减少，企业的生产力提</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高，效益提高，资金周转效率提高，</a:t>
            </a:r>
            <a:endParaRPr lang="en-US" altLang="zh-CN" dirty="0">
              <a:latin typeface="微软雅黑" pitchFamily="34" charset="-122"/>
              <a:ea typeface="微软雅黑" pitchFamily="34" charset="-122"/>
            </a:endParaRPr>
          </a:p>
          <a:p>
            <a:pPr fontAlgn="auto">
              <a:lnSpc>
                <a:spcPct val="150000"/>
              </a:lnSpc>
            </a:pPr>
            <a:r>
              <a:rPr lang="zh-CN" altLang="en-US" dirty="0">
                <a:latin typeface="微软雅黑" pitchFamily="34" charset="-122"/>
                <a:ea typeface="微软雅黑" pitchFamily="34" charset="-122"/>
              </a:rPr>
              <a:t>组织的有效性提高，员工认同感增加</a:t>
            </a:r>
          </a:p>
        </p:txBody>
      </p:sp>
      <p:pic>
        <p:nvPicPr>
          <p:cNvPr id="114690" name="Picture 2" descr="C:\Users\Administrator\Desktop\ppt\1512232841(1).jpg"/>
          <p:cNvPicPr>
            <a:picLocks noChangeAspect="1" noChangeArrowheads="1"/>
          </p:cNvPicPr>
          <p:nvPr/>
        </p:nvPicPr>
        <p:blipFill>
          <a:blip r:embed="rId3" cstate="print"/>
          <a:srcRect/>
          <a:stretch>
            <a:fillRect/>
          </a:stretch>
        </p:blipFill>
        <p:spPr bwMode="auto">
          <a:xfrm>
            <a:off x="7628161" y="1596561"/>
            <a:ext cx="3038095" cy="1123810"/>
          </a:xfrm>
          <a:prstGeom prst="rect">
            <a:avLst/>
          </a:prstGeom>
          <a:noFill/>
        </p:spPr>
      </p:pic>
      <p:sp>
        <p:nvSpPr>
          <p:cNvPr id="21" name="TextBox 20"/>
          <p:cNvSpPr txBox="1"/>
          <p:nvPr/>
        </p:nvSpPr>
        <p:spPr>
          <a:xfrm>
            <a:off x="7347683" y="3351093"/>
            <a:ext cx="3877985" cy="369332"/>
          </a:xfrm>
          <a:prstGeom prst="rect">
            <a:avLst/>
          </a:prstGeom>
          <a:noFill/>
        </p:spPr>
        <p:txBody>
          <a:bodyPr wrap="none" rtlCol="0">
            <a:spAutoFit/>
          </a:bodyPr>
          <a:lstStyle/>
          <a:p>
            <a:r>
              <a:rPr lang="zh-CN" altLang="en-US" dirty="0">
                <a:latin typeface="微软雅黑" pitchFamily="34" charset="-122"/>
                <a:ea typeface="微软雅黑" pitchFamily="34" charset="-122"/>
              </a:rPr>
              <a:t>事故发生起数愈多，企业的效益愈差</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5109073"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a:defRPr>
            </a:lvl9pPr>
          </a:lstStyle>
          <a:p>
            <a:pPr>
              <a:spcBef>
                <a:spcPct val="0"/>
              </a:spcBef>
              <a:buNone/>
            </a:pPr>
            <a:r>
              <a:rPr lang="zh-CN" altLang="en-US" b="1" dirty="0">
                <a:solidFill>
                  <a:srgbClr val="202A36"/>
                </a:solidFill>
                <a:latin typeface="Arial" charset="0"/>
                <a:cs typeface="Arial" charset="0"/>
              </a:rPr>
              <a:t>（三）国内外安全科学发展</a:t>
            </a:r>
          </a:p>
        </p:txBody>
      </p:sp>
      <p:sp>
        <p:nvSpPr>
          <p:cNvPr id="32" name="TextBox 2"/>
          <p:cNvSpPr txBox="1"/>
          <p:nvPr/>
        </p:nvSpPr>
        <p:spPr>
          <a:xfrm>
            <a:off x="2366010" y="1563370"/>
            <a:ext cx="4879340" cy="2198370"/>
          </a:xfrm>
          <a:prstGeom prst="rect">
            <a:avLst/>
          </a:prstGeom>
          <a:noFill/>
        </p:spPr>
        <p:txBody>
          <a:bodyPr wrap="square" lIns="91386" tIns="45693" rIns="91386" bIns="45693" rtlCol="0">
            <a:spAutoFit/>
          </a:bodyPr>
          <a:lstStyle/>
          <a:p>
            <a:pPr fontAlgn="auto">
              <a:lnSpc>
                <a:spcPts val="2420"/>
              </a:lnSpc>
            </a:pPr>
            <a:r>
              <a:rPr lang="zh-CN" altLang="en-US" sz="1600" b="1" dirty="0">
                <a:solidFill>
                  <a:schemeClr val="tx1">
                    <a:lumMod val="75000"/>
                    <a:lumOff val="25000"/>
                  </a:schemeClr>
                </a:solidFill>
                <a:latin typeface="微软雅黑" pitchFamily="34" charset="-122"/>
                <a:ea typeface="微软雅黑" pitchFamily="34" charset="-122"/>
              </a:rPr>
              <a:t>       安全科学的发展以安全技术为先导，而安全技术则随着产业革命而产生。以蒸汽机为标志的产业革命，使生产力飞跃发展，机器广泛使用的结果使人的伤亡事故和职业病日益增多。针对机器生产造成的危害，安全科学应运而生。据相关资料显示，欧洲等国的安全科学发展始于</a:t>
            </a:r>
            <a:r>
              <a:rPr lang="en-US" altLang="zh-CN" sz="1600" b="1" dirty="0">
                <a:solidFill>
                  <a:schemeClr val="tx1">
                    <a:lumMod val="75000"/>
                    <a:lumOff val="25000"/>
                  </a:schemeClr>
                </a:solidFill>
                <a:latin typeface="微软雅黑" pitchFamily="34" charset="-122"/>
                <a:ea typeface="微软雅黑" pitchFamily="34" charset="-122"/>
              </a:rPr>
              <a:t>1730</a:t>
            </a:r>
            <a:r>
              <a:rPr lang="zh-CN" altLang="en-US" sz="1600" b="1" dirty="0">
                <a:solidFill>
                  <a:schemeClr val="tx1">
                    <a:lumMod val="75000"/>
                    <a:lumOff val="25000"/>
                  </a:schemeClr>
                </a:solidFill>
                <a:latin typeface="微软雅黑" pitchFamily="34" charset="-122"/>
                <a:ea typeface="微软雅黑" pitchFamily="34" charset="-122"/>
              </a:rPr>
              <a:t>年</a:t>
            </a:r>
          </a:p>
          <a:p>
            <a:endParaRPr lang="zh-CN" altLang="en-US" sz="1600" b="1" dirty="0">
              <a:solidFill>
                <a:schemeClr val="tx1">
                  <a:lumMod val="75000"/>
                  <a:lumOff val="25000"/>
                </a:schemeClr>
              </a:solidFill>
              <a:latin typeface="微软雅黑" pitchFamily="34" charset="-122"/>
              <a:ea typeface="微软雅黑" pitchFamily="34" charset="-122"/>
            </a:endParaRPr>
          </a:p>
        </p:txBody>
      </p:sp>
      <p:grpSp>
        <p:nvGrpSpPr>
          <p:cNvPr id="33" name="组合 32"/>
          <p:cNvGrpSpPr/>
          <p:nvPr/>
        </p:nvGrpSpPr>
        <p:grpSpPr>
          <a:xfrm>
            <a:off x="7469579" y="1721162"/>
            <a:ext cx="4259096" cy="3123971"/>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174" name="TextBox 2"/>
          <p:cNvSpPr txBox="1"/>
          <p:nvPr/>
        </p:nvSpPr>
        <p:spPr>
          <a:xfrm>
            <a:off x="2366645" y="3858895"/>
            <a:ext cx="5791200" cy="2572385"/>
          </a:xfrm>
          <a:prstGeom prst="rect">
            <a:avLst/>
          </a:prstGeom>
          <a:noFill/>
        </p:spPr>
        <p:txBody>
          <a:bodyPr wrap="square" lIns="91386" tIns="45693" rIns="91386" bIns="45693" rtlCol="0">
            <a:spAutoFit/>
          </a:bodyPr>
          <a:lstStyle/>
          <a:p>
            <a:pPr lvl="0" fontAlgn="auto">
              <a:lnSpc>
                <a:spcPts val="2420"/>
              </a:lnSpc>
            </a:pPr>
            <a:r>
              <a:rPr lang="zh-CN" altLang="en-US" sz="1600" b="1" dirty="0">
                <a:solidFill>
                  <a:schemeClr val="tx1">
                    <a:lumMod val="75000"/>
                    <a:lumOff val="25000"/>
                  </a:schemeClr>
                </a:solidFill>
                <a:latin typeface="微软雅黑" pitchFamily="34" charset="-122"/>
                <a:ea typeface="微软雅黑" pitchFamily="34" charset="-122"/>
              </a:rPr>
              <a:t>       我国的安全科学技术，主要是在建国以后逐步发展起来的。初步建立阶段，建国初期至</a:t>
            </a:r>
            <a:r>
              <a:rPr lang="en-US" altLang="zh-CN" sz="1600" b="1" dirty="0">
                <a:solidFill>
                  <a:schemeClr val="tx1">
                    <a:lumMod val="75000"/>
                    <a:lumOff val="25000"/>
                  </a:schemeClr>
                </a:solidFill>
                <a:latin typeface="微软雅黑" pitchFamily="34" charset="-122"/>
                <a:ea typeface="微软雅黑" pitchFamily="34" charset="-122"/>
              </a:rPr>
              <a:t>70</a:t>
            </a:r>
            <a:r>
              <a:rPr lang="zh-CN" altLang="en-US" sz="1600" b="1" dirty="0">
                <a:solidFill>
                  <a:schemeClr val="tx1">
                    <a:lumMod val="75000"/>
                    <a:lumOff val="25000"/>
                  </a:schemeClr>
                </a:solidFill>
                <a:latin typeface="微软雅黑" pitchFamily="34" charset="-122"/>
                <a:ea typeface="微软雅黑" pitchFamily="34" charset="-122"/>
              </a:rPr>
              <a:t>年代末，国家吧劳动保护作为一项基本国策实施；迅猛发展阶段，</a:t>
            </a:r>
            <a:r>
              <a:rPr lang="en-US" altLang="zh-CN" sz="1600" b="1" dirty="0">
                <a:solidFill>
                  <a:schemeClr val="tx1">
                    <a:lumMod val="75000"/>
                    <a:lumOff val="25000"/>
                  </a:schemeClr>
                </a:solidFill>
                <a:latin typeface="微软雅黑" pitchFamily="34" charset="-122"/>
                <a:ea typeface="微软雅黑" pitchFamily="34" charset="-122"/>
              </a:rPr>
              <a:t>70</a:t>
            </a:r>
            <a:r>
              <a:rPr lang="zh-CN" altLang="en-US" sz="1600" b="1" dirty="0">
                <a:solidFill>
                  <a:schemeClr val="tx1">
                    <a:lumMod val="75000"/>
                    <a:lumOff val="25000"/>
                  </a:schemeClr>
                </a:solidFill>
                <a:latin typeface="微软雅黑" pitchFamily="34" charset="-122"/>
                <a:ea typeface="微软雅黑" pitchFamily="34" charset="-122"/>
              </a:rPr>
              <a:t>年代末至</a:t>
            </a:r>
            <a:r>
              <a:rPr lang="en-US" altLang="zh-CN" sz="1600" b="1" dirty="0">
                <a:solidFill>
                  <a:schemeClr val="tx1">
                    <a:lumMod val="75000"/>
                    <a:lumOff val="25000"/>
                  </a:schemeClr>
                </a:solidFill>
                <a:latin typeface="微软雅黑" pitchFamily="34" charset="-122"/>
                <a:ea typeface="微软雅黑" pitchFamily="34" charset="-122"/>
              </a:rPr>
              <a:t>90</a:t>
            </a:r>
            <a:r>
              <a:rPr lang="zh-CN" altLang="en-US" sz="1600" b="1" dirty="0">
                <a:solidFill>
                  <a:schemeClr val="tx1">
                    <a:lumMod val="75000"/>
                    <a:lumOff val="25000"/>
                  </a:schemeClr>
                </a:solidFill>
                <a:latin typeface="微软雅黑" pitchFamily="34" charset="-122"/>
                <a:ea typeface="微软雅黑" pitchFamily="34" charset="-122"/>
              </a:rPr>
              <a:t>年代初，随着改革开放和现代化建设的发展，我国安全科学技术迅猛发展，逐步提出了安全学科体系和技术体系，安全教育和管理体系初具规模；新的发展阶段，</a:t>
            </a:r>
            <a:r>
              <a:rPr lang="en-US" altLang="zh-CN" sz="1600" b="1" dirty="0">
                <a:solidFill>
                  <a:schemeClr val="tx1">
                    <a:lumMod val="75000"/>
                    <a:lumOff val="25000"/>
                  </a:schemeClr>
                </a:solidFill>
                <a:latin typeface="微软雅黑" pitchFamily="34" charset="-122"/>
                <a:ea typeface="微软雅黑" pitchFamily="34" charset="-122"/>
              </a:rPr>
              <a:t>20</a:t>
            </a:r>
            <a:r>
              <a:rPr lang="zh-CN" altLang="en-US" sz="1600" b="1" dirty="0">
                <a:solidFill>
                  <a:schemeClr val="tx1">
                    <a:lumMod val="75000"/>
                    <a:lumOff val="25000"/>
                  </a:schemeClr>
                </a:solidFill>
                <a:latin typeface="微软雅黑" pitchFamily="34" charset="-122"/>
                <a:ea typeface="微软雅黑" pitchFamily="34" charset="-122"/>
              </a:rPr>
              <a:t>世纪</a:t>
            </a:r>
            <a:r>
              <a:rPr lang="en-US" altLang="zh-CN" sz="1600" b="1" dirty="0">
                <a:solidFill>
                  <a:schemeClr val="tx1">
                    <a:lumMod val="75000"/>
                    <a:lumOff val="25000"/>
                  </a:schemeClr>
                </a:solidFill>
                <a:latin typeface="微软雅黑" pitchFamily="34" charset="-122"/>
                <a:ea typeface="微软雅黑" pitchFamily="34" charset="-122"/>
              </a:rPr>
              <a:t>90</a:t>
            </a:r>
            <a:r>
              <a:rPr lang="zh-CN" altLang="en-US" sz="1600" b="1" dirty="0">
                <a:solidFill>
                  <a:schemeClr val="tx1">
                    <a:lumMod val="75000"/>
                    <a:lumOff val="25000"/>
                  </a:schemeClr>
                </a:solidFill>
                <a:latin typeface="微软雅黑" pitchFamily="34" charset="-122"/>
                <a:ea typeface="微软雅黑" pitchFamily="34" charset="-122"/>
              </a:rPr>
              <a:t>年代以来，我国安全科学技术发展纳入国家科学技术发展规划，科研机构形成网络，取得一大批科研成果，企业安全管理也逐步走上现代化</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4"/>
                                        </p:tgtEl>
                                        <p:attrNameLst>
                                          <p:attrName>style.visibility</p:attrName>
                                        </p:attrNameLst>
                                      </p:cBhvr>
                                      <p:to>
                                        <p:strVal val="visible"/>
                                      </p:to>
                                    </p:set>
                                    <p:anim calcmode="lin" valueType="num">
                                      <p:cBhvr additive="base">
                                        <p:cTn id="20" dur="500" fill="hold"/>
                                        <p:tgtEl>
                                          <p:spTgt spid="174"/>
                                        </p:tgtEl>
                                        <p:attrNameLst>
                                          <p:attrName>ppt_x</p:attrName>
                                        </p:attrNameLst>
                                      </p:cBhvr>
                                      <p:tavLst>
                                        <p:tav tm="0">
                                          <p:val>
                                            <p:strVal val="#ppt_x"/>
                                          </p:val>
                                        </p:tav>
                                        <p:tav tm="100000">
                                          <p:val>
                                            <p:strVal val="#ppt_x"/>
                                          </p:val>
                                        </p:tav>
                                      </p:tavLst>
                                    </p:anim>
                                    <p:anim calcmode="lin" valueType="num">
                                      <p:cBhvr additive="base">
                                        <p:cTn id="21"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4" grpId="0"/>
    </p:bldLst>
  </p:timing>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9059</Words>
  <Application>Microsoft Office PowerPoint</Application>
  <PresentationFormat>宽屏</PresentationFormat>
  <Paragraphs>709</Paragraphs>
  <Slides>62</Slides>
  <Notes>49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62</vt:i4>
      </vt:variant>
    </vt:vector>
  </HeadingPairs>
  <TitlesOfParts>
    <vt:vector size="75" baseType="lpstr">
      <vt:lpstr>04b_20</vt:lpstr>
      <vt:lpstr>Arial Unicode MS</vt:lpstr>
      <vt:lpstr>맑은 고딕</vt:lpstr>
      <vt:lpstr>等线</vt:lpstr>
      <vt:lpstr>黑体</vt:lpstr>
      <vt:lpstr>宋体</vt:lpstr>
      <vt:lpstr>微软雅黑</vt:lpstr>
      <vt:lpstr>Arial</vt:lpstr>
      <vt:lpstr>Calibri</vt:lpstr>
      <vt:lpstr>Calibri Light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2019-05-06T12:36:34Z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2052-9.4.1</vt:lpwstr>
  </property>
</Properties>
</file>