
<file path=[Content_Types].xml><?xml version="1.0" encoding="utf-8"?>
<Types xmlns="http://schemas.openxmlformats.org/package/2006/content-types">
  <Default Extension="vml" ContentType="application/vnd.openxmlformats-officedocument.vmlDrawing"/>
  <Default Extension="bin" ContentType="application/vnd.openxmlformats-officedocument.oleObject"/>
  <Default Extension="wav" ContentType="audio/x-wav"/>
  <Default Extension="jpeg" ContentType="image/jpeg"/>
  <Default Extension="JPG" ContentType="image/.jpg"/>
  <Default Extension="png" ContentType="image/png"/>
  <Default Extension="wmf" ContentType="image/x-wmf"/>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2.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2" Type="http://schemas.openxmlformats.org/officeDocument/2006/relationships/extended-properties" Target="docProps/app.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p:sldMasterIdLst>
    <p:sldMasterId id="2147483648" r:id="rId1"/>
  </p:sldMasterIdLst>
  <p:notesMasterIdLst>
    <p:notesMasterId r:id="rId5"/>
  </p:notesMasterIdLst>
  <p:handoutMasterIdLst>
    <p:handoutMasterId r:id="rId37"/>
  </p:handoutMasterIdLst>
  <p:sldIdLst>
    <p:sldId id="1266" r:id="rId3"/>
    <p:sldId id="1544" r:id="rId4"/>
    <p:sldId id="1394" r:id="rId6"/>
    <p:sldId id="1407" r:id="rId7"/>
    <p:sldId id="1409" r:id="rId8"/>
    <p:sldId id="1411" r:id="rId9"/>
    <p:sldId id="1397" r:id="rId10"/>
    <p:sldId id="1398" r:id="rId11"/>
    <p:sldId id="1399" r:id="rId12"/>
    <p:sldId id="1500" r:id="rId13"/>
    <p:sldId id="1401" r:id="rId14"/>
    <p:sldId id="1404" r:id="rId15"/>
    <p:sldId id="1442" r:id="rId16"/>
    <p:sldId id="1412" r:id="rId17"/>
    <p:sldId id="1413" r:id="rId18"/>
    <p:sldId id="1414" r:id="rId19"/>
    <p:sldId id="1415" r:id="rId20"/>
    <p:sldId id="1426" r:id="rId21"/>
    <p:sldId id="1529" r:id="rId22"/>
    <p:sldId id="1429" r:id="rId23"/>
    <p:sldId id="1430" r:id="rId24"/>
    <p:sldId id="1527" r:id="rId25"/>
    <p:sldId id="1530" r:id="rId26"/>
    <p:sldId id="1432" r:id="rId27"/>
    <p:sldId id="1434" r:id="rId28"/>
    <p:sldId id="1435" r:id="rId29"/>
    <p:sldId id="1436" r:id="rId30"/>
    <p:sldId id="1531" r:id="rId31"/>
    <p:sldId id="1438" r:id="rId32"/>
    <p:sldId id="1533" r:id="rId33"/>
    <p:sldId id="1374" r:id="rId34"/>
    <p:sldId id="1532" r:id="rId35"/>
    <p:sldId id="1545" r:id="rId36"/>
  </p:sldIdLst>
  <p:sldSz cx="12192000" cy="6858000"/>
  <p:notesSz cx="6735445" cy="9865995"/>
  <p:defaultTextStyle>
    <a:defPPr>
      <a:defRPr lang="zh-CN"/>
    </a:defPPr>
    <a:lvl1pPr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fontAlgn="base">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BBB59"/>
    <a:srgbClr val="FF6600"/>
    <a:srgbClr val="82B000"/>
    <a:srgbClr val="FF9D0D"/>
    <a:srgbClr val="0923E7"/>
    <a:srgbClr val="06A8F0"/>
    <a:srgbClr val="D2842E"/>
    <a:srgbClr val="FFCCCC"/>
    <a:srgbClr val="66FFFF"/>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28" autoAdjust="0"/>
    <p:restoredTop sz="92393" autoAdjust="0"/>
  </p:normalViewPr>
  <p:slideViewPr>
    <p:cSldViewPr>
      <p:cViewPr varScale="1">
        <p:scale>
          <a:sx n="104" d="100"/>
          <a:sy n="104" d="100"/>
        </p:scale>
        <p:origin x="780" y="96"/>
      </p:cViewPr>
      <p:guideLst>
        <p:guide orient="horz" pos="1972"/>
        <p:guide pos="3714"/>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6.xml"/><Relationship Id="rId8" Type="http://schemas.openxmlformats.org/officeDocument/2006/relationships/slide" Target="slides/slide5.xml"/><Relationship Id="rId7" Type="http://schemas.openxmlformats.org/officeDocument/2006/relationships/slide" Target="slides/slide4.xml"/><Relationship Id="rId6" Type="http://schemas.openxmlformats.org/officeDocument/2006/relationships/slide" Target="slides/slide3.xml"/><Relationship Id="rId5" Type="http://schemas.openxmlformats.org/officeDocument/2006/relationships/notesMaster" Target="notesMasters/notesMaster1.xml"/><Relationship Id="rId40" Type="http://schemas.openxmlformats.org/officeDocument/2006/relationships/tableStyles" Target="tableStyles.xml"/><Relationship Id="rId4" Type="http://schemas.openxmlformats.org/officeDocument/2006/relationships/slide" Target="slides/slide2.xml"/><Relationship Id="rId39" Type="http://schemas.openxmlformats.org/officeDocument/2006/relationships/viewProps" Target="viewProps.xml"/><Relationship Id="rId38" Type="http://schemas.openxmlformats.org/officeDocument/2006/relationships/presProps" Target="presProps.xml"/><Relationship Id="rId37" Type="http://schemas.openxmlformats.org/officeDocument/2006/relationships/handoutMaster" Target="handoutMasters/handoutMaster1.xml"/><Relationship Id="rId36" Type="http://schemas.openxmlformats.org/officeDocument/2006/relationships/slide" Target="slides/slide33.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slide" Target="slides/slide8.xml"/><Relationship Id="rId10" Type="http://schemas.openxmlformats.org/officeDocument/2006/relationships/slide" Target="slides/slide7.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image" Target="../media/image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23.wmf"/><Relationship Id="rId1" Type="http://schemas.openxmlformats.org/officeDocument/2006/relationships/image" Target="../media/image22.w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image" Target="../media/image30.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1" y="0"/>
            <a:ext cx="2919565" cy="493790"/>
          </a:xfrm>
          <a:prstGeom prst="rect">
            <a:avLst/>
          </a:prstGeom>
        </p:spPr>
        <p:txBody>
          <a:bodyPr vert="horz" lIns="90711" tIns="45355" rIns="90711" bIns="45355" rtlCol="0"/>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3" name="日期占位符 2"/>
          <p:cNvSpPr>
            <a:spLocks noGrp="1"/>
          </p:cNvSpPr>
          <p:nvPr>
            <p:ph type="dt" sz="quarter" idx="1"/>
          </p:nvPr>
        </p:nvSpPr>
        <p:spPr>
          <a:xfrm>
            <a:off x="3814627" y="0"/>
            <a:ext cx="2919565" cy="493790"/>
          </a:xfrm>
          <a:prstGeom prst="rect">
            <a:avLst/>
          </a:prstGeom>
        </p:spPr>
        <p:txBody>
          <a:bodyPr vert="horz" lIns="90711" tIns="45355" rIns="90711" bIns="45355" rtlCol="0"/>
          <a:lstStyle>
            <a:lvl1pPr algn="r">
              <a:defRPr sz="1200">
                <a:latin typeface="Arial" panose="020B0604020202020204" pitchFamily="34" charset="0"/>
                <a:ea typeface="宋体" panose="02010600030101010101" pitchFamily="2" charset="-122"/>
              </a:defRPr>
            </a:lvl1pPr>
          </a:lstStyle>
          <a:p>
            <a:pPr>
              <a:defRPr/>
            </a:pPr>
            <a:fld id="{4B3463C7-F750-4271-B7F2-A075E1F7E3CE}" type="datetimeFigureOut">
              <a:rPr lang="zh-CN" altLang="en-US"/>
            </a:fld>
            <a:endParaRPr lang="zh-CN" altLang="en-US"/>
          </a:p>
        </p:txBody>
      </p:sp>
      <p:sp>
        <p:nvSpPr>
          <p:cNvPr id="4" name="页脚占位符 3"/>
          <p:cNvSpPr>
            <a:spLocks noGrp="1"/>
          </p:cNvSpPr>
          <p:nvPr>
            <p:ph type="ftr" sz="quarter" idx="2"/>
          </p:nvPr>
        </p:nvSpPr>
        <p:spPr>
          <a:xfrm>
            <a:off x="1" y="9370946"/>
            <a:ext cx="2919565" cy="493790"/>
          </a:xfrm>
          <a:prstGeom prst="rect">
            <a:avLst/>
          </a:prstGeom>
        </p:spPr>
        <p:txBody>
          <a:bodyPr vert="horz" lIns="90711" tIns="45355" rIns="90711" bIns="45355" rtlCol="0" anchor="b"/>
          <a:lstStyle>
            <a:lvl1pPr algn="l">
              <a:defRPr sz="1200">
                <a:latin typeface="Arial" panose="020B0604020202020204" pitchFamily="34" charset="0"/>
                <a:ea typeface="宋体" panose="02010600030101010101" pitchFamily="2" charset="-122"/>
              </a:defRPr>
            </a:lvl1pPr>
          </a:lstStyle>
          <a:p>
            <a:pPr>
              <a:defRPr/>
            </a:pPr>
            <a:endParaRPr lang="zh-CN" altLang="en-US"/>
          </a:p>
        </p:txBody>
      </p:sp>
      <p:sp>
        <p:nvSpPr>
          <p:cNvPr id="5" name="灯片编号占位符 4"/>
          <p:cNvSpPr>
            <a:spLocks noGrp="1"/>
          </p:cNvSpPr>
          <p:nvPr>
            <p:ph type="sldNum" sz="quarter" idx="3"/>
          </p:nvPr>
        </p:nvSpPr>
        <p:spPr>
          <a:xfrm>
            <a:off x="3814627" y="9370946"/>
            <a:ext cx="2919565" cy="493790"/>
          </a:xfrm>
          <a:prstGeom prst="rect">
            <a:avLst/>
          </a:prstGeom>
        </p:spPr>
        <p:txBody>
          <a:bodyPr vert="horz" lIns="90711" tIns="45355" rIns="90711" bIns="45355" rtlCol="0" anchor="b"/>
          <a:lstStyle>
            <a:lvl1pPr algn="r">
              <a:defRPr sz="1200">
                <a:latin typeface="Arial" panose="020B0604020202020204" pitchFamily="34" charset="0"/>
                <a:ea typeface="宋体" panose="02010600030101010101" pitchFamily="2" charset="-122"/>
              </a:defRPr>
            </a:lvl1pPr>
          </a:lstStyle>
          <a:p>
            <a:pPr>
              <a:defRPr/>
            </a:pPr>
            <a:fld id="{BF729830-45FE-4189-94E7-EDA1B2E21F28}" type="slidenum">
              <a:rPr lang="zh-CN" altLang="en-US"/>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1" y="0"/>
            <a:ext cx="2919565" cy="493790"/>
          </a:xfrm>
          <a:prstGeom prst="rect">
            <a:avLst/>
          </a:prstGeom>
          <a:noFill/>
          <a:ln w="9525">
            <a:noFill/>
            <a:miter lim="800000"/>
          </a:ln>
          <a:effectLst/>
        </p:spPr>
        <p:txBody>
          <a:bodyPr vert="horz" wrap="square" lIns="90708" tIns="45354" rIns="90708" bIns="45354" numCol="1" anchor="t" anchorCtr="0" compatLnSpc="1"/>
          <a:lstStyle>
            <a:lvl1pPr>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endParaRPr lang="en-US" altLang="zh-CN"/>
          </a:p>
        </p:txBody>
      </p:sp>
      <p:sp>
        <p:nvSpPr>
          <p:cNvPr id="4099" name="Rectangle 3"/>
          <p:cNvSpPr>
            <a:spLocks noGrp="1" noChangeArrowheads="1"/>
          </p:cNvSpPr>
          <p:nvPr>
            <p:ph type="dt" idx="1"/>
          </p:nvPr>
        </p:nvSpPr>
        <p:spPr bwMode="auto">
          <a:xfrm>
            <a:off x="3814627" y="0"/>
            <a:ext cx="2919565" cy="493790"/>
          </a:xfrm>
          <a:prstGeom prst="rect">
            <a:avLst/>
          </a:prstGeom>
          <a:noFill/>
          <a:ln w="9525">
            <a:noFill/>
            <a:miter lim="800000"/>
          </a:ln>
          <a:effectLst/>
        </p:spPr>
        <p:txBody>
          <a:bodyPr vert="horz" wrap="square" lIns="90708" tIns="45354" rIns="90708" bIns="45354" numCol="1" anchor="t" anchorCtr="0" compatLnSpc="1"/>
          <a:lstStyle>
            <a:lvl1pPr algn="r">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endParaRPr lang="en-US" altLang="zh-CN"/>
          </a:p>
        </p:txBody>
      </p:sp>
      <p:sp>
        <p:nvSpPr>
          <p:cNvPr id="70660" name="Rectangle 4"/>
          <p:cNvSpPr>
            <a:spLocks noGrp="1" noRot="1" noChangeAspect="1" noChangeArrowheads="1" noTextEdit="1"/>
          </p:cNvSpPr>
          <p:nvPr>
            <p:ph type="sldImg" idx="2"/>
          </p:nvPr>
        </p:nvSpPr>
        <p:spPr bwMode="auto">
          <a:xfrm>
            <a:off x="79993" y="739775"/>
            <a:ext cx="6575778" cy="3698875"/>
          </a:xfrm>
          <a:prstGeom prst="rect">
            <a:avLst/>
          </a:prstGeom>
          <a:noFill/>
          <a:ln w="9525">
            <a:solidFill>
              <a:srgbClr val="000000"/>
            </a:solidFill>
            <a:miter lim="800000"/>
          </a:ln>
        </p:spPr>
      </p:sp>
      <p:sp>
        <p:nvSpPr>
          <p:cNvPr id="4101" name="Rectangle 5"/>
          <p:cNvSpPr>
            <a:spLocks noGrp="1" noChangeArrowheads="1"/>
          </p:cNvSpPr>
          <p:nvPr>
            <p:ph type="body" sz="quarter" idx="3"/>
          </p:nvPr>
        </p:nvSpPr>
        <p:spPr bwMode="auto">
          <a:xfrm>
            <a:off x="673265" y="4687054"/>
            <a:ext cx="5389240" cy="4439368"/>
          </a:xfrm>
          <a:prstGeom prst="rect">
            <a:avLst/>
          </a:prstGeom>
          <a:noFill/>
          <a:ln w="9525">
            <a:noFill/>
            <a:miter lim="800000"/>
          </a:ln>
          <a:effectLst/>
        </p:spPr>
        <p:txBody>
          <a:bodyPr vert="horz" wrap="square" lIns="90708" tIns="45354" rIns="90708" bIns="45354" numCol="1" anchor="t" anchorCtr="0" compatLnSpc="1"/>
          <a:lstStyle/>
          <a:p>
            <a:pPr lvl="0"/>
            <a:r>
              <a:rPr lang="zh-CN" altLang="en-US" noProof="0" smtClean="0"/>
              <a:t>单击此处编辑母版文本样式</a:t>
            </a:r>
            <a:endParaRPr lang="zh-CN" altLang="en-US" noProof="0" smtClean="0"/>
          </a:p>
          <a:p>
            <a:pPr lvl="1"/>
            <a:r>
              <a:rPr lang="zh-CN" altLang="en-US" noProof="0" smtClean="0"/>
              <a:t>第二级</a:t>
            </a:r>
            <a:endParaRPr lang="zh-CN" altLang="en-US" noProof="0" smtClean="0"/>
          </a:p>
          <a:p>
            <a:pPr lvl="2"/>
            <a:r>
              <a:rPr lang="zh-CN" altLang="en-US" noProof="0" smtClean="0"/>
              <a:t>第三级</a:t>
            </a:r>
            <a:endParaRPr lang="zh-CN" altLang="en-US" noProof="0" smtClean="0"/>
          </a:p>
          <a:p>
            <a:pPr lvl="3"/>
            <a:r>
              <a:rPr lang="zh-CN" altLang="en-US" noProof="0" smtClean="0"/>
              <a:t>第四级</a:t>
            </a:r>
            <a:endParaRPr lang="zh-CN" altLang="en-US" noProof="0" smtClean="0"/>
          </a:p>
          <a:p>
            <a:pPr lvl="4"/>
            <a:r>
              <a:rPr lang="zh-CN" altLang="en-US" noProof="0" smtClean="0"/>
              <a:t>第五级</a:t>
            </a:r>
            <a:endParaRPr lang="zh-CN" altLang="en-US" noProof="0" smtClean="0"/>
          </a:p>
        </p:txBody>
      </p:sp>
      <p:sp>
        <p:nvSpPr>
          <p:cNvPr id="4102" name="Rectangle 6"/>
          <p:cNvSpPr>
            <a:spLocks noGrp="1" noChangeArrowheads="1"/>
          </p:cNvSpPr>
          <p:nvPr>
            <p:ph type="ftr" sz="quarter" idx="4"/>
          </p:nvPr>
        </p:nvSpPr>
        <p:spPr bwMode="auto">
          <a:xfrm>
            <a:off x="1" y="9370946"/>
            <a:ext cx="2919565" cy="493790"/>
          </a:xfrm>
          <a:prstGeom prst="rect">
            <a:avLst/>
          </a:prstGeom>
          <a:noFill/>
          <a:ln w="9525">
            <a:noFill/>
            <a:miter lim="800000"/>
          </a:ln>
          <a:effectLst/>
        </p:spPr>
        <p:txBody>
          <a:bodyPr vert="horz" wrap="square" lIns="90708" tIns="45354" rIns="90708" bIns="45354" numCol="1" anchor="b" anchorCtr="0" compatLnSpc="1"/>
          <a:lstStyle>
            <a:lvl1pPr>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endParaRPr lang="en-US" altLang="zh-CN"/>
          </a:p>
        </p:txBody>
      </p:sp>
      <p:sp>
        <p:nvSpPr>
          <p:cNvPr id="4103" name="Rectangle 7"/>
          <p:cNvSpPr>
            <a:spLocks noGrp="1" noChangeArrowheads="1"/>
          </p:cNvSpPr>
          <p:nvPr>
            <p:ph type="sldNum" sz="quarter" idx="5"/>
          </p:nvPr>
        </p:nvSpPr>
        <p:spPr bwMode="auto">
          <a:xfrm>
            <a:off x="3814627" y="9370946"/>
            <a:ext cx="2919565" cy="493790"/>
          </a:xfrm>
          <a:prstGeom prst="rect">
            <a:avLst/>
          </a:prstGeom>
          <a:noFill/>
          <a:ln w="9525">
            <a:noFill/>
            <a:miter lim="800000"/>
          </a:ln>
          <a:effectLst/>
        </p:spPr>
        <p:txBody>
          <a:bodyPr vert="horz" wrap="square" lIns="90708" tIns="45354" rIns="90708" bIns="45354" numCol="1" anchor="b" anchorCtr="0" compatLnSpc="1"/>
          <a:lstStyle>
            <a:lvl1pPr algn="r">
              <a:defRPr sz="12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fld id="{E7DC32F0-EAC8-4079-BAE4-9016EC08454A}" type="slidenum">
              <a:rPr lang="en-US" altLang="zh-CN"/>
            </a:fld>
            <a:endParaRPr lang="en-US" altLang="zh-CN"/>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1pPr>
    <a:lvl2pPr marL="4572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2pPr>
    <a:lvl3pPr marL="9144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3pPr>
    <a:lvl4pPr marL="13716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4pPr>
    <a:lvl5pPr marL="1828800" algn="l" rtl="0" eaLnBrk="0" fontAlgn="base" hangingPunct="0">
      <a:spcBef>
        <a:spcPct val="30000"/>
      </a:spcBef>
      <a:spcAft>
        <a:spcPct val="0"/>
      </a:spcAft>
      <a:defRPr sz="1200" kern="1200">
        <a:solidFill>
          <a:schemeClr val="tx1"/>
        </a:solidFill>
        <a:latin typeface="微软雅黑" panose="020B0503020204020204" pitchFamily="34" charset="-122"/>
        <a:ea typeface="微软雅黑" panose="020B0503020204020204" pitchFamily="34" charset="-122"/>
        <a:cs typeface="微软雅黑" panose="020B0503020204020204" pitchFamily="3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79375" y="739775"/>
            <a:ext cx="6577013" cy="3698875"/>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18F03C3-53C1-4F10-8DAF-D1F318E96C6E}" type="slidenum">
              <a:rPr lang="zh-CN" altLang="en-US" smtClean="0"/>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90114" name="Rectangle 2"/>
          <p:cNvSpPr>
            <a:spLocks noGrp="1" noChangeArrowheads="1"/>
          </p:cNvSpPr>
          <p:nvPr>
            <p:ph type="ctrTitle"/>
          </p:nvPr>
        </p:nvSpPr>
        <p:spPr>
          <a:xfrm>
            <a:off x="914400" y="2130437"/>
            <a:ext cx="10363200" cy="1470025"/>
          </a:xfrm>
        </p:spPr>
        <p:txBody>
          <a:bodyPr/>
          <a:lstStyle>
            <a:lvl1pPr>
              <a:defRPr/>
            </a:lvl1pPr>
          </a:lstStyle>
          <a:p>
            <a:r>
              <a:rPr lang="zh-CN" altLang="en-US"/>
              <a:t>单击此处编辑母版标题样式</a:t>
            </a:r>
            <a:endParaRPr lang="zh-CN" altLang="en-US"/>
          </a:p>
        </p:txBody>
      </p:sp>
      <p:sp>
        <p:nvSpPr>
          <p:cNvPr id="90115" name="Rectangle 3"/>
          <p:cNvSpPr>
            <a:spLocks noGrp="1" noChangeArrowheads="1"/>
          </p:cNvSpPr>
          <p:nvPr>
            <p:ph type="subTitle" idx="1"/>
          </p:nvPr>
        </p:nvSpPr>
        <p:spPr>
          <a:xfrm>
            <a:off x="1828800" y="4797437"/>
            <a:ext cx="8534400" cy="841375"/>
          </a:xfrm>
        </p:spPr>
        <p:txBody>
          <a:bodyPr/>
          <a:lstStyle>
            <a:lvl1pPr marL="0" indent="0" algn="ctr">
              <a:buFontTx/>
              <a:buNone/>
              <a:defRPr>
                <a:ea typeface="微软雅黑" panose="020B0503020204020204" pitchFamily="34" charset="-122"/>
              </a:defRPr>
            </a:lvl1pPr>
          </a:lstStyle>
          <a:p>
            <a:r>
              <a:rPr lang="zh-CN" altLang="en-US"/>
              <a:t>单击此处编辑母版副标题样式</a:t>
            </a:r>
            <a:endParaRPr lang="zh-CN" altLang="en-US"/>
          </a:p>
        </p:txBody>
      </p:sp>
      <p:sp>
        <p:nvSpPr>
          <p:cNvPr id="7" name="Rectangle 4"/>
          <p:cNvSpPr>
            <a:spLocks noGrp="1" noChangeArrowheads="1"/>
          </p:cNvSpPr>
          <p:nvPr>
            <p:ph type="dt" sz="half" idx="10"/>
          </p:nvPr>
        </p:nvSpPr>
        <p:spPr/>
        <p:txBody>
          <a:bodyPr/>
          <a:lstStyle>
            <a:lvl1pPr>
              <a:defRPr/>
            </a:lvl1pPr>
          </a:lstStyle>
          <a:p>
            <a:pPr>
              <a:defRPr/>
            </a:pPr>
            <a:endParaRPr lang="en-US" altLang="zh-CN"/>
          </a:p>
        </p:txBody>
      </p:sp>
      <p:sp>
        <p:nvSpPr>
          <p:cNvPr id="8" name="Rectangle 5"/>
          <p:cNvSpPr>
            <a:spLocks noGrp="1" noChangeArrowheads="1"/>
          </p:cNvSpPr>
          <p:nvPr>
            <p:ph type="ftr" sz="quarter" idx="11"/>
          </p:nvPr>
        </p:nvSpPr>
        <p:spPr/>
        <p:txBody>
          <a:bodyPr/>
          <a:lstStyle>
            <a:lvl1pPr>
              <a:defRPr/>
            </a:lvl1pPr>
          </a:lstStyle>
          <a:p>
            <a:pPr>
              <a:defRPr/>
            </a:pPr>
            <a:endParaRPr lang="en-US" altLang="zh-CN"/>
          </a:p>
        </p:txBody>
      </p:sp>
      <p:sp>
        <p:nvSpPr>
          <p:cNvPr id="9" name="Rectangle 6"/>
          <p:cNvSpPr>
            <a:spLocks noGrp="1" noChangeArrowheads="1"/>
          </p:cNvSpPr>
          <p:nvPr>
            <p:ph type="sldNum" sz="quarter" idx="12"/>
          </p:nvPr>
        </p:nvSpPr>
        <p:spPr/>
        <p:txBody>
          <a:bodyPr/>
          <a:lstStyle>
            <a:lvl1pPr>
              <a:defRPr/>
            </a:lvl1pPr>
          </a:lstStyle>
          <a:p>
            <a:pPr>
              <a:defRPr/>
            </a:pPr>
            <a:fld id="{5C4D1E2E-2250-424A-AD10-ACB6B43532C4}"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4" name="Rectangle 4"/>
          <p:cNvSpPr>
            <a:spLocks noGrp="1" noChangeArrowheads="1"/>
          </p:cNvSpPr>
          <p:nvPr>
            <p:ph type="dt" sz="half" idx="10"/>
          </p:nvPr>
        </p:nvSpPr>
        <p:spPr/>
        <p:txBody>
          <a:bodyPr/>
          <a:lstStyle>
            <a:lvl1pPr>
              <a:defRPr/>
            </a:lvl1pPr>
          </a:lstStyle>
          <a:p>
            <a:pPr>
              <a:defRPr/>
            </a:pPr>
            <a:endParaRPr lang="en-US" altLang="zh-CN"/>
          </a:p>
        </p:txBody>
      </p:sp>
      <p:sp>
        <p:nvSpPr>
          <p:cNvPr id="5" name="Rectangle 5"/>
          <p:cNvSpPr>
            <a:spLocks noGrp="1" noChangeArrowheads="1"/>
          </p:cNvSpPr>
          <p:nvPr>
            <p:ph type="ftr" sz="quarter" idx="11"/>
          </p:nvPr>
        </p:nvSpPr>
        <p:spPr/>
        <p:txBody>
          <a:bodyPr/>
          <a:lstStyle>
            <a:lvl1pPr>
              <a:defRPr/>
            </a:lvl1pPr>
          </a:lstStyle>
          <a:p>
            <a:pPr>
              <a:defRPr/>
            </a:pPr>
            <a:endParaRPr lang="en-US" altLang="zh-CN"/>
          </a:p>
        </p:txBody>
      </p:sp>
      <p:sp>
        <p:nvSpPr>
          <p:cNvPr id="6" name="Rectangle 6"/>
          <p:cNvSpPr>
            <a:spLocks noGrp="1" noChangeArrowheads="1"/>
          </p:cNvSpPr>
          <p:nvPr>
            <p:ph type="sldNum" sz="quarter" idx="12"/>
          </p:nvPr>
        </p:nvSpPr>
        <p:spPr/>
        <p:txBody>
          <a:bodyPr/>
          <a:lstStyle>
            <a:lvl1pPr>
              <a:defRPr/>
            </a:lvl1pPr>
          </a:lstStyle>
          <a:p>
            <a:pPr>
              <a:defRPr/>
            </a:pPr>
            <a:r>
              <a:rPr lang="en-US" altLang="zh-CN"/>
              <a:t>	</a:t>
            </a:r>
            <a:fld id="{E49E852D-F2CB-4E85-911F-7C98D0ACB888}"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C30A856E-C2C4-44BD-912C-40B8E02E7C9D}" type="datetimeFigureOut">
              <a:rPr lang="zh-CN" altLang="en-US" smtClean="0"/>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C7C1CE5F-3A33-4E57-A459-2C95C3D0BDA9}"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4" Type="http://schemas.openxmlformats.org/officeDocument/2006/relationships/theme" Target="../theme/theme1.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lumMod val="95000"/>
          </a:schemeClr>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439738"/>
            <a:ext cx="6868584" cy="677862"/>
          </a:xfrm>
          <a:prstGeom prst="rect">
            <a:avLst/>
          </a:prstGeom>
          <a:noFill/>
          <a:ln w="9525">
            <a:noFill/>
            <a:miter lim="800000"/>
          </a:ln>
        </p:spPr>
        <p:txBody>
          <a:bodyPr vert="horz" wrap="square" lIns="62758" tIns="31379" rIns="62758" bIns="31379" numCol="1" anchor="ctr" anchorCtr="0" compatLnSpc="1"/>
          <a:lstStyle/>
          <a:p>
            <a:pPr lvl="0"/>
            <a:r>
              <a:rPr lang="zh-CN" altLang="en-US" smtClean="0"/>
              <a:t>单击此处编辑母版标题样式</a:t>
            </a:r>
            <a:endParaRPr lang="zh-CN" altLang="en-US" smtClean="0"/>
          </a:p>
        </p:txBody>
      </p:sp>
      <p:sp>
        <p:nvSpPr>
          <p:cNvPr id="1027" name="Rectangle 3"/>
          <p:cNvSpPr>
            <a:spLocks noGrp="1" noChangeArrowheads="1"/>
          </p:cNvSpPr>
          <p:nvPr>
            <p:ph type="body" idx="1"/>
          </p:nvPr>
        </p:nvSpPr>
        <p:spPr bwMode="auto">
          <a:xfrm>
            <a:off x="609600" y="1600200"/>
            <a:ext cx="10972800" cy="4525963"/>
          </a:xfrm>
          <a:prstGeom prst="rect">
            <a:avLst/>
          </a:prstGeom>
          <a:noFill/>
          <a:ln w="9525">
            <a:noFill/>
            <a:miter lim="800000"/>
          </a:ln>
        </p:spPr>
        <p:txBody>
          <a:bodyPr vert="horz" wrap="square" lIns="62758" tIns="31379" rIns="62758" bIns="31379" numCol="1" anchor="t" anchorCtr="0" compatLnSpc="1"/>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smtClean="0"/>
          </a:p>
        </p:txBody>
      </p:sp>
      <p:sp>
        <p:nvSpPr>
          <p:cNvPr id="22532" name="Rectangle 4"/>
          <p:cNvSpPr>
            <a:spLocks noGrp="1" noChangeArrowheads="1"/>
          </p:cNvSpPr>
          <p:nvPr>
            <p:ph type="dt" sz="half" idx="2"/>
          </p:nvPr>
        </p:nvSpPr>
        <p:spPr bwMode="auto">
          <a:xfrm>
            <a:off x="609600" y="6245225"/>
            <a:ext cx="2844800" cy="476250"/>
          </a:xfrm>
          <a:prstGeom prst="rect">
            <a:avLst/>
          </a:prstGeom>
          <a:noFill/>
          <a:ln w="9525">
            <a:noFill/>
            <a:miter lim="800000"/>
          </a:ln>
          <a:effectLst/>
        </p:spPr>
        <p:txBody>
          <a:bodyPr vert="horz" wrap="square" lIns="62758" tIns="31379" rIns="62758" bIns="31379" numCol="1" anchor="t" anchorCtr="0" compatLnSpc="1"/>
          <a:lstStyle>
            <a:lvl1pPr>
              <a:defRPr kumimoji="1" sz="10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endParaRPr lang="en-US" altLang="zh-CN"/>
          </a:p>
        </p:txBody>
      </p:sp>
      <p:sp>
        <p:nvSpPr>
          <p:cNvPr id="22533" name="Rectangle 5"/>
          <p:cNvSpPr>
            <a:spLocks noGrp="1" noChangeArrowheads="1"/>
          </p:cNvSpPr>
          <p:nvPr>
            <p:ph type="ftr" sz="quarter" idx="3"/>
          </p:nvPr>
        </p:nvSpPr>
        <p:spPr bwMode="auto">
          <a:xfrm>
            <a:off x="4165600" y="6245225"/>
            <a:ext cx="3860800" cy="476250"/>
          </a:xfrm>
          <a:prstGeom prst="rect">
            <a:avLst/>
          </a:prstGeom>
          <a:noFill/>
          <a:ln w="9525">
            <a:noFill/>
            <a:miter lim="800000"/>
          </a:ln>
          <a:effectLst/>
        </p:spPr>
        <p:txBody>
          <a:bodyPr vert="horz" wrap="square" lIns="62758" tIns="31379" rIns="62758" bIns="31379" numCol="1" anchor="t" anchorCtr="0" compatLnSpc="1"/>
          <a:lstStyle>
            <a:lvl1pPr algn="ctr">
              <a:defRPr kumimoji="1" sz="10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endParaRPr lang="en-US" altLang="zh-CN"/>
          </a:p>
        </p:txBody>
      </p:sp>
      <p:sp>
        <p:nvSpPr>
          <p:cNvPr id="22534" name="Rectangle 6"/>
          <p:cNvSpPr>
            <a:spLocks noGrp="1" noChangeArrowheads="1"/>
          </p:cNvSpPr>
          <p:nvPr>
            <p:ph type="sldNum" sz="quarter" idx="4"/>
          </p:nvPr>
        </p:nvSpPr>
        <p:spPr bwMode="auto">
          <a:xfrm>
            <a:off x="8737600" y="6245225"/>
            <a:ext cx="2844800" cy="476250"/>
          </a:xfrm>
          <a:prstGeom prst="rect">
            <a:avLst/>
          </a:prstGeom>
          <a:noFill/>
          <a:ln w="9525">
            <a:noFill/>
            <a:miter lim="800000"/>
          </a:ln>
          <a:effectLst/>
        </p:spPr>
        <p:txBody>
          <a:bodyPr vert="horz" wrap="square" lIns="62758" tIns="31379" rIns="62758" bIns="31379" numCol="1" anchor="t" anchorCtr="0" compatLnSpc="1"/>
          <a:lstStyle>
            <a:lvl1pPr algn="r">
              <a:defRPr kumimoji="1" sz="1000">
                <a:latin typeface="微软雅黑" panose="020B0503020204020204" pitchFamily="34" charset="-122"/>
                <a:ea typeface="微软雅黑" panose="020B0503020204020204" pitchFamily="34" charset="-122"/>
                <a:cs typeface="微软雅黑" panose="020B0503020204020204" pitchFamily="34" charset="-122"/>
              </a:defRPr>
            </a:lvl1pPr>
          </a:lstStyle>
          <a:p>
            <a:pPr>
              <a:defRPr/>
            </a:pPr>
            <a:r>
              <a:rPr lang="en-US" altLang="zh-CN"/>
              <a:t>	</a:t>
            </a:r>
            <a:fld id="{03DBA250-DDFA-4E4E-8BB1-54C2F05E36E0}" type="slidenum">
              <a:rPr lang="en-US" altLang="zh-CN"/>
            </a:fld>
            <a:endParaRPr lang="en-US" altLang="zh-CN"/>
          </a:p>
        </p:txBody>
      </p:sp>
      <p:sp>
        <p:nvSpPr>
          <p:cNvPr id="14" name="Rectangle 5"/>
          <p:cNvSpPr>
            <a:spLocks noChangeArrowheads="1"/>
          </p:cNvSpPr>
          <p:nvPr userDrawn="1"/>
        </p:nvSpPr>
        <p:spPr bwMode="auto">
          <a:xfrm>
            <a:off x="0" y="-24356"/>
            <a:ext cx="12192000" cy="305026"/>
          </a:xfrm>
          <a:prstGeom prst="rect">
            <a:avLst/>
          </a:prstGeom>
          <a:solidFill>
            <a:schemeClr val="tx1"/>
          </a:solidFill>
          <a:ln w="9525">
            <a:noFill/>
            <a:miter lim="800000"/>
          </a:ln>
        </p:spPr>
        <p:txBody>
          <a:bodyPr wrap="none" anchor="ctr"/>
          <a:lstStyle/>
          <a:p>
            <a:pPr>
              <a:defRPr/>
            </a:pPr>
            <a:endParaRPr lang="zh-CN" altLang="en-US" sz="3285">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Rectangle 5"/>
          <p:cNvSpPr>
            <a:spLocks noChangeArrowheads="1"/>
          </p:cNvSpPr>
          <p:nvPr userDrawn="1"/>
        </p:nvSpPr>
        <p:spPr bwMode="auto">
          <a:xfrm>
            <a:off x="0" y="231684"/>
            <a:ext cx="12192000" cy="48759"/>
          </a:xfrm>
          <a:prstGeom prst="rect">
            <a:avLst/>
          </a:prstGeom>
          <a:solidFill>
            <a:srgbClr val="B1ACAB"/>
          </a:solidFill>
          <a:ln w="9525">
            <a:noFill/>
            <a:miter lim="800000"/>
          </a:ln>
        </p:spPr>
        <p:txBody>
          <a:bodyPr wrap="none" anchor="ctr"/>
          <a:lstStyle/>
          <a:p>
            <a:pPr>
              <a:defRPr/>
            </a:pPr>
            <a:endParaRPr lang="zh-CN" altLang="en-US" sz="3285">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Rectangle 5"/>
          <p:cNvSpPr>
            <a:spLocks noChangeArrowheads="1"/>
          </p:cNvSpPr>
          <p:nvPr userDrawn="1"/>
        </p:nvSpPr>
        <p:spPr bwMode="auto">
          <a:xfrm>
            <a:off x="0" y="6551069"/>
            <a:ext cx="12192000" cy="305026"/>
          </a:xfrm>
          <a:prstGeom prst="rect">
            <a:avLst/>
          </a:prstGeom>
          <a:solidFill>
            <a:schemeClr val="tx1"/>
          </a:solidFill>
          <a:ln w="9525">
            <a:noFill/>
            <a:miter lim="800000"/>
          </a:ln>
        </p:spPr>
        <p:txBody>
          <a:bodyPr wrap="none" anchor="ctr"/>
          <a:lstStyle/>
          <a:p>
            <a:pPr>
              <a:defRPr/>
            </a:pPr>
            <a:endParaRPr lang="zh-CN" altLang="en-US" sz="3285">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hf hdr="0" ftr="0" dt="0"/>
  <p:txStyles>
    <p:titleStyle>
      <a:lvl1pPr algn="l" defTabSz="626745" rtl="0" eaLnBrk="0" fontAlgn="base" hangingPunct="0">
        <a:spcBef>
          <a:spcPct val="0"/>
        </a:spcBef>
        <a:spcAft>
          <a:spcPct val="0"/>
        </a:spcAft>
        <a:defRPr sz="3300">
          <a:solidFill>
            <a:srgbClr val="5B161B"/>
          </a:solidFill>
          <a:latin typeface="微软雅黑" panose="020B0503020204020204" pitchFamily="34" charset="-122"/>
          <a:ea typeface="微软雅黑" panose="020B0503020204020204" pitchFamily="34" charset="-122"/>
          <a:cs typeface="微软雅黑" panose="020B0503020204020204" pitchFamily="34" charset="-122"/>
        </a:defRPr>
      </a:lvl1pPr>
      <a:lvl2pPr algn="l" defTabSz="626745" rtl="0" eaLnBrk="0" fontAlgn="base" hangingPunct="0">
        <a:spcBef>
          <a:spcPct val="0"/>
        </a:spcBef>
        <a:spcAft>
          <a:spcPct val="0"/>
        </a:spcAft>
        <a:defRPr sz="3300">
          <a:solidFill>
            <a:srgbClr val="5B161B"/>
          </a:solidFill>
          <a:latin typeface="Arial" panose="020B0604020202020204" pitchFamily="34" charset="0"/>
          <a:ea typeface="宋体" panose="02010600030101010101" pitchFamily="2" charset="-122"/>
        </a:defRPr>
      </a:lvl2pPr>
      <a:lvl3pPr algn="l" defTabSz="626745" rtl="0" eaLnBrk="0" fontAlgn="base" hangingPunct="0">
        <a:spcBef>
          <a:spcPct val="0"/>
        </a:spcBef>
        <a:spcAft>
          <a:spcPct val="0"/>
        </a:spcAft>
        <a:defRPr sz="3300">
          <a:solidFill>
            <a:srgbClr val="5B161B"/>
          </a:solidFill>
          <a:latin typeface="Arial" panose="020B0604020202020204" pitchFamily="34" charset="0"/>
          <a:ea typeface="宋体" panose="02010600030101010101" pitchFamily="2" charset="-122"/>
        </a:defRPr>
      </a:lvl3pPr>
      <a:lvl4pPr algn="l" defTabSz="626745" rtl="0" eaLnBrk="0" fontAlgn="base" hangingPunct="0">
        <a:spcBef>
          <a:spcPct val="0"/>
        </a:spcBef>
        <a:spcAft>
          <a:spcPct val="0"/>
        </a:spcAft>
        <a:defRPr sz="3300">
          <a:solidFill>
            <a:srgbClr val="5B161B"/>
          </a:solidFill>
          <a:latin typeface="Arial" panose="020B0604020202020204" pitchFamily="34" charset="0"/>
          <a:ea typeface="宋体" panose="02010600030101010101" pitchFamily="2" charset="-122"/>
        </a:defRPr>
      </a:lvl4pPr>
      <a:lvl5pPr algn="l" defTabSz="626745" rtl="0" eaLnBrk="0" fontAlgn="base" hangingPunct="0">
        <a:spcBef>
          <a:spcPct val="0"/>
        </a:spcBef>
        <a:spcAft>
          <a:spcPct val="0"/>
        </a:spcAft>
        <a:defRPr sz="3300">
          <a:solidFill>
            <a:srgbClr val="5B161B"/>
          </a:solidFill>
          <a:latin typeface="Arial" panose="020B0604020202020204" pitchFamily="34" charset="0"/>
          <a:ea typeface="宋体" panose="02010600030101010101" pitchFamily="2" charset="-122"/>
        </a:defRPr>
      </a:lvl5pPr>
      <a:lvl6pPr marL="457200" algn="l" defTabSz="626745" rtl="0" fontAlgn="base">
        <a:spcBef>
          <a:spcPct val="0"/>
        </a:spcBef>
        <a:spcAft>
          <a:spcPct val="0"/>
        </a:spcAft>
        <a:defRPr sz="3300">
          <a:solidFill>
            <a:srgbClr val="5B161B"/>
          </a:solidFill>
          <a:latin typeface="Arial" panose="020B0604020202020204" pitchFamily="34" charset="0"/>
          <a:ea typeface="宋体" panose="02010600030101010101" pitchFamily="2" charset="-122"/>
        </a:defRPr>
      </a:lvl6pPr>
      <a:lvl7pPr marL="914400" algn="l" defTabSz="626745" rtl="0" fontAlgn="base">
        <a:spcBef>
          <a:spcPct val="0"/>
        </a:spcBef>
        <a:spcAft>
          <a:spcPct val="0"/>
        </a:spcAft>
        <a:defRPr sz="3300">
          <a:solidFill>
            <a:srgbClr val="5B161B"/>
          </a:solidFill>
          <a:latin typeface="Arial" panose="020B0604020202020204" pitchFamily="34" charset="0"/>
          <a:ea typeface="宋体" panose="02010600030101010101" pitchFamily="2" charset="-122"/>
        </a:defRPr>
      </a:lvl7pPr>
      <a:lvl8pPr marL="1371600" algn="l" defTabSz="626745" rtl="0" fontAlgn="base">
        <a:spcBef>
          <a:spcPct val="0"/>
        </a:spcBef>
        <a:spcAft>
          <a:spcPct val="0"/>
        </a:spcAft>
        <a:defRPr sz="3300">
          <a:solidFill>
            <a:srgbClr val="5B161B"/>
          </a:solidFill>
          <a:latin typeface="Arial" panose="020B0604020202020204" pitchFamily="34" charset="0"/>
          <a:ea typeface="宋体" panose="02010600030101010101" pitchFamily="2" charset="-122"/>
        </a:defRPr>
      </a:lvl8pPr>
      <a:lvl9pPr marL="1828800" algn="l" defTabSz="626745" rtl="0" fontAlgn="base">
        <a:spcBef>
          <a:spcPct val="0"/>
        </a:spcBef>
        <a:spcAft>
          <a:spcPct val="0"/>
        </a:spcAft>
        <a:defRPr sz="3300">
          <a:solidFill>
            <a:srgbClr val="5B161B"/>
          </a:solidFill>
          <a:latin typeface="Arial" panose="020B0604020202020204" pitchFamily="34" charset="0"/>
          <a:ea typeface="宋体" panose="02010600030101010101" pitchFamily="2" charset="-122"/>
        </a:defRPr>
      </a:lvl9pPr>
    </p:titleStyle>
    <p:bodyStyle>
      <a:lvl1pPr marL="236855" indent="-236855" algn="l" defTabSz="626745" rtl="0" eaLnBrk="0" fontAlgn="base" hangingPunct="0">
        <a:spcBef>
          <a:spcPct val="20000"/>
        </a:spcBef>
        <a:spcAft>
          <a:spcPct val="0"/>
        </a:spcAft>
        <a:buClr>
          <a:srgbClr val="0595D4"/>
        </a:buClr>
        <a:buChar char="•"/>
        <a:defRPr sz="2200">
          <a:solidFill>
            <a:srgbClr val="5B161B"/>
          </a:solidFill>
          <a:latin typeface="微软雅黑" panose="020B0503020204020204" pitchFamily="34" charset="-122"/>
          <a:ea typeface="微软雅黑" panose="020B0503020204020204" pitchFamily="34" charset="-122"/>
          <a:cs typeface="微软雅黑" panose="020B0503020204020204" pitchFamily="34" charset="-122"/>
        </a:defRPr>
      </a:lvl1pPr>
      <a:lvl2pPr marL="511175" indent="-196850" algn="l" defTabSz="626745" rtl="0" eaLnBrk="0" fontAlgn="base" hangingPunct="0">
        <a:spcBef>
          <a:spcPct val="20000"/>
        </a:spcBef>
        <a:spcAft>
          <a:spcPct val="0"/>
        </a:spcAft>
        <a:buClr>
          <a:srgbClr val="0595D4"/>
        </a:buClr>
        <a:buChar char="–"/>
        <a:defRPr sz="1600">
          <a:solidFill>
            <a:srgbClr val="5B161B"/>
          </a:solidFill>
          <a:latin typeface="微软雅黑" panose="020B0503020204020204" pitchFamily="34" charset="-122"/>
          <a:ea typeface="微软雅黑" panose="020B0503020204020204" pitchFamily="34" charset="-122"/>
        </a:defRPr>
      </a:lvl2pPr>
      <a:lvl3pPr marL="784225" indent="-157480" algn="l" defTabSz="626745" rtl="0" eaLnBrk="0" fontAlgn="base" hangingPunct="0">
        <a:spcBef>
          <a:spcPct val="20000"/>
        </a:spcBef>
        <a:spcAft>
          <a:spcPct val="0"/>
        </a:spcAft>
        <a:buClr>
          <a:srgbClr val="0595D4"/>
        </a:buClr>
        <a:buChar char="•"/>
        <a:defRPr sz="1600">
          <a:solidFill>
            <a:srgbClr val="5B161B"/>
          </a:solidFill>
          <a:latin typeface="微软雅黑" panose="020B0503020204020204" pitchFamily="34" charset="-122"/>
          <a:ea typeface="微软雅黑" panose="020B0503020204020204" pitchFamily="34" charset="-122"/>
        </a:defRPr>
      </a:lvl3pPr>
      <a:lvl4pPr marL="1097280" indent="-155575" algn="l" defTabSz="626745" rtl="0" eaLnBrk="0" fontAlgn="base" hangingPunct="0">
        <a:spcBef>
          <a:spcPct val="20000"/>
        </a:spcBef>
        <a:spcAft>
          <a:spcPct val="0"/>
        </a:spcAft>
        <a:buClr>
          <a:srgbClr val="0595D4"/>
        </a:buClr>
        <a:buChar char="–"/>
        <a:defRPr sz="1600">
          <a:solidFill>
            <a:srgbClr val="5B161B"/>
          </a:solidFill>
          <a:latin typeface="微软雅黑" panose="020B0503020204020204" pitchFamily="34" charset="-122"/>
          <a:ea typeface="微软雅黑" panose="020B0503020204020204" pitchFamily="34" charset="-122"/>
        </a:defRPr>
      </a:lvl4pPr>
      <a:lvl5pPr marL="1412875" indent="-157480" algn="l" defTabSz="626745" rtl="0" eaLnBrk="0" fontAlgn="base" hangingPunct="0">
        <a:spcBef>
          <a:spcPct val="20000"/>
        </a:spcBef>
        <a:spcAft>
          <a:spcPct val="0"/>
        </a:spcAft>
        <a:buClr>
          <a:srgbClr val="0595D4"/>
        </a:buClr>
        <a:buChar char="»"/>
        <a:defRPr sz="1600">
          <a:solidFill>
            <a:srgbClr val="5B161B"/>
          </a:solidFill>
          <a:latin typeface="微软雅黑" panose="020B0503020204020204" pitchFamily="34" charset="-122"/>
          <a:ea typeface="微软雅黑" panose="020B0503020204020204" pitchFamily="34" charset="-122"/>
        </a:defRPr>
      </a:lvl5pPr>
      <a:lvl6pPr marL="1870075" indent="-157480" algn="l" defTabSz="626745" rtl="0" fontAlgn="base">
        <a:spcBef>
          <a:spcPct val="20000"/>
        </a:spcBef>
        <a:spcAft>
          <a:spcPct val="0"/>
        </a:spcAft>
        <a:buClr>
          <a:srgbClr val="0595D4"/>
        </a:buClr>
        <a:buChar char="»"/>
        <a:defRPr sz="1600">
          <a:solidFill>
            <a:srgbClr val="5B161B"/>
          </a:solidFill>
          <a:latin typeface="+mn-lt"/>
          <a:ea typeface="+mn-ea"/>
        </a:defRPr>
      </a:lvl6pPr>
      <a:lvl7pPr marL="2327275" indent="-157480" algn="l" defTabSz="626745" rtl="0" fontAlgn="base">
        <a:spcBef>
          <a:spcPct val="20000"/>
        </a:spcBef>
        <a:spcAft>
          <a:spcPct val="0"/>
        </a:spcAft>
        <a:buClr>
          <a:srgbClr val="0595D4"/>
        </a:buClr>
        <a:buChar char="»"/>
        <a:defRPr sz="1600">
          <a:solidFill>
            <a:srgbClr val="5B161B"/>
          </a:solidFill>
          <a:latin typeface="+mn-lt"/>
          <a:ea typeface="+mn-ea"/>
        </a:defRPr>
      </a:lvl7pPr>
      <a:lvl8pPr marL="2784475" indent="-157480" algn="l" defTabSz="626745" rtl="0" fontAlgn="base">
        <a:spcBef>
          <a:spcPct val="20000"/>
        </a:spcBef>
        <a:spcAft>
          <a:spcPct val="0"/>
        </a:spcAft>
        <a:buClr>
          <a:srgbClr val="0595D4"/>
        </a:buClr>
        <a:buChar char="»"/>
        <a:defRPr sz="1600">
          <a:solidFill>
            <a:srgbClr val="5B161B"/>
          </a:solidFill>
          <a:latin typeface="+mn-lt"/>
          <a:ea typeface="+mn-ea"/>
        </a:defRPr>
      </a:lvl8pPr>
      <a:lvl9pPr marL="3241675" indent="-157480" algn="l" defTabSz="626745" rtl="0" fontAlgn="base">
        <a:spcBef>
          <a:spcPct val="20000"/>
        </a:spcBef>
        <a:spcAft>
          <a:spcPct val="0"/>
        </a:spcAft>
        <a:buClr>
          <a:srgbClr val="0595D4"/>
        </a:buClr>
        <a:buChar char="»"/>
        <a:defRPr sz="1600">
          <a:solidFill>
            <a:srgbClr val="5B161B"/>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1.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image" Target="../media/image19.jpeg"/></Relationships>
</file>

<file path=ppt/slides/_rels/slide11.xml.rels><?xml version="1.0" encoding="UTF-8" standalone="yes"?>
<Relationships xmlns="http://schemas.openxmlformats.org/package/2006/relationships"><Relationship Id="rId8" Type="http://schemas.openxmlformats.org/officeDocument/2006/relationships/vmlDrawing" Target="../drawings/vmlDrawing6.vml"/><Relationship Id="rId7" Type="http://schemas.openxmlformats.org/officeDocument/2006/relationships/slideLayout" Target="../slideLayouts/slideLayout2.xml"/><Relationship Id="rId6" Type="http://schemas.openxmlformats.org/officeDocument/2006/relationships/audio" Target="../media/audio2.wav"/><Relationship Id="rId5" Type="http://schemas.openxmlformats.org/officeDocument/2006/relationships/image" Target="../media/image23.wmf"/><Relationship Id="rId4" Type="http://schemas.openxmlformats.org/officeDocument/2006/relationships/oleObject" Target="../embeddings/oleObject8.bin"/><Relationship Id="rId3" Type="http://schemas.openxmlformats.org/officeDocument/2006/relationships/image" Target="../media/image15.png"/><Relationship Id="rId2" Type="http://schemas.openxmlformats.org/officeDocument/2006/relationships/image" Target="../media/image22.wmf"/><Relationship Id="rId1" Type="http://schemas.openxmlformats.org/officeDocument/2006/relationships/oleObject" Target="../embeddings/oleObject7.bin"/></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4.png"/></Relationships>
</file>

<file path=ppt/slides/_rels/slide13.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28.png"/><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image" Target="../media/image25.png"/></Relationships>
</file>

<file path=ppt/slides/_rels/slide14.xml.rels><?xml version="1.0" encoding="UTF-8" standalone="yes"?>
<Relationships xmlns="http://schemas.openxmlformats.org/package/2006/relationships"><Relationship Id="rId8" Type="http://schemas.openxmlformats.org/officeDocument/2006/relationships/vmlDrawing" Target="../drawings/vmlDrawing7.vml"/><Relationship Id="rId7"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oleObject" Target="../embeddings/oleObject10.bin"/><Relationship Id="rId3" Type="http://schemas.openxmlformats.org/officeDocument/2006/relationships/image" Target="../media/image30.wmf"/><Relationship Id="rId2" Type="http://schemas.openxmlformats.org/officeDocument/2006/relationships/oleObject" Target="../embeddings/oleObject9.bin"/><Relationship Id="rId1" Type="http://schemas.openxmlformats.org/officeDocument/2006/relationships/image" Target="../media/image2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3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34.wmf"/></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5.png"/><Relationship Id="rId1"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5.png"/><Relationship Id="rId1" Type="http://schemas.openxmlformats.org/officeDocument/2006/relationships/image" Target="../media/image1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6.png"/><Relationship Id="rId1" Type="http://schemas.openxmlformats.org/officeDocument/2006/relationships/image" Target="../media/image15.png"/></Relationships>
</file>

<file path=ppt/slides/_rels/slide2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8.png"/><Relationship Id="rId1" Type="http://schemas.openxmlformats.org/officeDocument/2006/relationships/image" Target="../media/image15.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39.jpeg"/><Relationship Id="rId1"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1.jpeg"/><Relationship Id="rId1" Type="http://schemas.openxmlformats.org/officeDocument/2006/relationships/image" Target="../media/image40.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15.png"/><Relationship Id="rId1" Type="http://schemas.openxmlformats.org/officeDocument/2006/relationships/image" Target="../media/image42.png"/></Relationships>
</file>

<file path=ppt/slides/_rels/slide26.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5.png"/><Relationship Id="rId2" Type="http://schemas.openxmlformats.org/officeDocument/2006/relationships/image" Target="../media/image34.wmf"/><Relationship Id="rId1" Type="http://schemas.openxmlformats.org/officeDocument/2006/relationships/image" Target="../media/image43.png"/></Relationships>
</file>

<file path=ppt/slides/_rels/slide27.xml.rels><?xml version="1.0" encoding="UTF-8" standalone="yes"?>
<Relationships xmlns="http://schemas.openxmlformats.org/package/2006/relationships"><Relationship Id="rId5" Type="http://schemas.openxmlformats.org/officeDocument/2006/relationships/slideLayout" Target="../slideLayouts/slideLayout2.xml"/><Relationship Id="rId4" Type="http://schemas.openxmlformats.org/officeDocument/2006/relationships/image" Target="../media/image47.jpeg"/><Relationship Id="rId3" Type="http://schemas.openxmlformats.org/officeDocument/2006/relationships/image" Target="../media/image46.wmf"/><Relationship Id="rId2" Type="http://schemas.openxmlformats.org/officeDocument/2006/relationships/image" Target="../media/image45.jpeg"/><Relationship Id="rId1" Type="http://schemas.openxmlformats.org/officeDocument/2006/relationships/image" Target="../media/image4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49.png"/><Relationship Id="rId1" Type="http://schemas.openxmlformats.org/officeDocument/2006/relationships/image" Target="../media/image4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image" Target="../media/image51.png"/><Relationship Id="rId1" Type="http://schemas.openxmlformats.org/officeDocument/2006/relationships/image" Target="../media/image50.png"/></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2.png"/></Relationships>
</file>

<file path=ppt/slides/_rels/slide3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53.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2.xml"/><Relationship Id="rId1" Type="http://schemas.openxmlformats.org/officeDocument/2006/relationships/image" Target="../media/image1.jpeg"/></Relationships>
</file>

<file path=ppt/slides/_rels/slide4.xml.rels><?xml version="1.0" encoding="UTF-8" standalone="yes"?>
<Relationships xmlns="http://schemas.openxmlformats.org/package/2006/relationships"><Relationship Id="rId7" Type="http://schemas.openxmlformats.org/officeDocument/2006/relationships/vmlDrawing" Target="../drawings/vmlDrawing1.vml"/><Relationship Id="rId6" Type="http://schemas.openxmlformats.org/officeDocument/2006/relationships/slideLayout" Target="../slideLayouts/slideLayout2.xml"/><Relationship Id="rId5" Type="http://schemas.openxmlformats.org/officeDocument/2006/relationships/audio" Target="../media/audio1.wav"/><Relationship Id="rId4" Type="http://schemas.openxmlformats.org/officeDocument/2006/relationships/image" Target="../media/image3.wmf"/><Relationship Id="rId3" Type="http://schemas.openxmlformats.org/officeDocument/2006/relationships/oleObject" Target="../embeddings/oleObject2.bin"/><Relationship Id="rId2" Type="http://schemas.openxmlformats.org/officeDocument/2006/relationships/image" Target="../media/image2.wmf"/><Relationship Id="rId1" Type="http://schemas.openxmlformats.org/officeDocument/2006/relationships/oleObject" Target="../embeddings/oleObject1.bin"/></Relationships>
</file>

<file path=ppt/slides/_rels/slide5.xml.rels><?xml version="1.0" encoding="UTF-8" standalone="yes"?>
<Relationships xmlns="http://schemas.openxmlformats.org/package/2006/relationships"><Relationship Id="rId7" Type="http://schemas.openxmlformats.org/officeDocument/2006/relationships/vmlDrawing" Target="../drawings/vmlDrawing2.vml"/><Relationship Id="rId6"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wmf"/><Relationship Id="rId3" Type="http://schemas.openxmlformats.org/officeDocument/2006/relationships/oleObject" Target="../embeddings/oleObject3.bin"/><Relationship Id="rId2" Type="http://schemas.openxmlformats.org/officeDocument/2006/relationships/image" Target="../media/image5.png"/><Relationship Id="rId1" Type="http://schemas.openxmlformats.org/officeDocument/2006/relationships/image" Target="../media/image4.jpeg"/></Relationships>
</file>

<file path=ppt/slides/_rels/slide6.xml.rels><?xml version="1.0" encoding="UTF-8" standalone="yes"?>
<Relationships xmlns="http://schemas.openxmlformats.org/package/2006/relationships"><Relationship Id="rId7" Type="http://schemas.openxmlformats.org/officeDocument/2006/relationships/vmlDrawing" Target="../drawings/vmlDrawing3.vml"/><Relationship Id="rId6" Type="http://schemas.openxmlformats.org/officeDocument/2006/relationships/slideLayout" Target="../slideLayouts/slideLayout2.xml"/><Relationship Id="rId5" Type="http://schemas.openxmlformats.org/officeDocument/2006/relationships/image" Target="../media/image2.wmf"/><Relationship Id="rId4" Type="http://schemas.openxmlformats.org/officeDocument/2006/relationships/oleObject" Target="../embeddings/oleObject4.bin"/><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image" Target="../media/image8.jpeg"/></Relationships>
</file>

<file path=ppt/slides/_rels/slide7.xml.rels><?xml version="1.0" encoding="UTF-8" standalone="yes"?>
<Relationships xmlns="http://schemas.openxmlformats.org/package/2006/relationships"><Relationship Id="rId6" Type="http://schemas.openxmlformats.org/officeDocument/2006/relationships/vmlDrawing" Target="../drawings/vmlDrawing4.vml"/><Relationship Id="rId5" Type="http://schemas.openxmlformats.org/officeDocument/2006/relationships/slideLayout" Target="../slideLayouts/slideLayout2.xml"/><Relationship Id="rId4" Type="http://schemas.openxmlformats.org/officeDocument/2006/relationships/image" Target="../media/image13.png"/><Relationship Id="rId3" Type="http://schemas.openxmlformats.org/officeDocument/2006/relationships/image" Target="../media/image12.png"/><Relationship Id="rId2" Type="http://schemas.openxmlformats.org/officeDocument/2006/relationships/image" Target="../media/image11.wmf"/><Relationship Id="rId1" Type="http://schemas.openxmlformats.org/officeDocument/2006/relationships/oleObject" Target="../embeddings/oleObject5.bin"/></Relationships>
</file>

<file path=ppt/slides/_rels/slide8.xml.rels><?xml version="1.0" encoding="UTF-8" standalone="yes"?>
<Relationships xmlns="http://schemas.openxmlformats.org/package/2006/relationships"><Relationship Id="rId6" Type="http://schemas.openxmlformats.org/officeDocument/2006/relationships/vmlDrawing" Target="../drawings/vmlDrawing5.vml"/><Relationship Id="rId5" Type="http://schemas.openxmlformats.org/officeDocument/2006/relationships/slideLayout" Target="../slideLayouts/slideLayout2.xml"/><Relationship Id="rId4" Type="http://schemas.openxmlformats.org/officeDocument/2006/relationships/image" Target="../media/image6.wmf"/><Relationship Id="rId3" Type="http://schemas.openxmlformats.org/officeDocument/2006/relationships/oleObject" Target="../embeddings/oleObject6.bin"/><Relationship Id="rId2" Type="http://schemas.openxmlformats.org/officeDocument/2006/relationships/image" Target="../media/image15.png"/><Relationship Id="rId1" Type="http://schemas.openxmlformats.org/officeDocument/2006/relationships/image" Target="../media/image14.jpeg"/></Relationships>
</file>

<file path=ppt/slides/_rels/slide9.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地球 (15)"/>
          <p:cNvPicPr>
            <a:picLocks noChangeAspect="1"/>
          </p:cNvPicPr>
          <p:nvPr/>
        </p:nvPicPr>
        <p:blipFill>
          <a:blip r:embed="rId1"/>
          <a:stretch>
            <a:fillRect/>
          </a:stretch>
        </p:blipFill>
        <p:spPr>
          <a:xfrm>
            <a:off x="-1270" y="-5080"/>
            <a:ext cx="12189460" cy="6862445"/>
          </a:xfrm>
          <a:prstGeom prst="rect">
            <a:avLst/>
          </a:prstGeom>
        </p:spPr>
      </p:pic>
      <p:sp>
        <p:nvSpPr>
          <p:cNvPr id="4" name="矩形 3"/>
          <p:cNvSpPr/>
          <p:nvPr/>
        </p:nvSpPr>
        <p:spPr>
          <a:xfrm>
            <a:off x="-4445" y="2348865"/>
            <a:ext cx="12192635" cy="2160270"/>
          </a:xfrm>
          <a:prstGeom prst="rect">
            <a:avLst/>
          </a:prstGeom>
          <a:solidFill>
            <a:schemeClr val="tx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959610" y="2760345"/>
            <a:ext cx="8047355" cy="1337945"/>
          </a:xfrm>
          <a:prstGeom prst="rect">
            <a:avLst/>
          </a:prstGeom>
        </p:spPr>
        <p:txBody>
          <a:bodyPr wrap="square">
            <a:spAutoFit/>
          </a:bodyPr>
          <a:lstStyle/>
          <a:p>
            <a:pPr algn="ctr">
              <a:lnSpc>
                <a:spcPct val="150000"/>
              </a:lnSpc>
            </a:pPr>
            <a:r>
              <a:rPr lang="zh-CN" altLang="en-US" sz="54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应急预案全流程管理培训</a:t>
            </a:r>
            <a:endParaRPr lang="zh-CN" altLang="en-US" sz="54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
    </p:custDataLst>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40187" y="311523"/>
            <a:ext cx="8136000" cy="720000"/>
          </a:xfrm>
        </p:spPr>
        <p:txBody>
          <a:bodyPr>
            <a:normAutofit/>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sym typeface="+mn-ea"/>
            </a:endParaRPr>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3" name="文本框 2"/>
          <p:cNvSpPr txBox="1"/>
          <p:nvPr/>
        </p:nvSpPr>
        <p:spPr>
          <a:xfrm>
            <a:off x="1737995" y="849630"/>
            <a:ext cx="3388995" cy="460375"/>
          </a:xfrm>
          <a:prstGeom prst="rect">
            <a:avLst/>
          </a:prstGeom>
          <a:noFill/>
        </p:spPr>
        <p:txBody>
          <a:bodyPr wrap="none" rtlCol="0" anchor="t">
            <a:spAutoFit/>
          </a:bodyPr>
          <a:lstStyle/>
          <a:p>
            <a:r>
              <a:rPr lang="en-US" altLang="zh-CN" sz="24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体系构成</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6334" name="AutoShape 82"/>
          <p:cNvSpPr/>
          <p:nvPr/>
        </p:nvSpPr>
        <p:spPr>
          <a:xfrm>
            <a:off x="1739900" y="1347470"/>
            <a:ext cx="3952875" cy="3898900"/>
          </a:xfrm>
          <a:prstGeom prst="roundRect">
            <a:avLst>
              <a:gd name="adj" fmla="val 16667"/>
            </a:avLst>
          </a:prstGeom>
          <a:solidFill>
            <a:srgbClr val="E9E065"/>
          </a:solidFill>
          <a:ln w="9525">
            <a:noFill/>
          </a:ln>
        </p:spPr>
        <p:txBody>
          <a:bodyPr wrap="none" anchor="ctr"/>
          <a:lstStyle/>
          <a:p>
            <a:pPr lvl="0"/>
            <a:endParaRPr lang="zh-CN" altLang="zh-CN"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1739900" y="1414145"/>
            <a:ext cx="4036060" cy="3646170"/>
          </a:xfrm>
          <a:prstGeom prst="rect">
            <a:avLst/>
          </a:prstGeom>
          <a:noFill/>
        </p:spPr>
        <p:txBody>
          <a:bodyPr wrap="square" rtlCol="0">
            <a:spAutoFit/>
          </a:bodyPr>
          <a:lstStyle/>
          <a:p>
            <a:pPr marL="0" indent="304800" algn="l">
              <a:lnSpc>
                <a:spcPct val="165000"/>
              </a:lnSpc>
              <a:spcBef>
                <a:spcPts val="0"/>
              </a:spcBef>
              <a:spcAft>
                <a:spcPts val="0"/>
              </a:spcAft>
            </a:pP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zh-CN" altLang="en-US" sz="20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公共卫生</a:t>
            </a:r>
            <a:r>
              <a:rPr lang="zh-CN" altLang="en-US" sz="2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事件类：</a:t>
            </a:r>
            <a:endParaRPr lang="zh-CN" altLang="en-US" sz="2000" b="1"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304800" algn="l">
              <a:lnSpc>
                <a:spcPct val="165000"/>
              </a:lnSpc>
              <a:spcBef>
                <a:spcPts val="0"/>
              </a:spcBef>
              <a:spcAft>
                <a:spcPts val="0"/>
              </a:spcAft>
            </a:pP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发生的</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传染病疫情</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群体性不明原因疾病</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食物中毒</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等突发公共卫生事件，编制传染病疫情事件应急预案、群体性不明原因疾病事件应急预案、食物中毒事件等应急预案。</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AutoShape 82"/>
          <p:cNvSpPr/>
          <p:nvPr/>
        </p:nvSpPr>
        <p:spPr>
          <a:xfrm>
            <a:off x="7607935" y="1090930"/>
            <a:ext cx="2902585" cy="3333750"/>
          </a:xfrm>
          <a:prstGeom prst="roundRect">
            <a:avLst>
              <a:gd name="adj" fmla="val 16667"/>
            </a:avLst>
          </a:prstGeom>
          <a:solidFill>
            <a:srgbClr val="E9E065"/>
          </a:solidFill>
          <a:ln w="9525">
            <a:noFill/>
          </a:ln>
        </p:spPr>
        <p:txBody>
          <a:bodyPr wrap="none" anchor="ctr"/>
          <a:lstStyle/>
          <a:p>
            <a:pPr lvl="0"/>
            <a:endParaRPr lang="zh-CN" altLang="zh-CN"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7686040" y="946785"/>
            <a:ext cx="2825115" cy="3286760"/>
          </a:xfrm>
          <a:prstGeom prst="rect">
            <a:avLst/>
          </a:prstGeom>
          <a:noFill/>
        </p:spPr>
        <p:txBody>
          <a:bodyPr wrap="square" rtlCol="0">
            <a:spAutoFit/>
          </a:bodyPr>
          <a:lstStyle/>
          <a:p>
            <a:pPr marL="0" indent="304800" algn="l">
              <a:lnSpc>
                <a:spcPct val="165000"/>
              </a:lnSpc>
              <a:spcBef>
                <a:spcPts val="0"/>
              </a:spcBef>
              <a:spcAft>
                <a:spcPts val="0"/>
              </a:spcAft>
            </a:pP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zh-CN" altLang="en-US" sz="1800" b="1">
                <a:solidFill>
                  <a:schemeClr val="accent1"/>
                </a:solidFill>
                <a:latin typeface="微软雅黑" panose="020B0503020204020204" pitchFamily="34" charset="-122"/>
                <a:ea typeface="微软雅黑" panose="020B0503020204020204" pitchFamily="34" charset="-122"/>
                <a:cs typeface="微软雅黑" panose="020B0503020204020204" pitchFamily="34" charset="-122"/>
                <a:sym typeface="+mn-ea"/>
              </a:rPr>
              <a:t>社会安全</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事件类：</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marL="0" indent="304800" algn="l">
              <a:lnSpc>
                <a:spcPct val="165000"/>
              </a:lnSpc>
              <a:spcBef>
                <a:spcPts val="0"/>
              </a:spcBef>
              <a:spcAft>
                <a:spcPts val="0"/>
              </a:spcAft>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针对可能发生的</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群体性事件</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突发新闻媒体事件</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等社会安全事件，编制群体性突发社会安全事件应急预案、突发新闻媒体事件等应急预案。</a:t>
            </a:r>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 name="图片 11" descr="office6\wpsassist\cache\A000220150821C86PPIC"/>
          <p:cNvPicPr>
            <a:picLocks noChangeAspect="1"/>
          </p:cNvPicPr>
          <p:nvPr/>
        </p:nvPicPr>
        <p:blipFill>
          <a:blip r:embed="rId1"/>
          <a:stretch>
            <a:fillRect/>
          </a:stretch>
        </p:blipFill>
        <p:spPr>
          <a:xfrm>
            <a:off x="5692775" y="4057650"/>
            <a:ext cx="1910715" cy="2369820"/>
          </a:xfrm>
          <a:prstGeom prst="rect">
            <a:avLst/>
          </a:prstGeom>
        </p:spPr>
      </p:pic>
      <p:sp>
        <p:nvSpPr>
          <p:cNvPr id="11" name="文本框 10"/>
          <p:cNvSpPr txBox="1"/>
          <p:nvPr/>
        </p:nvSpPr>
        <p:spPr>
          <a:xfrm>
            <a:off x="5775960" y="6028055"/>
            <a:ext cx="1097280" cy="36830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nchor="t">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专项预案</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descr="office6\wpsassist\cache\A000220150821C71PPIC"/>
          <p:cNvPicPr>
            <a:picLocks noChangeAspect="1"/>
          </p:cNvPicPr>
          <p:nvPr/>
        </p:nvPicPr>
        <p:blipFill>
          <a:blip r:embed="rId2"/>
          <a:stretch>
            <a:fillRect/>
          </a:stretch>
        </p:blipFill>
        <p:spPr>
          <a:xfrm>
            <a:off x="7686675" y="4347210"/>
            <a:ext cx="2737485" cy="2080260"/>
          </a:xfrm>
          <a:prstGeom prst="rect">
            <a:avLst/>
          </a:prstGeom>
        </p:spPr>
      </p:pic>
      <p:pic>
        <p:nvPicPr>
          <p:cNvPr id="13" name="图片 12" descr="office6\wpsassist\cache\A000220150322J79PPIC"/>
          <p:cNvPicPr>
            <a:picLocks noChangeAspect="1"/>
          </p:cNvPicPr>
          <p:nvPr/>
        </p:nvPicPr>
        <p:blipFill>
          <a:blip r:embed="rId3"/>
          <a:stretch>
            <a:fillRect/>
          </a:stretch>
        </p:blipFill>
        <p:spPr>
          <a:xfrm rot="840000">
            <a:off x="6086475" y="1179830"/>
            <a:ext cx="1814830" cy="2789555"/>
          </a:xfrm>
          <a:prstGeom prst="rect">
            <a:avLst/>
          </a:prstGeom>
        </p:spPr>
      </p:pic>
    </p:spTree>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normAutofit/>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sym typeface="+mn-ea"/>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3" name="文本框 2"/>
          <p:cNvSpPr txBox="1"/>
          <p:nvPr/>
        </p:nvSpPr>
        <p:spPr>
          <a:xfrm>
            <a:off x="1737995" y="1064895"/>
            <a:ext cx="3356610" cy="460375"/>
          </a:xfrm>
          <a:prstGeom prst="rect">
            <a:avLst/>
          </a:prstGeom>
          <a:noFill/>
        </p:spPr>
        <p:txBody>
          <a:bodyPr wrap="none" rtlCol="0" anchor="t">
            <a:spAutoFit/>
          </a:bodyPr>
          <a:lstStyle/>
          <a:p>
            <a:r>
              <a:rPr lang="en-US" altLang="zh-CN" sz="240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体系构成</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23910" name="对象 16390"/>
          <p:cNvGraphicFramePr>
            <a:graphicFrameLocks noChangeAspect="1"/>
          </p:cNvGraphicFramePr>
          <p:nvPr/>
        </p:nvGraphicFramePr>
        <p:xfrm>
          <a:off x="1645920" y="3618865"/>
          <a:ext cx="2038350" cy="2863215"/>
        </p:xfrm>
        <a:graphic>
          <a:graphicData uri="http://schemas.openxmlformats.org/presentationml/2006/ole">
            <mc:AlternateContent xmlns:mc="http://schemas.openxmlformats.org/markup-compatibility/2006">
              <mc:Choice xmlns:v="urn:schemas-microsoft-com:vml" Requires="v">
                <p:oleObj spid="_x0000_s8197" name="" r:id="rId1" imgW="4495800" imgH="3345180" progId="MS_ClipArt_Gallery.2">
                  <p:embed/>
                </p:oleObj>
              </mc:Choice>
              <mc:Fallback>
                <p:oleObj name="" r:id="rId1" imgW="4495800" imgH="3345180" progId="MS_ClipArt_Gallery.2">
                  <p:embed/>
                  <p:pic>
                    <p:nvPicPr>
                      <p:cNvPr id="0" name="图片 3090"/>
                      <p:cNvPicPr/>
                      <p:nvPr/>
                    </p:nvPicPr>
                    <p:blipFill>
                      <a:blip r:embed="rId2"/>
                      <a:stretch>
                        <a:fillRect/>
                      </a:stretch>
                    </p:blipFill>
                    <p:spPr>
                      <a:xfrm>
                        <a:off x="1645920" y="3618865"/>
                        <a:ext cx="2038350" cy="2863215"/>
                      </a:xfrm>
                      <a:prstGeom prst="rect">
                        <a:avLst/>
                      </a:prstGeom>
                      <a:noFill/>
                      <a:ln w="38100">
                        <a:noFill/>
                        <a:miter/>
                      </a:ln>
                    </p:spPr>
                  </p:pic>
                </p:oleObj>
              </mc:Fallback>
            </mc:AlternateContent>
          </a:graphicData>
        </a:graphic>
      </p:graphicFrame>
      <p:sp>
        <p:nvSpPr>
          <p:cNvPr id="5" name="同心圆 4"/>
          <p:cNvSpPr/>
          <p:nvPr/>
        </p:nvSpPr>
        <p:spPr>
          <a:xfrm>
            <a:off x="3254375" y="2280920"/>
            <a:ext cx="942340" cy="51308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1910080" y="1579880"/>
            <a:ext cx="2849245" cy="706755"/>
          </a:xfrm>
          <a:prstGeom prst="rect">
            <a:avLst/>
          </a:prstGeom>
        </p:spPr>
        <p:style>
          <a:lnRef idx="1">
            <a:schemeClr val="accent5"/>
          </a:lnRef>
          <a:fillRef idx="2">
            <a:schemeClr val="accent5"/>
          </a:fillRef>
          <a:effectRef idx="1">
            <a:schemeClr val="accent5"/>
          </a:effectRef>
          <a:fontRef idx="minor">
            <a:schemeClr val="dk1"/>
          </a:fontRef>
        </p:style>
        <p:txBody>
          <a:bodyPr wrap="none" rtlCol="0" anchor="t">
            <a:spAutoFit/>
          </a:bodyPr>
          <a:lstStyle/>
          <a:p>
            <a:pPr marL="0" indent="304800" algn="l" eaLnBrk="1" latinLnBrk="0" hangingPunct="1">
              <a:lnSpc>
                <a:spcPts val="4800"/>
              </a:lnSpc>
            </a:pP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（三）</a:t>
            </a:r>
            <a:r>
              <a:rPr lang="en-US" altLang="zh-CN" sz="2000" b="1">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现场处置方案</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nvSpPr>
        <p:spPr>
          <a:xfrm>
            <a:off x="2503805" y="2794000"/>
            <a:ext cx="7094855" cy="70675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wrap="square" rtlCol="0" anchor="t">
            <a:spAutoFit/>
          </a:bodyPr>
          <a:lstStyle/>
          <a:p>
            <a:pPr marL="0" indent="304800" algn="l" eaLnBrk="1" latinLnBrk="0" hangingPunct="1">
              <a:lnSpc>
                <a:spcPts val="4800"/>
              </a:lnSpc>
            </a:pPr>
            <a:r>
              <a:rPr lang="zh-CN" altLang="en-US">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在专项预案基础上，结合实际自行编制并实施现场应急处置方案。</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同心圆 7"/>
          <p:cNvSpPr/>
          <p:nvPr/>
        </p:nvSpPr>
        <p:spPr>
          <a:xfrm>
            <a:off x="5045075" y="3495040"/>
            <a:ext cx="942340" cy="513080"/>
          </a:xfrm>
          <a:prstGeom prst="donu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3397885" y="4008120"/>
            <a:ext cx="6670675" cy="922020"/>
          </a:xfrm>
          <a:prstGeom prst="rect">
            <a:avLst/>
          </a:prstGeom>
        </p:spPr>
        <p:style>
          <a:lnRef idx="1">
            <a:schemeClr val="accent5"/>
          </a:lnRef>
          <a:fillRef idx="2">
            <a:schemeClr val="accent5"/>
          </a:fillRef>
          <a:effectRef idx="1">
            <a:schemeClr val="accent5"/>
          </a:effectRef>
          <a:fontRef idx="minor">
            <a:schemeClr val="dk1"/>
          </a:fontRef>
        </p:style>
        <p:txBody>
          <a:bodyPr wrap="square" rtlCol="0" anchor="t">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现场处置方案是生产经营单位根据不同事故类别，针对具体的</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场所</a:t>
            </a:r>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装置或设施</a:t>
            </a:r>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所制定的应急处置措施，主要包括</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事故风险分析、应急工作职责、应急处置和注意事项</a:t>
            </a:r>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等内容。</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同心圆 9"/>
          <p:cNvSpPr/>
          <p:nvPr/>
        </p:nvSpPr>
        <p:spPr>
          <a:xfrm>
            <a:off x="5624830" y="4941570"/>
            <a:ext cx="942340" cy="51308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同心圆 12"/>
          <p:cNvSpPr/>
          <p:nvPr/>
        </p:nvSpPr>
        <p:spPr>
          <a:xfrm>
            <a:off x="6842125" y="3495040"/>
            <a:ext cx="942340" cy="513080"/>
          </a:xfrm>
          <a:prstGeom prst="don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同心圆 13"/>
          <p:cNvSpPr/>
          <p:nvPr/>
        </p:nvSpPr>
        <p:spPr>
          <a:xfrm>
            <a:off x="7509510" y="4941570"/>
            <a:ext cx="942340" cy="513080"/>
          </a:xfrm>
          <a:prstGeom prst="donu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同心圆 14"/>
          <p:cNvSpPr/>
          <p:nvPr/>
        </p:nvSpPr>
        <p:spPr>
          <a:xfrm>
            <a:off x="9271635" y="4941570"/>
            <a:ext cx="942340" cy="513080"/>
          </a:xfrm>
          <a:prstGeom prst="donu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文本框 15"/>
          <p:cNvSpPr txBox="1"/>
          <p:nvPr/>
        </p:nvSpPr>
        <p:spPr>
          <a:xfrm>
            <a:off x="4334510" y="5454650"/>
            <a:ext cx="6085205" cy="1014730"/>
          </a:xfrm>
          <a:prstGeom prst="rect">
            <a:avLst/>
          </a:prstGeom>
          <a:blipFill>
            <a:blip r:embed="rId3"/>
          </a:blipFill>
        </p:spPr>
        <p:style>
          <a:lnRef idx="2">
            <a:schemeClr val="accent1"/>
          </a:lnRef>
          <a:fillRef idx="1">
            <a:schemeClr val="lt1"/>
          </a:fillRef>
          <a:effectRef idx="0">
            <a:schemeClr val="accent1"/>
          </a:effectRef>
          <a:fontRef idx="minor">
            <a:schemeClr val="dk1"/>
          </a:fontRef>
        </p:style>
        <p:txBody>
          <a:bodyPr wrap="square" rtlCol="0" anchor="t">
            <a:spAutoFit/>
          </a:bodyPr>
          <a:lstStyle/>
          <a:p>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生产经营单位应根据风险评估、岗位操作规程以及危险性控制措施，组织本单位</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现场作业人员及相关专业人员</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共同进行编制现场处置方案。</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9464" name="对象 19463"/>
          <p:cNvGraphicFramePr>
            <a:graphicFrameLocks noChangeAspect="1"/>
          </p:cNvGraphicFramePr>
          <p:nvPr/>
        </p:nvGraphicFramePr>
        <p:xfrm>
          <a:off x="6358890" y="1174115"/>
          <a:ext cx="3709670" cy="1510665"/>
        </p:xfrm>
        <a:graphic>
          <a:graphicData uri="http://schemas.openxmlformats.org/presentationml/2006/ole">
            <mc:AlternateContent xmlns:mc="http://schemas.openxmlformats.org/markup-compatibility/2006">
              <mc:Choice xmlns:v="urn:schemas-microsoft-com:vml" Requires="v">
                <p:oleObj spid="_x0000_s8198" name="" r:id="rId4" imgW="5154930" imgH="3929380" progId="MS_ClipArt_Gallery.2">
                  <p:embed/>
                </p:oleObj>
              </mc:Choice>
              <mc:Fallback>
                <p:oleObj name="" r:id="rId4" imgW="5154930" imgH="3929380" progId="MS_ClipArt_Gallery.2">
                  <p:embed/>
                  <p:pic>
                    <p:nvPicPr>
                      <p:cNvPr id="0" name="图片 3095"/>
                      <p:cNvPicPr/>
                      <p:nvPr/>
                    </p:nvPicPr>
                    <p:blipFill>
                      <a:blip r:embed="rId5"/>
                      <a:stretch>
                        <a:fillRect/>
                      </a:stretch>
                    </p:blipFill>
                    <p:spPr>
                      <a:xfrm>
                        <a:off x="6358890" y="1174115"/>
                        <a:ext cx="3709670" cy="1510665"/>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9464"/>
                                        </p:tgtEl>
                                        <p:attrNameLst>
                                          <p:attrName>style.visibility</p:attrName>
                                        </p:attrNameLst>
                                      </p:cBhvr>
                                      <p:to>
                                        <p:strVal val="visible"/>
                                      </p:to>
                                    </p:set>
                                    <p:anim calcmode="lin" valueType="num">
                                      <p:cBhvr>
                                        <p:cTn id="7" dur="500" fill="hold"/>
                                        <p:tgtEl>
                                          <p:spTgt spid="19464"/>
                                        </p:tgtEl>
                                        <p:attrNameLst>
                                          <p:attrName>ppt_x</p:attrName>
                                        </p:attrNameLst>
                                      </p:cBhvr>
                                      <p:tavLst>
                                        <p:tav tm="0">
                                          <p:val>
                                            <p:strVal val="0-#ppt_w/2"/>
                                          </p:val>
                                        </p:tav>
                                        <p:tav tm="100000">
                                          <p:val>
                                            <p:strVal val="#ppt_x"/>
                                          </p:val>
                                        </p:tav>
                                      </p:tavLst>
                                    </p:anim>
                                    <p:anim calcmode="lin" valueType="num">
                                      <p:cBhvr>
                                        <p:cTn id="8" dur="500" fill="hold"/>
                                        <p:tgtEl>
                                          <p:spTgt spid="19464"/>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6" name="EXPLODE.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anose="020B0503020204020204" pitchFamily="34" charset="-122"/>
                <a:sym typeface="+mn-ea"/>
              </a:rPr>
              <a:t>第一章 应急预案的编制要求</a:t>
            </a:r>
            <a:endParaRPr lang="zh-CN" altLang="en-US" dirty="0">
              <a:ln w="0"/>
              <a:effectLst>
                <a:outerShdw blurRad="38100" dist="19050" dir="2700000" algn="tl" rotWithShape="0">
                  <a:schemeClr val="dk1">
                    <a:alpha val="40000"/>
                  </a:schemeClr>
                </a:outerShdw>
              </a:effectLst>
              <a:ea typeface="微软雅黑" panose="020B0503020204020204" pitchFamily="34" charset="-122"/>
              <a:sym typeface="+mn-ea"/>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grpSp>
        <p:nvGrpSpPr>
          <p:cNvPr id="8" name="组合 7"/>
          <p:cNvGrpSpPr/>
          <p:nvPr/>
        </p:nvGrpSpPr>
        <p:grpSpPr>
          <a:xfrm>
            <a:off x="3727450" y="2131695"/>
            <a:ext cx="6574155" cy="4368165"/>
            <a:chOff x="2550" y="3432"/>
            <a:chExt cx="10353" cy="5938"/>
          </a:xfrm>
        </p:grpSpPr>
        <p:sp>
          <p:nvSpPr>
            <p:cNvPr id="69649" name="Text Box 17"/>
            <p:cNvSpPr txBox="1">
              <a:spLocks noChangeArrowheads="1"/>
            </p:cNvSpPr>
            <p:nvPr/>
          </p:nvSpPr>
          <p:spPr bwMode="auto">
            <a:xfrm>
              <a:off x="8593" y="4650"/>
              <a:ext cx="4310"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kumimoji="0" lang="en-US" altLang="zh-CN" sz="2000"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6</a:t>
              </a:r>
              <a:r>
                <a:rPr kumimoji="0" lang="en-US" altLang="zh-CN"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应急预案评审</a:t>
              </a:r>
              <a:endParaRPr kumimoji="0" lang="zh-CN" altLang="en-US"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18" name="直接连接符 17"/>
            <p:cNvCxnSpPr/>
            <p:nvPr/>
          </p:nvCxnSpPr>
          <p:spPr>
            <a:xfrm>
              <a:off x="3573" y="3432"/>
              <a:ext cx="5415" cy="0"/>
            </a:xfrm>
            <a:prstGeom prst="line">
              <a:avLst/>
            </a:prstGeom>
          </p:spPr>
          <p:style>
            <a:lnRef idx="3">
              <a:schemeClr val="accent4"/>
            </a:lnRef>
            <a:fillRef idx="0">
              <a:schemeClr val="accent4"/>
            </a:fillRef>
            <a:effectRef idx="2">
              <a:schemeClr val="accent4"/>
            </a:effectRef>
            <a:fontRef idx="minor">
              <a:schemeClr val="tx1"/>
            </a:fontRef>
          </p:style>
        </p:cxnSp>
        <p:grpSp>
          <p:nvGrpSpPr>
            <p:cNvPr id="9" name="组合 649"/>
            <p:cNvGrpSpPr/>
            <p:nvPr/>
          </p:nvGrpSpPr>
          <p:grpSpPr bwMode="auto">
            <a:xfrm>
              <a:off x="4453" y="3870"/>
              <a:ext cx="4535" cy="5445"/>
              <a:chOff x="1412838" y="1857364"/>
              <a:chExt cx="3349625" cy="4343401"/>
            </a:xfrm>
          </p:grpSpPr>
          <p:sp>
            <p:nvSpPr>
              <p:cNvPr id="10" name="Freeform 22"/>
              <p:cNvSpPr/>
              <p:nvPr/>
            </p:nvSpPr>
            <p:spPr bwMode="gray">
              <a:xfrm>
                <a:off x="2295488" y="4838689"/>
                <a:ext cx="2466975" cy="771525"/>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D2CD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Freeform 23"/>
              <p:cNvSpPr/>
              <p:nvPr/>
            </p:nvSpPr>
            <p:spPr bwMode="gray">
              <a:xfrm rot="3600000">
                <a:off x="1117563" y="4583102"/>
                <a:ext cx="2465388"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99CC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Freeform 24"/>
              <p:cNvSpPr/>
              <p:nvPr/>
            </p:nvSpPr>
            <p:spPr bwMode="gray">
              <a:xfrm rot="7200000">
                <a:off x="788950" y="3282939"/>
                <a:ext cx="2465388"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61A13D"/>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Freeform 25"/>
              <p:cNvSpPr/>
              <p:nvPr/>
            </p:nvSpPr>
            <p:spPr bwMode="gray">
              <a:xfrm rot="10800000">
                <a:off x="1412838" y="2409814"/>
                <a:ext cx="2466975"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8080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Freeform 26"/>
              <p:cNvSpPr/>
              <p:nvPr/>
            </p:nvSpPr>
            <p:spPr bwMode="gray">
              <a:xfrm rot="14400000">
                <a:off x="2663788" y="2705089"/>
                <a:ext cx="2465388" cy="769938"/>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gradFill>
                <a:gsLst>
                  <a:gs pos="0">
                    <a:srgbClr val="C89800"/>
                  </a:gs>
                  <a:gs pos="54000">
                    <a:srgbClr val="C89800"/>
                  </a:gs>
                  <a:gs pos="100000">
                    <a:srgbClr val="C89800"/>
                  </a:gs>
                </a:gsLst>
                <a:lin ang="0" scaled="1"/>
              </a:gra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Freeform 27"/>
              <p:cNvSpPr/>
              <p:nvPr/>
            </p:nvSpPr>
            <p:spPr bwMode="gray">
              <a:xfrm rot="18000000">
                <a:off x="2993988" y="3919527"/>
                <a:ext cx="2466975" cy="771525"/>
              </a:xfrm>
              <a:custGeom>
                <a:avLst/>
                <a:gdLst/>
                <a:ahLst/>
                <a:cxnLst>
                  <a:cxn ang="0">
                    <a:pos x="1405" y="102"/>
                  </a:cxn>
                  <a:cxn ang="0">
                    <a:pos x="1540" y="395"/>
                  </a:cxn>
                  <a:cxn ang="0">
                    <a:pos x="1472" y="369"/>
                  </a:cxn>
                  <a:cxn ang="0">
                    <a:pos x="1373" y="403"/>
                  </a:cxn>
                  <a:cxn ang="0">
                    <a:pos x="1274" y="433"/>
                  </a:cxn>
                  <a:cxn ang="0">
                    <a:pos x="1160" y="458"/>
                  </a:cxn>
                  <a:cxn ang="0">
                    <a:pos x="1062" y="472"/>
                  </a:cxn>
                  <a:cxn ang="0">
                    <a:pos x="968" y="479"/>
                  </a:cxn>
                  <a:cxn ang="0">
                    <a:pos x="872" y="479"/>
                  </a:cxn>
                  <a:cxn ang="0">
                    <a:pos x="766" y="468"/>
                  </a:cxn>
                  <a:cxn ang="0">
                    <a:pos x="634" y="439"/>
                  </a:cxn>
                  <a:cxn ang="0">
                    <a:pos x="524" y="407"/>
                  </a:cxn>
                  <a:cxn ang="0">
                    <a:pos x="435" y="373"/>
                  </a:cxn>
                  <a:cxn ang="0">
                    <a:pos x="344" y="326"/>
                  </a:cxn>
                  <a:cxn ang="0">
                    <a:pos x="242" y="256"/>
                  </a:cxn>
                  <a:cxn ang="0">
                    <a:pos x="157" y="186"/>
                  </a:cxn>
                  <a:cxn ang="0">
                    <a:pos x="102" y="132"/>
                  </a:cxn>
                  <a:cxn ang="0">
                    <a:pos x="0" y="0"/>
                  </a:cxn>
                  <a:cxn ang="0">
                    <a:pos x="135" y="124"/>
                  </a:cxn>
                  <a:cxn ang="0">
                    <a:pos x="219" y="186"/>
                  </a:cxn>
                  <a:cxn ang="0">
                    <a:pos x="307" y="231"/>
                  </a:cxn>
                  <a:cxn ang="0">
                    <a:pos x="395" y="267"/>
                  </a:cxn>
                  <a:cxn ang="0">
                    <a:pos x="487" y="293"/>
                  </a:cxn>
                  <a:cxn ang="0">
                    <a:pos x="571" y="309"/>
                  </a:cxn>
                  <a:cxn ang="0">
                    <a:pos x="673" y="318"/>
                  </a:cxn>
                  <a:cxn ang="0">
                    <a:pos x="766" y="318"/>
                  </a:cxn>
                  <a:cxn ang="0">
                    <a:pos x="890" y="311"/>
                  </a:cxn>
                  <a:cxn ang="0">
                    <a:pos x="1000" y="296"/>
                  </a:cxn>
                  <a:cxn ang="0">
                    <a:pos x="1106" y="274"/>
                  </a:cxn>
                  <a:cxn ang="0">
                    <a:pos x="1212" y="245"/>
                  </a:cxn>
                  <a:cxn ang="0">
                    <a:pos x="1318" y="209"/>
                  </a:cxn>
                  <a:cxn ang="0">
                    <a:pos x="1427" y="153"/>
                  </a:cxn>
                </a:cxnLst>
                <a:rect l="0" t="0" r="r" b="b"/>
                <a:pathLst>
                  <a:path w="1717" h="484">
                    <a:moveTo>
                      <a:pt x="1427" y="153"/>
                    </a:moveTo>
                    <a:lnTo>
                      <a:pt x="1405" y="102"/>
                    </a:lnTo>
                    <a:lnTo>
                      <a:pt x="1716" y="132"/>
                    </a:lnTo>
                    <a:lnTo>
                      <a:pt x="1540" y="395"/>
                    </a:lnTo>
                    <a:lnTo>
                      <a:pt x="1519" y="344"/>
                    </a:lnTo>
                    <a:lnTo>
                      <a:pt x="1472" y="369"/>
                    </a:lnTo>
                    <a:lnTo>
                      <a:pt x="1413" y="391"/>
                    </a:lnTo>
                    <a:lnTo>
                      <a:pt x="1373" y="403"/>
                    </a:lnTo>
                    <a:lnTo>
                      <a:pt x="1328" y="418"/>
                    </a:lnTo>
                    <a:lnTo>
                      <a:pt x="1274" y="433"/>
                    </a:lnTo>
                    <a:lnTo>
                      <a:pt x="1219" y="447"/>
                    </a:lnTo>
                    <a:lnTo>
                      <a:pt x="1160" y="458"/>
                    </a:lnTo>
                    <a:lnTo>
                      <a:pt x="1117" y="464"/>
                    </a:lnTo>
                    <a:lnTo>
                      <a:pt x="1062" y="472"/>
                    </a:lnTo>
                    <a:lnTo>
                      <a:pt x="1007" y="479"/>
                    </a:lnTo>
                    <a:lnTo>
                      <a:pt x="968" y="479"/>
                    </a:lnTo>
                    <a:lnTo>
                      <a:pt x="916" y="483"/>
                    </a:lnTo>
                    <a:lnTo>
                      <a:pt x="872" y="479"/>
                    </a:lnTo>
                    <a:lnTo>
                      <a:pt x="817" y="475"/>
                    </a:lnTo>
                    <a:lnTo>
                      <a:pt x="766" y="468"/>
                    </a:lnTo>
                    <a:lnTo>
                      <a:pt x="701" y="453"/>
                    </a:lnTo>
                    <a:lnTo>
                      <a:pt x="634" y="439"/>
                    </a:lnTo>
                    <a:lnTo>
                      <a:pt x="576" y="424"/>
                    </a:lnTo>
                    <a:lnTo>
                      <a:pt x="524" y="407"/>
                    </a:lnTo>
                    <a:lnTo>
                      <a:pt x="476" y="391"/>
                    </a:lnTo>
                    <a:lnTo>
                      <a:pt x="435" y="373"/>
                    </a:lnTo>
                    <a:lnTo>
                      <a:pt x="384" y="349"/>
                    </a:lnTo>
                    <a:lnTo>
                      <a:pt x="344" y="326"/>
                    </a:lnTo>
                    <a:lnTo>
                      <a:pt x="293" y="293"/>
                    </a:lnTo>
                    <a:lnTo>
                      <a:pt x="242" y="256"/>
                    </a:lnTo>
                    <a:lnTo>
                      <a:pt x="205" y="226"/>
                    </a:lnTo>
                    <a:lnTo>
                      <a:pt x="157" y="186"/>
                    </a:lnTo>
                    <a:lnTo>
                      <a:pt x="124" y="158"/>
                    </a:lnTo>
                    <a:lnTo>
                      <a:pt x="102" y="132"/>
                    </a:lnTo>
                    <a:lnTo>
                      <a:pt x="62" y="88"/>
                    </a:lnTo>
                    <a:lnTo>
                      <a:pt x="0" y="0"/>
                    </a:lnTo>
                    <a:lnTo>
                      <a:pt x="91" y="88"/>
                    </a:lnTo>
                    <a:lnTo>
                      <a:pt x="135" y="124"/>
                    </a:lnTo>
                    <a:lnTo>
                      <a:pt x="175" y="158"/>
                    </a:lnTo>
                    <a:lnTo>
                      <a:pt x="219" y="186"/>
                    </a:lnTo>
                    <a:lnTo>
                      <a:pt x="263" y="209"/>
                    </a:lnTo>
                    <a:lnTo>
                      <a:pt x="307" y="231"/>
                    </a:lnTo>
                    <a:lnTo>
                      <a:pt x="355" y="253"/>
                    </a:lnTo>
                    <a:lnTo>
                      <a:pt x="395" y="267"/>
                    </a:lnTo>
                    <a:lnTo>
                      <a:pt x="439" y="282"/>
                    </a:lnTo>
                    <a:lnTo>
                      <a:pt x="487" y="293"/>
                    </a:lnTo>
                    <a:lnTo>
                      <a:pt x="534" y="301"/>
                    </a:lnTo>
                    <a:lnTo>
                      <a:pt x="571" y="309"/>
                    </a:lnTo>
                    <a:lnTo>
                      <a:pt x="622" y="312"/>
                    </a:lnTo>
                    <a:lnTo>
                      <a:pt x="673" y="318"/>
                    </a:lnTo>
                    <a:lnTo>
                      <a:pt x="718" y="318"/>
                    </a:lnTo>
                    <a:lnTo>
                      <a:pt x="766" y="318"/>
                    </a:lnTo>
                    <a:lnTo>
                      <a:pt x="828" y="318"/>
                    </a:lnTo>
                    <a:lnTo>
                      <a:pt x="890" y="311"/>
                    </a:lnTo>
                    <a:lnTo>
                      <a:pt x="949" y="304"/>
                    </a:lnTo>
                    <a:lnTo>
                      <a:pt x="1000" y="296"/>
                    </a:lnTo>
                    <a:lnTo>
                      <a:pt x="1058" y="285"/>
                    </a:lnTo>
                    <a:lnTo>
                      <a:pt x="1106" y="274"/>
                    </a:lnTo>
                    <a:lnTo>
                      <a:pt x="1156" y="260"/>
                    </a:lnTo>
                    <a:lnTo>
                      <a:pt x="1212" y="245"/>
                    </a:lnTo>
                    <a:lnTo>
                      <a:pt x="1259" y="231"/>
                    </a:lnTo>
                    <a:lnTo>
                      <a:pt x="1318" y="209"/>
                    </a:lnTo>
                    <a:lnTo>
                      <a:pt x="1362" y="190"/>
                    </a:lnTo>
                    <a:lnTo>
                      <a:pt x="1427" y="153"/>
                    </a:lnTo>
                  </a:path>
                </a:pathLst>
              </a:custGeom>
              <a:solidFill>
                <a:srgbClr val="FFC000"/>
              </a:solidFill>
              <a:ln w="12700" cap="rnd" cmpd="sng">
                <a:noFill/>
                <a:prstDash val="solid"/>
                <a:round/>
                <a:headEnd type="none" w="med" len="med"/>
                <a:tailEnd type="none" w="med" len="med"/>
              </a:ln>
              <a:effectLst/>
              <a:scene3d>
                <a:camera prst="perspectiveAbove"/>
                <a:lightRig rig="threePt" dir="t"/>
              </a:scene3d>
              <a:sp3d extrusionH="50800"/>
            </p:spPr>
            <p:txBody>
              <a:bodyPr/>
              <a:lstStyle/>
              <a:p>
                <a:pPr eaLnBrk="1" hangingPunct="1">
                  <a:defRPr/>
                </a:pPr>
                <a:endParaRPr kumimoji="0" lang="zh-CN" altLang="en-US" sz="2000" b="1">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16" name="Text Box 12"/>
            <p:cNvSpPr txBox="1">
              <a:spLocks noChangeArrowheads="1"/>
            </p:cNvSpPr>
            <p:nvPr/>
          </p:nvSpPr>
          <p:spPr bwMode="auto">
            <a:xfrm>
              <a:off x="4250" y="3707"/>
              <a:ext cx="3743"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lang="en-US" altLang="zh-CN"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成立工作组</a:t>
              </a:r>
              <a:endParaRPr lang="zh-CN" altLang="en-US"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 Box 13"/>
            <p:cNvSpPr txBox="1">
              <a:spLocks noChangeArrowheads="1"/>
            </p:cNvSpPr>
            <p:nvPr/>
          </p:nvSpPr>
          <p:spPr bwMode="auto">
            <a:xfrm>
              <a:off x="2550" y="5122"/>
              <a:ext cx="3403"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kumimoji="0" lang="en-US" altLang="zh-CN" sz="2000"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2</a:t>
              </a:r>
              <a:r>
                <a:rPr kumimoji="0" lang="en-US" altLang="zh-CN"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资料收集</a:t>
              </a:r>
              <a:endParaRPr kumimoji="0" lang="zh-CN" altLang="en-US"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Text Box 14"/>
            <p:cNvSpPr txBox="1">
              <a:spLocks noChangeArrowheads="1"/>
            </p:cNvSpPr>
            <p:nvPr/>
          </p:nvSpPr>
          <p:spPr bwMode="auto">
            <a:xfrm>
              <a:off x="2955" y="7575"/>
              <a:ext cx="4138"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kumimoji="0" lang="en-US" altLang="zh-CN" sz="2000"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3</a:t>
              </a:r>
              <a:r>
                <a:rPr kumimoji="0" lang="en-US" altLang="zh-CN"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kumimoji="0" lang="zh-CN" altLang="en-US"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风险评估</a:t>
              </a:r>
              <a:endParaRPr kumimoji="0" lang="zh-CN" altLang="en-US"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Text Box 15"/>
            <p:cNvSpPr txBox="1">
              <a:spLocks noChangeArrowheads="1"/>
            </p:cNvSpPr>
            <p:nvPr/>
          </p:nvSpPr>
          <p:spPr bwMode="auto">
            <a:xfrm>
              <a:off x="6975" y="8542"/>
              <a:ext cx="4990" cy="828"/>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nchor="b">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kumimoji="0" lang="en-US" altLang="zh-CN"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4.</a:t>
              </a:r>
              <a:r>
                <a:rPr kumimoji="0" lang="zh-CN" altLang="en-US"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应急能力评估</a:t>
              </a:r>
              <a:endParaRPr kumimoji="0" lang="zh-CN" altLang="en-US" b="1">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矩形 20"/>
            <p:cNvSpPr/>
            <p:nvPr/>
          </p:nvSpPr>
          <p:spPr>
            <a:xfrm>
              <a:off x="5556" y="6049"/>
              <a:ext cx="2528" cy="710"/>
            </a:xfrm>
            <a:prstGeom prst="rect">
              <a:avLst/>
            </a:prstGeom>
          </p:spPr>
          <p:txBody>
            <a:bodyPr wrap="square">
              <a:spAutoFit/>
            </a:bodyPr>
            <a:lstStyle/>
            <a:p>
              <a:pPr algn="ctr" eaLnBrk="1" hangingPunct="1">
                <a:buClr>
                  <a:srgbClr val="FFFF00"/>
                </a:buClr>
                <a:buFont typeface="Wingdings" panose="05000000000000000000" pitchFamily="2" charset="2"/>
                <a:buNone/>
              </a:pPr>
              <a:r>
                <a:rPr kumimoji="0" lang="zh-CN" altLang="en-US" sz="2800" b="1" dirty="0">
                  <a:ln w="0"/>
                  <a:latin typeface="微软雅黑" panose="020B0503020204020204" pitchFamily="34" charset="-122"/>
                  <a:ea typeface="微软雅黑" panose="020B0503020204020204" pitchFamily="34" charset="-122"/>
                  <a:cs typeface="微软雅黑" panose="020B0503020204020204" pitchFamily="34" charset="-122"/>
                </a:rPr>
                <a:t>编制程序</a:t>
              </a:r>
              <a:endParaRPr kumimoji="0" lang="zh-CN" altLang="en-US" sz="2800" b="1" dirty="0">
                <a:ln w="0"/>
                <a:latin typeface="微软雅黑" panose="020B0503020204020204" pitchFamily="34" charset="-122"/>
                <a:ea typeface="微软雅黑" panose="020B0503020204020204" pitchFamily="34" charset="-122"/>
                <a:cs typeface="微软雅黑" panose="020B0503020204020204" pitchFamily="34" charset="-122"/>
              </a:endParaRPr>
            </a:p>
          </p:txBody>
        </p:sp>
      </p:grpSp>
      <p:sp>
        <p:nvSpPr>
          <p:cNvPr id="69636" name="Rectangle 4"/>
          <p:cNvSpPr>
            <a:spLocks noChangeArrowheads="1"/>
          </p:cNvSpPr>
          <p:nvPr/>
        </p:nvSpPr>
        <p:spPr bwMode="auto">
          <a:xfrm>
            <a:off x="2240280" y="1548130"/>
            <a:ext cx="8061325" cy="497205"/>
          </a:xfrm>
          <a:prstGeom prst="rect">
            <a:avLst/>
          </a:prstGeom>
          <a:pattFill prst="openDmnd">
            <a:fgClr>
              <a:srgbClr val="4F81BD"/>
            </a:fgClr>
            <a:bgClr>
              <a:srgbClr val="FFFFFF"/>
            </a:bgClr>
          </a:pattFill>
          <a:ln>
            <a:noFill/>
          </a:ln>
          <a:effectLst/>
          <a:extLs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buClr>
                <a:srgbClr val="FFFF00"/>
              </a:buClr>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应急预案编制应包括</a:t>
            </a:r>
            <a:r>
              <a:rPr lang="en-US" altLang="zh-CN" b="1" dirty="0">
                <a:latin typeface="微软雅黑" panose="020B0503020204020204" pitchFamily="34" charset="-122"/>
                <a:ea typeface="微软雅黑" panose="020B0503020204020204" pitchFamily="34" charset="-122"/>
                <a:cs typeface="微软雅黑" panose="020B0503020204020204" pitchFamily="34" charset="-122"/>
              </a:rPr>
              <a:t>6</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rPr>
              <a:t>个过程，并符合编制导则要求。</a:t>
            </a:r>
            <a:endParaRPr lang="zh-CN" altLang="en-US"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9648" name="Text Box 16"/>
          <p:cNvSpPr txBox="1">
            <a:spLocks noChangeArrowheads="1"/>
          </p:cNvSpPr>
          <p:nvPr/>
        </p:nvSpPr>
        <p:spPr bwMode="auto">
          <a:xfrm>
            <a:off x="7246938" y="4724083"/>
            <a:ext cx="2627312" cy="709930"/>
          </a:xfrm>
          <a:prstGeom prst="rect">
            <a:avLst/>
          </a:prstGeom>
          <a:noFill/>
          <a:ln>
            <a:noFill/>
          </a:ln>
          <a:effectLst/>
          <a:extLst>
            <a:ext uri="{909E8E84-426E-40DD-AFC4-6F175D3DCCD1}">
              <a14:hiddenFill xmlns:a14="http://schemas.microsoft.com/office/drawing/2010/main">
                <a:solidFill>
                  <a:schemeClr val="tx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0" tIns="0" rIns="0" bIns="0">
            <a:spAutoFit/>
          </a:bodyPr>
          <a:lstStyle>
            <a:lvl1pPr marL="482600" indent="-482600">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200150" indent="-28575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543050" indent="-17145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00250" indent="-17145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4574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146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3718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29050" indent="-17145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nSpc>
                <a:spcPct val="165000"/>
              </a:lnSpc>
              <a:spcBef>
                <a:spcPct val="50000"/>
              </a:spcBef>
              <a:spcAft>
                <a:spcPct val="0"/>
              </a:spcAft>
              <a:buClrTx/>
              <a:buSzPct val="80000"/>
              <a:buFontTx/>
              <a:buNone/>
            </a:pPr>
            <a:r>
              <a:rPr kumimoji="0" lang="en-US" altLang="zh-CN" sz="2800"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5.</a:t>
            </a:r>
            <a:r>
              <a:rPr kumimoji="0" lang="zh-CN" altLang="en-US" sz="2800"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编制应急预案</a:t>
            </a:r>
            <a:endParaRPr kumimoji="0" lang="zh-CN" altLang="en-US" sz="2800" b="1" dirty="0">
              <a:solidFill>
                <a:srgbClr val="00206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descr="office6\wpsassist\cache\A000220150908A40PPIC"/>
          <p:cNvPicPr>
            <a:picLocks noChangeAspect="1"/>
          </p:cNvPicPr>
          <p:nvPr/>
        </p:nvPicPr>
        <p:blipFill>
          <a:blip r:embed="rId1"/>
          <a:stretch>
            <a:fillRect/>
          </a:stretch>
        </p:blipFill>
        <p:spPr>
          <a:xfrm>
            <a:off x="1646555" y="2847975"/>
            <a:ext cx="2094230" cy="3651885"/>
          </a:xfrm>
          <a:prstGeom prst="rect">
            <a:avLst/>
          </a:prstGeom>
        </p:spPr>
      </p:pic>
      <p:sp>
        <p:nvSpPr>
          <p:cNvPr id="5" name="文本框 4"/>
          <p:cNvSpPr txBox="1"/>
          <p:nvPr/>
        </p:nvSpPr>
        <p:spPr>
          <a:xfrm>
            <a:off x="1646555" y="1064895"/>
            <a:ext cx="3356610" cy="460375"/>
          </a:xfrm>
          <a:prstGeom prst="rect">
            <a:avLst/>
          </a:prstGeom>
          <a:noFill/>
        </p:spPr>
        <p:txBody>
          <a:bodyPr wrap="none" rtlCol="0" anchor="t">
            <a:spAutoFit/>
          </a:bodyPr>
          <a:lstStyle/>
          <a:p>
            <a:r>
              <a:rPr lang="en-US" altLang="zh-CN" sz="240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1.4</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编写程序</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 presetClass="entr" presetSubtype="32" fill="hold" grpId="0" nodeType="afterEffect">
                                  <p:stCondLst>
                                    <p:cond delay="0"/>
                                  </p:stCondLst>
                                  <p:childTnLst>
                                    <p:set>
                                      <p:cBhvr>
                                        <p:cTn id="6" dur="1" fill="hold">
                                          <p:stCondLst>
                                            <p:cond delay="0"/>
                                          </p:stCondLst>
                                        </p:cTn>
                                        <p:tgtEl>
                                          <p:spTgt spid="69648"/>
                                        </p:tgtEl>
                                        <p:attrNameLst>
                                          <p:attrName>style.visibility</p:attrName>
                                        </p:attrNameLst>
                                      </p:cBhvr>
                                      <p:to>
                                        <p:strVal val="visible"/>
                                      </p:to>
                                    </p:set>
                                    <p:animEffect transition="in" filter="circle(out)">
                                      <p:cBhvr>
                                        <p:cTn id="7" dur="250"/>
                                        <p:tgtEl>
                                          <p:spTgt spid="696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648" grpId="0" bldLvl="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normAutofit/>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5" name="文本框 4"/>
          <p:cNvSpPr txBox="1"/>
          <p:nvPr/>
        </p:nvSpPr>
        <p:spPr>
          <a:xfrm>
            <a:off x="4894580" y="777875"/>
            <a:ext cx="2316480" cy="521970"/>
          </a:xfrm>
          <a:prstGeom prst="rect">
            <a:avLst/>
          </a:prstGeom>
          <a:noFill/>
        </p:spPr>
        <p:txBody>
          <a:bodyPr wrap="none" rtlCol="0" anchor="t">
            <a:spAutoFit/>
          </a:bodyPr>
          <a:lstStyle/>
          <a:p>
            <a:r>
              <a:rPr lang="zh-CN" altLang="en-US" sz="2800" b="1" dirty="0" smtClean="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应急</a:t>
            </a:r>
            <a:r>
              <a:rPr lang="zh-CN" altLang="en-US" sz="28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能力评估</a:t>
            </a:r>
            <a:endParaRPr lang="zh-CN" altLang="en-US" sz="28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1645920" y="1277620"/>
            <a:ext cx="8649970" cy="706755"/>
          </a:xfrm>
          <a:prstGeom prst="rect">
            <a:avLst/>
          </a:prstGeom>
        </p:spPr>
        <p:style>
          <a:lnRef idx="2">
            <a:schemeClr val="accent3">
              <a:shade val="50000"/>
            </a:schemeClr>
          </a:lnRef>
          <a:fillRef idx="1">
            <a:schemeClr val="accent3"/>
          </a:fillRef>
          <a:effectRef idx="0">
            <a:schemeClr val="accent3"/>
          </a:effectRef>
          <a:fontRef idx="minor">
            <a:schemeClr val="lt1"/>
          </a:fontRef>
        </p:style>
        <p:txBody>
          <a:bodyPr wrap="square" rtlCol="0" anchor="t">
            <a:spAutoFit/>
          </a:bodyPr>
          <a:lstStyle/>
          <a:p>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ea"/>
              </a:rPr>
              <a:t>在全面调查和客观分析生产经营单位应急资源状况基础上开展应急能力评估，并依据评估结果，完善应急保障措施。</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AutoShape 3"/>
          <p:cNvSpPr>
            <a:spLocks noChangeArrowheads="1"/>
          </p:cNvSpPr>
          <p:nvPr/>
        </p:nvSpPr>
        <p:spPr bwMode="gray">
          <a:xfrm rot="-5400000">
            <a:off x="2749074" y="2413477"/>
            <a:ext cx="3067050" cy="2995612"/>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450 w 21600"/>
              <a:gd name="T13" fmla="*/ 0 h 21600"/>
              <a:gd name="T14" fmla="*/ 21150 w 21600"/>
              <a:gd name="T15" fmla="*/ 13064 h 21600"/>
            </a:gdLst>
            <a:ahLst/>
            <a:cxnLst>
              <a:cxn ang="T8">
                <a:pos x="T0" y="T1"/>
              </a:cxn>
              <a:cxn ang="T9">
                <a:pos x="T2" y="T3"/>
              </a:cxn>
              <a:cxn ang="T10">
                <a:pos x="T4" y="T5"/>
              </a:cxn>
              <a:cxn ang="T11">
                <a:pos x="T6" y="T7"/>
              </a:cxn>
            </a:cxnLst>
            <a:rect l="T12" t="T13" r="T14" b="T15"/>
            <a:pathLst>
              <a:path w="21600" h="21600">
                <a:moveTo>
                  <a:pt x="2875" y="10799"/>
                </a:moveTo>
                <a:cubicBezTo>
                  <a:pt x="2875" y="6422"/>
                  <a:pt x="6423" y="2874"/>
                  <a:pt x="10800" y="2875"/>
                </a:cubicBezTo>
                <a:cubicBezTo>
                  <a:pt x="15176" y="2875"/>
                  <a:pt x="18724" y="6422"/>
                  <a:pt x="18724" y="10799"/>
                </a:cubicBezTo>
                <a:lnTo>
                  <a:pt x="21599" y="10798"/>
                </a:lnTo>
                <a:cubicBezTo>
                  <a:pt x="21599" y="4834"/>
                  <a:pt x="16764" y="-1"/>
                  <a:pt x="10799" y="0"/>
                </a:cubicBezTo>
                <a:cubicBezTo>
                  <a:pt x="4835" y="0"/>
                  <a:pt x="0" y="4834"/>
                  <a:pt x="0" y="10798"/>
                </a:cubicBezTo>
                <a:lnTo>
                  <a:pt x="2875" y="10799"/>
                </a:lnTo>
                <a:close/>
              </a:path>
            </a:pathLst>
          </a:custGeom>
          <a:gradFill rotWithShape="1">
            <a:gsLst>
              <a:gs pos="0">
                <a:srgbClr val="CBD852"/>
              </a:gs>
              <a:gs pos="50000">
                <a:srgbClr val="EBF0BB"/>
              </a:gs>
              <a:gs pos="100000">
                <a:srgbClr val="CBD852"/>
              </a:gs>
            </a:gsLst>
            <a:lin ang="0" scaled="1"/>
          </a:gradFill>
          <a:ln w="38100" algn="ctr">
            <a:solidFill>
              <a:srgbClr val="FFFFFF"/>
            </a:solidFill>
            <a:miter lim="800000"/>
          </a:ln>
          <a:effectLst>
            <a:outerShdw dist="107763" dir="2700000" algn="ctr" rotWithShape="0">
              <a:srgbClr val="003366">
                <a:alpha val="50000"/>
              </a:srgbClr>
            </a:outerShdw>
          </a:effectLst>
        </p:spPr>
        <p:txBody>
          <a:bodyPr vert="eaVert"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AutoShape 4"/>
          <p:cNvSpPr>
            <a:spLocks noChangeArrowheads="1"/>
          </p:cNvSpPr>
          <p:nvPr/>
        </p:nvSpPr>
        <p:spPr bwMode="gray">
          <a:xfrm rot="-5400000">
            <a:off x="2712562" y="2818289"/>
            <a:ext cx="2654300" cy="2401887"/>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103 w 21600"/>
              <a:gd name="T13" fmla="*/ 0 h 21600"/>
              <a:gd name="T14" fmla="*/ 21497 w 21600"/>
              <a:gd name="T15" fmla="*/ 12153 h 21600"/>
            </a:gdLst>
            <a:ahLst/>
            <a:cxnLst>
              <a:cxn ang="T8">
                <a:pos x="T0" y="T1"/>
              </a:cxn>
              <a:cxn ang="T9">
                <a:pos x="T2" y="T3"/>
              </a:cxn>
              <a:cxn ang="T10">
                <a:pos x="T4" y="T5"/>
              </a:cxn>
              <a:cxn ang="T11">
                <a:pos x="T6" y="T7"/>
              </a:cxn>
            </a:cxnLst>
            <a:rect l="T12" t="T13" r="T14" b="T15"/>
            <a:pathLst>
              <a:path w="21600" h="21600">
                <a:moveTo>
                  <a:pt x="1072" y="9440"/>
                </a:moveTo>
                <a:cubicBezTo>
                  <a:pt x="1750" y="4588"/>
                  <a:pt x="5900" y="977"/>
                  <a:pt x="10800" y="978"/>
                </a:cubicBezTo>
                <a:cubicBezTo>
                  <a:pt x="15699" y="978"/>
                  <a:pt x="19849" y="4588"/>
                  <a:pt x="20527" y="9440"/>
                </a:cubicBezTo>
                <a:lnTo>
                  <a:pt x="21495" y="9304"/>
                </a:lnTo>
                <a:cubicBezTo>
                  <a:pt x="20750" y="3969"/>
                  <a:pt x="16186" y="-1"/>
                  <a:pt x="10799" y="0"/>
                </a:cubicBezTo>
                <a:cubicBezTo>
                  <a:pt x="5413" y="0"/>
                  <a:pt x="849" y="3969"/>
                  <a:pt x="104" y="9304"/>
                </a:cubicBezTo>
                <a:lnTo>
                  <a:pt x="1072" y="9440"/>
                </a:lnTo>
                <a:close/>
              </a:path>
            </a:pathLst>
          </a:custGeom>
          <a:gradFill rotWithShape="1">
            <a:gsLst>
              <a:gs pos="0">
                <a:srgbClr val="808000"/>
              </a:gs>
              <a:gs pos="50000">
                <a:srgbClr val="B6B66C"/>
              </a:gs>
              <a:gs pos="100000">
                <a:srgbClr val="808000"/>
              </a:gs>
            </a:gsLst>
            <a:lin ang="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Line 39"/>
          <p:cNvSpPr>
            <a:spLocks noChangeShapeType="1"/>
          </p:cNvSpPr>
          <p:nvPr/>
        </p:nvSpPr>
        <p:spPr bwMode="auto">
          <a:xfrm flipH="1" flipV="1">
            <a:off x="4894580" y="3136583"/>
            <a:ext cx="1503363" cy="407987"/>
          </a:xfrm>
          <a:prstGeom prst="line">
            <a:avLst/>
          </a:prstGeom>
          <a:noFill/>
          <a:ln w="76200" cap="rnd">
            <a:solidFill>
              <a:schemeClr val="tx1"/>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Line 40"/>
          <p:cNvSpPr>
            <a:spLocks noChangeShapeType="1"/>
          </p:cNvSpPr>
          <p:nvPr/>
        </p:nvSpPr>
        <p:spPr bwMode="auto">
          <a:xfrm flipH="1" flipV="1">
            <a:off x="3742055" y="4279583"/>
            <a:ext cx="2254250" cy="7937"/>
          </a:xfrm>
          <a:prstGeom prst="line">
            <a:avLst/>
          </a:prstGeom>
          <a:noFill/>
          <a:ln w="76200" cap="rnd">
            <a:solidFill>
              <a:schemeClr val="tx1"/>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Line 41"/>
          <p:cNvSpPr>
            <a:spLocks noChangeShapeType="1"/>
          </p:cNvSpPr>
          <p:nvPr/>
        </p:nvSpPr>
        <p:spPr bwMode="auto">
          <a:xfrm flipH="1">
            <a:off x="5974080" y="5224145"/>
            <a:ext cx="461963" cy="349250"/>
          </a:xfrm>
          <a:prstGeom prst="line">
            <a:avLst/>
          </a:prstGeom>
          <a:noFill/>
          <a:ln w="76200" cap="rnd">
            <a:solidFill>
              <a:schemeClr val="tx1"/>
            </a:solidFill>
            <a:prstDash val="sysDot"/>
            <a:round/>
            <a:tailEnd type="triangle" w="med" len="med"/>
          </a:ln>
          <a:extLst>
            <a:ext uri="{909E8E84-426E-40DD-AFC4-6F175D3DCCD1}">
              <a14:hiddenFill xmlns:a14="http://schemas.microsoft.com/office/drawing/2010/main">
                <a:noFill/>
              </a14:hiddenFill>
            </a:ext>
          </a:extLst>
        </p:spPr>
        <p:txBody>
          <a:bodyPr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Line 42"/>
          <p:cNvSpPr>
            <a:spLocks noChangeShapeType="1"/>
          </p:cNvSpPr>
          <p:nvPr/>
        </p:nvSpPr>
        <p:spPr bwMode="gray">
          <a:xfrm>
            <a:off x="7794943" y="4438333"/>
            <a:ext cx="882650" cy="1587"/>
          </a:xfrm>
          <a:prstGeom prst="line">
            <a:avLst/>
          </a:prstGeom>
          <a:noFill/>
          <a:ln w="9525">
            <a:solidFill>
              <a:srgbClr val="C0C0C0"/>
            </a:solidFill>
            <a:prstDash val="sysDot"/>
            <a:round/>
          </a:ln>
          <a:extLst>
            <a:ext uri="{909E8E84-426E-40DD-AFC4-6F175D3DCCD1}">
              <a14:hiddenFill xmlns:a14="http://schemas.microsoft.com/office/drawing/2010/main">
                <a:noFill/>
              </a14:hiddenFill>
            </a:ext>
          </a:extLst>
        </p:spPr>
        <p:txBody>
          <a:bodyPr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AutoShape 44"/>
          <p:cNvSpPr>
            <a:spLocks noChangeArrowheads="1"/>
          </p:cNvSpPr>
          <p:nvPr/>
        </p:nvSpPr>
        <p:spPr bwMode="gray">
          <a:xfrm>
            <a:off x="6407468" y="3279458"/>
            <a:ext cx="2076450" cy="1995487"/>
          </a:xfrm>
          <a:custGeom>
            <a:avLst/>
            <a:gdLst>
              <a:gd name="T0" fmla="*/ 2147483646 w 21600"/>
              <a:gd name="T1" fmla="*/ 0 h 21600"/>
              <a:gd name="T2" fmla="*/ 2147483646 w 21600"/>
              <a:gd name="T3" fmla="*/ 2147483646 h 21600"/>
              <a:gd name="T4" fmla="*/ 0 w 21600"/>
              <a:gd name="T5" fmla="*/ 2147483646 h 21600"/>
              <a:gd name="T6" fmla="*/ 2147483646 w 21600"/>
              <a:gd name="T7" fmla="*/ 2147483646 h 21600"/>
              <a:gd name="T8" fmla="*/ 2147483646 w 21600"/>
              <a:gd name="T9" fmla="*/ 2147483646 h 21600"/>
              <a:gd name="T10" fmla="*/ 2147483646 w 21600"/>
              <a:gd name="T11" fmla="*/ 2147483646 h 21600"/>
              <a:gd name="T12" fmla="*/ 2147483646 w 21600"/>
              <a:gd name="T13" fmla="*/ 2147483646 h 21600"/>
              <a:gd name="T14" fmla="*/ 2147483646 w 21600"/>
              <a:gd name="T15" fmla="*/ 2147483646 h 21600"/>
              <a:gd name="T16" fmla="*/ 0 60000 65536"/>
              <a:gd name="T17" fmla="*/ 0 60000 65536"/>
              <a:gd name="T18" fmla="*/ 0 60000 65536"/>
              <a:gd name="T19" fmla="*/ 0 60000 65536"/>
              <a:gd name="T20" fmla="*/ 0 60000 65536"/>
              <a:gd name="T21" fmla="*/ 0 60000 65536"/>
              <a:gd name="T22" fmla="*/ 0 60000 65536"/>
              <a:gd name="T23" fmla="*/ 0 60000 65536"/>
              <a:gd name="T24" fmla="*/ 3163 w 21600"/>
              <a:gd name="T25" fmla="*/ 3163 h 21600"/>
              <a:gd name="T26" fmla="*/ 18437 w 21600"/>
              <a:gd name="T27" fmla="*/ 18437 h 2160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1600" h="21600">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2816" y="10800"/>
                </a:moveTo>
                <a:cubicBezTo>
                  <a:pt x="2816" y="15209"/>
                  <a:pt x="6391" y="18784"/>
                  <a:pt x="10800" y="18784"/>
                </a:cubicBezTo>
                <a:cubicBezTo>
                  <a:pt x="15209" y="18784"/>
                  <a:pt x="18784" y="15209"/>
                  <a:pt x="18784" y="10800"/>
                </a:cubicBezTo>
                <a:cubicBezTo>
                  <a:pt x="18784" y="6391"/>
                  <a:pt x="15209" y="2816"/>
                  <a:pt x="10800" y="2816"/>
                </a:cubicBezTo>
                <a:cubicBezTo>
                  <a:pt x="6391" y="2816"/>
                  <a:pt x="2816" y="6391"/>
                  <a:pt x="2816" y="10800"/>
                </a:cubicBezTo>
                <a:close/>
              </a:path>
            </a:pathLst>
          </a:custGeom>
          <a:gradFill rotWithShape="0">
            <a:gsLst>
              <a:gs pos="0">
                <a:srgbClr val="FFFFFF"/>
              </a:gs>
              <a:gs pos="50000">
                <a:srgbClr val="6D82A9"/>
              </a:gs>
              <a:gs pos="100000">
                <a:srgbClr val="FFFFFF"/>
              </a:gs>
            </a:gsLst>
            <a:lin ang="5400000" scaled="1"/>
          </a:gradFill>
          <a:ln>
            <a:noFill/>
          </a:ln>
          <a:extLst>
            <a:ext uri="{91240B29-F687-4F45-9708-019B960494DF}">
              <a14:hiddenLine xmlns:a14="http://schemas.microsoft.com/office/drawing/2010/main" w="9525">
                <a:solidFill>
                  <a:srgbClr val="000000"/>
                </a:solidFill>
                <a:round/>
              </a14:hiddenLine>
            </a:ext>
          </a:extLst>
        </p:spPr>
        <p:txBody>
          <a:bodyPr wrap="none" anchor="ct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Oval 45"/>
          <p:cNvSpPr>
            <a:spLocks noChangeArrowheads="1"/>
          </p:cNvSpPr>
          <p:nvPr/>
        </p:nvSpPr>
        <p:spPr bwMode="gray">
          <a:xfrm>
            <a:off x="6623368" y="3496945"/>
            <a:ext cx="1682750" cy="1695450"/>
          </a:xfrm>
          <a:prstGeom prst="ellipse">
            <a:avLst/>
          </a:prstGeom>
          <a:gradFill rotWithShape="1">
            <a:gsLst>
              <a:gs pos="0">
                <a:srgbClr val="CC3300"/>
              </a:gs>
              <a:gs pos="100000">
                <a:srgbClr val="5E1800"/>
              </a:gs>
            </a:gsLst>
            <a:path path="shape">
              <a:fillToRect l="50000" t="50000" r="50000" b="50000"/>
            </a:path>
          </a:gradFill>
          <a:ln>
            <a:noFill/>
          </a:ln>
          <a:extLst>
            <a:ext uri="{91240B29-F687-4F45-9708-019B960494DF}">
              <a14:hiddenLine xmlns:a14="http://schemas.microsoft.com/office/drawing/2010/main" w="9525">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ext Box 46"/>
          <p:cNvSpPr txBox="1">
            <a:spLocks noChangeArrowheads="1"/>
          </p:cNvSpPr>
          <p:nvPr/>
        </p:nvSpPr>
        <p:spPr bwMode="auto">
          <a:xfrm>
            <a:off x="3561080" y="2323783"/>
            <a:ext cx="1158875" cy="1082040"/>
          </a:xfrm>
          <a:prstGeom prst="rect">
            <a:avLst/>
          </a:prstGeom>
          <a:noFill/>
          <a:ln>
            <a:noFill/>
          </a:ln>
          <a:effectLst>
            <a:outerShdw dist="17961" dir="2700000" algn="ctr" rotWithShape="0">
              <a:srgbClr val="FFFFFF">
                <a:alpha val="50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lnSpc>
                <a:spcPct val="60000"/>
              </a:lnSpc>
              <a:spcBef>
                <a:spcPct val="50000"/>
              </a:spcBef>
            </a:pPr>
            <a:r>
              <a:rPr kumimoji="0" lang="en-US" altLang="zh-CN" sz="2800" b="1">
                <a:latin typeface="微软雅黑" panose="020B0503020204020204" pitchFamily="34" charset="-122"/>
                <a:ea typeface="微软雅黑" panose="020B0503020204020204" pitchFamily="34" charset="-122"/>
                <a:cs typeface="微软雅黑" panose="020B0503020204020204" pitchFamily="34" charset="-122"/>
              </a:rPr>
              <a:t>Text </a:t>
            </a:r>
            <a:endParaRPr kumimoji="0" lang="en-US" altLang="zh-CN" sz="2800" b="1">
              <a:latin typeface="微软雅黑" panose="020B0503020204020204" pitchFamily="34" charset="-122"/>
              <a:ea typeface="微软雅黑" panose="020B0503020204020204" pitchFamily="34" charset="-122"/>
              <a:cs typeface="微软雅黑" panose="020B0503020204020204" pitchFamily="34" charset="-122"/>
            </a:endParaRPr>
          </a:p>
          <a:p>
            <a:pPr algn="ctr" eaLnBrk="1" hangingPunct="1">
              <a:lnSpc>
                <a:spcPct val="60000"/>
              </a:lnSpc>
              <a:spcBef>
                <a:spcPct val="50000"/>
              </a:spcBef>
            </a:pPr>
            <a:r>
              <a:rPr kumimoji="0" lang="en-US" altLang="zh-CN" sz="2800" b="1">
                <a:latin typeface="微软雅黑" panose="020B0503020204020204" pitchFamily="34" charset="-122"/>
                <a:ea typeface="微软雅黑" panose="020B0503020204020204" pitchFamily="34" charset="-122"/>
                <a:cs typeface="微软雅黑" panose="020B0503020204020204" pitchFamily="34" charset="-122"/>
              </a:rPr>
              <a:t>in here</a:t>
            </a:r>
            <a:endParaRPr kumimoji="0" lang="en-US" altLang="zh-CN" sz="2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Oval 52"/>
          <p:cNvSpPr>
            <a:spLocks noChangeArrowheads="1"/>
          </p:cNvSpPr>
          <p:nvPr/>
        </p:nvSpPr>
        <p:spPr bwMode="gray">
          <a:xfrm>
            <a:off x="3526155" y="1912620"/>
            <a:ext cx="1209675" cy="1219200"/>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7" name="Picture 53" descr="circuler_1"/>
          <p:cNvPicPr>
            <a:picLocks noChangeAspect="1" noChangeArrowheads="1"/>
          </p:cNvPicPr>
          <p:nvPr/>
        </p:nvPicPr>
        <p:blipFill>
          <a:blip r:embed="rId1"/>
          <a:srcRect/>
          <a:stretch>
            <a:fillRect/>
          </a:stretch>
        </p:blipFill>
        <p:spPr bwMode="gray">
          <a:xfrm>
            <a:off x="3589655" y="1917383"/>
            <a:ext cx="1131888" cy="1120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Oval 54"/>
          <p:cNvSpPr>
            <a:spLocks noChangeArrowheads="1"/>
          </p:cNvSpPr>
          <p:nvPr/>
        </p:nvSpPr>
        <p:spPr bwMode="gray">
          <a:xfrm>
            <a:off x="3598048" y="1958360"/>
            <a:ext cx="1137694" cy="1088321"/>
          </a:xfrm>
          <a:prstGeom prst="ellipse">
            <a:avLst/>
          </a:prstGeom>
          <a:gradFill rotWithShape="1">
            <a:gsLst>
              <a:gs pos="0">
                <a:srgbClr val="FFFF99">
                  <a:gamma/>
                  <a:shade val="26275"/>
                  <a:invGamma/>
                  <a:alpha val="89999"/>
                </a:srgbClr>
              </a:gs>
              <a:gs pos="50000">
                <a:srgbClr val="FFFF99">
                  <a:alpha val="45000"/>
                </a:srgbClr>
              </a:gs>
              <a:gs pos="100000">
                <a:srgbClr val="FFFF99">
                  <a:gamma/>
                  <a:shade val="26275"/>
                  <a:invGamma/>
                  <a:alpha val="89999"/>
                </a:srgbClr>
              </a:gs>
            </a:gsLst>
            <a:lin ang="5400000" scaled="1"/>
          </a:gradFill>
          <a:ln w="9525" algn="ctr">
            <a:noFill/>
            <a:round/>
          </a:ln>
          <a:effectLst/>
        </p:spPr>
        <p:txBody>
          <a:bodyPr wrap="none" anchor="ctr"/>
          <a:lstStyle/>
          <a:p>
            <a:pPr algn="ctr" eaLnBrk="1" hangingPunct="1">
              <a:defRPr/>
            </a:pPr>
            <a:endParaRPr kumimoji="0"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Freeform 55"/>
          <p:cNvSpPr/>
          <p:nvPr/>
        </p:nvSpPr>
        <p:spPr bwMode="gray">
          <a:xfrm>
            <a:off x="3694430" y="1957070"/>
            <a:ext cx="882650" cy="392113"/>
          </a:xfrm>
          <a:custGeom>
            <a:avLst/>
            <a:gdLst>
              <a:gd name="T0" fmla="*/ 14995392 w 1321"/>
              <a:gd name="T1" fmla="*/ 1121633 h 712"/>
              <a:gd name="T2" fmla="*/ 14995392 w 1321"/>
              <a:gd name="T3" fmla="*/ 1121633 h 712"/>
              <a:gd name="T4" fmla="*/ 14995392 w 1321"/>
              <a:gd name="T5" fmla="*/ 1121633 h 712"/>
              <a:gd name="T6" fmla="*/ 14995392 w 1321"/>
              <a:gd name="T7" fmla="*/ 1121633 h 712"/>
              <a:gd name="T8" fmla="*/ 14995392 w 1321"/>
              <a:gd name="T9" fmla="*/ 1121633 h 712"/>
              <a:gd name="T10" fmla="*/ 14440402 w 1321"/>
              <a:gd name="T11" fmla="*/ 1121633 h 712"/>
              <a:gd name="T12" fmla="*/ 14440402 w 1321"/>
              <a:gd name="T13" fmla="*/ 1495511 h 712"/>
              <a:gd name="T14" fmla="*/ 13884746 w 1321"/>
              <a:gd name="T15" fmla="*/ 1495511 h 712"/>
              <a:gd name="T16" fmla="*/ 13329756 w 1321"/>
              <a:gd name="T17" fmla="*/ 1495511 h 712"/>
              <a:gd name="T18" fmla="*/ 12774099 w 1321"/>
              <a:gd name="T19" fmla="*/ 1495511 h 712"/>
              <a:gd name="T20" fmla="*/ 11663453 w 1321"/>
              <a:gd name="T21" fmla="*/ 1495511 h 712"/>
              <a:gd name="T22" fmla="*/ 11107796 w 1321"/>
              <a:gd name="T23" fmla="*/ 1495511 h 712"/>
              <a:gd name="T24" fmla="*/ 10552139 w 1321"/>
              <a:gd name="T25" fmla="*/ 1495511 h 712"/>
              <a:gd name="T26" fmla="*/ 9441493 w 1321"/>
              <a:gd name="T27" fmla="*/ 1495511 h 712"/>
              <a:gd name="T28" fmla="*/ 8886504 w 1321"/>
              <a:gd name="T29" fmla="*/ 1495511 h 712"/>
              <a:gd name="T30" fmla="*/ 5553898 w 1321"/>
              <a:gd name="T31" fmla="*/ 1495511 h 712"/>
              <a:gd name="T32" fmla="*/ 5553898 w 1321"/>
              <a:gd name="T33" fmla="*/ 1495511 h 712"/>
              <a:gd name="T34" fmla="*/ 4443252 w 1321"/>
              <a:gd name="T35" fmla="*/ 1495511 h 712"/>
              <a:gd name="T36" fmla="*/ 3887595 w 1321"/>
              <a:gd name="T37" fmla="*/ 1495511 h 712"/>
              <a:gd name="T38" fmla="*/ 3332606 w 1321"/>
              <a:gd name="T39" fmla="*/ 1495511 h 712"/>
              <a:gd name="T40" fmla="*/ 2776949 w 1321"/>
              <a:gd name="T41" fmla="*/ 1495511 h 712"/>
              <a:gd name="T42" fmla="*/ 2221292 w 1321"/>
              <a:gd name="T43" fmla="*/ 1495511 h 712"/>
              <a:gd name="T44" fmla="*/ 1666303 w 1321"/>
              <a:gd name="T45" fmla="*/ 1495511 h 712"/>
              <a:gd name="T46" fmla="*/ 1110646 w 1321"/>
              <a:gd name="T47" fmla="*/ 1495511 h 712"/>
              <a:gd name="T48" fmla="*/ 1110646 w 1321"/>
              <a:gd name="T49" fmla="*/ 1495511 h 712"/>
              <a:gd name="T50" fmla="*/ 555657 w 1321"/>
              <a:gd name="T51" fmla="*/ 1495511 h 712"/>
              <a:gd name="T52" fmla="*/ 555657 w 1321"/>
              <a:gd name="T53" fmla="*/ 1495511 h 712"/>
              <a:gd name="T54" fmla="*/ 555657 w 1321"/>
              <a:gd name="T55" fmla="*/ 1121633 h 712"/>
              <a:gd name="T56" fmla="*/ 0 w 1321"/>
              <a:gd name="T57" fmla="*/ 1121633 h 712"/>
              <a:gd name="T58" fmla="*/ 0 w 1321"/>
              <a:gd name="T59" fmla="*/ 1121633 h 712"/>
              <a:gd name="T60" fmla="*/ 555657 w 1321"/>
              <a:gd name="T61" fmla="*/ 1121633 h 712"/>
              <a:gd name="T62" fmla="*/ 555657 w 1321"/>
              <a:gd name="T63" fmla="*/ 1121633 h 712"/>
              <a:gd name="T64" fmla="*/ 555657 w 1321"/>
              <a:gd name="T65" fmla="*/ 747756 h 712"/>
              <a:gd name="T66" fmla="*/ 1110646 w 1321"/>
              <a:gd name="T67" fmla="*/ 747756 h 712"/>
              <a:gd name="T68" fmla="*/ 1666303 w 1321"/>
              <a:gd name="T69" fmla="*/ 373878 h 712"/>
              <a:gd name="T70" fmla="*/ 2221292 w 1321"/>
              <a:gd name="T71" fmla="*/ 373878 h 712"/>
              <a:gd name="T72" fmla="*/ 2776949 w 1321"/>
              <a:gd name="T73" fmla="*/ 373878 h 712"/>
              <a:gd name="T74" fmla="*/ 3887595 w 1321"/>
              <a:gd name="T75" fmla="*/ 0 h 712"/>
              <a:gd name="T76" fmla="*/ 4443252 w 1321"/>
              <a:gd name="T77" fmla="*/ 0 h 712"/>
              <a:gd name="T78" fmla="*/ 5553898 w 1321"/>
              <a:gd name="T79" fmla="*/ 0 h 712"/>
              <a:gd name="T80" fmla="*/ 6664544 w 1321"/>
              <a:gd name="T81" fmla="*/ 0 h 712"/>
              <a:gd name="T82" fmla="*/ 7775190 w 1321"/>
              <a:gd name="T83" fmla="*/ 0 h 712"/>
              <a:gd name="T84" fmla="*/ 7775190 w 1321"/>
              <a:gd name="T85" fmla="*/ 0 h 712"/>
              <a:gd name="T86" fmla="*/ 8886504 w 1321"/>
              <a:gd name="T87" fmla="*/ 0 h 712"/>
              <a:gd name="T88" fmla="*/ 9997150 w 1321"/>
              <a:gd name="T89" fmla="*/ 0 h 712"/>
              <a:gd name="T90" fmla="*/ 10552139 w 1321"/>
              <a:gd name="T91" fmla="*/ 0 h 712"/>
              <a:gd name="T92" fmla="*/ 11663453 w 1321"/>
              <a:gd name="T93" fmla="*/ 0 h 712"/>
              <a:gd name="T94" fmla="*/ 12774099 w 1321"/>
              <a:gd name="T95" fmla="*/ 373878 h 712"/>
              <a:gd name="T96" fmla="*/ 13329756 w 1321"/>
              <a:gd name="T97" fmla="*/ 373878 h 712"/>
              <a:gd name="T98" fmla="*/ 13884746 w 1321"/>
              <a:gd name="T99" fmla="*/ 747756 h 712"/>
              <a:gd name="T100" fmla="*/ 14440402 w 1321"/>
              <a:gd name="T101" fmla="*/ 747756 h 712"/>
              <a:gd name="T102" fmla="*/ 14995392 w 1321"/>
              <a:gd name="T103" fmla="*/ 1121633 h 712"/>
              <a:gd name="T104" fmla="*/ 14995392 w 1321"/>
              <a:gd name="T105" fmla="*/ 112163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FFFF99">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20" name="Group 57"/>
          <p:cNvGrpSpPr/>
          <p:nvPr/>
        </p:nvGrpSpPr>
        <p:grpSpPr bwMode="auto">
          <a:xfrm rot="-1297425" flipH="1" flipV="1">
            <a:off x="3676968" y="3044508"/>
            <a:ext cx="981075" cy="247650"/>
            <a:chOff x="2532" y="1051"/>
            <a:chExt cx="893" cy="246"/>
          </a:xfrm>
        </p:grpSpPr>
        <p:grpSp>
          <p:nvGrpSpPr>
            <p:cNvPr id="21" name="Group 58"/>
            <p:cNvGrpSpPr/>
            <p:nvPr/>
          </p:nvGrpSpPr>
          <p:grpSpPr bwMode="auto">
            <a:xfrm>
              <a:off x="2532" y="1051"/>
              <a:ext cx="743" cy="185"/>
              <a:chOff x="1565" y="2568"/>
              <a:chExt cx="1118" cy="279"/>
            </a:xfrm>
          </p:grpSpPr>
          <p:sp>
            <p:nvSpPr>
              <p:cNvPr id="22" name="AutoShape 59"/>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AutoShape 60"/>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AutoShape 61"/>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AutoShape 62"/>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6" name="Group 63"/>
            <p:cNvGrpSpPr/>
            <p:nvPr/>
          </p:nvGrpSpPr>
          <p:grpSpPr bwMode="auto">
            <a:xfrm rot="1353540">
              <a:off x="2682" y="1111"/>
              <a:ext cx="743" cy="186"/>
              <a:chOff x="1565" y="2568"/>
              <a:chExt cx="1118" cy="279"/>
            </a:xfrm>
          </p:grpSpPr>
          <p:sp>
            <p:nvSpPr>
              <p:cNvPr id="27" name="AutoShape 64"/>
              <p:cNvSpPr>
                <a:spLocks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AutoShape 65"/>
              <p:cNvSpPr>
                <a:spLocks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AutoShape 66"/>
              <p:cNvSpPr>
                <a:spLocks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AutoShape 67"/>
              <p:cNvSpPr>
                <a:spLocks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sp>
        <p:nvSpPr>
          <p:cNvPr id="31" name="Rectangle 68"/>
          <p:cNvSpPr>
            <a:spLocks noChangeArrowheads="1"/>
          </p:cNvSpPr>
          <p:nvPr/>
        </p:nvSpPr>
        <p:spPr bwMode="auto">
          <a:xfrm>
            <a:off x="6794818" y="3987483"/>
            <a:ext cx="1382811"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algn="ctr" eaLnBrk="1" hangingPunct="1">
              <a:lnSpc>
                <a:spcPct val="110000"/>
              </a:lnSpc>
              <a:buClr>
                <a:srgbClr val="FFFF00"/>
              </a:buClr>
              <a:buFont typeface="Wingdings" panose="05000000000000000000" pitchFamily="2" charset="2"/>
              <a:buNone/>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应急能力</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0000"/>
              </a:lnSpc>
              <a:buClr>
                <a:srgbClr val="FFFF00"/>
              </a:buClr>
              <a:buFont typeface="Wingdings" panose="05000000000000000000" pitchFamily="2" charset="2"/>
              <a:buNone/>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dirty="0" smtClean="0">
                <a:latin typeface="微软雅黑" panose="020B0503020204020204" pitchFamily="34" charset="-122"/>
                <a:ea typeface="微软雅黑" panose="020B0503020204020204" pitchFamily="34" charset="-122"/>
                <a:cs typeface="微软雅黑" panose="020B0503020204020204" pitchFamily="34" charset="-122"/>
              </a:rPr>
              <a:t>评估</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Rectangle 69"/>
          <p:cNvSpPr>
            <a:spLocks noChangeArrowheads="1"/>
          </p:cNvSpPr>
          <p:nvPr/>
        </p:nvSpPr>
        <p:spPr bwMode="auto">
          <a:xfrm>
            <a:off x="3800793" y="2126933"/>
            <a:ext cx="133032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10000"/>
              </a:lnSpc>
              <a:buClr>
                <a:srgbClr val="FFFF00"/>
              </a:buClr>
              <a:buFont typeface="Wingdings" panose="05000000000000000000" pitchFamily="2" charset="2"/>
              <a:buNone/>
              <a:defRPr/>
            </a:pPr>
            <a:r>
              <a:rPr kumimoji="0" lang="zh-CN" altLang="en-US" sz="2000"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应急</a:t>
            </a:r>
            <a:endParaRPr kumimoji="0" lang="en-US" altLang="zh-CN" sz="2000"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0000"/>
              </a:lnSpc>
              <a:buClr>
                <a:srgbClr val="FFFF00"/>
              </a:buClr>
              <a:buFont typeface="Wingdings" panose="05000000000000000000" pitchFamily="2" charset="2"/>
              <a:buNone/>
              <a:defRPr/>
            </a:pPr>
            <a:r>
              <a:rPr kumimoji="0" lang="zh-CN" altLang="en-US" sz="2000"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队伍</a:t>
            </a:r>
            <a:endParaRPr kumimoji="0" lang="zh-CN" altLang="en-US" sz="2000"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 name="Rectangle 73"/>
          <p:cNvSpPr>
            <a:spLocks noChangeArrowheads="1"/>
          </p:cNvSpPr>
          <p:nvPr/>
        </p:nvSpPr>
        <p:spPr bwMode="auto">
          <a:xfrm>
            <a:off x="4824730" y="1958340"/>
            <a:ext cx="5470525" cy="768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buClr>
                <a:srgbClr val="FFFF00"/>
              </a:buClr>
              <a:buFont typeface="Wingdings" panose="05000000000000000000" pitchFamily="2" charset="2"/>
              <a:buChar char="Ø"/>
            </a:pP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应急预案是立足现有资源的应对方案，主要是使应急资源</a:t>
            </a:r>
            <a:r>
              <a:rPr lang="zh-CN" altLang="en-US" sz="20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找得到、调得动、用得好</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34" name="直接连接符 33"/>
          <p:cNvCxnSpPr/>
          <p:nvPr/>
        </p:nvCxnSpPr>
        <p:spPr>
          <a:xfrm>
            <a:off x="5010215" y="2377758"/>
            <a:ext cx="4297615"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35" name="直接连接符 34"/>
          <p:cNvCxnSpPr/>
          <p:nvPr/>
        </p:nvCxnSpPr>
        <p:spPr>
          <a:xfrm>
            <a:off x="6704925" y="6006048"/>
            <a:ext cx="3063746"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36" name="直接连接符 35"/>
          <p:cNvCxnSpPr/>
          <p:nvPr/>
        </p:nvCxnSpPr>
        <p:spPr>
          <a:xfrm>
            <a:off x="4964658" y="2692082"/>
            <a:ext cx="3933051" cy="0"/>
          </a:xfrm>
          <a:prstGeom prst="line">
            <a:avLst/>
          </a:prstGeom>
        </p:spPr>
        <p:style>
          <a:lnRef idx="3">
            <a:schemeClr val="accent4"/>
          </a:lnRef>
          <a:fillRef idx="0">
            <a:schemeClr val="accent4"/>
          </a:fillRef>
          <a:effectRef idx="2">
            <a:schemeClr val="accent4"/>
          </a:effectRef>
          <a:fontRef idx="minor">
            <a:schemeClr val="tx1"/>
          </a:fontRef>
        </p:style>
      </p:cxnSp>
      <p:grpSp>
        <p:nvGrpSpPr>
          <p:cNvPr id="78871" name="Group 22"/>
          <p:cNvGrpSpPr>
            <a:grpSpLocks noChangeAspect="1"/>
          </p:cNvGrpSpPr>
          <p:nvPr/>
        </p:nvGrpSpPr>
        <p:grpSpPr bwMode="auto">
          <a:xfrm>
            <a:off x="1589088" y="2952115"/>
            <a:ext cx="1771650" cy="1855788"/>
            <a:chOff x="432" y="1872"/>
            <a:chExt cx="1200" cy="1248"/>
          </a:xfrm>
        </p:grpSpPr>
        <p:sp>
          <p:nvSpPr>
            <p:cNvPr id="34856" name="Oval 23"/>
            <p:cNvSpPr>
              <a:spLocks noChangeAspect="1" noChangeArrowheads="1"/>
            </p:cNvSpPr>
            <p:nvPr/>
          </p:nvSpPr>
          <p:spPr bwMode="gray">
            <a:xfrm>
              <a:off x="432" y="1872"/>
              <a:ext cx="1200" cy="1248"/>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57" name="Oval 24"/>
            <p:cNvSpPr>
              <a:spLocks noChangeAspect="1" noChangeArrowheads="1"/>
            </p:cNvSpPr>
            <p:nvPr/>
          </p:nvSpPr>
          <p:spPr bwMode="gray">
            <a:xfrm>
              <a:off x="482" y="1929"/>
              <a:ext cx="1097" cy="1140"/>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4858" name="Picture 25" descr="circuler_1"/>
            <p:cNvPicPr>
              <a:picLocks noChangeAspect="1" noChangeArrowheads="1"/>
            </p:cNvPicPr>
            <p:nvPr/>
          </p:nvPicPr>
          <p:blipFill>
            <a:blip r:embed="rId2"/>
            <a:srcRect/>
            <a:stretch>
              <a:fillRect/>
            </a:stretch>
          </p:blipFill>
          <p:spPr bwMode="gray">
            <a:xfrm>
              <a:off x="522" y="1970"/>
              <a:ext cx="1024" cy="10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98" name="Oval 26"/>
            <p:cNvSpPr>
              <a:spLocks noChangeArrowheads="1"/>
            </p:cNvSpPr>
            <p:nvPr/>
          </p:nvSpPr>
          <p:spPr bwMode="gray">
            <a:xfrm>
              <a:off x="522" y="1970"/>
              <a:ext cx="1017" cy="1052"/>
            </a:xfrm>
            <a:prstGeom prst="ellipse">
              <a:avLst/>
            </a:prstGeom>
            <a:gradFill rotWithShape="1">
              <a:gsLst>
                <a:gs pos="0">
                  <a:srgbClr val="99FFCC">
                    <a:gamma/>
                    <a:shade val="26275"/>
                    <a:invGamma/>
                    <a:alpha val="89999"/>
                  </a:srgbClr>
                </a:gs>
                <a:gs pos="50000">
                  <a:srgbClr val="99FFCC">
                    <a:alpha val="45000"/>
                  </a:srgbClr>
                </a:gs>
                <a:gs pos="100000">
                  <a:srgbClr val="99FFCC">
                    <a:gamma/>
                    <a:shade val="26275"/>
                    <a:invGamma/>
                    <a:alpha val="89999"/>
                  </a:srgbClr>
                </a:gs>
              </a:gsLst>
              <a:lin ang="5400000" scaled="1"/>
            </a:gradFill>
            <a:ln w="9525" algn="ctr">
              <a:noFill/>
              <a:round/>
            </a:ln>
            <a:effectLst/>
          </p:spPr>
          <p:txBody>
            <a:bodyPr wrap="none" anchor="ctr"/>
            <a:lstStyle/>
            <a:p>
              <a:pPr algn="ctr" eaLnBrk="1" hangingPunct="1">
                <a:defRPr/>
              </a:pPr>
              <a:endParaRPr kumimoji="0"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62" name="Freeform 27"/>
            <p:cNvSpPr>
              <a:spLocks noChangeAspect="1"/>
            </p:cNvSpPr>
            <p:nvPr/>
          </p:nvSpPr>
          <p:spPr bwMode="gray">
            <a:xfrm>
              <a:off x="627" y="1991"/>
              <a:ext cx="799" cy="366"/>
            </a:xfrm>
            <a:custGeom>
              <a:avLst/>
              <a:gdLst>
                <a:gd name="T0" fmla="*/ 24 w 1321"/>
                <a:gd name="T1" fmla="*/ 2 h 712"/>
                <a:gd name="T2" fmla="*/ 24 w 1321"/>
                <a:gd name="T3" fmla="*/ 2 h 712"/>
                <a:gd name="T4" fmla="*/ 24 w 1321"/>
                <a:gd name="T5" fmla="*/ 3 h 712"/>
                <a:gd name="T6" fmla="*/ 24 w 1321"/>
                <a:gd name="T7" fmla="*/ 3 h 712"/>
                <a:gd name="T8" fmla="*/ 24 w 1321"/>
                <a:gd name="T9" fmla="*/ 3 h 712"/>
                <a:gd name="T10" fmla="*/ 23 w 1321"/>
                <a:gd name="T11" fmla="*/ 3 h 712"/>
                <a:gd name="T12" fmla="*/ 22 w 1321"/>
                <a:gd name="T13" fmla="*/ 3 h 712"/>
                <a:gd name="T14" fmla="*/ 22 w 1321"/>
                <a:gd name="T15" fmla="*/ 3 h 712"/>
                <a:gd name="T16" fmla="*/ 21 w 1321"/>
                <a:gd name="T17" fmla="*/ 3 h 712"/>
                <a:gd name="T18" fmla="*/ 19 w 1321"/>
                <a:gd name="T19" fmla="*/ 3 h 712"/>
                <a:gd name="T20" fmla="*/ 18 w 1321"/>
                <a:gd name="T21" fmla="*/ 4 h 712"/>
                <a:gd name="T22" fmla="*/ 17 w 1321"/>
                <a:gd name="T23" fmla="*/ 4 h 712"/>
                <a:gd name="T24" fmla="*/ 16 w 1321"/>
                <a:gd name="T25" fmla="*/ 4 h 712"/>
                <a:gd name="T26" fmla="*/ 15 w 1321"/>
                <a:gd name="T27" fmla="*/ 4 h 712"/>
                <a:gd name="T28" fmla="*/ 15 w 1321"/>
                <a:gd name="T29" fmla="*/ 4 h 712"/>
                <a:gd name="T30" fmla="*/ 9 w 1321"/>
                <a:gd name="T31" fmla="*/ 4 h 712"/>
                <a:gd name="T32" fmla="*/ 8 w 1321"/>
                <a:gd name="T33" fmla="*/ 4 h 712"/>
                <a:gd name="T34" fmla="*/ 7 w 1321"/>
                <a:gd name="T35" fmla="*/ 4 h 712"/>
                <a:gd name="T36" fmla="*/ 6 w 1321"/>
                <a:gd name="T37" fmla="*/ 4 h 712"/>
                <a:gd name="T38" fmla="*/ 5 w 1321"/>
                <a:gd name="T39" fmla="*/ 4 h 712"/>
                <a:gd name="T40" fmla="*/ 4 w 1321"/>
                <a:gd name="T41" fmla="*/ 4 h 712"/>
                <a:gd name="T42" fmla="*/ 3 w 1321"/>
                <a:gd name="T43" fmla="*/ 3 h 712"/>
                <a:gd name="T44" fmla="*/ 2 w 1321"/>
                <a:gd name="T45" fmla="*/ 3 h 712"/>
                <a:gd name="T46" fmla="*/ 2 w 1321"/>
                <a:gd name="T47" fmla="*/ 3 h 712"/>
                <a:gd name="T48" fmla="*/ 1 w 1321"/>
                <a:gd name="T49" fmla="*/ 3 h 712"/>
                <a:gd name="T50" fmla="*/ 1 w 1321"/>
                <a:gd name="T51" fmla="*/ 3 h 712"/>
                <a:gd name="T52" fmla="*/ 1 w 1321"/>
                <a:gd name="T53" fmla="*/ 3 h 712"/>
                <a:gd name="T54" fmla="*/ 1 w 1321"/>
                <a:gd name="T55" fmla="*/ 3 h 712"/>
                <a:gd name="T56" fmla="*/ 0 w 1321"/>
                <a:gd name="T57" fmla="*/ 3 h 712"/>
                <a:gd name="T58" fmla="*/ 0 w 1321"/>
                <a:gd name="T59" fmla="*/ 3 h 712"/>
                <a:gd name="T60" fmla="*/ 1 w 1321"/>
                <a:gd name="T61" fmla="*/ 3 h 712"/>
                <a:gd name="T62" fmla="*/ 1 w 1321"/>
                <a:gd name="T63" fmla="*/ 2 h 712"/>
                <a:gd name="T64" fmla="*/ 1 w 1321"/>
                <a:gd name="T65" fmla="*/ 2 h 712"/>
                <a:gd name="T66" fmla="*/ 2 w 1321"/>
                <a:gd name="T67" fmla="*/ 2 h 712"/>
                <a:gd name="T68" fmla="*/ 2 w 1321"/>
                <a:gd name="T69" fmla="*/ 1 h 712"/>
                <a:gd name="T70" fmla="*/ 4 w 1321"/>
                <a:gd name="T71" fmla="*/ 1 h 712"/>
                <a:gd name="T72" fmla="*/ 5 w 1321"/>
                <a:gd name="T73" fmla="*/ 1 h 712"/>
                <a:gd name="T74" fmla="*/ 6 w 1321"/>
                <a:gd name="T75" fmla="*/ 1 h 712"/>
                <a:gd name="T76" fmla="*/ 8 w 1321"/>
                <a:gd name="T77" fmla="*/ 1 h 712"/>
                <a:gd name="T78" fmla="*/ 9 w 1321"/>
                <a:gd name="T79" fmla="*/ 1 h 712"/>
                <a:gd name="T80" fmla="*/ 10 w 1321"/>
                <a:gd name="T81" fmla="*/ 1 h 712"/>
                <a:gd name="T82" fmla="*/ 12 w 1321"/>
                <a:gd name="T83" fmla="*/ 0 h 712"/>
                <a:gd name="T84" fmla="*/ 12 w 1321"/>
                <a:gd name="T85" fmla="*/ 0 h 712"/>
                <a:gd name="T86" fmla="*/ 14 w 1321"/>
                <a:gd name="T87" fmla="*/ 1 h 712"/>
                <a:gd name="T88" fmla="*/ 15 w 1321"/>
                <a:gd name="T89" fmla="*/ 1 h 712"/>
                <a:gd name="T90" fmla="*/ 17 w 1321"/>
                <a:gd name="T91" fmla="*/ 1 h 712"/>
                <a:gd name="T92" fmla="*/ 18 w 1321"/>
                <a:gd name="T93" fmla="*/ 1 h 712"/>
                <a:gd name="T94" fmla="*/ 19 w 1321"/>
                <a:gd name="T95" fmla="*/ 1 h 712"/>
                <a:gd name="T96" fmla="*/ 21 w 1321"/>
                <a:gd name="T97" fmla="*/ 1 h 712"/>
                <a:gd name="T98" fmla="*/ 22 w 1321"/>
                <a:gd name="T99" fmla="*/ 2 h 712"/>
                <a:gd name="T100" fmla="*/ 23 w 1321"/>
                <a:gd name="T101" fmla="*/ 2 h 712"/>
                <a:gd name="T102" fmla="*/ 24 w 1321"/>
                <a:gd name="T103" fmla="*/ 2 h 712"/>
                <a:gd name="T104" fmla="*/ 24 w 1321"/>
                <a:gd name="T105" fmla="*/ 2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99FFCC">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pPr eaLnBrk="1" hangingPunct="1">
                <a:lnSpc>
                  <a:spcPct val="110000"/>
                </a:lnSpc>
                <a:buClr>
                  <a:srgbClr val="FFFF00"/>
                </a:buClr>
                <a:buFont typeface="Wingdings" panose="05000000000000000000" pitchFamily="2" charset="2"/>
                <a:buNone/>
                <a:defRPr/>
              </a:pPr>
              <a:r>
                <a:rPr lang="zh-CN" altLang="en-US"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各种重要应急装备、物资的准备情况</a:t>
              </a:r>
              <a:endParaRPr lang="zh-CN" altLang="en-US"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grpSp>
          <p:nvGrpSpPr>
            <p:cNvPr id="34863" name="Group 28"/>
            <p:cNvGrpSpPr>
              <a:grpSpLocks noChangeAspect="1"/>
            </p:cNvGrpSpPr>
            <p:nvPr/>
          </p:nvGrpSpPr>
          <p:grpSpPr bwMode="auto">
            <a:xfrm rot="-1297425" flipH="1" flipV="1">
              <a:off x="600" y="2791"/>
              <a:ext cx="888" cy="223"/>
              <a:chOff x="2532" y="1051"/>
              <a:chExt cx="893" cy="246"/>
            </a:xfrm>
          </p:grpSpPr>
          <p:grpSp>
            <p:nvGrpSpPr>
              <p:cNvPr id="34864" name="Group 29"/>
              <p:cNvGrpSpPr>
                <a:grpSpLocks noChangeAspect="1"/>
              </p:cNvGrpSpPr>
              <p:nvPr/>
            </p:nvGrpSpPr>
            <p:grpSpPr bwMode="auto">
              <a:xfrm>
                <a:off x="2532" y="1051"/>
                <a:ext cx="743" cy="185"/>
                <a:chOff x="1565" y="2568"/>
                <a:chExt cx="1118" cy="279"/>
              </a:xfrm>
            </p:grpSpPr>
            <p:sp>
              <p:nvSpPr>
                <p:cNvPr id="34870" name="AutoShape 30"/>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71" name="AutoShape 31"/>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72" name="AutoShape 32"/>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73" name="AutoShape 33"/>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34865" name="Group 34"/>
              <p:cNvGrpSpPr>
                <a:grpSpLocks noChangeAspect="1"/>
              </p:cNvGrpSpPr>
              <p:nvPr/>
            </p:nvGrpSpPr>
            <p:grpSpPr bwMode="auto">
              <a:xfrm rot="1353540">
                <a:off x="2682" y="1111"/>
                <a:ext cx="743" cy="186"/>
                <a:chOff x="1565" y="2568"/>
                <a:chExt cx="1118" cy="279"/>
              </a:xfrm>
            </p:grpSpPr>
            <p:sp>
              <p:nvSpPr>
                <p:cNvPr id="34866" name="AutoShape 35"/>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67" name="AutoShape 36"/>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68" name="AutoShape 37"/>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69" name="AutoShape 38"/>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grpSp>
      <p:grpSp>
        <p:nvGrpSpPr>
          <p:cNvPr id="78852" name="Group 5"/>
          <p:cNvGrpSpPr>
            <a:grpSpLocks noChangeAspect="1"/>
          </p:cNvGrpSpPr>
          <p:nvPr/>
        </p:nvGrpSpPr>
        <p:grpSpPr bwMode="auto">
          <a:xfrm>
            <a:off x="3617913" y="4657090"/>
            <a:ext cx="1958975" cy="1914525"/>
            <a:chOff x="1488" y="3122"/>
            <a:chExt cx="1235" cy="1198"/>
          </a:xfrm>
        </p:grpSpPr>
        <p:sp>
          <p:nvSpPr>
            <p:cNvPr id="34874" name="Oval 6"/>
            <p:cNvSpPr>
              <a:spLocks noChangeAspect="1" noChangeArrowheads="1"/>
            </p:cNvSpPr>
            <p:nvPr/>
          </p:nvSpPr>
          <p:spPr bwMode="gray">
            <a:xfrm>
              <a:off x="1488" y="3122"/>
              <a:ext cx="1235" cy="1198"/>
            </a:xfrm>
            <a:prstGeom prst="ellipse">
              <a:avLst/>
            </a:prstGeom>
            <a:gradFill rotWithShape="1">
              <a:gsLst>
                <a:gs pos="0">
                  <a:srgbClr val="B2B2B2"/>
                </a:gs>
                <a:gs pos="100000">
                  <a:srgbClr val="FFFFFF"/>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75" name="Oval 7"/>
            <p:cNvSpPr>
              <a:spLocks noChangeAspect="1" noChangeArrowheads="1"/>
            </p:cNvSpPr>
            <p:nvPr/>
          </p:nvSpPr>
          <p:spPr bwMode="gray">
            <a:xfrm>
              <a:off x="1540" y="3177"/>
              <a:ext cx="1128" cy="1094"/>
            </a:xfrm>
            <a:prstGeom prst="ellipse">
              <a:avLst/>
            </a:prstGeom>
            <a:gradFill rotWithShape="1">
              <a:gsLst>
                <a:gs pos="0">
                  <a:srgbClr val="DDDDDD"/>
                </a:gs>
                <a:gs pos="50000">
                  <a:srgbClr val="F6F6F6"/>
                </a:gs>
                <a:gs pos="100000">
                  <a:srgbClr val="DDDDDD"/>
                </a:gs>
              </a:gsLst>
              <a:lin ang="5400000" scaled="1"/>
            </a:gradFill>
            <a:ln>
              <a:noFill/>
            </a:ln>
            <a:extLst>
              <a:ext uri="{91240B29-F687-4F45-9708-019B960494DF}">
                <a14:hiddenLine xmlns:a14="http://schemas.microsoft.com/office/drawing/2010/main" w="19050">
                  <a:solidFill>
                    <a:srgbClr val="000000"/>
                  </a:solidFill>
                  <a:round/>
                </a14:hiddenLine>
              </a:ext>
            </a:extLst>
          </p:spPr>
          <p:txBody>
            <a:bodyPr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4876" name="Picture 8" descr="circuler_1"/>
            <p:cNvPicPr>
              <a:picLocks noChangeAspect="1" noChangeArrowheads="1"/>
            </p:cNvPicPr>
            <p:nvPr/>
          </p:nvPicPr>
          <p:blipFill>
            <a:blip r:embed="rId3"/>
            <a:srcRect/>
            <a:stretch>
              <a:fillRect/>
            </a:stretch>
          </p:blipFill>
          <p:spPr bwMode="gray">
            <a:xfrm>
              <a:off x="1581" y="3216"/>
              <a:ext cx="1053" cy="10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2281" name="Oval 9"/>
            <p:cNvSpPr>
              <a:spLocks noChangeArrowheads="1"/>
            </p:cNvSpPr>
            <p:nvPr/>
          </p:nvSpPr>
          <p:spPr bwMode="gray">
            <a:xfrm>
              <a:off x="1581" y="3216"/>
              <a:ext cx="1047" cy="1010"/>
            </a:xfrm>
            <a:prstGeom prst="ellipse">
              <a:avLst/>
            </a:prstGeom>
            <a:gradFill rotWithShape="1">
              <a:gsLst>
                <a:gs pos="0">
                  <a:srgbClr val="CCCCFF">
                    <a:gamma/>
                    <a:shade val="26275"/>
                    <a:invGamma/>
                    <a:alpha val="89999"/>
                  </a:srgbClr>
                </a:gs>
                <a:gs pos="50000">
                  <a:srgbClr val="CCCCFF">
                    <a:alpha val="45000"/>
                  </a:srgbClr>
                </a:gs>
                <a:gs pos="100000">
                  <a:srgbClr val="CCCCFF">
                    <a:gamma/>
                    <a:shade val="26275"/>
                    <a:invGamma/>
                    <a:alpha val="89999"/>
                  </a:srgbClr>
                </a:gs>
              </a:gsLst>
              <a:lin ang="5400000" scaled="1"/>
            </a:gradFill>
            <a:ln w="9525" algn="ctr">
              <a:noFill/>
              <a:round/>
            </a:ln>
            <a:effectLst/>
          </p:spPr>
          <p:txBody>
            <a:bodyPr wrap="none" anchor="ctr"/>
            <a:lstStyle/>
            <a:p>
              <a:pPr algn="ctr" eaLnBrk="1" hangingPunct="1">
                <a:defRPr/>
              </a:pPr>
              <a:endParaRPr kumimoji="0"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80" name="Freeform 10"/>
            <p:cNvSpPr>
              <a:spLocks noChangeAspect="1"/>
            </p:cNvSpPr>
            <p:nvPr/>
          </p:nvSpPr>
          <p:spPr bwMode="gray">
            <a:xfrm>
              <a:off x="1689" y="3236"/>
              <a:ext cx="822" cy="351"/>
            </a:xfrm>
            <a:custGeom>
              <a:avLst/>
              <a:gdLst>
                <a:gd name="T0" fmla="*/ 29 w 1321"/>
                <a:gd name="T1" fmla="*/ 1 h 712"/>
                <a:gd name="T2" fmla="*/ 30 w 1321"/>
                <a:gd name="T3" fmla="*/ 1 h 712"/>
                <a:gd name="T4" fmla="*/ 30 w 1321"/>
                <a:gd name="T5" fmla="*/ 1 h 712"/>
                <a:gd name="T6" fmla="*/ 30 w 1321"/>
                <a:gd name="T7" fmla="*/ 1 h 712"/>
                <a:gd name="T8" fmla="*/ 29 w 1321"/>
                <a:gd name="T9" fmla="*/ 2 h 712"/>
                <a:gd name="T10" fmla="*/ 29 w 1321"/>
                <a:gd name="T11" fmla="*/ 2 h 712"/>
                <a:gd name="T12" fmla="*/ 28 w 1321"/>
                <a:gd name="T13" fmla="*/ 2 h 712"/>
                <a:gd name="T14" fmla="*/ 27 w 1321"/>
                <a:gd name="T15" fmla="*/ 2 h 712"/>
                <a:gd name="T16" fmla="*/ 26 w 1321"/>
                <a:gd name="T17" fmla="*/ 2 h 712"/>
                <a:gd name="T18" fmla="*/ 24 w 1321"/>
                <a:gd name="T19" fmla="*/ 2 h 712"/>
                <a:gd name="T20" fmla="*/ 23 w 1321"/>
                <a:gd name="T21" fmla="*/ 2 h 712"/>
                <a:gd name="T22" fmla="*/ 22 w 1321"/>
                <a:gd name="T23" fmla="*/ 2 h 712"/>
                <a:gd name="T24" fmla="*/ 20 w 1321"/>
                <a:gd name="T25" fmla="*/ 2 h 712"/>
                <a:gd name="T26" fmla="*/ 19 w 1321"/>
                <a:gd name="T27" fmla="*/ 2 h 712"/>
                <a:gd name="T28" fmla="*/ 18 w 1321"/>
                <a:gd name="T29" fmla="*/ 2 h 712"/>
                <a:gd name="T30" fmla="*/ 11 w 1321"/>
                <a:gd name="T31" fmla="*/ 2 h 712"/>
                <a:gd name="T32" fmla="*/ 11 w 1321"/>
                <a:gd name="T33" fmla="*/ 2 h 712"/>
                <a:gd name="T34" fmla="*/ 9 w 1321"/>
                <a:gd name="T35" fmla="*/ 2 h 712"/>
                <a:gd name="T36" fmla="*/ 7 w 1321"/>
                <a:gd name="T37" fmla="*/ 2 h 712"/>
                <a:gd name="T38" fmla="*/ 7 w 1321"/>
                <a:gd name="T39" fmla="*/ 2 h 712"/>
                <a:gd name="T40" fmla="*/ 6 w 1321"/>
                <a:gd name="T41" fmla="*/ 2 h 712"/>
                <a:gd name="T42" fmla="*/ 4 w 1321"/>
                <a:gd name="T43" fmla="*/ 2 h 712"/>
                <a:gd name="T44" fmla="*/ 3 w 1321"/>
                <a:gd name="T45" fmla="*/ 2 h 712"/>
                <a:gd name="T46" fmla="*/ 2 w 1321"/>
                <a:gd name="T47" fmla="*/ 2 h 712"/>
                <a:gd name="T48" fmla="*/ 1 w 1321"/>
                <a:gd name="T49" fmla="*/ 2 h 712"/>
                <a:gd name="T50" fmla="*/ 1 w 1321"/>
                <a:gd name="T51" fmla="*/ 2 h 712"/>
                <a:gd name="T52" fmla="*/ 1 w 1321"/>
                <a:gd name="T53" fmla="*/ 2 h 712"/>
                <a:gd name="T54" fmla="*/ 1 w 1321"/>
                <a:gd name="T55" fmla="*/ 2 h 712"/>
                <a:gd name="T56" fmla="*/ 0 w 1321"/>
                <a:gd name="T57" fmla="*/ 1 h 712"/>
                <a:gd name="T58" fmla="*/ 0 w 1321"/>
                <a:gd name="T59" fmla="*/ 1 h 712"/>
                <a:gd name="T60" fmla="*/ 1 w 1321"/>
                <a:gd name="T61" fmla="*/ 1 h 712"/>
                <a:gd name="T62" fmla="*/ 1 w 1321"/>
                <a:gd name="T63" fmla="*/ 1 h 712"/>
                <a:gd name="T64" fmla="*/ 1 w 1321"/>
                <a:gd name="T65" fmla="*/ 1 h 712"/>
                <a:gd name="T66" fmla="*/ 2 w 1321"/>
                <a:gd name="T67" fmla="*/ 1 h 712"/>
                <a:gd name="T68" fmla="*/ 4 w 1321"/>
                <a:gd name="T69" fmla="*/ 0 h 712"/>
                <a:gd name="T70" fmla="*/ 4 w 1321"/>
                <a:gd name="T71" fmla="*/ 0 h 712"/>
                <a:gd name="T72" fmla="*/ 6 w 1321"/>
                <a:gd name="T73" fmla="*/ 0 h 712"/>
                <a:gd name="T74" fmla="*/ 7 w 1321"/>
                <a:gd name="T75" fmla="*/ 0 h 712"/>
                <a:gd name="T76" fmla="*/ 9 w 1321"/>
                <a:gd name="T77" fmla="*/ 0 h 712"/>
                <a:gd name="T78" fmla="*/ 11 w 1321"/>
                <a:gd name="T79" fmla="*/ 0 h 712"/>
                <a:gd name="T80" fmla="*/ 13 w 1321"/>
                <a:gd name="T81" fmla="*/ 0 h 712"/>
                <a:gd name="T82" fmla="*/ 15 w 1321"/>
                <a:gd name="T83" fmla="*/ 0 h 712"/>
                <a:gd name="T84" fmla="*/ 15 w 1321"/>
                <a:gd name="T85" fmla="*/ 0 h 712"/>
                <a:gd name="T86" fmla="*/ 17 w 1321"/>
                <a:gd name="T87" fmla="*/ 0 h 712"/>
                <a:gd name="T88" fmla="*/ 19 w 1321"/>
                <a:gd name="T89" fmla="*/ 0 h 712"/>
                <a:gd name="T90" fmla="*/ 21 w 1321"/>
                <a:gd name="T91" fmla="*/ 0 h 712"/>
                <a:gd name="T92" fmla="*/ 22 w 1321"/>
                <a:gd name="T93" fmla="*/ 0 h 712"/>
                <a:gd name="T94" fmla="*/ 24 w 1321"/>
                <a:gd name="T95" fmla="*/ 0 h 712"/>
                <a:gd name="T96" fmla="*/ 26 w 1321"/>
                <a:gd name="T97" fmla="*/ 0 h 712"/>
                <a:gd name="T98" fmla="*/ 27 w 1321"/>
                <a:gd name="T99" fmla="*/ 0 h 712"/>
                <a:gd name="T100" fmla="*/ 28 w 1321"/>
                <a:gd name="T101" fmla="*/ 1 h 712"/>
                <a:gd name="T102" fmla="*/ 29 w 1321"/>
                <a:gd name="T103" fmla="*/ 1 h 712"/>
                <a:gd name="T104" fmla="*/ 29 w 1321"/>
                <a:gd name="T105" fmla="*/ 1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rgbClr val="CCCCFF">
                    <a:alpha val="17998"/>
                  </a:srgbClr>
                </a:gs>
              </a:gsLst>
              <a:lin ang="5400000" scaled="1"/>
            </a:gradFill>
            <a:ln>
              <a:noFill/>
            </a:ln>
            <a:extLst>
              <a:ext uri="{91240B29-F687-4F45-9708-019B960494DF}">
                <a14:hiddenLine xmlns:a14="http://schemas.microsoft.com/office/drawing/2010/main" w="0">
                  <a:solidFill>
                    <a:srgbClr val="000000"/>
                  </a:solidFill>
                  <a:round/>
                </a14:hiddenLine>
              </a:ext>
            </a:extLst>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grpSp>
          <p:nvGrpSpPr>
            <p:cNvPr id="34881" name="Group 11"/>
            <p:cNvGrpSpPr>
              <a:grpSpLocks noChangeAspect="1"/>
            </p:cNvGrpSpPr>
            <p:nvPr/>
          </p:nvGrpSpPr>
          <p:grpSpPr bwMode="auto">
            <a:xfrm rot="-1297425" flipH="1" flipV="1">
              <a:off x="1661" y="4004"/>
              <a:ext cx="914" cy="214"/>
              <a:chOff x="2532" y="1051"/>
              <a:chExt cx="893" cy="246"/>
            </a:xfrm>
          </p:grpSpPr>
          <p:grpSp>
            <p:nvGrpSpPr>
              <p:cNvPr id="34882" name="Group 12"/>
              <p:cNvGrpSpPr>
                <a:grpSpLocks noChangeAspect="1"/>
              </p:cNvGrpSpPr>
              <p:nvPr/>
            </p:nvGrpSpPr>
            <p:grpSpPr bwMode="auto">
              <a:xfrm>
                <a:off x="2532" y="1051"/>
                <a:ext cx="743" cy="185"/>
                <a:chOff x="1565" y="2568"/>
                <a:chExt cx="1118" cy="279"/>
              </a:xfrm>
            </p:grpSpPr>
            <p:sp>
              <p:nvSpPr>
                <p:cNvPr id="34888" name="AutoShape 13"/>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89" name="AutoShape 14"/>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90" name="AutoShape 15"/>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91" name="AutoShape 16"/>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34883" name="Group 17"/>
              <p:cNvGrpSpPr>
                <a:grpSpLocks noChangeAspect="1"/>
              </p:cNvGrpSpPr>
              <p:nvPr/>
            </p:nvGrpSpPr>
            <p:grpSpPr bwMode="auto">
              <a:xfrm rot="1353540">
                <a:off x="2682" y="1111"/>
                <a:ext cx="743" cy="186"/>
                <a:chOff x="1565" y="2568"/>
                <a:chExt cx="1118" cy="279"/>
              </a:xfrm>
            </p:grpSpPr>
            <p:sp>
              <p:nvSpPr>
                <p:cNvPr id="34884" name="AutoShape 18"/>
                <p:cNvSpPr>
                  <a:spLocks noChangeAspect="1" noChangeArrowheads="1"/>
                </p:cNvSpPr>
                <p:nvPr/>
              </p:nvSpPr>
              <p:spPr bwMode="white">
                <a:xfrm rot="5263130">
                  <a:off x="1859"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85" name="AutoShape 19"/>
                <p:cNvSpPr>
                  <a:spLocks noChangeAspect="1" noChangeArrowheads="1"/>
                </p:cNvSpPr>
                <p:nvPr/>
              </p:nvSpPr>
              <p:spPr bwMode="white">
                <a:xfrm rot="6078281">
                  <a:off x="1995" y="2274"/>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86" name="AutoShape 20"/>
                <p:cNvSpPr>
                  <a:spLocks noChangeAspect="1" noChangeArrowheads="1"/>
                </p:cNvSpPr>
                <p:nvPr/>
              </p:nvSpPr>
              <p:spPr bwMode="white">
                <a:xfrm rot="6373927">
                  <a:off x="2071" y="229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887" name="AutoShape 21"/>
                <p:cNvSpPr>
                  <a:spLocks noChangeAspect="1" noChangeArrowheads="1"/>
                </p:cNvSpPr>
                <p:nvPr/>
              </p:nvSpPr>
              <p:spPr bwMode="white">
                <a:xfrm rot="6906312">
                  <a:off x="2161" y="2326"/>
                  <a:ext cx="227" cy="816"/>
                </a:xfrm>
                <a:prstGeom prst="moon">
                  <a:avLst>
                    <a:gd name="adj" fmla="val 49773"/>
                  </a:avLst>
                </a:prstGeom>
                <a:solidFill>
                  <a:srgbClr val="FFFFFF">
                    <a:alpha val="3922"/>
                  </a:srgb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eaVert" wrap="none" anchor="ctr"/>
                <a:lstStyle>
                  <a:lvl1pPr>
                    <a:spcBef>
                      <a:spcPct val="20000"/>
                    </a:spcBef>
                    <a:spcAft>
                      <a:spcPts val="600"/>
                    </a:spcAft>
                    <a:buClr>
                      <a:schemeClr val="accent1"/>
                    </a:buClr>
                    <a:buSzPct val="115000"/>
                    <a:buFont typeface="Arial" panose="020B0604020202020204" pitchFamily="34" charset="0"/>
                    <a:buChar char="•"/>
                    <a:defRPr sz="2400">
                      <a:solidFill>
                        <a:srgbClr val="262626"/>
                      </a:solidFill>
                      <a:latin typeface="Garamond" panose="02020404030301010803" pitchFamily="18" charset="0"/>
                      <a:ea typeface="方正舒体" panose="02010601030101010101" pitchFamily="2" charset="-122"/>
                    </a:defRPr>
                  </a:lvl1pPr>
                  <a:lvl2pPr marL="742950" indent="-285750">
                    <a:spcBef>
                      <a:spcPct val="20000"/>
                    </a:spcBef>
                    <a:spcAft>
                      <a:spcPts val="600"/>
                    </a:spcAft>
                    <a:buClr>
                      <a:schemeClr val="accent1"/>
                    </a:buClr>
                    <a:buSzPct val="115000"/>
                    <a:buFont typeface="Arial" panose="020B0604020202020204" pitchFamily="34" charset="0"/>
                    <a:buChar char="•"/>
                    <a:defRPr sz="2000">
                      <a:solidFill>
                        <a:srgbClr val="262626"/>
                      </a:solidFill>
                      <a:latin typeface="Garamond" panose="02020404030301010803" pitchFamily="18" charset="0"/>
                      <a:ea typeface="方正舒体" panose="02010601030101010101" pitchFamily="2" charset="-122"/>
                    </a:defRPr>
                  </a:lvl2pPr>
                  <a:lvl3pPr marL="1143000" indent="-228600">
                    <a:spcBef>
                      <a:spcPct val="20000"/>
                    </a:spcBef>
                    <a:spcAft>
                      <a:spcPts val="600"/>
                    </a:spcAft>
                    <a:buClr>
                      <a:schemeClr val="accent1"/>
                    </a:buClr>
                    <a:buSzPct val="115000"/>
                    <a:buFont typeface="Arial" panose="020B0604020202020204" pitchFamily="34" charset="0"/>
                    <a:buChar char="•"/>
                    <a:defRPr>
                      <a:solidFill>
                        <a:srgbClr val="262626"/>
                      </a:solidFill>
                      <a:latin typeface="Garamond" panose="02020404030301010803" pitchFamily="18" charset="0"/>
                      <a:ea typeface="方正舒体" panose="02010601030101010101" pitchFamily="2" charset="-122"/>
                    </a:defRPr>
                  </a:lvl3pPr>
                  <a:lvl4pPr marL="1600200" indent="-228600">
                    <a:spcBef>
                      <a:spcPct val="20000"/>
                    </a:spcBef>
                    <a:spcAft>
                      <a:spcPts val="600"/>
                    </a:spcAft>
                    <a:buClr>
                      <a:schemeClr val="accent1"/>
                    </a:buClr>
                    <a:buSzPct val="115000"/>
                    <a:buFont typeface="Arial" panose="020B0604020202020204" pitchFamily="34" charset="0"/>
                    <a:buChar char="•"/>
                    <a:defRPr sz="1600">
                      <a:solidFill>
                        <a:srgbClr val="262626"/>
                      </a:solidFill>
                      <a:latin typeface="Garamond" panose="02020404030301010803" pitchFamily="18" charset="0"/>
                      <a:ea typeface="方正舒体" panose="02010601030101010101" pitchFamily="2" charset="-122"/>
                    </a:defRPr>
                  </a:lvl4pPr>
                  <a:lvl5pPr marL="2057400" indent="-22860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5pPr>
                  <a:lvl6pPr marL="25146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6pPr>
                  <a:lvl7pPr marL="29718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7pPr>
                  <a:lvl8pPr marL="34290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8pPr>
                  <a:lvl9pPr marL="3886200" indent="-228600" eaLnBrk="0" fontAlgn="base" hangingPunct="0">
                    <a:spcBef>
                      <a:spcPct val="20000"/>
                    </a:spcBef>
                    <a:spcAft>
                      <a:spcPts val="600"/>
                    </a:spcAft>
                    <a:buClr>
                      <a:schemeClr val="accent1"/>
                    </a:buClr>
                    <a:buSzPct val="115000"/>
                    <a:buFont typeface="Arial" panose="020B0604020202020204" pitchFamily="34" charset="0"/>
                    <a:buChar char="•"/>
                    <a:defRPr sz="1400">
                      <a:solidFill>
                        <a:srgbClr val="262626"/>
                      </a:solidFill>
                      <a:latin typeface="Garamond" panose="02020404030301010803" pitchFamily="18" charset="0"/>
                      <a:ea typeface="方正舒体" panose="02010601030101010101" pitchFamily="2" charset="-122"/>
                    </a:defRPr>
                  </a:lvl9pPr>
                </a:lstStyle>
                <a:p>
                  <a:pPr algn="ctr" eaLnBrk="1" hangingPunct="1">
                    <a:spcBef>
                      <a:spcPct val="0"/>
                    </a:spcBef>
                    <a:spcAft>
                      <a:spcPct val="0"/>
                    </a:spcAft>
                    <a:buClrTx/>
                    <a:buSzTx/>
                    <a:buFontTx/>
                    <a:buNone/>
                  </a:pPr>
                  <a:endParaRPr kumimoji="0" lang="zh-CN" altLang="zh-CN" sz="200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grpSp>
      <p:sp>
        <p:nvSpPr>
          <p:cNvPr id="78919" name="Rectangle 71"/>
          <p:cNvSpPr>
            <a:spLocks noChangeArrowheads="1"/>
          </p:cNvSpPr>
          <p:nvPr/>
        </p:nvSpPr>
        <p:spPr bwMode="auto">
          <a:xfrm>
            <a:off x="3821113" y="4882515"/>
            <a:ext cx="1601787" cy="1004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10000"/>
              </a:lnSpc>
              <a:buClr>
                <a:srgbClr val="FFFF00"/>
              </a:buClr>
              <a:buFont typeface="Wingdings" panose="05000000000000000000" pitchFamily="2" charset="2"/>
              <a:buNone/>
              <a:defRPr/>
            </a:pPr>
            <a:r>
              <a:rPr kumimoji="0" lang="zh-CN" altLang="en-US" sz="1800"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rPr>
              <a:t>上级救援机构或周边可用的应急资源</a:t>
            </a:r>
            <a:endParaRPr kumimoji="0" lang="zh-CN" altLang="en-US" sz="1800" b="1" dirty="0">
              <a:effectLst>
                <a:outerShdw blurRad="38100" dist="38100" dir="2700000" algn="tl">
                  <a:srgbClr val="FFFFF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 name="文本框 38"/>
          <p:cNvSpPr txBox="1"/>
          <p:nvPr/>
        </p:nvSpPr>
        <p:spPr>
          <a:xfrm>
            <a:off x="6623685" y="5704205"/>
            <a:ext cx="3616325" cy="368300"/>
          </a:xfrm>
          <a:prstGeom prst="rect">
            <a:avLst/>
          </a:prstGeom>
          <a:noFill/>
        </p:spPr>
        <p:txBody>
          <a:bodyPr wrap="square" rtlCol="0" anchor="t">
            <a:spAutoFit/>
          </a:bodyPr>
          <a:lstStyle/>
          <a:p>
            <a:r>
              <a:rPr lang="zh-CN" altLang="en-US" sz="1800" b="1">
                <a:gradFill>
                  <a:gsLst>
                    <a:gs pos="21000">
                      <a:srgbClr val="53575C"/>
                    </a:gs>
                    <a:gs pos="88000">
                      <a:srgbClr val="C5C7CA"/>
                    </a:gs>
                  </a:gsLst>
                  <a:lin ang="5400000"/>
                </a:gradFill>
                <a:effectLst/>
                <a:latin typeface="微软雅黑" panose="020B0503020204020204" pitchFamily="34" charset="-122"/>
                <a:ea typeface="微软雅黑" panose="020B0503020204020204" pitchFamily="34" charset="-122"/>
                <a:cs typeface="微软雅黑" panose="020B0503020204020204" pitchFamily="34" charset="-122"/>
                <a:sym typeface="+mn-ea"/>
              </a:rPr>
              <a:t>实施方案应急预案不是能力建设</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descr="office6\wpsassist\cache\A000220150824A97PPIC"/>
          <p:cNvPicPr>
            <a:picLocks noChangeAspect="1"/>
          </p:cNvPicPr>
          <p:nvPr/>
        </p:nvPicPr>
        <p:blipFill>
          <a:blip r:embed="rId4"/>
          <a:stretch>
            <a:fillRect/>
          </a:stretch>
        </p:blipFill>
        <p:spPr>
          <a:xfrm rot="20880000">
            <a:off x="8788400" y="2821940"/>
            <a:ext cx="1617980" cy="261429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wipe(left)">
                                      <p:cBhvr>
                                        <p:cTn id="7" dur="250"/>
                                        <p:tgtEl>
                                          <p:spTgt spid="34"/>
                                        </p:tgtEl>
                                      </p:cBhvr>
                                    </p:animEffect>
                                  </p:child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36"/>
                                        </p:tgtEl>
                                        <p:attrNameLst>
                                          <p:attrName>style.visibility</p:attrName>
                                        </p:attrNameLst>
                                      </p:cBhvr>
                                      <p:to>
                                        <p:strVal val="visible"/>
                                      </p:to>
                                    </p:set>
                                    <p:animEffect transition="in" filter="wipe(left)">
                                      <p:cBhvr>
                                        <p:cTn id="11" dur="250"/>
                                        <p:tgtEl>
                                          <p:spTgt spid="36"/>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35"/>
                                        </p:tgtEl>
                                        <p:attrNameLst>
                                          <p:attrName>style.visibility</p:attrName>
                                        </p:attrNameLst>
                                      </p:cBhvr>
                                      <p:to>
                                        <p:strVal val="visible"/>
                                      </p:to>
                                    </p:set>
                                    <p:animEffect transition="in" filter="wipe(left)">
                                      <p:cBhvr>
                                        <p:cTn id="16" dur="25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17" name="AutoShape 78"/>
          <p:cNvSpPr>
            <a:spLocks noChangeArrowheads="1"/>
          </p:cNvSpPr>
          <p:nvPr/>
        </p:nvSpPr>
        <p:spPr bwMode="auto">
          <a:xfrm flipH="1">
            <a:off x="6600190" y="4805045"/>
            <a:ext cx="2102485" cy="445134"/>
          </a:xfrm>
          <a:prstGeom prst="wedgeRectCallout">
            <a:avLst>
              <a:gd name="adj1" fmla="val 78748"/>
              <a:gd name="adj2" fmla="val 153252"/>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eaLnBrk="1" hangingPunct="1">
              <a:lnSpc>
                <a:spcPct val="115000"/>
              </a:lnSpc>
              <a:buClr>
                <a:srgbClr val="FFFF00"/>
              </a:buClr>
              <a:buFont typeface="Wingdings" panose="05000000000000000000" charset="0"/>
              <a:buChar char="Ø"/>
              <a:defRPr/>
            </a:pP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事故风险分析</a:t>
            </a:r>
            <a:endPar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AutoShape 78"/>
          <p:cNvSpPr>
            <a:spLocks noChangeArrowheads="1"/>
          </p:cNvSpPr>
          <p:nvPr/>
        </p:nvSpPr>
        <p:spPr bwMode="auto">
          <a:xfrm flipH="1">
            <a:off x="6850697" y="2793623"/>
            <a:ext cx="1766217" cy="798829"/>
          </a:xfrm>
          <a:prstGeom prst="wedgeRectCallout">
            <a:avLst>
              <a:gd name="adj1" fmla="val 94958"/>
              <a:gd name="adj2" fmla="val 120480"/>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indent="-342900" eaLnBrk="1" hangingPunct="1">
              <a:lnSpc>
                <a:spcPct val="115000"/>
              </a:lnSpc>
              <a:buClr>
                <a:srgbClr val="FFFF00"/>
              </a:buClr>
              <a:buFont typeface="Wingdings" panose="05000000000000000000" charset="0"/>
              <a:buChar char="Ø"/>
              <a:defRPr/>
            </a:pP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事故风险分析</a:t>
            </a:r>
            <a:endPar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AutoShape 79"/>
          <p:cNvSpPr>
            <a:spLocks noChangeArrowheads="1"/>
          </p:cNvSpPr>
          <p:nvPr/>
        </p:nvSpPr>
        <p:spPr bwMode="auto">
          <a:xfrm flipH="1">
            <a:off x="6850063" y="3235067"/>
            <a:ext cx="1766216" cy="398779"/>
          </a:xfrm>
          <a:prstGeom prst="wedgeRectCallout">
            <a:avLst>
              <a:gd name="adj1" fmla="val 94814"/>
              <a:gd name="adj2" fmla="val 163588"/>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marL="342900" indent="-342900" eaLnBrk="1" hangingPunct="1">
              <a:buClr>
                <a:srgbClr val="FFFF00"/>
              </a:buClr>
              <a:buFont typeface="Wingdings" panose="05000000000000000000" charset="0"/>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指挥机构</a:t>
            </a:r>
            <a:endPar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4995" name="Rectangle 3"/>
          <p:cNvSpPr>
            <a:spLocks noChangeArrowheads="1"/>
          </p:cNvSpPr>
          <p:nvPr/>
        </p:nvSpPr>
        <p:spPr bwMode="auto">
          <a:xfrm>
            <a:off x="2313940" y="1669892"/>
            <a:ext cx="3562586" cy="426085"/>
          </a:xfrm>
          <a:prstGeom prst="rect">
            <a:avLst/>
          </a:prstGeom>
          <a:blipFill>
            <a:blip r:embed="rId1"/>
          </a:blipFill>
          <a:ln>
            <a:noFill/>
          </a:ln>
          <a:effectLst/>
          <a:extLs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18800" bIns="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一</a:t>
            </a:r>
            <a:r>
              <a:rPr kumimoji="0"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综合应急预案主要内容</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4996" name="Rectangle 4"/>
          <p:cNvSpPr>
            <a:spLocks noChangeArrowheads="1"/>
          </p:cNvSpPr>
          <p:nvPr/>
        </p:nvSpPr>
        <p:spPr bwMode="auto">
          <a:xfrm>
            <a:off x="2281555" y="3217228"/>
            <a:ext cx="3826540" cy="42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18800" bIns="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000" b="1">
                <a:latin typeface="微软雅黑" panose="020B0503020204020204" pitchFamily="34" charset="-122"/>
                <a:ea typeface="微软雅黑" panose="020B0503020204020204" pitchFamily="34" charset="-122"/>
                <a:cs typeface="微软雅黑" panose="020B0503020204020204" pitchFamily="34" charset="-122"/>
              </a:rPr>
              <a:t>二</a:t>
            </a:r>
            <a:r>
              <a:rPr kumimoji="0" lang="zh-CN" altLang="en-US" sz="20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rPr>
              <a:t>专项应急预案主要内容</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4997" name="Rectangle 5"/>
          <p:cNvSpPr>
            <a:spLocks noChangeArrowheads="1"/>
          </p:cNvSpPr>
          <p:nvPr/>
        </p:nvSpPr>
        <p:spPr bwMode="auto">
          <a:xfrm>
            <a:off x="2203133" y="4756944"/>
            <a:ext cx="3782484" cy="42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tIns="118800" bIns="0" anchor="ct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三</a:t>
            </a:r>
            <a:r>
              <a:rPr kumimoji="0"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b="1" dirty="0">
                <a:latin typeface="微软雅黑" panose="020B0503020204020204" pitchFamily="34" charset="-122"/>
                <a:ea typeface="微软雅黑" panose="020B0503020204020204" pitchFamily="34" charset="-122"/>
                <a:cs typeface="微软雅黑" panose="020B0503020204020204" pitchFamily="34" charset="-122"/>
              </a:rPr>
              <a:t>现场处置方案主要内容</a:t>
            </a:r>
            <a:endParaRPr lang="zh-CN" altLang="en-US" sz="20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AutoShape 75"/>
          <p:cNvSpPr>
            <a:spLocks noChangeArrowheads="1"/>
          </p:cNvSpPr>
          <p:nvPr/>
        </p:nvSpPr>
        <p:spPr bwMode="auto">
          <a:xfrm flipH="1">
            <a:off x="6847840" y="3653155"/>
            <a:ext cx="1767804" cy="398779"/>
          </a:xfrm>
          <a:prstGeom prst="wedgeRectCallout">
            <a:avLst>
              <a:gd name="adj1" fmla="val 92493"/>
              <a:gd name="adj2" fmla="val 62918"/>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eaLnBrk="1" hangingPunct="1">
              <a:buClr>
                <a:srgbClr val="FFFF00"/>
              </a:buClr>
              <a:buFont typeface="Wingdings" panose="05000000000000000000" pitchFamily="2" charset="2"/>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处置程序</a:t>
            </a:r>
            <a:endPar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AutoShape 76"/>
          <p:cNvSpPr>
            <a:spLocks noChangeArrowheads="1"/>
          </p:cNvSpPr>
          <p:nvPr/>
        </p:nvSpPr>
        <p:spPr bwMode="auto">
          <a:xfrm flipH="1">
            <a:off x="6614795" y="6028055"/>
            <a:ext cx="2087880" cy="398779"/>
          </a:xfrm>
          <a:prstGeom prst="wedgeRectCallout">
            <a:avLst>
              <a:gd name="adj1" fmla="val 82365"/>
              <a:gd name="adj2" fmla="val -138653"/>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eaLnBrk="1" hangingPunct="1">
              <a:buClr>
                <a:srgbClr val="FFFF00"/>
              </a:buClr>
              <a:buFont typeface="Wingdings" panose="05000000000000000000" pitchFamily="2" charset="2"/>
              <a:buChar char="Ø"/>
              <a:defRPr/>
            </a:pPr>
            <a:r>
              <a:rPr lang="zh-CN" altLang="zh-CN"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注意事项</a:t>
            </a:r>
            <a:endPar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AutoShape 77"/>
          <p:cNvSpPr>
            <a:spLocks noChangeArrowheads="1"/>
          </p:cNvSpPr>
          <p:nvPr/>
        </p:nvSpPr>
        <p:spPr bwMode="auto">
          <a:xfrm flipH="1">
            <a:off x="6578600" y="5610225"/>
            <a:ext cx="2124710" cy="398779"/>
          </a:xfrm>
          <a:prstGeom prst="wedgeRectCallout">
            <a:avLst>
              <a:gd name="adj1" fmla="val 78539"/>
              <a:gd name="adj2" fmla="val -27499"/>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eaLnBrk="1" hangingPunct="1">
              <a:buClr>
                <a:srgbClr val="FFFF00"/>
              </a:buClr>
              <a:buFont typeface="Wingdings" panose="05000000000000000000" pitchFamily="2" charset="2"/>
              <a:buChar char="Ø"/>
              <a:defRPr/>
            </a:pPr>
            <a:r>
              <a:rPr lang="zh-CN" altLang="zh-CN"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应急处置</a:t>
            </a:r>
            <a:endParaRPr lang="zh-CN" altLang="zh-CN"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AutoShape 80"/>
          <p:cNvSpPr>
            <a:spLocks noChangeArrowheads="1"/>
          </p:cNvSpPr>
          <p:nvPr/>
        </p:nvSpPr>
        <p:spPr bwMode="auto">
          <a:xfrm flipH="1">
            <a:off x="6587490" y="5192395"/>
            <a:ext cx="2115185" cy="398779"/>
          </a:xfrm>
          <a:prstGeom prst="wedgeRectCallout">
            <a:avLst>
              <a:gd name="adj1" fmla="val 78894"/>
              <a:gd name="adj2" fmla="val 77119"/>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marL="342900" indent="-342900" eaLnBrk="1" hangingPunct="1">
              <a:buClr>
                <a:srgbClr val="FFFF00"/>
              </a:buClr>
              <a:buFont typeface="Wingdings" panose="05000000000000000000" charset="0"/>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应急工作</a:t>
            </a: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职责</a:t>
            </a:r>
            <a:endPar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AutoShape 82"/>
          <p:cNvSpPr>
            <a:spLocks noChangeArrowheads="1"/>
          </p:cNvSpPr>
          <p:nvPr/>
        </p:nvSpPr>
        <p:spPr bwMode="auto">
          <a:xfrm flipH="1">
            <a:off x="2281705" y="2548034"/>
            <a:ext cx="4429981" cy="398779"/>
          </a:xfrm>
          <a:prstGeom prst="wedgeRectCallout">
            <a:avLst>
              <a:gd name="adj1" fmla="val 42178"/>
              <a:gd name="adj2" fmla="val -2211"/>
            </a:avLst>
          </a:prstGeom>
        </p:spPr>
        <p:style>
          <a:lnRef idx="1">
            <a:schemeClr val="accent4"/>
          </a:lnRef>
          <a:fillRef idx="3">
            <a:schemeClr val="accent4"/>
          </a:fillRef>
          <a:effectRef idx="2">
            <a:schemeClr val="accent4"/>
          </a:effectRef>
          <a:fontRef idx="minor">
            <a:schemeClr val="lt1"/>
          </a:fontRef>
        </p:style>
        <p:txBody>
          <a:bodyPr wrap="square">
            <a:spAutoFit/>
          </a:bodyPr>
          <a:lstStyle/>
          <a:p>
            <a:pPr eaLnBrk="1" hangingPunct="1">
              <a:buClr>
                <a:srgbClr val="FFFF00"/>
              </a:buClr>
              <a:buFont typeface="Wingdings" panose="05000000000000000000" pitchFamily="2" charset="2"/>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综合应急</a:t>
            </a:r>
            <a:r>
              <a:rPr lang="zh-CN" altLang="en-US" sz="2000" b="1" dirty="0" smtClean="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预案包含</a:t>
            </a:r>
            <a:r>
              <a:rPr lang="en-US" altLang="zh-CN" sz="2000" b="1" dirty="0" smtClean="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9</a:t>
            </a: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大项</a:t>
            </a:r>
            <a:r>
              <a:rPr lang="en-US" altLang="zh-CN"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2000" b="1" dirty="0" smtClean="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小项内容</a:t>
            </a:r>
            <a:endPar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AutoShape 83"/>
          <p:cNvSpPr>
            <a:spLocks noChangeArrowheads="1"/>
          </p:cNvSpPr>
          <p:nvPr/>
        </p:nvSpPr>
        <p:spPr bwMode="auto">
          <a:xfrm flipH="1">
            <a:off x="2301782" y="3965952"/>
            <a:ext cx="3785993" cy="398779"/>
          </a:xfrm>
          <a:prstGeom prst="wedgeRectCallout">
            <a:avLst>
              <a:gd name="adj1" fmla="val 19226"/>
              <a:gd name="adj2" fmla="val 34275"/>
            </a:avLst>
          </a:prstGeom>
        </p:spPr>
        <p:style>
          <a:lnRef idx="1">
            <a:schemeClr val="accent4"/>
          </a:lnRef>
          <a:fillRef idx="3">
            <a:schemeClr val="accent4"/>
          </a:fillRef>
          <a:effectRef idx="2">
            <a:schemeClr val="accent4"/>
          </a:effectRef>
          <a:fontRef idx="minor">
            <a:schemeClr val="lt1"/>
          </a:fontRef>
        </p:style>
        <p:txBody>
          <a:bodyPr>
            <a:spAutoFit/>
          </a:bodyPr>
          <a:lstStyle/>
          <a:p>
            <a:pPr eaLnBrk="1" hangingPunct="1">
              <a:buClr>
                <a:srgbClr val="FFFF00"/>
              </a:buClr>
              <a:buFont typeface="Wingdings" panose="05000000000000000000" pitchFamily="2" charset="2"/>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专项应急</a:t>
            </a:r>
            <a:r>
              <a:rPr lang="zh-CN" altLang="en-US" sz="2000" b="1" dirty="0" smtClean="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预案包含</a:t>
            </a:r>
            <a:r>
              <a:rPr lang="en-US" altLang="zh-CN" sz="2000" b="1" dirty="0" smtClean="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大项</a:t>
            </a:r>
            <a:r>
              <a:rPr lang="zh-CN" altLang="en-US" sz="2000" b="1" dirty="0" smtClean="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内容</a:t>
            </a:r>
            <a:endPar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AutoShape 84"/>
          <p:cNvSpPr>
            <a:spLocks noChangeArrowheads="1"/>
          </p:cNvSpPr>
          <p:nvPr/>
        </p:nvSpPr>
        <p:spPr bwMode="auto">
          <a:xfrm flipH="1">
            <a:off x="2275275" y="5488034"/>
            <a:ext cx="3786542" cy="398779"/>
          </a:xfrm>
          <a:prstGeom prst="wedgeRectCallout">
            <a:avLst>
              <a:gd name="adj1" fmla="val 4977"/>
              <a:gd name="adj2" fmla="val -23875"/>
            </a:avLst>
          </a:prstGeom>
        </p:spPr>
        <p:style>
          <a:lnRef idx="1">
            <a:schemeClr val="accent4"/>
          </a:lnRef>
          <a:fillRef idx="3">
            <a:schemeClr val="accent4"/>
          </a:fillRef>
          <a:effectRef idx="2">
            <a:schemeClr val="accent4"/>
          </a:effectRef>
          <a:fontRef idx="minor">
            <a:schemeClr val="lt1"/>
          </a:fontRef>
        </p:style>
        <p:txBody>
          <a:bodyPr>
            <a:spAutoFit/>
          </a:bodyPr>
          <a:lstStyle/>
          <a:p>
            <a:pPr eaLnBrk="1" hangingPunct="1">
              <a:buClr>
                <a:srgbClr val="FFFF00"/>
              </a:buClr>
              <a:buFont typeface="Wingdings" panose="05000000000000000000" pitchFamily="2" charset="2"/>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现场处置</a:t>
            </a:r>
            <a:r>
              <a:rPr lang="zh-CN" altLang="en-US" sz="2000" b="1" dirty="0" smtClean="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方案包含</a:t>
            </a:r>
            <a:r>
              <a:rPr lang="en-US" altLang="zh-CN" sz="2000" b="1" dirty="0" smtClean="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大项</a:t>
            </a:r>
            <a:r>
              <a:rPr lang="zh-CN" altLang="en-US" sz="2000" b="1" dirty="0" smtClean="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内容</a:t>
            </a:r>
            <a:endPar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AutoShape 75"/>
          <p:cNvSpPr>
            <a:spLocks noChangeArrowheads="1"/>
          </p:cNvSpPr>
          <p:nvPr/>
        </p:nvSpPr>
        <p:spPr bwMode="auto">
          <a:xfrm flipH="1">
            <a:off x="6848474" y="4070985"/>
            <a:ext cx="1767803" cy="398779"/>
          </a:xfrm>
          <a:prstGeom prst="wedgeRectCallout">
            <a:avLst>
              <a:gd name="adj1" fmla="val 94289"/>
              <a:gd name="adj2" fmla="val -31306"/>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eaLnBrk="1" hangingPunct="1">
              <a:buClr>
                <a:srgbClr val="FFFF00"/>
              </a:buClr>
              <a:buFont typeface="Wingdings" panose="05000000000000000000" pitchFamily="2" charset="2"/>
              <a:buChar char="Ø"/>
              <a:defRPr/>
            </a:pPr>
            <a:r>
              <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rPr>
              <a:t>处置措施</a:t>
            </a:r>
            <a:endParaRPr lang="zh-CN" altLang="en-US" sz="2000" b="1" dirty="0">
              <a:effectLst>
                <a:outerShdw blurRad="38100" dist="38100" dir="2700000" algn="tl">
                  <a:srgbClr val="000000"/>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26982" name="对象 19462"/>
          <p:cNvGraphicFramePr>
            <a:graphicFrameLocks noChangeAspect="1"/>
          </p:cNvGraphicFramePr>
          <p:nvPr/>
        </p:nvGraphicFramePr>
        <p:xfrm>
          <a:off x="8967470" y="1240790"/>
          <a:ext cx="1609090" cy="2412365"/>
        </p:xfrm>
        <a:graphic>
          <a:graphicData uri="http://schemas.openxmlformats.org/presentationml/2006/ole">
            <mc:AlternateContent xmlns:mc="http://schemas.openxmlformats.org/markup-compatibility/2006">
              <mc:Choice xmlns:v="urn:schemas-microsoft-com:vml" Requires="v">
                <p:oleObj spid="_x0000_s9221" name="" r:id="rId2" imgW="4017010" imgH="3945255" progId="MS_ClipArt_Gallery.2">
                  <p:embed/>
                </p:oleObj>
              </mc:Choice>
              <mc:Fallback>
                <p:oleObj name="" r:id="rId2" imgW="4017010" imgH="3945255" progId="MS_ClipArt_Gallery.2">
                  <p:embed/>
                  <p:pic>
                    <p:nvPicPr>
                      <p:cNvPr id="0" name="图片 3094"/>
                      <p:cNvPicPr/>
                      <p:nvPr/>
                    </p:nvPicPr>
                    <p:blipFill>
                      <a:blip r:embed="rId3"/>
                      <a:stretch>
                        <a:fillRect/>
                      </a:stretch>
                    </p:blipFill>
                    <p:spPr>
                      <a:xfrm>
                        <a:off x="8967470" y="1240790"/>
                        <a:ext cx="1609090" cy="2412365"/>
                      </a:xfrm>
                      <a:prstGeom prst="rect">
                        <a:avLst/>
                      </a:prstGeom>
                      <a:noFill/>
                      <a:ln w="38100">
                        <a:noFill/>
                        <a:miter/>
                      </a:ln>
                    </p:spPr>
                  </p:pic>
                </p:oleObj>
              </mc:Fallback>
            </mc:AlternateContent>
          </a:graphicData>
        </a:graphic>
      </p:graphicFrame>
      <p:graphicFrame>
        <p:nvGraphicFramePr>
          <p:cNvPr id="129028" name="对象 21508">
            <a:hlinkClick r:id="" action="ppaction://ole?verb=0"/>
          </p:cNvPr>
          <p:cNvGraphicFramePr/>
          <p:nvPr/>
        </p:nvGraphicFramePr>
        <p:xfrm>
          <a:off x="8702675" y="4431665"/>
          <a:ext cx="1873885" cy="1938655"/>
        </p:xfrm>
        <a:graphic>
          <a:graphicData uri="http://schemas.openxmlformats.org/presentationml/2006/ole">
            <mc:AlternateContent xmlns:mc="http://schemas.openxmlformats.org/markup-compatibility/2006">
              <mc:Choice xmlns:v="urn:schemas-microsoft-com:vml" Requires="v">
                <p:oleObj spid="_x0000_s9222" name="" r:id="rId4" imgW="1737995" imgH="1790700" progId="WPDraw30.Drawing">
                  <p:embed/>
                </p:oleObj>
              </mc:Choice>
              <mc:Fallback>
                <p:oleObj name="" r:id="rId4" imgW="1737995" imgH="1790700" progId="WPDraw30.Drawing">
                  <p:embed/>
                  <p:pic>
                    <p:nvPicPr>
                      <p:cNvPr id="0" name="图片 3096"/>
                      <p:cNvPicPr/>
                      <p:nvPr/>
                    </p:nvPicPr>
                    <p:blipFill>
                      <a:blip r:embed="rId5"/>
                      <a:stretch>
                        <a:fillRect/>
                      </a:stretch>
                    </p:blipFill>
                    <p:spPr>
                      <a:xfrm>
                        <a:off x="8702675" y="4431665"/>
                        <a:ext cx="1873885" cy="1938655"/>
                      </a:xfrm>
                      <a:prstGeom prst="rect">
                        <a:avLst/>
                      </a:prstGeom>
                      <a:noFill/>
                      <a:ln w="38100">
                        <a:noFill/>
                        <a:miter/>
                      </a:ln>
                    </p:spPr>
                  </p:pic>
                </p:oleObj>
              </mc:Fallback>
            </mc:AlternateContent>
          </a:graphicData>
        </a:graphic>
      </p:graphicFrame>
      <p:sp>
        <p:nvSpPr>
          <p:cNvPr id="3" name="文本框 2"/>
          <p:cNvSpPr txBox="1"/>
          <p:nvPr/>
        </p:nvSpPr>
        <p:spPr>
          <a:xfrm>
            <a:off x="1541780" y="1064895"/>
            <a:ext cx="3388995" cy="460375"/>
          </a:xfrm>
          <a:prstGeom prst="rect">
            <a:avLst/>
          </a:prstGeom>
          <a:noFill/>
        </p:spPr>
        <p:txBody>
          <a:bodyPr wrap="none" rtlCol="0" anchor="t">
            <a:spAutoFit/>
          </a:bodyPr>
          <a:lstStyle/>
          <a:p>
            <a:r>
              <a:rPr lang="en-US" altLang="zh-CN" sz="24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1.5</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编制内容</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5" name="图片 4" descr="office6\wpsassist\cache\A000220150119A12PPIC"/>
          <p:cNvPicPr>
            <a:picLocks noChangeAspect="1"/>
          </p:cNvPicPr>
          <p:nvPr/>
        </p:nvPicPr>
        <p:blipFill>
          <a:blip r:embed="rId6"/>
          <a:stretch>
            <a:fillRect/>
          </a:stretch>
        </p:blipFill>
        <p:spPr>
          <a:xfrm rot="19440000">
            <a:off x="7005955" y="960120"/>
            <a:ext cx="1553210" cy="1988185"/>
          </a:xfrm>
          <a:prstGeom prst="rect">
            <a:avLst/>
          </a:prstGeom>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4995"/>
                                        </p:tgtEl>
                                        <p:attrNameLst>
                                          <p:attrName>style.visibility</p:attrName>
                                        </p:attrNameLst>
                                      </p:cBhvr>
                                      <p:to>
                                        <p:strVal val="visible"/>
                                      </p:to>
                                    </p:set>
                                    <p:animEffect transition="in" filter="fade">
                                      <p:cBhvr>
                                        <p:cTn id="7" dur="500"/>
                                        <p:tgtEl>
                                          <p:spTgt spid="8499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Effect transition="in" filter="fade">
                                      <p:cBhvr>
                                        <p:cTn id="10" dur="500"/>
                                        <p:tgtEl>
                                          <p:spTgt spid="1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4996"/>
                                        </p:tgtEl>
                                        <p:attrNameLst>
                                          <p:attrName>style.visibility</p:attrName>
                                        </p:attrNameLst>
                                      </p:cBhvr>
                                      <p:to>
                                        <p:strVal val="visible"/>
                                      </p:to>
                                    </p:set>
                                    <p:animEffect transition="in" filter="fade">
                                      <p:cBhvr>
                                        <p:cTn id="15" dur="500"/>
                                        <p:tgtEl>
                                          <p:spTgt spid="8499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5"/>
                                        </p:tgtEl>
                                        <p:attrNameLst>
                                          <p:attrName>style.visibility</p:attrName>
                                        </p:attrNameLst>
                                      </p:cBhvr>
                                      <p:to>
                                        <p:strVal val="visible"/>
                                      </p:to>
                                    </p:set>
                                    <p:animEffect transition="in" filter="fade">
                                      <p:cBhvr>
                                        <p:cTn id="18" dur="500"/>
                                        <p:tgtEl>
                                          <p:spTgt spid="15"/>
                                        </p:tgtEl>
                                      </p:cBhvr>
                                    </p:animEffect>
                                  </p:childTnLst>
                                </p:cTn>
                              </p:par>
                            </p:childTnLst>
                          </p:cTn>
                        </p:par>
                        <p:par>
                          <p:cTn id="19" fill="hold">
                            <p:stCondLst>
                              <p:cond delay="500"/>
                            </p:stCondLst>
                            <p:childTnLst>
                              <p:par>
                                <p:cTn id="20" presetID="42" presetClass="entr" presetSubtype="0" fill="hold" grpId="0" nodeType="after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50"/>
                                        <p:tgtEl>
                                          <p:spTgt spid="11"/>
                                        </p:tgtEl>
                                      </p:cBhvr>
                                    </p:animEffect>
                                    <p:anim calcmode="lin" valueType="num">
                                      <p:cBhvr>
                                        <p:cTn id="23" dur="250" fill="hold"/>
                                        <p:tgtEl>
                                          <p:spTgt spid="11"/>
                                        </p:tgtEl>
                                        <p:attrNameLst>
                                          <p:attrName>ppt_x</p:attrName>
                                        </p:attrNameLst>
                                      </p:cBhvr>
                                      <p:tavLst>
                                        <p:tav tm="0">
                                          <p:val>
                                            <p:strVal val="#ppt_x"/>
                                          </p:val>
                                        </p:tav>
                                        <p:tav tm="100000">
                                          <p:val>
                                            <p:strVal val="#ppt_x"/>
                                          </p:val>
                                        </p:tav>
                                      </p:tavLst>
                                    </p:anim>
                                    <p:anim calcmode="lin" valueType="num">
                                      <p:cBhvr>
                                        <p:cTn id="24" dur="250" fill="hold"/>
                                        <p:tgtEl>
                                          <p:spTgt spid="11"/>
                                        </p:tgtEl>
                                        <p:attrNameLst>
                                          <p:attrName>ppt_y</p:attrName>
                                        </p:attrNameLst>
                                      </p:cBhvr>
                                      <p:tavLst>
                                        <p:tav tm="0">
                                          <p:val>
                                            <p:strVal val="#ppt_y+.1"/>
                                          </p:val>
                                        </p:tav>
                                        <p:tav tm="100000">
                                          <p:val>
                                            <p:strVal val="#ppt_y"/>
                                          </p:val>
                                        </p:tav>
                                      </p:tavLst>
                                    </p:anim>
                                  </p:childTnLst>
                                </p:cTn>
                              </p:par>
                            </p:childTnLst>
                          </p:cTn>
                        </p:par>
                        <p:par>
                          <p:cTn id="25" fill="hold">
                            <p:stCondLst>
                              <p:cond delay="1000"/>
                            </p:stCondLst>
                            <p:childTnLst>
                              <p:par>
                                <p:cTn id="26" presetID="42" presetClass="entr" presetSubtype="0" fill="hold" grpId="0" nodeType="after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250"/>
                                        <p:tgtEl>
                                          <p:spTgt spid="12"/>
                                        </p:tgtEl>
                                      </p:cBhvr>
                                    </p:animEffect>
                                    <p:anim calcmode="lin" valueType="num">
                                      <p:cBhvr>
                                        <p:cTn id="29" dur="250" fill="hold"/>
                                        <p:tgtEl>
                                          <p:spTgt spid="12"/>
                                        </p:tgtEl>
                                        <p:attrNameLst>
                                          <p:attrName>ppt_x</p:attrName>
                                        </p:attrNameLst>
                                      </p:cBhvr>
                                      <p:tavLst>
                                        <p:tav tm="0">
                                          <p:val>
                                            <p:strVal val="#ppt_x"/>
                                          </p:val>
                                        </p:tav>
                                        <p:tav tm="100000">
                                          <p:val>
                                            <p:strVal val="#ppt_x"/>
                                          </p:val>
                                        </p:tav>
                                      </p:tavLst>
                                    </p:anim>
                                    <p:anim calcmode="lin" valueType="num">
                                      <p:cBhvr>
                                        <p:cTn id="30" dur="250" fill="hold"/>
                                        <p:tgtEl>
                                          <p:spTgt spid="12"/>
                                        </p:tgtEl>
                                        <p:attrNameLst>
                                          <p:attrName>ppt_y</p:attrName>
                                        </p:attrNameLst>
                                      </p:cBhvr>
                                      <p:tavLst>
                                        <p:tav tm="0">
                                          <p:val>
                                            <p:strVal val="#ppt_y+.1"/>
                                          </p:val>
                                        </p:tav>
                                        <p:tav tm="100000">
                                          <p:val>
                                            <p:strVal val="#ppt_y"/>
                                          </p:val>
                                        </p:tav>
                                      </p:tavLst>
                                    </p:anim>
                                  </p:childTnLst>
                                </p:cTn>
                              </p:par>
                            </p:childTnLst>
                          </p:cTn>
                        </p:par>
                        <p:par>
                          <p:cTn id="31" fill="hold">
                            <p:stCondLst>
                              <p:cond delay="1500"/>
                            </p:stCondLst>
                            <p:childTnLst>
                              <p:par>
                                <p:cTn id="32" presetID="42" presetClass="entr" presetSubtype="0" fill="hold" grpId="0"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fade">
                                      <p:cBhvr>
                                        <p:cTn id="34" dur="250"/>
                                        <p:tgtEl>
                                          <p:spTgt spid="7"/>
                                        </p:tgtEl>
                                      </p:cBhvr>
                                    </p:animEffect>
                                    <p:anim calcmode="lin" valueType="num">
                                      <p:cBhvr>
                                        <p:cTn id="35" dur="250" fill="hold"/>
                                        <p:tgtEl>
                                          <p:spTgt spid="7"/>
                                        </p:tgtEl>
                                        <p:attrNameLst>
                                          <p:attrName>ppt_x</p:attrName>
                                        </p:attrNameLst>
                                      </p:cBhvr>
                                      <p:tavLst>
                                        <p:tav tm="0">
                                          <p:val>
                                            <p:strVal val="#ppt_x"/>
                                          </p:val>
                                        </p:tav>
                                        <p:tav tm="100000">
                                          <p:val>
                                            <p:strVal val="#ppt_x"/>
                                          </p:val>
                                        </p:tav>
                                      </p:tavLst>
                                    </p:anim>
                                    <p:anim calcmode="lin" valueType="num">
                                      <p:cBhvr>
                                        <p:cTn id="36" dur="250" fill="hold"/>
                                        <p:tgtEl>
                                          <p:spTgt spid="7"/>
                                        </p:tgtEl>
                                        <p:attrNameLst>
                                          <p:attrName>ppt_y</p:attrName>
                                        </p:attrNameLst>
                                      </p:cBhvr>
                                      <p:tavLst>
                                        <p:tav tm="0">
                                          <p:val>
                                            <p:strVal val="#ppt_y+.1"/>
                                          </p:val>
                                        </p:tav>
                                        <p:tav tm="100000">
                                          <p:val>
                                            <p:strVal val="#ppt_y"/>
                                          </p:val>
                                        </p:tav>
                                      </p:tavLst>
                                    </p:anim>
                                  </p:childTnLst>
                                </p:cTn>
                              </p:par>
                            </p:childTnLst>
                          </p:cTn>
                        </p:par>
                        <p:par>
                          <p:cTn id="37" fill="hold">
                            <p:stCondLst>
                              <p:cond delay="2000"/>
                            </p:stCondLst>
                            <p:childTnLst>
                              <p:par>
                                <p:cTn id="38" presetID="42" presetClass="entr" presetSubtype="0" fill="hold" grpId="0" nodeType="after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250"/>
                                        <p:tgtEl>
                                          <p:spTgt spid="18"/>
                                        </p:tgtEl>
                                      </p:cBhvr>
                                    </p:animEffect>
                                    <p:anim calcmode="lin" valueType="num">
                                      <p:cBhvr>
                                        <p:cTn id="41" dur="250" fill="hold"/>
                                        <p:tgtEl>
                                          <p:spTgt spid="18"/>
                                        </p:tgtEl>
                                        <p:attrNameLst>
                                          <p:attrName>ppt_x</p:attrName>
                                        </p:attrNameLst>
                                      </p:cBhvr>
                                      <p:tavLst>
                                        <p:tav tm="0">
                                          <p:val>
                                            <p:strVal val="#ppt_x"/>
                                          </p:val>
                                        </p:tav>
                                        <p:tav tm="100000">
                                          <p:val>
                                            <p:strVal val="#ppt_x"/>
                                          </p:val>
                                        </p:tav>
                                      </p:tavLst>
                                    </p:anim>
                                    <p:anim calcmode="lin" valueType="num">
                                      <p:cBhvr>
                                        <p:cTn id="42" dur="25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84997"/>
                                        </p:tgtEl>
                                        <p:attrNameLst>
                                          <p:attrName>style.visibility</p:attrName>
                                        </p:attrNameLst>
                                      </p:cBhvr>
                                      <p:to>
                                        <p:strVal val="visible"/>
                                      </p:to>
                                    </p:set>
                                    <p:animEffect transition="in" filter="fade">
                                      <p:cBhvr>
                                        <p:cTn id="47" dur="500"/>
                                        <p:tgtEl>
                                          <p:spTgt spid="84997"/>
                                        </p:tgtEl>
                                      </p:cBhvr>
                                    </p:animEffect>
                                  </p:childTnLst>
                                </p:cTn>
                              </p:par>
                              <p:par>
                                <p:cTn id="48" presetID="10" presetClass="entr" presetSubtype="0" fill="hold" grpId="0" nodeType="with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fade">
                                      <p:cBhvr>
                                        <p:cTn id="50" dur="500"/>
                                        <p:tgtEl>
                                          <p:spTgt spid="16"/>
                                        </p:tgtEl>
                                      </p:cBhvr>
                                    </p:animEffect>
                                  </p:childTnLst>
                                </p:cTn>
                              </p:par>
                            </p:childTnLst>
                          </p:cTn>
                        </p:par>
                        <p:par>
                          <p:cTn id="51" fill="hold">
                            <p:stCondLst>
                              <p:cond delay="500"/>
                            </p:stCondLst>
                            <p:childTnLst>
                              <p:par>
                                <p:cTn id="52" presetID="42" presetClass="entr" presetSubtype="0" fill="hold" grpId="0" nodeType="after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250"/>
                                        <p:tgtEl>
                                          <p:spTgt spid="17"/>
                                        </p:tgtEl>
                                      </p:cBhvr>
                                    </p:animEffect>
                                    <p:anim calcmode="lin" valueType="num">
                                      <p:cBhvr>
                                        <p:cTn id="55" dur="250" fill="hold"/>
                                        <p:tgtEl>
                                          <p:spTgt spid="17"/>
                                        </p:tgtEl>
                                        <p:attrNameLst>
                                          <p:attrName>ppt_x</p:attrName>
                                        </p:attrNameLst>
                                      </p:cBhvr>
                                      <p:tavLst>
                                        <p:tav tm="0">
                                          <p:val>
                                            <p:strVal val="#ppt_x"/>
                                          </p:val>
                                        </p:tav>
                                        <p:tav tm="100000">
                                          <p:val>
                                            <p:strVal val="#ppt_x"/>
                                          </p:val>
                                        </p:tav>
                                      </p:tavLst>
                                    </p:anim>
                                    <p:anim calcmode="lin" valueType="num">
                                      <p:cBhvr>
                                        <p:cTn id="56" dur="250" fill="hold"/>
                                        <p:tgtEl>
                                          <p:spTgt spid="17"/>
                                        </p:tgtEl>
                                        <p:attrNameLst>
                                          <p:attrName>ppt_y</p:attrName>
                                        </p:attrNameLst>
                                      </p:cBhvr>
                                      <p:tavLst>
                                        <p:tav tm="0">
                                          <p:val>
                                            <p:strVal val="#ppt_y+.1"/>
                                          </p:val>
                                        </p:tav>
                                        <p:tav tm="100000">
                                          <p:val>
                                            <p:strVal val="#ppt_y"/>
                                          </p:val>
                                        </p:tav>
                                      </p:tavLst>
                                    </p:anim>
                                  </p:childTnLst>
                                </p:cTn>
                              </p:par>
                            </p:childTnLst>
                          </p:cTn>
                        </p:par>
                        <p:par>
                          <p:cTn id="57" fill="hold">
                            <p:stCondLst>
                              <p:cond delay="1000"/>
                            </p:stCondLst>
                            <p:childTnLst>
                              <p:par>
                                <p:cTn id="58" presetID="42" presetClass="entr" presetSubtype="0" fill="hold" grpId="0" nodeType="after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250"/>
                                        <p:tgtEl>
                                          <p:spTgt spid="13"/>
                                        </p:tgtEl>
                                      </p:cBhvr>
                                    </p:animEffect>
                                    <p:anim calcmode="lin" valueType="num">
                                      <p:cBhvr>
                                        <p:cTn id="61" dur="250" fill="hold"/>
                                        <p:tgtEl>
                                          <p:spTgt spid="13"/>
                                        </p:tgtEl>
                                        <p:attrNameLst>
                                          <p:attrName>ppt_x</p:attrName>
                                        </p:attrNameLst>
                                      </p:cBhvr>
                                      <p:tavLst>
                                        <p:tav tm="0">
                                          <p:val>
                                            <p:strVal val="#ppt_x"/>
                                          </p:val>
                                        </p:tav>
                                        <p:tav tm="100000">
                                          <p:val>
                                            <p:strVal val="#ppt_x"/>
                                          </p:val>
                                        </p:tav>
                                      </p:tavLst>
                                    </p:anim>
                                    <p:anim calcmode="lin" valueType="num">
                                      <p:cBhvr>
                                        <p:cTn id="62" dur="250" fill="hold"/>
                                        <p:tgtEl>
                                          <p:spTgt spid="13"/>
                                        </p:tgtEl>
                                        <p:attrNameLst>
                                          <p:attrName>ppt_y</p:attrName>
                                        </p:attrNameLst>
                                      </p:cBhvr>
                                      <p:tavLst>
                                        <p:tav tm="0">
                                          <p:val>
                                            <p:strVal val="#ppt_y+.1"/>
                                          </p:val>
                                        </p:tav>
                                        <p:tav tm="100000">
                                          <p:val>
                                            <p:strVal val="#ppt_y"/>
                                          </p:val>
                                        </p:tav>
                                      </p:tavLst>
                                    </p:anim>
                                  </p:childTnLst>
                                </p:cTn>
                              </p:par>
                            </p:childTnLst>
                          </p:cTn>
                        </p:par>
                        <p:par>
                          <p:cTn id="63" fill="hold">
                            <p:stCondLst>
                              <p:cond delay="1500"/>
                            </p:stCondLst>
                            <p:childTnLst>
                              <p:par>
                                <p:cTn id="64" presetID="42" presetClass="entr" presetSubtype="0" fill="hold" grpId="0" nodeType="afterEffect">
                                  <p:stCondLst>
                                    <p:cond delay="0"/>
                                  </p:stCondLst>
                                  <p:childTnLst>
                                    <p:set>
                                      <p:cBhvr>
                                        <p:cTn id="65" dur="1" fill="hold">
                                          <p:stCondLst>
                                            <p:cond delay="0"/>
                                          </p:stCondLst>
                                        </p:cTn>
                                        <p:tgtEl>
                                          <p:spTgt spid="10"/>
                                        </p:tgtEl>
                                        <p:attrNameLst>
                                          <p:attrName>style.visibility</p:attrName>
                                        </p:attrNameLst>
                                      </p:cBhvr>
                                      <p:to>
                                        <p:strVal val="visible"/>
                                      </p:to>
                                    </p:set>
                                    <p:animEffect transition="in" filter="fade">
                                      <p:cBhvr>
                                        <p:cTn id="66" dur="250"/>
                                        <p:tgtEl>
                                          <p:spTgt spid="10"/>
                                        </p:tgtEl>
                                      </p:cBhvr>
                                    </p:animEffect>
                                    <p:anim calcmode="lin" valueType="num">
                                      <p:cBhvr>
                                        <p:cTn id="67" dur="250" fill="hold"/>
                                        <p:tgtEl>
                                          <p:spTgt spid="10"/>
                                        </p:tgtEl>
                                        <p:attrNameLst>
                                          <p:attrName>ppt_x</p:attrName>
                                        </p:attrNameLst>
                                      </p:cBhvr>
                                      <p:tavLst>
                                        <p:tav tm="0">
                                          <p:val>
                                            <p:strVal val="#ppt_x"/>
                                          </p:val>
                                        </p:tav>
                                        <p:tav tm="100000">
                                          <p:val>
                                            <p:strVal val="#ppt_x"/>
                                          </p:val>
                                        </p:tav>
                                      </p:tavLst>
                                    </p:anim>
                                    <p:anim calcmode="lin" valueType="num">
                                      <p:cBhvr>
                                        <p:cTn id="68" dur="250" fill="hold"/>
                                        <p:tgtEl>
                                          <p:spTgt spid="10"/>
                                        </p:tgtEl>
                                        <p:attrNameLst>
                                          <p:attrName>ppt_y</p:attrName>
                                        </p:attrNameLst>
                                      </p:cBhvr>
                                      <p:tavLst>
                                        <p:tav tm="0">
                                          <p:val>
                                            <p:strVal val="#ppt_y+.1"/>
                                          </p:val>
                                        </p:tav>
                                        <p:tav tm="100000">
                                          <p:val>
                                            <p:strVal val="#ppt_y"/>
                                          </p:val>
                                        </p:tav>
                                      </p:tavLst>
                                    </p:anim>
                                  </p:childTnLst>
                                </p:cTn>
                              </p:par>
                            </p:childTnLst>
                          </p:cTn>
                        </p:par>
                        <p:par>
                          <p:cTn id="69" fill="hold">
                            <p:stCondLst>
                              <p:cond delay="2000"/>
                            </p:stCondLst>
                            <p:childTnLst>
                              <p:par>
                                <p:cTn id="70" presetID="42" presetClass="entr" presetSubtype="0" fill="hold" grpId="0" nodeType="afterEffect">
                                  <p:stCondLst>
                                    <p:cond delay="0"/>
                                  </p:stCondLst>
                                  <p:childTnLst>
                                    <p:set>
                                      <p:cBhvr>
                                        <p:cTn id="71" dur="1" fill="hold">
                                          <p:stCondLst>
                                            <p:cond delay="0"/>
                                          </p:stCondLst>
                                        </p:cTn>
                                        <p:tgtEl>
                                          <p:spTgt spid="9"/>
                                        </p:tgtEl>
                                        <p:attrNameLst>
                                          <p:attrName>style.visibility</p:attrName>
                                        </p:attrNameLst>
                                      </p:cBhvr>
                                      <p:to>
                                        <p:strVal val="visible"/>
                                      </p:to>
                                    </p:set>
                                    <p:animEffect transition="in" filter="fade">
                                      <p:cBhvr>
                                        <p:cTn id="72" dur="250"/>
                                        <p:tgtEl>
                                          <p:spTgt spid="9"/>
                                        </p:tgtEl>
                                      </p:cBhvr>
                                    </p:animEffect>
                                    <p:anim calcmode="lin" valueType="num">
                                      <p:cBhvr>
                                        <p:cTn id="73" dur="250" fill="hold"/>
                                        <p:tgtEl>
                                          <p:spTgt spid="9"/>
                                        </p:tgtEl>
                                        <p:attrNameLst>
                                          <p:attrName>ppt_x</p:attrName>
                                        </p:attrNameLst>
                                      </p:cBhvr>
                                      <p:tavLst>
                                        <p:tav tm="0">
                                          <p:val>
                                            <p:strVal val="#ppt_x"/>
                                          </p:val>
                                        </p:tav>
                                        <p:tav tm="100000">
                                          <p:val>
                                            <p:strVal val="#ppt_x"/>
                                          </p:val>
                                        </p:tav>
                                      </p:tavLst>
                                    </p:anim>
                                    <p:anim calcmode="lin" valueType="num">
                                      <p:cBhvr>
                                        <p:cTn id="74" dur="25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bldLvl="0" animBg="1"/>
      <p:bldP spid="11" grpId="0" bldLvl="0" animBg="1"/>
      <p:bldP spid="12" grpId="0" bldLvl="0" animBg="1"/>
      <p:bldP spid="84995" grpId="0" bldLvl="0" animBg="1"/>
      <p:bldP spid="84996" grpId="0" bldLvl="0" animBg="1"/>
      <p:bldP spid="84997" grpId="0" bldLvl="0" animBg="1"/>
      <p:bldP spid="7" grpId="0" bldLvl="0" animBg="1"/>
      <p:bldP spid="9" grpId="0" bldLvl="0" animBg="1"/>
      <p:bldP spid="10" grpId="0" bldLvl="0" animBg="1"/>
      <p:bldP spid="13" grpId="0" bldLvl="0" animBg="1"/>
      <p:bldP spid="14" grpId="0" bldLvl="0" animBg="1"/>
      <p:bldP spid="15" grpId="0" bldLvl="0" animBg="1"/>
      <p:bldP spid="16" grpId="0" bldLvl="0" animBg="1"/>
      <p:bldP spid="18"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normAutofit/>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sym typeface="+mn-ea"/>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6" name="Line 3"/>
          <p:cNvSpPr>
            <a:spLocks noChangeShapeType="1"/>
          </p:cNvSpPr>
          <p:nvPr/>
        </p:nvSpPr>
        <p:spPr bwMode="auto">
          <a:xfrm>
            <a:off x="2440305" y="1242377"/>
            <a:ext cx="234950" cy="1"/>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Line 4"/>
          <p:cNvSpPr>
            <a:spLocks noChangeShapeType="1"/>
          </p:cNvSpPr>
          <p:nvPr/>
        </p:nvSpPr>
        <p:spPr bwMode="auto">
          <a:xfrm flipH="1">
            <a:off x="2530793" y="1242379"/>
            <a:ext cx="0" cy="4824758"/>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Line 5"/>
          <p:cNvSpPr>
            <a:spLocks noChangeShapeType="1"/>
          </p:cNvSpPr>
          <p:nvPr/>
        </p:nvSpPr>
        <p:spPr bwMode="auto">
          <a:xfrm flipV="1">
            <a:off x="2530793" y="1242377"/>
            <a:ext cx="288925" cy="1"/>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Text Box 6"/>
          <p:cNvSpPr txBox="1">
            <a:spLocks noChangeArrowheads="1"/>
          </p:cNvSpPr>
          <p:nvPr/>
        </p:nvSpPr>
        <p:spPr bwMode="auto">
          <a:xfrm>
            <a:off x="2819719" y="1026577"/>
            <a:ext cx="1511298"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1.</a:t>
            </a:r>
            <a:r>
              <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总则</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Line 7"/>
          <p:cNvSpPr>
            <a:spLocks noChangeShapeType="1"/>
          </p:cNvSpPr>
          <p:nvPr/>
        </p:nvSpPr>
        <p:spPr bwMode="auto">
          <a:xfrm>
            <a:off x="2530793" y="1746657"/>
            <a:ext cx="288925"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Text Box 8"/>
          <p:cNvSpPr txBox="1">
            <a:spLocks noChangeArrowheads="1"/>
          </p:cNvSpPr>
          <p:nvPr/>
        </p:nvSpPr>
        <p:spPr bwMode="auto">
          <a:xfrm>
            <a:off x="2819718" y="1530633"/>
            <a:ext cx="2806700"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2.</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事故风险描述</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Line 9"/>
          <p:cNvSpPr>
            <a:spLocks noChangeShapeType="1"/>
          </p:cNvSpPr>
          <p:nvPr/>
        </p:nvSpPr>
        <p:spPr bwMode="auto">
          <a:xfrm>
            <a:off x="2530793" y="2250440"/>
            <a:ext cx="288925"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Text Box 10"/>
          <p:cNvSpPr txBox="1">
            <a:spLocks noChangeArrowheads="1"/>
          </p:cNvSpPr>
          <p:nvPr/>
        </p:nvSpPr>
        <p:spPr bwMode="auto">
          <a:xfrm>
            <a:off x="2819718" y="2034689"/>
            <a:ext cx="2806700"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3.</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应急组织机构及职责</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Line 11"/>
          <p:cNvSpPr>
            <a:spLocks noChangeShapeType="1"/>
          </p:cNvSpPr>
          <p:nvPr/>
        </p:nvSpPr>
        <p:spPr bwMode="auto">
          <a:xfrm>
            <a:off x="2549578" y="2815061"/>
            <a:ext cx="269345"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Text Box 12"/>
          <p:cNvSpPr txBox="1">
            <a:spLocks noChangeArrowheads="1"/>
          </p:cNvSpPr>
          <p:nvPr/>
        </p:nvSpPr>
        <p:spPr bwMode="auto">
          <a:xfrm>
            <a:off x="2818924" y="2615036"/>
            <a:ext cx="2790275"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4.</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预警及信息报告</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Line 13"/>
          <p:cNvSpPr>
            <a:spLocks noChangeShapeType="1"/>
          </p:cNvSpPr>
          <p:nvPr/>
        </p:nvSpPr>
        <p:spPr bwMode="auto">
          <a:xfrm>
            <a:off x="2530793" y="3618865"/>
            <a:ext cx="431800"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Text Box 14"/>
          <p:cNvSpPr txBox="1">
            <a:spLocks noChangeArrowheads="1"/>
          </p:cNvSpPr>
          <p:nvPr/>
        </p:nvSpPr>
        <p:spPr bwMode="auto">
          <a:xfrm>
            <a:off x="2962594" y="3402965"/>
            <a:ext cx="1495424" cy="33718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600" b="1">
                <a:latin typeface="微软雅黑" panose="020B0503020204020204" pitchFamily="34" charset="-122"/>
                <a:ea typeface="微软雅黑" panose="020B0503020204020204" pitchFamily="34" charset="-122"/>
                <a:cs typeface="微软雅黑" panose="020B0503020204020204" pitchFamily="34" charset="-122"/>
              </a:rPr>
              <a:t>5.</a:t>
            </a:r>
            <a:r>
              <a:rPr kumimoji="0" lang="zh-CN" altLang="zh-CN" sz="1600" b="1">
                <a:latin typeface="微软雅黑" panose="020B0503020204020204" pitchFamily="34" charset="-122"/>
                <a:ea typeface="微软雅黑" panose="020B0503020204020204" pitchFamily="34" charset="-122"/>
                <a:cs typeface="微软雅黑" panose="020B0503020204020204" pitchFamily="34" charset="-122"/>
              </a:rPr>
              <a:t>应急响应</a:t>
            </a:r>
            <a:endParaRPr kumimoji="0"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Line 15"/>
          <p:cNvSpPr>
            <a:spLocks noChangeShapeType="1"/>
          </p:cNvSpPr>
          <p:nvPr/>
        </p:nvSpPr>
        <p:spPr bwMode="auto">
          <a:xfrm>
            <a:off x="2530793" y="4266937"/>
            <a:ext cx="431800"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Text Box 16"/>
          <p:cNvSpPr txBox="1">
            <a:spLocks noChangeArrowheads="1"/>
          </p:cNvSpPr>
          <p:nvPr/>
        </p:nvSpPr>
        <p:spPr bwMode="auto">
          <a:xfrm>
            <a:off x="2962593" y="4050913"/>
            <a:ext cx="1495425" cy="33718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600" b="1">
                <a:latin typeface="微软雅黑" panose="020B0503020204020204" pitchFamily="34" charset="-122"/>
                <a:ea typeface="微软雅黑" panose="020B0503020204020204" pitchFamily="34" charset="-122"/>
                <a:cs typeface="微软雅黑" panose="020B0503020204020204" pitchFamily="34" charset="-122"/>
              </a:rPr>
              <a:t>6.</a:t>
            </a:r>
            <a:r>
              <a:rPr kumimoji="0" lang="zh-CN" altLang="zh-CN" sz="1600" b="1">
                <a:latin typeface="微软雅黑" panose="020B0503020204020204" pitchFamily="34" charset="-122"/>
                <a:ea typeface="微软雅黑" panose="020B0503020204020204" pitchFamily="34" charset="-122"/>
                <a:cs typeface="微软雅黑" panose="020B0503020204020204" pitchFamily="34" charset="-122"/>
              </a:rPr>
              <a:t>信息公开</a:t>
            </a:r>
            <a:endParaRPr kumimoji="0" lang="zh-CN" altLang="en-US" sz="16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Line 17"/>
          <p:cNvSpPr>
            <a:spLocks noChangeShapeType="1"/>
          </p:cNvSpPr>
          <p:nvPr/>
        </p:nvSpPr>
        <p:spPr bwMode="auto">
          <a:xfrm>
            <a:off x="2530793" y="4843001"/>
            <a:ext cx="431800"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Text Box 18"/>
          <p:cNvSpPr txBox="1">
            <a:spLocks noChangeArrowheads="1"/>
          </p:cNvSpPr>
          <p:nvPr/>
        </p:nvSpPr>
        <p:spPr bwMode="auto">
          <a:xfrm>
            <a:off x="2962593" y="4658975"/>
            <a:ext cx="1495425"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600" b="1">
                <a:latin typeface="微软雅黑" panose="020B0503020204020204" pitchFamily="34" charset="-122"/>
                <a:ea typeface="微软雅黑" panose="020B0503020204020204" pitchFamily="34" charset="-122"/>
                <a:cs typeface="微软雅黑" panose="020B0503020204020204" pitchFamily="34" charset="-122"/>
              </a:rPr>
              <a:t>7.</a:t>
            </a:r>
            <a:r>
              <a:rPr kumimoji="0" lang="zh-CN" altLang="zh-CN" sz="1600" b="1">
                <a:latin typeface="微软雅黑" panose="020B0503020204020204" pitchFamily="34" charset="-122"/>
                <a:ea typeface="微软雅黑" panose="020B0503020204020204" pitchFamily="34" charset="-122"/>
                <a:cs typeface="微软雅黑" panose="020B0503020204020204" pitchFamily="34" charset="-122"/>
              </a:rPr>
              <a:t>后期</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处置</a:t>
            </a:r>
            <a:endPar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Line 19"/>
          <p:cNvSpPr>
            <a:spLocks noChangeShapeType="1"/>
          </p:cNvSpPr>
          <p:nvPr/>
        </p:nvSpPr>
        <p:spPr bwMode="auto">
          <a:xfrm>
            <a:off x="2530792" y="5428258"/>
            <a:ext cx="430037"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3" name="Text Box 20"/>
          <p:cNvSpPr txBox="1">
            <a:spLocks noChangeArrowheads="1"/>
          </p:cNvSpPr>
          <p:nvPr/>
        </p:nvSpPr>
        <p:spPr bwMode="auto">
          <a:xfrm>
            <a:off x="2960831" y="5200188"/>
            <a:ext cx="1497188"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8.</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保障措施</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4" name="Line 21"/>
          <p:cNvSpPr>
            <a:spLocks noChangeShapeType="1"/>
          </p:cNvSpPr>
          <p:nvPr/>
        </p:nvSpPr>
        <p:spPr bwMode="auto">
          <a:xfrm>
            <a:off x="2530793" y="6067137"/>
            <a:ext cx="430036" cy="0"/>
          </a:xfrm>
          <a:prstGeom prst="line">
            <a:avLst/>
          </a:prstGeom>
        </p:spPr>
        <p:style>
          <a:lnRef idx="3">
            <a:schemeClr val="dk1"/>
          </a:lnRef>
          <a:fillRef idx="0">
            <a:schemeClr val="dk1"/>
          </a:fillRef>
          <a:effectRef idx="2">
            <a:schemeClr val="dk1"/>
          </a:effectRef>
          <a:fontRef idx="minor">
            <a:schemeClr val="tx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Text Box 22"/>
          <p:cNvSpPr txBox="1">
            <a:spLocks noChangeArrowheads="1"/>
          </p:cNvSpPr>
          <p:nvPr/>
        </p:nvSpPr>
        <p:spPr bwMode="auto">
          <a:xfrm>
            <a:off x="2960830" y="5851113"/>
            <a:ext cx="2019476" cy="36830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9.</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应急预案管理</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Line 23"/>
          <p:cNvSpPr>
            <a:spLocks noChangeShapeType="1"/>
          </p:cNvSpPr>
          <p:nvPr/>
        </p:nvSpPr>
        <p:spPr bwMode="auto">
          <a:xfrm>
            <a:off x="4331018" y="1242378"/>
            <a:ext cx="3529012"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7" name="Line 24"/>
          <p:cNvSpPr>
            <a:spLocks noChangeShapeType="1"/>
          </p:cNvSpPr>
          <p:nvPr/>
        </p:nvSpPr>
        <p:spPr bwMode="auto">
          <a:xfrm>
            <a:off x="7860030" y="1018540"/>
            <a:ext cx="0" cy="1592263"/>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8" name="Line 25"/>
          <p:cNvSpPr>
            <a:spLocks noChangeShapeType="1"/>
          </p:cNvSpPr>
          <p:nvPr/>
        </p:nvSpPr>
        <p:spPr bwMode="auto">
          <a:xfrm>
            <a:off x="7860031" y="1018540"/>
            <a:ext cx="287338"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9" name="Text Box 26"/>
          <p:cNvSpPr txBox="1">
            <a:spLocks noChangeArrowheads="1"/>
          </p:cNvSpPr>
          <p:nvPr/>
        </p:nvSpPr>
        <p:spPr bwMode="auto">
          <a:xfrm>
            <a:off x="8147913" y="802640"/>
            <a:ext cx="1657350" cy="36830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1.1</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编制目的</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0" name="Line 27"/>
          <p:cNvSpPr>
            <a:spLocks noChangeShapeType="1"/>
          </p:cNvSpPr>
          <p:nvPr/>
        </p:nvSpPr>
        <p:spPr bwMode="auto">
          <a:xfrm>
            <a:off x="7860031" y="1378903"/>
            <a:ext cx="287338"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1" name="Text Box 28"/>
          <p:cNvSpPr txBox="1">
            <a:spLocks noChangeArrowheads="1"/>
          </p:cNvSpPr>
          <p:nvPr/>
        </p:nvSpPr>
        <p:spPr bwMode="auto">
          <a:xfrm>
            <a:off x="8147913" y="1163003"/>
            <a:ext cx="1657350" cy="36830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1.2</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编制依据</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2" name="Line 29"/>
          <p:cNvSpPr>
            <a:spLocks noChangeShapeType="1"/>
          </p:cNvSpPr>
          <p:nvPr/>
        </p:nvSpPr>
        <p:spPr bwMode="auto">
          <a:xfrm>
            <a:off x="7860030" y="1747203"/>
            <a:ext cx="287337"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3" name="Text Box 30"/>
          <p:cNvSpPr txBox="1">
            <a:spLocks noChangeArrowheads="1"/>
          </p:cNvSpPr>
          <p:nvPr/>
        </p:nvSpPr>
        <p:spPr bwMode="auto">
          <a:xfrm>
            <a:off x="8147913" y="1564640"/>
            <a:ext cx="1657350" cy="368300"/>
          </a:xfrm>
          <a:prstGeom prst="rect">
            <a:avLst/>
          </a:prstGeom>
        </p:spPr>
        <p:style>
          <a:lnRef idx="1">
            <a:schemeClr val="accent6"/>
          </a:lnRef>
          <a:fillRef idx="2">
            <a:schemeClr val="accent6"/>
          </a:fillRef>
          <a:effectRef idx="1">
            <a:schemeClr val="accent6"/>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1.3</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适用范围</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4" name="Line 31"/>
          <p:cNvSpPr>
            <a:spLocks noChangeShapeType="1"/>
          </p:cNvSpPr>
          <p:nvPr/>
        </p:nvSpPr>
        <p:spPr bwMode="auto">
          <a:xfrm>
            <a:off x="7860030" y="2179003"/>
            <a:ext cx="287338"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5" name="Text Box 32"/>
          <p:cNvSpPr txBox="1">
            <a:spLocks noChangeArrowheads="1"/>
          </p:cNvSpPr>
          <p:nvPr/>
        </p:nvSpPr>
        <p:spPr bwMode="auto">
          <a:xfrm>
            <a:off x="8147913" y="1963103"/>
            <a:ext cx="1943100" cy="3683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1.4</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应急预案体系</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6" name="Line 33"/>
          <p:cNvSpPr>
            <a:spLocks noChangeShapeType="1"/>
          </p:cNvSpPr>
          <p:nvPr/>
        </p:nvSpPr>
        <p:spPr bwMode="auto">
          <a:xfrm>
            <a:off x="7860029" y="2610803"/>
            <a:ext cx="287337" cy="0"/>
          </a:xfrm>
          <a:prstGeom prst="line">
            <a:avLst/>
          </a:prstGeom>
        </p:spPr>
        <p:style>
          <a:lnRef idx="1">
            <a:schemeClr val="accent6"/>
          </a:lnRef>
          <a:fillRef idx="2">
            <a:schemeClr val="accent6"/>
          </a:fillRef>
          <a:effectRef idx="1">
            <a:schemeClr val="accent6"/>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7" name="Text Box 34"/>
          <p:cNvSpPr txBox="1">
            <a:spLocks noChangeArrowheads="1"/>
          </p:cNvSpPr>
          <p:nvPr/>
        </p:nvSpPr>
        <p:spPr bwMode="auto">
          <a:xfrm>
            <a:off x="8147913" y="2394903"/>
            <a:ext cx="1943100" cy="368300"/>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1.5</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应急工作原则</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8" name="Line 35"/>
          <p:cNvSpPr>
            <a:spLocks noChangeShapeType="1"/>
          </p:cNvSpPr>
          <p:nvPr/>
        </p:nvSpPr>
        <p:spPr bwMode="auto">
          <a:xfrm flipV="1">
            <a:off x="5626419" y="2898785"/>
            <a:ext cx="504130" cy="0"/>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9" name="Line 36"/>
          <p:cNvSpPr>
            <a:spLocks noChangeShapeType="1"/>
          </p:cNvSpPr>
          <p:nvPr/>
        </p:nvSpPr>
        <p:spPr bwMode="auto">
          <a:xfrm flipH="1">
            <a:off x="6131689" y="2755265"/>
            <a:ext cx="0" cy="503759"/>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0" name="Line 37"/>
          <p:cNvSpPr>
            <a:spLocks noChangeShapeType="1"/>
          </p:cNvSpPr>
          <p:nvPr/>
        </p:nvSpPr>
        <p:spPr bwMode="auto">
          <a:xfrm>
            <a:off x="6131689" y="2755265"/>
            <a:ext cx="145603" cy="0"/>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1" name="Text Box 38"/>
          <p:cNvSpPr txBox="1">
            <a:spLocks noChangeArrowheads="1"/>
          </p:cNvSpPr>
          <p:nvPr/>
        </p:nvSpPr>
        <p:spPr bwMode="auto">
          <a:xfrm>
            <a:off x="6275704" y="2539365"/>
            <a:ext cx="1493835" cy="36830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4.1</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预警</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2" name="Line 39"/>
          <p:cNvSpPr>
            <a:spLocks noChangeShapeType="1"/>
          </p:cNvSpPr>
          <p:nvPr/>
        </p:nvSpPr>
        <p:spPr bwMode="auto">
          <a:xfrm>
            <a:off x="6132830" y="3258825"/>
            <a:ext cx="142875" cy="0"/>
          </a:xfrm>
          <a:prstGeom prst="line">
            <a:avLst/>
          </a:prstGeom>
        </p:spPr>
        <p:style>
          <a:lnRef idx="1">
            <a:schemeClr val="accent5"/>
          </a:lnRef>
          <a:fillRef idx="2">
            <a:schemeClr val="accent5"/>
          </a:fillRef>
          <a:effectRef idx="1">
            <a:schemeClr val="accent5"/>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3" name="Text Box 40"/>
          <p:cNvSpPr txBox="1">
            <a:spLocks noChangeArrowheads="1"/>
          </p:cNvSpPr>
          <p:nvPr/>
        </p:nvSpPr>
        <p:spPr bwMode="auto">
          <a:xfrm>
            <a:off x="6275705" y="3030933"/>
            <a:ext cx="1495425" cy="36830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4.2</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信息报告</a:t>
            </a:r>
            <a:endPar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4" name="Line 41"/>
          <p:cNvSpPr>
            <a:spLocks noChangeShapeType="1"/>
          </p:cNvSpPr>
          <p:nvPr/>
        </p:nvSpPr>
        <p:spPr bwMode="auto">
          <a:xfrm>
            <a:off x="4458018" y="3618865"/>
            <a:ext cx="3978275"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5" name="Line 42"/>
          <p:cNvSpPr>
            <a:spLocks noChangeShapeType="1"/>
          </p:cNvSpPr>
          <p:nvPr/>
        </p:nvSpPr>
        <p:spPr bwMode="auto">
          <a:xfrm>
            <a:off x="8436293" y="3187065"/>
            <a:ext cx="0" cy="1439863"/>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6" name="Line 43"/>
          <p:cNvSpPr>
            <a:spLocks noChangeShapeType="1"/>
          </p:cNvSpPr>
          <p:nvPr/>
        </p:nvSpPr>
        <p:spPr bwMode="auto">
          <a:xfrm flipV="1">
            <a:off x="8436293" y="3187065"/>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7" name="Text Box 44"/>
          <p:cNvSpPr txBox="1">
            <a:spLocks noChangeArrowheads="1"/>
          </p:cNvSpPr>
          <p:nvPr/>
        </p:nvSpPr>
        <p:spPr bwMode="auto">
          <a:xfrm>
            <a:off x="8580755" y="2971165"/>
            <a:ext cx="1638300"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5.1</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响应分级</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8" name="Line 45"/>
          <p:cNvSpPr>
            <a:spLocks noChangeShapeType="1"/>
          </p:cNvSpPr>
          <p:nvPr/>
        </p:nvSpPr>
        <p:spPr bwMode="auto">
          <a:xfrm flipV="1">
            <a:off x="8436293" y="3763328"/>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49" name="Text Box 46"/>
          <p:cNvSpPr txBox="1">
            <a:spLocks noChangeArrowheads="1"/>
          </p:cNvSpPr>
          <p:nvPr/>
        </p:nvSpPr>
        <p:spPr bwMode="auto">
          <a:xfrm>
            <a:off x="8580755" y="3474403"/>
            <a:ext cx="1620838"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5.2</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响应程序</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0" name="Line 47"/>
          <p:cNvSpPr>
            <a:spLocks noChangeShapeType="1"/>
          </p:cNvSpPr>
          <p:nvPr/>
        </p:nvSpPr>
        <p:spPr bwMode="auto">
          <a:xfrm flipV="1">
            <a:off x="8436293" y="4123690"/>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1" name="Text Box 48"/>
          <p:cNvSpPr txBox="1">
            <a:spLocks noChangeArrowheads="1"/>
          </p:cNvSpPr>
          <p:nvPr/>
        </p:nvSpPr>
        <p:spPr bwMode="auto">
          <a:xfrm>
            <a:off x="8580755" y="3979228"/>
            <a:ext cx="1638300"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5.3</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处置措施</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2" name="Line 49"/>
          <p:cNvSpPr>
            <a:spLocks noChangeShapeType="1"/>
          </p:cNvSpPr>
          <p:nvPr/>
        </p:nvSpPr>
        <p:spPr bwMode="auto">
          <a:xfrm flipV="1">
            <a:off x="8436293" y="4626928"/>
            <a:ext cx="144462" cy="0"/>
          </a:xfrm>
          <a:prstGeom prst="line">
            <a:avLst/>
          </a:prstGeom>
        </p:spPr>
        <p:style>
          <a:lnRef idx="1">
            <a:schemeClr val="accent2"/>
          </a:lnRef>
          <a:fillRef idx="2">
            <a:schemeClr val="accent2"/>
          </a:fillRef>
          <a:effectRef idx="1">
            <a:schemeClr val="accent2"/>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3" name="Text Box 50"/>
          <p:cNvSpPr txBox="1">
            <a:spLocks noChangeArrowheads="1"/>
          </p:cNvSpPr>
          <p:nvPr/>
        </p:nvSpPr>
        <p:spPr bwMode="auto">
          <a:xfrm>
            <a:off x="8580755" y="4482465"/>
            <a:ext cx="1638300" cy="368300"/>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5.4</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应急结束</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4" name="Line 51"/>
          <p:cNvSpPr>
            <a:spLocks noChangeShapeType="1"/>
          </p:cNvSpPr>
          <p:nvPr/>
        </p:nvSpPr>
        <p:spPr bwMode="auto">
          <a:xfrm flipV="1">
            <a:off x="4458018" y="5428258"/>
            <a:ext cx="665162"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5" name="Line 52"/>
          <p:cNvSpPr>
            <a:spLocks noChangeShapeType="1"/>
          </p:cNvSpPr>
          <p:nvPr/>
        </p:nvSpPr>
        <p:spPr bwMode="auto">
          <a:xfrm>
            <a:off x="5123180" y="3988396"/>
            <a:ext cx="0" cy="1439862"/>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6" name="Line 53"/>
          <p:cNvSpPr>
            <a:spLocks noChangeShapeType="1"/>
          </p:cNvSpPr>
          <p:nvPr/>
        </p:nvSpPr>
        <p:spPr bwMode="auto">
          <a:xfrm>
            <a:off x="5123180" y="3988396"/>
            <a:ext cx="144463"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7" name="Text Box 54"/>
          <p:cNvSpPr txBox="1">
            <a:spLocks noChangeArrowheads="1"/>
          </p:cNvSpPr>
          <p:nvPr/>
        </p:nvSpPr>
        <p:spPr bwMode="auto">
          <a:xfrm>
            <a:off x="5267643" y="3762881"/>
            <a:ext cx="2160587"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8.1</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通信与信息保障</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8" name="Line 55"/>
          <p:cNvSpPr>
            <a:spLocks noChangeShapeType="1"/>
          </p:cNvSpPr>
          <p:nvPr/>
        </p:nvSpPr>
        <p:spPr bwMode="auto">
          <a:xfrm>
            <a:off x="5123180" y="4420196"/>
            <a:ext cx="144463"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9" name="Text Box 56"/>
          <p:cNvSpPr txBox="1">
            <a:spLocks noChangeArrowheads="1"/>
          </p:cNvSpPr>
          <p:nvPr/>
        </p:nvSpPr>
        <p:spPr bwMode="auto">
          <a:xfrm>
            <a:off x="5267643" y="4194929"/>
            <a:ext cx="2160587"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8.2</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应急队伍保障</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0" name="Line 57"/>
          <p:cNvSpPr>
            <a:spLocks noChangeShapeType="1"/>
          </p:cNvSpPr>
          <p:nvPr/>
        </p:nvSpPr>
        <p:spPr bwMode="auto">
          <a:xfrm>
            <a:off x="5123180" y="4925021"/>
            <a:ext cx="144463"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1" name="Text Box 58"/>
          <p:cNvSpPr txBox="1">
            <a:spLocks noChangeArrowheads="1"/>
          </p:cNvSpPr>
          <p:nvPr/>
        </p:nvSpPr>
        <p:spPr bwMode="auto">
          <a:xfrm>
            <a:off x="5267643" y="4636096"/>
            <a:ext cx="2160587"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8.3</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物资装备保障</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2" name="Line 59"/>
          <p:cNvSpPr>
            <a:spLocks noChangeShapeType="1"/>
          </p:cNvSpPr>
          <p:nvPr/>
        </p:nvSpPr>
        <p:spPr bwMode="auto">
          <a:xfrm>
            <a:off x="5123577" y="5284341"/>
            <a:ext cx="180975" cy="0"/>
          </a:xfrm>
          <a:prstGeom prst="line">
            <a:avLst/>
          </a:prstGeom>
        </p:spPr>
        <p:style>
          <a:lnRef idx="1">
            <a:schemeClr val="accent1"/>
          </a:lnRef>
          <a:fillRef idx="2">
            <a:schemeClr val="accent1"/>
          </a:fillRef>
          <a:effectRef idx="1">
            <a:schemeClr val="accent1"/>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3" name="Text Box 60"/>
          <p:cNvSpPr txBox="1">
            <a:spLocks noChangeArrowheads="1"/>
          </p:cNvSpPr>
          <p:nvPr/>
        </p:nvSpPr>
        <p:spPr bwMode="auto">
          <a:xfrm>
            <a:off x="5286605" y="5068317"/>
            <a:ext cx="2141625" cy="368300"/>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8.4</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其他保障</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4" name="Line 61"/>
          <p:cNvSpPr>
            <a:spLocks noChangeShapeType="1"/>
          </p:cNvSpPr>
          <p:nvPr/>
        </p:nvSpPr>
        <p:spPr bwMode="auto">
          <a:xfrm flipV="1">
            <a:off x="4980306" y="6067137"/>
            <a:ext cx="2571745"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7" name="Text Box 64"/>
          <p:cNvSpPr txBox="1">
            <a:spLocks noChangeArrowheads="1"/>
          </p:cNvSpPr>
          <p:nvPr/>
        </p:nvSpPr>
        <p:spPr bwMode="auto">
          <a:xfrm>
            <a:off x="7765994" y="6067137"/>
            <a:ext cx="1029653"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9.4</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备案</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8" name="Text Box 65"/>
          <p:cNvSpPr txBox="1">
            <a:spLocks noChangeArrowheads="1"/>
          </p:cNvSpPr>
          <p:nvPr/>
        </p:nvSpPr>
        <p:spPr bwMode="auto">
          <a:xfrm>
            <a:off x="7766332" y="6427177"/>
            <a:ext cx="1029653"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9.5</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实施</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1" name="Line 68"/>
          <p:cNvSpPr>
            <a:spLocks noChangeShapeType="1"/>
          </p:cNvSpPr>
          <p:nvPr/>
        </p:nvSpPr>
        <p:spPr bwMode="auto">
          <a:xfrm flipH="1">
            <a:off x="7553487" y="5129051"/>
            <a:ext cx="0" cy="1510186"/>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2" name="Text Box 69"/>
          <p:cNvSpPr txBox="1">
            <a:spLocks noChangeArrowheads="1"/>
          </p:cNvSpPr>
          <p:nvPr/>
        </p:nvSpPr>
        <p:spPr bwMode="auto">
          <a:xfrm>
            <a:off x="7771444" y="4986615"/>
            <a:ext cx="1026446"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9.1</a:t>
            </a:r>
            <a:r>
              <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rPr>
              <a:t>培训</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3" name="Text Box 70"/>
          <p:cNvSpPr txBox="1">
            <a:spLocks noChangeArrowheads="1"/>
          </p:cNvSpPr>
          <p:nvPr/>
        </p:nvSpPr>
        <p:spPr bwMode="auto">
          <a:xfrm>
            <a:off x="7769539" y="5347057"/>
            <a:ext cx="1026446"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9.2</a:t>
            </a:r>
            <a:r>
              <a:rPr kumimoji="0" lang="zh-CN" altLang="zh-CN" sz="1800" b="1" dirty="0">
                <a:latin typeface="微软雅黑" panose="020B0503020204020204" pitchFamily="34" charset="-122"/>
                <a:ea typeface="微软雅黑" panose="020B0503020204020204" pitchFamily="34" charset="-122"/>
                <a:cs typeface="微软雅黑" panose="020B0503020204020204" pitchFamily="34" charset="-122"/>
              </a:rPr>
              <a:t>演练</a:t>
            </a:r>
            <a:endParaRPr kumimoji="0"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4" name="Text Box 71"/>
          <p:cNvSpPr txBox="1">
            <a:spLocks noChangeArrowheads="1"/>
          </p:cNvSpPr>
          <p:nvPr/>
        </p:nvSpPr>
        <p:spPr bwMode="auto">
          <a:xfrm>
            <a:off x="7769539" y="5707097"/>
            <a:ext cx="1026446" cy="368300"/>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spcBef>
                <a:spcPct val="50000"/>
              </a:spcBef>
            </a:pPr>
            <a:r>
              <a:rPr kumimoji="0" lang="en-US" altLang="zh-CN" sz="1800" b="1">
                <a:latin typeface="微软雅黑" panose="020B0503020204020204" pitchFamily="34" charset="-122"/>
                <a:ea typeface="微软雅黑" panose="020B0503020204020204" pitchFamily="34" charset="-122"/>
                <a:cs typeface="微软雅黑" panose="020B0503020204020204" pitchFamily="34" charset="-122"/>
              </a:rPr>
              <a:t>9.3</a:t>
            </a:r>
            <a:r>
              <a:rPr kumimoji="0" lang="zh-CN" altLang="zh-CN" sz="1800" b="1">
                <a:latin typeface="微软雅黑" panose="020B0503020204020204" pitchFamily="34" charset="-122"/>
                <a:ea typeface="微软雅黑" panose="020B0503020204020204" pitchFamily="34" charset="-122"/>
                <a:cs typeface="微软雅黑" panose="020B0503020204020204" pitchFamily="34" charset="-122"/>
              </a:rPr>
              <a:t>修订</a:t>
            </a:r>
            <a:endParaRPr kumimoji="0"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5" name="Line 72"/>
          <p:cNvSpPr>
            <a:spLocks noChangeShapeType="1"/>
          </p:cNvSpPr>
          <p:nvPr/>
        </p:nvSpPr>
        <p:spPr bwMode="auto">
          <a:xfrm>
            <a:off x="7553639" y="5129051"/>
            <a:ext cx="195240"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6" name="Line 73"/>
          <p:cNvSpPr>
            <a:spLocks noChangeShapeType="1"/>
          </p:cNvSpPr>
          <p:nvPr/>
        </p:nvSpPr>
        <p:spPr bwMode="auto">
          <a:xfrm>
            <a:off x="7553639" y="5563081"/>
            <a:ext cx="195240"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7" name="Line 74"/>
          <p:cNvSpPr>
            <a:spLocks noChangeShapeType="1"/>
          </p:cNvSpPr>
          <p:nvPr/>
        </p:nvSpPr>
        <p:spPr bwMode="auto">
          <a:xfrm>
            <a:off x="7553638" y="5923121"/>
            <a:ext cx="212355"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9" name="Line 74"/>
          <p:cNvSpPr>
            <a:spLocks noChangeShapeType="1"/>
          </p:cNvSpPr>
          <p:nvPr/>
        </p:nvSpPr>
        <p:spPr bwMode="auto">
          <a:xfrm>
            <a:off x="7571849" y="6355169"/>
            <a:ext cx="193807"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0" name="Line 74"/>
          <p:cNvSpPr>
            <a:spLocks noChangeShapeType="1"/>
          </p:cNvSpPr>
          <p:nvPr/>
        </p:nvSpPr>
        <p:spPr bwMode="auto">
          <a:xfrm>
            <a:off x="7575519" y="6643201"/>
            <a:ext cx="190138" cy="0"/>
          </a:xfrm>
          <a:prstGeom prst="line">
            <a:avLst/>
          </a:prstGeom>
        </p:spPr>
        <p:style>
          <a:lnRef idx="1">
            <a:schemeClr val="accent4"/>
          </a:lnRef>
          <a:fillRef idx="2">
            <a:schemeClr val="accent4"/>
          </a:fillRef>
          <a:effectRef idx="1">
            <a:schemeClr val="accent4"/>
          </a:effectRef>
          <a:fontRef idx="minor">
            <a:schemeClr val="dk1"/>
          </a:fontRef>
        </p:style>
        <p:txBody>
          <a:bodyPr/>
          <a:lstStyle/>
          <a:p>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5" name="Text Box 2"/>
          <p:cNvSpPr txBox="1">
            <a:spLocks noChangeArrowheads="1"/>
          </p:cNvSpPr>
          <p:nvPr/>
        </p:nvSpPr>
        <p:spPr bwMode="auto">
          <a:xfrm>
            <a:off x="1737678" y="2011680"/>
            <a:ext cx="611187" cy="396938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eaLnBrk="1" hangingPunct="1">
              <a:spcBef>
                <a:spcPct val="50000"/>
              </a:spcBef>
              <a:defRPr/>
            </a:pPr>
            <a:r>
              <a:rPr kumimoji="0"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     </a:t>
            </a:r>
            <a:endParaRPr kumimoji="0" lang="en-US" altLang="zh-CN" sz="2800" b="1" dirty="0">
              <a:latin typeface="微软雅黑" panose="020B0503020204020204" pitchFamily="34" charset="-122"/>
              <a:ea typeface="微软雅黑" panose="020B0503020204020204" pitchFamily="34" charset="-122"/>
              <a:cs typeface="微软雅黑" panose="020B0503020204020204" pitchFamily="34" charset="-122"/>
            </a:endParaRPr>
          </a:p>
          <a:p>
            <a:pPr algn="ctr" eaLnBrk="1" hangingPunct="1">
              <a:spcBef>
                <a:spcPct val="50000"/>
              </a:spcBef>
              <a:defRPr/>
            </a:pPr>
            <a:r>
              <a:rPr kumimoji="0"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综合应急预案</a:t>
            </a:r>
            <a:endParaRPr kumimoji="0" lang="zh-CN" altLang="en-US" sz="2800" b="1" dirty="0">
              <a:latin typeface="微软雅黑" panose="020B0503020204020204" pitchFamily="34" charset="-122"/>
              <a:ea typeface="微软雅黑" panose="020B0503020204020204" pitchFamily="34" charset="-122"/>
              <a:cs typeface="微软雅黑" panose="020B0503020204020204" pitchFamily="34" charset="-122"/>
            </a:endParaRPr>
          </a:p>
          <a:p>
            <a:pPr algn="ctr" eaLnBrk="1" hangingPunct="1">
              <a:spcBef>
                <a:spcPct val="50000"/>
              </a:spcBef>
              <a:defRPr/>
            </a:pPr>
            <a:endParaRPr lang="en-US" altLang="zh-CN" sz="28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250"/>
                                        <p:tgtEl>
                                          <p:spTgt spid="6"/>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250"/>
                                        <p:tgtEl>
                                          <p:spTgt spid="7"/>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wipe(left)">
                                      <p:cBhvr>
                                        <p:cTn id="15" dur="250"/>
                                        <p:tgtEl>
                                          <p:spTgt spid="8"/>
                                        </p:tgtEl>
                                      </p:cBhvr>
                                    </p:animEffect>
                                  </p:childTnLst>
                                </p:cTn>
                              </p:par>
                            </p:childTnLst>
                          </p:cTn>
                        </p:par>
                        <p:par>
                          <p:cTn id="16" fill="hold">
                            <p:stCondLst>
                              <p:cond delay="1500"/>
                            </p:stCondLst>
                            <p:childTnLst>
                              <p:par>
                                <p:cTn id="17" presetID="22" presetClass="entr" presetSubtype="8" fill="hold" grpId="0" nodeType="after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wipe(left)">
                                      <p:cBhvr>
                                        <p:cTn id="19" dur="250"/>
                                        <p:tgtEl>
                                          <p:spTgt spid="9"/>
                                        </p:tgtEl>
                                      </p:cBhvr>
                                    </p:animEffect>
                                  </p:childTnLst>
                                </p:cTn>
                              </p:par>
                            </p:childTnLst>
                          </p:cTn>
                        </p:par>
                        <p:par>
                          <p:cTn id="20" fill="hold">
                            <p:stCondLst>
                              <p:cond delay="2000"/>
                            </p:stCondLst>
                            <p:childTnLst>
                              <p:par>
                                <p:cTn id="21" presetID="22" presetClass="entr" presetSubtype="8"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Effect transition="in" filter="wipe(left)">
                                      <p:cBhvr>
                                        <p:cTn id="23" dur="250"/>
                                        <p:tgtEl>
                                          <p:spTgt spid="10"/>
                                        </p:tgtEl>
                                      </p:cBhvr>
                                    </p:animEffect>
                                  </p:childTnLst>
                                </p:cTn>
                              </p:par>
                            </p:childTnLst>
                          </p:cTn>
                        </p:par>
                        <p:par>
                          <p:cTn id="24" fill="hold">
                            <p:stCondLst>
                              <p:cond delay="2500"/>
                            </p:stCondLst>
                            <p:childTnLst>
                              <p:par>
                                <p:cTn id="25" presetID="22" presetClass="entr" presetSubtype="8" fill="hold" grpId="0" nodeType="after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wipe(left)">
                                      <p:cBhvr>
                                        <p:cTn id="27" dur="250"/>
                                        <p:tgtEl>
                                          <p:spTgt spid="12"/>
                                        </p:tgtEl>
                                      </p:cBhvr>
                                    </p:animEffect>
                                  </p:childTnLst>
                                </p:cTn>
                              </p:par>
                            </p:childTnLst>
                          </p:cTn>
                        </p:par>
                        <p:par>
                          <p:cTn id="28" fill="hold">
                            <p:stCondLst>
                              <p:cond delay="3000"/>
                            </p:stCondLst>
                            <p:childTnLst>
                              <p:par>
                                <p:cTn id="29" presetID="22" presetClass="entr" presetSubtype="8"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Effect transition="in" filter="wipe(left)">
                                      <p:cBhvr>
                                        <p:cTn id="31" dur="250"/>
                                        <p:tgtEl>
                                          <p:spTgt spid="11"/>
                                        </p:tgtEl>
                                      </p:cBhvr>
                                    </p:animEffect>
                                  </p:childTnLst>
                                </p:cTn>
                              </p:par>
                            </p:childTnLst>
                          </p:cTn>
                        </p:par>
                        <p:par>
                          <p:cTn id="32" fill="hold">
                            <p:stCondLst>
                              <p:cond delay="3500"/>
                            </p:stCondLst>
                            <p:childTnLst>
                              <p:par>
                                <p:cTn id="33" presetID="22" presetClass="entr" presetSubtype="8"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wipe(left)">
                                      <p:cBhvr>
                                        <p:cTn id="35" dur="250"/>
                                        <p:tgtEl>
                                          <p:spTgt spid="14"/>
                                        </p:tgtEl>
                                      </p:cBhvr>
                                    </p:animEffect>
                                  </p:childTnLst>
                                </p:cTn>
                              </p:par>
                            </p:childTnLst>
                          </p:cTn>
                        </p:par>
                        <p:par>
                          <p:cTn id="36" fill="hold">
                            <p:stCondLst>
                              <p:cond delay="4000"/>
                            </p:stCondLst>
                            <p:childTnLst>
                              <p:par>
                                <p:cTn id="37" presetID="22" presetClass="entr" presetSubtype="8" fill="hold" grpId="0" nodeType="after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wipe(left)">
                                      <p:cBhvr>
                                        <p:cTn id="39" dur="250"/>
                                        <p:tgtEl>
                                          <p:spTgt spid="13"/>
                                        </p:tgtEl>
                                      </p:cBhvr>
                                    </p:animEffect>
                                  </p:childTnLst>
                                </p:cTn>
                              </p:par>
                            </p:childTnLst>
                          </p:cTn>
                        </p:par>
                        <p:par>
                          <p:cTn id="40" fill="hold">
                            <p:stCondLst>
                              <p:cond delay="4500"/>
                            </p:stCondLst>
                            <p:childTnLst>
                              <p:par>
                                <p:cTn id="41" presetID="22" presetClass="entr" presetSubtype="8" fill="hold" grpId="0" nodeType="afterEffect">
                                  <p:stCondLst>
                                    <p:cond delay="0"/>
                                  </p:stCondLst>
                                  <p:childTnLst>
                                    <p:set>
                                      <p:cBhvr>
                                        <p:cTn id="42" dur="1" fill="hold">
                                          <p:stCondLst>
                                            <p:cond delay="0"/>
                                          </p:stCondLst>
                                        </p:cTn>
                                        <p:tgtEl>
                                          <p:spTgt spid="15"/>
                                        </p:tgtEl>
                                        <p:attrNameLst>
                                          <p:attrName>style.visibility</p:attrName>
                                        </p:attrNameLst>
                                      </p:cBhvr>
                                      <p:to>
                                        <p:strVal val="visible"/>
                                      </p:to>
                                    </p:set>
                                    <p:animEffect transition="in" filter="wipe(left)">
                                      <p:cBhvr>
                                        <p:cTn id="43" dur="250"/>
                                        <p:tgtEl>
                                          <p:spTgt spid="15"/>
                                        </p:tgtEl>
                                      </p:cBhvr>
                                    </p:animEffect>
                                  </p:childTnLst>
                                </p:cTn>
                              </p:par>
                            </p:childTnLst>
                          </p:cTn>
                        </p:par>
                        <p:par>
                          <p:cTn id="44" fill="hold">
                            <p:stCondLst>
                              <p:cond delay="5000"/>
                            </p:stCondLst>
                            <p:childTnLst>
                              <p:par>
                                <p:cTn id="45" presetID="22" presetClass="entr" presetSubtype="8" fill="hold" grpId="0" nodeType="after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wipe(left)">
                                      <p:cBhvr>
                                        <p:cTn id="47" dur="250"/>
                                        <p:tgtEl>
                                          <p:spTgt spid="16"/>
                                        </p:tgtEl>
                                      </p:cBhvr>
                                    </p:animEffect>
                                  </p:childTnLst>
                                </p:cTn>
                              </p:par>
                            </p:childTnLst>
                          </p:cTn>
                        </p:par>
                        <p:par>
                          <p:cTn id="48" fill="hold">
                            <p:stCondLst>
                              <p:cond delay="5500"/>
                            </p:stCondLst>
                            <p:childTnLst>
                              <p:par>
                                <p:cTn id="49" presetID="22" presetClass="entr" presetSubtype="8" fill="hold" grpId="0" nodeType="afterEffect">
                                  <p:stCondLst>
                                    <p:cond delay="0"/>
                                  </p:stCondLst>
                                  <p:childTnLst>
                                    <p:set>
                                      <p:cBhvr>
                                        <p:cTn id="50" dur="1" fill="hold">
                                          <p:stCondLst>
                                            <p:cond delay="0"/>
                                          </p:stCondLst>
                                        </p:cTn>
                                        <p:tgtEl>
                                          <p:spTgt spid="17"/>
                                        </p:tgtEl>
                                        <p:attrNameLst>
                                          <p:attrName>style.visibility</p:attrName>
                                        </p:attrNameLst>
                                      </p:cBhvr>
                                      <p:to>
                                        <p:strVal val="visible"/>
                                      </p:to>
                                    </p:set>
                                    <p:animEffect transition="in" filter="wipe(left)">
                                      <p:cBhvr>
                                        <p:cTn id="51" dur="250"/>
                                        <p:tgtEl>
                                          <p:spTgt spid="17"/>
                                        </p:tgtEl>
                                      </p:cBhvr>
                                    </p:animEffect>
                                  </p:childTnLst>
                                </p:cTn>
                              </p:par>
                            </p:childTnLst>
                          </p:cTn>
                        </p:par>
                        <p:par>
                          <p:cTn id="52" fill="hold">
                            <p:stCondLst>
                              <p:cond delay="6000"/>
                            </p:stCondLst>
                            <p:childTnLst>
                              <p:par>
                                <p:cTn id="53" presetID="22" presetClass="entr" presetSubtype="8" fill="hold" grpId="0" nodeType="afterEffect">
                                  <p:stCondLst>
                                    <p:cond delay="0"/>
                                  </p:stCondLst>
                                  <p:childTnLst>
                                    <p:set>
                                      <p:cBhvr>
                                        <p:cTn id="54" dur="1" fill="hold">
                                          <p:stCondLst>
                                            <p:cond delay="0"/>
                                          </p:stCondLst>
                                        </p:cTn>
                                        <p:tgtEl>
                                          <p:spTgt spid="18"/>
                                        </p:tgtEl>
                                        <p:attrNameLst>
                                          <p:attrName>style.visibility</p:attrName>
                                        </p:attrNameLst>
                                      </p:cBhvr>
                                      <p:to>
                                        <p:strVal val="visible"/>
                                      </p:to>
                                    </p:set>
                                    <p:animEffect transition="in" filter="wipe(left)">
                                      <p:cBhvr>
                                        <p:cTn id="55" dur="250"/>
                                        <p:tgtEl>
                                          <p:spTgt spid="18"/>
                                        </p:tgtEl>
                                      </p:cBhvr>
                                    </p:animEffect>
                                  </p:childTnLst>
                                </p:cTn>
                              </p:par>
                            </p:childTnLst>
                          </p:cTn>
                        </p:par>
                        <p:par>
                          <p:cTn id="56" fill="hold">
                            <p:stCondLst>
                              <p:cond delay="6500"/>
                            </p:stCondLst>
                            <p:childTnLst>
                              <p:par>
                                <p:cTn id="57" presetID="22" presetClass="entr" presetSubtype="8" fill="hold" grpId="0" nodeType="afterEffect">
                                  <p:stCondLst>
                                    <p:cond delay="0"/>
                                  </p:stCondLst>
                                  <p:childTnLst>
                                    <p:set>
                                      <p:cBhvr>
                                        <p:cTn id="58" dur="1" fill="hold">
                                          <p:stCondLst>
                                            <p:cond delay="0"/>
                                          </p:stCondLst>
                                        </p:cTn>
                                        <p:tgtEl>
                                          <p:spTgt spid="19"/>
                                        </p:tgtEl>
                                        <p:attrNameLst>
                                          <p:attrName>style.visibility</p:attrName>
                                        </p:attrNameLst>
                                      </p:cBhvr>
                                      <p:to>
                                        <p:strVal val="visible"/>
                                      </p:to>
                                    </p:set>
                                    <p:animEffect transition="in" filter="wipe(left)">
                                      <p:cBhvr>
                                        <p:cTn id="59" dur="250"/>
                                        <p:tgtEl>
                                          <p:spTgt spid="19"/>
                                        </p:tgtEl>
                                      </p:cBhvr>
                                    </p:animEffect>
                                  </p:childTnLst>
                                </p:cTn>
                              </p:par>
                            </p:childTnLst>
                          </p:cTn>
                        </p:par>
                        <p:par>
                          <p:cTn id="60" fill="hold">
                            <p:stCondLst>
                              <p:cond delay="7000"/>
                            </p:stCondLst>
                            <p:childTnLst>
                              <p:par>
                                <p:cTn id="61" presetID="22" presetClass="entr" presetSubtype="8" fill="hold" grpId="0" nodeType="afterEffect">
                                  <p:stCondLst>
                                    <p:cond delay="0"/>
                                  </p:stCondLst>
                                  <p:childTnLst>
                                    <p:set>
                                      <p:cBhvr>
                                        <p:cTn id="62" dur="1" fill="hold">
                                          <p:stCondLst>
                                            <p:cond delay="0"/>
                                          </p:stCondLst>
                                        </p:cTn>
                                        <p:tgtEl>
                                          <p:spTgt spid="20"/>
                                        </p:tgtEl>
                                        <p:attrNameLst>
                                          <p:attrName>style.visibility</p:attrName>
                                        </p:attrNameLst>
                                      </p:cBhvr>
                                      <p:to>
                                        <p:strVal val="visible"/>
                                      </p:to>
                                    </p:set>
                                    <p:animEffect transition="in" filter="wipe(left)">
                                      <p:cBhvr>
                                        <p:cTn id="63" dur="250"/>
                                        <p:tgtEl>
                                          <p:spTgt spid="20"/>
                                        </p:tgtEl>
                                      </p:cBhvr>
                                    </p:animEffect>
                                  </p:childTnLst>
                                </p:cTn>
                              </p:par>
                            </p:childTnLst>
                          </p:cTn>
                        </p:par>
                        <p:par>
                          <p:cTn id="64" fill="hold">
                            <p:stCondLst>
                              <p:cond delay="7500"/>
                            </p:stCondLst>
                            <p:childTnLst>
                              <p:par>
                                <p:cTn id="65" presetID="22" presetClass="entr" presetSubtype="8" fill="hold" grpId="0" nodeType="afterEffect">
                                  <p:stCondLst>
                                    <p:cond delay="0"/>
                                  </p:stCondLst>
                                  <p:childTnLst>
                                    <p:set>
                                      <p:cBhvr>
                                        <p:cTn id="66" dur="1" fill="hold">
                                          <p:stCondLst>
                                            <p:cond delay="0"/>
                                          </p:stCondLst>
                                        </p:cTn>
                                        <p:tgtEl>
                                          <p:spTgt spid="21"/>
                                        </p:tgtEl>
                                        <p:attrNameLst>
                                          <p:attrName>style.visibility</p:attrName>
                                        </p:attrNameLst>
                                      </p:cBhvr>
                                      <p:to>
                                        <p:strVal val="visible"/>
                                      </p:to>
                                    </p:set>
                                    <p:animEffect transition="in" filter="wipe(left)">
                                      <p:cBhvr>
                                        <p:cTn id="67" dur="250"/>
                                        <p:tgtEl>
                                          <p:spTgt spid="21"/>
                                        </p:tgtEl>
                                      </p:cBhvr>
                                    </p:animEffect>
                                  </p:childTnLst>
                                </p:cTn>
                              </p:par>
                            </p:childTnLst>
                          </p:cTn>
                        </p:par>
                        <p:par>
                          <p:cTn id="68" fill="hold">
                            <p:stCondLst>
                              <p:cond delay="8000"/>
                            </p:stCondLst>
                            <p:childTnLst>
                              <p:par>
                                <p:cTn id="69" presetID="22" presetClass="entr" presetSubtype="8" fill="hold" grpId="0" nodeType="afterEffect">
                                  <p:stCondLst>
                                    <p:cond delay="0"/>
                                  </p:stCondLst>
                                  <p:childTnLst>
                                    <p:set>
                                      <p:cBhvr>
                                        <p:cTn id="70" dur="1" fill="hold">
                                          <p:stCondLst>
                                            <p:cond delay="0"/>
                                          </p:stCondLst>
                                        </p:cTn>
                                        <p:tgtEl>
                                          <p:spTgt spid="22"/>
                                        </p:tgtEl>
                                        <p:attrNameLst>
                                          <p:attrName>style.visibility</p:attrName>
                                        </p:attrNameLst>
                                      </p:cBhvr>
                                      <p:to>
                                        <p:strVal val="visible"/>
                                      </p:to>
                                    </p:set>
                                    <p:animEffect transition="in" filter="wipe(left)">
                                      <p:cBhvr>
                                        <p:cTn id="71" dur="250"/>
                                        <p:tgtEl>
                                          <p:spTgt spid="22"/>
                                        </p:tgtEl>
                                      </p:cBhvr>
                                    </p:animEffect>
                                  </p:childTnLst>
                                </p:cTn>
                              </p:par>
                            </p:childTnLst>
                          </p:cTn>
                        </p:par>
                        <p:par>
                          <p:cTn id="72" fill="hold">
                            <p:stCondLst>
                              <p:cond delay="8500"/>
                            </p:stCondLst>
                            <p:childTnLst>
                              <p:par>
                                <p:cTn id="73" presetID="22" presetClass="entr" presetSubtype="8" fill="hold" grpId="0" nodeType="afterEffect">
                                  <p:stCondLst>
                                    <p:cond delay="0"/>
                                  </p:stCondLst>
                                  <p:childTnLst>
                                    <p:set>
                                      <p:cBhvr>
                                        <p:cTn id="74" dur="1" fill="hold">
                                          <p:stCondLst>
                                            <p:cond delay="0"/>
                                          </p:stCondLst>
                                        </p:cTn>
                                        <p:tgtEl>
                                          <p:spTgt spid="23"/>
                                        </p:tgtEl>
                                        <p:attrNameLst>
                                          <p:attrName>style.visibility</p:attrName>
                                        </p:attrNameLst>
                                      </p:cBhvr>
                                      <p:to>
                                        <p:strVal val="visible"/>
                                      </p:to>
                                    </p:set>
                                    <p:animEffect transition="in" filter="wipe(left)">
                                      <p:cBhvr>
                                        <p:cTn id="75" dur="250"/>
                                        <p:tgtEl>
                                          <p:spTgt spid="23"/>
                                        </p:tgtEl>
                                      </p:cBhvr>
                                    </p:animEffect>
                                  </p:childTnLst>
                                </p:cTn>
                              </p:par>
                            </p:childTnLst>
                          </p:cTn>
                        </p:par>
                        <p:par>
                          <p:cTn id="76" fill="hold">
                            <p:stCondLst>
                              <p:cond delay="9000"/>
                            </p:stCondLst>
                            <p:childTnLst>
                              <p:par>
                                <p:cTn id="77" presetID="22" presetClass="entr" presetSubtype="8" fill="hold" grpId="0" nodeType="afterEffect">
                                  <p:stCondLst>
                                    <p:cond delay="0"/>
                                  </p:stCondLst>
                                  <p:childTnLst>
                                    <p:set>
                                      <p:cBhvr>
                                        <p:cTn id="78" dur="1" fill="hold">
                                          <p:stCondLst>
                                            <p:cond delay="0"/>
                                          </p:stCondLst>
                                        </p:cTn>
                                        <p:tgtEl>
                                          <p:spTgt spid="24"/>
                                        </p:tgtEl>
                                        <p:attrNameLst>
                                          <p:attrName>style.visibility</p:attrName>
                                        </p:attrNameLst>
                                      </p:cBhvr>
                                      <p:to>
                                        <p:strVal val="visible"/>
                                      </p:to>
                                    </p:set>
                                    <p:animEffect transition="in" filter="wipe(left)">
                                      <p:cBhvr>
                                        <p:cTn id="79" dur="250"/>
                                        <p:tgtEl>
                                          <p:spTgt spid="24"/>
                                        </p:tgtEl>
                                      </p:cBhvr>
                                    </p:animEffect>
                                  </p:childTnLst>
                                </p:cTn>
                              </p:par>
                            </p:childTnLst>
                          </p:cTn>
                        </p:par>
                        <p:par>
                          <p:cTn id="80" fill="hold">
                            <p:stCondLst>
                              <p:cond delay="9500"/>
                            </p:stCondLst>
                            <p:childTnLst>
                              <p:par>
                                <p:cTn id="81" presetID="22" presetClass="entr" presetSubtype="8" fill="hold" grpId="0" nodeType="afterEffect">
                                  <p:stCondLst>
                                    <p:cond delay="0"/>
                                  </p:stCondLst>
                                  <p:childTnLst>
                                    <p:set>
                                      <p:cBhvr>
                                        <p:cTn id="82" dur="1" fill="hold">
                                          <p:stCondLst>
                                            <p:cond delay="0"/>
                                          </p:stCondLst>
                                        </p:cTn>
                                        <p:tgtEl>
                                          <p:spTgt spid="25"/>
                                        </p:tgtEl>
                                        <p:attrNameLst>
                                          <p:attrName>style.visibility</p:attrName>
                                        </p:attrNameLst>
                                      </p:cBhvr>
                                      <p:to>
                                        <p:strVal val="visible"/>
                                      </p:to>
                                    </p:set>
                                    <p:animEffect transition="in" filter="wipe(left)">
                                      <p:cBhvr>
                                        <p:cTn id="83" dur="250"/>
                                        <p:tgtEl>
                                          <p:spTgt spid="25"/>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27"/>
                                        </p:tgtEl>
                                        <p:attrNameLst>
                                          <p:attrName>style.visibility</p:attrName>
                                        </p:attrNameLst>
                                      </p:cBhvr>
                                      <p:to>
                                        <p:strVal val="visible"/>
                                      </p:to>
                                    </p:set>
                                    <p:animEffect transition="in" filter="fade">
                                      <p:cBhvr>
                                        <p:cTn id="88" dur="500"/>
                                        <p:tgtEl>
                                          <p:spTgt spid="27"/>
                                        </p:tgtEl>
                                      </p:cBhvr>
                                    </p:animEffect>
                                  </p:childTnLst>
                                </p:cTn>
                              </p:par>
                              <p:par>
                                <p:cTn id="89" presetID="10" presetClass="entr" presetSubtype="0" fill="hold" grpId="0" nodeType="withEffect">
                                  <p:stCondLst>
                                    <p:cond delay="0"/>
                                  </p:stCondLst>
                                  <p:childTnLst>
                                    <p:set>
                                      <p:cBhvr>
                                        <p:cTn id="90" dur="1" fill="hold">
                                          <p:stCondLst>
                                            <p:cond delay="0"/>
                                          </p:stCondLst>
                                        </p:cTn>
                                        <p:tgtEl>
                                          <p:spTgt spid="28"/>
                                        </p:tgtEl>
                                        <p:attrNameLst>
                                          <p:attrName>style.visibility</p:attrName>
                                        </p:attrNameLst>
                                      </p:cBhvr>
                                      <p:to>
                                        <p:strVal val="visible"/>
                                      </p:to>
                                    </p:set>
                                    <p:animEffect transition="in" filter="fade">
                                      <p:cBhvr>
                                        <p:cTn id="91" dur="500"/>
                                        <p:tgtEl>
                                          <p:spTgt spid="28"/>
                                        </p:tgtEl>
                                      </p:cBhvr>
                                    </p:animEffect>
                                  </p:childTnLst>
                                </p:cTn>
                              </p:par>
                              <p:par>
                                <p:cTn id="92" presetID="10" presetClass="entr" presetSubtype="0" fill="hold" grpId="0" nodeType="withEffect">
                                  <p:stCondLst>
                                    <p:cond delay="0"/>
                                  </p:stCondLst>
                                  <p:childTnLst>
                                    <p:set>
                                      <p:cBhvr>
                                        <p:cTn id="93" dur="1" fill="hold">
                                          <p:stCondLst>
                                            <p:cond delay="0"/>
                                          </p:stCondLst>
                                        </p:cTn>
                                        <p:tgtEl>
                                          <p:spTgt spid="29"/>
                                        </p:tgtEl>
                                        <p:attrNameLst>
                                          <p:attrName>style.visibility</p:attrName>
                                        </p:attrNameLst>
                                      </p:cBhvr>
                                      <p:to>
                                        <p:strVal val="visible"/>
                                      </p:to>
                                    </p:set>
                                    <p:animEffect transition="in" filter="fade">
                                      <p:cBhvr>
                                        <p:cTn id="94" dur="500"/>
                                        <p:tgtEl>
                                          <p:spTgt spid="29"/>
                                        </p:tgtEl>
                                      </p:cBhvr>
                                    </p:animEffect>
                                  </p:childTnLst>
                                </p:cTn>
                              </p:par>
                              <p:par>
                                <p:cTn id="95" presetID="10" presetClass="entr" presetSubtype="0" fill="hold" grpId="0" nodeType="withEffect">
                                  <p:stCondLst>
                                    <p:cond delay="0"/>
                                  </p:stCondLst>
                                  <p:childTnLst>
                                    <p:set>
                                      <p:cBhvr>
                                        <p:cTn id="96" dur="1" fill="hold">
                                          <p:stCondLst>
                                            <p:cond delay="0"/>
                                          </p:stCondLst>
                                        </p:cTn>
                                        <p:tgtEl>
                                          <p:spTgt spid="30"/>
                                        </p:tgtEl>
                                        <p:attrNameLst>
                                          <p:attrName>style.visibility</p:attrName>
                                        </p:attrNameLst>
                                      </p:cBhvr>
                                      <p:to>
                                        <p:strVal val="visible"/>
                                      </p:to>
                                    </p:set>
                                    <p:animEffect transition="in" filter="fade">
                                      <p:cBhvr>
                                        <p:cTn id="97" dur="500"/>
                                        <p:tgtEl>
                                          <p:spTgt spid="30"/>
                                        </p:tgtEl>
                                      </p:cBhvr>
                                    </p:animEffect>
                                  </p:childTnLst>
                                </p:cTn>
                              </p:par>
                              <p:par>
                                <p:cTn id="98" presetID="10" presetClass="entr" presetSubtype="0" fill="hold" grpId="0" nodeType="withEffect">
                                  <p:stCondLst>
                                    <p:cond delay="0"/>
                                  </p:stCondLst>
                                  <p:childTnLst>
                                    <p:set>
                                      <p:cBhvr>
                                        <p:cTn id="99" dur="1" fill="hold">
                                          <p:stCondLst>
                                            <p:cond delay="0"/>
                                          </p:stCondLst>
                                        </p:cTn>
                                        <p:tgtEl>
                                          <p:spTgt spid="31"/>
                                        </p:tgtEl>
                                        <p:attrNameLst>
                                          <p:attrName>style.visibility</p:attrName>
                                        </p:attrNameLst>
                                      </p:cBhvr>
                                      <p:to>
                                        <p:strVal val="visible"/>
                                      </p:to>
                                    </p:set>
                                    <p:animEffect transition="in" filter="fade">
                                      <p:cBhvr>
                                        <p:cTn id="100" dur="500"/>
                                        <p:tgtEl>
                                          <p:spTgt spid="31"/>
                                        </p:tgtEl>
                                      </p:cBhvr>
                                    </p:animEffect>
                                  </p:childTnLst>
                                </p:cTn>
                              </p:par>
                              <p:par>
                                <p:cTn id="101" presetID="10" presetClass="entr" presetSubtype="0" fill="hold" grpId="0" nodeType="withEffect">
                                  <p:stCondLst>
                                    <p:cond delay="0"/>
                                  </p:stCondLst>
                                  <p:childTnLst>
                                    <p:set>
                                      <p:cBhvr>
                                        <p:cTn id="102" dur="1" fill="hold">
                                          <p:stCondLst>
                                            <p:cond delay="0"/>
                                          </p:stCondLst>
                                        </p:cTn>
                                        <p:tgtEl>
                                          <p:spTgt spid="32"/>
                                        </p:tgtEl>
                                        <p:attrNameLst>
                                          <p:attrName>style.visibility</p:attrName>
                                        </p:attrNameLst>
                                      </p:cBhvr>
                                      <p:to>
                                        <p:strVal val="visible"/>
                                      </p:to>
                                    </p:set>
                                    <p:animEffect transition="in" filter="fade">
                                      <p:cBhvr>
                                        <p:cTn id="103" dur="500"/>
                                        <p:tgtEl>
                                          <p:spTgt spid="32"/>
                                        </p:tgtEl>
                                      </p:cBhvr>
                                    </p:animEffect>
                                  </p:childTnLst>
                                </p:cTn>
                              </p:par>
                              <p:par>
                                <p:cTn id="104" presetID="10" presetClass="entr" presetSubtype="0" fill="hold" grpId="0" nodeType="withEffect">
                                  <p:stCondLst>
                                    <p:cond delay="0"/>
                                  </p:stCondLst>
                                  <p:childTnLst>
                                    <p:set>
                                      <p:cBhvr>
                                        <p:cTn id="105" dur="1" fill="hold">
                                          <p:stCondLst>
                                            <p:cond delay="0"/>
                                          </p:stCondLst>
                                        </p:cTn>
                                        <p:tgtEl>
                                          <p:spTgt spid="33"/>
                                        </p:tgtEl>
                                        <p:attrNameLst>
                                          <p:attrName>style.visibility</p:attrName>
                                        </p:attrNameLst>
                                      </p:cBhvr>
                                      <p:to>
                                        <p:strVal val="visible"/>
                                      </p:to>
                                    </p:set>
                                    <p:animEffect transition="in" filter="fade">
                                      <p:cBhvr>
                                        <p:cTn id="106" dur="500"/>
                                        <p:tgtEl>
                                          <p:spTgt spid="33"/>
                                        </p:tgtEl>
                                      </p:cBhvr>
                                    </p:animEffect>
                                  </p:childTnLst>
                                </p:cTn>
                              </p:par>
                              <p:par>
                                <p:cTn id="107" presetID="10" presetClass="entr" presetSubtype="0" fill="hold" grpId="0" nodeType="withEffect">
                                  <p:stCondLst>
                                    <p:cond delay="0"/>
                                  </p:stCondLst>
                                  <p:childTnLst>
                                    <p:set>
                                      <p:cBhvr>
                                        <p:cTn id="108" dur="1" fill="hold">
                                          <p:stCondLst>
                                            <p:cond delay="0"/>
                                          </p:stCondLst>
                                        </p:cTn>
                                        <p:tgtEl>
                                          <p:spTgt spid="34"/>
                                        </p:tgtEl>
                                        <p:attrNameLst>
                                          <p:attrName>style.visibility</p:attrName>
                                        </p:attrNameLst>
                                      </p:cBhvr>
                                      <p:to>
                                        <p:strVal val="visible"/>
                                      </p:to>
                                    </p:set>
                                    <p:animEffect transition="in" filter="fade">
                                      <p:cBhvr>
                                        <p:cTn id="109" dur="500"/>
                                        <p:tgtEl>
                                          <p:spTgt spid="34"/>
                                        </p:tgtEl>
                                      </p:cBhvr>
                                    </p:animEffect>
                                  </p:childTnLst>
                                </p:cTn>
                              </p:par>
                              <p:par>
                                <p:cTn id="110" presetID="10" presetClass="entr" presetSubtype="0" fill="hold" grpId="0" nodeType="withEffect">
                                  <p:stCondLst>
                                    <p:cond delay="0"/>
                                  </p:stCondLst>
                                  <p:childTnLst>
                                    <p:set>
                                      <p:cBhvr>
                                        <p:cTn id="111" dur="1" fill="hold">
                                          <p:stCondLst>
                                            <p:cond delay="0"/>
                                          </p:stCondLst>
                                        </p:cTn>
                                        <p:tgtEl>
                                          <p:spTgt spid="35"/>
                                        </p:tgtEl>
                                        <p:attrNameLst>
                                          <p:attrName>style.visibility</p:attrName>
                                        </p:attrNameLst>
                                      </p:cBhvr>
                                      <p:to>
                                        <p:strVal val="visible"/>
                                      </p:to>
                                    </p:set>
                                    <p:animEffect transition="in" filter="fade">
                                      <p:cBhvr>
                                        <p:cTn id="112" dur="500"/>
                                        <p:tgtEl>
                                          <p:spTgt spid="35"/>
                                        </p:tgtEl>
                                      </p:cBhvr>
                                    </p:animEffect>
                                  </p:childTnLst>
                                </p:cTn>
                              </p:par>
                              <p:par>
                                <p:cTn id="113" presetID="10" presetClass="entr" presetSubtype="0" fill="hold" grpId="0" nodeType="withEffect">
                                  <p:stCondLst>
                                    <p:cond delay="0"/>
                                  </p:stCondLst>
                                  <p:childTnLst>
                                    <p:set>
                                      <p:cBhvr>
                                        <p:cTn id="114" dur="1" fill="hold">
                                          <p:stCondLst>
                                            <p:cond delay="0"/>
                                          </p:stCondLst>
                                        </p:cTn>
                                        <p:tgtEl>
                                          <p:spTgt spid="36"/>
                                        </p:tgtEl>
                                        <p:attrNameLst>
                                          <p:attrName>style.visibility</p:attrName>
                                        </p:attrNameLst>
                                      </p:cBhvr>
                                      <p:to>
                                        <p:strVal val="visible"/>
                                      </p:to>
                                    </p:set>
                                    <p:animEffect transition="in" filter="fade">
                                      <p:cBhvr>
                                        <p:cTn id="115" dur="500"/>
                                        <p:tgtEl>
                                          <p:spTgt spid="36"/>
                                        </p:tgtEl>
                                      </p:cBhvr>
                                    </p:animEffect>
                                  </p:childTnLst>
                                </p:cTn>
                              </p:par>
                              <p:par>
                                <p:cTn id="116" presetID="10" presetClass="entr" presetSubtype="0" fill="hold" grpId="0" nodeType="withEffect">
                                  <p:stCondLst>
                                    <p:cond delay="0"/>
                                  </p:stCondLst>
                                  <p:childTnLst>
                                    <p:set>
                                      <p:cBhvr>
                                        <p:cTn id="117" dur="1" fill="hold">
                                          <p:stCondLst>
                                            <p:cond delay="0"/>
                                          </p:stCondLst>
                                        </p:cTn>
                                        <p:tgtEl>
                                          <p:spTgt spid="37"/>
                                        </p:tgtEl>
                                        <p:attrNameLst>
                                          <p:attrName>style.visibility</p:attrName>
                                        </p:attrNameLst>
                                      </p:cBhvr>
                                      <p:to>
                                        <p:strVal val="visible"/>
                                      </p:to>
                                    </p:set>
                                    <p:animEffect transition="in" filter="fade">
                                      <p:cBhvr>
                                        <p:cTn id="118" dur="500"/>
                                        <p:tgtEl>
                                          <p:spTgt spid="37"/>
                                        </p:tgtEl>
                                      </p:cBhvr>
                                    </p:animEffect>
                                  </p:childTnLst>
                                </p:cTn>
                              </p:par>
                              <p:par>
                                <p:cTn id="119" presetID="10" presetClass="entr" presetSubtype="0" fill="hold" grpId="0" nodeType="withEffect">
                                  <p:stCondLst>
                                    <p:cond delay="0"/>
                                  </p:stCondLst>
                                  <p:childTnLst>
                                    <p:set>
                                      <p:cBhvr>
                                        <p:cTn id="120" dur="1" fill="hold">
                                          <p:stCondLst>
                                            <p:cond delay="0"/>
                                          </p:stCondLst>
                                        </p:cTn>
                                        <p:tgtEl>
                                          <p:spTgt spid="26"/>
                                        </p:tgtEl>
                                        <p:attrNameLst>
                                          <p:attrName>style.visibility</p:attrName>
                                        </p:attrNameLst>
                                      </p:cBhvr>
                                      <p:to>
                                        <p:strVal val="visible"/>
                                      </p:to>
                                    </p:set>
                                    <p:animEffect transition="in" filter="fade">
                                      <p:cBhvr>
                                        <p:cTn id="121" dur="500"/>
                                        <p:tgtEl>
                                          <p:spTgt spid="26"/>
                                        </p:tgtEl>
                                      </p:cBhvr>
                                    </p:animEffect>
                                  </p:childTnLst>
                                </p:cTn>
                              </p:par>
                            </p:childTnLst>
                          </p:cTn>
                        </p:par>
                      </p:childTnLst>
                    </p:cTn>
                  </p:par>
                  <p:par>
                    <p:cTn id="122" fill="hold">
                      <p:stCondLst>
                        <p:cond delay="indefinite"/>
                      </p:stCondLst>
                      <p:childTnLst>
                        <p:par>
                          <p:cTn id="123" fill="hold">
                            <p:stCondLst>
                              <p:cond delay="0"/>
                            </p:stCondLst>
                            <p:childTnLst>
                              <p:par>
                                <p:cTn id="124" presetID="10" presetClass="entr" presetSubtype="0" fill="hold" grpId="0" nodeType="clickEffect">
                                  <p:stCondLst>
                                    <p:cond delay="0"/>
                                  </p:stCondLst>
                                  <p:childTnLst>
                                    <p:set>
                                      <p:cBhvr>
                                        <p:cTn id="125" dur="1" fill="hold">
                                          <p:stCondLst>
                                            <p:cond delay="0"/>
                                          </p:stCondLst>
                                        </p:cTn>
                                        <p:tgtEl>
                                          <p:spTgt spid="38"/>
                                        </p:tgtEl>
                                        <p:attrNameLst>
                                          <p:attrName>style.visibility</p:attrName>
                                        </p:attrNameLst>
                                      </p:cBhvr>
                                      <p:to>
                                        <p:strVal val="visible"/>
                                      </p:to>
                                    </p:set>
                                    <p:animEffect transition="in" filter="fade">
                                      <p:cBhvr>
                                        <p:cTn id="126" dur="500"/>
                                        <p:tgtEl>
                                          <p:spTgt spid="38"/>
                                        </p:tgtEl>
                                      </p:cBhvr>
                                    </p:animEffect>
                                  </p:childTnLst>
                                </p:cTn>
                              </p:par>
                              <p:par>
                                <p:cTn id="127" presetID="10" presetClass="entr" presetSubtype="0" fill="hold" grpId="0" nodeType="withEffect">
                                  <p:stCondLst>
                                    <p:cond delay="0"/>
                                  </p:stCondLst>
                                  <p:childTnLst>
                                    <p:set>
                                      <p:cBhvr>
                                        <p:cTn id="128" dur="1" fill="hold">
                                          <p:stCondLst>
                                            <p:cond delay="0"/>
                                          </p:stCondLst>
                                        </p:cTn>
                                        <p:tgtEl>
                                          <p:spTgt spid="39"/>
                                        </p:tgtEl>
                                        <p:attrNameLst>
                                          <p:attrName>style.visibility</p:attrName>
                                        </p:attrNameLst>
                                      </p:cBhvr>
                                      <p:to>
                                        <p:strVal val="visible"/>
                                      </p:to>
                                    </p:set>
                                    <p:animEffect transition="in" filter="fade">
                                      <p:cBhvr>
                                        <p:cTn id="129" dur="500"/>
                                        <p:tgtEl>
                                          <p:spTgt spid="39"/>
                                        </p:tgtEl>
                                      </p:cBhvr>
                                    </p:animEffect>
                                  </p:childTnLst>
                                </p:cTn>
                              </p:par>
                              <p:par>
                                <p:cTn id="130" presetID="10" presetClass="entr" presetSubtype="0" fill="hold" grpId="0" nodeType="withEffect">
                                  <p:stCondLst>
                                    <p:cond delay="0"/>
                                  </p:stCondLst>
                                  <p:childTnLst>
                                    <p:set>
                                      <p:cBhvr>
                                        <p:cTn id="131" dur="1" fill="hold">
                                          <p:stCondLst>
                                            <p:cond delay="0"/>
                                          </p:stCondLst>
                                        </p:cTn>
                                        <p:tgtEl>
                                          <p:spTgt spid="40"/>
                                        </p:tgtEl>
                                        <p:attrNameLst>
                                          <p:attrName>style.visibility</p:attrName>
                                        </p:attrNameLst>
                                      </p:cBhvr>
                                      <p:to>
                                        <p:strVal val="visible"/>
                                      </p:to>
                                    </p:set>
                                    <p:animEffect transition="in" filter="fade">
                                      <p:cBhvr>
                                        <p:cTn id="132" dur="500"/>
                                        <p:tgtEl>
                                          <p:spTgt spid="40"/>
                                        </p:tgtEl>
                                      </p:cBhvr>
                                    </p:animEffect>
                                  </p:childTnLst>
                                </p:cTn>
                              </p:par>
                              <p:par>
                                <p:cTn id="133" presetID="10" presetClass="entr" presetSubtype="0" fill="hold" grpId="0" nodeType="withEffect">
                                  <p:stCondLst>
                                    <p:cond delay="0"/>
                                  </p:stCondLst>
                                  <p:childTnLst>
                                    <p:set>
                                      <p:cBhvr>
                                        <p:cTn id="134" dur="1" fill="hold">
                                          <p:stCondLst>
                                            <p:cond delay="0"/>
                                          </p:stCondLst>
                                        </p:cTn>
                                        <p:tgtEl>
                                          <p:spTgt spid="41"/>
                                        </p:tgtEl>
                                        <p:attrNameLst>
                                          <p:attrName>style.visibility</p:attrName>
                                        </p:attrNameLst>
                                      </p:cBhvr>
                                      <p:to>
                                        <p:strVal val="visible"/>
                                      </p:to>
                                    </p:set>
                                    <p:animEffect transition="in" filter="fade">
                                      <p:cBhvr>
                                        <p:cTn id="135" dur="500"/>
                                        <p:tgtEl>
                                          <p:spTgt spid="41"/>
                                        </p:tgtEl>
                                      </p:cBhvr>
                                    </p:animEffect>
                                  </p:childTnLst>
                                </p:cTn>
                              </p:par>
                              <p:par>
                                <p:cTn id="136" presetID="10" presetClass="entr" presetSubtype="0" fill="hold" grpId="0" nodeType="withEffect">
                                  <p:stCondLst>
                                    <p:cond delay="0"/>
                                  </p:stCondLst>
                                  <p:childTnLst>
                                    <p:set>
                                      <p:cBhvr>
                                        <p:cTn id="137" dur="1" fill="hold">
                                          <p:stCondLst>
                                            <p:cond delay="0"/>
                                          </p:stCondLst>
                                        </p:cTn>
                                        <p:tgtEl>
                                          <p:spTgt spid="42"/>
                                        </p:tgtEl>
                                        <p:attrNameLst>
                                          <p:attrName>style.visibility</p:attrName>
                                        </p:attrNameLst>
                                      </p:cBhvr>
                                      <p:to>
                                        <p:strVal val="visible"/>
                                      </p:to>
                                    </p:set>
                                    <p:animEffect transition="in" filter="fade">
                                      <p:cBhvr>
                                        <p:cTn id="138" dur="500"/>
                                        <p:tgtEl>
                                          <p:spTgt spid="42"/>
                                        </p:tgtEl>
                                      </p:cBhvr>
                                    </p:animEffect>
                                  </p:childTnLst>
                                </p:cTn>
                              </p:par>
                              <p:par>
                                <p:cTn id="139" presetID="10" presetClass="entr" presetSubtype="0" fill="hold" grpId="0" nodeType="withEffect">
                                  <p:stCondLst>
                                    <p:cond delay="0"/>
                                  </p:stCondLst>
                                  <p:childTnLst>
                                    <p:set>
                                      <p:cBhvr>
                                        <p:cTn id="140" dur="1" fill="hold">
                                          <p:stCondLst>
                                            <p:cond delay="0"/>
                                          </p:stCondLst>
                                        </p:cTn>
                                        <p:tgtEl>
                                          <p:spTgt spid="43"/>
                                        </p:tgtEl>
                                        <p:attrNameLst>
                                          <p:attrName>style.visibility</p:attrName>
                                        </p:attrNameLst>
                                      </p:cBhvr>
                                      <p:to>
                                        <p:strVal val="visible"/>
                                      </p:to>
                                    </p:set>
                                    <p:animEffect transition="in" filter="fade">
                                      <p:cBhvr>
                                        <p:cTn id="141" dur="500"/>
                                        <p:tgtEl>
                                          <p:spTgt spid="43"/>
                                        </p:tgtEl>
                                      </p:cBhvr>
                                    </p:animEffect>
                                  </p:childTnLst>
                                </p:cTn>
                              </p:par>
                            </p:childTnLst>
                          </p:cTn>
                        </p:par>
                      </p:childTnLst>
                    </p:cTn>
                  </p:par>
                  <p:par>
                    <p:cTn id="142" fill="hold">
                      <p:stCondLst>
                        <p:cond delay="indefinite"/>
                      </p:stCondLst>
                      <p:childTnLst>
                        <p:par>
                          <p:cTn id="143" fill="hold">
                            <p:stCondLst>
                              <p:cond delay="0"/>
                            </p:stCondLst>
                            <p:childTnLst>
                              <p:par>
                                <p:cTn id="144" presetID="10" presetClass="entr" presetSubtype="0" fill="hold" grpId="0" nodeType="clickEffect">
                                  <p:stCondLst>
                                    <p:cond delay="0"/>
                                  </p:stCondLst>
                                  <p:childTnLst>
                                    <p:set>
                                      <p:cBhvr>
                                        <p:cTn id="145" dur="1" fill="hold">
                                          <p:stCondLst>
                                            <p:cond delay="0"/>
                                          </p:stCondLst>
                                        </p:cTn>
                                        <p:tgtEl>
                                          <p:spTgt spid="45"/>
                                        </p:tgtEl>
                                        <p:attrNameLst>
                                          <p:attrName>style.visibility</p:attrName>
                                        </p:attrNameLst>
                                      </p:cBhvr>
                                      <p:to>
                                        <p:strVal val="visible"/>
                                      </p:to>
                                    </p:set>
                                    <p:animEffect transition="in" filter="fade">
                                      <p:cBhvr>
                                        <p:cTn id="146" dur="500"/>
                                        <p:tgtEl>
                                          <p:spTgt spid="45"/>
                                        </p:tgtEl>
                                      </p:cBhvr>
                                    </p:animEffect>
                                  </p:childTnLst>
                                </p:cTn>
                              </p:par>
                              <p:par>
                                <p:cTn id="147" presetID="10" presetClass="entr" presetSubtype="0" fill="hold" grpId="0" nodeType="withEffect">
                                  <p:stCondLst>
                                    <p:cond delay="0"/>
                                  </p:stCondLst>
                                  <p:childTnLst>
                                    <p:set>
                                      <p:cBhvr>
                                        <p:cTn id="148" dur="1" fill="hold">
                                          <p:stCondLst>
                                            <p:cond delay="0"/>
                                          </p:stCondLst>
                                        </p:cTn>
                                        <p:tgtEl>
                                          <p:spTgt spid="46"/>
                                        </p:tgtEl>
                                        <p:attrNameLst>
                                          <p:attrName>style.visibility</p:attrName>
                                        </p:attrNameLst>
                                      </p:cBhvr>
                                      <p:to>
                                        <p:strVal val="visible"/>
                                      </p:to>
                                    </p:set>
                                    <p:animEffect transition="in" filter="fade">
                                      <p:cBhvr>
                                        <p:cTn id="149" dur="500"/>
                                        <p:tgtEl>
                                          <p:spTgt spid="46"/>
                                        </p:tgtEl>
                                      </p:cBhvr>
                                    </p:animEffect>
                                  </p:childTnLst>
                                </p:cTn>
                              </p:par>
                              <p:par>
                                <p:cTn id="150" presetID="10" presetClass="entr" presetSubtype="0" fill="hold" grpId="0" nodeType="withEffect">
                                  <p:stCondLst>
                                    <p:cond delay="0"/>
                                  </p:stCondLst>
                                  <p:childTnLst>
                                    <p:set>
                                      <p:cBhvr>
                                        <p:cTn id="151" dur="1" fill="hold">
                                          <p:stCondLst>
                                            <p:cond delay="0"/>
                                          </p:stCondLst>
                                        </p:cTn>
                                        <p:tgtEl>
                                          <p:spTgt spid="47"/>
                                        </p:tgtEl>
                                        <p:attrNameLst>
                                          <p:attrName>style.visibility</p:attrName>
                                        </p:attrNameLst>
                                      </p:cBhvr>
                                      <p:to>
                                        <p:strVal val="visible"/>
                                      </p:to>
                                    </p:set>
                                    <p:animEffect transition="in" filter="fade">
                                      <p:cBhvr>
                                        <p:cTn id="152" dur="500"/>
                                        <p:tgtEl>
                                          <p:spTgt spid="47"/>
                                        </p:tgtEl>
                                      </p:cBhvr>
                                    </p:animEffect>
                                  </p:childTnLst>
                                </p:cTn>
                              </p:par>
                              <p:par>
                                <p:cTn id="153" presetID="10" presetClass="entr" presetSubtype="0" fill="hold" grpId="0" nodeType="withEffect">
                                  <p:stCondLst>
                                    <p:cond delay="0"/>
                                  </p:stCondLst>
                                  <p:childTnLst>
                                    <p:set>
                                      <p:cBhvr>
                                        <p:cTn id="154" dur="1" fill="hold">
                                          <p:stCondLst>
                                            <p:cond delay="0"/>
                                          </p:stCondLst>
                                        </p:cTn>
                                        <p:tgtEl>
                                          <p:spTgt spid="48"/>
                                        </p:tgtEl>
                                        <p:attrNameLst>
                                          <p:attrName>style.visibility</p:attrName>
                                        </p:attrNameLst>
                                      </p:cBhvr>
                                      <p:to>
                                        <p:strVal val="visible"/>
                                      </p:to>
                                    </p:set>
                                    <p:animEffect transition="in" filter="fade">
                                      <p:cBhvr>
                                        <p:cTn id="155" dur="500"/>
                                        <p:tgtEl>
                                          <p:spTgt spid="48"/>
                                        </p:tgtEl>
                                      </p:cBhvr>
                                    </p:animEffect>
                                  </p:childTnLst>
                                </p:cTn>
                              </p:par>
                              <p:par>
                                <p:cTn id="156" presetID="10" presetClass="entr" presetSubtype="0" fill="hold" grpId="0" nodeType="withEffect">
                                  <p:stCondLst>
                                    <p:cond delay="0"/>
                                  </p:stCondLst>
                                  <p:childTnLst>
                                    <p:set>
                                      <p:cBhvr>
                                        <p:cTn id="157" dur="1" fill="hold">
                                          <p:stCondLst>
                                            <p:cond delay="0"/>
                                          </p:stCondLst>
                                        </p:cTn>
                                        <p:tgtEl>
                                          <p:spTgt spid="49"/>
                                        </p:tgtEl>
                                        <p:attrNameLst>
                                          <p:attrName>style.visibility</p:attrName>
                                        </p:attrNameLst>
                                      </p:cBhvr>
                                      <p:to>
                                        <p:strVal val="visible"/>
                                      </p:to>
                                    </p:set>
                                    <p:animEffect transition="in" filter="fade">
                                      <p:cBhvr>
                                        <p:cTn id="158" dur="500"/>
                                        <p:tgtEl>
                                          <p:spTgt spid="49"/>
                                        </p:tgtEl>
                                      </p:cBhvr>
                                    </p:animEffect>
                                  </p:childTnLst>
                                </p:cTn>
                              </p:par>
                              <p:par>
                                <p:cTn id="159" presetID="10" presetClass="entr" presetSubtype="0" fill="hold" grpId="0" nodeType="withEffect">
                                  <p:stCondLst>
                                    <p:cond delay="0"/>
                                  </p:stCondLst>
                                  <p:childTnLst>
                                    <p:set>
                                      <p:cBhvr>
                                        <p:cTn id="160" dur="1" fill="hold">
                                          <p:stCondLst>
                                            <p:cond delay="0"/>
                                          </p:stCondLst>
                                        </p:cTn>
                                        <p:tgtEl>
                                          <p:spTgt spid="50"/>
                                        </p:tgtEl>
                                        <p:attrNameLst>
                                          <p:attrName>style.visibility</p:attrName>
                                        </p:attrNameLst>
                                      </p:cBhvr>
                                      <p:to>
                                        <p:strVal val="visible"/>
                                      </p:to>
                                    </p:set>
                                    <p:animEffect transition="in" filter="fade">
                                      <p:cBhvr>
                                        <p:cTn id="161" dur="500"/>
                                        <p:tgtEl>
                                          <p:spTgt spid="50"/>
                                        </p:tgtEl>
                                      </p:cBhvr>
                                    </p:animEffect>
                                  </p:childTnLst>
                                </p:cTn>
                              </p:par>
                              <p:par>
                                <p:cTn id="162" presetID="10" presetClass="entr" presetSubtype="0" fill="hold" grpId="0" nodeType="withEffect">
                                  <p:stCondLst>
                                    <p:cond delay="0"/>
                                  </p:stCondLst>
                                  <p:childTnLst>
                                    <p:set>
                                      <p:cBhvr>
                                        <p:cTn id="163" dur="1" fill="hold">
                                          <p:stCondLst>
                                            <p:cond delay="0"/>
                                          </p:stCondLst>
                                        </p:cTn>
                                        <p:tgtEl>
                                          <p:spTgt spid="51"/>
                                        </p:tgtEl>
                                        <p:attrNameLst>
                                          <p:attrName>style.visibility</p:attrName>
                                        </p:attrNameLst>
                                      </p:cBhvr>
                                      <p:to>
                                        <p:strVal val="visible"/>
                                      </p:to>
                                    </p:set>
                                    <p:animEffect transition="in" filter="fade">
                                      <p:cBhvr>
                                        <p:cTn id="164" dur="500"/>
                                        <p:tgtEl>
                                          <p:spTgt spid="51"/>
                                        </p:tgtEl>
                                      </p:cBhvr>
                                    </p:animEffect>
                                  </p:childTnLst>
                                </p:cTn>
                              </p:par>
                              <p:par>
                                <p:cTn id="165" presetID="10" presetClass="entr" presetSubtype="0" fill="hold" grpId="0" nodeType="withEffect">
                                  <p:stCondLst>
                                    <p:cond delay="0"/>
                                  </p:stCondLst>
                                  <p:childTnLst>
                                    <p:set>
                                      <p:cBhvr>
                                        <p:cTn id="166" dur="1" fill="hold">
                                          <p:stCondLst>
                                            <p:cond delay="0"/>
                                          </p:stCondLst>
                                        </p:cTn>
                                        <p:tgtEl>
                                          <p:spTgt spid="52"/>
                                        </p:tgtEl>
                                        <p:attrNameLst>
                                          <p:attrName>style.visibility</p:attrName>
                                        </p:attrNameLst>
                                      </p:cBhvr>
                                      <p:to>
                                        <p:strVal val="visible"/>
                                      </p:to>
                                    </p:set>
                                    <p:animEffect transition="in" filter="fade">
                                      <p:cBhvr>
                                        <p:cTn id="167" dur="500"/>
                                        <p:tgtEl>
                                          <p:spTgt spid="52"/>
                                        </p:tgtEl>
                                      </p:cBhvr>
                                    </p:animEffect>
                                  </p:childTnLst>
                                </p:cTn>
                              </p:par>
                              <p:par>
                                <p:cTn id="168" presetID="10" presetClass="entr" presetSubtype="0" fill="hold" grpId="0" nodeType="withEffect">
                                  <p:stCondLst>
                                    <p:cond delay="0"/>
                                  </p:stCondLst>
                                  <p:childTnLst>
                                    <p:set>
                                      <p:cBhvr>
                                        <p:cTn id="169" dur="1" fill="hold">
                                          <p:stCondLst>
                                            <p:cond delay="0"/>
                                          </p:stCondLst>
                                        </p:cTn>
                                        <p:tgtEl>
                                          <p:spTgt spid="53"/>
                                        </p:tgtEl>
                                        <p:attrNameLst>
                                          <p:attrName>style.visibility</p:attrName>
                                        </p:attrNameLst>
                                      </p:cBhvr>
                                      <p:to>
                                        <p:strVal val="visible"/>
                                      </p:to>
                                    </p:set>
                                    <p:animEffect transition="in" filter="fade">
                                      <p:cBhvr>
                                        <p:cTn id="170" dur="500"/>
                                        <p:tgtEl>
                                          <p:spTgt spid="53"/>
                                        </p:tgtEl>
                                      </p:cBhvr>
                                    </p:animEffect>
                                  </p:childTnLst>
                                </p:cTn>
                              </p:par>
                              <p:par>
                                <p:cTn id="171" presetID="10" presetClass="entr" presetSubtype="0" fill="hold" grpId="0" nodeType="withEffect">
                                  <p:stCondLst>
                                    <p:cond delay="0"/>
                                  </p:stCondLst>
                                  <p:childTnLst>
                                    <p:set>
                                      <p:cBhvr>
                                        <p:cTn id="172" dur="1" fill="hold">
                                          <p:stCondLst>
                                            <p:cond delay="0"/>
                                          </p:stCondLst>
                                        </p:cTn>
                                        <p:tgtEl>
                                          <p:spTgt spid="44"/>
                                        </p:tgtEl>
                                        <p:attrNameLst>
                                          <p:attrName>style.visibility</p:attrName>
                                        </p:attrNameLst>
                                      </p:cBhvr>
                                      <p:to>
                                        <p:strVal val="visible"/>
                                      </p:to>
                                    </p:set>
                                    <p:animEffect transition="in" filter="fade">
                                      <p:cBhvr>
                                        <p:cTn id="173" dur="500"/>
                                        <p:tgtEl>
                                          <p:spTgt spid="44"/>
                                        </p:tgtEl>
                                      </p:cBhvr>
                                    </p:animEffect>
                                  </p:childTnLst>
                                </p:cTn>
                              </p:par>
                            </p:childTnLst>
                          </p:cTn>
                        </p:par>
                      </p:childTnLst>
                    </p:cTn>
                  </p:par>
                  <p:par>
                    <p:cTn id="174" fill="hold">
                      <p:stCondLst>
                        <p:cond delay="indefinite"/>
                      </p:stCondLst>
                      <p:childTnLst>
                        <p:par>
                          <p:cTn id="175" fill="hold">
                            <p:stCondLst>
                              <p:cond delay="0"/>
                            </p:stCondLst>
                            <p:childTnLst>
                              <p:par>
                                <p:cTn id="176" presetID="10" presetClass="entr" presetSubtype="0" fill="hold" grpId="0" nodeType="clickEffect">
                                  <p:stCondLst>
                                    <p:cond delay="0"/>
                                  </p:stCondLst>
                                  <p:childTnLst>
                                    <p:set>
                                      <p:cBhvr>
                                        <p:cTn id="177" dur="1" fill="hold">
                                          <p:stCondLst>
                                            <p:cond delay="0"/>
                                          </p:stCondLst>
                                        </p:cTn>
                                        <p:tgtEl>
                                          <p:spTgt spid="54"/>
                                        </p:tgtEl>
                                        <p:attrNameLst>
                                          <p:attrName>style.visibility</p:attrName>
                                        </p:attrNameLst>
                                      </p:cBhvr>
                                      <p:to>
                                        <p:strVal val="visible"/>
                                      </p:to>
                                    </p:set>
                                    <p:animEffect transition="in" filter="fade">
                                      <p:cBhvr>
                                        <p:cTn id="178" dur="500"/>
                                        <p:tgtEl>
                                          <p:spTgt spid="54"/>
                                        </p:tgtEl>
                                      </p:cBhvr>
                                    </p:animEffect>
                                  </p:childTnLst>
                                </p:cTn>
                              </p:par>
                              <p:par>
                                <p:cTn id="179" presetID="10" presetClass="entr" presetSubtype="0" fill="hold" grpId="0" nodeType="withEffect">
                                  <p:stCondLst>
                                    <p:cond delay="0"/>
                                  </p:stCondLst>
                                  <p:childTnLst>
                                    <p:set>
                                      <p:cBhvr>
                                        <p:cTn id="180" dur="1" fill="hold">
                                          <p:stCondLst>
                                            <p:cond delay="0"/>
                                          </p:stCondLst>
                                        </p:cTn>
                                        <p:tgtEl>
                                          <p:spTgt spid="55"/>
                                        </p:tgtEl>
                                        <p:attrNameLst>
                                          <p:attrName>style.visibility</p:attrName>
                                        </p:attrNameLst>
                                      </p:cBhvr>
                                      <p:to>
                                        <p:strVal val="visible"/>
                                      </p:to>
                                    </p:set>
                                    <p:animEffect transition="in" filter="fade">
                                      <p:cBhvr>
                                        <p:cTn id="181" dur="500"/>
                                        <p:tgtEl>
                                          <p:spTgt spid="55"/>
                                        </p:tgtEl>
                                      </p:cBhvr>
                                    </p:animEffect>
                                  </p:childTnLst>
                                </p:cTn>
                              </p:par>
                              <p:par>
                                <p:cTn id="182" presetID="10" presetClass="entr" presetSubtype="0" fill="hold" grpId="0" nodeType="withEffect">
                                  <p:stCondLst>
                                    <p:cond delay="0"/>
                                  </p:stCondLst>
                                  <p:childTnLst>
                                    <p:set>
                                      <p:cBhvr>
                                        <p:cTn id="183" dur="1" fill="hold">
                                          <p:stCondLst>
                                            <p:cond delay="0"/>
                                          </p:stCondLst>
                                        </p:cTn>
                                        <p:tgtEl>
                                          <p:spTgt spid="56"/>
                                        </p:tgtEl>
                                        <p:attrNameLst>
                                          <p:attrName>style.visibility</p:attrName>
                                        </p:attrNameLst>
                                      </p:cBhvr>
                                      <p:to>
                                        <p:strVal val="visible"/>
                                      </p:to>
                                    </p:set>
                                    <p:animEffect transition="in" filter="fade">
                                      <p:cBhvr>
                                        <p:cTn id="184" dur="500"/>
                                        <p:tgtEl>
                                          <p:spTgt spid="56"/>
                                        </p:tgtEl>
                                      </p:cBhvr>
                                    </p:animEffect>
                                  </p:childTnLst>
                                </p:cTn>
                              </p:par>
                              <p:par>
                                <p:cTn id="185" presetID="10" presetClass="entr" presetSubtype="0" fill="hold" grpId="0" nodeType="withEffect">
                                  <p:stCondLst>
                                    <p:cond delay="0"/>
                                  </p:stCondLst>
                                  <p:childTnLst>
                                    <p:set>
                                      <p:cBhvr>
                                        <p:cTn id="186" dur="1" fill="hold">
                                          <p:stCondLst>
                                            <p:cond delay="0"/>
                                          </p:stCondLst>
                                        </p:cTn>
                                        <p:tgtEl>
                                          <p:spTgt spid="57"/>
                                        </p:tgtEl>
                                        <p:attrNameLst>
                                          <p:attrName>style.visibility</p:attrName>
                                        </p:attrNameLst>
                                      </p:cBhvr>
                                      <p:to>
                                        <p:strVal val="visible"/>
                                      </p:to>
                                    </p:set>
                                    <p:animEffect transition="in" filter="fade">
                                      <p:cBhvr>
                                        <p:cTn id="187" dur="500"/>
                                        <p:tgtEl>
                                          <p:spTgt spid="57"/>
                                        </p:tgtEl>
                                      </p:cBhvr>
                                    </p:animEffect>
                                  </p:childTnLst>
                                </p:cTn>
                              </p:par>
                              <p:par>
                                <p:cTn id="188" presetID="10" presetClass="entr" presetSubtype="0" fill="hold" grpId="0" nodeType="withEffect">
                                  <p:stCondLst>
                                    <p:cond delay="0"/>
                                  </p:stCondLst>
                                  <p:childTnLst>
                                    <p:set>
                                      <p:cBhvr>
                                        <p:cTn id="189" dur="1" fill="hold">
                                          <p:stCondLst>
                                            <p:cond delay="0"/>
                                          </p:stCondLst>
                                        </p:cTn>
                                        <p:tgtEl>
                                          <p:spTgt spid="58"/>
                                        </p:tgtEl>
                                        <p:attrNameLst>
                                          <p:attrName>style.visibility</p:attrName>
                                        </p:attrNameLst>
                                      </p:cBhvr>
                                      <p:to>
                                        <p:strVal val="visible"/>
                                      </p:to>
                                    </p:set>
                                    <p:animEffect transition="in" filter="fade">
                                      <p:cBhvr>
                                        <p:cTn id="190" dur="500"/>
                                        <p:tgtEl>
                                          <p:spTgt spid="58"/>
                                        </p:tgtEl>
                                      </p:cBhvr>
                                    </p:animEffect>
                                  </p:childTnLst>
                                </p:cTn>
                              </p:par>
                              <p:par>
                                <p:cTn id="191" presetID="10" presetClass="entr" presetSubtype="0" fill="hold" grpId="0" nodeType="withEffect">
                                  <p:stCondLst>
                                    <p:cond delay="0"/>
                                  </p:stCondLst>
                                  <p:childTnLst>
                                    <p:set>
                                      <p:cBhvr>
                                        <p:cTn id="192" dur="1" fill="hold">
                                          <p:stCondLst>
                                            <p:cond delay="0"/>
                                          </p:stCondLst>
                                        </p:cTn>
                                        <p:tgtEl>
                                          <p:spTgt spid="59"/>
                                        </p:tgtEl>
                                        <p:attrNameLst>
                                          <p:attrName>style.visibility</p:attrName>
                                        </p:attrNameLst>
                                      </p:cBhvr>
                                      <p:to>
                                        <p:strVal val="visible"/>
                                      </p:to>
                                    </p:set>
                                    <p:animEffect transition="in" filter="fade">
                                      <p:cBhvr>
                                        <p:cTn id="193" dur="500"/>
                                        <p:tgtEl>
                                          <p:spTgt spid="59"/>
                                        </p:tgtEl>
                                      </p:cBhvr>
                                    </p:animEffect>
                                  </p:childTnLst>
                                </p:cTn>
                              </p:par>
                              <p:par>
                                <p:cTn id="194" presetID="10" presetClass="entr" presetSubtype="0" fill="hold" grpId="0" nodeType="withEffect">
                                  <p:stCondLst>
                                    <p:cond delay="0"/>
                                  </p:stCondLst>
                                  <p:childTnLst>
                                    <p:set>
                                      <p:cBhvr>
                                        <p:cTn id="195" dur="1" fill="hold">
                                          <p:stCondLst>
                                            <p:cond delay="0"/>
                                          </p:stCondLst>
                                        </p:cTn>
                                        <p:tgtEl>
                                          <p:spTgt spid="60"/>
                                        </p:tgtEl>
                                        <p:attrNameLst>
                                          <p:attrName>style.visibility</p:attrName>
                                        </p:attrNameLst>
                                      </p:cBhvr>
                                      <p:to>
                                        <p:strVal val="visible"/>
                                      </p:to>
                                    </p:set>
                                    <p:animEffect transition="in" filter="fade">
                                      <p:cBhvr>
                                        <p:cTn id="196" dur="500"/>
                                        <p:tgtEl>
                                          <p:spTgt spid="60"/>
                                        </p:tgtEl>
                                      </p:cBhvr>
                                    </p:animEffect>
                                  </p:childTnLst>
                                </p:cTn>
                              </p:par>
                              <p:par>
                                <p:cTn id="197" presetID="10" presetClass="entr" presetSubtype="0" fill="hold" grpId="0" nodeType="withEffect">
                                  <p:stCondLst>
                                    <p:cond delay="0"/>
                                  </p:stCondLst>
                                  <p:childTnLst>
                                    <p:set>
                                      <p:cBhvr>
                                        <p:cTn id="198" dur="1" fill="hold">
                                          <p:stCondLst>
                                            <p:cond delay="0"/>
                                          </p:stCondLst>
                                        </p:cTn>
                                        <p:tgtEl>
                                          <p:spTgt spid="61"/>
                                        </p:tgtEl>
                                        <p:attrNameLst>
                                          <p:attrName>style.visibility</p:attrName>
                                        </p:attrNameLst>
                                      </p:cBhvr>
                                      <p:to>
                                        <p:strVal val="visible"/>
                                      </p:to>
                                    </p:set>
                                    <p:animEffect transition="in" filter="fade">
                                      <p:cBhvr>
                                        <p:cTn id="199" dur="500"/>
                                        <p:tgtEl>
                                          <p:spTgt spid="61"/>
                                        </p:tgtEl>
                                      </p:cBhvr>
                                    </p:animEffect>
                                  </p:childTnLst>
                                </p:cTn>
                              </p:par>
                              <p:par>
                                <p:cTn id="200" presetID="10" presetClass="entr" presetSubtype="0" fill="hold" grpId="0" nodeType="withEffect">
                                  <p:stCondLst>
                                    <p:cond delay="0"/>
                                  </p:stCondLst>
                                  <p:childTnLst>
                                    <p:set>
                                      <p:cBhvr>
                                        <p:cTn id="201" dur="1" fill="hold">
                                          <p:stCondLst>
                                            <p:cond delay="0"/>
                                          </p:stCondLst>
                                        </p:cTn>
                                        <p:tgtEl>
                                          <p:spTgt spid="62"/>
                                        </p:tgtEl>
                                        <p:attrNameLst>
                                          <p:attrName>style.visibility</p:attrName>
                                        </p:attrNameLst>
                                      </p:cBhvr>
                                      <p:to>
                                        <p:strVal val="visible"/>
                                      </p:to>
                                    </p:set>
                                    <p:animEffect transition="in" filter="fade">
                                      <p:cBhvr>
                                        <p:cTn id="202" dur="500"/>
                                        <p:tgtEl>
                                          <p:spTgt spid="62"/>
                                        </p:tgtEl>
                                      </p:cBhvr>
                                    </p:animEffect>
                                  </p:childTnLst>
                                </p:cTn>
                              </p:par>
                              <p:par>
                                <p:cTn id="203" presetID="10" presetClass="entr" presetSubtype="0" fill="hold" grpId="0" nodeType="withEffect">
                                  <p:stCondLst>
                                    <p:cond delay="0"/>
                                  </p:stCondLst>
                                  <p:childTnLst>
                                    <p:set>
                                      <p:cBhvr>
                                        <p:cTn id="204" dur="1" fill="hold">
                                          <p:stCondLst>
                                            <p:cond delay="0"/>
                                          </p:stCondLst>
                                        </p:cTn>
                                        <p:tgtEl>
                                          <p:spTgt spid="63"/>
                                        </p:tgtEl>
                                        <p:attrNameLst>
                                          <p:attrName>style.visibility</p:attrName>
                                        </p:attrNameLst>
                                      </p:cBhvr>
                                      <p:to>
                                        <p:strVal val="visible"/>
                                      </p:to>
                                    </p:set>
                                    <p:animEffect transition="in" filter="fade">
                                      <p:cBhvr>
                                        <p:cTn id="205" dur="500"/>
                                        <p:tgtEl>
                                          <p:spTgt spid="63"/>
                                        </p:tgtEl>
                                      </p:cBhvr>
                                    </p:animEffect>
                                  </p:childTnLst>
                                </p:cTn>
                              </p:par>
                            </p:childTnLst>
                          </p:cTn>
                        </p:par>
                      </p:childTnLst>
                    </p:cTn>
                  </p:par>
                  <p:par>
                    <p:cTn id="206" fill="hold">
                      <p:stCondLst>
                        <p:cond delay="indefinite"/>
                      </p:stCondLst>
                      <p:childTnLst>
                        <p:par>
                          <p:cTn id="207" fill="hold">
                            <p:stCondLst>
                              <p:cond delay="0"/>
                            </p:stCondLst>
                            <p:childTnLst>
                              <p:par>
                                <p:cTn id="208" presetID="10" presetClass="entr" presetSubtype="0" fill="hold" grpId="0" nodeType="clickEffect">
                                  <p:stCondLst>
                                    <p:cond delay="0"/>
                                  </p:stCondLst>
                                  <p:childTnLst>
                                    <p:set>
                                      <p:cBhvr>
                                        <p:cTn id="209" dur="1" fill="hold">
                                          <p:stCondLst>
                                            <p:cond delay="0"/>
                                          </p:stCondLst>
                                        </p:cTn>
                                        <p:tgtEl>
                                          <p:spTgt spid="67"/>
                                        </p:tgtEl>
                                        <p:attrNameLst>
                                          <p:attrName>style.visibility</p:attrName>
                                        </p:attrNameLst>
                                      </p:cBhvr>
                                      <p:to>
                                        <p:strVal val="visible"/>
                                      </p:to>
                                    </p:set>
                                    <p:animEffect transition="in" filter="fade">
                                      <p:cBhvr>
                                        <p:cTn id="210" dur="500"/>
                                        <p:tgtEl>
                                          <p:spTgt spid="67"/>
                                        </p:tgtEl>
                                      </p:cBhvr>
                                    </p:animEffect>
                                  </p:childTnLst>
                                </p:cTn>
                              </p:par>
                              <p:par>
                                <p:cTn id="211" presetID="10" presetClass="entr" presetSubtype="0" fill="hold" grpId="0" nodeType="withEffect">
                                  <p:stCondLst>
                                    <p:cond delay="0"/>
                                  </p:stCondLst>
                                  <p:childTnLst>
                                    <p:set>
                                      <p:cBhvr>
                                        <p:cTn id="212" dur="1" fill="hold">
                                          <p:stCondLst>
                                            <p:cond delay="0"/>
                                          </p:stCondLst>
                                        </p:cTn>
                                        <p:tgtEl>
                                          <p:spTgt spid="68"/>
                                        </p:tgtEl>
                                        <p:attrNameLst>
                                          <p:attrName>style.visibility</p:attrName>
                                        </p:attrNameLst>
                                      </p:cBhvr>
                                      <p:to>
                                        <p:strVal val="visible"/>
                                      </p:to>
                                    </p:set>
                                    <p:animEffect transition="in" filter="fade">
                                      <p:cBhvr>
                                        <p:cTn id="213" dur="500"/>
                                        <p:tgtEl>
                                          <p:spTgt spid="68"/>
                                        </p:tgtEl>
                                      </p:cBhvr>
                                    </p:animEffect>
                                  </p:childTnLst>
                                </p:cTn>
                              </p:par>
                              <p:par>
                                <p:cTn id="214" presetID="10" presetClass="entr" presetSubtype="0" fill="hold" grpId="0" nodeType="withEffect">
                                  <p:stCondLst>
                                    <p:cond delay="0"/>
                                  </p:stCondLst>
                                  <p:childTnLst>
                                    <p:set>
                                      <p:cBhvr>
                                        <p:cTn id="215" dur="1" fill="hold">
                                          <p:stCondLst>
                                            <p:cond delay="0"/>
                                          </p:stCondLst>
                                        </p:cTn>
                                        <p:tgtEl>
                                          <p:spTgt spid="71"/>
                                        </p:tgtEl>
                                        <p:attrNameLst>
                                          <p:attrName>style.visibility</p:attrName>
                                        </p:attrNameLst>
                                      </p:cBhvr>
                                      <p:to>
                                        <p:strVal val="visible"/>
                                      </p:to>
                                    </p:set>
                                    <p:animEffect transition="in" filter="fade">
                                      <p:cBhvr>
                                        <p:cTn id="216" dur="500"/>
                                        <p:tgtEl>
                                          <p:spTgt spid="71"/>
                                        </p:tgtEl>
                                      </p:cBhvr>
                                    </p:animEffect>
                                  </p:childTnLst>
                                </p:cTn>
                              </p:par>
                              <p:par>
                                <p:cTn id="217" presetID="10" presetClass="entr" presetSubtype="0" fill="hold" grpId="0" nodeType="withEffect">
                                  <p:stCondLst>
                                    <p:cond delay="0"/>
                                  </p:stCondLst>
                                  <p:childTnLst>
                                    <p:set>
                                      <p:cBhvr>
                                        <p:cTn id="218" dur="1" fill="hold">
                                          <p:stCondLst>
                                            <p:cond delay="0"/>
                                          </p:stCondLst>
                                        </p:cTn>
                                        <p:tgtEl>
                                          <p:spTgt spid="72"/>
                                        </p:tgtEl>
                                        <p:attrNameLst>
                                          <p:attrName>style.visibility</p:attrName>
                                        </p:attrNameLst>
                                      </p:cBhvr>
                                      <p:to>
                                        <p:strVal val="visible"/>
                                      </p:to>
                                    </p:set>
                                    <p:animEffect transition="in" filter="fade">
                                      <p:cBhvr>
                                        <p:cTn id="219" dur="500"/>
                                        <p:tgtEl>
                                          <p:spTgt spid="72"/>
                                        </p:tgtEl>
                                      </p:cBhvr>
                                    </p:animEffect>
                                  </p:childTnLst>
                                </p:cTn>
                              </p:par>
                              <p:par>
                                <p:cTn id="220" presetID="10" presetClass="entr" presetSubtype="0" fill="hold" grpId="0" nodeType="withEffect">
                                  <p:stCondLst>
                                    <p:cond delay="0"/>
                                  </p:stCondLst>
                                  <p:childTnLst>
                                    <p:set>
                                      <p:cBhvr>
                                        <p:cTn id="221" dur="1" fill="hold">
                                          <p:stCondLst>
                                            <p:cond delay="0"/>
                                          </p:stCondLst>
                                        </p:cTn>
                                        <p:tgtEl>
                                          <p:spTgt spid="73"/>
                                        </p:tgtEl>
                                        <p:attrNameLst>
                                          <p:attrName>style.visibility</p:attrName>
                                        </p:attrNameLst>
                                      </p:cBhvr>
                                      <p:to>
                                        <p:strVal val="visible"/>
                                      </p:to>
                                    </p:set>
                                    <p:animEffect transition="in" filter="fade">
                                      <p:cBhvr>
                                        <p:cTn id="222" dur="500"/>
                                        <p:tgtEl>
                                          <p:spTgt spid="73"/>
                                        </p:tgtEl>
                                      </p:cBhvr>
                                    </p:animEffect>
                                  </p:childTnLst>
                                </p:cTn>
                              </p:par>
                              <p:par>
                                <p:cTn id="223" presetID="10" presetClass="entr" presetSubtype="0" fill="hold" grpId="0" nodeType="withEffect">
                                  <p:stCondLst>
                                    <p:cond delay="0"/>
                                  </p:stCondLst>
                                  <p:childTnLst>
                                    <p:set>
                                      <p:cBhvr>
                                        <p:cTn id="224" dur="1" fill="hold">
                                          <p:stCondLst>
                                            <p:cond delay="0"/>
                                          </p:stCondLst>
                                        </p:cTn>
                                        <p:tgtEl>
                                          <p:spTgt spid="74"/>
                                        </p:tgtEl>
                                        <p:attrNameLst>
                                          <p:attrName>style.visibility</p:attrName>
                                        </p:attrNameLst>
                                      </p:cBhvr>
                                      <p:to>
                                        <p:strVal val="visible"/>
                                      </p:to>
                                    </p:set>
                                    <p:animEffect transition="in" filter="fade">
                                      <p:cBhvr>
                                        <p:cTn id="225" dur="500"/>
                                        <p:tgtEl>
                                          <p:spTgt spid="74"/>
                                        </p:tgtEl>
                                      </p:cBhvr>
                                    </p:animEffect>
                                  </p:childTnLst>
                                </p:cTn>
                              </p:par>
                              <p:par>
                                <p:cTn id="226" presetID="10" presetClass="entr" presetSubtype="0" fill="hold" grpId="0" nodeType="withEffect">
                                  <p:stCondLst>
                                    <p:cond delay="0"/>
                                  </p:stCondLst>
                                  <p:childTnLst>
                                    <p:set>
                                      <p:cBhvr>
                                        <p:cTn id="227" dur="1" fill="hold">
                                          <p:stCondLst>
                                            <p:cond delay="0"/>
                                          </p:stCondLst>
                                        </p:cTn>
                                        <p:tgtEl>
                                          <p:spTgt spid="75"/>
                                        </p:tgtEl>
                                        <p:attrNameLst>
                                          <p:attrName>style.visibility</p:attrName>
                                        </p:attrNameLst>
                                      </p:cBhvr>
                                      <p:to>
                                        <p:strVal val="visible"/>
                                      </p:to>
                                    </p:set>
                                    <p:animEffect transition="in" filter="fade">
                                      <p:cBhvr>
                                        <p:cTn id="228" dur="500"/>
                                        <p:tgtEl>
                                          <p:spTgt spid="75"/>
                                        </p:tgtEl>
                                      </p:cBhvr>
                                    </p:animEffect>
                                  </p:childTnLst>
                                </p:cTn>
                              </p:par>
                              <p:par>
                                <p:cTn id="229" presetID="10" presetClass="entr" presetSubtype="0" fill="hold" grpId="0" nodeType="withEffect">
                                  <p:stCondLst>
                                    <p:cond delay="0"/>
                                  </p:stCondLst>
                                  <p:childTnLst>
                                    <p:set>
                                      <p:cBhvr>
                                        <p:cTn id="230" dur="1" fill="hold">
                                          <p:stCondLst>
                                            <p:cond delay="0"/>
                                          </p:stCondLst>
                                        </p:cTn>
                                        <p:tgtEl>
                                          <p:spTgt spid="76"/>
                                        </p:tgtEl>
                                        <p:attrNameLst>
                                          <p:attrName>style.visibility</p:attrName>
                                        </p:attrNameLst>
                                      </p:cBhvr>
                                      <p:to>
                                        <p:strVal val="visible"/>
                                      </p:to>
                                    </p:set>
                                    <p:animEffect transition="in" filter="fade">
                                      <p:cBhvr>
                                        <p:cTn id="231" dur="500"/>
                                        <p:tgtEl>
                                          <p:spTgt spid="76"/>
                                        </p:tgtEl>
                                      </p:cBhvr>
                                    </p:animEffect>
                                  </p:childTnLst>
                                </p:cTn>
                              </p:par>
                              <p:par>
                                <p:cTn id="232" presetID="10" presetClass="entr" presetSubtype="0" fill="hold" grpId="0" nodeType="withEffect">
                                  <p:stCondLst>
                                    <p:cond delay="0"/>
                                  </p:stCondLst>
                                  <p:childTnLst>
                                    <p:set>
                                      <p:cBhvr>
                                        <p:cTn id="233" dur="1" fill="hold">
                                          <p:stCondLst>
                                            <p:cond delay="0"/>
                                          </p:stCondLst>
                                        </p:cTn>
                                        <p:tgtEl>
                                          <p:spTgt spid="77"/>
                                        </p:tgtEl>
                                        <p:attrNameLst>
                                          <p:attrName>style.visibility</p:attrName>
                                        </p:attrNameLst>
                                      </p:cBhvr>
                                      <p:to>
                                        <p:strVal val="visible"/>
                                      </p:to>
                                    </p:set>
                                    <p:animEffect transition="in" filter="fade">
                                      <p:cBhvr>
                                        <p:cTn id="234" dur="500"/>
                                        <p:tgtEl>
                                          <p:spTgt spid="77"/>
                                        </p:tgtEl>
                                      </p:cBhvr>
                                    </p:animEffect>
                                  </p:childTnLst>
                                </p:cTn>
                              </p:par>
                              <p:par>
                                <p:cTn id="235" presetID="10" presetClass="entr" presetSubtype="0" fill="hold" grpId="0" nodeType="withEffect">
                                  <p:stCondLst>
                                    <p:cond delay="0"/>
                                  </p:stCondLst>
                                  <p:childTnLst>
                                    <p:set>
                                      <p:cBhvr>
                                        <p:cTn id="236" dur="1" fill="hold">
                                          <p:stCondLst>
                                            <p:cond delay="0"/>
                                          </p:stCondLst>
                                        </p:cTn>
                                        <p:tgtEl>
                                          <p:spTgt spid="79"/>
                                        </p:tgtEl>
                                        <p:attrNameLst>
                                          <p:attrName>style.visibility</p:attrName>
                                        </p:attrNameLst>
                                      </p:cBhvr>
                                      <p:to>
                                        <p:strVal val="visible"/>
                                      </p:to>
                                    </p:set>
                                    <p:animEffect transition="in" filter="fade">
                                      <p:cBhvr>
                                        <p:cTn id="237" dur="500"/>
                                        <p:tgtEl>
                                          <p:spTgt spid="79"/>
                                        </p:tgtEl>
                                      </p:cBhvr>
                                    </p:animEffect>
                                  </p:childTnLst>
                                </p:cTn>
                              </p:par>
                              <p:par>
                                <p:cTn id="238" presetID="10" presetClass="entr" presetSubtype="0" fill="hold" grpId="0" nodeType="withEffect">
                                  <p:stCondLst>
                                    <p:cond delay="0"/>
                                  </p:stCondLst>
                                  <p:childTnLst>
                                    <p:set>
                                      <p:cBhvr>
                                        <p:cTn id="239" dur="1" fill="hold">
                                          <p:stCondLst>
                                            <p:cond delay="0"/>
                                          </p:stCondLst>
                                        </p:cTn>
                                        <p:tgtEl>
                                          <p:spTgt spid="80"/>
                                        </p:tgtEl>
                                        <p:attrNameLst>
                                          <p:attrName>style.visibility</p:attrName>
                                        </p:attrNameLst>
                                      </p:cBhvr>
                                      <p:to>
                                        <p:strVal val="visible"/>
                                      </p:to>
                                    </p:set>
                                    <p:animEffect transition="in" filter="fade">
                                      <p:cBhvr>
                                        <p:cTn id="240" dur="500"/>
                                        <p:tgtEl>
                                          <p:spTgt spid="80"/>
                                        </p:tgtEl>
                                      </p:cBhvr>
                                    </p:animEffect>
                                  </p:childTnLst>
                                </p:cTn>
                              </p:par>
                              <p:par>
                                <p:cTn id="241" presetID="10" presetClass="entr" presetSubtype="0" fill="hold" grpId="0" nodeType="withEffect">
                                  <p:stCondLst>
                                    <p:cond delay="0"/>
                                  </p:stCondLst>
                                  <p:childTnLst>
                                    <p:set>
                                      <p:cBhvr>
                                        <p:cTn id="242" dur="1" fill="hold">
                                          <p:stCondLst>
                                            <p:cond delay="0"/>
                                          </p:stCondLst>
                                        </p:cTn>
                                        <p:tgtEl>
                                          <p:spTgt spid="64"/>
                                        </p:tgtEl>
                                        <p:attrNameLst>
                                          <p:attrName>style.visibility</p:attrName>
                                        </p:attrNameLst>
                                      </p:cBhvr>
                                      <p:to>
                                        <p:strVal val="visible"/>
                                      </p:to>
                                    </p:set>
                                    <p:animEffect transition="in" filter="fade">
                                      <p:cBhvr>
                                        <p:cTn id="243" dur="500"/>
                                        <p:tgtEl>
                                          <p:spTgt spid="64"/>
                                        </p:tgtEl>
                                      </p:cBhvr>
                                    </p:animEffect>
                                  </p:childTnLst>
                                </p:cTn>
                              </p:par>
                            </p:childTnLst>
                          </p:cTn>
                        </p:par>
                      </p:childTnLst>
                    </p:cTn>
                  </p:par>
                  <p:par>
                    <p:cTn id="244" fill="hold">
                      <p:stCondLst>
                        <p:cond delay="indefinite"/>
                      </p:stCondLst>
                      <p:childTnLst>
                        <p:par>
                          <p:cTn id="245" fill="hold">
                            <p:stCondLst>
                              <p:cond delay="0"/>
                            </p:stCondLst>
                            <p:childTnLst>
                              <p:par>
                                <p:cTn id="246" presetID="1" presetClass="entr" presetSubtype="0" fill="hold" grpId="0" nodeType="clickEffect">
                                  <p:stCondLst>
                                    <p:cond delay="0"/>
                                  </p:stCondLst>
                                  <p:childTnLst>
                                    <p:set>
                                      <p:cBhvr>
                                        <p:cTn id="247"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ldLvl="0" animBg="1"/>
      <p:bldP spid="7" grpId="0" bldLvl="0" animBg="1"/>
      <p:bldP spid="8" grpId="0" bldLvl="0" animBg="1"/>
      <p:bldP spid="9" grpId="0" bldLvl="0" animBg="1"/>
      <p:bldP spid="10" grpId="0" bldLvl="0" animBg="1"/>
      <p:bldP spid="11" grpId="0" bldLvl="0" animBg="1"/>
      <p:bldP spid="12" grpId="0" bldLvl="0" animBg="1"/>
      <p:bldP spid="13" grpId="0" bldLvl="0" animBg="1"/>
      <p:bldP spid="14" grpId="0" bldLvl="0" animBg="1"/>
      <p:bldP spid="15" grpId="0" bldLvl="0" animBg="1"/>
      <p:bldP spid="16" grpId="0" bldLvl="0" animBg="1"/>
      <p:bldP spid="17" grpId="0" bldLvl="0" animBg="1"/>
      <p:bldP spid="18" grpId="0" bldLvl="0" animBg="1"/>
      <p:bldP spid="19" grpId="0" bldLvl="0" animBg="1"/>
      <p:bldP spid="20" grpId="0" bldLvl="0" animBg="1"/>
      <p:bldP spid="21" grpId="0" bldLvl="0" animBg="1"/>
      <p:bldP spid="22" grpId="0" bldLvl="0" animBg="1"/>
      <p:bldP spid="23" grpId="0" bldLvl="0" animBg="1"/>
      <p:bldP spid="24" grpId="0" bldLvl="0" animBg="1"/>
      <p:bldP spid="25" grpId="0" bldLvl="0" animBg="1"/>
      <p:bldP spid="26" grpId="0" bldLvl="0" animBg="1"/>
      <p:bldP spid="27" grpId="0" bldLvl="0" animBg="1"/>
      <p:bldP spid="28" grpId="0" bldLvl="0" animBg="1"/>
      <p:bldP spid="29" grpId="0" bldLvl="0" animBg="1"/>
      <p:bldP spid="30" grpId="0" bldLvl="0" animBg="1"/>
      <p:bldP spid="31" grpId="0" bldLvl="0" animBg="1"/>
      <p:bldP spid="32" grpId="0" bldLvl="0" animBg="1"/>
      <p:bldP spid="33" grpId="0" bldLvl="0" animBg="1"/>
      <p:bldP spid="34" grpId="0" bldLvl="0" animBg="1"/>
      <p:bldP spid="35" grpId="0" bldLvl="0" animBg="1"/>
      <p:bldP spid="36" grpId="0" bldLvl="0" animBg="1"/>
      <p:bldP spid="37" grpId="0" bldLvl="0" animBg="1"/>
      <p:bldP spid="38" grpId="0" bldLvl="0" animBg="1"/>
      <p:bldP spid="39" grpId="0" bldLvl="0" animBg="1"/>
      <p:bldP spid="40" grpId="0" bldLvl="0" animBg="1"/>
      <p:bldP spid="41" grpId="0" bldLvl="0" animBg="1"/>
      <p:bldP spid="42" grpId="0" bldLvl="0" animBg="1"/>
      <p:bldP spid="43" grpId="0" bldLvl="0" animBg="1"/>
      <p:bldP spid="44" grpId="0" bldLvl="0" animBg="1"/>
      <p:bldP spid="45" grpId="0" bldLvl="0" animBg="1"/>
      <p:bldP spid="46" grpId="0" bldLvl="0" animBg="1"/>
      <p:bldP spid="47" grpId="0" bldLvl="0" animBg="1"/>
      <p:bldP spid="48" grpId="0" bldLvl="0" animBg="1"/>
      <p:bldP spid="49" grpId="0" bldLvl="0" animBg="1"/>
      <p:bldP spid="50" grpId="0" bldLvl="0" animBg="1"/>
      <p:bldP spid="51" grpId="0" bldLvl="0" animBg="1"/>
      <p:bldP spid="52" grpId="0" bldLvl="0" animBg="1"/>
      <p:bldP spid="53" grpId="0" bldLvl="0" animBg="1"/>
      <p:bldP spid="54" grpId="0" bldLvl="0" animBg="1"/>
      <p:bldP spid="55" grpId="0" bldLvl="0" animBg="1"/>
      <p:bldP spid="56" grpId="0" bldLvl="0" animBg="1"/>
      <p:bldP spid="57" grpId="0" bldLvl="0" animBg="1"/>
      <p:bldP spid="58" grpId="0" bldLvl="0" animBg="1"/>
      <p:bldP spid="59" grpId="0" bldLvl="0" animBg="1"/>
      <p:bldP spid="60" grpId="0" bldLvl="0" animBg="1"/>
      <p:bldP spid="61" grpId="0" bldLvl="0" animBg="1"/>
      <p:bldP spid="62" grpId="0" bldLvl="0" animBg="1"/>
      <p:bldP spid="63" grpId="0" bldLvl="0" animBg="1"/>
      <p:bldP spid="64" grpId="0" bldLvl="0" animBg="1"/>
      <p:bldP spid="67" grpId="0" bldLvl="0" animBg="1"/>
      <p:bldP spid="68" grpId="0" bldLvl="0" animBg="1"/>
      <p:bldP spid="71" grpId="0" bldLvl="0" animBg="1"/>
      <p:bldP spid="72" grpId="0" bldLvl="0" animBg="1"/>
      <p:bldP spid="73" grpId="0" bldLvl="0" animBg="1"/>
      <p:bldP spid="74" grpId="0" bldLvl="0" animBg="1"/>
      <p:bldP spid="75" grpId="0" bldLvl="0" animBg="1"/>
      <p:bldP spid="76" grpId="0" bldLvl="0" animBg="1"/>
      <p:bldP spid="77" grpId="0" bldLvl="0" animBg="1"/>
      <p:bldP spid="79" grpId="0" bldLvl="0" animBg="1"/>
      <p:bldP spid="80" grpId="0" bldLvl="0" animBg="1"/>
      <p:bldP spid="65" grpId="0" bldLvl="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367983"/>
            <a:ext cx="6868584" cy="677862"/>
          </a:xfrm>
        </p:spPr>
        <p:txBody>
          <a:bodyPr>
            <a:normAutofit/>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sym typeface="+mn-ea"/>
            </a:endParaRPr>
          </a:p>
        </p:txBody>
      </p:sp>
      <p:sp>
        <p:nvSpPr>
          <p:cNvPr id="4" name="灯片编号占位符 3"/>
          <p:cNvSpPr>
            <a:spLocks noGrp="1"/>
          </p:cNvSpPr>
          <p:nvPr>
            <p:ph type="sldNum" sz="quarter" idx="10"/>
          </p:nvPr>
        </p:nvSpPr>
        <p:spPr>
          <a:xfrm>
            <a:off x="609600" y="617347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93186" name="Rectangle 2"/>
          <p:cNvSpPr>
            <a:spLocks noChangeArrowheads="1"/>
          </p:cNvSpPr>
          <p:nvPr/>
        </p:nvSpPr>
        <p:spPr bwMode="auto">
          <a:xfrm>
            <a:off x="2538730" y="1699895"/>
            <a:ext cx="4427538" cy="27578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eaLnBrk="1" hangingPunct="1">
              <a:lnSpc>
                <a:spcPct val="115000"/>
              </a:lnSpc>
              <a:buClr>
                <a:srgbClr val="FFFF00"/>
              </a:buClr>
              <a:defRPr/>
            </a:pPr>
            <a:r>
              <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事故风险分析</a:t>
            </a:r>
            <a:endPar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5000"/>
              </a:lnSpc>
              <a:buClr>
                <a:srgbClr val="FFFF00"/>
              </a:buClr>
              <a:defRPr/>
            </a:pPr>
            <a:endPar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5000"/>
              </a:lnSpc>
              <a:buClr>
                <a:srgbClr val="FFFF00"/>
              </a:buClr>
              <a:defRPr/>
            </a:pPr>
            <a:r>
              <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应急指挥机构及职责</a:t>
            </a:r>
            <a:endPar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5000"/>
              </a:lnSpc>
              <a:buClr>
                <a:srgbClr val="FFFF00"/>
              </a:buClr>
              <a:defRPr/>
            </a:pPr>
            <a:endPar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5000"/>
              </a:lnSpc>
              <a:buClr>
                <a:srgbClr val="FFFF00"/>
              </a:buClr>
              <a:defRPr/>
            </a:pPr>
            <a:r>
              <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处置程序</a:t>
            </a:r>
            <a:endPar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5000"/>
              </a:lnSpc>
              <a:spcAft>
                <a:spcPct val="45000"/>
              </a:spcAft>
              <a:buClr>
                <a:srgbClr val="FFFF00"/>
              </a:buClr>
              <a:defRPr/>
            </a:pPr>
            <a:endPar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eaLnBrk="1" hangingPunct="1">
              <a:lnSpc>
                <a:spcPct val="115000"/>
              </a:lnSpc>
              <a:spcAft>
                <a:spcPct val="45000"/>
              </a:spcAft>
              <a:buClr>
                <a:srgbClr val="FFFF00"/>
              </a:buClr>
              <a:defRPr/>
            </a:pPr>
            <a:r>
              <a:rPr lang="en-US" altLang="zh-CN"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rPr>
              <a:t>处置措施</a:t>
            </a:r>
            <a:endParaRPr lang="zh-CN" altLang="en-US" sz="20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3188" name="AutoShape 4"/>
          <p:cNvSpPr>
            <a:spLocks noChangeArrowheads="1"/>
          </p:cNvSpPr>
          <p:nvPr/>
        </p:nvSpPr>
        <p:spPr bwMode="auto">
          <a:xfrm flipH="1">
            <a:off x="5383530" y="1461770"/>
            <a:ext cx="4864100" cy="645159"/>
          </a:xfrm>
          <a:prstGeom prst="wedgeRectCallout">
            <a:avLst>
              <a:gd name="adj1" fmla="val 66926"/>
              <a:gd name="adj2" fmla="val 45603"/>
            </a:avLst>
          </a:prstGeom>
          <a:effectLst>
            <a:outerShdw blurRad="50800" dist="50800" dir="5400000" algn="ctr" rotWithShape="0">
              <a:srgbClr val="FF0000">
                <a:alpha val="100000"/>
              </a:srgbClr>
            </a:outerShdw>
          </a:effectLst>
        </p:spPr>
        <p:style>
          <a:lnRef idx="2">
            <a:schemeClr val="accent1"/>
          </a:lnRef>
          <a:fillRef idx="1">
            <a:schemeClr val="lt1"/>
          </a:fillRef>
          <a:effectRef idx="0">
            <a:schemeClr val="accent1"/>
          </a:effectRef>
          <a:fontRef idx="minor">
            <a:schemeClr val="dk1"/>
          </a:fontRef>
        </p:style>
        <p:txBody>
          <a:bodyPr>
            <a:spAutoFit/>
          </a:bodyPr>
          <a:lstStyle/>
          <a:p>
            <a:pPr eaLnBrk="1" hangingPunct="1">
              <a:buClr>
                <a:srgbClr val="FFFF00"/>
              </a:buClr>
              <a:buFont typeface="Wingdings" panose="05000000000000000000" pitchFamily="2" charset="2"/>
              <a:buChar char="Ø"/>
              <a:defRPr/>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针对可能发生的事故风险，</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分析事故发生的可能性以及严重程度、影响范围</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等。</a:t>
            </a:r>
            <a:endParaRPr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3189" name="AutoShape 5"/>
          <p:cNvSpPr>
            <a:spLocks noChangeArrowheads="1"/>
          </p:cNvSpPr>
          <p:nvPr/>
        </p:nvSpPr>
        <p:spPr bwMode="auto">
          <a:xfrm flipH="1">
            <a:off x="5383530" y="2307337"/>
            <a:ext cx="4864100" cy="1198879"/>
          </a:xfrm>
          <a:prstGeom prst="wedgeRectCallout">
            <a:avLst>
              <a:gd name="adj1" fmla="val 54389"/>
              <a:gd name="adj2" fmla="val 1847"/>
            </a:avLst>
          </a:prstGeom>
          <a:pattFill prst="dotDmnd">
            <a:fgClr>
              <a:schemeClr val="accent1"/>
            </a:fgClr>
            <a:bgClr>
              <a:schemeClr val="bg1"/>
            </a:bgClr>
          </a:pattFill>
        </p:spPr>
        <p:style>
          <a:lnRef idx="1">
            <a:schemeClr val="accent3"/>
          </a:lnRef>
          <a:fillRef idx="2">
            <a:schemeClr val="accent3"/>
          </a:fillRef>
          <a:effectRef idx="1">
            <a:schemeClr val="accent3"/>
          </a:effectRef>
          <a:fontRef idx="minor">
            <a:schemeClr val="dk1"/>
          </a:fontRef>
        </p:style>
        <p:txBody>
          <a:bodyPr>
            <a:spAutoFit/>
          </a:bodyPr>
          <a:lstStyle/>
          <a:p>
            <a:pPr eaLnBrk="1" hangingPunct="1">
              <a:buClr>
                <a:srgbClr val="FFFF00"/>
              </a:buClr>
              <a:buFont typeface="Wingdings" panose="05000000000000000000" pitchFamily="2" charset="2"/>
              <a:buChar char="Ø"/>
              <a:defRPr/>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根据事故类型，</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明确应急指挥机构总指挥、副总指挥以及各成员单位或人员的具体职责</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。应急指挥机构可以设置相应的应急救援工作小组，明确各小组的工作任务及主要负责人职责。</a:t>
            </a:r>
            <a:endParaRPr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3190" name="AutoShape 6"/>
          <p:cNvSpPr>
            <a:spLocks noChangeArrowheads="1"/>
          </p:cNvSpPr>
          <p:nvPr/>
        </p:nvSpPr>
        <p:spPr bwMode="auto">
          <a:xfrm flipH="1">
            <a:off x="5383530" y="3706902"/>
            <a:ext cx="4864100" cy="1476374"/>
          </a:xfrm>
          <a:prstGeom prst="wedgeRectCallout">
            <a:avLst>
              <a:gd name="adj1" fmla="val 76597"/>
              <a:gd name="adj2" fmla="val -56259"/>
            </a:avLst>
          </a:prstGeom>
          <a:blipFill rotWithShape="1">
            <a:blip r:embed="rId1"/>
            <a:stretch>
              <a:fillRect/>
            </a:stretch>
          </a:blipFill>
        </p:spPr>
        <p:style>
          <a:lnRef idx="1">
            <a:schemeClr val="accent5"/>
          </a:lnRef>
          <a:fillRef idx="2">
            <a:schemeClr val="accent5"/>
          </a:fillRef>
          <a:effectRef idx="1">
            <a:schemeClr val="accent5"/>
          </a:effectRef>
          <a:fontRef idx="minor">
            <a:schemeClr val="dk1"/>
          </a:fontRef>
        </p:style>
        <p:txBody>
          <a:bodyPr>
            <a:spAutoFit/>
          </a:bodyPr>
          <a:lstStyle/>
          <a:p>
            <a:pPr eaLnBrk="1" hangingPunct="1">
              <a:buClr>
                <a:srgbClr val="FFFF00"/>
              </a:buClr>
              <a:buFont typeface="Wingdings" panose="05000000000000000000" pitchFamily="2" charset="2"/>
              <a:buChar char="Ø"/>
              <a:defRPr/>
            </a:pP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明确事故及事故险情信息报告程序和内容，报告方式和责任人等内容</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。根据事故响应级别，具体描述事故接警报告和记录、应急指挥机构启动、应急指挥、资源调配、应急救援、扩大应急等应急响应程序。</a:t>
            </a:r>
            <a:endParaRPr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3191" name="AutoShape 7"/>
          <p:cNvSpPr>
            <a:spLocks noChangeArrowheads="1"/>
          </p:cNvSpPr>
          <p:nvPr/>
        </p:nvSpPr>
        <p:spPr bwMode="auto">
          <a:xfrm flipH="1">
            <a:off x="3367405" y="5503545"/>
            <a:ext cx="4864100" cy="922019"/>
          </a:xfrm>
          <a:prstGeom prst="wedgeRectCallout">
            <a:avLst>
              <a:gd name="adj1" fmla="val 37635"/>
              <a:gd name="adj2" fmla="val -170465"/>
            </a:avLst>
          </a:prstGeom>
          <a:blipFill>
            <a:blip r:embed="rId2"/>
          </a:blipFill>
        </p:spPr>
        <p:style>
          <a:lnRef idx="1">
            <a:schemeClr val="accent3"/>
          </a:lnRef>
          <a:fillRef idx="2">
            <a:schemeClr val="accent3"/>
          </a:fillRef>
          <a:effectRef idx="1">
            <a:schemeClr val="accent3"/>
          </a:effectRef>
          <a:fontRef idx="minor">
            <a:schemeClr val="dk1"/>
          </a:fontRef>
        </p:style>
        <p:txBody>
          <a:bodyPr>
            <a:spAutoFit/>
          </a:bodyPr>
          <a:lstStyle/>
          <a:p>
            <a:pPr eaLnBrk="1" hangingPunct="1">
              <a:buClr>
                <a:srgbClr val="FFFF00"/>
              </a:buClr>
              <a:buFont typeface="Wingdings" panose="05000000000000000000" pitchFamily="2" charset="2"/>
              <a:buChar char="Ø"/>
              <a:defRPr/>
            </a:pP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针对可能发生的事故风险、事故危害程度和影响范围，制定相应的应急处置措施，</a:t>
            </a:r>
            <a:r>
              <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明确处置原则和具体要求</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cxnSp>
        <p:nvCxnSpPr>
          <p:cNvPr id="9" name="直接连接符 8"/>
          <p:cNvCxnSpPr/>
          <p:nvPr/>
        </p:nvCxnSpPr>
        <p:spPr>
          <a:xfrm flipV="1">
            <a:off x="2790622" y="2108101"/>
            <a:ext cx="1656184" cy="20638"/>
          </a:xfrm>
          <a:prstGeom prst="line">
            <a:avLst/>
          </a:prstGeom>
        </p:spPr>
        <p:style>
          <a:lnRef idx="3">
            <a:schemeClr val="accent4"/>
          </a:lnRef>
          <a:fillRef idx="0">
            <a:schemeClr val="accent4"/>
          </a:fillRef>
          <a:effectRef idx="2">
            <a:schemeClr val="accent4"/>
          </a:effectRef>
          <a:fontRef idx="minor">
            <a:schemeClr val="tx1"/>
          </a:fontRef>
        </p:style>
      </p:cxnSp>
      <p:cxnSp>
        <p:nvCxnSpPr>
          <p:cNvPr id="11" name="直接连接符 10"/>
          <p:cNvCxnSpPr/>
          <p:nvPr/>
        </p:nvCxnSpPr>
        <p:spPr>
          <a:xfrm>
            <a:off x="2790622" y="2912249"/>
            <a:ext cx="2232248"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3" name="直接连接符 12"/>
          <p:cNvCxnSpPr/>
          <p:nvPr/>
        </p:nvCxnSpPr>
        <p:spPr>
          <a:xfrm>
            <a:off x="2790622" y="3632329"/>
            <a:ext cx="1152128" cy="0"/>
          </a:xfrm>
          <a:prstGeom prst="line">
            <a:avLst/>
          </a:prstGeom>
        </p:spPr>
        <p:style>
          <a:lnRef idx="3">
            <a:schemeClr val="accent4"/>
          </a:lnRef>
          <a:fillRef idx="0">
            <a:schemeClr val="accent4"/>
          </a:fillRef>
          <a:effectRef idx="2">
            <a:schemeClr val="accent4"/>
          </a:effectRef>
          <a:fontRef idx="minor">
            <a:schemeClr val="tx1"/>
          </a:fontRef>
        </p:style>
      </p:cxnSp>
      <p:cxnSp>
        <p:nvCxnSpPr>
          <p:cNvPr id="15" name="直接连接符 14"/>
          <p:cNvCxnSpPr/>
          <p:nvPr/>
        </p:nvCxnSpPr>
        <p:spPr>
          <a:xfrm>
            <a:off x="2790622" y="4408170"/>
            <a:ext cx="1152128" cy="0"/>
          </a:xfrm>
          <a:prstGeom prst="line">
            <a:avLst/>
          </a:prstGeom>
        </p:spPr>
        <p:style>
          <a:lnRef idx="3">
            <a:schemeClr val="accent4"/>
          </a:lnRef>
          <a:fillRef idx="0">
            <a:schemeClr val="accent4"/>
          </a:fillRef>
          <a:effectRef idx="2">
            <a:schemeClr val="accent4"/>
          </a:effectRef>
          <a:fontRef idx="minor">
            <a:schemeClr val="tx1"/>
          </a:fontRef>
        </p:style>
      </p:cxnSp>
      <p:sp>
        <p:nvSpPr>
          <p:cNvPr id="65" name="Text Box 2"/>
          <p:cNvSpPr txBox="1">
            <a:spLocks noChangeArrowheads="1"/>
          </p:cNvSpPr>
          <p:nvPr/>
        </p:nvSpPr>
        <p:spPr bwMode="auto">
          <a:xfrm>
            <a:off x="1927543" y="1571625"/>
            <a:ext cx="611187" cy="3969385"/>
          </a:xfrm>
          <a:prstGeom prst="rect">
            <a:avLst/>
          </a:prstGeom>
        </p:spPr>
        <p:style>
          <a:lnRef idx="1">
            <a:schemeClr val="accent2"/>
          </a:lnRef>
          <a:fillRef idx="2">
            <a:schemeClr val="accent2"/>
          </a:fillRef>
          <a:effectRef idx="1">
            <a:schemeClr val="accent2"/>
          </a:effectRef>
          <a:fontRef idx="minor">
            <a:schemeClr val="dk1"/>
          </a:fontRef>
        </p:style>
        <p:txBody>
          <a:bodyPr>
            <a:spAutoFit/>
          </a:bodyPr>
          <a:lstStyle/>
          <a:p>
            <a:pPr algn="ctr" eaLnBrk="1" hangingPunct="1">
              <a:spcBef>
                <a:spcPct val="50000"/>
              </a:spcBef>
              <a:defRPr/>
            </a:pPr>
            <a:r>
              <a:rPr kumimoji="0" lang="en-US" altLang="zh-CN" sz="2800" b="1" dirty="0">
                <a:latin typeface="微软雅黑" panose="020B0503020204020204" pitchFamily="34" charset="-122"/>
                <a:ea typeface="微软雅黑" panose="020B0503020204020204" pitchFamily="34" charset="-122"/>
                <a:cs typeface="微软雅黑" panose="020B0503020204020204" pitchFamily="34" charset="-122"/>
              </a:rPr>
              <a:t>     </a:t>
            </a:r>
            <a:endParaRPr kumimoji="0" lang="en-US" altLang="zh-CN" sz="2800" b="1" dirty="0">
              <a:latin typeface="微软雅黑" panose="020B0503020204020204" pitchFamily="34" charset="-122"/>
              <a:ea typeface="微软雅黑" panose="020B0503020204020204" pitchFamily="34" charset="-122"/>
              <a:cs typeface="微软雅黑" panose="020B0503020204020204" pitchFamily="34" charset="-122"/>
            </a:endParaRPr>
          </a:p>
          <a:p>
            <a:pPr algn="ctr" eaLnBrk="1" hangingPunct="1">
              <a:spcBef>
                <a:spcPct val="50000"/>
              </a:spcBef>
              <a:defRPr/>
            </a:pPr>
            <a:r>
              <a:rPr kumimoji="0" lang="zh-CN" altLang="en-US" sz="2800" b="1" dirty="0">
                <a:latin typeface="微软雅黑" panose="020B0503020204020204" pitchFamily="34" charset="-122"/>
                <a:ea typeface="微软雅黑" panose="020B0503020204020204" pitchFamily="34" charset="-122"/>
                <a:cs typeface="微软雅黑" panose="020B0503020204020204" pitchFamily="34" charset="-122"/>
              </a:rPr>
              <a:t>专项应急预案</a:t>
            </a:r>
            <a:endParaRPr kumimoji="0" lang="zh-CN" altLang="en-US" sz="2800" b="1" dirty="0">
              <a:latin typeface="微软雅黑" panose="020B0503020204020204" pitchFamily="34" charset="-122"/>
              <a:ea typeface="微软雅黑" panose="020B0503020204020204" pitchFamily="34" charset="-122"/>
              <a:cs typeface="微软雅黑" panose="020B0503020204020204" pitchFamily="34" charset="-122"/>
            </a:endParaRPr>
          </a:p>
          <a:p>
            <a:pPr algn="ctr" eaLnBrk="1" hangingPunct="1">
              <a:spcBef>
                <a:spcPct val="50000"/>
              </a:spcBef>
              <a:defRPr/>
            </a:pPr>
            <a:endParaRPr lang="en-US" altLang="zh-CN" sz="2800" b="1" dirty="0">
              <a:effectLst>
                <a:outerShdw blurRad="38100" dist="38100" dir="2700000" algn="tl">
                  <a:srgbClr val="5F5F5F"/>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250"/>
                                        <p:tgtEl>
                                          <p:spTgt spid="9"/>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3188"/>
                                        </p:tgtEl>
                                        <p:attrNameLst>
                                          <p:attrName>style.visibility</p:attrName>
                                        </p:attrNameLst>
                                      </p:cBhvr>
                                      <p:to>
                                        <p:strVal val="visible"/>
                                      </p:to>
                                    </p:set>
                                    <p:animEffect transition="in" filter="fade">
                                      <p:cBhvr>
                                        <p:cTn id="11" dur="500"/>
                                        <p:tgtEl>
                                          <p:spTgt spid="93188"/>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left)">
                                      <p:cBhvr>
                                        <p:cTn id="16" dur="250"/>
                                        <p:tgtEl>
                                          <p:spTgt spid="1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93189"/>
                                        </p:tgtEl>
                                        <p:attrNameLst>
                                          <p:attrName>style.visibility</p:attrName>
                                        </p:attrNameLst>
                                      </p:cBhvr>
                                      <p:to>
                                        <p:strVal val="visible"/>
                                      </p:to>
                                    </p:set>
                                    <p:animEffect transition="in" filter="fade">
                                      <p:cBhvr>
                                        <p:cTn id="20" dur="500"/>
                                        <p:tgtEl>
                                          <p:spTgt spid="93189"/>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8" fill="hold"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left)">
                                      <p:cBhvr>
                                        <p:cTn id="25" dur="250"/>
                                        <p:tgtEl>
                                          <p:spTgt spid="13"/>
                                        </p:tgtEl>
                                      </p:cBhvr>
                                    </p:animEffect>
                                  </p:childTnLst>
                                </p:cTn>
                              </p:par>
                            </p:childTnLst>
                          </p:cTn>
                        </p:par>
                        <p:par>
                          <p:cTn id="26" fill="hold">
                            <p:stCondLst>
                              <p:cond delay="500"/>
                            </p:stCondLst>
                            <p:childTnLst>
                              <p:par>
                                <p:cTn id="27" presetID="10" presetClass="entr" presetSubtype="0" fill="hold" grpId="0" nodeType="afterEffect">
                                  <p:stCondLst>
                                    <p:cond delay="0"/>
                                  </p:stCondLst>
                                  <p:childTnLst>
                                    <p:set>
                                      <p:cBhvr>
                                        <p:cTn id="28" dur="1" fill="hold">
                                          <p:stCondLst>
                                            <p:cond delay="0"/>
                                          </p:stCondLst>
                                        </p:cTn>
                                        <p:tgtEl>
                                          <p:spTgt spid="93190"/>
                                        </p:tgtEl>
                                        <p:attrNameLst>
                                          <p:attrName>style.visibility</p:attrName>
                                        </p:attrNameLst>
                                      </p:cBhvr>
                                      <p:to>
                                        <p:strVal val="visible"/>
                                      </p:to>
                                    </p:set>
                                    <p:animEffect transition="in" filter="fade">
                                      <p:cBhvr>
                                        <p:cTn id="29" dur="500"/>
                                        <p:tgtEl>
                                          <p:spTgt spid="93190"/>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nodeType="click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wipe(left)">
                                      <p:cBhvr>
                                        <p:cTn id="34" dur="250"/>
                                        <p:tgtEl>
                                          <p:spTgt spid="15"/>
                                        </p:tgtEl>
                                      </p:cBhvr>
                                    </p:animEffect>
                                  </p:childTnLst>
                                </p:cTn>
                              </p:par>
                            </p:childTnLst>
                          </p:cTn>
                        </p:par>
                        <p:par>
                          <p:cTn id="35" fill="hold">
                            <p:stCondLst>
                              <p:cond delay="500"/>
                            </p:stCondLst>
                            <p:childTnLst>
                              <p:par>
                                <p:cTn id="36" presetID="10" presetClass="entr" presetSubtype="0" fill="hold" grpId="0" nodeType="afterEffect">
                                  <p:stCondLst>
                                    <p:cond delay="0"/>
                                  </p:stCondLst>
                                  <p:childTnLst>
                                    <p:set>
                                      <p:cBhvr>
                                        <p:cTn id="37" dur="1" fill="hold">
                                          <p:stCondLst>
                                            <p:cond delay="0"/>
                                          </p:stCondLst>
                                        </p:cTn>
                                        <p:tgtEl>
                                          <p:spTgt spid="93191"/>
                                        </p:tgtEl>
                                        <p:attrNameLst>
                                          <p:attrName>style.visibility</p:attrName>
                                        </p:attrNameLst>
                                      </p:cBhvr>
                                      <p:to>
                                        <p:strVal val="visible"/>
                                      </p:to>
                                    </p:set>
                                    <p:animEffect transition="in" filter="fade">
                                      <p:cBhvr>
                                        <p:cTn id="38" dur="500"/>
                                        <p:tgtEl>
                                          <p:spTgt spid="93191"/>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3188" grpId="0" bldLvl="0" animBg="1"/>
      <p:bldP spid="93189" grpId="0" bldLvl="0" animBg="1"/>
      <p:bldP spid="93190" grpId="0" bldLvl="0" animBg="1"/>
      <p:bldP spid="93191" grpId="0" bldLvl="0" animBg="1"/>
      <p:bldP spid="65" grpId="0" bldLvl="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sym typeface="+mn-ea"/>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5" name="文本框 4"/>
          <p:cNvSpPr txBox="1"/>
          <p:nvPr/>
        </p:nvSpPr>
        <p:spPr>
          <a:xfrm>
            <a:off x="1737995" y="1064895"/>
            <a:ext cx="3456940" cy="460375"/>
          </a:xfrm>
          <a:prstGeom prst="rect">
            <a:avLst/>
          </a:prstGeom>
          <a:noFill/>
        </p:spPr>
        <p:txBody>
          <a:bodyPr wrap="none" rtlCol="0" anchor="t">
            <a:spAutoFit/>
          </a:bodyPr>
          <a:lstStyle/>
          <a:p>
            <a:r>
              <a:rPr lang="en-US" altLang="zh-CN"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en-US" altLang="zh-CN" sz="24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1.5</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编制内容</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圆角矩形 7"/>
          <p:cNvSpPr/>
          <p:nvPr/>
        </p:nvSpPr>
        <p:spPr>
          <a:xfrm>
            <a:off x="6703060" y="2566670"/>
            <a:ext cx="3633470" cy="3987165"/>
          </a:xfrm>
          <a:prstGeom prst="roundRect">
            <a:avLst/>
          </a:prstGeom>
          <a:noFill/>
          <a:ln w="76200" cmpd="sng">
            <a:solidFill>
              <a:schemeClr val="accent1">
                <a:shade val="50000"/>
              </a:schemeClr>
            </a:solidFill>
            <a:prstDash val="solid"/>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spcBef>
                <a:spcPts val="0"/>
              </a:spcBef>
            </a:pPr>
            <a:r>
              <a:rPr sz="2000" b="1" dirty="0" smtClean="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2.应急工作职责</a:t>
            </a:r>
            <a:endParaRPr sz="2000" b="1" dirty="0" smtClean="0">
              <a:solidFill>
                <a:srgbClr val="00B050"/>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0"/>
              </a:spcBef>
            </a:pPr>
            <a:r>
              <a:rPr sz="2000" b="1" dirty="0" smtClean="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3.</a:t>
            </a:r>
            <a:r>
              <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应急处置</a:t>
            </a:r>
            <a:endPar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0"/>
              </a:spcBef>
            </a:pPr>
            <a:r>
              <a:rPr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a)事故应急处置程序</a:t>
            </a:r>
            <a:endParaRPr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0"/>
              </a:spcBef>
            </a:pPr>
            <a:r>
              <a:rPr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b)现场应急处置措施。</a:t>
            </a:r>
            <a:endParaRPr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spcBef>
                <a:spcPts val="0"/>
              </a:spcBef>
            </a:pPr>
            <a:r>
              <a:rPr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c)明确报警负责人以及报警电话及上级管理部门、相关应急救援单位联络方式和联系人员，事故报告基本要求和内容。</a:t>
            </a:r>
            <a:endParaRPr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sz="2000" b="1" dirty="0" smtClean="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4.</a:t>
            </a:r>
            <a:r>
              <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注意事项</a:t>
            </a:r>
            <a:endPar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sz="2000" b="1" dirty="0" smtClean="0">
                <a:solidFill>
                  <a:srgbClr val="00B050"/>
                </a:solidFill>
                <a:latin typeface="微软雅黑" panose="020B0503020204020204" pitchFamily="34" charset="-122"/>
                <a:ea typeface="微软雅黑" panose="020B0503020204020204" pitchFamily="34" charset="-122"/>
                <a:cs typeface="微软雅黑" panose="020B0503020204020204" pitchFamily="34" charset="-122"/>
              </a:rPr>
              <a:t>5.附件</a:t>
            </a:r>
            <a:endParaRPr lang="zh-CN" altLang="en-US" sz="2000" b="1" dirty="0" smtClean="0">
              <a:solidFill>
                <a:srgbClr val="00B05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圆角矩形 6"/>
          <p:cNvSpPr/>
          <p:nvPr/>
        </p:nvSpPr>
        <p:spPr>
          <a:xfrm>
            <a:off x="1737995" y="1663065"/>
            <a:ext cx="3236595" cy="474535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r>
              <a:rPr sz="20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1.</a:t>
            </a:r>
            <a:r>
              <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事故风险分析</a:t>
            </a:r>
            <a:endParaRPr sz="2000"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pPr>
            <a:r>
              <a:rPr sz="1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a)事故类型；</a:t>
            </a:r>
            <a:endParaRPr sz="1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pPr>
            <a:r>
              <a:rPr sz="1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b)事故发生的区域、地点或装置的名称；</a:t>
            </a:r>
            <a:endParaRPr sz="1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pPr>
            <a:r>
              <a:rPr sz="1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c)事故发生的可能时间、事故的危害严重程度及其影响范围；</a:t>
            </a:r>
            <a:endParaRPr sz="1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pPr>
            <a:r>
              <a:rPr sz="1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d)事故前可能出现的征兆；</a:t>
            </a:r>
            <a:endParaRPr sz="1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pPr>
            <a:r>
              <a:rPr sz="1800" b="1" dirty="0" smtClean="0">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e)事故可能引发的次生、衍生事故。</a:t>
            </a: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0" name="图片 89"/>
          <p:cNvPicPr>
            <a:picLocks noChangeAspect="1"/>
          </p:cNvPicPr>
          <p:nvPr/>
        </p:nvPicPr>
        <p:blipFill>
          <a:blip r:embed="rId1" cstate="print">
            <a:extLst>
              <a:ext uri="{28A0092B-C50C-407E-A947-70E740481C1C}">
                <a14:useLocalDpi xmlns:a14="http://schemas.microsoft.com/office/drawing/2010/main" val="0"/>
              </a:ext>
            </a:extLst>
          </a:blip>
          <a:stretch>
            <a:fillRect/>
          </a:stretch>
        </p:blipFill>
        <p:spPr>
          <a:xfrm rot="20700000">
            <a:off x="4747895" y="2093595"/>
            <a:ext cx="2328545" cy="2964815"/>
          </a:xfrm>
          <a:prstGeom prst="rect">
            <a:avLst/>
          </a:prstGeom>
          <a:effectLst>
            <a:reflection blurRad="12700" stA="34000" endPos="42000" dir="5400000" sy="-100000" algn="bl" rotWithShape="0"/>
          </a:effectLst>
        </p:spPr>
      </p:pic>
      <p:sp>
        <p:nvSpPr>
          <p:cNvPr id="68" name="双波形 67"/>
          <p:cNvSpPr/>
          <p:nvPr/>
        </p:nvSpPr>
        <p:spPr bwMode="auto">
          <a:xfrm>
            <a:off x="5471795" y="1183640"/>
            <a:ext cx="5073650" cy="103187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marL="0" lvl="2" algn="ctr" defTabSz="0" eaLnBrk="0" fontAlgn="ctr" hangingPunct="0">
              <a:spcBef>
                <a:spcPts val="0"/>
              </a:spcBef>
              <a:spcAft>
                <a:spcPts val="0"/>
              </a:spcAft>
              <a:buClr>
                <a:srgbClr val="FF0000"/>
              </a:buClr>
              <a:buSzPct val="70000"/>
              <a:buFont typeface="Wingdings" panose="05000000000000000000" pitchFamily="2" charset="2"/>
              <a:buChar char="u"/>
              <a:tabLst>
                <a:tab pos="136525" algn="l"/>
              </a:tabLst>
              <a:defRPr/>
            </a:pPr>
            <a:endParaRPr lang="zh-CN" altLang="en-US" sz="15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6510020" y="1384935"/>
            <a:ext cx="3455670" cy="515620"/>
          </a:xfrm>
          <a:prstGeom prst="rect">
            <a:avLst/>
          </a:prstGeom>
          <a:blipFill>
            <a:blip r:embed="rId2"/>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en-US" sz="24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现场处置方案主要内容</a:t>
            </a:r>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10037" y="239133"/>
            <a:ext cx="8136000" cy="720000"/>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sym typeface="+mn-ea"/>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68" name="双波形 67"/>
          <p:cNvSpPr/>
          <p:nvPr/>
        </p:nvSpPr>
        <p:spPr bwMode="auto">
          <a:xfrm>
            <a:off x="1809750" y="5578475"/>
            <a:ext cx="8295005" cy="71183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panose="05000000000000000000" charset="0"/>
              <a:buNone/>
            </a:pPr>
            <a:endParaRPr lang="zh-CN" altLang="zh-CN" sz="18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3639185" y="5781675"/>
            <a:ext cx="4477385" cy="445135"/>
          </a:xfrm>
          <a:prstGeom prst="rect">
            <a:avLst/>
          </a:prstGeom>
          <a:blipFill>
            <a:blip r:embed="rId1"/>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zh-CN" sz="2000" dirty="0" smtClean="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综合应急</a:t>
            </a:r>
            <a:r>
              <a:rPr lang="zh-CN" altLang="zh-CN" sz="2000"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预案与现场处置方案的区别</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圆角矩形 6"/>
          <p:cNvSpPr/>
          <p:nvPr/>
        </p:nvSpPr>
        <p:spPr>
          <a:xfrm>
            <a:off x="1810385" y="1039495"/>
            <a:ext cx="279781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1809750" y="1038860"/>
            <a:ext cx="2798445" cy="3784600"/>
          </a:xfrm>
          <a:prstGeom prst="rect">
            <a:avLst/>
          </a:prstGeom>
          <a:noFill/>
        </p:spPr>
        <p:txBody>
          <a:bodyPr wrap="square" rtlCol="0" anchor="t">
            <a:spAutoFit/>
          </a:bodyPr>
          <a:lstStyle/>
          <a:p>
            <a:pPr eaLnBrk="1" latinLnBrk="0" hangingPunct="1">
              <a:lnSpc>
                <a:spcPts val="3200"/>
              </a:lnSpc>
              <a:spcBef>
                <a:spcPts val="0"/>
              </a:spcBef>
              <a:buFont typeface="Wingdings" panose="05000000000000000000" charset="0"/>
              <a:buChar char="Ø"/>
            </a:pPr>
            <a:r>
              <a:rPr lang="en-US" altLang="zh-CN"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制定部门不同。</a:t>
            </a:r>
            <a:endPar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eaLnBrk="1" latinLnBrk="0" hangingPunct="1">
              <a:lnSpc>
                <a:spcPts val="3200"/>
              </a:lnSpc>
              <a:spcBef>
                <a:spcPts val="0"/>
              </a:spcBef>
              <a:buClr>
                <a:srgbClr val="FFFF00"/>
              </a:buClr>
              <a:buFont typeface="Wingdings" panose="05000000000000000000" pitchFamily="2" charset="2"/>
              <a:buChar char="Ø"/>
            </a:pP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现场处置方案是生产经营单位应根据风险评估、岗位操作规程以及危险性控制措施，组织本单位</a:t>
            </a:r>
            <a:r>
              <a:rPr lang="zh-CN" altLang="en-US"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现场作业人员及相关专业人员</a:t>
            </a:r>
            <a:r>
              <a:rPr lang="zh-CN" altLang="en-US" b="1" dirty="0">
                <a:latin typeface="微软雅黑" panose="020B0503020204020204" pitchFamily="34" charset="-122"/>
                <a:ea typeface="微软雅黑" panose="020B0503020204020204" pitchFamily="34" charset="-122"/>
                <a:cs typeface="微软雅黑" panose="020B0503020204020204" pitchFamily="34" charset="-122"/>
                <a:sym typeface="+mn-ea"/>
              </a:rPr>
              <a:t>共同进行编制。</a:t>
            </a:r>
            <a:r>
              <a:rPr lang="zh-CN" altLang="en-US"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企业应急救援预案由企业单位主要负责人组织制定。</a:t>
            </a: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圆角矩形 7"/>
          <p:cNvSpPr/>
          <p:nvPr/>
        </p:nvSpPr>
        <p:spPr>
          <a:xfrm>
            <a:off x="5022850" y="1301750"/>
            <a:ext cx="2505710" cy="409448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5150485" y="1301750"/>
            <a:ext cx="2249805" cy="3784600"/>
          </a:xfrm>
          <a:prstGeom prst="rect">
            <a:avLst/>
          </a:prstGeom>
          <a:noFill/>
        </p:spPr>
        <p:txBody>
          <a:bodyPr wrap="square" rtlCol="0" anchor="t">
            <a:spAutoFit/>
          </a:bodyPr>
          <a:lstStyle/>
          <a:p>
            <a:pPr eaLnBrk="1" latinLnBrk="0" hangingPunct="1">
              <a:lnSpc>
                <a:spcPts val="3200"/>
              </a:lnSpc>
              <a:spcBef>
                <a:spcPts val="0"/>
              </a:spcBef>
              <a:buClr>
                <a:srgbClr val="FFFF00"/>
              </a:buClr>
              <a:buFont typeface="Wingdings" panose="05000000000000000000" pitchFamily="2" charset="2"/>
              <a:buChar char="Ø"/>
            </a:pPr>
            <a:r>
              <a:rPr lang="en-US" altLang="zh-CN"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启动机制不同。</a:t>
            </a:r>
            <a:endPar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eaLnBrk="1" latinLnBrk="0" hangingPunct="1">
              <a:lnSpc>
                <a:spcPts val="3200"/>
              </a:lnSpc>
              <a:spcBef>
                <a:spcPts val="0"/>
              </a:spcBef>
              <a:buClr>
                <a:srgbClr val="FFFF00"/>
              </a:buClr>
              <a:buFont typeface="Wingdings" panose="05000000000000000000" pitchFamily="2" charset="2"/>
              <a:buChar char="Ø"/>
            </a:pPr>
            <a:r>
              <a:rPr lang="zh-CN" altLang="en-US" dirty="0">
                <a:latin typeface="微软雅黑" panose="020B0503020204020204" pitchFamily="34" charset="-122"/>
                <a:ea typeface="微软雅黑" panose="020B0503020204020204" pitchFamily="34" charset="-122"/>
                <a:cs typeface="微软雅黑" panose="020B0503020204020204" pitchFamily="34" charset="-122"/>
                <a:sym typeface="+mn-ea"/>
              </a:rPr>
              <a:t>小事故发生时，由车间或班组成员根据事故发展自行启动应急处置措施，企业应急预案由企业管理者根据事故发展启动，</a:t>
            </a:r>
            <a:r>
              <a:rPr lang="zh-CN" altLang="en-US"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必要时还要报告请求政府的抢险救援。</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圆角矩形 9"/>
          <p:cNvSpPr/>
          <p:nvPr/>
        </p:nvSpPr>
        <p:spPr>
          <a:xfrm>
            <a:off x="7912100" y="1695450"/>
            <a:ext cx="2493010" cy="374904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内容占位符 11"/>
          <p:cNvSpPr>
            <a:spLocks noGrp="1"/>
          </p:cNvSpPr>
          <p:nvPr>
            <p:ph idx="1"/>
          </p:nvPr>
        </p:nvSpPr>
        <p:spPr>
          <a:xfrm>
            <a:off x="8100060" y="2433955"/>
            <a:ext cx="2117725" cy="2961640"/>
          </a:xfrm>
        </p:spPr>
        <p:txBody>
          <a:bodyPr/>
          <a:lstStyle/>
          <a:p>
            <a:pPr marL="0" indent="0" eaLnBrk="1" latinLnBrk="0" hangingPunct="1">
              <a:lnSpc>
                <a:spcPts val="3200"/>
              </a:lnSpc>
              <a:spcBef>
                <a:spcPts val="0"/>
              </a:spcBef>
              <a:buClr>
                <a:srgbClr val="FFFF00"/>
              </a:buClr>
              <a:buFont typeface="Wingdings" panose="05000000000000000000" pitchFamily="2" charset="2"/>
              <a:buNone/>
            </a:pPr>
            <a:r>
              <a:rPr lang="en-US" altLang="zh-CN">
                <a:solidFill>
                  <a:srgbClr val="FF0000"/>
                </a:solidFill>
                <a:ea typeface="微软雅黑" panose="020B0503020204020204" pitchFamily="34" charset="-122"/>
                <a:sym typeface="+mn-ea"/>
              </a:rPr>
              <a:t>(3)</a:t>
            </a:r>
            <a:r>
              <a:rPr lang="zh-CN" altLang="en-US" dirty="0">
                <a:solidFill>
                  <a:srgbClr val="FF0000"/>
                </a:solidFill>
                <a:ea typeface="微软雅黑" panose="020B0503020204020204" pitchFamily="34" charset="-122"/>
                <a:sym typeface="+mn-ea"/>
              </a:rPr>
              <a:t>针对的事故程度不同。</a:t>
            </a:r>
            <a:endParaRPr lang="zh-CN" altLang="en-US" b="1" dirty="0">
              <a:solidFill>
                <a:srgbClr val="FF0000"/>
              </a:solidFill>
              <a:ea typeface="微软雅黑" panose="020B0503020204020204" pitchFamily="34" charset="-122"/>
              <a:sym typeface="+mn-ea"/>
            </a:endParaRPr>
          </a:p>
          <a:p>
            <a:pPr marL="0" indent="0" eaLnBrk="1" latinLnBrk="0" hangingPunct="1">
              <a:lnSpc>
                <a:spcPts val="3200"/>
              </a:lnSpc>
              <a:spcBef>
                <a:spcPts val="0"/>
              </a:spcBef>
              <a:buClr>
                <a:srgbClr val="FFFF00"/>
              </a:buClr>
              <a:buFont typeface="Wingdings" panose="05000000000000000000" pitchFamily="2" charset="2"/>
              <a:buNone/>
            </a:pPr>
            <a:r>
              <a:rPr lang="zh-CN" altLang="en-US" dirty="0">
                <a:ea typeface="微软雅黑" panose="020B0503020204020204" pitchFamily="34" charset="-122"/>
                <a:sym typeface="+mn-ea"/>
              </a:rPr>
              <a:t>小事故发生时，采取措施后不能有效控制事态发展，就</a:t>
            </a:r>
            <a:r>
              <a:rPr lang="zh-CN" altLang="en-US" dirty="0">
                <a:solidFill>
                  <a:srgbClr val="FF0000"/>
                </a:solidFill>
                <a:ea typeface="微软雅黑" panose="020B0503020204020204" pitchFamily="34" charset="-122"/>
                <a:sym typeface="+mn-ea"/>
              </a:rPr>
              <a:t>应该启动事故救援预案。</a:t>
            </a:r>
            <a:endParaRPr lang="zh-CN" altLang="en-US" b="1" dirty="0">
              <a:solidFill>
                <a:srgbClr val="FF0000"/>
              </a:solidFill>
              <a:ea typeface="微软雅黑" panose="020B0503020204020204" pitchFamily="34" charset="-122"/>
              <a:sym typeface="+mn-ea"/>
            </a:endParaRPr>
          </a:p>
          <a:p>
            <a:endParaRPr lang="zh-CN" altLang="en-US"/>
          </a:p>
        </p:txBody>
      </p:sp>
      <p:pic>
        <p:nvPicPr>
          <p:cNvPr id="13" name="图片 12" descr="office6\wpsassist\cache\A000320150525A77PPIC"/>
          <p:cNvPicPr>
            <a:picLocks noChangeAspect="1"/>
          </p:cNvPicPr>
          <p:nvPr/>
        </p:nvPicPr>
        <p:blipFill>
          <a:blip r:embed="rId2"/>
          <a:stretch>
            <a:fillRect/>
          </a:stretch>
        </p:blipFill>
        <p:spPr>
          <a:xfrm>
            <a:off x="7912100" y="873760"/>
            <a:ext cx="2651125" cy="1560195"/>
          </a:xfrm>
          <a:prstGeom prst="rect">
            <a:avLst/>
          </a:prstGeom>
        </p:spPr>
      </p:pic>
    </p:spTree>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810037" y="239133"/>
            <a:ext cx="8136000" cy="720000"/>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sym typeface="+mn-ea"/>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68" name="双波形 67"/>
          <p:cNvSpPr/>
          <p:nvPr/>
        </p:nvSpPr>
        <p:spPr bwMode="auto">
          <a:xfrm>
            <a:off x="1809750" y="5578475"/>
            <a:ext cx="8408035"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panose="05000000000000000000" charset="0"/>
              <a:buNone/>
            </a:pPr>
            <a:endParaRPr lang="zh-CN" altLang="zh-CN" sz="18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5" name="文本框 4"/>
          <p:cNvSpPr txBox="1"/>
          <p:nvPr/>
        </p:nvSpPr>
        <p:spPr>
          <a:xfrm>
            <a:off x="3342640" y="5781675"/>
            <a:ext cx="5342255" cy="445135"/>
          </a:xfrm>
          <a:prstGeom prst="rect">
            <a:avLst/>
          </a:prstGeom>
          <a:blipFill>
            <a:blip r:embed="rId1"/>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zh-CN" sz="2000"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《生产安全事故应急预案管理办法》第</a:t>
            </a:r>
            <a:r>
              <a:rPr lang="en-US" altLang="zh-CN"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88</a:t>
            </a:r>
            <a:r>
              <a:rPr lang="zh-CN" altLang="zh-CN" sz="2000"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号令</a:t>
            </a:r>
            <a:endParaRPr lang="zh-CN" altLang="zh-CN" sz="2000"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圆角矩形 6"/>
          <p:cNvSpPr/>
          <p:nvPr/>
        </p:nvSpPr>
        <p:spPr>
          <a:xfrm>
            <a:off x="1810385" y="1039495"/>
            <a:ext cx="279781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1809750" y="1038860"/>
            <a:ext cx="2798445" cy="4184650"/>
          </a:xfrm>
          <a:prstGeom prst="rect">
            <a:avLst/>
          </a:prstGeom>
          <a:noFill/>
        </p:spPr>
        <p:txBody>
          <a:bodyPr wrap="square" rtlCol="0" anchor="t">
            <a:spAutoFit/>
          </a:bodyPr>
          <a:lstStyle/>
          <a:p>
            <a:pPr indent="0" eaLnBrk="1" latinLnBrk="0" hangingPunct="1">
              <a:lnSpc>
                <a:spcPct val="100000"/>
              </a:lnSpc>
              <a:spcBef>
                <a:spcPts val="0"/>
              </a:spcBef>
              <a:buFont typeface="Wingdings" panose="05000000000000000000" charset="0"/>
              <a:buNone/>
            </a:pP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第七条  应急预案的编制应当遵循以人为本、依法依规、符合实际、注重实效的原则，以应急处置为核心，明确应急职责、规范应急程序、细化保障措施。</a:t>
            </a:r>
            <a:endParaRPr lang="zh-CN" altLang="en-US" sz="1900" b="1">
              <a:latin typeface="微软雅黑" panose="020B0503020204020204" pitchFamily="34" charset="-122"/>
              <a:ea typeface="微软雅黑" panose="020B0503020204020204" pitchFamily="34" charset="-122"/>
              <a:cs typeface="微软雅黑" panose="020B0503020204020204" pitchFamily="34" charset="-122"/>
            </a:endParaRPr>
          </a:p>
          <a:p>
            <a:pPr indent="0" eaLnBrk="1" latinLnBrk="0" hangingPunct="1">
              <a:lnSpc>
                <a:spcPct val="100000"/>
              </a:lnSpc>
              <a:spcBef>
                <a:spcPts val="0"/>
              </a:spcBef>
              <a:buFont typeface="Wingdings" panose="05000000000000000000" charset="0"/>
              <a:buNone/>
            </a:pP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第八条  应急预案的编制应当符合下列基本要求：</a:t>
            </a:r>
            <a:endParaRPr lang="zh-CN" altLang="en-US" sz="1900" b="1">
              <a:latin typeface="微软雅黑" panose="020B0503020204020204" pitchFamily="34" charset="-122"/>
              <a:ea typeface="微软雅黑" panose="020B0503020204020204" pitchFamily="34" charset="-122"/>
              <a:cs typeface="微软雅黑" panose="020B0503020204020204" pitchFamily="34" charset="-122"/>
            </a:endParaRPr>
          </a:p>
          <a:p>
            <a:pPr indent="0" eaLnBrk="1" latinLnBrk="0" hangingPunct="1">
              <a:lnSpc>
                <a:spcPct val="100000"/>
              </a:lnSpc>
              <a:spcBef>
                <a:spcPts val="0"/>
              </a:spcBef>
              <a:buFont typeface="Wingdings" panose="05000000000000000000" charset="0"/>
              <a:buNone/>
            </a:pP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（一）有关法律、法规、规章和标准的规定；</a:t>
            </a:r>
            <a:endParaRPr lang="zh-CN" altLang="en-US" sz="1900" b="1">
              <a:latin typeface="微软雅黑" panose="020B0503020204020204" pitchFamily="34" charset="-122"/>
              <a:ea typeface="微软雅黑" panose="020B0503020204020204" pitchFamily="34" charset="-122"/>
              <a:cs typeface="微软雅黑" panose="020B0503020204020204" pitchFamily="34" charset="-122"/>
            </a:endParaRPr>
          </a:p>
          <a:p>
            <a:pPr indent="0" eaLnBrk="1" latinLnBrk="0" hangingPunct="1">
              <a:lnSpc>
                <a:spcPct val="100000"/>
              </a:lnSpc>
              <a:spcBef>
                <a:spcPts val="0"/>
              </a:spcBef>
              <a:buFont typeface="Wingdings" panose="05000000000000000000" charset="0"/>
              <a:buNone/>
            </a:pP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（二）本地区、本部门、本单位的安全生产实际情况；</a:t>
            </a:r>
            <a:endParaRPr lang="zh-CN" altLang="en-US" sz="19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圆角矩形 7"/>
          <p:cNvSpPr/>
          <p:nvPr/>
        </p:nvSpPr>
        <p:spPr>
          <a:xfrm>
            <a:off x="5022850" y="1301750"/>
            <a:ext cx="2505710" cy="409448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圆角矩形 9"/>
          <p:cNvSpPr/>
          <p:nvPr/>
        </p:nvSpPr>
        <p:spPr>
          <a:xfrm>
            <a:off x="7912100" y="1695450"/>
            <a:ext cx="2493010" cy="374904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内容占位符 11"/>
          <p:cNvSpPr>
            <a:spLocks noGrp="1"/>
          </p:cNvSpPr>
          <p:nvPr>
            <p:ph idx="1"/>
          </p:nvPr>
        </p:nvSpPr>
        <p:spPr>
          <a:xfrm>
            <a:off x="8100060" y="2304415"/>
            <a:ext cx="2117725" cy="2961640"/>
          </a:xfrm>
        </p:spPr>
        <p:txBody>
          <a:bodyPr/>
          <a:lstStyle/>
          <a:p>
            <a:pPr marL="0" indent="0" eaLnBrk="1" latinLnBrk="0" hangingPunct="1">
              <a:lnSpc>
                <a:spcPts val="3200"/>
              </a:lnSpc>
              <a:spcBef>
                <a:spcPts val="0"/>
              </a:spcBef>
              <a:buClr>
                <a:srgbClr val="FFFF00"/>
              </a:buClr>
              <a:buFont typeface="Wingdings" panose="05000000000000000000" pitchFamily="2" charset="2"/>
              <a:buNone/>
            </a:pPr>
            <a:r>
              <a:rPr lang="zh-CN" altLang="en-US" sz="1800">
                <a:latin typeface="微软雅黑" panose="020B0503020204020204" pitchFamily="34" charset="-122"/>
                <a:ea typeface="微软雅黑" panose="020B0503020204020204" pitchFamily="34" charset="-122"/>
                <a:sym typeface="+mn-ea"/>
              </a:rPr>
              <a:t>（七）应急预案基本要素齐全、完整，应急预案附件提供的信息准确；</a:t>
            </a:r>
            <a:endParaRPr lang="zh-CN" altLang="en-US" sz="1800" b="1">
              <a:latin typeface="微软雅黑" panose="020B0503020204020204" pitchFamily="34" charset="-122"/>
              <a:ea typeface="微软雅黑" panose="020B0503020204020204" pitchFamily="34" charset="-122"/>
            </a:endParaRPr>
          </a:p>
          <a:p>
            <a:pPr marL="0" indent="0" eaLnBrk="1" latinLnBrk="0" hangingPunct="1">
              <a:lnSpc>
                <a:spcPts val="3200"/>
              </a:lnSpc>
              <a:spcBef>
                <a:spcPts val="0"/>
              </a:spcBef>
              <a:buClr>
                <a:srgbClr val="FFFF00"/>
              </a:buClr>
              <a:buFont typeface="Wingdings" panose="05000000000000000000" pitchFamily="2" charset="2"/>
              <a:buNone/>
            </a:pPr>
            <a:r>
              <a:rPr lang="zh-CN" altLang="en-US" sz="1800">
                <a:latin typeface="微软雅黑" panose="020B0503020204020204" pitchFamily="34" charset="-122"/>
                <a:ea typeface="微软雅黑" panose="020B0503020204020204" pitchFamily="34" charset="-122"/>
                <a:sym typeface="+mn-ea"/>
              </a:rPr>
              <a:t>（八）应急预案内容与相关应急预案相互衔接。</a:t>
            </a:r>
            <a:endParaRPr lang="zh-CN" altLang="en-US" sz="1800" b="1" dirty="0">
              <a:solidFill>
                <a:srgbClr val="FF0000"/>
              </a:solidFill>
              <a:ea typeface="微软雅黑" panose="020B0503020204020204" pitchFamily="34" charset="-122"/>
              <a:sym typeface="+mn-ea"/>
            </a:endParaRPr>
          </a:p>
          <a:p>
            <a:endParaRPr lang="zh-CN" altLang="en-US"/>
          </a:p>
        </p:txBody>
      </p:sp>
      <p:pic>
        <p:nvPicPr>
          <p:cNvPr id="13" name="图片 12" descr="office6\wpsassist\cache\A000320150525A77PPIC"/>
          <p:cNvPicPr>
            <a:picLocks noChangeAspect="1"/>
          </p:cNvPicPr>
          <p:nvPr/>
        </p:nvPicPr>
        <p:blipFill>
          <a:blip r:embed="rId2"/>
          <a:stretch>
            <a:fillRect/>
          </a:stretch>
        </p:blipFill>
        <p:spPr>
          <a:xfrm>
            <a:off x="7753985" y="744220"/>
            <a:ext cx="2651125" cy="1560195"/>
          </a:xfrm>
          <a:prstGeom prst="rect">
            <a:avLst/>
          </a:prstGeom>
        </p:spPr>
      </p:pic>
      <p:sp>
        <p:nvSpPr>
          <p:cNvPr id="3" name="文本框 2"/>
          <p:cNvSpPr txBox="1"/>
          <p:nvPr/>
        </p:nvSpPr>
        <p:spPr>
          <a:xfrm>
            <a:off x="5185410" y="1457325"/>
            <a:ext cx="2343150" cy="4246245"/>
          </a:xfrm>
          <a:prstGeom prst="rect">
            <a:avLst/>
          </a:prstGeom>
          <a:noFill/>
        </p:spPr>
        <p:txBody>
          <a:bodyPr wrap="square" rtlCol="0" anchor="t">
            <a:spAutoFit/>
          </a:bodyPr>
          <a:lstStyle/>
          <a:p>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（三）本地区、本部门、本单位的危险性分析情况；</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（四）应急组织和人员的职责分工明确，并有具体的落实措施；</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（五）有明确、具体的应急程序和处置措施，并与其应急能力相适应；</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（六）有明确的应急保障措施，满足本地区、本部门、本单位的应急工作需要；</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5"/>
          <p:cNvSpPr/>
          <p:nvPr/>
        </p:nvSpPr>
        <p:spPr bwMode="auto">
          <a:xfrm>
            <a:off x="3375563" y="2169045"/>
            <a:ext cx="2597037" cy="3325625"/>
          </a:xfrm>
          <a:custGeom>
            <a:avLst/>
            <a:gdLst>
              <a:gd name="T0" fmla="*/ 915 w 1244"/>
              <a:gd name="T1" fmla="*/ 1278 h 1593"/>
              <a:gd name="T2" fmla="*/ 0 w 1244"/>
              <a:gd name="T3" fmla="*/ 1593 h 1593"/>
              <a:gd name="T4" fmla="*/ 1244 w 1244"/>
              <a:gd name="T5" fmla="*/ 0 h 1593"/>
              <a:gd name="T6" fmla="*/ 915 w 1244"/>
              <a:gd name="T7" fmla="*/ 1278 h 1593"/>
            </a:gdLst>
            <a:ahLst/>
            <a:cxnLst>
              <a:cxn ang="0">
                <a:pos x="T0" y="T1"/>
              </a:cxn>
              <a:cxn ang="0">
                <a:pos x="T2" y="T3"/>
              </a:cxn>
              <a:cxn ang="0">
                <a:pos x="T4" y="T5"/>
              </a:cxn>
              <a:cxn ang="0">
                <a:pos x="T6" y="T7"/>
              </a:cxn>
            </a:cxnLst>
            <a:rect l="0" t="0" r="r" b="b"/>
            <a:pathLst>
              <a:path w="1244" h="1593">
                <a:moveTo>
                  <a:pt x="915" y="1278"/>
                </a:moveTo>
                <a:lnTo>
                  <a:pt x="0" y="1593"/>
                </a:lnTo>
                <a:lnTo>
                  <a:pt x="1244" y="0"/>
                </a:lnTo>
                <a:lnTo>
                  <a:pt x="915" y="1278"/>
                </a:lnTo>
                <a:close/>
              </a:path>
            </a:pathLst>
          </a:custGeom>
          <a:solidFill>
            <a:schemeClr val="tx1"/>
          </a:solidFill>
          <a:ln>
            <a:noFill/>
          </a:ln>
        </p:spPr>
        <p:txBody>
          <a:bodyPr vert="horz" wrap="square" lIns="121881" tIns="60940" rIns="121881" bIns="60940" numCol="1" anchor="t" anchorCtr="0" compatLnSpc="1"/>
          <a:lstStyle/>
          <a:p>
            <a:endParaRPr lang="zh-CN" altLang="en-US" sz="1705">
              <a:latin typeface="微软雅黑" panose="020B0503020204020204" pitchFamily="34" charset="-122"/>
              <a:cs typeface="微软雅黑" panose="020B0503020204020204" pitchFamily="34" charset="-122"/>
            </a:endParaRPr>
          </a:p>
        </p:txBody>
      </p:sp>
      <p:sp>
        <p:nvSpPr>
          <p:cNvPr id="6" name="Rectangle 6"/>
          <p:cNvSpPr>
            <a:spLocks noChangeArrowheads="1"/>
          </p:cNvSpPr>
          <p:nvPr/>
        </p:nvSpPr>
        <p:spPr bwMode="auto">
          <a:xfrm>
            <a:off x="1923" y="1081"/>
            <a:ext cx="4677060" cy="6855839"/>
          </a:xfrm>
          <a:prstGeom prst="rect">
            <a:avLst/>
          </a:prstGeom>
          <a:solidFill>
            <a:srgbClr val="004898"/>
          </a:solidFill>
          <a:ln>
            <a:noFill/>
          </a:ln>
        </p:spPr>
        <p:txBody>
          <a:bodyPr vert="horz" wrap="square" lIns="121881" tIns="60940" rIns="121881" bIns="60940" numCol="1" anchor="t" anchorCtr="0" compatLnSpc="1"/>
          <a:lstStyle/>
          <a:p>
            <a:endParaRPr lang="zh-CN" altLang="en-US" sz="1705">
              <a:latin typeface="微软雅黑" panose="020B0503020204020204" pitchFamily="34" charset="-122"/>
              <a:cs typeface="微软雅黑" panose="020B0503020204020204" pitchFamily="34" charset="-122"/>
            </a:endParaRPr>
          </a:p>
        </p:txBody>
      </p:sp>
      <p:grpSp>
        <p:nvGrpSpPr>
          <p:cNvPr id="2" name="组合 1"/>
          <p:cNvGrpSpPr/>
          <p:nvPr/>
        </p:nvGrpSpPr>
        <p:grpSpPr>
          <a:xfrm>
            <a:off x="333858" y="1866335"/>
            <a:ext cx="5638741" cy="2970724"/>
            <a:chOff x="350533" y="1967772"/>
            <a:chExt cx="5948658" cy="3134002"/>
          </a:xfrm>
        </p:grpSpPr>
        <p:sp>
          <p:nvSpPr>
            <p:cNvPr id="7" name="Freeform 7"/>
            <p:cNvSpPr/>
            <p:nvPr/>
          </p:nvSpPr>
          <p:spPr bwMode="auto">
            <a:xfrm>
              <a:off x="500296" y="2287119"/>
              <a:ext cx="5798895" cy="2814655"/>
            </a:xfrm>
            <a:custGeom>
              <a:avLst/>
              <a:gdLst>
                <a:gd name="T0" fmla="*/ 2304 w 2633"/>
                <a:gd name="T1" fmla="*/ 1278 h 1278"/>
                <a:gd name="T2" fmla="*/ 343 w 2633"/>
                <a:gd name="T3" fmla="*/ 1276 h 1278"/>
                <a:gd name="T4" fmla="*/ 0 w 2633"/>
                <a:gd name="T5" fmla="*/ 13 h 1278"/>
                <a:gd name="T6" fmla="*/ 2633 w 2633"/>
                <a:gd name="T7" fmla="*/ 0 h 1278"/>
                <a:gd name="T8" fmla="*/ 2304 w 2633"/>
                <a:gd name="T9" fmla="*/ 1278 h 1278"/>
              </a:gdLst>
              <a:ahLst/>
              <a:cxnLst>
                <a:cxn ang="0">
                  <a:pos x="T0" y="T1"/>
                </a:cxn>
                <a:cxn ang="0">
                  <a:pos x="T2" y="T3"/>
                </a:cxn>
                <a:cxn ang="0">
                  <a:pos x="T4" y="T5"/>
                </a:cxn>
                <a:cxn ang="0">
                  <a:pos x="T6" y="T7"/>
                </a:cxn>
                <a:cxn ang="0">
                  <a:pos x="T8" y="T9"/>
                </a:cxn>
              </a:cxnLst>
              <a:rect l="0" t="0" r="r" b="b"/>
              <a:pathLst>
                <a:path w="2633" h="1278">
                  <a:moveTo>
                    <a:pt x="2304" y="1278"/>
                  </a:moveTo>
                  <a:lnTo>
                    <a:pt x="343" y="1276"/>
                  </a:lnTo>
                  <a:lnTo>
                    <a:pt x="0" y="13"/>
                  </a:lnTo>
                  <a:lnTo>
                    <a:pt x="2633" y="0"/>
                  </a:lnTo>
                  <a:lnTo>
                    <a:pt x="2304" y="1278"/>
                  </a:lnTo>
                  <a:close/>
                </a:path>
              </a:pathLst>
            </a:custGeom>
            <a:solidFill>
              <a:srgbClr val="E60012"/>
            </a:solidFill>
            <a:ln>
              <a:noFill/>
            </a:ln>
          </p:spPr>
          <p:txBody>
            <a:bodyPr vert="horz" wrap="square" lIns="121881" tIns="60940" rIns="121881" bIns="60940" numCol="1" anchor="t" anchorCtr="0" compatLnSpc="1"/>
            <a:lstStyle/>
            <a:p>
              <a:endParaRPr lang="zh-CN" altLang="en-US" sz="1705">
                <a:latin typeface="微软雅黑" panose="020B0503020204020204" pitchFamily="34" charset="-122"/>
                <a:cs typeface="微软雅黑" panose="020B0503020204020204" pitchFamily="34" charset="-122"/>
              </a:endParaRPr>
            </a:p>
          </p:txBody>
        </p:sp>
        <p:sp>
          <p:nvSpPr>
            <p:cNvPr id="8" name="Freeform 8"/>
            <p:cNvSpPr/>
            <p:nvPr/>
          </p:nvSpPr>
          <p:spPr bwMode="auto">
            <a:xfrm>
              <a:off x="535534" y="2313549"/>
              <a:ext cx="740003" cy="2783821"/>
            </a:xfrm>
            <a:custGeom>
              <a:avLst/>
              <a:gdLst>
                <a:gd name="T0" fmla="*/ 0 w 336"/>
                <a:gd name="T1" fmla="*/ 7 h 1264"/>
                <a:gd name="T2" fmla="*/ 336 w 336"/>
                <a:gd name="T3" fmla="*/ 0 h 1264"/>
                <a:gd name="T4" fmla="*/ 327 w 336"/>
                <a:gd name="T5" fmla="*/ 1264 h 1264"/>
                <a:gd name="T6" fmla="*/ 0 w 336"/>
                <a:gd name="T7" fmla="*/ 7 h 1264"/>
              </a:gdLst>
              <a:ahLst/>
              <a:cxnLst>
                <a:cxn ang="0">
                  <a:pos x="T0" y="T1"/>
                </a:cxn>
                <a:cxn ang="0">
                  <a:pos x="T2" y="T3"/>
                </a:cxn>
                <a:cxn ang="0">
                  <a:pos x="T4" y="T5"/>
                </a:cxn>
                <a:cxn ang="0">
                  <a:pos x="T6" y="T7"/>
                </a:cxn>
              </a:cxnLst>
              <a:rect l="0" t="0" r="r" b="b"/>
              <a:pathLst>
                <a:path w="336" h="1264">
                  <a:moveTo>
                    <a:pt x="0" y="7"/>
                  </a:moveTo>
                  <a:lnTo>
                    <a:pt x="336" y="0"/>
                  </a:lnTo>
                  <a:lnTo>
                    <a:pt x="327" y="1264"/>
                  </a:lnTo>
                  <a:lnTo>
                    <a:pt x="0" y="7"/>
                  </a:lnTo>
                  <a:close/>
                </a:path>
              </a:pathLst>
            </a:custGeom>
            <a:solidFill>
              <a:schemeClr val="tx1">
                <a:lumMod val="95000"/>
                <a:lumOff val="5000"/>
              </a:schemeClr>
            </a:solidFill>
            <a:ln>
              <a:noFill/>
            </a:ln>
          </p:spPr>
          <p:txBody>
            <a:bodyPr vert="horz" wrap="square" lIns="121881" tIns="60940" rIns="121881" bIns="60940" numCol="1" anchor="t" anchorCtr="0" compatLnSpc="1"/>
            <a:lstStyle/>
            <a:p>
              <a:endParaRPr lang="zh-CN" altLang="en-US" sz="1705" dirty="0">
                <a:latin typeface="微软雅黑" panose="020B0503020204020204" pitchFamily="34" charset="-122"/>
                <a:cs typeface="微软雅黑" panose="020B0503020204020204" pitchFamily="34" charset="-122"/>
              </a:endParaRPr>
            </a:p>
          </p:txBody>
        </p:sp>
        <p:sp>
          <p:nvSpPr>
            <p:cNvPr id="9" name="Freeform 9"/>
            <p:cNvSpPr/>
            <p:nvPr/>
          </p:nvSpPr>
          <p:spPr bwMode="auto">
            <a:xfrm>
              <a:off x="350533" y="1967772"/>
              <a:ext cx="905183" cy="3129598"/>
            </a:xfrm>
            <a:custGeom>
              <a:avLst/>
              <a:gdLst>
                <a:gd name="T0" fmla="*/ 0 w 411"/>
                <a:gd name="T1" fmla="*/ 197 h 1421"/>
                <a:gd name="T2" fmla="*/ 296 w 411"/>
                <a:gd name="T3" fmla="*/ 0 h 1421"/>
                <a:gd name="T4" fmla="*/ 411 w 411"/>
                <a:gd name="T5" fmla="*/ 1421 h 1421"/>
                <a:gd name="T6" fmla="*/ 0 w 411"/>
                <a:gd name="T7" fmla="*/ 197 h 1421"/>
              </a:gdLst>
              <a:ahLst/>
              <a:cxnLst>
                <a:cxn ang="0">
                  <a:pos x="T0" y="T1"/>
                </a:cxn>
                <a:cxn ang="0">
                  <a:pos x="T2" y="T3"/>
                </a:cxn>
                <a:cxn ang="0">
                  <a:pos x="T4" y="T5"/>
                </a:cxn>
                <a:cxn ang="0">
                  <a:pos x="T6" y="T7"/>
                </a:cxn>
              </a:cxnLst>
              <a:rect l="0" t="0" r="r" b="b"/>
              <a:pathLst>
                <a:path w="411" h="1421">
                  <a:moveTo>
                    <a:pt x="0" y="197"/>
                  </a:moveTo>
                  <a:lnTo>
                    <a:pt x="296" y="0"/>
                  </a:lnTo>
                  <a:lnTo>
                    <a:pt x="411" y="1421"/>
                  </a:lnTo>
                  <a:lnTo>
                    <a:pt x="0" y="197"/>
                  </a:lnTo>
                  <a:close/>
                </a:path>
              </a:pathLst>
            </a:custGeom>
            <a:solidFill>
              <a:srgbClr val="E60012"/>
            </a:solidFill>
            <a:ln>
              <a:noFill/>
            </a:ln>
          </p:spPr>
          <p:txBody>
            <a:bodyPr vert="horz" wrap="square" lIns="121881" tIns="60940" rIns="121881" bIns="60940" numCol="1" anchor="t" anchorCtr="0" compatLnSpc="1"/>
            <a:lstStyle/>
            <a:p>
              <a:endParaRPr lang="zh-CN" altLang="en-US" sz="1705">
                <a:latin typeface="微软雅黑" panose="020B0503020204020204" pitchFamily="34" charset="-122"/>
                <a:cs typeface="微软雅黑" panose="020B0503020204020204" pitchFamily="34" charset="-122"/>
              </a:endParaRPr>
            </a:p>
          </p:txBody>
        </p:sp>
      </p:grpSp>
      <p:sp>
        <p:nvSpPr>
          <p:cNvPr id="20" name="矩形 19"/>
          <p:cNvSpPr/>
          <p:nvPr/>
        </p:nvSpPr>
        <p:spPr>
          <a:xfrm>
            <a:off x="2244447" y="2724522"/>
            <a:ext cx="1925955" cy="1015365"/>
          </a:xfrm>
          <a:prstGeom prst="rect">
            <a:avLst/>
          </a:prstGeom>
        </p:spPr>
        <p:txBody>
          <a:bodyPr wrap="none" lIns="0" tIns="0" rIns="0" bIns="0">
            <a:spAutoFit/>
          </a:bodyPr>
          <a:lstStyle/>
          <a:p>
            <a:pPr algn="ctr"/>
            <a:r>
              <a:rPr lang="zh-CN" altLang="en-US" sz="6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目 录</a:t>
            </a:r>
            <a:endParaRPr lang="zh-CN" altLang="en-US" sz="6600"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sp>
        <p:nvSpPr>
          <p:cNvPr id="21" name="矩形 20"/>
          <p:cNvSpPr/>
          <p:nvPr/>
        </p:nvSpPr>
        <p:spPr>
          <a:xfrm>
            <a:off x="2262224" y="3770043"/>
            <a:ext cx="1890395" cy="408940"/>
          </a:xfrm>
          <a:prstGeom prst="rect">
            <a:avLst/>
          </a:prstGeom>
        </p:spPr>
        <p:txBody>
          <a:bodyPr wrap="none" lIns="0" tIns="0" rIns="0" bIns="0">
            <a:spAutoFit/>
          </a:bodyPr>
          <a:lstStyle/>
          <a:p>
            <a:pPr algn="ctr"/>
            <a:r>
              <a:rPr lang="en-US" altLang="zh-CN" sz="2655"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rPr>
              <a:t>CONTENTS</a:t>
            </a:r>
            <a:endParaRPr lang="en-US" altLang="zh-CN" sz="2655" b="1" dirty="0">
              <a:solidFill>
                <a:schemeClr val="bg1"/>
              </a:solidFill>
              <a:latin typeface="微软雅黑" panose="020B0503020204020204" pitchFamily="34" charset="-122"/>
              <a:ea typeface="微软雅黑" panose="020B0503020204020204" pitchFamily="34" charset="-122"/>
              <a:cs typeface="微软雅黑" panose="020B0503020204020204" pitchFamily="34" charset="-122"/>
              <a:sym typeface="Arial" panose="020B0604020202020204" pitchFamily="34" charset="0"/>
            </a:endParaRPr>
          </a:p>
        </p:txBody>
      </p:sp>
      <p:grpSp>
        <p:nvGrpSpPr>
          <p:cNvPr id="3" name="组合 2"/>
          <p:cNvGrpSpPr/>
          <p:nvPr/>
        </p:nvGrpSpPr>
        <p:grpSpPr>
          <a:xfrm>
            <a:off x="6343268" y="1947296"/>
            <a:ext cx="5465927" cy="3110690"/>
            <a:chOff x="9933" y="3353"/>
            <a:chExt cx="8610" cy="4900"/>
          </a:xfrm>
        </p:grpSpPr>
        <p:sp>
          <p:nvSpPr>
            <p:cNvPr id="18" name="Rectangle 6"/>
            <p:cNvSpPr txBox="1">
              <a:spLocks noChangeArrowheads="1"/>
            </p:cNvSpPr>
            <p:nvPr/>
          </p:nvSpPr>
          <p:spPr>
            <a:xfrm>
              <a:off x="9933" y="3672"/>
              <a:ext cx="1394" cy="1009"/>
            </a:xfrm>
            <a:prstGeom prst="rect">
              <a:avLst/>
            </a:prstGeom>
            <a:solidFill>
              <a:srgbClr val="E60012"/>
            </a:solidFill>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tLang="zh-CN" sz="4000" b="1" dirty="0">
                  <a:solidFill>
                    <a:schemeClr val="bg1"/>
                  </a:solidFill>
                  <a:latin typeface="微软雅黑" panose="020B0503020204020204" pitchFamily="34" charset="-122"/>
                  <a:ea typeface="微软雅黑" panose="020B0503020204020204" pitchFamily="34" charset="-122"/>
                  <a:cs typeface="+mn-ea"/>
                  <a:sym typeface="+mn-lt"/>
                </a:rPr>
                <a:t>01</a:t>
              </a:r>
              <a:endParaRPr lang="en-US" altLang="zh-CN" sz="4000"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26" name="Rectangle 10"/>
            <p:cNvSpPr>
              <a:spLocks noChangeArrowheads="1"/>
            </p:cNvSpPr>
            <p:nvPr/>
          </p:nvSpPr>
          <p:spPr bwMode="auto">
            <a:xfrm>
              <a:off x="11875" y="3353"/>
              <a:ext cx="6668" cy="1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sz="4400">
                  <a:solidFill>
                    <a:schemeClr val="tx2"/>
                  </a:solidFill>
                  <a:latin typeface="Arial" panose="020B0604020202020204" pitchFamily="34" charset="0"/>
                </a:defRPr>
              </a:lvl1pPr>
              <a:lvl2pPr>
                <a:spcBef>
                  <a:spcPct val="0"/>
                </a:spcBef>
                <a:defRPr sz="4400">
                  <a:solidFill>
                    <a:schemeClr val="tx2"/>
                  </a:solidFill>
                  <a:latin typeface="Arial" panose="020B0604020202020204" pitchFamily="34" charset="0"/>
                </a:defRPr>
              </a:lvl2pPr>
              <a:lvl3pPr>
                <a:spcBef>
                  <a:spcPct val="0"/>
                </a:spcBef>
                <a:defRPr sz="4400">
                  <a:solidFill>
                    <a:schemeClr val="tx2"/>
                  </a:solidFill>
                  <a:latin typeface="Arial" panose="020B0604020202020204" pitchFamily="34" charset="0"/>
                </a:defRPr>
              </a:lvl3pPr>
              <a:lvl4pPr>
                <a:spcBef>
                  <a:spcPct val="0"/>
                </a:spcBef>
                <a:defRPr sz="4400">
                  <a:solidFill>
                    <a:schemeClr val="tx2"/>
                  </a:solidFill>
                  <a:latin typeface="Arial" panose="020B0604020202020204" pitchFamily="34" charset="0"/>
                </a:defRPr>
              </a:lvl4pPr>
              <a:lvl5pPr>
                <a:spcBef>
                  <a:spcPct val="0"/>
                </a:spcBef>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zh-CN" altLang="en-US" sz="2400" b="1" dirty="0">
                  <a:solidFill>
                    <a:schemeClr val="tx1"/>
                  </a:solidFill>
                  <a:latin typeface="微软雅黑" panose="020B0503020204020204" pitchFamily="34" charset="-122"/>
                  <a:ea typeface="微软雅黑" panose="020B0503020204020204" pitchFamily="34" charset="-122"/>
                  <a:cs typeface="+mn-ea"/>
                  <a:sym typeface="+mn-lt"/>
                </a:rPr>
                <a:t>应急预案编制要求</a:t>
              </a:r>
              <a:endParaRPr lang="zh-CN" altLang="en-US" sz="2400" b="1" dirty="0">
                <a:solidFill>
                  <a:schemeClr val="tx1"/>
                </a:solidFill>
                <a:latin typeface="微软雅黑" panose="020B0503020204020204" pitchFamily="34" charset="-122"/>
                <a:ea typeface="微软雅黑" panose="020B0503020204020204" pitchFamily="34" charset="-122"/>
                <a:cs typeface="+mn-ea"/>
                <a:sym typeface="+mn-lt"/>
              </a:endParaRPr>
            </a:p>
          </p:txBody>
        </p:sp>
        <p:sp>
          <p:nvSpPr>
            <p:cNvPr id="27" name="Rectangle 13"/>
            <p:cNvSpPr>
              <a:spLocks noChangeArrowheads="1"/>
            </p:cNvSpPr>
            <p:nvPr/>
          </p:nvSpPr>
          <p:spPr bwMode="auto">
            <a:xfrm>
              <a:off x="11847" y="5000"/>
              <a:ext cx="6478" cy="1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sz="4400">
                  <a:solidFill>
                    <a:schemeClr val="tx2"/>
                  </a:solidFill>
                  <a:latin typeface="Arial" panose="020B0604020202020204" pitchFamily="34" charset="0"/>
                </a:defRPr>
              </a:lvl1pPr>
              <a:lvl2pPr>
                <a:spcBef>
                  <a:spcPct val="0"/>
                </a:spcBef>
                <a:defRPr sz="4400">
                  <a:solidFill>
                    <a:schemeClr val="tx2"/>
                  </a:solidFill>
                  <a:latin typeface="Arial" panose="020B0604020202020204" pitchFamily="34" charset="0"/>
                </a:defRPr>
              </a:lvl2pPr>
              <a:lvl3pPr>
                <a:spcBef>
                  <a:spcPct val="0"/>
                </a:spcBef>
                <a:defRPr sz="4400">
                  <a:solidFill>
                    <a:schemeClr val="tx2"/>
                  </a:solidFill>
                  <a:latin typeface="Arial" panose="020B0604020202020204" pitchFamily="34" charset="0"/>
                </a:defRPr>
              </a:lvl3pPr>
              <a:lvl4pPr>
                <a:spcBef>
                  <a:spcPct val="0"/>
                </a:spcBef>
                <a:defRPr sz="4400">
                  <a:solidFill>
                    <a:schemeClr val="tx2"/>
                  </a:solidFill>
                  <a:latin typeface="Arial" panose="020B0604020202020204" pitchFamily="34" charset="0"/>
                </a:defRPr>
              </a:lvl4pPr>
              <a:lvl5pPr>
                <a:spcBef>
                  <a:spcPct val="0"/>
                </a:spcBef>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lang="zh-CN" altLang="en-US" sz="2400" b="1" dirty="0">
                  <a:solidFill>
                    <a:schemeClr val="tx1"/>
                  </a:solidFill>
                  <a:latin typeface="微软雅黑" panose="020B0503020204020204" pitchFamily="34" charset="-122"/>
                  <a:ea typeface="微软雅黑" panose="020B0503020204020204" pitchFamily="34" charset="-122"/>
                  <a:cs typeface="+mn-ea"/>
                  <a:sym typeface="+mn-lt"/>
                </a:rPr>
                <a:t>应急预案管理要求</a:t>
              </a:r>
              <a:endParaRPr lang="zh-CN" altLang="en-US" sz="2400" b="1" dirty="0">
                <a:solidFill>
                  <a:schemeClr val="tx1"/>
                </a:solidFill>
                <a:latin typeface="微软雅黑" panose="020B0503020204020204" pitchFamily="34" charset="-122"/>
                <a:ea typeface="微软雅黑" panose="020B0503020204020204" pitchFamily="34" charset="-122"/>
                <a:cs typeface="+mn-ea"/>
                <a:sym typeface="+mn-lt"/>
              </a:endParaRPr>
            </a:p>
          </p:txBody>
        </p:sp>
        <p:sp>
          <p:nvSpPr>
            <p:cNvPr id="28" name="Rectangle 16"/>
            <p:cNvSpPr>
              <a:spLocks noChangeArrowheads="1"/>
            </p:cNvSpPr>
            <p:nvPr/>
          </p:nvSpPr>
          <p:spPr bwMode="auto">
            <a:xfrm>
              <a:off x="11808" y="6607"/>
              <a:ext cx="6516" cy="1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0"/>
                </a:spcBef>
                <a:defRPr sz="4400">
                  <a:solidFill>
                    <a:schemeClr val="tx2"/>
                  </a:solidFill>
                  <a:latin typeface="Arial" panose="020B0604020202020204" pitchFamily="34" charset="0"/>
                </a:defRPr>
              </a:lvl1pPr>
              <a:lvl2pPr>
                <a:spcBef>
                  <a:spcPct val="0"/>
                </a:spcBef>
                <a:defRPr sz="4400">
                  <a:solidFill>
                    <a:schemeClr val="tx2"/>
                  </a:solidFill>
                  <a:latin typeface="Arial" panose="020B0604020202020204" pitchFamily="34" charset="0"/>
                </a:defRPr>
              </a:lvl2pPr>
              <a:lvl3pPr>
                <a:spcBef>
                  <a:spcPct val="0"/>
                </a:spcBef>
                <a:defRPr sz="4400">
                  <a:solidFill>
                    <a:schemeClr val="tx2"/>
                  </a:solidFill>
                  <a:latin typeface="Arial" panose="020B0604020202020204" pitchFamily="34" charset="0"/>
                </a:defRPr>
              </a:lvl3pPr>
              <a:lvl4pPr>
                <a:spcBef>
                  <a:spcPct val="0"/>
                </a:spcBef>
                <a:defRPr sz="4400">
                  <a:solidFill>
                    <a:schemeClr val="tx2"/>
                  </a:solidFill>
                  <a:latin typeface="Arial" panose="020B0604020202020204" pitchFamily="34" charset="0"/>
                </a:defRPr>
              </a:lvl4pPr>
              <a:lvl5pPr>
                <a:spcBef>
                  <a:spcPct val="0"/>
                </a:spcBef>
                <a:defRPr sz="4400">
                  <a:solidFill>
                    <a:schemeClr val="tx2"/>
                  </a:solidFill>
                  <a:latin typeface="Arial" panose="020B0604020202020204" pitchFamily="34" charset="0"/>
                </a:defRPr>
              </a:lvl5pPr>
              <a:lvl6pPr marL="457200" algn="ctr" fontAlgn="base">
                <a:spcBef>
                  <a:spcPct val="0"/>
                </a:spcBef>
                <a:spcAft>
                  <a:spcPct val="0"/>
                </a:spcAft>
                <a:defRPr sz="4400">
                  <a:solidFill>
                    <a:schemeClr val="tx2"/>
                  </a:solidFill>
                  <a:latin typeface="Arial" panose="020B0604020202020204" pitchFamily="34" charset="0"/>
                </a:defRPr>
              </a:lvl6pPr>
              <a:lvl7pPr marL="914400" algn="ctr" fontAlgn="base">
                <a:spcBef>
                  <a:spcPct val="0"/>
                </a:spcBef>
                <a:spcAft>
                  <a:spcPct val="0"/>
                </a:spcAft>
                <a:defRPr sz="4400">
                  <a:solidFill>
                    <a:schemeClr val="tx2"/>
                  </a:solidFill>
                  <a:latin typeface="Arial" panose="020B0604020202020204" pitchFamily="34" charset="0"/>
                </a:defRPr>
              </a:lvl7pPr>
              <a:lvl8pPr marL="1371600" algn="ctr" fontAlgn="base">
                <a:spcBef>
                  <a:spcPct val="0"/>
                </a:spcBef>
                <a:spcAft>
                  <a:spcPct val="0"/>
                </a:spcAft>
                <a:defRPr sz="4400">
                  <a:solidFill>
                    <a:schemeClr val="tx2"/>
                  </a:solidFill>
                  <a:latin typeface="Arial" panose="020B0604020202020204" pitchFamily="34" charset="0"/>
                </a:defRPr>
              </a:lvl8pPr>
              <a:lvl9pPr marL="1828800" algn="ctr" fontAlgn="base">
                <a:spcBef>
                  <a:spcPct val="0"/>
                </a:spcBef>
                <a:spcAft>
                  <a:spcPct val="0"/>
                </a:spcAft>
                <a:defRPr sz="4400">
                  <a:solidFill>
                    <a:schemeClr val="tx2"/>
                  </a:solidFill>
                  <a:latin typeface="Arial" panose="020B0604020202020204" pitchFamily="34" charset="0"/>
                </a:defRPr>
              </a:lvl9pPr>
            </a:lstStyle>
            <a:p>
              <a:r>
                <a:rPr sz="2400" b="1" dirty="0">
                  <a:solidFill>
                    <a:schemeClr val="tx1"/>
                  </a:solidFill>
                  <a:latin typeface="微软雅黑" panose="020B0503020204020204" pitchFamily="34" charset="-122"/>
                  <a:ea typeface="微软雅黑" panose="020B0503020204020204" pitchFamily="34" charset="-122"/>
                  <a:cs typeface="+mn-ea"/>
                  <a:sym typeface="+mn-lt"/>
                </a:rPr>
                <a:t>相关案例（不成功案例）</a:t>
              </a:r>
              <a:endParaRPr sz="2400" b="1" dirty="0">
                <a:solidFill>
                  <a:schemeClr val="tx1"/>
                </a:solidFill>
                <a:latin typeface="微软雅黑" panose="020B0503020204020204" pitchFamily="34" charset="-122"/>
                <a:ea typeface="微软雅黑" panose="020B0503020204020204" pitchFamily="34" charset="-122"/>
                <a:cs typeface="+mn-ea"/>
                <a:sym typeface="+mn-lt"/>
              </a:endParaRPr>
            </a:p>
          </p:txBody>
        </p:sp>
        <p:sp>
          <p:nvSpPr>
            <p:cNvPr id="30" name="Rectangle 6"/>
            <p:cNvSpPr txBox="1">
              <a:spLocks noChangeArrowheads="1"/>
            </p:cNvSpPr>
            <p:nvPr/>
          </p:nvSpPr>
          <p:spPr>
            <a:xfrm>
              <a:off x="9933" y="5308"/>
              <a:ext cx="1394" cy="1009"/>
            </a:xfrm>
            <a:prstGeom prst="rect">
              <a:avLst/>
            </a:prstGeom>
            <a:solidFill>
              <a:srgbClr val="2F5EB0"/>
            </a:solidFill>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tLang="zh-CN" sz="4000" b="1" dirty="0">
                  <a:solidFill>
                    <a:schemeClr val="bg1"/>
                  </a:solidFill>
                  <a:latin typeface="微软雅黑" panose="020B0503020204020204" pitchFamily="34" charset="-122"/>
                  <a:ea typeface="微软雅黑" panose="020B0503020204020204" pitchFamily="34" charset="-122"/>
                  <a:cs typeface="+mn-ea"/>
                  <a:sym typeface="+mn-lt"/>
                </a:rPr>
                <a:t>02</a:t>
              </a:r>
              <a:endParaRPr lang="en-US" altLang="zh-CN" sz="4000" b="1" dirty="0">
                <a:solidFill>
                  <a:schemeClr val="bg1"/>
                </a:solidFill>
                <a:latin typeface="微软雅黑" panose="020B0503020204020204" pitchFamily="34" charset="-122"/>
                <a:ea typeface="微软雅黑" panose="020B0503020204020204" pitchFamily="34" charset="-122"/>
                <a:cs typeface="+mn-ea"/>
                <a:sym typeface="+mn-lt"/>
              </a:endParaRPr>
            </a:p>
          </p:txBody>
        </p:sp>
        <p:sp>
          <p:nvSpPr>
            <p:cNvPr id="31" name="Rectangle 6"/>
            <p:cNvSpPr txBox="1">
              <a:spLocks noChangeArrowheads="1"/>
            </p:cNvSpPr>
            <p:nvPr/>
          </p:nvSpPr>
          <p:spPr>
            <a:xfrm>
              <a:off x="9941" y="6944"/>
              <a:ext cx="1390" cy="1009"/>
            </a:xfrm>
            <a:prstGeom prst="rect">
              <a:avLst/>
            </a:prstGeom>
            <a:solidFill>
              <a:srgbClr val="E60012"/>
            </a:solidFill>
            <a:ln>
              <a:solidFill>
                <a:srgbClr val="E60012"/>
              </a:solidFill>
            </a:ln>
          </p:spPr>
          <p:txBody>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ctr">
                <a:buNone/>
              </a:pPr>
              <a:r>
                <a:rPr lang="en-US" altLang="zh-CN" sz="4000" b="1" dirty="0">
                  <a:solidFill>
                    <a:schemeClr val="bg1"/>
                  </a:solidFill>
                  <a:latin typeface="微软雅黑" panose="020B0503020204020204" pitchFamily="34" charset="-122"/>
                  <a:ea typeface="微软雅黑" panose="020B0503020204020204" pitchFamily="34" charset="-122"/>
                  <a:cs typeface="+mn-ea"/>
                  <a:sym typeface="+mn-lt"/>
                </a:rPr>
                <a:t>03</a:t>
              </a:r>
              <a:endParaRPr lang="en-US" altLang="zh-CN" sz="4000" b="1" dirty="0">
                <a:solidFill>
                  <a:schemeClr val="bg1"/>
                </a:solidFill>
                <a:latin typeface="微软雅黑" panose="020B0503020204020204" pitchFamily="34" charset="-122"/>
                <a:ea typeface="微软雅黑" panose="020B0503020204020204" pitchFamily="34" charset="-122"/>
                <a:cs typeface="+mn-ea"/>
                <a:sym typeface="+mn-lt"/>
              </a:endParaRPr>
            </a:p>
          </p:txBody>
        </p:sp>
      </p:grpSp>
    </p:spTree>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lstStyle/>
          <a:p>
            <a:r>
              <a:rPr lang="zh-CN" altLang="en-US">
                <a:ea typeface="微软雅黑" panose="020B0503020204020204" pitchFamily="34" charset="-122"/>
                <a:sym typeface="+mn-ea"/>
              </a:rPr>
              <a:t>第二章 应急预案的管理要求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7" name="圆角矩形 6"/>
          <p:cNvSpPr/>
          <p:nvPr/>
        </p:nvSpPr>
        <p:spPr>
          <a:xfrm>
            <a:off x="1810385" y="967740"/>
            <a:ext cx="2621915"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1905635" y="1006475"/>
            <a:ext cx="2526665" cy="4338320"/>
          </a:xfrm>
          <a:prstGeom prst="rect">
            <a:avLst/>
          </a:prstGeom>
          <a:noFill/>
        </p:spPr>
        <p:txBody>
          <a:bodyPr wrap="square" rtlCol="0" anchor="t">
            <a:spAutoFit/>
          </a:bodyPr>
          <a:lstStyle/>
          <a:p>
            <a:pPr marL="0" indent="304800" algn="l">
              <a:lnSpc>
                <a:spcPct val="150000"/>
              </a:lnSpc>
            </a:pPr>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00B050"/>
                </a:solidFill>
                <a:latin typeface="微软雅黑" panose="020B0503020204020204" pitchFamily="34" charset="-122"/>
                <a:ea typeface="微软雅黑" panose="020B0503020204020204" pitchFamily="34" charset="-122"/>
                <a:cs typeface="微软雅黑" panose="020B0503020204020204" pitchFamily="34" charset="-122"/>
                <a:sym typeface="+mn-ea"/>
              </a:rPr>
              <a:t>评审方法</a:t>
            </a:r>
            <a:endParaRPr lang="zh-CN" altLang="en-US" sz="2400" b="1" u="none">
              <a:solidFill>
                <a:srgbClr val="00B05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304800" algn="l">
              <a:lnSpc>
                <a:spcPct val="150000"/>
              </a:lnSpc>
            </a:pP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应急预案评审采取</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形式评审</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和</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要素评审</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两种方法。形式评审主要用于应急预案备案时的评审，要素评审用于生产经营单位组织的应急预案评审工作。</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4832350" y="1303655"/>
            <a:ext cx="2526665" cy="3738245"/>
          </a:xfrm>
          <a:prstGeom prst="rect">
            <a:avLst/>
          </a:prstGeom>
          <a:noFill/>
        </p:spPr>
        <p:txBody>
          <a:bodyPr wrap="square" rtlCol="0" anchor="t">
            <a:spAutoFit/>
          </a:bodyPr>
          <a:lstStyle/>
          <a:p>
            <a:pPr marL="0" indent="304800" algn="l">
              <a:lnSpc>
                <a:spcPct val="150000"/>
              </a:lnSpc>
            </a:pP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应急预案评审采用</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符合、基本符合、不符合</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三种意见进行判定。对于基本符合和不符合的项目，应给出具体修改意见或建议。</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a:p>
            <a:pPr marL="0" indent="304800" algn="l">
              <a:lnSpc>
                <a:spcPct val="150000"/>
              </a:lnSpc>
            </a:pP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圆角矩形 9"/>
          <p:cNvSpPr/>
          <p:nvPr/>
        </p:nvSpPr>
        <p:spPr>
          <a:xfrm>
            <a:off x="4669155" y="1006475"/>
            <a:ext cx="2621915"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圆角矩形 10"/>
          <p:cNvSpPr/>
          <p:nvPr/>
        </p:nvSpPr>
        <p:spPr>
          <a:xfrm>
            <a:off x="7670165" y="967740"/>
            <a:ext cx="2621915"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nvSpPr>
        <p:spPr>
          <a:xfrm>
            <a:off x="7765415" y="1092200"/>
            <a:ext cx="2526665" cy="4707890"/>
          </a:xfrm>
          <a:prstGeom prst="rect">
            <a:avLst/>
          </a:prstGeom>
          <a:noFill/>
        </p:spPr>
        <p:txBody>
          <a:bodyPr wrap="square" rtlCol="0" anchor="t">
            <a:spAutoFit/>
          </a:bodyPr>
          <a:lstStyle/>
          <a:p>
            <a:pPr marL="0" indent="304800" algn="l">
              <a:lnSpc>
                <a:spcPct val="150000"/>
              </a:lnSpc>
            </a:pP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（一）形式评审。依据《导则》和有关行业规范，对应急预案的层次结构、内容格式、语言文字、附件项目以及编制程序等内容进行审查，</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重点审查应急预案的规范性和编制程序。</a:t>
            </a:r>
            <a:endPar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304800" algn="l">
              <a:lnSpc>
                <a:spcPct val="150000"/>
              </a:lnSpc>
            </a:pPr>
            <a:endPar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8" name="双波形 67"/>
          <p:cNvSpPr/>
          <p:nvPr/>
        </p:nvSpPr>
        <p:spPr bwMode="auto">
          <a:xfrm>
            <a:off x="1652905" y="5506085"/>
            <a:ext cx="3631565"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panose="05000000000000000000" charset="0"/>
              <a:buNone/>
            </a:pPr>
            <a:endParaRPr lang="zh-CN" altLang="zh-CN" sz="18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文本框 12"/>
          <p:cNvSpPr txBox="1"/>
          <p:nvPr/>
        </p:nvSpPr>
        <p:spPr>
          <a:xfrm>
            <a:off x="2140585" y="5709920"/>
            <a:ext cx="2291715" cy="798830"/>
          </a:xfrm>
          <a:prstGeom prst="rect">
            <a:avLst/>
          </a:prstGeom>
          <a:blipFill>
            <a:blip r:embed="rId1"/>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l" eaLnBrk="1" hangingPunct="1">
              <a:lnSpc>
                <a:spcPct val="115000"/>
              </a:lnSpc>
              <a:buClr>
                <a:srgbClr val="FFFF00"/>
              </a:buClr>
              <a:defRPr/>
            </a:pPr>
            <a:r>
              <a:rPr lang="en-US" altLang="zh-CN" sz="20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2.1</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评审</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5" name="图片 14" descr="office6\wpsassist\cache\A000220150320I44PPIC"/>
          <p:cNvPicPr>
            <a:picLocks noChangeAspect="1"/>
          </p:cNvPicPr>
          <p:nvPr/>
        </p:nvPicPr>
        <p:blipFill>
          <a:blip r:embed="rId2"/>
          <a:stretch>
            <a:fillRect/>
          </a:stretch>
        </p:blipFill>
        <p:spPr>
          <a:xfrm>
            <a:off x="5284470" y="5411470"/>
            <a:ext cx="5292725" cy="919480"/>
          </a:xfrm>
          <a:prstGeom prst="rect">
            <a:avLst/>
          </a:prstGeom>
        </p:spPr>
      </p:pic>
    </p:spTree>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office6\wpsassist\cache\A000220150322I97PPIC"/>
          <p:cNvPicPr>
            <a:picLocks noChangeAspect="1"/>
          </p:cNvPicPr>
          <p:nvPr/>
        </p:nvPicPr>
        <p:blipFill>
          <a:blip r:embed="rId1"/>
          <a:stretch>
            <a:fillRect/>
          </a:stretch>
        </p:blipFill>
        <p:spPr>
          <a:xfrm>
            <a:off x="8965565" y="1414780"/>
            <a:ext cx="1571625" cy="4901565"/>
          </a:xfrm>
          <a:prstGeom prst="rect">
            <a:avLst/>
          </a:prstGeom>
        </p:spPr>
      </p:pic>
      <p:sp>
        <p:nvSpPr>
          <p:cNvPr id="2" name="标题 1"/>
          <p:cNvSpPr>
            <a:spLocks noGrp="1"/>
          </p:cNvSpPr>
          <p:nvPr>
            <p:ph type="title"/>
          </p:nvPr>
        </p:nvSpPr>
        <p:spPr>
          <a:xfrm>
            <a:off x="1738282" y="318508"/>
            <a:ext cx="8136000" cy="720000"/>
          </a:xfrm>
        </p:spPr>
        <p:txBody>
          <a:bodyPr/>
          <a:lstStyle/>
          <a:p>
            <a:r>
              <a:rPr lang="zh-CN" altLang="en-US">
                <a:ea typeface="微软雅黑" panose="020B0503020204020204" pitchFamily="34" charset="-122"/>
                <a:sym typeface="+mn-ea"/>
              </a:rPr>
              <a:t>第二章 应急预案的管理要求</a:t>
            </a:r>
            <a:endParaRPr lang="zh-CN" altLang="en-US">
              <a:ea typeface="微软雅黑" panose="020B0503020204020204" pitchFamily="34" charset="-122"/>
              <a:sym typeface="+mn-ea"/>
            </a:endParaRPr>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graphicFrame>
        <p:nvGraphicFramePr>
          <p:cNvPr id="5" name="表格 -1"/>
          <p:cNvGraphicFramePr/>
          <p:nvPr/>
        </p:nvGraphicFramePr>
        <p:xfrm>
          <a:off x="1737995" y="1115695"/>
          <a:ext cx="8594090" cy="5273040"/>
        </p:xfrm>
        <a:graphic>
          <a:graphicData uri="http://schemas.openxmlformats.org/drawingml/2006/table">
            <a:tbl>
              <a:tblPr firstRow="1" bandRow="1">
                <a:tableStyleId>{5940675A-B579-460E-94D1-54222C63F5DA}</a:tableStyleId>
              </a:tblPr>
              <a:tblGrid>
                <a:gridCol w="1070610"/>
                <a:gridCol w="5973445"/>
                <a:gridCol w="1550035"/>
              </a:tblGrid>
              <a:tr h="257175">
                <a:tc>
                  <a:txBody>
                    <a:bodyPr/>
                    <a:lstStyle/>
                    <a:p>
                      <a:pPr marL="0" indent="0" algn="ctr">
                        <a:buNone/>
                      </a:pP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评审项目</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评审内容及要求</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ctr">
                        <a:buNone/>
                      </a:pP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评审意见</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r>
              <a:tr h="407670">
                <a:tc>
                  <a:txBody>
                    <a:bodyPr/>
                    <a:lstStyle/>
                    <a:p>
                      <a:pPr marL="0" indent="0" algn="ctr">
                        <a:buNone/>
                      </a:pP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封  面</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应急预案版本号、应急预案名称、生产经营单位名称、发布日期等内容。</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905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72440">
                <a:tc>
                  <a:txBody>
                    <a:bodyPr/>
                    <a:lstStyle/>
                    <a:p>
                      <a:pPr marL="0" indent="0" algn="ctr">
                        <a:buNone/>
                      </a:pP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批准页</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对应急预案实施提出具体要求。</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发布单位主要负责人签字或单位盖章。</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459105">
                <a:tc>
                  <a:txBody>
                    <a:bodyPr/>
                    <a:lstStyle/>
                    <a:p>
                      <a:pPr marL="0" indent="0" algn="ctr">
                        <a:buNone/>
                      </a:pP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目  录</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页码标注准确（预案简单时目录可省略）。</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层次清晰，编号和标题编排合理。</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919480">
                <a:tc>
                  <a:txBody>
                    <a:bodyPr/>
                    <a:lstStyle/>
                    <a:p>
                      <a:pPr marL="0" indent="0" algn="ctr">
                        <a:buNone/>
                      </a:pP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正  文</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文字通顺、语言精炼、通俗易懂。</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结构层次清晰，内容格式规范。</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图表、文字清楚，编排合理（名称、顺序、大小等）。</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无错别字，同类文字的字体、字号统一。</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688975">
                <a:tc>
                  <a:txBody>
                    <a:bodyPr/>
                    <a:lstStyle/>
                    <a:p>
                      <a:pPr marL="0" indent="0" algn="ctr">
                        <a:buNone/>
                      </a:pP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附  件</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附件项目齐全，编排有序合理。</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多个附件应标明附件的对应序号。</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需要时，附件可以独立装订。</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2700" cap="flat" cmpd="sng">
                      <a:solidFill>
                        <a:srgbClr val="080000"/>
                      </a:solidFill>
                      <a:prstDash val="solid"/>
                      <a:headEnd type="none" w="med" len="med"/>
                      <a:tailEnd type="none" w="med" len="med"/>
                    </a:lnB>
                    <a:lnTlToBr>
                      <a:noFill/>
                    </a:lnTlToBr>
                    <a:lnBlToTr>
                      <a:noFill/>
                    </a:lnBlToTr>
                    <a:noFill/>
                  </a:tcPr>
                </a:tc>
              </a:tr>
              <a:tr h="2068195">
                <a:tc>
                  <a:txBody>
                    <a:bodyPr/>
                    <a:lstStyle/>
                    <a:p>
                      <a:pPr marL="0" indent="0" algn="ctr">
                        <a:buNone/>
                      </a:pP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编制过程</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905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成立应急预案编制工作组。</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全面分析本单位危险因素，确定可能发生的事故类型及危害程度。</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3.</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针对危险源和事故危害程度，制定相应的防范措施。</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4.</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客观评价本单位应急能力，掌握可利用的社会应急资源情况。</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5.</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制定相关专项预案和现场处置方案，建立应急预案体系。</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充分征求相关部门和单位意见，并对意见及采纳情况进行记录。</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7.</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必要时与相关专业应急救援单位签订应急救援协议。</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8.</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应急预案经过评审或论证。</a:t>
                      </a: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p>
                      <a:pPr marL="0" indent="0" algn="l">
                        <a:buNone/>
                      </a:pPr>
                      <a:r>
                        <a:rPr lang="en-US" altLang="zh-CN" sz="1400" b="0" u="none">
                          <a:latin typeface="微软雅黑" panose="020B0503020204020204" pitchFamily="34" charset="-122"/>
                          <a:ea typeface="微软雅黑" panose="020B0503020204020204" pitchFamily="34" charset="-122"/>
                          <a:cs typeface="微软雅黑" panose="020B0503020204020204" pitchFamily="34" charset="-122"/>
                        </a:rPr>
                        <a:t>9.</a:t>
                      </a:r>
                      <a:r>
                        <a:rPr lang="zh-CN" altLang="en-US" sz="1400" b="0" u="none">
                          <a:latin typeface="微软雅黑" panose="020B0503020204020204" pitchFamily="34" charset="-122"/>
                          <a:ea typeface="微软雅黑" panose="020B0503020204020204" pitchFamily="34" charset="-122"/>
                          <a:cs typeface="微软雅黑" panose="020B0503020204020204" pitchFamily="34" charset="-122"/>
                        </a:rPr>
                        <a:t>重新修订后评审的，一并注明。</a:t>
                      </a:r>
                      <a:endParaRPr lang="zh-CN" altLang="en-US" sz="1400" b="0" u="none">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nchor="ctr">
                    <a:lnL w="12700" cap="flat" cmpd="sng">
                      <a:solidFill>
                        <a:srgbClr val="080000"/>
                      </a:solidFill>
                      <a:prstDash val="solid"/>
                      <a:headEnd type="none" w="med" len="med"/>
                      <a:tailEnd type="none" w="med" len="med"/>
                    </a:lnL>
                    <a:lnR w="1270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c>
                  <a:txBody>
                    <a:bodyPr/>
                    <a:lstStyle/>
                    <a:p>
                      <a:pPr marL="0" indent="0" algn="l">
                        <a:buNone/>
                      </a:pPr>
                      <a:endParaRPr lang="zh-CN" altLang="en-US" sz="1400" b="0" u="none">
                        <a:latin typeface="微软雅黑" panose="020B0503020204020204" pitchFamily="34" charset="-122"/>
                        <a:ea typeface="微软雅黑" panose="020B0503020204020204" pitchFamily="34" charset="-122"/>
                        <a:cs typeface="微软雅黑" panose="020B0503020204020204" pitchFamily="34" charset="-122"/>
                      </a:endParaRPr>
                    </a:p>
                  </a:txBody>
                  <a:tcPr marL="0" marR="0" marT="0" marB="1">
                    <a:lnL w="12700" cap="flat" cmpd="sng">
                      <a:solidFill>
                        <a:srgbClr val="080000"/>
                      </a:solidFill>
                      <a:prstDash val="solid"/>
                      <a:headEnd type="none" w="med" len="med"/>
                      <a:tailEnd type="none" w="med" len="med"/>
                    </a:lnL>
                    <a:lnR w="19050" cap="flat" cmpd="sng">
                      <a:solidFill>
                        <a:srgbClr val="080000"/>
                      </a:solidFill>
                      <a:prstDash val="solid"/>
                      <a:headEnd type="none" w="med" len="med"/>
                      <a:tailEnd type="none" w="med" len="med"/>
                    </a:lnR>
                    <a:lnT w="12700" cap="flat" cmpd="sng">
                      <a:solidFill>
                        <a:srgbClr val="080000"/>
                      </a:solidFill>
                      <a:prstDash val="solid"/>
                      <a:headEnd type="none" w="med" len="med"/>
                      <a:tailEnd type="none" w="med" len="med"/>
                    </a:lnT>
                    <a:lnB w="19050" cap="flat" cmpd="sng">
                      <a:solidFill>
                        <a:srgbClr val="080000"/>
                      </a:solidFill>
                      <a:prstDash val="solid"/>
                      <a:headEnd type="none" w="med" len="med"/>
                      <a:tailEnd type="none" w="med" len="med"/>
                    </a:lnB>
                    <a:lnTlToBr>
                      <a:noFill/>
                    </a:lnTlToBr>
                    <a:lnBlToTr>
                      <a:noFill/>
                    </a:lnBlToTr>
                    <a:noFill/>
                  </a:tcPr>
                </a:tc>
              </a:tr>
            </a:tbl>
          </a:graphicData>
        </a:graphic>
      </p:graphicFrame>
    </p:spTree>
  </p:cSld>
  <p:clrMapOvr>
    <a:masterClrMapping/>
  </p:clrMapOvr>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lstStyle/>
          <a:p>
            <a:r>
              <a:rPr lang="zh-CN" altLang="en-US">
                <a:ea typeface="微软雅黑" panose="020B0503020204020204" pitchFamily="34" charset="-122"/>
                <a:sym typeface="+mn-ea"/>
              </a:rPr>
              <a:t>第二章 应急预案的管理要求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7" name="圆角矩形 6"/>
          <p:cNvSpPr/>
          <p:nvPr/>
        </p:nvSpPr>
        <p:spPr>
          <a:xfrm>
            <a:off x="1810385" y="1039495"/>
            <a:ext cx="287020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1905635" y="1078230"/>
            <a:ext cx="2766060" cy="4384675"/>
          </a:xfrm>
          <a:prstGeom prst="rect">
            <a:avLst/>
          </a:prstGeom>
          <a:noFill/>
        </p:spPr>
        <p:txBody>
          <a:bodyPr wrap="square" rtlCol="0" anchor="t">
            <a:spAutoFit/>
          </a:bodyPr>
          <a:lstStyle/>
          <a:p>
            <a:pPr marL="0" indent="304800" algn="l">
              <a:lnSpc>
                <a:spcPct val="150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（二）要素评审。依据国家有关法律法规、</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导则</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和有关行业规范，从</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合法性、完整性、针对性、实用性、科学性、操作性和衔接性</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等方面对应急预案进行评审。</a:t>
            </a:r>
            <a:r>
              <a:rPr lang="zh-CN" altLang="en-US" sz="20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应急预案要素分为关键要素和一般要素。</a:t>
            </a:r>
            <a:endParaRPr lang="zh-CN" altLang="en-US" sz="2000" b="1" u="none">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304800" algn="l">
              <a:lnSpc>
                <a:spcPct val="150000"/>
              </a:lnSpc>
            </a:pP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4832985" y="1177925"/>
            <a:ext cx="2766060" cy="3830955"/>
          </a:xfrm>
          <a:prstGeom prst="rect">
            <a:avLst/>
          </a:prstGeom>
          <a:noFill/>
        </p:spPr>
        <p:txBody>
          <a:bodyPr wrap="square" rtlCol="0" anchor="t">
            <a:spAutoFit/>
          </a:bodyPr>
          <a:lstStyle/>
          <a:p>
            <a:pPr marL="0" indent="304800" algn="l">
              <a:lnSpc>
                <a:spcPct val="150000"/>
              </a:lnSpc>
            </a:pP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关键要素</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是指应急预案构成要素中必须规范的内容。这些要素涉及生产经营单位</a:t>
            </a:r>
            <a:r>
              <a:rPr lang="zh-CN" altLang="en-US" sz="18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日常应急管理及应急救援的关键环节</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，具体包括</a:t>
            </a:r>
            <a:r>
              <a:rPr lang="zh-CN" altLang="en-US" sz="18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危险源辨识与风险分析、组织机构及职责、信息报告与处置和应急响应程序与处置技术等要素。</a:t>
            </a:r>
            <a:endParaRPr lang="zh-CN" altLang="en-US" sz="18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0" name="圆角矩形 9"/>
          <p:cNvSpPr/>
          <p:nvPr/>
        </p:nvSpPr>
        <p:spPr>
          <a:xfrm>
            <a:off x="4669155" y="1078230"/>
            <a:ext cx="287020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圆角矩形 10"/>
          <p:cNvSpPr/>
          <p:nvPr/>
        </p:nvSpPr>
        <p:spPr>
          <a:xfrm>
            <a:off x="7670165" y="1039495"/>
            <a:ext cx="2870200" cy="4404995"/>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nvSpPr>
        <p:spPr>
          <a:xfrm>
            <a:off x="7765415" y="1163955"/>
            <a:ext cx="2766060" cy="4661535"/>
          </a:xfrm>
          <a:prstGeom prst="rect">
            <a:avLst/>
          </a:prstGeom>
          <a:noFill/>
        </p:spPr>
        <p:txBody>
          <a:bodyPr wrap="square" rtlCol="0" anchor="t">
            <a:spAutoFit/>
          </a:bodyPr>
          <a:lstStyle/>
          <a:p>
            <a:pPr marL="0" indent="304800" algn="l">
              <a:lnSpc>
                <a:spcPct val="150000"/>
              </a:lnSpc>
            </a:pP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一般要素</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是指应急预案构成要素中可简写或省略的内容。这些要素不涉及生产经营单位日常应急管理及应急救援的关键环节，具体包括应急预案中的</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编制目的、编制依据、适用范围、工作原则、单位概况</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等要素。</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marL="0" indent="304800" algn="l">
              <a:lnSpc>
                <a:spcPct val="150000"/>
              </a:lnSpc>
            </a:pPr>
            <a:endPar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marL="0" indent="304800" algn="l">
              <a:lnSpc>
                <a:spcPct val="150000"/>
              </a:lnSpc>
            </a:pPr>
            <a:endPar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8" name="双波形 67"/>
          <p:cNvSpPr/>
          <p:nvPr/>
        </p:nvSpPr>
        <p:spPr bwMode="auto">
          <a:xfrm>
            <a:off x="1652905" y="5577840"/>
            <a:ext cx="3975100"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panose="05000000000000000000" charset="0"/>
              <a:buNone/>
            </a:pPr>
            <a:endParaRPr lang="zh-CN" altLang="zh-CN" sz="18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13" name="文本框 12"/>
          <p:cNvSpPr txBox="1"/>
          <p:nvPr/>
        </p:nvSpPr>
        <p:spPr>
          <a:xfrm>
            <a:off x="2140585" y="5781675"/>
            <a:ext cx="2508885" cy="445135"/>
          </a:xfrm>
          <a:prstGeom prst="rect">
            <a:avLst/>
          </a:prstGeom>
          <a:blipFill>
            <a:blip r:embed="rId1"/>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l" eaLnBrk="1" hangingPunct="1">
              <a:lnSpc>
                <a:spcPct val="115000"/>
              </a:lnSpc>
              <a:buClr>
                <a:srgbClr val="FFFF00"/>
              </a:buClr>
              <a:defRPr/>
            </a:pPr>
            <a:r>
              <a:rPr lang="en-US" altLang="zh-CN" sz="20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2.1</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评审</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5" name="图片 14" descr="office6\wpsassist\cache\A000220150320I44PPIC"/>
          <p:cNvPicPr>
            <a:picLocks noChangeAspect="1"/>
          </p:cNvPicPr>
          <p:nvPr/>
        </p:nvPicPr>
        <p:blipFill>
          <a:blip r:embed="rId2"/>
          <a:stretch>
            <a:fillRect/>
          </a:stretch>
        </p:blipFill>
        <p:spPr>
          <a:xfrm>
            <a:off x="5284470" y="5483225"/>
            <a:ext cx="5793740" cy="919480"/>
          </a:xfrm>
          <a:prstGeom prst="rect">
            <a:avLst/>
          </a:prstGeom>
        </p:spPr>
      </p:pic>
    </p:spTree>
  </p:cSld>
  <p:clrMapOvr>
    <a:masterClrMapping/>
  </p:clrMapOvr>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38282" y="331208"/>
            <a:ext cx="8136000" cy="720000"/>
          </a:xfrm>
        </p:spPr>
        <p:txBody>
          <a:bodyPr/>
          <a:lstStyle/>
          <a:p>
            <a:r>
              <a:rPr lang="zh-CN" altLang="en-US">
                <a:ea typeface="微软雅黑" panose="020B0503020204020204"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5" name="文本框 4"/>
          <p:cNvSpPr txBox="1"/>
          <p:nvPr/>
        </p:nvSpPr>
        <p:spPr>
          <a:xfrm>
            <a:off x="1737995" y="1149350"/>
            <a:ext cx="2474595" cy="460375"/>
          </a:xfrm>
          <a:prstGeom prst="rect">
            <a:avLst/>
          </a:prstGeom>
          <a:noFill/>
        </p:spPr>
        <p:txBody>
          <a:bodyPr wrap="none" rtlCol="0" anchor="t">
            <a:spAutoFit/>
          </a:bodyPr>
          <a:lstStyle/>
          <a:p>
            <a:r>
              <a:rPr lang="en-US" altLang="zh-CN" sz="24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2.2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管理</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TextBox 5"/>
          <p:cNvSpPr txBox="1"/>
          <p:nvPr/>
        </p:nvSpPr>
        <p:spPr>
          <a:xfrm>
            <a:off x="1847215" y="1629410"/>
            <a:ext cx="4712970" cy="4739005"/>
          </a:xfrm>
          <a:prstGeom prst="rect">
            <a:avLst/>
          </a:prstGeom>
          <a:blipFill rotWithShape="1">
            <a:blip r:embed="rId1"/>
          </a:blipFill>
          <a:ln w="57150"/>
        </p:spPr>
        <p:style>
          <a:lnRef idx="1">
            <a:schemeClr val="accent4"/>
          </a:lnRef>
          <a:fillRef idx="2">
            <a:schemeClr val="accent4"/>
          </a:fillRef>
          <a:effectRef idx="1">
            <a:schemeClr val="accent4"/>
          </a:effectRef>
          <a:fontRef idx="minor">
            <a:schemeClr val="dk1"/>
          </a:fontRef>
        </p:style>
        <p:txBody>
          <a:bodyPr wrap="square" rtlCol="0">
            <a:spAutoFit/>
          </a:bodyPr>
          <a:lstStyle/>
          <a:p>
            <a:pPr>
              <a:lnSpc>
                <a:spcPct val="105000"/>
              </a:lnSpc>
              <a:spcBef>
                <a:spcPts val="0"/>
              </a:spcBef>
              <a:spcAft>
                <a:spcPts val="0"/>
              </a:spcAft>
              <a:buClr>
                <a:srgbClr val="00B0F0"/>
              </a:buClr>
              <a:buFont typeface="Wingdings" panose="05000000000000000000" pitchFamily="2" charset="2"/>
              <a:buChar char="l"/>
            </a:pPr>
            <a:r>
              <a:rPr lang="zh-CN" altLang="en-US" b="1" u="none"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应急机构</a:t>
            </a:r>
            <a:r>
              <a:rPr lang="zh-CN" altLang="en-US" b="0" u="none" dirty="0" smtClean="0">
                <a:latin typeface="微软雅黑" panose="020B0503020204020204" pitchFamily="34" charset="-122"/>
                <a:ea typeface="微软雅黑" panose="020B0503020204020204" pitchFamily="34" charset="-122"/>
                <a:cs typeface="微软雅黑" panose="020B0503020204020204" pitchFamily="34" charset="-122"/>
              </a:rPr>
              <a:t>：项目部建立应急救援领导小组，甲方、监理单位、承包方人员组成；承包方成立应急机构，确保应急队伍人员充足，明确分工和职责。</a:t>
            </a:r>
            <a:endParaRPr lang="en-US" altLang="zh-CN" b="0" u="none" dirty="0" smtClean="0">
              <a:latin typeface="微软雅黑" panose="020B0503020204020204" pitchFamily="34" charset="-122"/>
              <a:ea typeface="微软雅黑" panose="020B0503020204020204" pitchFamily="34" charset="-122"/>
              <a:cs typeface="微软雅黑" panose="020B0503020204020204" pitchFamily="34" charset="-122"/>
            </a:endParaRPr>
          </a:p>
          <a:p>
            <a:pPr>
              <a:lnSpc>
                <a:spcPct val="105000"/>
              </a:lnSpc>
              <a:spcBef>
                <a:spcPts val="0"/>
              </a:spcBef>
              <a:spcAft>
                <a:spcPts val="0"/>
              </a:spcAft>
              <a:buClr>
                <a:srgbClr val="00B0F0"/>
              </a:buClr>
              <a:buFont typeface="Wingdings" panose="05000000000000000000" pitchFamily="2" charset="2"/>
              <a:buChar char="l"/>
            </a:pPr>
            <a:r>
              <a:rPr lang="zh-CN" altLang="en-US"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预案编制</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：承包方针对项目施工特点，编制各类事故应急预案和现场处置方案，报监理单位审核，报项目备案；监理单位对承包方应急预案、现场处置方案和物资装备情况进行审查，并督促修订和完善。</a:t>
            </a:r>
            <a:endParaRPr lang="en-US" altLang="zh-CN" dirty="0" smtClean="0">
              <a:latin typeface="微软雅黑" panose="020B0503020204020204" pitchFamily="34" charset="-122"/>
              <a:ea typeface="微软雅黑" panose="020B0503020204020204" pitchFamily="34" charset="-122"/>
              <a:cs typeface="微软雅黑" panose="020B0503020204020204" pitchFamily="34" charset="-122"/>
            </a:endParaRPr>
          </a:p>
          <a:p>
            <a:pPr>
              <a:lnSpc>
                <a:spcPct val="105000"/>
              </a:lnSpc>
              <a:spcBef>
                <a:spcPts val="0"/>
              </a:spcBef>
              <a:spcAft>
                <a:spcPts val="0"/>
              </a:spcAft>
              <a:buClr>
                <a:srgbClr val="00B0F0"/>
              </a:buClr>
              <a:buFont typeface="Wingdings" panose="05000000000000000000" pitchFamily="2" charset="2"/>
              <a:buChar char="l"/>
            </a:pPr>
            <a:r>
              <a:rPr lang="zh-CN" altLang="en-US" b="1" u="none"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物资保障</a:t>
            </a:r>
            <a:r>
              <a:rPr lang="zh-CN" altLang="en-US" b="0" u="none" dirty="0" smtClean="0">
                <a:latin typeface="微软雅黑" panose="020B0503020204020204" pitchFamily="34" charset="-122"/>
                <a:ea typeface="微软雅黑" panose="020B0503020204020204" pitchFamily="34" charset="-122"/>
                <a:cs typeface="微软雅黑" panose="020B0503020204020204" pitchFamily="34" charset="-122"/>
              </a:rPr>
              <a:t>：项目部和承包方均应确保应急物资装备充足有效，定期维护和检查。</a:t>
            </a:r>
            <a:endParaRPr lang="en-US" altLang="zh-CN" b="0" u="none" dirty="0" smtClean="0">
              <a:latin typeface="微软雅黑" panose="020B0503020204020204" pitchFamily="34" charset="-122"/>
              <a:ea typeface="微软雅黑" panose="020B0503020204020204" pitchFamily="34" charset="-122"/>
              <a:cs typeface="微软雅黑" panose="020B0503020204020204" pitchFamily="34" charset="-122"/>
            </a:endParaRPr>
          </a:p>
          <a:p>
            <a:pPr>
              <a:lnSpc>
                <a:spcPct val="105000"/>
              </a:lnSpc>
              <a:spcBef>
                <a:spcPts val="0"/>
              </a:spcBef>
              <a:spcAft>
                <a:spcPts val="0"/>
              </a:spcAft>
              <a:buClr>
                <a:srgbClr val="00B0F0"/>
              </a:buClr>
              <a:buFont typeface="Wingdings" panose="05000000000000000000" pitchFamily="2" charset="2"/>
              <a:buChar char="l"/>
            </a:pPr>
            <a:r>
              <a:rPr lang="zh-CN" altLang="en-US" b="1"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培训、演练</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：项目部每年至少开展</a:t>
            </a:r>
            <a:r>
              <a:rPr lang="en-US" altLang="zh-CN"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次应急培训及演练；承包方和监理单位每年至少开展</a:t>
            </a:r>
            <a:r>
              <a:rPr lang="en-US" altLang="zh-CN" dirty="0" smtClean="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a:t>
            </a:r>
            <a:r>
              <a:rPr lang="zh-CN" altLang="en-US" dirty="0" smtClean="0">
                <a:latin typeface="微软雅黑" panose="020B0503020204020204" pitchFamily="34" charset="-122"/>
                <a:ea typeface="微软雅黑" panose="020B0503020204020204" pitchFamily="34" charset="-122"/>
                <a:cs typeface="微软雅黑" panose="020B0503020204020204" pitchFamily="34" charset="-122"/>
              </a:rPr>
              <a:t>次应急培训及演练；演练结束后应对演练效果进行评估，编写报告，针对 存在的问题对应急预案进行修订和完善。</a:t>
            </a:r>
            <a:endParaRPr lang="zh-CN" altLang="en-US" b="0" u="none"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7" name="Picture 2" descr="响应程序图"/>
          <p:cNvPicPr>
            <a:picLocks noChangeAspect="1" noChangeArrowheads="1"/>
          </p:cNvPicPr>
          <p:nvPr/>
        </p:nvPicPr>
        <p:blipFill>
          <a:blip r:embed="rId2"/>
          <a:srcRect/>
          <a:stretch>
            <a:fillRect/>
          </a:stretch>
        </p:blipFill>
        <p:spPr bwMode="auto">
          <a:xfrm>
            <a:off x="6663690" y="1149350"/>
            <a:ext cx="3832860" cy="5213985"/>
          </a:xfrm>
          <a:prstGeom prst="rect">
            <a:avLst/>
          </a:prstGeom>
          <a:noFill/>
          <a:ln w="9525">
            <a:noFill/>
            <a:miter lim="800000"/>
            <a:headEnd/>
            <a:tailEnd/>
          </a:ln>
        </p:spPr>
      </p:pic>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lstStyle/>
          <a:p>
            <a:r>
              <a:rPr lang="zh-CN" altLang="en-US">
                <a:ea typeface="微软雅黑" panose="020B0503020204020204" pitchFamily="34" charset="-122"/>
                <a:sym typeface="+mn-ea"/>
              </a:rPr>
              <a:t>第二章 应急预案的管理要求</a:t>
            </a:r>
            <a:endParaRPr lang="zh-CN" altLang="en-US">
              <a:solidFill>
                <a:schemeClr val="tx1"/>
              </a:solidFill>
              <a:ea typeface="微软雅黑" panose="020B0503020204020204" pitchFamily="34" charset="-122"/>
              <a:sym typeface="+mn-ea"/>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6" name="文本框 5"/>
          <p:cNvSpPr txBox="1"/>
          <p:nvPr/>
        </p:nvSpPr>
        <p:spPr>
          <a:xfrm>
            <a:off x="1614170" y="1339215"/>
            <a:ext cx="8848090" cy="460375"/>
          </a:xfrm>
          <a:prstGeom prst="rect">
            <a:avLst/>
          </a:prstGeom>
          <a:blipFill>
            <a:blip r:embed="rId1"/>
          </a:blipFill>
        </p:spPr>
        <p:txBody>
          <a:bodyPr wrap="square" rtlCol="0" anchor="t">
            <a:spAutoFit/>
          </a:bodyPr>
          <a:lstStyle/>
          <a:p>
            <a:r>
              <a:rPr lang="en-US" altLang="zh-CN" sz="2400" b="1">
                <a:latin typeface="微软雅黑" panose="020B0503020204020204" pitchFamily="34" charset="-122"/>
                <a:ea typeface="微软雅黑" panose="020B0503020204020204" pitchFamily="34" charset="-122"/>
                <a:cs typeface="微软雅黑" panose="020B0503020204020204" pitchFamily="34" charset="-122"/>
              </a:rPr>
              <a:t>(1)</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成立集团公司应急指挥中心</a:t>
            </a:r>
            <a:endPar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1614170" y="4194175"/>
            <a:ext cx="2360295" cy="203009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rtlCol="0" anchor="t">
            <a:spAutoFit/>
          </a:bodyPr>
          <a:lstStyle/>
          <a:p>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总 指 挥</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：董事长、总经理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副总指挥</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：副总经理 、党委副书记 、纪委书记  、总工程师等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指挥部成员</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rPr>
              <a:t>XXX</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rPr>
              <a:t>XXXX</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等部门</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1737995" y="921385"/>
            <a:ext cx="2474595" cy="460375"/>
          </a:xfrm>
          <a:prstGeom prst="rect">
            <a:avLst/>
          </a:prstGeom>
          <a:noFill/>
        </p:spPr>
        <p:txBody>
          <a:bodyPr wrap="none" rtlCol="0" anchor="t">
            <a:spAutoFit/>
          </a:bodyPr>
          <a:lstStyle/>
          <a:p>
            <a:r>
              <a:rPr lang="en-US" altLang="zh-CN" sz="24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2.2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管理</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椭圆 6"/>
          <p:cNvSpPr/>
          <p:nvPr/>
        </p:nvSpPr>
        <p:spPr>
          <a:xfrm>
            <a:off x="6494780" y="3502025"/>
            <a:ext cx="1525270" cy="1413510"/>
          </a:xfrm>
          <a:prstGeom prst="ellipse">
            <a:avLst/>
          </a:prstGeom>
          <a:gradFill>
            <a:gsLst>
              <a:gs pos="0">
                <a:srgbClr val="CCECFF"/>
              </a:gs>
              <a:gs pos="100000">
                <a:srgbClr val="52762D"/>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应急指挥中心职责：</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椭圆 9"/>
          <p:cNvSpPr/>
          <p:nvPr/>
        </p:nvSpPr>
        <p:spPr>
          <a:xfrm>
            <a:off x="7912100" y="2245995"/>
            <a:ext cx="2087880" cy="2040890"/>
          </a:xfrm>
          <a:prstGeom prst="ellipse">
            <a:avLst/>
          </a:prstGeom>
          <a:gradFill flip="none" rotWithShape="1">
            <a:gsLst>
              <a:gs pos="0">
                <a:srgbClr val="007BD3"/>
              </a:gs>
              <a:gs pos="100000">
                <a:srgbClr val="034373"/>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1</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分析判断事故、事件或灾情的受影响区域、危害程度，确定相应警报级别、应急救援级别。</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椭圆 10"/>
          <p:cNvSpPr/>
          <p:nvPr/>
        </p:nvSpPr>
        <p:spPr>
          <a:xfrm>
            <a:off x="7676515" y="4184015"/>
            <a:ext cx="208788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决定启动应急救援预案，组织、指挥、协调各应急反应组织进行应急救援行动。</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椭圆 11"/>
          <p:cNvSpPr/>
          <p:nvPr/>
        </p:nvSpPr>
        <p:spPr>
          <a:xfrm>
            <a:off x="6024245" y="4692650"/>
            <a:ext cx="2087880" cy="1806575"/>
          </a:xfrm>
          <a:prstGeom prst="ellipse">
            <a:avLst/>
          </a:prstGeom>
          <a:solidFill>
            <a:schemeClr val="accent4"/>
          </a:solidFill>
          <a:ln>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3</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批准成立现场抢险指挥部，批准现场抢险方案（或现场预案）。</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椭圆 12"/>
          <p:cNvSpPr/>
          <p:nvPr/>
        </p:nvSpPr>
        <p:spPr>
          <a:xfrm>
            <a:off x="4406900" y="3758565"/>
            <a:ext cx="208788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4</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报告上级机关和地方政府，通报事故、事件或灾害情况。</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椭圆 13"/>
          <p:cNvSpPr/>
          <p:nvPr/>
        </p:nvSpPr>
        <p:spPr>
          <a:xfrm>
            <a:off x="6261100" y="1717675"/>
            <a:ext cx="208788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6</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根据事态发展，决定请求外部援助。</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5" name="椭圆 14"/>
          <p:cNvSpPr/>
          <p:nvPr/>
        </p:nvSpPr>
        <p:spPr>
          <a:xfrm>
            <a:off x="4498975" y="2245995"/>
            <a:ext cx="2087880" cy="2040890"/>
          </a:xfrm>
          <a:prstGeom prst="ellipse">
            <a:avLst/>
          </a:prstGeom>
          <a:gradFill>
            <a:gsLst>
              <a:gs pos="0">
                <a:schemeClr val="accent4"/>
              </a:gs>
              <a:gs pos="35000">
                <a:schemeClr val="accent4"/>
              </a:gs>
              <a:gs pos="100000">
                <a:schemeClr val="accent4"/>
              </a:gs>
            </a:gsLst>
            <a:lin ang="16200000" scaled="0"/>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5</a:t>
            </a:r>
            <a:r>
              <a:rPr lang="en-US" altLang="zh-CN"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评估事态发展程度，决定升高或降低警报级别、应急救援级别。</a:t>
            </a:r>
            <a:endParaRPr lang="zh-CN" altLang="en-US" sz="16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64884" name="Picture 20" descr="C:\Users\ydp\Desktop\Redocn_2012063015451907.jpg"/>
          <p:cNvPicPr>
            <a:picLocks noChangeAspect="1" noChangeArrowheads="1"/>
          </p:cNvPicPr>
          <p:nvPr/>
        </p:nvPicPr>
        <p:blipFill rotWithShape="1">
          <a:blip r:embed="rId2"/>
          <a:srcRect/>
          <a:stretch>
            <a:fillRect/>
          </a:stretch>
        </p:blipFill>
        <p:spPr bwMode="auto">
          <a:xfrm>
            <a:off x="1737995" y="1934210"/>
            <a:ext cx="2392680" cy="214757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图片 9" descr="office6\wpsassist\cache\A000220150824A13PPIC"/>
          <p:cNvPicPr>
            <a:picLocks noChangeAspect="1"/>
          </p:cNvPicPr>
          <p:nvPr/>
        </p:nvPicPr>
        <p:blipFill>
          <a:blip r:embed="rId1"/>
          <a:stretch>
            <a:fillRect/>
          </a:stretch>
        </p:blipFill>
        <p:spPr>
          <a:xfrm>
            <a:off x="1737995" y="1130300"/>
            <a:ext cx="8715375" cy="5441315"/>
          </a:xfrm>
          <a:prstGeom prst="rect">
            <a:avLst/>
          </a:prstGeom>
        </p:spPr>
      </p:pic>
      <p:sp>
        <p:nvSpPr>
          <p:cNvPr id="2" name="标题 1"/>
          <p:cNvSpPr>
            <a:spLocks noGrp="1"/>
          </p:cNvSpPr>
          <p:nvPr>
            <p:ph type="title"/>
          </p:nvPr>
        </p:nvSpPr>
        <p:spPr>
          <a:xfrm>
            <a:off x="609600" y="296228"/>
            <a:ext cx="6868584" cy="677862"/>
          </a:xfrm>
        </p:spPr>
        <p:txBody>
          <a:bodyPr>
            <a:normAutofit/>
          </a:bodyPr>
          <a:lstStyle/>
          <a:p>
            <a:r>
              <a:rPr lang="zh-CN" altLang="en-US">
                <a:ea typeface="微软雅黑" panose="020B0503020204020204"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5" name="文本框 4"/>
          <p:cNvSpPr txBox="1"/>
          <p:nvPr/>
        </p:nvSpPr>
        <p:spPr>
          <a:xfrm>
            <a:off x="7951470" y="3423285"/>
            <a:ext cx="2501900" cy="2306955"/>
          </a:xfrm>
          <a:prstGeom prst="rect">
            <a:avLst/>
          </a:prstGeom>
          <a:noFill/>
        </p:spPr>
        <p:txBody>
          <a:bodyPr wrap="square" rtlCol="0" anchor="t">
            <a:spAutoFit/>
          </a:bodyPr>
          <a:lstStyle/>
          <a:p>
            <a:r>
              <a:rPr lang="zh-CN" altLang="en-US" sz="2000">
                <a:latin typeface="微软雅黑" panose="020B0503020204020204" pitchFamily="34" charset="-122"/>
                <a:ea typeface="微软雅黑" panose="020B0503020204020204" pitchFamily="34" charset="-122"/>
                <a:cs typeface="微软雅黑" panose="020B0503020204020204" pitchFamily="34" charset="-122"/>
              </a:rPr>
              <a:t>5</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组织、协调</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对外求援等有关事宜，负责事故的上报。 </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cs typeface="微软雅黑" panose="020B0503020204020204" pitchFamily="34" charset="-122"/>
              </a:rPr>
              <a:t>6</a:t>
            </a:r>
            <a:r>
              <a:rPr lang="en-US" altLang="zh-CN" sz="20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落实上级有关指示和批示，对内通报事故抢救进展情况，并做好相关</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记录</a:t>
            </a:r>
            <a:r>
              <a:rPr lang="zh-CN" altLang="en-US" sz="20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400">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圆角矩形 6"/>
          <p:cNvSpPr/>
          <p:nvPr/>
        </p:nvSpPr>
        <p:spPr>
          <a:xfrm>
            <a:off x="1875155" y="1183005"/>
            <a:ext cx="2223770" cy="202311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2026285" y="1356995"/>
            <a:ext cx="2072640" cy="1630045"/>
          </a:xfrm>
          <a:prstGeom prst="rect">
            <a:avLst/>
          </a:prstGeom>
          <a:noFill/>
        </p:spPr>
        <p:txBody>
          <a:bodyPr wrap="square" rtlCol="0" anchor="t">
            <a:spAutoFit/>
          </a:bodyPr>
          <a:lstStyle/>
          <a:p>
            <a:r>
              <a:rPr lang="en-US" altLang="zh-CN" sz="20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应急救援指挥中心下设应急救援办公室</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办公室设在集团公司总调度室。</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圆角矩形 5"/>
          <p:cNvSpPr/>
          <p:nvPr/>
        </p:nvSpPr>
        <p:spPr>
          <a:xfrm>
            <a:off x="4596130" y="1130300"/>
            <a:ext cx="2621915" cy="4260850"/>
          </a:xfrm>
          <a:prstGeom prst="roundRect">
            <a:avLst/>
          </a:prstGeom>
          <a:blipFill>
            <a:blip r:embed="rId2"/>
          </a:blip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圆角矩形 7"/>
          <p:cNvSpPr/>
          <p:nvPr/>
        </p:nvSpPr>
        <p:spPr>
          <a:xfrm>
            <a:off x="7951470" y="1576705"/>
            <a:ext cx="2621915" cy="4629150"/>
          </a:xfrm>
          <a:prstGeom prst="roundRect">
            <a:avLst/>
          </a:prstGeom>
          <a:no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nSpc>
                <a:spcPct val="150000"/>
              </a:lnSpc>
              <a:spcBef>
                <a:spcPts val="0"/>
              </a:spcBef>
            </a:pPr>
            <a:endParaRPr lang="zh-CN" altLang="en-US" sz="1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4678045" y="1356995"/>
            <a:ext cx="2436495" cy="4092575"/>
          </a:xfrm>
          <a:prstGeom prst="rect">
            <a:avLst/>
          </a:prstGeom>
          <a:noFill/>
        </p:spPr>
        <p:txBody>
          <a:bodyPr wrap="square" rtlCol="0" anchor="t">
            <a:spAutoFit/>
          </a:bodyPr>
          <a:lstStyle/>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应急救援办公室职责：  </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1</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承接事故、事件或灾情报告，请示总指挥启动应急预案。 </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负责通知</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总指挥部成员和各专业组人员到应急指挥中心集合。  </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3</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传达指挥部</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下达的各项命令，通知抢险救灾人员赶赴现场。  </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文本框 10"/>
          <p:cNvSpPr txBox="1"/>
          <p:nvPr/>
        </p:nvSpPr>
        <p:spPr>
          <a:xfrm>
            <a:off x="7951470" y="1786255"/>
            <a:ext cx="2627630" cy="1630045"/>
          </a:xfrm>
          <a:prstGeom prst="rect">
            <a:avLst/>
          </a:prstGeom>
          <a:noFill/>
        </p:spPr>
        <p:txBody>
          <a:bodyPr wrap="square" rtlCol="0" anchor="t">
            <a:spAutoFit/>
          </a:bodyPr>
          <a:lstStyle/>
          <a:p>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4</a:t>
            </a:r>
            <a:r>
              <a:rPr lang="en-US" altLang="zh-CN" sz="2000">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在事故抢救过程中，负责各专业组的</a:t>
            </a:r>
            <a:r>
              <a:rPr lang="zh-CN" altLang="en-US" sz="20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碰头会</a:t>
            </a:r>
            <a:r>
              <a:rPr lang="zh-CN" altLang="en-US" sz="2000">
                <a:latin typeface="微软雅黑" panose="020B0503020204020204" pitchFamily="34" charset="-122"/>
                <a:ea typeface="微软雅黑" panose="020B0503020204020204" pitchFamily="34" charset="-122"/>
                <a:cs typeface="微软雅黑" panose="020B0503020204020204" pitchFamily="34" charset="-122"/>
                <a:sym typeface="+mn-ea"/>
              </a:rPr>
              <a:t>，协调各专业组、各成员单位的抢险救援工作。</a:t>
            </a:r>
            <a:endParaRPr lang="zh-CN" altLang="en-US" sz="2000">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24473"/>
            <a:ext cx="6868584" cy="677862"/>
          </a:xfrm>
        </p:spPr>
        <p:txBody>
          <a:bodyPr>
            <a:normAutofit/>
          </a:bodyPr>
          <a:lstStyle/>
          <a:p>
            <a:r>
              <a:rPr lang="zh-CN" altLang="en-US">
                <a:ea typeface="微软雅黑" panose="020B0503020204020204"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588645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14" name="椭圆 13"/>
          <p:cNvSpPr/>
          <p:nvPr/>
        </p:nvSpPr>
        <p:spPr>
          <a:xfrm>
            <a:off x="3663315" y="1716405"/>
            <a:ext cx="2152650" cy="22098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应急预案管理办公室职责：</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a:lnSpc>
                <a:spcPct val="95000"/>
              </a:lnSpc>
              <a:spcBef>
                <a:spcPts val="0"/>
              </a:spcBef>
              <a:spcAft>
                <a:spcPts val="0"/>
              </a:spcAft>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负责牵头组织编制、会审、修订应急预案。</a:t>
            </a:r>
            <a:endPar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3" name="椭圆 2"/>
          <p:cNvSpPr/>
          <p:nvPr/>
        </p:nvSpPr>
        <p:spPr>
          <a:xfrm>
            <a:off x="1633220" y="1000125"/>
            <a:ext cx="2336165"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95000"/>
              </a:lnSpc>
              <a:spcBef>
                <a:spcPts val="0"/>
              </a:spcBef>
              <a:spcAft>
                <a:spcPts val="0"/>
              </a:spcAft>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应急救援指挥中心下设</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应急预案管理办公室</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。办公室设在集团公司安环处。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椭圆 5"/>
          <p:cNvSpPr/>
          <p:nvPr/>
        </p:nvSpPr>
        <p:spPr>
          <a:xfrm>
            <a:off x="5465445" y="2703195"/>
            <a:ext cx="2258060" cy="21717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latinLnBrk="0" hangingPunct="1">
              <a:lnSpc>
                <a:spcPct val="100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2</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负责应急预案的备案工作。</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eaLnBrk="1" latinLnBrk="0" hangingPunct="1">
              <a:lnSpc>
                <a:spcPct val="100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3</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牵头培训中心对应急救援知识进行培训。</a:t>
            </a:r>
            <a:r>
              <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16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椭圆 6"/>
          <p:cNvSpPr/>
          <p:nvPr/>
        </p:nvSpPr>
        <p:spPr>
          <a:xfrm>
            <a:off x="7368540" y="3844290"/>
            <a:ext cx="2505710" cy="20408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eaLnBrk="1" latinLnBrk="0" hangingPunct="1">
              <a:lnSpc>
                <a:spcPct val="100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4</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检查、监督各单位应急演练、应急保障工作</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eaLnBrk="1" latinLnBrk="0" hangingPunct="1">
              <a:lnSpc>
                <a:spcPct val="100000"/>
              </a:lnSpc>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 5</a:t>
            </a:r>
            <a:r>
              <a:rPr lang="en-US" altLang="zh-CN" sz="18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rPr>
              <a:t>负责应急管理工作考评。</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pic>
        <p:nvPicPr>
          <p:cNvPr id="8" name="图片 7" descr="office6\wpsassist\cache\A000220150821C08PPIC"/>
          <p:cNvPicPr>
            <a:picLocks noChangeAspect="1"/>
          </p:cNvPicPr>
          <p:nvPr/>
        </p:nvPicPr>
        <p:blipFill>
          <a:blip r:embed="rId1"/>
          <a:srcRect/>
          <a:stretch>
            <a:fillRect/>
          </a:stretch>
        </p:blipFill>
        <p:spPr>
          <a:xfrm>
            <a:off x="7447915" y="921385"/>
            <a:ext cx="3220085" cy="2599690"/>
          </a:xfrm>
          <a:prstGeom prst="rect">
            <a:avLst/>
          </a:prstGeom>
        </p:spPr>
      </p:pic>
      <p:pic>
        <p:nvPicPr>
          <p:cNvPr id="90" name="图片 8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37005" y="3305810"/>
            <a:ext cx="4246245" cy="2282825"/>
          </a:xfrm>
          <a:prstGeom prst="rect">
            <a:avLst/>
          </a:prstGeom>
          <a:effectLst>
            <a:reflection blurRad="12700" stA="34000" endPos="42000" dir="5400000" sy="-100000" algn="bl" rotWithShape="0"/>
          </a:effectLst>
        </p:spPr>
      </p:pic>
      <p:sp>
        <p:nvSpPr>
          <p:cNvPr id="68" name="双波形 67"/>
          <p:cNvSpPr/>
          <p:nvPr/>
        </p:nvSpPr>
        <p:spPr bwMode="auto">
          <a:xfrm>
            <a:off x="1809750" y="5650230"/>
            <a:ext cx="8591550" cy="848995"/>
          </a:xfrm>
          <a:prstGeom prst="doubleWave">
            <a:avLst>
              <a:gd name="adj1" fmla="val 6311"/>
              <a:gd name="adj2" fmla="val -4430"/>
            </a:avLst>
          </a:prstGeom>
          <a:gradFill flip="none" rotWithShape="1">
            <a:gsLst>
              <a:gs pos="0">
                <a:srgbClr val="FFCF01"/>
              </a:gs>
              <a:gs pos="90000">
                <a:srgbClr val="E22000"/>
              </a:gs>
            </a:gsLst>
            <a:lin ang="2700000" scaled="1"/>
            <a:tileRect/>
          </a:gradFill>
          <a:ln w="31750">
            <a:solidFill>
              <a:schemeClr val="bg1"/>
            </a:solidFill>
          </a:ln>
          <a:effectLst>
            <a:outerShdw blurRad="225425" dist="38100" dir="5220000" algn="ctr">
              <a:srgbClr val="000000">
                <a:alpha val="33000"/>
              </a:srgbClr>
            </a:outerShdw>
          </a:effectLst>
          <a:scene3d>
            <a:camera prst="orthographicFront"/>
            <a:lightRig rig="flat" dir="t"/>
          </a:scene3d>
          <a:sp3d extrusionH="304800" contourW="25400">
            <a:bevelT prst="convex"/>
            <a:bevelB w="0" h="0"/>
            <a:contourClr>
              <a:srgbClr val="FFE593"/>
            </a:contourClr>
          </a:sp3d>
        </p:spPr>
        <p:style>
          <a:lnRef idx="1">
            <a:schemeClr val="accent2"/>
          </a:lnRef>
          <a:fillRef idx="3">
            <a:schemeClr val="accent2"/>
          </a:fillRef>
          <a:effectRef idx="2">
            <a:schemeClr val="accent2"/>
          </a:effectRef>
          <a:fontRef idx="minor">
            <a:schemeClr val="lt1"/>
          </a:fontRef>
        </p:style>
        <p:txBody>
          <a:bodyPr anchor="ctr"/>
          <a:lstStyle/>
          <a:p>
            <a:pPr indent="0" eaLnBrk="1" latinLnBrk="0" hangingPunct="1">
              <a:lnSpc>
                <a:spcPts val="3200"/>
              </a:lnSpc>
              <a:spcBef>
                <a:spcPts val="0"/>
              </a:spcBef>
              <a:buFont typeface="Wingdings" panose="05000000000000000000" charset="0"/>
              <a:buNone/>
            </a:pPr>
            <a:endParaRPr lang="zh-CN" altLang="zh-CN" sz="1800" b="1"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 name="文本框 8"/>
          <p:cNvSpPr txBox="1"/>
          <p:nvPr/>
        </p:nvSpPr>
        <p:spPr>
          <a:xfrm>
            <a:off x="3454400" y="5852160"/>
            <a:ext cx="5342255" cy="445135"/>
          </a:xfrm>
          <a:prstGeom prst="rect">
            <a:avLst/>
          </a:prstGeom>
          <a:blipFill>
            <a:blip r:embed="rId3"/>
          </a:blipFill>
        </p:spPr>
        <p:style>
          <a:lnRef idx="2">
            <a:schemeClr val="accent4"/>
          </a:lnRef>
          <a:fillRef idx="1">
            <a:schemeClr val="lt1"/>
          </a:fillRef>
          <a:effectRef idx="0">
            <a:schemeClr val="accent4"/>
          </a:effectRef>
          <a:fontRef idx="minor">
            <a:schemeClr val="dk1"/>
          </a:fontRef>
        </p:style>
        <p:txBody>
          <a:bodyPr wrap="square" rtlCol="0" anchor="t">
            <a:spAutoFit/>
          </a:bodyPr>
          <a:lstStyle/>
          <a:p>
            <a:pPr algn="ctr" eaLnBrk="1" hangingPunct="1">
              <a:lnSpc>
                <a:spcPct val="115000"/>
              </a:lnSpc>
              <a:buClr>
                <a:srgbClr val="FFFF00"/>
              </a:buClr>
              <a:defRPr/>
            </a:pPr>
            <a:r>
              <a:rPr lang="zh-CN" altLang="zh-CN" sz="2000"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应急预案管理办公室职责要求</a:t>
            </a:r>
            <a:endParaRPr lang="zh-CN" altLang="zh-CN" sz="2000" dirty="0">
              <a:solidFill>
                <a:schemeClr val="accent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office6\wpsassist\cache\A000220150322H33PPIC"/>
          <p:cNvPicPr>
            <a:picLocks noChangeAspect="1"/>
          </p:cNvPicPr>
          <p:nvPr/>
        </p:nvPicPr>
        <p:blipFill>
          <a:blip r:embed="rId1"/>
          <a:stretch>
            <a:fillRect/>
          </a:stretch>
        </p:blipFill>
        <p:spPr>
          <a:xfrm>
            <a:off x="1582420" y="2479040"/>
            <a:ext cx="3289935" cy="4163695"/>
          </a:xfrm>
          <a:prstGeom prst="rect">
            <a:avLst/>
          </a:prstGeom>
        </p:spPr>
      </p:pic>
      <p:sp>
        <p:nvSpPr>
          <p:cNvPr id="96" name="AutoShape 12"/>
          <p:cNvSpPr>
            <a:spLocks noChangeArrowheads="1"/>
          </p:cNvSpPr>
          <p:nvPr/>
        </p:nvSpPr>
        <p:spPr bwMode="ltGray">
          <a:xfrm rot="21120000">
            <a:off x="3282950" y="1746250"/>
            <a:ext cx="7451090" cy="2934970"/>
          </a:xfrm>
          <a:prstGeom prst="chevron">
            <a:avLst>
              <a:gd name="adj" fmla="val 92587"/>
            </a:avLst>
          </a:prstGeom>
          <a:solidFill>
            <a:schemeClr val="bg1"/>
          </a:solidFill>
          <a:ln w="9525" algn="ctr">
            <a:noFill/>
            <a:miter lim="800000"/>
          </a:ln>
          <a:effectLst/>
          <a:scene3d>
            <a:camera prst="legacyObliqueBottom"/>
            <a:lightRig rig="legacyFlat3" dir="b"/>
          </a:scene3d>
          <a:sp3d extrusionH="100000" prstMaterial="legacyMatte">
            <a:bevelT w="13500" h="13500" prst="angle"/>
            <a:bevelB w="13500" h="13500" prst="angle"/>
            <a:extrusionClr>
              <a:schemeClr val="accent2"/>
            </a:extrusionClr>
          </a:sp3d>
        </p:spPr>
        <p:txBody>
          <a:bodyPr wrap="none" anchor="ctr">
            <a:flatTx/>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 name="标题 1"/>
          <p:cNvSpPr>
            <a:spLocks noGrp="1"/>
          </p:cNvSpPr>
          <p:nvPr>
            <p:ph type="title"/>
          </p:nvPr>
        </p:nvSpPr>
        <p:spPr>
          <a:xfrm>
            <a:off x="609600" y="224473"/>
            <a:ext cx="6868584" cy="677862"/>
          </a:xfrm>
        </p:spPr>
        <p:txBody>
          <a:bodyPr>
            <a:normAutofit/>
          </a:bodyPr>
          <a:lstStyle/>
          <a:p>
            <a:r>
              <a:rPr lang="zh-CN" altLang="en-US">
                <a:ea typeface="微软雅黑" panose="020B0503020204020204"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6" name="文本框 5"/>
          <p:cNvSpPr txBox="1"/>
          <p:nvPr/>
        </p:nvSpPr>
        <p:spPr>
          <a:xfrm>
            <a:off x="5932170" y="1933575"/>
            <a:ext cx="3126105" cy="2584450"/>
          </a:xfrm>
          <a:prstGeom prst="rect">
            <a:avLst/>
          </a:prstGeom>
          <a:noFill/>
        </p:spPr>
        <p:txBody>
          <a:bodyPr wrap="square" rtlCol="0" anchor="t">
            <a:spAutoFit/>
          </a:bodyPr>
          <a:lstStyle/>
          <a:p>
            <a:pPr>
              <a:lnSpc>
                <a:spcPct val="150000"/>
              </a:lnSpc>
            </a:pPr>
            <a:r>
              <a:rPr lang="zh-CN" altLang="en-US" sz="28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 </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各二级单位、子公司成立相应的</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应急救援指挥部</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，下设</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应急救援办公室</a:t>
            </a:r>
            <a:r>
              <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rPr>
              <a:t>，明确指挥部、办公室成员和相应的职责。</a:t>
            </a:r>
            <a:endParaRPr lang="zh-CN" altLang="en-US" sz="20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97" name="AutoShape 13"/>
          <p:cNvSpPr>
            <a:spLocks noChangeArrowheads="1"/>
          </p:cNvSpPr>
          <p:nvPr/>
        </p:nvSpPr>
        <p:spPr bwMode="gray">
          <a:xfrm>
            <a:off x="1582420" y="1064895"/>
            <a:ext cx="3289935" cy="742315"/>
          </a:xfrm>
          <a:prstGeom prst="chevron">
            <a:avLst>
              <a:gd name="adj" fmla="val 92587"/>
            </a:avLst>
          </a:prstGeom>
          <a:solidFill>
            <a:schemeClr val="bg1"/>
          </a:solidFill>
          <a:ln w="9525" algn="ctr">
            <a:noFill/>
            <a:miter lim="800000"/>
          </a:ln>
          <a:effectLst/>
          <a:scene3d>
            <a:camera prst="legacyObliqueBottom"/>
            <a:lightRig rig="legacyFlat3" dir="b"/>
          </a:scene3d>
          <a:sp3d extrusionH="100000" prstMaterial="legacyMatte">
            <a:bevelT w="13500" h="13500" prst="angle"/>
            <a:bevelB w="13500" h="13500" prst="angle"/>
            <a:extrusionClr>
              <a:schemeClr val="accent1"/>
            </a:extrusionClr>
          </a:sp3d>
        </p:spPr>
        <p:txBody>
          <a:bodyPr wrap="none" anchor="ctr">
            <a:flatTx/>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2228850" y="1204595"/>
            <a:ext cx="2468880" cy="368300"/>
          </a:xfrm>
          <a:prstGeom prst="rect">
            <a:avLst/>
          </a:prstGeom>
          <a:noFill/>
        </p:spPr>
        <p:txBody>
          <a:bodyPr wrap="square" rtlCol="0" anchor="t">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（二）应急救援分队：</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2" name="图片 11" descr="6347408_130026073336_2.jpg"/>
          <p:cNvPicPr>
            <a:picLocks noChangeAspect="1"/>
          </p:cNvPicPr>
          <p:nvPr/>
        </p:nvPicPr>
        <p:blipFill>
          <a:blip r:embed="rId2" cstate="print"/>
          <a:srcRect/>
          <a:stretch>
            <a:fillRect/>
          </a:stretch>
        </p:blipFill>
        <p:spPr>
          <a:xfrm>
            <a:off x="8499148" y="4842170"/>
            <a:ext cx="1928826" cy="1722143"/>
          </a:xfrm>
          <a:prstGeom prst="roundRect">
            <a:avLst/>
          </a:prstGeom>
          <a:blipFill>
            <a:blip r:embed="rId3" cstate="print">
              <a:extLst>
                <a:ext uri="{28A0092B-C50C-407E-A947-70E740481C1C}">
                  <a14:useLocalDpi xmlns:a14="http://schemas.microsoft.com/office/drawing/2010/main" val="0"/>
                </a:ext>
              </a:extLst>
            </a:blip>
            <a:srcRect/>
            <a:stretch>
              <a:fillRect l="-11000" r="-11000"/>
            </a:stretch>
          </a:blipFill>
          <a:scene3d>
            <a:camera prst="orthographicFront"/>
            <a:lightRig rig="threePt" dir="t">
              <a:rot lat="0" lon="0" rev="7500000"/>
            </a:lightRig>
          </a:scene3d>
          <a:sp3d z="-152400" extrusionH="63500" contourW="12700" prstMaterial="matte">
            <a:contourClr>
              <a:schemeClr val="lt1"/>
            </a:contourClr>
          </a:sp3d>
        </p:spPr>
      </p:pic>
      <p:pic>
        <p:nvPicPr>
          <p:cNvPr id="164884" name="Picture 20" descr="C:\Users\ydp\Desktop\Redocn_2012063015451907.jpg"/>
          <p:cNvPicPr>
            <a:picLocks noChangeAspect="1" noChangeArrowheads="1"/>
          </p:cNvPicPr>
          <p:nvPr/>
        </p:nvPicPr>
        <p:blipFill rotWithShape="1">
          <a:blip r:embed="rId4"/>
          <a:srcRect/>
          <a:stretch>
            <a:fillRect/>
          </a:stretch>
        </p:blipFill>
        <p:spPr bwMode="auto">
          <a:xfrm>
            <a:off x="5716905" y="5045710"/>
            <a:ext cx="1596390" cy="151828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38282" y="416298"/>
            <a:ext cx="8136000" cy="720000"/>
          </a:xfrm>
        </p:spPr>
        <p:txBody>
          <a:bodyPr>
            <a:normAutofit/>
          </a:bodyPr>
          <a:lstStyle/>
          <a:p>
            <a:r>
              <a:rPr lang="zh-CN" altLang="en-US">
                <a:ea typeface="微软雅黑" panose="020B0503020204020204" pitchFamily="34" charset="-122"/>
                <a:sym typeface="+mn-ea"/>
              </a:rPr>
              <a:t>第二章 应急预案的管理要求</a:t>
            </a:r>
            <a:endParaRPr lang="zh-CN" altLang="en-US"/>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6" name="圆角矩形 5"/>
          <p:cNvSpPr/>
          <p:nvPr/>
        </p:nvSpPr>
        <p:spPr>
          <a:xfrm>
            <a:off x="1737995" y="1781175"/>
            <a:ext cx="8738870" cy="205803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第二十六条  生产经营单位应当在应急预案公布之日起</a:t>
            </a:r>
            <a:r>
              <a:rPr lang="zh-CN" altLang="en-US" sz="19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a:t>
            </a: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个工作日内，按照</a:t>
            </a:r>
            <a:r>
              <a:rPr lang="zh-CN" altLang="en-US" sz="19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rPr>
              <a:t>分级属地</a:t>
            </a:r>
            <a:r>
              <a:rPr lang="zh-CN" altLang="en-US" sz="1900" b="1">
                <a:latin typeface="微软雅黑" panose="020B0503020204020204" pitchFamily="34" charset="-122"/>
                <a:ea typeface="微软雅黑" panose="020B0503020204020204" pitchFamily="34" charset="-122"/>
                <a:cs typeface="微软雅黑" panose="020B0503020204020204" pitchFamily="34" charset="-122"/>
              </a:rPr>
              <a:t>原则，向安全生产监督管理部门和有关部门进行告知性备案。</a:t>
            </a:r>
            <a:endParaRPr lang="zh-CN" altLang="en-US" sz="1900" b="1">
              <a:latin typeface="微软雅黑" panose="020B0503020204020204" pitchFamily="34" charset="-122"/>
              <a:ea typeface="微软雅黑" panose="020B0503020204020204" pitchFamily="34" charset="-122"/>
              <a:cs typeface="微软雅黑" panose="020B0503020204020204" pitchFamily="34" charset="-122"/>
            </a:endParaRPr>
          </a:p>
          <a:p>
            <a:pPr algn="l"/>
            <a:r>
              <a:rPr lang="zh-CN" altLang="en-US" sz="1900" b="1" u="sng">
                <a:ln w="10160">
                  <a:solidFill>
                    <a:schemeClr val="accent5"/>
                  </a:solidFill>
                  <a:prstDash val="solid"/>
                </a:ln>
                <a:solidFill>
                  <a:schemeClr val="bg2"/>
                </a:solidFill>
                <a:effectLst>
                  <a:outerShdw blurRad="38100" dist="22860" dir="5400000" algn="tl" rotWithShape="0">
                    <a:srgbClr val="000000">
                      <a:alpha val="30000"/>
                    </a:srgbClr>
                  </a:outerShdw>
                </a:effectLst>
                <a:latin typeface="微软雅黑" panose="020B0503020204020204" pitchFamily="34" charset="-122"/>
                <a:ea typeface="微软雅黑" panose="020B0503020204020204" pitchFamily="34" charset="-122"/>
                <a:cs typeface="微软雅黑" panose="020B0503020204020204" pitchFamily="34" charset="-122"/>
              </a:rPr>
              <a:t>中央企业总部（上市公司）的应急预案，报国务院主管的负有安全生产监督管理职责的部门备案，并抄送国家安全生产监督管理总局</a:t>
            </a:r>
            <a:r>
              <a:rPr lang="zh-CN" altLang="en-US" sz="19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900" b="1">
                <a:solidFill>
                  <a:srgbClr val="FF9D0D"/>
                </a:solidFill>
                <a:latin typeface="微软雅黑" panose="020B0503020204020204" pitchFamily="34" charset="-122"/>
                <a:ea typeface="微软雅黑" panose="020B0503020204020204" pitchFamily="34" charset="-122"/>
                <a:cs typeface="微软雅黑" panose="020B0503020204020204" pitchFamily="34" charset="-122"/>
              </a:rPr>
              <a:t>其所属单位的应急预案报所在地的省、自治区、直辖市或者设区的市级人民政府主管的负有安全生产监督管理职责的部门备案，并抄送同级安全生产监督管理部门。</a:t>
            </a:r>
            <a:endParaRPr lang="zh-CN" altLang="en-US" sz="1900" b="1">
              <a:solidFill>
                <a:srgbClr val="FF9D0D"/>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圆角矩形 6"/>
          <p:cNvSpPr/>
          <p:nvPr/>
        </p:nvSpPr>
        <p:spPr>
          <a:xfrm>
            <a:off x="1737995" y="3956685"/>
            <a:ext cx="8738870" cy="239268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a:p>
            <a:pPr algn="l"/>
            <a:r>
              <a:rPr lang="zh-CN" altLang="en-US" b="1">
                <a:latin typeface="微软雅黑" panose="020B0503020204020204" pitchFamily="34" charset="-122"/>
                <a:ea typeface="微软雅黑" panose="020B0503020204020204" pitchFamily="34" charset="-122"/>
                <a:cs typeface="微软雅黑" panose="020B0503020204020204" pitchFamily="34" charset="-122"/>
              </a:rPr>
              <a:t>前款规定以外的非煤矿山、金属冶炼和危险化学品生产、经营、储存企业，以及使用危险化学品达到国家规定数量的化工企业、烟花爆竹生产、批发经营企业的应急预案，按照隶属关系报所在地</a:t>
            </a:r>
            <a:r>
              <a:rPr lang="zh-CN" altLang="en-US" b="1">
                <a:solidFill>
                  <a:srgbClr val="FF9D0D"/>
                </a:solidFill>
                <a:latin typeface="微软雅黑" panose="020B0503020204020204" pitchFamily="34" charset="-122"/>
                <a:ea typeface="微软雅黑" panose="020B0503020204020204" pitchFamily="34" charset="-122"/>
                <a:cs typeface="微软雅黑" panose="020B0503020204020204" pitchFamily="34" charset="-122"/>
              </a:rPr>
              <a:t>县级</a:t>
            </a:r>
            <a:r>
              <a:rPr lang="zh-CN" altLang="en-US" b="1">
                <a:latin typeface="微软雅黑" panose="020B0503020204020204" pitchFamily="34" charset="-122"/>
                <a:ea typeface="微软雅黑" panose="020B0503020204020204" pitchFamily="34" charset="-122"/>
                <a:cs typeface="微软雅黑" panose="020B0503020204020204" pitchFamily="34" charset="-122"/>
              </a:rPr>
              <a:t>以上地方人民政府安全生产监督管理部门备案；其他生产经营单位应急预案的备案，由省、自治区、直辖市人民政府负有安全生产监督管理职责的部门确定。油气输送管道运营单位的应急预案，除按照本条第一款、第二款的规定备案外，还应当抄送所跨行政区域的县级安全生产监督管理部门。煤矿企业的应急预案除按照本条第一款、第二款的规定备案外，还应当抄送所在地的煤矿安全监察机构。</a:t>
            </a: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a:p>
            <a:pPr algn="ct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1737995" y="1180465"/>
            <a:ext cx="2359025" cy="460375"/>
          </a:xfrm>
          <a:prstGeom prst="rect">
            <a:avLst/>
          </a:prstGeom>
          <a:noFill/>
        </p:spPr>
        <p:txBody>
          <a:bodyPr wrap="none" rtlCol="0" anchor="t">
            <a:spAutoFit/>
          </a:bodyPr>
          <a:lstStyle/>
          <a:p>
            <a:r>
              <a:rPr lang="en-US" altLang="zh-CN"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2.3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应急预案备案</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37647" y="259453"/>
            <a:ext cx="8136000" cy="720000"/>
          </a:xfrm>
        </p:spPr>
        <p:txBody>
          <a:bodyPr/>
          <a:lstStyle/>
          <a:p>
            <a:r>
              <a:rPr lang="zh-CN" altLang="en-US">
                <a:ea typeface="微软雅黑" panose="020B0503020204020204" pitchFamily="34" charset="-122"/>
              </a:rPr>
              <a:t>第三章、相关案例</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5" name="文本框 4"/>
          <p:cNvSpPr txBox="1"/>
          <p:nvPr/>
        </p:nvSpPr>
        <p:spPr>
          <a:xfrm>
            <a:off x="1737360" y="1095375"/>
            <a:ext cx="4552950" cy="516953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pPr>
              <a:lnSpc>
                <a:spcPct val="150000"/>
              </a:lnSpc>
              <a:spcBef>
                <a:spcPts val="0"/>
              </a:spcBef>
              <a:spcAft>
                <a:spcPts val="0"/>
              </a:spcAft>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 </a:t>
            </a:r>
            <a:r>
              <a:rPr lang="en-US" altLang="zh-CN" sz="22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2003</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年，重庆开县</a:t>
            </a:r>
            <a:r>
              <a:rPr lang="en-US" altLang="zh-CN" sz="22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12.23</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特大井喷事故导致</a:t>
            </a:r>
            <a:r>
              <a:rPr lang="en-US" altLang="zh-CN" sz="22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243</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人死亡，上千人住院，</a:t>
            </a:r>
            <a:r>
              <a:rPr lang="en-US" altLang="zh-CN" sz="22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万多人被迫紧急转移。主要原因：</a:t>
            </a:r>
            <a:endPar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22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第一</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，直接原因是违章作业，回压阀给取掉了，井喷演变成井喷失控，大量有毒有害的硫化氢气体外泄；</a:t>
            </a:r>
            <a:endPar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22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第二</a:t>
            </a:r>
            <a:r>
              <a:rPr lang="zh-CN" altLang="en-US" sz="2200" b="1">
                <a:effectLst/>
                <a:latin typeface="微软雅黑" panose="020B0503020204020204" pitchFamily="34" charset="-122"/>
                <a:ea typeface="微软雅黑" panose="020B0503020204020204" pitchFamily="34" charset="-122"/>
                <a:cs typeface="微软雅黑" panose="020B0503020204020204" pitchFamily="34" charset="-122"/>
              </a:rPr>
              <a:t>，在不能有效控制住的情况下，没有及时点火，导致硫化氢扩散；及时点火可能损失数百万元经济损失，但硫化氢气体不可能扩散；</a:t>
            </a:r>
            <a:endParaRPr lang="zh-CN" altLang="en-US" sz="22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p:cNvPicPr>
            <a:picLocks noChangeAspect="1"/>
          </p:cNvPicPr>
          <p:nvPr/>
        </p:nvPicPr>
        <p:blipFill>
          <a:blip r:embed="rId1"/>
          <a:stretch>
            <a:fillRect/>
          </a:stretch>
        </p:blipFill>
        <p:spPr>
          <a:xfrm>
            <a:off x="6468745" y="1095375"/>
            <a:ext cx="4199255" cy="2607945"/>
          </a:xfrm>
          <a:prstGeom prst="rect">
            <a:avLst/>
          </a:prstGeom>
        </p:spPr>
      </p:pic>
      <p:pic>
        <p:nvPicPr>
          <p:cNvPr id="6" name="图片 5"/>
          <p:cNvPicPr>
            <a:picLocks noChangeAspect="1"/>
          </p:cNvPicPr>
          <p:nvPr/>
        </p:nvPicPr>
        <p:blipFill>
          <a:blip r:embed="rId2"/>
          <a:stretch>
            <a:fillRect/>
          </a:stretch>
        </p:blipFill>
        <p:spPr>
          <a:xfrm>
            <a:off x="6419850" y="3703320"/>
            <a:ext cx="4248150" cy="2683510"/>
          </a:xfrm>
          <a:prstGeom prst="rect">
            <a:avLst/>
          </a:prstGeom>
        </p:spPr>
      </p:pic>
    </p:spTree>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38282" y="428998"/>
            <a:ext cx="8136000" cy="720000"/>
          </a:xfrm>
        </p:spPr>
        <p:txBody>
          <a:bodyPr/>
          <a:lstStyle/>
          <a:p>
            <a:r>
              <a:rPr lang="zh-CN" altLang="en-US">
                <a:ea typeface="微软雅黑" panose="020B0503020204020204" pitchFamily="34" charset="-122"/>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3" name="文本框 2"/>
          <p:cNvSpPr txBox="1"/>
          <p:nvPr/>
        </p:nvSpPr>
        <p:spPr>
          <a:xfrm>
            <a:off x="1571625" y="1645920"/>
            <a:ext cx="8801100" cy="4656455"/>
          </a:xfrm>
          <a:prstGeom prst="rect">
            <a:avLst/>
          </a:prstGeom>
          <a:noFill/>
        </p:spPr>
        <p:txBody>
          <a:bodyPr wrap="square" rtlCol="0" anchor="t">
            <a:spAutoFit/>
          </a:bodyPr>
          <a:lstStyle/>
          <a:p>
            <a:pPr marL="171450" indent="-171450" algn="l">
              <a:lnSpc>
                <a:spcPct val="165000"/>
              </a:lnSpc>
              <a:spcBef>
                <a:spcPts val="0"/>
              </a:spcBef>
              <a:spcAft>
                <a:spcPts val="0"/>
              </a:spcAft>
              <a:buFont typeface="Wingdings" panose="05000000000000000000" charset="0"/>
              <a:buChar char="Ø"/>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《中华人民共和国</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安全生产法</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》（中华人民共和国主席令第</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13</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号）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l">
              <a:lnSpc>
                <a:spcPct val="165000"/>
              </a:lnSpc>
              <a:spcBef>
                <a:spcPts val="0"/>
              </a:spcBef>
              <a:spcAft>
                <a:spcPts val="0"/>
              </a:spcAft>
              <a:buFont typeface="Wingdings" panose="05000000000000000000" charset="0"/>
              <a:buChar char="Ø"/>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《中华人民共和国</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突发事件应对法</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》（中华人民共和国主席令</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2007</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第</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69</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号）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l">
              <a:lnSpc>
                <a:spcPct val="165000"/>
              </a:lnSpc>
              <a:spcBef>
                <a:spcPts val="0"/>
              </a:spcBef>
              <a:spcAft>
                <a:spcPts val="0"/>
              </a:spcAft>
              <a:buFont typeface="Wingdings" panose="05000000000000000000" charset="0"/>
              <a:buChar char="Ø"/>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《生产安全事故应</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急预案管理办法</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》（国家安全生产监督管理总局令</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88</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号）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l">
              <a:lnSpc>
                <a:spcPct val="165000"/>
              </a:lnSpc>
              <a:spcBef>
                <a:spcPts val="0"/>
              </a:spcBef>
              <a:spcAft>
                <a:spcPts val="0"/>
              </a:spcAft>
              <a:buFont typeface="Wingdings" panose="05000000000000000000" charset="0"/>
              <a:buChar char="Ø"/>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突发事件</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应急预案管理办法》(国办发</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2013</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101</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号)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l">
              <a:lnSpc>
                <a:spcPct val="165000"/>
              </a:lnSpc>
              <a:spcBef>
                <a:spcPts val="0"/>
              </a:spcBef>
              <a:spcAft>
                <a:spcPts val="0"/>
              </a:spcAft>
              <a:buFont typeface="Wingdings" panose="05000000000000000000" charset="0"/>
              <a:buChar char="Ø"/>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《生产经营单位生产安全事故应急预案</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评审指南</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（试行）》（安监总厅应急</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2009</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73</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号）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l">
              <a:lnSpc>
                <a:spcPct val="165000"/>
              </a:lnSpc>
              <a:spcBef>
                <a:spcPts val="0"/>
              </a:spcBef>
              <a:spcAft>
                <a:spcPts val="0"/>
              </a:spcAft>
              <a:buFont typeface="Wingdings" panose="05000000000000000000" charset="0"/>
              <a:buChar char="Ø"/>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《生产经营单位安全生产事故应急预案</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编制导则</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GB/T29639-2013</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l">
              <a:lnSpc>
                <a:spcPct val="165000"/>
              </a:lnSpc>
              <a:spcBef>
                <a:spcPts val="0"/>
              </a:spcBef>
              <a:spcAft>
                <a:spcPts val="0"/>
              </a:spcAft>
              <a:buFont typeface="Wingdings" panose="05000000000000000000" charset="0"/>
              <a:buChar char="Ø"/>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《生产安全事故</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应急演练</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工作指南》（</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AQ/T9007-2011</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a:p>
            <a:pPr marL="171450" indent="-171450" algn="l">
              <a:lnSpc>
                <a:spcPct val="165000"/>
              </a:lnSpc>
              <a:spcBef>
                <a:spcPts val="0"/>
              </a:spcBef>
              <a:spcAft>
                <a:spcPts val="0"/>
              </a:spcAft>
              <a:buFont typeface="Wingdings" panose="05000000000000000000" charset="0"/>
              <a:buChar char="Ø"/>
            </a:pP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关于修改《广东省安全生产监督管理局关于〈生产安全事故应急预案管理办法〉的</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实施细则</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》的通知（粤安监应急</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2014</a:t>
            </a:r>
            <a:r>
              <a:rPr lang="zh-CN" altLang="en-US" sz="18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rPr>
              <a:t>6</a:t>
            </a:r>
            <a:r>
              <a:rPr lang="zh-CN" altLang="en-US" sz="1800" b="1">
                <a:latin typeface="微软雅黑" panose="020B0503020204020204" pitchFamily="34" charset="-122"/>
                <a:ea typeface="微软雅黑" panose="020B0503020204020204" pitchFamily="34" charset="-122"/>
                <a:cs typeface="微软雅黑" panose="020B0503020204020204" pitchFamily="34" charset="-122"/>
              </a:rPr>
              <a:t>号） </a:t>
            </a:r>
            <a:endParaRPr lang="zh-CN" altLang="en-US" sz="18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1737995" y="1280160"/>
            <a:ext cx="1864995" cy="460375"/>
          </a:xfrm>
          <a:prstGeom prst="rect">
            <a:avLst/>
          </a:prstGeom>
          <a:noFill/>
        </p:spPr>
        <p:txBody>
          <a:bodyPr wrap="none" rtlCol="0" anchor="t">
            <a:spAutoFit/>
          </a:bodyPr>
          <a:lstStyle/>
          <a:p>
            <a:r>
              <a:rPr lang="en-US" altLang="zh-CN" sz="24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1.1</a:t>
            </a:r>
            <a:r>
              <a:rPr lang="zh-CN" altLang="en-US" sz="2400" b="1">
                <a:solidFill>
                  <a:schemeClr val="tx2">
                    <a:lumMod val="60000"/>
                    <a:lumOff val="4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rPr>
              <a:t>法规要求</a:t>
            </a:r>
            <a:endParaRPr lang="zh-CN" altLang="en-US" sz="2400" b="1">
              <a:solidFill>
                <a:schemeClr val="tx2">
                  <a:lumMod val="60000"/>
                  <a:lumOff val="40000"/>
                </a:schemeClr>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Tree>
  </p:cSld>
  <p:clrMapOvr>
    <a:masterClrMapping/>
  </p:clrMapOvr>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内容占位符 2"/>
          <p:cNvSpPr>
            <a:spLocks noGrp="1"/>
          </p:cNvSpPr>
          <p:nvPr>
            <p:ph idx="1"/>
          </p:nvPr>
        </p:nvSpPr>
        <p:spPr>
          <a:xfrm>
            <a:off x="897255" y="783590"/>
            <a:ext cx="5217160" cy="5214620"/>
          </a:xfrm>
        </p:spPr>
        <p:txBody>
          <a:bodyPr/>
          <a:lstStyle/>
          <a:p>
            <a:pPr>
              <a:lnSpc>
                <a:spcPct val="150000"/>
              </a:lnSpc>
              <a:spcBef>
                <a:spcPts val="0"/>
              </a:spcBef>
              <a:spcAft>
                <a:spcPts val="0"/>
              </a:spcAft>
            </a:pPr>
            <a:r>
              <a:rPr lang="zh-CN" altLang="en-US">
                <a:solidFill>
                  <a:srgbClr val="FF0000"/>
                </a:solidFill>
                <a:effectLst/>
                <a:ea typeface="微软雅黑" panose="020B0503020204020204" pitchFamily="34" charset="-122"/>
                <a:sym typeface="+mn-ea"/>
              </a:rPr>
              <a:t>第三</a:t>
            </a:r>
            <a:r>
              <a:rPr lang="zh-CN" altLang="en-US">
                <a:effectLst/>
                <a:ea typeface="微软雅黑" panose="020B0503020204020204" pitchFamily="34" charset="-122"/>
                <a:sym typeface="+mn-ea"/>
              </a:rPr>
              <a:t>，中石油川东钻井队制定应急预案没有与当地政府重庆市和开县备案，导致不能及时疏散群众，才导致特别重大伤亡事故和数万名群众转移；</a:t>
            </a:r>
            <a:endParaRPr lang="zh-CN" altLang="en-US" b="1">
              <a:effectLst/>
              <a:ea typeface="微软雅黑" panose="020B0503020204020204" pitchFamily="34" charset="-122"/>
            </a:endParaRPr>
          </a:p>
          <a:p>
            <a:pPr>
              <a:lnSpc>
                <a:spcPct val="150000"/>
              </a:lnSpc>
              <a:spcBef>
                <a:spcPts val="0"/>
              </a:spcBef>
              <a:spcAft>
                <a:spcPts val="0"/>
              </a:spcAft>
            </a:pPr>
            <a:r>
              <a:rPr lang="zh-CN" altLang="en-US">
                <a:solidFill>
                  <a:srgbClr val="FF0000"/>
                </a:solidFill>
                <a:effectLst/>
                <a:ea typeface="微软雅黑" panose="020B0503020204020204" pitchFamily="34" charset="-122"/>
                <a:sym typeface="+mn-ea"/>
              </a:rPr>
              <a:t>第四</a:t>
            </a:r>
            <a:r>
              <a:rPr lang="zh-CN" altLang="en-US">
                <a:effectLst/>
                <a:ea typeface="微软雅黑" panose="020B0503020204020204" pitchFamily="34" charset="-122"/>
                <a:sym typeface="+mn-ea"/>
              </a:rPr>
              <a:t>，川东北矿未将应急措施报该部门备案，发生事故后，井场方面没有及时将有关情况通知当地政府，与当地政府联络、协调不够；</a:t>
            </a:r>
            <a:endParaRPr lang="zh-CN" altLang="en-US" b="1">
              <a:effectLst/>
              <a:ea typeface="微软雅黑" panose="020B0503020204020204" pitchFamily="34" charset="-122"/>
            </a:endParaRPr>
          </a:p>
          <a:p>
            <a:pPr>
              <a:lnSpc>
                <a:spcPct val="150000"/>
              </a:lnSpc>
              <a:spcBef>
                <a:spcPts val="0"/>
              </a:spcBef>
              <a:spcAft>
                <a:spcPts val="0"/>
              </a:spcAft>
            </a:pPr>
            <a:r>
              <a:rPr lang="zh-CN" altLang="en-US">
                <a:solidFill>
                  <a:srgbClr val="FF0000"/>
                </a:solidFill>
                <a:effectLst/>
                <a:ea typeface="微软雅黑" panose="020B0503020204020204" pitchFamily="34" charset="-122"/>
                <a:sym typeface="+mn-ea"/>
              </a:rPr>
              <a:t>第五</a:t>
            </a:r>
            <a:r>
              <a:rPr lang="zh-CN" altLang="en-US">
                <a:effectLst/>
                <a:ea typeface="微软雅黑" panose="020B0503020204020204" pitchFamily="34" charset="-122"/>
                <a:sym typeface="+mn-ea"/>
              </a:rPr>
              <a:t>，没有及时启动应急救援预案。</a:t>
            </a:r>
            <a:r>
              <a:rPr lang="zh-CN" altLang="en-US">
                <a:solidFill>
                  <a:srgbClr val="FF0000"/>
                </a:solidFill>
                <a:effectLst/>
                <a:ea typeface="微软雅黑" panose="020B0503020204020204" pitchFamily="34" charset="-122"/>
                <a:sym typeface="+mn-ea"/>
              </a:rPr>
              <a:t>（不成功案例）</a:t>
            </a:r>
            <a:endParaRPr lang="zh-CN" altLang="en-US" b="1">
              <a:solidFill>
                <a:srgbClr val="FF0000"/>
              </a:solidFill>
              <a:effectLst/>
              <a:ea typeface="微软雅黑" panose="020B0503020204020204" pitchFamily="34" charset="-122"/>
            </a:endParaRPr>
          </a:p>
          <a:p>
            <a:endParaRPr lang="zh-CN" altLang="en-US">
              <a:effectLst/>
            </a:endParaRPr>
          </a:p>
        </p:txBody>
      </p:sp>
      <p:sp>
        <p:nvSpPr>
          <p:cNvPr id="4" name="灯片编号占位符 3"/>
          <p:cNvSpPr>
            <a:spLocks noGrp="1"/>
          </p:cNvSpPr>
          <p:nvPr>
            <p:ph type="sldNum" sz="quarter" idx="10"/>
          </p:nvPr>
        </p:nvSpPr>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pic>
        <p:nvPicPr>
          <p:cNvPr id="5" name="图片 4"/>
          <p:cNvPicPr>
            <a:picLocks noChangeAspect="1"/>
          </p:cNvPicPr>
          <p:nvPr/>
        </p:nvPicPr>
        <p:blipFill>
          <a:blip r:embed="rId1"/>
          <a:stretch>
            <a:fillRect/>
          </a:stretch>
        </p:blipFill>
        <p:spPr>
          <a:xfrm>
            <a:off x="6170930" y="783590"/>
            <a:ext cx="4671060" cy="2818765"/>
          </a:xfrm>
          <a:prstGeom prst="rect">
            <a:avLst/>
          </a:prstGeom>
        </p:spPr>
      </p:pic>
      <p:pic>
        <p:nvPicPr>
          <p:cNvPr id="6" name="图片 5"/>
          <p:cNvPicPr>
            <a:picLocks noChangeAspect="1"/>
          </p:cNvPicPr>
          <p:nvPr/>
        </p:nvPicPr>
        <p:blipFill>
          <a:blip r:embed="rId2"/>
          <a:stretch>
            <a:fillRect/>
          </a:stretch>
        </p:blipFill>
        <p:spPr>
          <a:xfrm>
            <a:off x="6170930" y="3723640"/>
            <a:ext cx="4566285" cy="2397125"/>
          </a:xfrm>
          <a:prstGeom prst="rect">
            <a:avLst/>
          </a:prstGeom>
        </p:spPr>
      </p:pic>
    </p:spTree>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0"/>
          </p:nvPr>
        </p:nvSpPr>
        <p:spPr>
          <a:xfrm>
            <a:off x="609600" y="5886450"/>
            <a:ext cx="2844800" cy="476250"/>
          </a:xfrm>
        </p:spPr>
        <p:txBody>
          <a:bodyPr/>
          <a:lstStyle/>
          <a:p>
            <a:pPr>
              <a:defRPr/>
            </a:pPr>
            <a:fld id="{02E63A91-6013-4EDC-8EEE-44F8E746356C}" type="slidenum">
              <a:rPr lang="zh-CN" altLang="en-US" smtClean="0">
                <a:solidFill>
                  <a:prstClr val="black"/>
                </a:solidFill>
              </a:rPr>
            </a:fld>
            <a:endParaRPr lang="zh-CN" altLang="en-US">
              <a:solidFill>
                <a:prstClr val="black"/>
              </a:solidFill>
            </a:endParaRPr>
          </a:p>
        </p:txBody>
      </p:sp>
      <p:sp>
        <p:nvSpPr>
          <p:cNvPr id="6" name="矩形 5"/>
          <p:cNvSpPr/>
          <p:nvPr/>
        </p:nvSpPr>
        <p:spPr>
          <a:xfrm>
            <a:off x="2054814" y="1198017"/>
            <a:ext cx="7929618" cy="645160"/>
          </a:xfrm>
          <a:prstGeom prst="rect">
            <a:avLst/>
          </a:prstGeom>
        </p:spPr>
        <p:txBody>
          <a:bodyPr wrap="square">
            <a:spAutoFit/>
          </a:bodyPr>
          <a:lstStyle/>
          <a:p>
            <a:pPr marL="285750">
              <a:lnSpc>
                <a:spcPct val="150000"/>
              </a:lnSpc>
              <a:buClr>
                <a:srgbClr val="3366CC"/>
              </a:buClr>
            </a:pPr>
            <a:r>
              <a:rPr lang="zh-CN" altLang="en-US" sz="2400" dirty="0" smtClean="0">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dirty="0" smtClean="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标题 36"/>
          <p:cNvSpPr txBox="1">
            <a:spLocks noGrp="1"/>
          </p:cNvSpPr>
          <p:nvPr>
            <p:ph type="title"/>
          </p:nvPr>
        </p:nvSpPr>
        <p:spPr bwMode="auto">
          <a:xfrm>
            <a:off x="1659542" y="135628"/>
            <a:ext cx="8136000" cy="720000"/>
          </a:xfrm>
          <a:prstGeom prst="rect">
            <a:avLst/>
          </a:prstGeom>
          <a:noFill/>
          <a:ln w="9525">
            <a:noFill/>
            <a:miter lim="800000"/>
          </a:ln>
        </p:spPr>
        <p:txBody>
          <a:bodyPr vert="horz" wrap="square" lIns="91440" tIns="45720" rIns="91440" bIns="45720" numCol="1" anchor="ctr" anchorCtr="0" compatLnSpc="1">
            <a:normAutofit/>
          </a:bodyPr>
          <a:lstStyle/>
          <a:p>
            <a:pPr marL="0" marR="0" lvl="0" indent="0" algn="l" defTabSz="914400" rtl="0" eaLnBrk="1" fontAlgn="base" latinLnBrk="0" hangingPunct="1">
              <a:lnSpc>
                <a:spcPct val="100000"/>
              </a:lnSpc>
              <a:spcBef>
                <a:spcPct val="0"/>
              </a:spcBef>
              <a:spcAft>
                <a:spcPct val="0"/>
              </a:spcAft>
              <a:buClrTx/>
              <a:buSzTx/>
              <a:buFontTx/>
              <a:buNone/>
              <a:defRPr/>
            </a:pPr>
            <a:r>
              <a:rPr lang="zh-CN" altLang="en-US" noProof="0" dirty="0" smtClean="0">
                <a:ea typeface="微软雅黑" panose="020B0503020204020204" pitchFamily="34" charset="-122"/>
              </a:rPr>
              <a:t>     结   语</a:t>
            </a:r>
            <a:endParaRPr kumimoji="0" lang="zh-CN" altLang="en-US" b="1" i="0" u="none" strike="noStrike" kern="1200" cap="none" spc="0" normalizeH="0" baseline="0" noProof="0" dirty="0" smtClean="0">
              <a:ln>
                <a:noFill/>
              </a:ln>
              <a:solidFill>
                <a:schemeClr val="tx1"/>
              </a:solidFill>
              <a:effectLst/>
              <a:uLnTx/>
              <a:uFillTx/>
              <a:ea typeface="微软雅黑" panose="020B0503020204020204" pitchFamily="34" charset="-122"/>
            </a:endParaRPr>
          </a:p>
        </p:txBody>
      </p:sp>
      <p:sp>
        <p:nvSpPr>
          <p:cNvPr id="2" name="文本框 1"/>
          <p:cNvSpPr txBox="1"/>
          <p:nvPr/>
        </p:nvSpPr>
        <p:spPr>
          <a:xfrm>
            <a:off x="1659255" y="989330"/>
            <a:ext cx="5434965" cy="5492750"/>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pPr algn="ctr">
              <a:lnSpc>
                <a:spcPct val="150000"/>
              </a:lnSpc>
            </a:pPr>
            <a:r>
              <a:rPr lang="zh-CN" altLang="en-US" sz="180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生产安全事故应急预案管理办法</a:t>
            </a:r>
            <a:r>
              <a:rPr lang="zh-CN" altLang="en-US" sz="180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80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a:p>
            <a:pPr algn="ctr">
              <a:lnSpc>
                <a:spcPct val="150000"/>
              </a:lnSpc>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国家安全生产监督管理总局令</a:t>
            </a:r>
            <a:r>
              <a:rPr lang="en-US" altLang="zh-CN"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88</a:t>
            </a:r>
            <a:r>
              <a:rPr lang="zh-CN" altLang="en-US" sz="1800">
                <a:latin typeface="微软雅黑" panose="020B0503020204020204" pitchFamily="34" charset="-122"/>
                <a:ea typeface="微软雅黑" panose="020B0503020204020204" pitchFamily="34" charset="-122"/>
                <a:cs typeface="微软雅黑" panose="020B0503020204020204" pitchFamily="34" charset="-122"/>
                <a:sym typeface="+mn-ea"/>
              </a:rPr>
              <a:t>号</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企业应急预案方面存在哪些问题需要承担法律责任？承担何种法律责任？</a:t>
            </a:r>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第四十四条  生产经营单位有下列情形之一的，由</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县级</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以上安全生产监督管理部门依照《中华人民共和国安全生产法》第九十四条的规定，</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责令限期改正</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，可以处</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5万元</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以下罚款；逾期未改正的，责令</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停产停业整顿</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并处5万元以上10万元以下罚款</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，对直接负责的主</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管人员和其他直接责任人员处1万元以上2万元以下的罚款</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（一）未按照规定</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编制应急预案</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的；</a:t>
            </a:r>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a:p>
            <a:pPr>
              <a:lnSpc>
                <a:spcPct val="150000"/>
              </a:lnSpc>
              <a:spcBef>
                <a:spcPts val="0"/>
              </a:spcBef>
              <a:spcAft>
                <a:spcPts val="0"/>
              </a:spcAft>
            </a:pPr>
            <a:r>
              <a:rPr lang="zh-CN" altLang="en-US" sz="1800">
                <a:latin typeface="微软雅黑" panose="020B0503020204020204" pitchFamily="34" charset="-122"/>
                <a:ea typeface="微软雅黑" panose="020B0503020204020204" pitchFamily="34" charset="-122"/>
                <a:cs typeface="微软雅黑" panose="020B0503020204020204" pitchFamily="34" charset="-122"/>
              </a:rPr>
              <a:t>（二）未按照规定定期组织</a:t>
            </a:r>
            <a:r>
              <a:rPr lang="zh-CN" altLang="en-US" sz="180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应急预案演练</a:t>
            </a:r>
            <a:r>
              <a:rPr lang="zh-CN" altLang="en-US" sz="1800">
                <a:latin typeface="微软雅黑" panose="020B0503020204020204" pitchFamily="34" charset="-122"/>
                <a:ea typeface="微软雅黑" panose="020B0503020204020204" pitchFamily="34" charset="-122"/>
                <a:cs typeface="微软雅黑" panose="020B0503020204020204" pitchFamily="34" charset="-122"/>
              </a:rPr>
              <a:t>的。</a:t>
            </a:r>
            <a:endParaRPr lang="zh-CN" altLang="en-US" sz="18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3" name="图片 2" descr="office6\wpsassist\cache\A000220150321A72PPIC"/>
          <p:cNvPicPr>
            <a:picLocks noChangeAspect="1"/>
          </p:cNvPicPr>
          <p:nvPr/>
        </p:nvPicPr>
        <p:blipFill>
          <a:blip r:embed="rId1"/>
          <a:stretch>
            <a:fillRect/>
          </a:stretch>
        </p:blipFill>
        <p:spPr>
          <a:xfrm>
            <a:off x="6924040" y="1198245"/>
            <a:ext cx="3469005" cy="5301615"/>
          </a:xfrm>
          <a:prstGeom prst="rect">
            <a:avLst/>
          </a:prstGeom>
        </p:spPr>
      </p:pic>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41618"/>
            <a:ext cx="6868584" cy="677862"/>
          </a:xfrm>
        </p:spPr>
        <p:txBody>
          <a:bodyPr>
            <a:normAutofit/>
          </a:bodyPr>
          <a:lstStyle/>
          <a:p>
            <a:r>
              <a:rPr lang="zh-CN" altLang="en-US" noProof="0" dirty="0" smtClean="0">
                <a:ea typeface="微软雅黑" panose="020B0503020204020204" pitchFamily="34" charset="-122"/>
                <a:sym typeface="+mn-ea"/>
              </a:rPr>
              <a:t>结   语</a:t>
            </a:r>
            <a:endParaRPr lang="zh-CN" altLang="en-US"/>
          </a:p>
        </p:txBody>
      </p:sp>
      <p:sp>
        <p:nvSpPr>
          <p:cNvPr id="4" name="灯片编号占位符 3"/>
          <p:cNvSpPr>
            <a:spLocks noGrp="1"/>
          </p:cNvSpPr>
          <p:nvPr>
            <p:ph type="sldNum" sz="quarter" idx="10"/>
          </p:nvPr>
        </p:nvSpPr>
        <p:spPr>
          <a:xfrm>
            <a:off x="609600" y="5899785"/>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5" name="文本框 4"/>
          <p:cNvSpPr txBox="1"/>
          <p:nvPr/>
        </p:nvSpPr>
        <p:spPr>
          <a:xfrm>
            <a:off x="1841500" y="934720"/>
            <a:ext cx="5380355" cy="5526405"/>
          </a:xfrm>
          <a:prstGeom prst="rect">
            <a:avLst/>
          </a:prstGeom>
          <a:pattFill prst="dotDmnd">
            <a:fgClr>
              <a:schemeClr val="accent3"/>
            </a:fgClr>
            <a:bgClr>
              <a:schemeClr val="bg1"/>
            </a:bgClr>
          </a:pattFill>
        </p:spPr>
        <p:style>
          <a:lnRef idx="3">
            <a:schemeClr val="lt1"/>
          </a:lnRef>
          <a:fillRef idx="1">
            <a:schemeClr val="accent3"/>
          </a:fillRef>
          <a:effectRef idx="1">
            <a:schemeClr val="accent3"/>
          </a:effectRef>
          <a:fontRef idx="minor">
            <a:schemeClr val="lt1"/>
          </a:fontRef>
        </p:style>
        <p:txBody>
          <a:bodyPr wrap="square" rtlCol="0" anchor="t">
            <a:spAutoFit/>
          </a:bodyPr>
          <a:lstStyle/>
          <a:p>
            <a:pPr>
              <a:lnSpc>
                <a:spcPct val="170000"/>
              </a:lnSpc>
              <a:spcBef>
                <a:spcPts val="0"/>
              </a:spcBef>
              <a:spcAft>
                <a:spcPts val="0"/>
              </a:spcAft>
            </a:pP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第四十五条  生产经营单位有下列情形之一的，由县级以上安全生产监督管理部门责令限期改正，可以处1万元以上3万元以下罚款：</a:t>
            </a:r>
            <a:endPar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70000"/>
              </a:lnSpc>
              <a:spcBef>
                <a:spcPts val="0"/>
              </a:spcBef>
              <a:spcAft>
                <a:spcPts val="0"/>
              </a:spcAft>
            </a:pP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（一）在应急预案编制前未按照规定开展</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风险评估</a:t>
            </a: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和应急资源调查的；</a:t>
            </a:r>
            <a:endPar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70000"/>
              </a:lnSpc>
              <a:spcBef>
                <a:spcPts val="0"/>
              </a:spcBef>
              <a:spcAft>
                <a:spcPts val="0"/>
              </a:spcAft>
            </a:pP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（二）未按照规定开展</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应急预案评审</a:t>
            </a: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或者论证的；</a:t>
            </a:r>
            <a:endPar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70000"/>
              </a:lnSpc>
              <a:spcBef>
                <a:spcPts val="0"/>
              </a:spcBef>
              <a:spcAft>
                <a:spcPts val="0"/>
              </a:spcAft>
            </a:pP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（三）未按照规定进行应急预案</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备案</a:t>
            </a: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a:t>
            </a:r>
            <a:endPar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70000"/>
              </a:lnSpc>
              <a:spcBef>
                <a:spcPts val="0"/>
              </a:spcBef>
              <a:spcAft>
                <a:spcPts val="0"/>
              </a:spcAft>
            </a:pP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（四）事故风险可能影响周边单位、人员的，未将事故风险的性质、影响范围和应急防范措施告知周边单位和人员的；</a:t>
            </a:r>
            <a:endPar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70000"/>
              </a:lnSpc>
              <a:spcBef>
                <a:spcPts val="0"/>
              </a:spcBef>
              <a:spcAft>
                <a:spcPts val="0"/>
              </a:spcAft>
            </a:pP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（五）未按照规定开展</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应急预案评估</a:t>
            </a: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a:t>
            </a:r>
            <a:endPar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70000"/>
              </a:lnSpc>
              <a:spcBef>
                <a:spcPts val="0"/>
              </a:spcBef>
              <a:spcAft>
                <a:spcPts val="0"/>
              </a:spcAft>
            </a:pP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（六）未按照规定进行应急</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预案修订</a:t>
            </a: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并重新备案的；</a:t>
            </a:r>
            <a:endPar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a:p>
            <a:pPr>
              <a:lnSpc>
                <a:spcPct val="170000"/>
              </a:lnSpc>
              <a:spcBef>
                <a:spcPts val="0"/>
              </a:spcBef>
              <a:spcAft>
                <a:spcPts val="0"/>
              </a:spcAft>
            </a:pP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（七）未落实应急预案规定的</a:t>
            </a:r>
            <a:r>
              <a:rPr lang="zh-CN" altLang="en-US" sz="16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应急物资及装备</a:t>
            </a:r>
            <a:r>
              <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rPr>
              <a:t>的。</a:t>
            </a:r>
            <a:endParaRPr lang="zh-CN" altLang="en-US" sz="1600" b="1">
              <a:solidFill>
                <a:schemeClr val="tx1"/>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6" name="图片 5" descr="office6\wpsassist\cache\A000220150321F00PPIC"/>
          <p:cNvPicPr>
            <a:picLocks noChangeAspect="1"/>
          </p:cNvPicPr>
          <p:nvPr/>
        </p:nvPicPr>
        <p:blipFill>
          <a:blip r:embed="rId1"/>
          <a:stretch>
            <a:fillRect/>
          </a:stretch>
        </p:blipFill>
        <p:spPr>
          <a:xfrm>
            <a:off x="7222490" y="1035685"/>
            <a:ext cx="3300095" cy="5372100"/>
          </a:xfrm>
          <a:prstGeom prst="rect">
            <a:avLst/>
          </a:prstGeom>
        </p:spPr>
      </p:pic>
    </p:spTree>
  </p:cSld>
  <p:clrMapOvr>
    <a:masterClrMapping/>
  </p:clrMapOvr>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地球 (15)"/>
          <p:cNvPicPr>
            <a:picLocks noChangeAspect="1"/>
          </p:cNvPicPr>
          <p:nvPr/>
        </p:nvPicPr>
        <p:blipFill>
          <a:blip r:embed="rId1"/>
          <a:stretch>
            <a:fillRect/>
          </a:stretch>
        </p:blipFill>
        <p:spPr>
          <a:xfrm>
            <a:off x="-1270" y="-5080"/>
            <a:ext cx="12189460" cy="6862445"/>
          </a:xfrm>
          <a:prstGeom prst="rect">
            <a:avLst/>
          </a:prstGeom>
        </p:spPr>
      </p:pic>
      <p:sp>
        <p:nvSpPr>
          <p:cNvPr id="4" name="矩形 3"/>
          <p:cNvSpPr/>
          <p:nvPr/>
        </p:nvSpPr>
        <p:spPr>
          <a:xfrm>
            <a:off x="-4445" y="2348865"/>
            <a:ext cx="12192635" cy="2160270"/>
          </a:xfrm>
          <a:prstGeom prst="rect">
            <a:avLst/>
          </a:prstGeom>
          <a:solidFill>
            <a:schemeClr val="tx1">
              <a:alpha val="5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959610" y="2760345"/>
            <a:ext cx="8047355" cy="1337945"/>
          </a:xfrm>
          <a:prstGeom prst="rect">
            <a:avLst/>
          </a:prstGeom>
        </p:spPr>
        <p:txBody>
          <a:bodyPr wrap="square">
            <a:spAutoFit/>
          </a:bodyPr>
          <a:lstStyle/>
          <a:p>
            <a:pPr algn="ctr">
              <a:lnSpc>
                <a:spcPct val="150000"/>
              </a:lnSpc>
            </a:pPr>
            <a:r>
              <a:rPr lang="zh-CN" altLang="en-US" sz="54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感谢您的聆听</a:t>
            </a:r>
            <a:endParaRPr lang="zh-CN" altLang="en-US" sz="5400" b="1" dirty="0" smtClean="0">
              <a:solidFill>
                <a:schemeClr val="bg1"/>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Tree>
    <p:custDataLst>
      <p:tags r:id="rId2"/>
    </p:custData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6" name="文本框 5"/>
          <p:cNvSpPr txBox="1"/>
          <p:nvPr/>
        </p:nvSpPr>
        <p:spPr>
          <a:xfrm>
            <a:off x="3299460" y="4787265"/>
            <a:ext cx="2331085" cy="1383665"/>
          </a:xfrm>
          <a:prstGeom prst="rect">
            <a:avLst/>
          </a:prstGeom>
          <a:ln>
            <a:solidFill>
              <a:srgbClr val="9BBB59"/>
            </a:solidFill>
          </a:ln>
          <a:effectLst>
            <a:softEdge rad="31750"/>
          </a:effectLst>
        </p:spPr>
        <p:style>
          <a:lnRef idx="2">
            <a:schemeClr val="accent3">
              <a:shade val="50000"/>
            </a:schemeClr>
          </a:lnRef>
          <a:fillRef idx="1">
            <a:schemeClr val="accent3"/>
          </a:fillRef>
          <a:effectRef idx="0">
            <a:schemeClr val="accent3"/>
          </a:effectRef>
          <a:fontRef idx="minor">
            <a:schemeClr val="lt1"/>
          </a:fontRef>
        </p:style>
        <p:txBody>
          <a:bodyPr wrap="square" rtlCol="0" anchor="t">
            <a:spAutoFit/>
          </a:bodyPr>
          <a:lstStyle/>
          <a:p>
            <a:pPr algn="ctr"/>
            <a:r>
              <a:rPr lang="zh-CN" altLang="en-US" sz="2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应急预案</a:t>
            </a:r>
            <a:endParaRPr lang="zh-CN" altLang="en-US" sz="2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r>
              <a:rPr lang="zh-CN" altLang="en-US" sz="2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体系建设 </a:t>
            </a:r>
            <a:endParaRPr lang="zh-CN" altLang="en-US" sz="28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ctr"/>
            <a:r>
              <a:rPr lang="zh-CN" altLang="en-US" sz="28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“从有到优”。</a:t>
            </a:r>
            <a:endParaRPr lang="zh-CN" altLang="en-US" sz="28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0421" name="Rectangle 5"/>
          <p:cNvSpPr>
            <a:spLocks noChangeArrowheads="1"/>
          </p:cNvSpPr>
          <p:nvPr/>
        </p:nvSpPr>
        <p:spPr bwMode="auto">
          <a:xfrm>
            <a:off x="1821815" y="1829435"/>
            <a:ext cx="3425825" cy="222313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innerShdw blurRad="63500" dist="50800">
                    <a:prstClr val="black">
                      <a:alpha val="50000"/>
                    </a:prstClr>
                  </a:innerShdw>
                </a:effectLst>
              </a14:hiddenEffects>
            </a:ext>
          </a:extLst>
        </p:spPr>
        <p:style>
          <a:lnRef idx="1">
            <a:schemeClr val="accent1"/>
          </a:lnRef>
          <a:fillRef idx="2">
            <a:schemeClr val="accent1"/>
          </a:fillRef>
          <a:effectRef idx="1">
            <a:schemeClr val="accent1"/>
          </a:effectRef>
          <a:fontRef idx="minor">
            <a:schemeClr val="dk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marL="0" indent="0" eaLnBrk="1" hangingPunct="1">
              <a:lnSpc>
                <a:spcPct val="110000"/>
              </a:lnSpc>
              <a:buClr>
                <a:srgbClr val="FFFF00"/>
              </a:buClr>
              <a:buFont typeface="Wingdings" panose="05000000000000000000" charset="0"/>
              <a:buNone/>
            </a:pP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为规范指导生产经营单位做好应急预案编制工作，国家安全监管总局在</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危险化学品事故应急救援预案编制通则</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基础上，于</a:t>
            </a:r>
            <a:r>
              <a:rPr lang="en-US" altLang="zh-CN" sz="18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2006</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年颁布实施了</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生产经营单位生产安全事故应急预案编制导则</a:t>
            </a:r>
            <a:r>
              <a:rPr lang="en-US" altLang="zh-CN" sz="18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en-US" altLang="zh-CN" sz="1800" b="1" dirty="0">
                <a:solidFill>
                  <a:srgbClr val="FF0000"/>
                </a:solidFill>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AQ/T 9002—2006</a:t>
            </a:r>
            <a:r>
              <a:rPr lang="zh-CN" altLang="en-US" sz="1800" b="1" dirty="0">
                <a:effectLst>
                  <a:outerShdw blurRad="38100" dist="38100" dir="2700000" algn="tl">
                    <a:srgbClr val="000000">
                      <a:alpha val="43137"/>
                    </a:srgbClr>
                  </a:outerShdw>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800" b="1" dirty="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1800" b="1"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Rectangle 2"/>
          <p:cNvSpPr>
            <a:spLocks noChangeArrowheads="1"/>
          </p:cNvSpPr>
          <p:nvPr/>
        </p:nvSpPr>
        <p:spPr bwMode="auto">
          <a:xfrm>
            <a:off x="7478395" y="873125"/>
            <a:ext cx="3395980" cy="5297805"/>
          </a:xfrm>
          <a:prstGeom prst="rect">
            <a:avLst/>
          </a:prstGeom>
          <a:solidFill>
            <a:schemeClr val="bg1">
              <a:lumMod val="95000"/>
            </a:schemeClr>
          </a:solidFill>
          <a:extLst>
            <a:ext uri="{91240B29-F687-4F45-9708-019B960494DF}">
              <a14:hiddenLine xmlns:a14="http://schemas.microsoft.com/office/drawing/2010/main" w="63500">
                <a:solidFill>
                  <a:schemeClr val="tx1"/>
                </a:solidFill>
                <a:miter lim="800000"/>
                <a:headEnd type="none" w="sm" len="sm"/>
                <a:tailEnd/>
              </a14:hiddenLine>
            </a:ext>
            <a:ext uri="{AF507438-7753-43E0-B8FC-AC1667EBCBE1}">
              <a14:hiddenEffects xmlns:a14="http://schemas.microsoft.com/office/drawing/2010/main">
                <a:effectLst>
                  <a:innerShdw blurRad="114300">
                    <a:prstClr val="black"/>
                  </a:innerShdw>
                </a:effectLst>
              </a14:hiddenEffects>
            </a:ext>
          </a:extLst>
        </p:spPr>
        <p:style>
          <a:lnRef idx="1">
            <a:schemeClr val="accent6"/>
          </a:lnRef>
          <a:fillRef idx="3">
            <a:schemeClr val="accent6"/>
          </a:fillRef>
          <a:effectRef idx="2">
            <a:schemeClr val="accent6"/>
          </a:effectRef>
          <a:fontRef idx="minor">
            <a:schemeClr val="lt1"/>
          </a:fontRef>
        </p:style>
        <p:txBody>
          <a:bodyPr wrap="square">
            <a:spAutoFit/>
          </a:bodyPr>
          <a:lstStyle>
            <a:lvl1pPr>
              <a:defRPr kumimoji="1" sz="2400">
                <a:solidFill>
                  <a:schemeClr val="tx1"/>
                </a:solidFill>
                <a:latin typeface="Times New Roman" panose="02020603050405020304" pitchFamily="18" charset="0"/>
                <a:ea typeface="宋体" panose="02010600030101010101" pitchFamily="2" charset="-122"/>
              </a:defRPr>
            </a:lvl1pPr>
            <a:lvl2pPr marL="742950" indent="-285750">
              <a:defRPr kumimoji="1" sz="2400">
                <a:solidFill>
                  <a:schemeClr val="tx1"/>
                </a:solidFill>
                <a:latin typeface="Times New Roman" panose="02020603050405020304" pitchFamily="18" charset="0"/>
                <a:ea typeface="宋体" panose="02010600030101010101" pitchFamily="2" charset="-122"/>
              </a:defRPr>
            </a:lvl2pPr>
            <a:lvl3pPr marL="1143000" indent="-228600">
              <a:defRPr kumimoji="1" sz="2400">
                <a:solidFill>
                  <a:schemeClr val="tx1"/>
                </a:solidFill>
                <a:latin typeface="Times New Roman" panose="02020603050405020304" pitchFamily="18" charset="0"/>
                <a:ea typeface="宋体" panose="02010600030101010101" pitchFamily="2" charset="-122"/>
              </a:defRPr>
            </a:lvl3pPr>
            <a:lvl4pPr marL="1600200" indent="-228600">
              <a:defRPr kumimoji="1" sz="2400">
                <a:solidFill>
                  <a:schemeClr val="tx1"/>
                </a:solidFill>
                <a:latin typeface="Times New Roman" panose="02020603050405020304" pitchFamily="18" charset="0"/>
                <a:ea typeface="宋体" panose="02010600030101010101" pitchFamily="2" charset="-122"/>
              </a:defRPr>
            </a:lvl4pPr>
            <a:lvl5pPr marL="2057400" indent="-228600">
              <a:defRPr kumimoji="1" sz="2400">
                <a:solidFill>
                  <a:schemeClr val="tx1"/>
                </a:solidFill>
                <a:latin typeface="Times New Roman" panose="02020603050405020304" pitchFamily="18" charset="0"/>
                <a:ea typeface="宋体" panose="02010600030101010101" pitchFamily="2" charset="-122"/>
              </a:defRPr>
            </a:lvl5pPr>
            <a:lvl6pPr marL="25146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6pPr>
            <a:lvl7pPr marL="29718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7pPr>
            <a:lvl8pPr marL="34290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8pPr>
            <a:lvl9pPr marL="3886200" indent="-228600" eaLnBrk="0" fontAlgn="base" hangingPunct="0">
              <a:spcBef>
                <a:spcPct val="0"/>
              </a:spcBef>
              <a:spcAft>
                <a:spcPct val="0"/>
              </a:spcAft>
              <a:defRPr kumimoji="1" sz="2400">
                <a:solidFill>
                  <a:schemeClr val="tx1"/>
                </a:solidFill>
                <a:latin typeface="Times New Roman" panose="02020603050405020304" pitchFamily="18" charset="0"/>
                <a:ea typeface="宋体" panose="02010600030101010101" pitchFamily="2" charset="-122"/>
              </a:defRPr>
            </a:lvl9pPr>
          </a:lstStyle>
          <a:p>
            <a:pPr eaLnBrk="1" hangingPunct="1">
              <a:lnSpc>
                <a:spcPct val="110000"/>
              </a:lnSpc>
              <a:buClr>
                <a:srgbClr val="FFFF00"/>
              </a:buClr>
              <a:buFont typeface="Wingdings" panose="05000000000000000000" pitchFamily="2" charset="2"/>
              <a:buChar char="Ø"/>
            </a:pP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随着实践的进一步深入，预案</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不实用、不管用、不好用</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的问题日益凸显，针对暴露出的问题，国家安全生产应急救援指挥中心于</a:t>
            </a:r>
            <a:r>
              <a:rPr lang="en-US" altLang="zh-CN"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2011</a:t>
            </a:r>
            <a:r>
              <a:rPr lang="zh-CN" altLang="en-US" sz="2200" b="1" dirty="0" smtClean="0">
                <a:latin typeface="微软雅黑" panose="020B0503020204020204" pitchFamily="34" charset="-122"/>
                <a:ea typeface="微软雅黑" panose="020B0503020204020204" pitchFamily="34" charset="-122"/>
                <a:cs typeface="微软雅黑" panose="020B0503020204020204" pitchFamily="34" charset="-122"/>
              </a:rPr>
              <a:t>年启动</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了安全生产行业标准</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生产经营单位生产安全事故应急预案编制导则</a:t>
            </a:r>
            <a:r>
              <a:rPr lang="en-US" altLang="zh-CN" sz="2200" b="1" dirty="0">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GB/T29639-2013</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的修订工作，</a:t>
            </a:r>
            <a:r>
              <a:rPr lang="zh-CN" altLang="en-US" sz="2200" b="1" dirty="0" smtClean="0">
                <a:latin typeface="微软雅黑" panose="020B0503020204020204" pitchFamily="34" charset="-122"/>
                <a:ea typeface="微软雅黑" panose="020B0503020204020204" pitchFamily="34" charset="-122"/>
                <a:cs typeface="微软雅黑" panose="020B0503020204020204" pitchFamily="34" charset="-122"/>
              </a:rPr>
              <a:t>并</a:t>
            </a:r>
            <a:r>
              <a:rPr lang="zh-CN" altLang="en-US" sz="2200" b="1"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由</a:t>
            </a:r>
            <a:r>
              <a:rPr lang="zh-CN" altLang="en-US" sz="2200" b="1" dirty="0" smtClean="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安全生产行业推荐标准</a:t>
            </a:r>
            <a:r>
              <a:rPr lang="zh-CN" altLang="en-US" sz="2200" b="1" dirty="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上升为</a:t>
            </a:r>
            <a:r>
              <a:rPr lang="zh-CN" altLang="en-US" sz="2200" b="1" dirty="0" smtClean="0">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国家推荐标准</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，以指导生产经营单位做好应急预案</a:t>
            </a:r>
            <a:r>
              <a:rPr lang="zh-CN" altLang="en-US" sz="2200" b="1" dirty="0">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编制工作</a:t>
            </a:r>
            <a:r>
              <a:rPr lang="zh-CN" altLang="en-US" sz="2200" b="1" dirty="0">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sz="2200" b="1" dirty="0">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38245" name="对象 30725"/>
          <p:cNvGraphicFramePr>
            <a:graphicFrameLocks noChangeAspect="1"/>
          </p:cNvGraphicFramePr>
          <p:nvPr/>
        </p:nvGraphicFramePr>
        <p:xfrm>
          <a:off x="5342255" y="1943100"/>
          <a:ext cx="1638300" cy="3734435"/>
        </p:xfrm>
        <a:graphic>
          <a:graphicData uri="http://schemas.openxmlformats.org/presentationml/2006/ole">
            <mc:AlternateContent xmlns:mc="http://schemas.openxmlformats.org/markup-compatibility/2006">
              <mc:Choice xmlns:v="urn:schemas-microsoft-com:vml" Requires="v">
                <p:oleObj spid="_x0000_s3107" name="" r:id="rId1" imgW="1395730" imgH="3927475" progId="MS_ClipArt_Gallery.2">
                  <p:embed/>
                </p:oleObj>
              </mc:Choice>
              <mc:Fallback>
                <p:oleObj name="" r:id="rId1" imgW="1395730" imgH="3927475" progId="MS_ClipArt_Gallery.2">
                  <p:embed/>
                  <p:pic>
                    <p:nvPicPr>
                      <p:cNvPr id="0" name="图片 3101"/>
                      <p:cNvPicPr/>
                      <p:nvPr/>
                    </p:nvPicPr>
                    <p:blipFill>
                      <a:blip r:embed="rId2"/>
                      <a:stretch>
                        <a:fillRect/>
                      </a:stretch>
                    </p:blipFill>
                    <p:spPr>
                      <a:xfrm>
                        <a:off x="5342255" y="1943100"/>
                        <a:ext cx="1638300" cy="3734435"/>
                      </a:xfrm>
                      <a:prstGeom prst="rect">
                        <a:avLst/>
                      </a:prstGeom>
                      <a:noFill/>
                      <a:ln w="38100">
                        <a:noFill/>
                        <a:miter/>
                      </a:ln>
                    </p:spPr>
                  </p:pic>
                </p:oleObj>
              </mc:Fallback>
            </mc:AlternateContent>
          </a:graphicData>
        </a:graphic>
      </p:graphicFrame>
      <p:sp>
        <p:nvSpPr>
          <p:cNvPr id="3" name="文本框 2"/>
          <p:cNvSpPr txBox="1"/>
          <p:nvPr/>
        </p:nvSpPr>
        <p:spPr>
          <a:xfrm>
            <a:off x="1713865" y="1205865"/>
            <a:ext cx="3998595" cy="460375"/>
          </a:xfrm>
          <a:prstGeom prst="rect">
            <a:avLst/>
          </a:prstGeom>
          <a:noFill/>
        </p:spPr>
        <p:txBody>
          <a:bodyPr wrap="none" rtlCol="0" anchor="t">
            <a:spAutoFit/>
          </a:bodyPr>
          <a:lstStyle/>
          <a:p>
            <a:r>
              <a:rPr lang="en-US" altLang="zh-CN" sz="2400"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《编制导则》</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出台背景</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25606" name="对象 25605"/>
          <p:cNvGraphicFramePr>
            <a:graphicFrameLocks noChangeAspect="1"/>
          </p:cNvGraphicFramePr>
          <p:nvPr/>
        </p:nvGraphicFramePr>
        <p:xfrm>
          <a:off x="1713865" y="4462780"/>
          <a:ext cx="1677670" cy="2050415"/>
        </p:xfrm>
        <a:graphic>
          <a:graphicData uri="http://schemas.openxmlformats.org/presentationml/2006/ole">
            <mc:AlternateContent xmlns:mc="http://schemas.openxmlformats.org/markup-compatibility/2006">
              <mc:Choice xmlns:v="urn:schemas-microsoft-com:vml" Requires="v">
                <p:oleObj spid="_x0000_s3108" name="" r:id="rId3" imgW="1087120" imgH="1107440" progId="MS_ClipArt_Gallery.2">
                  <p:embed/>
                </p:oleObj>
              </mc:Choice>
              <mc:Fallback>
                <p:oleObj name="" r:id="rId3" imgW="1087120" imgH="1107440" progId="MS_ClipArt_Gallery.2">
                  <p:embed/>
                  <p:pic>
                    <p:nvPicPr>
                      <p:cNvPr id="0" name="图片 3098"/>
                      <p:cNvPicPr/>
                      <p:nvPr/>
                    </p:nvPicPr>
                    <p:blipFill>
                      <a:blip r:embed="rId4"/>
                      <a:stretch>
                        <a:fillRect/>
                      </a:stretch>
                    </p:blipFill>
                    <p:spPr>
                      <a:xfrm>
                        <a:off x="1713865" y="4462780"/>
                        <a:ext cx="1677670" cy="2050415"/>
                      </a:xfrm>
                      <a:prstGeom prst="rect">
                        <a:avLst/>
                      </a:prstGeom>
                      <a:noFill/>
                      <a:ln w="38100">
                        <a:noFill/>
                        <a:miter/>
                      </a:ln>
                    </p:spPr>
                  </p:pic>
                </p:oleObj>
              </mc:Fallback>
            </mc:AlternateContent>
          </a:graphicData>
        </a:graphic>
      </p:graphicFrame>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25606"/>
                                        </p:tgtEl>
                                        <p:attrNameLst>
                                          <p:attrName>style.visibility</p:attrName>
                                        </p:attrNameLst>
                                      </p:cBhvr>
                                      <p:to>
                                        <p:strVal val="visible"/>
                                      </p:to>
                                    </p:set>
                                    <p:anim calcmode="lin" valueType="num">
                                      <p:cBhvr>
                                        <p:cTn id="7" dur="500" fill="hold"/>
                                        <p:tgtEl>
                                          <p:spTgt spid="25606"/>
                                        </p:tgtEl>
                                        <p:attrNameLst>
                                          <p:attrName>ppt_x</p:attrName>
                                        </p:attrNameLst>
                                      </p:cBhvr>
                                      <p:tavLst>
                                        <p:tav tm="0">
                                          <p:val>
                                            <p:strVal val="0-#ppt_w/2"/>
                                          </p:val>
                                        </p:tav>
                                        <p:tav tm="100000">
                                          <p:val>
                                            <p:strVal val="#ppt_x"/>
                                          </p:val>
                                        </p:tav>
                                      </p:tavLst>
                                    </p:anim>
                                    <p:anim calcmode="lin" valueType="num">
                                      <p:cBhvr>
                                        <p:cTn id="8" dur="500" fill="hold"/>
                                        <p:tgtEl>
                                          <p:spTgt spid="25606"/>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5" name="TYPE.WAV"/>
                                        </p:tgtEl>
                                      </p:cMediaNode>
                                    </p:audio>
                                  </p:subTnLst>
                                </p:cTn>
                              </p:par>
                            </p:childTnLst>
                          </p:cTn>
                        </p:par>
                      </p:childTnLst>
                    </p:cTn>
                  </p:par>
                  <p:par>
                    <p:cTn id="9" fill="hold">
                      <p:stCondLst>
                        <p:cond delay="indefinite"/>
                      </p:stCondLst>
                      <p:childTnLst>
                        <p:par>
                          <p:cTn id="10" fill="hold">
                            <p:stCondLst>
                              <p:cond delay="0"/>
                            </p:stCondLst>
                            <p:childTnLst>
                              <p:par>
                                <p:cTn id="11" presetID="2" presetClass="exit" presetSubtype="4" fill="hold" nodeType="clickEffect">
                                  <p:stCondLst>
                                    <p:cond delay="0"/>
                                  </p:stCondLst>
                                  <p:childTnLst>
                                    <p:anim calcmode="lin" valueType="num">
                                      <p:cBhvr additive="base">
                                        <p:cTn id="12" dur="500"/>
                                        <p:tgtEl>
                                          <p:spTgt spid="25606"/>
                                        </p:tgtEl>
                                        <p:attrNameLst>
                                          <p:attrName>ppt_x</p:attrName>
                                        </p:attrNameLst>
                                      </p:cBhvr>
                                      <p:tavLst>
                                        <p:tav tm="0">
                                          <p:val>
                                            <p:strVal val="ppt_x"/>
                                          </p:val>
                                        </p:tav>
                                        <p:tav tm="100000">
                                          <p:val>
                                            <p:strVal val="ppt_x"/>
                                          </p:val>
                                        </p:tav>
                                      </p:tavLst>
                                    </p:anim>
                                    <p:anim calcmode="lin" valueType="num">
                                      <p:cBhvr additive="base">
                                        <p:cTn id="13" dur="500"/>
                                        <p:tgtEl>
                                          <p:spTgt spid="25606"/>
                                        </p:tgtEl>
                                        <p:attrNameLst>
                                          <p:attrName>ppt_y</p:attrName>
                                        </p:attrNameLst>
                                      </p:cBhvr>
                                      <p:tavLst>
                                        <p:tav tm="0">
                                          <p:val>
                                            <p:strVal val="ppt_y"/>
                                          </p:val>
                                        </p:tav>
                                        <p:tav tm="100000">
                                          <p:val>
                                            <p:strVal val="1+ppt_h/2"/>
                                          </p:val>
                                        </p:tav>
                                      </p:tavLst>
                                    </p:anim>
                                    <p:set>
                                      <p:cBhvr>
                                        <p:cTn id="14" dur="1" fill="hold">
                                          <p:stCondLst>
                                            <p:cond delay="499"/>
                                          </p:stCondLst>
                                        </p:cTn>
                                        <p:tgtEl>
                                          <p:spTgt spid="2560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296228"/>
            <a:ext cx="6868584" cy="677862"/>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6101715"/>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10" name="文本框 9"/>
          <p:cNvSpPr txBox="1"/>
          <p:nvPr/>
        </p:nvSpPr>
        <p:spPr>
          <a:xfrm>
            <a:off x="3572510" y="5362575"/>
            <a:ext cx="2451100" cy="875665"/>
          </a:xfrm>
          <a:prstGeom prst="rect">
            <a:avLst/>
          </a:prstGeom>
          <a:noFill/>
        </p:spPr>
        <p:txBody>
          <a:bodyPr wrap="square" rtlCol="0" anchor="t">
            <a:spAutoFit/>
          </a:bodyPr>
          <a:lstStyle/>
          <a:p>
            <a:r>
              <a:rPr lang="zh-CN" altLang="en-US"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一个是</a:t>
            </a:r>
            <a:r>
              <a:rPr lang="zh-CN" altLang="en-US" sz="17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国标</a:t>
            </a:r>
            <a:r>
              <a:rPr lang="en-US" altLang="zh-CN"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一个是</a:t>
            </a:r>
            <a:r>
              <a:rPr lang="zh-CN" altLang="en-US" sz="1700" b="1">
                <a:solidFill>
                  <a:schemeClr val="tx1"/>
                </a:solidFill>
                <a:effectLst>
                  <a:outerShdw blurRad="38100" dist="19050" dir="2700000" algn="tl" rotWithShape="0">
                    <a:schemeClr val="dk1">
                      <a:alpha val="40000"/>
                    </a:schemeClr>
                  </a:outerShdw>
                </a:effectLst>
                <a:latin typeface="微软雅黑" panose="020B0503020204020204" pitchFamily="34" charset="-122"/>
                <a:ea typeface="微软雅黑" panose="020B0503020204020204" pitchFamily="34" charset="-122"/>
                <a:cs typeface="微软雅黑" panose="020B0503020204020204" pitchFamily="34" charset="-122"/>
              </a:rPr>
              <a:t>行标</a:t>
            </a:r>
            <a:r>
              <a:rPr lang="en-US" altLang="zh-CN"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行标是从无到有的过程</a:t>
            </a:r>
            <a:r>
              <a:rPr lang="en-US" altLang="zh-CN"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a:t>
            </a:r>
            <a:r>
              <a:rPr lang="zh-CN" altLang="en-US"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国标是从有到优的过程</a:t>
            </a:r>
            <a:r>
              <a:rPr lang="en-US" altLang="zh-CN"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rPr>
              <a:t>.</a:t>
            </a:r>
            <a:endParaRPr lang="en-US" altLang="zh-CN" sz="1700" b="1">
              <a:solidFill>
                <a:srgbClr val="FF0000"/>
              </a:solidFill>
              <a:effectLst/>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20485" name="Picture 5" descr="ws_78"/>
          <p:cNvPicPr>
            <a:picLocks noChangeAspect="1" noChangeArrowheads="1"/>
          </p:cNvPicPr>
          <p:nvPr/>
        </p:nvPicPr>
        <p:blipFill>
          <a:blip r:embed="rId1"/>
          <a:srcRect/>
          <a:stretch>
            <a:fillRect/>
          </a:stretch>
        </p:blipFill>
        <p:spPr bwMode="auto">
          <a:xfrm>
            <a:off x="1960245" y="1717675"/>
            <a:ext cx="2614930" cy="27946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483" name="Picture 2"/>
          <p:cNvPicPr preferRelativeResize="0">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89725" y="822325"/>
            <a:ext cx="4214495" cy="5212715"/>
          </a:xfrm>
          <a:prstGeom prst="rect">
            <a:avLst/>
          </a:prstGeom>
          <a:noFill/>
          <a:ln>
            <a:noFill/>
          </a:ln>
          <a:effectLst/>
          <a:extLst>
            <a:ext uri="{909E8E84-426E-40DD-AFC4-6F175D3DCCD1}">
              <a14:hiddenFill xmlns:a14="http://schemas.microsoft.com/office/drawing/2010/main">
                <a:solidFill>
                  <a:schemeClr val="bg1"/>
                </a:solidFill>
              </a14:hiddenFill>
            </a:ext>
            <a:ext uri="{91240B29-F687-4F45-9708-019B960494DF}">
              <a14:hiddenLine xmlns:a14="http://schemas.microsoft.com/office/drawing/2010/main" w="9525">
                <a:solidFill>
                  <a:schemeClr val="tx1"/>
                </a:solidFill>
                <a:miter lim="800000"/>
                <a:headEnd type="none" w="sm" len="sm"/>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文本框 4"/>
          <p:cNvSpPr txBox="1"/>
          <p:nvPr/>
        </p:nvSpPr>
        <p:spPr>
          <a:xfrm>
            <a:off x="1737995" y="1257300"/>
            <a:ext cx="3883025" cy="460375"/>
          </a:xfrm>
          <a:prstGeom prst="rect">
            <a:avLst/>
          </a:prstGeom>
          <a:noFill/>
        </p:spPr>
        <p:txBody>
          <a:bodyPr wrap="none" rtlCol="0" anchor="t">
            <a:spAutoFit/>
          </a:bodyPr>
          <a:lstStyle/>
          <a:p>
            <a:r>
              <a:rPr lang="en-US" altLang="zh-CN" b="1"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1.2</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《编制导则》</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的</a:t>
            </a:r>
            <a:r>
              <a:rPr lang="zh-CN"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出台背景</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35172" name="对象 27652"/>
          <p:cNvGraphicFramePr>
            <a:graphicFrameLocks noChangeAspect="1"/>
          </p:cNvGraphicFramePr>
          <p:nvPr/>
        </p:nvGraphicFramePr>
        <p:xfrm>
          <a:off x="4993640" y="2107565"/>
          <a:ext cx="1289685" cy="2247265"/>
        </p:xfrm>
        <a:graphic>
          <a:graphicData uri="http://schemas.openxmlformats.org/presentationml/2006/ole">
            <mc:AlternateContent xmlns:mc="http://schemas.openxmlformats.org/markup-compatibility/2006">
              <mc:Choice xmlns:v="urn:schemas-microsoft-com:vml" Requires="v">
                <p:oleObj spid="_x0000_s4099" name="" r:id="rId3" imgW="1744980" imgH="1584960" progId="MS_ClipArt_Gallery.2">
                  <p:embed/>
                </p:oleObj>
              </mc:Choice>
              <mc:Fallback>
                <p:oleObj name="" r:id="rId3" imgW="1744980" imgH="1584960" progId="MS_ClipArt_Gallery.2">
                  <p:embed/>
                  <p:pic>
                    <p:nvPicPr>
                      <p:cNvPr id="0" name="图片 3099"/>
                      <p:cNvPicPr/>
                      <p:nvPr/>
                    </p:nvPicPr>
                    <p:blipFill>
                      <a:blip r:embed="rId4"/>
                      <a:stretch>
                        <a:fillRect/>
                      </a:stretch>
                    </p:blipFill>
                    <p:spPr>
                      <a:xfrm>
                        <a:off x="4993640" y="2107565"/>
                        <a:ext cx="1289685" cy="2247265"/>
                      </a:xfrm>
                      <a:prstGeom prst="rect">
                        <a:avLst/>
                      </a:prstGeom>
                      <a:noFill/>
                      <a:ln w="38100">
                        <a:noFill/>
                        <a:miter/>
                      </a:ln>
                    </p:spPr>
                  </p:pic>
                </p:oleObj>
              </mc:Fallback>
            </mc:AlternateContent>
          </a:graphicData>
        </a:graphic>
      </p:graphicFrame>
      <p:pic>
        <p:nvPicPr>
          <p:cNvPr id="6" name="图片 5" descr="office6\wpsassist\cache\A000220150824A99PPIC"/>
          <p:cNvPicPr>
            <a:picLocks noChangeAspect="1"/>
          </p:cNvPicPr>
          <p:nvPr/>
        </p:nvPicPr>
        <p:blipFill>
          <a:blip r:embed="rId5"/>
          <a:stretch>
            <a:fillRect/>
          </a:stretch>
        </p:blipFill>
        <p:spPr>
          <a:xfrm>
            <a:off x="2049145" y="4797425"/>
            <a:ext cx="840105" cy="1718310"/>
          </a:xfrm>
          <a:prstGeom prst="rect">
            <a:avLst/>
          </a:prstGeom>
        </p:spPr>
      </p:pic>
      <p:sp>
        <p:nvSpPr>
          <p:cNvPr id="25603" name="椭圆形标注 25602"/>
          <p:cNvSpPr/>
          <p:nvPr/>
        </p:nvSpPr>
        <p:spPr>
          <a:xfrm flipV="1">
            <a:off x="3311525" y="5085080"/>
            <a:ext cx="2972435" cy="1430655"/>
          </a:xfrm>
          <a:prstGeom prst="wedgeEllipseCallout">
            <a:avLst>
              <a:gd name="adj1" fmla="val -69888"/>
              <a:gd name="adj2" fmla="val 42720"/>
            </a:avLst>
          </a:prstGeom>
          <a:noFill/>
          <a:ln w="31750" cap="flat" cmpd="sng">
            <a:solidFill>
              <a:schemeClr val="tx1"/>
            </a:solidFill>
            <a:prstDash val="solid"/>
            <a:miter/>
            <a:headEnd type="none" w="med" len="med"/>
            <a:tailEnd type="none" w="med" len="med"/>
          </a:ln>
          <a:effectLst>
            <a:innerShdw blurRad="63500" dist="50800" dir="16200000">
              <a:srgbClr val="00B050">
                <a:alpha val="50000"/>
              </a:srgbClr>
            </a:innerShdw>
          </a:effectLst>
        </p:spPr>
        <p:txBody>
          <a:bodyPr rot="10800000" wrap="none" anchor="ctr"/>
          <a:lstStyle/>
          <a:p>
            <a:pPr lvl="0" algn="ctr" fontAlgn="base"/>
            <a:endParaRPr lang="zh-CN" altLang="en-US" sz="2585" strike="noStrike" noProof="1">
              <a:ln>
                <a:solidFill>
                  <a:srgbClr val="0070C0"/>
                </a:solidFill>
              </a:ln>
              <a:pattFill prst="pct10">
                <a:fgClr>
                  <a:schemeClr val="tx1"/>
                </a:fgClr>
                <a:bgClr>
                  <a:schemeClr val="bg1"/>
                </a:bgClr>
              </a:patt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84" name="Picture 20" descr="C:\Users\ydp\Desktop\Redocn_2012063015451907.jpg"/>
          <p:cNvPicPr>
            <a:picLocks noChangeAspect="1" noChangeArrowheads="1"/>
          </p:cNvPicPr>
          <p:nvPr/>
        </p:nvPicPr>
        <p:blipFill rotWithShape="1">
          <a:blip r:embed="rId1"/>
          <a:srcRect/>
          <a:stretch>
            <a:fillRect/>
          </a:stretch>
        </p:blipFill>
        <p:spPr bwMode="auto">
          <a:xfrm>
            <a:off x="1861820" y="3382010"/>
            <a:ext cx="1011555" cy="898525"/>
          </a:xfrm>
          <a:prstGeom prst="rect">
            <a:avLst/>
          </a:prstGeom>
          <a:noFill/>
          <a:extLst>
            <a:ext uri="{909E8E84-426E-40DD-AFC4-6F175D3DCCD1}">
              <a14:hiddenFill xmlns:a14="http://schemas.microsoft.com/office/drawing/2010/main">
                <a:solidFill>
                  <a:srgbClr val="FFFFFF"/>
                </a:solidFill>
              </a14:hiddenFill>
            </a:ext>
          </a:extLst>
        </p:spPr>
      </p:pic>
      <p:sp>
        <p:nvSpPr>
          <p:cNvPr id="5" name="内容占位符 4"/>
          <p:cNvSpPr>
            <a:spLocks noGrp="1"/>
          </p:cNvSpPr>
          <p:nvPr>
            <p:ph idx="1"/>
          </p:nvPr>
        </p:nvSpPr>
        <p:spPr>
          <a:xfrm>
            <a:off x="1663065" y="1197610"/>
            <a:ext cx="8866505" cy="5267325"/>
          </a:xfrm>
        </p:spPr>
        <p:style>
          <a:lnRef idx="2">
            <a:schemeClr val="accent6"/>
          </a:lnRef>
          <a:fillRef idx="1">
            <a:schemeClr val="lt1"/>
          </a:fillRef>
          <a:effectRef idx="0">
            <a:schemeClr val="accent6"/>
          </a:effectRef>
          <a:fontRef idx="minor">
            <a:schemeClr val="dk1"/>
          </a:fontRef>
        </p:style>
        <p:txBody>
          <a:bodyPr/>
          <a:lstStyle/>
          <a:p>
            <a:pPr marL="0" indent="0" algn="ctr">
              <a:buNone/>
            </a:pPr>
            <a:endParaRPr lang="en-US" altLang="zh-CN" sz="1800">
              <a:latin typeface="微软雅黑" panose="020B0503020204020204" pitchFamily="34" charset="-122"/>
              <a:ea typeface="微软雅黑" panose="020B0503020204020204" pitchFamily="34" charset="-122"/>
            </a:endParaRPr>
          </a:p>
          <a:p>
            <a:pPr lvl="3"/>
            <a:endParaRPr lang="en-US" altLang="zh-CN" sz="1400">
              <a:latin typeface="微软雅黑" panose="020B0503020204020204" pitchFamily="34" charset="-122"/>
              <a:ea typeface="微软雅黑" panose="020B0503020204020204" pitchFamily="34" charset="-122"/>
            </a:endParaRPr>
          </a:p>
          <a:p>
            <a:pPr marL="0" indent="0">
              <a:buNone/>
            </a:pPr>
            <a:endParaRPr lang="en-US" altLang="zh-CN" sz="2800">
              <a:latin typeface="微软雅黑" panose="020B0503020204020204" pitchFamily="34" charset="-122"/>
              <a:ea typeface="微软雅黑" panose="020B0503020204020204" pitchFamily="34" charset="-122"/>
            </a:endParaRPr>
          </a:p>
        </p:txBody>
      </p:sp>
      <p:sp>
        <p:nvSpPr>
          <p:cNvPr id="2" name="标题 1"/>
          <p:cNvSpPr>
            <a:spLocks noGrp="1"/>
          </p:cNvSpPr>
          <p:nvPr>
            <p:ph type="title"/>
          </p:nvPr>
        </p:nvSpPr>
        <p:spPr>
          <a:xfrm>
            <a:off x="609600" y="224473"/>
            <a:ext cx="6868584" cy="677862"/>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3" name="文本框 2"/>
          <p:cNvSpPr txBox="1"/>
          <p:nvPr/>
        </p:nvSpPr>
        <p:spPr>
          <a:xfrm>
            <a:off x="1737995" y="1197610"/>
            <a:ext cx="5951220" cy="922020"/>
          </a:xfrm>
          <a:prstGeom prst="rect">
            <a:avLst/>
          </a:prstGeom>
          <a:blipFill rotWithShape="1">
            <a:blip r:embed="rId2"/>
            <a:tile tx="0" ty="0" sx="100000" sy="100000" flip="none" algn="tl"/>
          </a:blipFill>
          <a:ln w="28575"/>
          <a:effectLst>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zh-CN" altLang="en-US" b="1">
                <a:latin typeface="微软雅黑" panose="020B0503020204020204" pitchFamily="34" charset="-122"/>
                <a:ea typeface="微软雅黑" panose="020B0503020204020204" pitchFamily="34" charset="-122"/>
                <a:cs typeface="微软雅黑" panose="020B0503020204020204" pitchFamily="34" charset="-122"/>
              </a:rPr>
              <a:t>国家安全生产应急救援指挥中心关于做好《生产经营单位生产安全事故 应急预案编制导则》实施工作的通知</a:t>
            </a: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a:p>
            <a:pPr algn="ctr"/>
            <a:r>
              <a:rPr lang="zh-CN" altLang="en-US"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rPr>
              <a:t> 应指信息〔2013〕29号 </a:t>
            </a:r>
            <a:endParaRPr lang="zh-CN" altLang="en-US"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燕尾形箭头 5"/>
          <p:cNvSpPr/>
          <p:nvPr/>
        </p:nvSpPr>
        <p:spPr>
          <a:xfrm rot="3180000">
            <a:off x="4056380" y="2204720"/>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1862455" y="2543175"/>
            <a:ext cx="6282055" cy="645160"/>
          </a:xfrm>
          <a:prstGeom prst="rect">
            <a:avLst/>
          </a:prstGeom>
          <a:effectLst>
            <a:outerShdw blurRad="76200" dir="18900000" sy="23000" kx="-1200000" algn="bl" rotWithShape="0">
              <a:prstClr val="black">
                <a:alpha val="20000"/>
              </a:prstClr>
            </a:outerShd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rPr>
              <a:t>各省、自治区、直辖市及新疆生产建设兵团安全生产监督管理局，各省级煤矿安全监察局，各中央企业：</a:t>
            </a: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燕尾形箭头 8"/>
          <p:cNvSpPr/>
          <p:nvPr/>
        </p:nvSpPr>
        <p:spPr>
          <a:xfrm rot="3180000">
            <a:off x="4880610" y="327596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文本框 11"/>
          <p:cNvSpPr txBox="1"/>
          <p:nvPr/>
        </p:nvSpPr>
        <p:spPr>
          <a:xfrm>
            <a:off x="2967990" y="3607435"/>
            <a:ext cx="7001510" cy="922020"/>
          </a:xfrm>
          <a:prstGeom prst="rect">
            <a:avLst/>
          </a:prstGeom>
          <a:effectLst>
            <a:outerShdw blurRad="76200" dist="12700" dir="8100000" sy="-23000" kx="800400" algn="br" rotWithShape="0">
              <a:prstClr val="black">
                <a:alpha val="20000"/>
              </a:prstClr>
            </a:outerShdw>
          </a:effectLst>
        </p:spPr>
        <p:style>
          <a:lnRef idx="1">
            <a:schemeClr val="accent2"/>
          </a:lnRef>
          <a:fillRef idx="2">
            <a:schemeClr val="accent2"/>
          </a:fillRef>
          <a:effectRef idx="1">
            <a:schemeClr val="accent2"/>
          </a:effectRef>
          <a:fontRef idx="minor">
            <a:schemeClr val="dk1"/>
          </a:fontRef>
        </p:style>
        <p:txBody>
          <a:bodyPr wrap="square" rtlCol="0">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rPr>
              <a:t>《生产经营单位生产安全事故应急预案编制导则》（GB/T29639—2013，以下简称《导则》）经2013年第10号国家标准公告，</a:t>
            </a:r>
            <a:r>
              <a:rPr lang="zh-CN" altLang="en-US"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已于2013年10月1日起实施</a:t>
            </a:r>
            <a:r>
              <a:rPr lang="zh-CN" altLang="en-US" b="1">
                <a:latin typeface="微软雅黑" panose="020B0503020204020204" pitchFamily="34" charset="-122"/>
                <a:ea typeface="微软雅黑" panose="020B0503020204020204" pitchFamily="34" charset="-122"/>
                <a:cs typeface="微软雅黑" panose="020B0503020204020204" pitchFamily="34" charset="-122"/>
              </a:rPr>
              <a:t>。</a:t>
            </a:r>
            <a:endParaRPr lang="zh-CN" altLang="en-US"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燕尾形箭头 12"/>
          <p:cNvSpPr/>
          <p:nvPr/>
        </p:nvSpPr>
        <p:spPr>
          <a:xfrm rot="3180000">
            <a:off x="5904865" y="461454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4" name="文本框 13"/>
          <p:cNvSpPr txBox="1"/>
          <p:nvPr/>
        </p:nvSpPr>
        <p:spPr>
          <a:xfrm>
            <a:off x="2873375" y="5007610"/>
            <a:ext cx="7561580" cy="1322070"/>
          </a:xfrm>
          <a:prstGeom prst="rect">
            <a:avLst/>
          </a:prstGeom>
          <a:effectLst>
            <a:outerShdw blurRad="76200" dist="12700" dir="2700000" sy="-23000" kx="-800400" algn="bl" rotWithShape="0">
              <a:prstClr val="black">
                <a:alpha val="20000"/>
              </a:prstClr>
            </a:outerShdw>
          </a:effectLst>
        </p:spPr>
        <p:style>
          <a:lnRef idx="1">
            <a:schemeClr val="accent1"/>
          </a:lnRef>
          <a:fillRef idx="2">
            <a:schemeClr val="accent1"/>
          </a:fillRef>
          <a:effectRef idx="1">
            <a:schemeClr val="accent1"/>
          </a:effectRef>
          <a:fontRef idx="minor">
            <a:schemeClr val="dk1"/>
          </a:fontRef>
        </p:style>
        <p:txBody>
          <a:bodyPr wrap="square" rtlCol="0">
            <a:spAutoFit/>
          </a:bodyPr>
          <a:lstStyle/>
          <a:p>
            <a:r>
              <a:rPr lang="zh-CN" altLang="en-US">
                <a:latin typeface="微软雅黑" panose="020B0503020204020204" pitchFamily="34" charset="-122"/>
                <a:ea typeface="微软雅黑" panose="020B0503020204020204" pitchFamily="34" charset="-122"/>
                <a:cs typeface="微软雅黑" panose="020B0503020204020204" pitchFamily="34" charset="-122"/>
              </a:rPr>
              <a:t> </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rPr>
              <a:t>请各单位以《导则》为基础,结合工作实际和贯彻落实《生产安全事故应急预案管理办法》，修订完善应急预案</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rPr>
              <a:t>编制、评审、备案、监督检查</a:t>
            </a:r>
            <a:r>
              <a:rPr lang="zh-CN" altLang="en-US" sz="2000" b="1">
                <a:latin typeface="微软雅黑" panose="020B0503020204020204" pitchFamily="34" charset="-122"/>
                <a:ea typeface="微软雅黑" panose="020B0503020204020204" pitchFamily="34" charset="-122"/>
                <a:cs typeface="微软雅黑" panose="020B0503020204020204" pitchFamily="34" charset="-122"/>
              </a:rPr>
              <a:t>等工作制度；严格应急预案备案时的形式审查，不得生搬硬套，禁止生产经营单位全权委托其他单位或个人编制应急预案。</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15" name="图片 14" descr="office6\wpsassist\cache\A000220150824A96PPIC"/>
          <p:cNvPicPr>
            <a:picLocks noChangeAspect="1"/>
          </p:cNvPicPr>
          <p:nvPr/>
        </p:nvPicPr>
        <p:blipFill>
          <a:blip r:embed="rId3"/>
          <a:stretch>
            <a:fillRect/>
          </a:stretch>
        </p:blipFill>
        <p:spPr>
          <a:xfrm>
            <a:off x="8695055" y="1076325"/>
            <a:ext cx="1834515" cy="2306320"/>
          </a:xfrm>
          <a:prstGeom prst="rect">
            <a:avLst/>
          </a:prstGeom>
        </p:spPr>
      </p:pic>
      <p:graphicFrame>
        <p:nvGraphicFramePr>
          <p:cNvPr id="138245" name="对象 30725"/>
          <p:cNvGraphicFramePr>
            <a:graphicFrameLocks noChangeAspect="1"/>
          </p:cNvGraphicFramePr>
          <p:nvPr/>
        </p:nvGraphicFramePr>
        <p:xfrm>
          <a:off x="1973580" y="4669155"/>
          <a:ext cx="787400" cy="1795145"/>
        </p:xfrm>
        <a:graphic>
          <a:graphicData uri="http://schemas.openxmlformats.org/presentationml/2006/ole">
            <mc:AlternateContent xmlns:mc="http://schemas.openxmlformats.org/markup-compatibility/2006">
              <mc:Choice xmlns:v="urn:schemas-microsoft-com:vml" Requires="v">
                <p:oleObj spid="_x0000_s5123" name="" r:id="rId4" imgW="1395730" imgH="3927475" progId="MS_ClipArt_Gallery.2">
                  <p:embed/>
                </p:oleObj>
              </mc:Choice>
              <mc:Fallback>
                <p:oleObj name="" r:id="rId4" imgW="1395730" imgH="3927475" progId="MS_ClipArt_Gallery.2">
                  <p:embed/>
                  <p:pic>
                    <p:nvPicPr>
                      <p:cNvPr id="0" name="图片 3101"/>
                      <p:cNvPicPr/>
                      <p:nvPr/>
                    </p:nvPicPr>
                    <p:blipFill>
                      <a:blip r:embed="rId5"/>
                      <a:stretch>
                        <a:fillRect/>
                      </a:stretch>
                    </p:blipFill>
                    <p:spPr>
                      <a:xfrm>
                        <a:off x="1973580" y="4669155"/>
                        <a:ext cx="787400" cy="1795145"/>
                      </a:xfrm>
                      <a:prstGeom prst="rect">
                        <a:avLst/>
                      </a:prstGeom>
                      <a:noFill/>
                      <a:ln w="38100">
                        <a:noFill/>
                        <a:miter/>
                      </a:ln>
                    </p:spPr>
                  </p:pic>
                </p:oleObj>
              </mc:Fallback>
            </mc:AlternateContent>
          </a:graphicData>
        </a:graphic>
      </p:graphicFrame>
    </p:spTree>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1712247" y="166743"/>
            <a:ext cx="8136000" cy="720000"/>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6029960"/>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grpSp>
        <p:nvGrpSpPr>
          <p:cNvPr id="5" name="组合 4"/>
          <p:cNvGrpSpPr/>
          <p:nvPr/>
        </p:nvGrpSpPr>
        <p:grpSpPr>
          <a:xfrm>
            <a:off x="1920875" y="1474470"/>
            <a:ext cx="8513445" cy="5028565"/>
            <a:chOff x="231" y="751"/>
            <a:chExt cx="5412" cy="2762"/>
          </a:xfrm>
        </p:grpSpPr>
        <p:grpSp>
          <p:nvGrpSpPr>
            <p:cNvPr id="6" name="组合 5"/>
            <p:cNvGrpSpPr/>
            <p:nvPr/>
          </p:nvGrpSpPr>
          <p:grpSpPr>
            <a:xfrm>
              <a:off x="1168" y="751"/>
              <a:ext cx="3380" cy="2762"/>
              <a:chOff x="1281" y="751"/>
              <a:chExt cx="3380" cy="2762"/>
            </a:xfrm>
          </p:grpSpPr>
          <p:sp>
            <p:nvSpPr>
              <p:cNvPr id="7" name="椭圆 6"/>
              <p:cNvSpPr/>
              <p:nvPr/>
            </p:nvSpPr>
            <p:spPr>
              <a:xfrm>
                <a:off x="3065" y="751"/>
                <a:ext cx="634" cy="633"/>
              </a:xfrm>
              <a:prstGeom prst="ellipse">
                <a:avLst/>
              </a:prstGeom>
              <a:solidFill>
                <a:srgbClr val="FF00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综合</a:t>
                </a:r>
                <a:endPar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a:p>
                <a:pPr lvl="0" algn="ctr" eaLnBrk="0" hangingPunct="0"/>
                <a:r>
                  <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预案</a:t>
                </a:r>
                <a:endPar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椭圆 7"/>
              <p:cNvSpPr/>
              <p:nvPr/>
            </p:nvSpPr>
            <p:spPr>
              <a:xfrm>
                <a:off x="2192" y="1775"/>
                <a:ext cx="634" cy="647"/>
              </a:xfrm>
              <a:prstGeom prst="ellipse">
                <a:avLst/>
              </a:prstGeom>
              <a:solidFill>
                <a:srgbClr val="FF99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火灾专项预案</a:t>
                </a:r>
                <a:endPar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椭圆 8"/>
              <p:cNvSpPr/>
              <p:nvPr/>
            </p:nvSpPr>
            <p:spPr>
              <a:xfrm>
                <a:off x="3074" y="1775"/>
                <a:ext cx="635" cy="647"/>
              </a:xfrm>
              <a:prstGeom prst="ellipse">
                <a:avLst/>
              </a:prstGeom>
              <a:solidFill>
                <a:srgbClr val="FF99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泄漏专项预案</a:t>
                </a:r>
                <a:endPar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0" name="椭圆 9"/>
              <p:cNvSpPr/>
              <p:nvPr/>
            </p:nvSpPr>
            <p:spPr>
              <a:xfrm>
                <a:off x="4026" y="1808"/>
                <a:ext cx="635" cy="647"/>
              </a:xfrm>
              <a:prstGeom prst="ellipse">
                <a:avLst/>
              </a:prstGeom>
              <a:solidFill>
                <a:srgbClr val="FF9900"/>
              </a:solidFill>
              <a:ln w="28575" cap="flat" cmpd="sng">
                <a:solidFill>
                  <a:schemeClr val="tx1"/>
                </a:solidFill>
                <a:prstDash val="solid"/>
                <a:headEnd type="none" w="med" len="med"/>
                <a:tailEnd type="none" w="med" len="med"/>
              </a:ln>
            </p:spPr>
            <p:txBody>
              <a:bodyPr/>
              <a:lstStyle/>
              <a:p>
                <a:pPr lvl="0" algn="ctr" eaLnBrk="0" hangingPunct="0"/>
                <a:r>
                  <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爆炸专项预案</a:t>
                </a:r>
                <a:endParaRPr lang="zh-CN" altLang="en-US" sz="18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1" name="椭圆 10"/>
              <p:cNvSpPr/>
              <p:nvPr/>
            </p:nvSpPr>
            <p:spPr>
              <a:xfrm>
                <a:off x="1281" y="2866"/>
                <a:ext cx="635" cy="647"/>
              </a:xfrm>
              <a:prstGeom prst="ellipse">
                <a:avLst/>
              </a:prstGeom>
              <a:solidFill>
                <a:srgbClr val="FFFF00"/>
              </a:solidFill>
              <a:ln w="28575" cap="flat" cmpd="sng">
                <a:solidFill>
                  <a:schemeClr val="tx1"/>
                </a:solidFill>
                <a:prstDash val="solid"/>
                <a:headEnd type="none" w="med" len="med"/>
                <a:tailEnd type="none" w="med" len="med"/>
              </a:ln>
            </p:spPr>
            <p:txBody>
              <a:bodyPr/>
              <a:lstStyle/>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现场处置</a:t>
                </a:r>
                <a:endPar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方案</a:t>
                </a:r>
                <a:r>
                  <a:rPr lang="en-US" altLang="zh-CN" sz="1600" b="1">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1</a:t>
                </a:r>
                <a:endParaRPr lang="en-US" altLang="zh-CN" sz="1600" b="1">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2" name="椭圆 11"/>
              <p:cNvSpPr/>
              <p:nvPr/>
            </p:nvSpPr>
            <p:spPr>
              <a:xfrm>
                <a:off x="2166" y="2858"/>
                <a:ext cx="616" cy="647"/>
              </a:xfrm>
              <a:prstGeom prst="ellipse">
                <a:avLst/>
              </a:prstGeom>
              <a:solidFill>
                <a:srgbClr val="FFFF00"/>
              </a:solidFill>
              <a:ln w="28575" cap="flat" cmpd="sng">
                <a:solidFill>
                  <a:schemeClr val="tx1"/>
                </a:solidFill>
                <a:prstDash val="solid"/>
                <a:headEnd type="none" w="med" len="med"/>
                <a:tailEnd type="none" w="med" len="med"/>
              </a:ln>
            </p:spPr>
            <p:txBody>
              <a:bodyPr/>
              <a:lstStyle/>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现场处置</a:t>
                </a:r>
                <a:endPar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方案</a:t>
                </a:r>
                <a:r>
                  <a:rPr lang="en-US" altLang="zh-CN" sz="1600" b="1">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2</a:t>
                </a:r>
                <a:endParaRPr lang="en-US" altLang="zh-CN" sz="1600" b="1">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3" name="椭圆 12"/>
              <p:cNvSpPr/>
              <p:nvPr/>
            </p:nvSpPr>
            <p:spPr>
              <a:xfrm>
                <a:off x="3047" y="2850"/>
                <a:ext cx="634" cy="647"/>
              </a:xfrm>
              <a:prstGeom prst="ellipse">
                <a:avLst/>
              </a:prstGeom>
              <a:solidFill>
                <a:srgbClr val="FFFF00"/>
              </a:solidFill>
              <a:ln w="28575" cap="flat" cmpd="sng">
                <a:solidFill>
                  <a:schemeClr val="tx1"/>
                </a:solidFill>
                <a:prstDash val="solid"/>
                <a:headEnd type="none" w="med" len="med"/>
                <a:tailEnd type="none" w="med" len="med"/>
              </a:ln>
            </p:spPr>
            <p:txBody>
              <a:bodyPr/>
              <a:lstStyle/>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现场处置</a:t>
                </a:r>
                <a:endPar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a:p>
                <a:pPr lvl="0" algn="ctr" eaLnBrk="0" hangingPunct="0"/>
                <a:r>
                  <a:rPr lang="zh-CN" altLang="en-US" sz="1600" b="1" dirty="0">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方案</a:t>
                </a:r>
                <a:r>
                  <a:rPr lang="en-GB" altLang="zh-CN" sz="1600" b="1">
                    <a:solidFill>
                      <a:srgbClr val="0000CC"/>
                    </a:solidFill>
                    <a:latin typeface="微软雅黑" panose="020B0503020204020204" pitchFamily="34" charset="-122"/>
                    <a:ea typeface="微软雅黑" panose="020B0503020204020204" pitchFamily="34" charset="-122"/>
                    <a:cs typeface="微软雅黑" panose="020B0503020204020204" pitchFamily="34" charset="-122"/>
                  </a:rPr>
                  <a:t>n</a:t>
                </a:r>
                <a:endParaRPr lang="zh-CN" altLang="en-US" sz="1600" b="1">
                  <a:solidFill>
                    <a:srgbClr val="0000CC"/>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6" name="直接连接符 15"/>
              <p:cNvSpPr/>
              <p:nvPr/>
            </p:nvSpPr>
            <p:spPr>
              <a:xfrm>
                <a:off x="3378" y="1390"/>
                <a:ext cx="0" cy="386"/>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7" name="直接连接符 16"/>
              <p:cNvSpPr/>
              <p:nvPr/>
            </p:nvSpPr>
            <p:spPr>
              <a:xfrm flipH="1">
                <a:off x="2619" y="1322"/>
                <a:ext cx="538" cy="476"/>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8" name="直接连接符 17"/>
              <p:cNvSpPr/>
              <p:nvPr/>
            </p:nvSpPr>
            <p:spPr>
              <a:xfrm>
                <a:off x="3599" y="1322"/>
                <a:ext cx="608" cy="492"/>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19" name="直接连接符 18"/>
              <p:cNvSpPr/>
              <p:nvPr/>
            </p:nvSpPr>
            <p:spPr>
              <a:xfrm>
                <a:off x="2483" y="2454"/>
                <a:ext cx="0" cy="412"/>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0" name="直接连接符 19"/>
              <p:cNvSpPr/>
              <p:nvPr/>
            </p:nvSpPr>
            <p:spPr>
              <a:xfrm flipH="1">
                <a:off x="1758" y="2351"/>
                <a:ext cx="516" cy="543"/>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1" name="直接连接符 20"/>
              <p:cNvSpPr/>
              <p:nvPr/>
            </p:nvSpPr>
            <p:spPr>
              <a:xfrm>
                <a:off x="2716" y="2351"/>
                <a:ext cx="552" cy="515"/>
              </a:xfrm>
              <a:prstGeom prst="line">
                <a:avLst/>
              </a:prstGeom>
              <a:ln w="28575" cmpd="sng">
                <a:solidFill>
                  <a:schemeClr val="tx1"/>
                </a:solidFill>
                <a:prstDash val="soli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2" name="直接连接符 21"/>
              <p:cNvSpPr/>
              <p:nvPr/>
            </p:nvSpPr>
            <p:spPr>
              <a:xfrm>
                <a:off x="2710" y="2351"/>
                <a:ext cx="499" cy="543"/>
              </a:xfrm>
              <a:prstGeom prst="line">
                <a:avLst/>
              </a:prstGeom>
              <a:ln w="28575" cap="flat" cmpd="sng">
                <a:solidFill>
                  <a:schemeClr val="tx1"/>
                </a:solidFill>
                <a:prstDash val="solid"/>
                <a:headEnd type="none" w="med" len="med"/>
                <a:tailEnd type="none" w="med" len="med"/>
              </a:ln>
            </p:spPr>
            <p:txBody>
              <a:bodyPr/>
              <a:lstStyle/>
              <a:p>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grpSp>
        <p:grpSp>
          <p:nvGrpSpPr>
            <p:cNvPr id="23" name="组合 22"/>
            <p:cNvGrpSpPr/>
            <p:nvPr/>
          </p:nvGrpSpPr>
          <p:grpSpPr>
            <a:xfrm>
              <a:off x="231" y="907"/>
              <a:ext cx="5412" cy="2501"/>
              <a:chOff x="231" y="907"/>
              <a:chExt cx="5412" cy="2501"/>
            </a:xfrm>
          </p:grpSpPr>
          <p:sp>
            <p:nvSpPr>
              <p:cNvPr id="24" name="矩形 23"/>
              <p:cNvSpPr/>
              <p:nvPr/>
            </p:nvSpPr>
            <p:spPr>
              <a:xfrm>
                <a:off x="231" y="907"/>
                <a:ext cx="1678" cy="363"/>
              </a:xfrm>
              <a:prstGeom prst="rect">
                <a:avLst/>
              </a:prstGeom>
              <a:solidFill>
                <a:schemeClr val="bg1">
                  <a:lumMod val="95000"/>
                </a:schemeClr>
              </a:solidFill>
              <a:ln w="28575" cap="flat" cmpd="sng">
                <a:solidFill>
                  <a:schemeClr val="tx1"/>
                </a:solidFill>
                <a:prstDash val="solid"/>
                <a:miter/>
                <a:headEnd type="none" w="med" len="med"/>
                <a:tailEnd type="none" w="med" len="med"/>
              </a:ln>
            </p:spPr>
            <p:txBody>
              <a:bodyPr wrap="none" anchor="ctr"/>
              <a:lstStyle/>
              <a:p>
                <a:pPr lvl="0" algn="ctr" eaLnBrk="1" hangingPunct="1"/>
                <a:r>
                  <a:rPr lang="en-US" altLang="en-US" sz="2400" b="1">
                    <a:solidFill>
                      <a:srgbClr val="993300"/>
                    </a:solidFill>
                    <a:latin typeface="微软雅黑" panose="020B0503020204020204" pitchFamily="34" charset="-122"/>
                    <a:ea typeface="微软雅黑" panose="020B0503020204020204" pitchFamily="34" charset="-122"/>
                    <a:cs typeface="微软雅黑" panose="020B0503020204020204" pitchFamily="34" charset="-122"/>
                  </a:rPr>
                  <a:t>综合应急预案</a:t>
                </a:r>
                <a:endParaRPr lang="en-US" altLang="zh-CN" sz="2400" b="1" dirty="0">
                  <a:solidFill>
                    <a:srgbClr val="9933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5" name="矩形 24"/>
              <p:cNvSpPr/>
              <p:nvPr/>
            </p:nvSpPr>
            <p:spPr>
              <a:xfrm>
                <a:off x="231" y="1905"/>
                <a:ext cx="1678" cy="363"/>
              </a:xfrm>
              <a:prstGeom prst="rect">
                <a:avLst/>
              </a:prstGeom>
              <a:solidFill>
                <a:schemeClr val="bg1">
                  <a:lumMod val="85000"/>
                </a:schemeClr>
              </a:solidFill>
              <a:ln w="28575" cap="flat" cmpd="sng">
                <a:solidFill>
                  <a:schemeClr val="tx1"/>
                </a:solidFill>
                <a:prstDash val="solid"/>
                <a:miter/>
                <a:headEnd type="none" w="med" len="med"/>
                <a:tailEnd type="none" w="med" len="med"/>
              </a:ln>
            </p:spPr>
            <p:txBody>
              <a:bodyPr wrap="none" anchor="ctr"/>
              <a:lstStyle/>
              <a:p>
                <a:pPr lvl="0" algn="ctr" eaLnBrk="1" hangingPunct="1"/>
                <a:r>
                  <a:rPr lang="zh-CN" altLang="en-US" sz="2400" b="1" dirty="0">
                    <a:solidFill>
                      <a:srgbClr val="003366"/>
                    </a:solidFill>
                    <a:latin typeface="微软雅黑" panose="020B0503020204020204" pitchFamily="34" charset="-122"/>
                    <a:ea typeface="微软雅黑" panose="020B0503020204020204" pitchFamily="34" charset="-122"/>
                    <a:cs typeface="微软雅黑" panose="020B0503020204020204" pitchFamily="34" charset="-122"/>
                  </a:rPr>
                  <a:t>专项应急预案</a:t>
                </a:r>
                <a:endParaRPr lang="zh-CN" altLang="en-US" sz="2400" b="1" dirty="0">
                  <a:solidFill>
                    <a:srgbClr val="003366"/>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26" name="矩形 25"/>
              <p:cNvSpPr/>
              <p:nvPr/>
            </p:nvSpPr>
            <p:spPr>
              <a:xfrm>
                <a:off x="3965" y="3045"/>
                <a:ext cx="1678" cy="363"/>
              </a:xfrm>
              <a:prstGeom prst="rect">
                <a:avLst/>
              </a:prstGeom>
              <a:solidFill>
                <a:schemeClr val="bg1">
                  <a:lumMod val="85000"/>
                </a:schemeClr>
              </a:solidFill>
              <a:ln w="28575" cap="flat" cmpd="sng">
                <a:solidFill>
                  <a:schemeClr val="tx1"/>
                </a:solidFill>
                <a:prstDash val="solid"/>
                <a:miter/>
                <a:headEnd type="none" w="med" len="med"/>
                <a:tailEnd type="none" w="med" len="med"/>
              </a:ln>
            </p:spPr>
            <p:txBody>
              <a:bodyPr wrap="none" anchor="ctr"/>
              <a:lstStyle/>
              <a:p>
                <a:pPr lvl="0" algn="ctr" eaLnBrk="1" hangingPunct="1"/>
                <a:r>
                  <a:rPr lang="zh-CN" altLang="en-US" sz="2400" b="1" dirty="0">
                    <a:solidFill>
                      <a:srgbClr val="003366"/>
                    </a:solidFill>
                    <a:latin typeface="微软雅黑" panose="020B0503020204020204" pitchFamily="34" charset="-122"/>
                    <a:ea typeface="微软雅黑" panose="020B0503020204020204" pitchFamily="34" charset="-122"/>
                    <a:cs typeface="微软雅黑" panose="020B0503020204020204" pitchFamily="34" charset="-122"/>
                  </a:rPr>
                  <a:t>现场处置方案</a:t>
                </a:r>
                <a:endParaRPr lang="zh-CN" altLang="en-US" sz="2400" b="1" dirty="0">
                  <a:solidFill>
                    <a:srgbClr val="003366"/>
                  </a:solidFill>
                  <a:latin typeface="微软雅黑" panose="020B0503020204020204" pitchFamily="34" charset="-122"/>
                  <a:ea typeface="微软雅黑" panose="020B0503020204020204" pitchFamily="34" charset="-122"/>
                  <a:cs typeface="微软雅黑" panose="020B0503020204020204" pitchFamily="34" charset="-122"/>
                </a:endParaRPr>
              </a:p>
            </p:txBody>
          </p:sp>
        </p:grpSp>
      </p:grpSp>
      <p:sp>
        <p:nvSpPr>
          <p:cNvPr id="28" name="文本框 27"/>
          <p:cNvSpPr txBox="1"/>
          <p:nvPr/>
        </p:nvSpPr>
        <p:spPr>
          <a:xfrm>
            <a:off x="8372475" y="1165860"/>
            <a:ext cx="2252980" cy="1076325"/>
          </a:xfrm>
          <a:prstGeom prst="rect">
            <a:avLst/>
          </a:prstGeom>
          <a:ln>
            <a:solidFill>
              <a:srgbClr val="66FFFF"/>
            </a:solidFill>
          </a:ln>
        </p:spPr>
        <p:style>
          <a:lnRef idx="0">
            <a:schemeClr val="accent6"/>
          </a:lnRef>
          <a:fillRef idx="3">
            <a:schemeClr val="accent6"/>
          </a:fillRef>
          <a:effectRef idx="3">
            <a:schemeClr val="accent6"/>
          </a:effectRef>
          <a:fontRef idx="minor">
            <a:schemeClr val="lt1"/>
          </a:fontRef>
        </p:style>
        <p:txBody>
          <a:bodyPr wrap="square" rtlCol="0">
            <a:spAutoFit/>
          </a:bodyPr>
          <a:lstStyle/>
          <a:p>
            <a:r>
              <a:rPr lang="zh-CN" altLang="en-US" sz="1600" b="1">
                <a:solidFill>
                  <a:srgbClr val="FFFF00"/>
                </a:solidFill>
                <a:latin typeface="微软雅黑" panose="020B0503020204020204" pitchFamily="34" charset="-122"/>
                <a:ea typeface="微软雅黑" panose="020B0503020204020204" pitchFamily="34" charset="-122"/>
                <a:cs typeface="微软雅黑" panose="020B0503020204020204" pitchFamily="34" charset="-122"/>
              </a:rPr>
              <a:t>生产规模小，危险因素少的生产经营单位，可以将综合应急预案、专项应急预案合并编写。</a:t>
            </a:r>
            <a:endParaRPr lang="zh-CN" altLang="en-US" sz="1600" b="1">
              <a:solidFill>
                <a:srgbClr val="FFFF00"/>
              </a:solidFill>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3" name="文本框 2"/>
          <p:cNvSpPr txBox="1"/>
          <p:nvPr/>
        </p:nvSpPr>
        <p:spPr>
          <a:xfrm>
            <a:off x="1781810" y="1196975"/>
            <a:ext cx="3356610" cy="460375"/>
          </a:xfrm>
          <a:prstGeom prst="rect">
            <a:avLst/>
          </a:prstGeom>
          <a:noFill/>
        </p:spPr>
        <p:txBody>
          <a:bodyPr wrap="none" rtlCol="0" anchor="t">
            <a:spAutoFit/>
          </a:bodyPr>
          <a:lstStyle/>
          <a:p>
            <a:r>
              <a:rPr lang="en-US" altLang="zh-CN" sz="2400" dirty="0" smtClean="0">
                <a:solidFill>
                  <a:srgbClr val="FFFF00"/>
                </a:solidFill>
                <a:latin typeface="微软雅黑" panose="020B0503020204020204" pitchFamily="34" charset="-122"/>
                <a:ea typeface="微软雅黑" panose="020B0503020204020204" pitchFamily="34" charset="-122"/>
                <a:cs typeface="微软雅黑" panose="020B0503020204020204" pitchFamily="34" charset="-122"/>
                <a:sym typeface="+mn-ea"/>
              </a:rPr>
              <a:t>1.3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体系构成</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32101" name="对象 24581"/>
          <p:cNvGraphicFramePr>
            <a:graphicFrameLocks noChangeAspect="1"/>
          </p:cNvGraphicFramePr>
          <p:nvPr/>
        </p:nvGraphicFramePr>
        <p:xfrm>
          <a:off x="8534400" y="2837180"/>
          <a:ext cx="2056130" cy="2538095"/>
        </p:xfrm>
        <a:graphic>
          <a:graphicData uri="http://schemas.openxmlformats.org/presentationml/2006/ole">
            <mc:AlternateContent xmlns:mc="http://schemas.openxmlformats.org/markup-compatibility/2006">
              <mc:Choice xmlns:v="urn:schemas-microsoft-com:vml" Requires="v">
                <p:oleObj spid="_x0000_s6147" name="" r:id="rId1" imgW="2305050" imgH="1884680" progId="MS_ClipArt_Gallery.2">
                  <p:embed/>
                </p:oleObj>
              </mc:Choice>
              <mc:Fallback>
                <p:oleObj name="" r:id="rId1" imgW="2305050" imgH="1884680" progId="MS_ClipArt_Gallery.2">
                  <p:embed/>
                  <p:pic>
                    <p:nvPicPr>
                      <p:cNvPr id="0" name="图片 3097"/>
                      <p:cNvPicPr/>
                      <p:nvPr/>
                    </p:nvPicPr>
                    <p:blipFill>
                      <a:blip r:embed="rId2"/>
                      <a:stretch>
                        <a:fillRect/>
                      </a:stretch>
                    </p:blipFill>
                    <p:spPr>
                      <a:xfrm>
                        <a:off x="8534400" y="2837180"/>
                        <a:ext cx="2056130" cy="2538095"/>
                      </a:xfrm>
                      <a:prstGeom prst="rect">
                        <a:avLst/>
                      </a:prstGeom>
                      <a:noFill/>
                      <a:ln w="38100">
                        <a:noFill/>
                        <a:miter/>
                      </a:ln>
                    </p:spPr>
                  </p:pic>
                </p:oleObj>
              </mc:Fallback>
            </mc:AlternateContent>
          </a:graphicData>
        </a:graphic>
      </p:graphicFrame>
      <p:pic>
        <p:nvPicPr>
          <p:cNvPr id="15" name="图片 14" descr="office6\wpsassist\cache\A000220150908A72PPIC"/>
          <p:cNvPicPr>
            <a:picLocks noChangeAspect="1"/>
          </p:cNvPicPr>
          <p:nvPr/>
        </p:nvPicPr>
        <p:blipFill>
          <a:blip r:embed="rId3"/>
          <a:stretch>
            <a:fillRect/>
          </a:stretch>
        </p:blipFill>
        <p:spPr>
          <a:xfrm>
            <a:off x="1804035" y="4509770"/>
            <a:ext cx="1296035" cy="2133600"/>
          </a:xfrm>
          <a:prstGeom prst="rect">
            <a:avLst/>
          </a:prstGeom>
        </p:spPr>
      </p:pic>
      <p:pic>
        <p:nvPicPr>
          <p:cNvPr id="27" name="图片 26" descr="office6\wpsassist\cache\A000220150322I53PPIC"/>
          <p:cNvPicPr>
            <a:picLocks noChangeAspect="1"/>
          </p:cNvPicPr>
          <p:nvPr/>
        </p:nvPicPr>
        <p:blipFill>
          <a:blip r:embed="rId4"/>
          <a:stretch>
            <a:fillRect/>
          </a:stretch>
        </p:blipFill>
        <p:spPr>
          <a:xfrm rot="19140000">
            <a:off x="8092440" y="200025"/>
            <a:ext cx="1120140" cy="2356485"/>
          </a:xfrm>
          <a:prstGeom prst="rect">
            <a:avLst/>
          </a:prstGeom>
        </p:spPr>
      </p:pic>
    </p:spTree>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884" name="Picture 20" descr="C:\Users\ydp\Desktop\Redocn_2012063015451907.jpg"/>
          <p:cNvPicPr>
            <a:picLocks noChangeAspect="1" noChangeArrowheads="1"/>
          </p:cNvPicPr>
          <p:nvPr/>
        </p:nvPicPr>
        <p:blipFill rotWithShape="1">
          <a:blip r:embed="rId1"/>
          <a:srcRect/>
          <a:stretch>
            <a:fillRect/>
          </a:stretch>
        </p:blipFill>
        <p:spPr bwMode="auto">
          <a:xfrm rot="20640000">
            <a:off x="8974455" y="993140"/>
            <a:ext cx="1482090" cy="1741805"/>
          </a:xfrm>
          <a:prstGeom prst="rect">
            <a:avLst/>
          </a:prstGeom>
          <a:noFill/>
          <a:extLst>
            <a:ext uri="{909E8E84-426E-40DD-AFC4-6F175D3DCCD1}">
              <a14:hiddenFill xmlns:a14="http://schemas.microsoft.com/office/drawing/2010/main">
                <a:solidFill>
                  <a:srgbClr val="FFFFFF"/>
                </a:solidFill>
              </a14:hiddenFill>
            </a:ext>
          </a:extLst>
        </p:spPr>
      </p:pic>
      <p:sp>
        <p:nvSpPr>
          <p:cNvPr id="2" name="标题 1"/>
          <p:cNvSpPr>
            <a:spLocks noGrp="1"/>
          </p:cNvSpPr>
          <p:nvPr>
            <p:ph type="title"/>
          </p:nvPr>
        </p:nvSpPr>
        <p:spPr>
          <a:xfrm>
            <a:off x="609600" y="296228"/>
            <a:ext cx="6868584" cy="677862"/>
          </a:xfrm>
        </p:spPr>
        <p:txBody>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endParaRPr>
          </a:p>
        </p:txBody>
      </p:sp>
      <p:sp>
        <p:nvSpPr>
          <p:cNvPr id="4" name="灯片编号占位符 3"/>
          <p:cNvSpPr>
            <a:spLocks noGrp="1"/>
          </p:cNvSpPr>
          <p:nvPr>
            <p:ph type="sldNum" sz="quarter" idx="10"/>
          </p:nvPr>
        </p:nvSpPr>
        <p:spPr>
          <a:xfrm>
            <a:off x="609600" y="6101715"/>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3" name="文本框 2"/>
          <p:cNvSpPr txBox="1"/>
          <p:nvPr/>
        </p:nvSpPr>
        <p:spPr>
          <a:xfrm>
            <a:off x="1737995" y="1136650"/>
            <a:ext cx="3356610" cy="460375"/>
          </a:xfrm>
          <a:prstGeom prst="rect">
            <a:avLst/>
          </a:prstGeom>
          <a:noFill/>
        </p:spPr>
        <p:txBody>
          <a:bodyPr wrap="none" rtlCol="0" anchor="t">
            <a:spAutoFit/>
          </a:bodyPr>
          <a:lstStyle/>
          <a:p>
            <a:r>
              <a:rPr lang="en-US" altLang="zh-CN" sz="240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1.3</a:t>
            </a:r>
            <a:r>
              <a:rPr lang="zh-CN" altLang="en-US" sz="2400">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体系构成</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 name="文本框 4"/>
          <p:cNvSpPr txBox="1"/>
          <p:nvPr/>
        </p:nvSpPr>
        <p:spPr>
          <a:xfrm>
            <a:off x="1946910" y="1744345"/>
            <a:ext cx="6587490" cy="398780"/>
          </a:xfrm>
          <a:prstGeom prst="rect">
            <a:avLst/>
          </a:prstGeom>
          <a:blipFill rotWithShape="1">
            <a:blip r:embed="rId2"/>
            <a:tile tx="0" ty="0" sx="100000" sy="100000" flip="none" algn="tl"/>
          </a:blipFill>
          <a:ln w="28575"/>
          <a:effectLst>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zh-CN" altLang="en-US" sz="2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rPr>
              <a:t>应急预案体系由综合预案、专项预案和现场处置方案构成。</a:t>
            </a:r>
            <a:endParaRPr lang="zh-CN" altLang="en-US" sz="2000" b="1">
              <a:solidFill>
                <a:srgbClr val="000000"/>
              </a:solidFill>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6" name="燕尾形箭头 5"/>
          <p:cNvSpPr/>
          <p:nvPr/>
        </p:nvSpPr>
        <p:spPr>
          <a:xfrm rot="3180000">
            <a:off x="4319270" y="222186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7" name="文本框 6"/>
          <p:cNvSpPr txBox="1"/>
          <p:nvPr/>
        </p:nvSpPr>
        <p:spPr>
          <a:xfrm>
            <a:off x="2033905" y="2614930"/>
            <a:ext cx="8124190" cy="1938020"/>
          </a:xfrm>
          <a:prstGeom prst="rect">
            <a:avLst/>
          </a:prstGeom>
          <a:effectLst>
            <a:outerShdw blurRad="76200" dir="13500000" sy="23000" kx="1200000" algn="br" rotWithShape="0">
              <a:prstClr val="black">
                <a:alpha val="20000"/>
              </a:prstClr>
            </a:outerShdw>
          </a:effectLst>
        </p:spPr>
        <p:style>
          <a:lnRef idx="2">
            <a:schemeClr val="accent1"/>
          </a:lnRef>
          <a:fillRef idx="1">
            <a:schemeClr val="lt1"/>
          </a:fillRef>
          <a:effectRef idx="0">
            <a:schemeClr val="accent1"/>
          </a:effectRef>
          <a:fontRef idx="minor">
            <a:schemeClr val="dk1"/>
          </a:fontRef>
        </p:style>
        <p:txBody>
          <a:bodyPr wrap="square" rtlCol="0">
            <a:spAutoFit/>
          </a:bodyPr>
          <a:lstStyle/>
          <a:p>
            <a:pPr algn="l"/>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（一）综合预案</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   综合预案是总体、全面的预案。主要阐述应急救援的方针、政策、应急组织机构及相应的职责、应急行动的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总体思路、预案体系、响应分级、响应程序、事故预防、应急保障、应急培训、预案演练</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等，是应急救援工作的基础和总纲。</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燕尾形箭头 7"/>
          <p:cNvSpPr/>
          <p:nvPr/>
        </p:nvSpPr>
        <p:spPr>
          <a:xfrm rot="3180000">
            <a:off x="5615305" y="4653915"/>
            <a:ext cx="381635" cy="300355"/>
          </a:xfrm>
          <a:prstGeom prst="notchedRightArrow">
            <a:avLst>
              <a:gd name="adj1" fmla="val 62156"/>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9" name="文本框 8"/>
          <p:cNvSpPr txBox="1"/>
          <p:nvPr/>
        </p:nvSpPr>
        <p:spPr>
          <a:xfrm>
            <a:off x="3629025" y="5046980"/>
            <a:ext cx="6830060" cy="1322070"/>
          </a:xfrm>
          <a:prstGeom prst="rect">
            <a:avLst/>
          </a:prstGeom>
          <a:blipFill rotWithShape="1">
            <a:blip r:embed="rId2"/>
            <a:tile tx="0" ty="0" sx="100000" sy="100000" flip="none" algn="tl"/>
          </a:blipFill>
          <a:ln w="28575"/>
          <a:effectLst>
            <a:outerShdw blurRad="76200" dir="13500000" sy="23000" kx="1200000" algn="br" rotWithShape="0">
              <a:prstClr val="black">
                <a:alpha val="20000"/>
              </a:prstClr>
            </a:outerShdw>
          </a:effectLst>
        </p:spPr>
        <p:style>
          <a:lnRef idx="2">
            <a:schemeClr val="dk1"/>
          </a:lnRef>
          <a:fillRef idx="1">
            <a:schemeClr val="lt1"/>
          </a:fillRef>
          <a:effectRef idx="0">
            <a:schemeClr val="dk1"/>
          </a:effectRef>
          <a:fontRef idx="minor">
            <a:schemeClr val="dk1"/>
          </a:fontRef>
        </p:style>
        <p:txBody>
          <a:bodyPr wrap="square" rtlCol="0">
            <a:spAutoFit/>
          </a:bodyPr>
          <a:lstStyle/>
          <a:p>
            <a:pPr algn="l"/>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（二）专项预案</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endParaRPr>
          </a:p>
          <a:p>
            <a:pPr algn="l"/>
            <a:r>
              <a:rPr lang="zh-CN" altLang="en-US" sz="2000" b="1">
                <a:latin typeface="微软雅黑" panose="020B0503020204020204" pitchFamily="34" charset="-122"/>
                <a:ea typeface="微软雅黑" panose="020B0503020204020204" pitchFamily="34" charset="-122"/>
                <a:cs typeface="微软雅黑" panose="020B0503020204020204" pitchFamily="34" charset="-122"/>
                <a:sym typeface="+mn-ea"/>
              </a:rPr>
              <a:t>  主要针对某种特有或具体的事故、事件、灾难风险出现的紧急情况，制定的救援预案。具体包括：</a:t>
            </a:r>
            <a:r>
              <a:rPr lang="zh-CN" altLang="en-US" sz="20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自然灾害</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类、</a:t>
            </a:r>
            <a:r>
              <a:rPr lang="zh-CN" altLang="en-US" sz="20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事故灾难类、公共卫生</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事件类、</a:t>
            </a:r>
            <a:r>
              <a:rPr lang="zh-CN" altLang="en-US" sz="2000" b="1">
                <a:solidFill>
                  <a:schemeClr val="accent1"/>
                </a:solidFill>
                <a:effectLst>
                  <a:outerShdw blurRad="38100" dist="25400" dir="5400000" algn="ctr" rotWithShape="0">
                    <a:srgbClr val="6E747A">
                      <a:alpha val="43000"/>
                    </a:srgbClr>
                  </a:outerShdw>
                </a:effectLst>
                <a:latin typeface="微软雅黑" panose="020B0503020204020204" pitchFamily="34" charset="-122"/>
                <a:ea typeface="微软雅黑" panose="020B0503020204020204" pitchFamily="34" charset="-122"/>
                <a:cs typeface="微软雅黑" panose="020B0503020204020204" pitchFamily="34" charset="-122"/>
                <a:sym typeface="+mn-ea"/>
              </a:rPr>
              <a:t>社会安全事件</a:t>
            </a:r>
            <a:r>
              <a:rPr lang="zh-CN" altLang="en-US" sz="20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类四大类型。</a:t>
            </a:r>
            <a:endParaRPr lang="zh-CN" altLang="en-US" sz="2000" b="1">
              <a:latin typeface="微软雅黑" panose="020B0503020204020204" pitchFamily="34" charset="-122"/>
              <a:ea typeface="微软雅黑" panose="020B0503020204020204" pitchFamily="34" charset="-122"/>
              <a:cs typeface="微软雅黑" panose="020B0503020204020204" pitchFamily="34" charset="-122"/>
            </a:endParaRPr>
          </a:p>
        </p:txBody>
      </p:sp>
      <p:graphicFrame>
        <p:nvGraphicFramePr>
          <p:cNvPr id="135172" name="对象 27652"/>
          <p:cNvGraphicFramePr>
            <a:graphicFrameLocks noChangeAspect="1"/>
          </p:cNvGraphicFramePr>
          <p:nvPr/>
        </p:nvGraphicFramePr>
        <p:xfrm>
          <a:off x="1737995" y="4866640"/>
          <a:ext cx="1609725" cy="1697355"/>
        </p:xfrm>
        <a:graphic>
          <a:graphicData uri="http://schemas.openxmlformats.org/presentationml/2006/ole">
            <mc:AlternateContent xmlns:mc="http://schemas.openxmlformats.org/markup-compatibility/2006">
              <mc:Choice xmlns:v="urn:schemas-microsoft-com:vml" Requires="v">
                <p:oleObj spid="_x0000_s7171" name="" r:id="rId3" imgW="1744980" imgH="1584960" progId="MS_ClipArt_Gallery.2">
                  <p:embed/>
                </p:oleObj>
              </mc:Choice>
              <mc:Fallback>
                <p:oleObj name="" r:id="rId3" imgW="1744980" imgH="1584960" progId="MS_ClipArt_Gallery.2">
                  <p:embed/>
                  <p:pic>
                    <p:nvPicPr>
                      <p:cNvPr id="0" name="图片 3099"/>
                      <p:cNvPicPr/>
                      <p:nvPr/>
                    </p:nvPicPr>
                    <p:blipFill>
                      <a:blip r:embed="rId4"/>
                      <a:stretch>
                        <a:fillRect/>
                      </a:stretch>
                    </p:blipFill>
                    <p:spPr>
                      <a:xfrm>
                        <a:off x="1737995" y="4866640"/>
                        <a:ext cx="1609725" cy="1697355"/>
                      </a:xfrm>
                      <a:prstGeom prst="rect">
                        <a:avLst/>
                      </a:prstGeom>
                      <a:noFill/>
                      <a:ln w="38100">
                        <a:noFill/>
                        <a:miter/>
                      </a:ln>
                    </p:spPr>
                  </p:pic>
                </p:oleObj>
              </mc:Fallback>
            </mc:AlternateContent>
          </a:graphicData>
        </a:graphic>
      </p:graphicFrame>
    </p:spTree>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609600" y="152718"/>
            <a:ext cx="6868584" cy="677862"/>
          </a:xfrm>
        </p:spPr>
        <p:txBody>
          <a:bodyPr>
            <a:normAutofit/>
          </a:bodyPr>
          <a:lstStyle/>
          <a:p>
            <a:r>
              <a:rPr lang="zh-CN" altLang="en-US">
                <a:ea typeface="微软雅黑" panose="020B0503020204020204" pitchFamily="34" charset="-122"/>
                <a:sym typeface="+mn-ea"/>
              </a:rPr>
              <a:t>第一章 应急预案的编制要求</a:t>
            </a:r>
            <a:endParaRPr lang="zh-CN" altLang="en-US">
              <a:ea typeface="微软雅黑" panose="020B0503020204020204" pitchFamily="34" charset="-122"/>
              <a:sym typeface="+mn-ea"/>
            </a:endParaRPr>
          </a:p>
        </p:txBody>
      </p:sp>
      <p:sp>
        <p:nvSpPr>
          <p:cNvPr id="4" name="灯片编号占位符 3"/>
          <p:cNvSpPr>
            <a:spLocks noGrp="1"/>
          </p:cNvSpPr>
          <p:nvPr>
            <p:ph type="sldNum" sz="quarter" idx="10"/>
          </p:nvPr>
        </p:nvSpPr>
        <p:spPr>
          <a:xfrm>
            <a:off x="609600" y="5958205"/>
            <a:ext cx="2844800" cy="476250"/>
          </a:xfrm>
        </p:spPr>
        <p:txBody>
          <a:bodyPr/>
          <a:lstStyle/>
          <a:p>
            <a:pPr>
              <a:defRPr/>
            </a:pPr>
            <a:fld id="{02E63A91-6013-4EDC-8EEE-44F8E746356C}" type="slidenum">
              <a:rPr lang="zh-CN" altLang="en-US">
                <a:solidFill>
                  <a:prstClr val="black"/>
                </a:solidFill>
              </a:rPr>
            </a:fld>
            <a:endParaRPr lang="zh-CN" altLang="en-US">
              <a:solidFill>
                <a:prstClr val="black"/>
              </a:solidFill>
            </a:endParaRPr>
          </a:p>
        </p:txBody>
      </p:sp>
      <p:sp>
        <p:nvSpPr>
          <p:cNvPr id="3" name="文本框 2"/>
          <p:cNvSpPr txBox="1"/>
          <p:nvPr/>
        </p:nvSpPr>
        <p:spPr>
          <a:xfrm>
            <a:off x="1737995" y="993140"/>
            <a:ext cx="3356610" cy="460375"/>
          </a:xfrm>
          <a:prstGeom prst="rect">
            <a:avLst/>
          </a:prstGeom>
          <a:noFill/>
        </p:spPr>
        <p:txBody>
          <a:bodyPr wrap="none" rtlCol="0" anchor="t">
            <a:spAutoFit/>
          </a:bodyPr>
          <a:lstStyle/>
          <a:p>
            <a:r>
              <a:rPr lang="en-US" altLang="zh-CN" sz="2400" dirty="0" smtClean="0">
                <a:solidFill>
                  <a:srgbClr val="0070C0"/>
                </a:solidFill>
                <a:latin typeface="微软雅黑" panose="020B0503020204020204" pitchFamily="34" charset="-122"/>
                <a:ea typeface="微软雅黑" panose="020B0503020204020204" pitchFamily="34" charset="-122"/>
                <a:cs typeface="微软雅黑" panose="020B0503020204020204" pitchFamily="34" charset="-122"/>
                <a:sym typeface="+mn-ea"/>
              </a:rPr>
              <a:t>1.3</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应急预案的</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体系构成</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56334" name="AutoShape 82"/>
          <p:cNvSpPr/>
          <p:nvPr/>
        </p:nvSpPr>
        <p:spPr>
          <a:xfrm>
            <a:off x="1738630" y="1476375"/>
            <a:ext cx="4037330" cy="5080000"/>
          </a:xfrm>
          <a:prstGeom prst="roundRect">
            <a:avLst>
              <a:gd name="adj" fmla="val 16667"/>
            </a:avLst>
          </a:prstGeom>
          <a:solidFill>
            <a:srgbClr val="E9E065"/>
          </a:solidFill>
          <a:ln w="9525">
            <a:noFill/>
          </a:ln>
        </p:spPr>
        <p:txBody>
          <a:bodyPr wrap="none" anchor="ctr"/>
          <a:lstStyle/>
          <a:p>
            <a:pPr lvl="0"/>
            <a:endParaRPr lang="zh-CN" altLang="zh-CN"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6" name="文本框 5"/>
          <p:cNvSpPr txBox="1"/>
          <p:nvPr/>
        </p:nvSpPr>
        <p:spPr>
          <a:xfrm>
            <a:off x="2025650" y="1684655"/>
            <a:ext cx="3749675" cy="4892675"/>
          </a:xfrm>
          <a:prstGeom prst="rect">
            <a:avLst/>
          </a:prstGeom>
          <a:noFill/>
        </p:spPr>
        <p:txBody>
          <a:bodyPr wrap="square" rtlCol="0">
            <a:spAutoFit/>
          </a:bodyPr>
          <a:lstStyle/>
          <a:p>
            <a:r>
              <a:rPr lang="en-US" altLang="zh-CN" sz="2400" b="1">
                <a:latin typeface="微软雅黑" panose="020B0503020204020204" pitchFamily="34" charset="-122"/>
                <a:ea typeface="微软雅黑" panose="020B0503020204020204" pitchFamily="34" charset="-122"/>
                <a:cs typeface="微软雅黑" panose="020B0503020204020204" pitchFamily="34" charset="-122"/>
                <a:sym typeface="+mn-ea"/>
              </a:rPr>
              <a:t>1</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0000"/>
                </a:solidFill>
                <a:latin typeface="微软雅黑" panose="020B0503020204020204" pitchFamily="34" charset="-122"/>
                <a:ea typeface="微软雅黑" panose="020B0503020204020204" pitchFamily="34" charset="-122"/>
                <a:cs typeface="微软雅黑" panose="020B0503020204020204" pitchFamily="34" charset="-122"/>
                <a:sym typeface="+mn-ea"/>
              </a:rPr>
              <a:t>自然灾害</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类：</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针对可能面临的气象灾害：雨雪冰冻、强对流天气（含暴雨、雷电、龙卷风等）、洪水、大雾，地震灾害等自然灾害。</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编制</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防台、防汛、防强对流天气</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防雨雪冰冻</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防大雾</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防地震</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灾害应急预案、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防地质灾害</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等应急预案。</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p:txBody>
      </p:sp>
      <p:sp>
        <p:nvSpPr>
          <p:cNvPr id="7" name="AutoShape 82"/>
          <p:cNvSpPr/>
          <p:nvPr/>
        </p:nvSpPr>
        <p:spPr>
          <a:xfrm>
            <a:off x="7607935" y="1234440"/>
            <a:ext cx="2902585" cy="3333750"/>
          </a:xfrm>
          <a:prstGeom prst="roundRect">
            <a:avLst>
              <a:gd name="adj" fmla="val 16667"/>
            </a:avLst>
          </a:prstGeom>
          <a:solidFill>
            <a:srgbClr val="E9E065"/>
          </a:solidFill>
          <a:ln w="9525">
            <a:noFill/>
          </a:ln>
        </p:spPr>
        <p:txBody>
          <a:bodyPr wrap="none" anchor="ctr"/>
          <a:lstStyle/>
          <a:p>
            <a:pPr lvl="0"/>
            <a:endParaRPr lang="zh-CN" altLang="zh-CN" dirty="0">
              <a:latin typeface="微软雅黑" panose="020B0503020204020204" pitchFamily="34" charset="-122"/>
              <a:ea typeface="微软雅黑" panose="020B0503020204020204" pitchFamily="34" charset="-122"/>
              <a:cs typeface="微软雅黑" panose="020B0503020204020204" pitchFamily="34" charset="-122"/>
            </a:endParaRPr>
          </a:p>
        </p:txBody>
      </p:sp>
      <p:sp>
        <p:nvSpPr>
          <p:cNvPr id="8" name="文本框 7"/>
          <p:cNvSpPr txBox="1"/>
          <p:nvPr/>
        </p:nvSpPr>
        <p:spPr>
          <a:xfrm>
            <a:off x="8013700" y="1234440"/>
            <a:ext cx="2496820" cy="3415030"/>
          </a:xfrm>
          <a:prstGeom prst="rect">
            <a:avLst/>
          </a:prstGeom>
          <a:noFill/>
        </p:spPr>
        <p:txBody>
          <a:bodyPr wrap="square" rtlCol="0">
            <a:spAutoFit/>
          </a:bodyPr>
          <a:lstStyle/>
          <a:p>
            <a:r>
              <a:rPr lang="en-US" altLang="zh-CN" sz="2400">
                <a:latin typeface="微软雅黑" panose="020B0503020204020204" pitchFamily="34" charset="-122"/>
                <a:ea typeface="微软雅黑" panose="020B0503020204020204" pitchFamily="34" charset="-122"/>
                <a:cs typeface="微软雅黑" panose="020B0503020204020204" pitchFamily="34" charset="-122"/>
                <a:sym typeface="+mn-ea"/>
              </a:rPr>
              <a:t>2</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事故灾难</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类：</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 </a:t>
            </a:r>
            <a:endPar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endParaRPr>
          </a:p>
          <a:p>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编制</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人身伤亡</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事故应急预案、大型施工</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机械事故</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火灾</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事故应急预案、</a:t>
            </a:r>
            <a:r>
              <a:rPr lang="zh-CN" altLang="en-US" sz="2400" b="1">
                <a:solidFill>
                  <a:srgbClr val="FF6600"/>
                </a:solidFill>
                <a:latin typeface="微软雅黑" panose="020B0503020204020204" pitchFamily="34" charset="-122"/>
                <a:ea typeface="微软雅黑" panose="020B0503020204020204" pitchFamily="34" charset="-122"/>
                <a:cs typeface="微软雅黑" panose="020B0503020204020204" pitchFamily="34" charset="-122"/>
                <a:sym typeface="+mn-ea"/>
              </a:rPr>
              <a:t>交通事故</a:t>
            </a:r>
            <a:r>
              <a:rPr lang="zh-CN" altLang="en-US" sz="2400" b="1">
                <a:latin typeface="微软雅黑" panose="020B0503020204020204" pitchFamily="34" charset="-122"/>
                <a:ea typeface="微软雅黑" panose="020B0503020204020204" pitchFamily="34" charset="-122"/>
                <a:cs typeface="微软雅黑" panose="020B0503020204020204" pitchFamily="34" charset="-122"/>
                <a:sym typeface="+mn-ea"/>
              </a:rPr>
              <a:t>应急预案等。</a:t>
            </a:r>
            <a:endParaRPr lang="zh-CN" altLang="en-US" sz="2400">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9" name="图片 8" descr="office6\wpsassist\cache\A000220150821C93PPIC"/>
          <p:cNvPicPr>
            <a:picLocks noChangeAspect="1"/>
          </p:cNvPicPr>
          <p:nvPr/>
        </p:nvPicPr>
        <p:blipFill>
          <a:blip r:embed="rId1"/>
          <a:stretch>
            <a:fillRect/>
          </a:stretch>
        </p:blipFill>
        <p:spPr>
          <a:xfrm>
            <a:off x="5775325" y="1475740"/>
            <a:ext cx="1910715" cy="2947670"/>
          </a:xfrm>
          <a:prstGeom prst="rect">
            <a:avLst/>
          </a:prstGeom>
        </p:spPr>
      </p:pic>
      <p:pic>
        <p:nvPicPr>
          <p:cNvPr id="10" name="图片 9" descr="office6\wpsassist\cache\A000220150821C92PPIC"/>
          <p:cNvPicPr>
            <a:picLocks noChangeAspect="1"/>
          </p:cNvPicPr>
          <p:nvPr/>
        </p:nvPicPr>
        <p:blipFill>
          <a:blip r:embed="rId2"/>
          <a:stretch>
            <a:fillRect/>
          </a:stretch>
        </p:blipFill>
        <p:spPr>
          <a:xfrm>
            <a:off x="7687310" y="4568825"/>
            <a:ext cx="2823210" cy="1882775"/>
          </a:xfrm>
          <a:prstGeom prst="rect">
            <a:avLst/>
          </a:prstGeom>
        </p:spPr>
      </p:pic>
      <p:pic>
        <p:nvPicPr>
          <p:cNvPr id="12" name="图片 11" descr="office6\wpsassist\cache\A000220150821C86PPIC"/>
          <p:cNvPicPr>
            <a:picLocks noChangeAspect="1"/>
          </p:cNvPicPr>
          <p:nvPr/>
        </p:nvPicPr>
        <p:blipFill>
          <a:blip r:embed="rId3"/>
          <a:stretch>
            <a:fillRect/>
          </a:stretch>
        </p:blipFill>
        <p:spPr>
          <a:xfrm>
            <a:off x="5838825" y="4445635"/>
            <a:ext cx="1784350" cy="2005965"/>
          </a:xfrm>
          <a:prstGeom prst="rect">
            <a:avLst/>
          </a:prstGeom>
        </p:spPr>
      </p:pic>
      <p:sp>
        <p:nvSpPr>
          <p:cNvPr id="11" name="文本框 10"/>
          <p:cNvSpPr txBox="1"/>
          <p:nvPr/>
        </p:nvSpPr>
        <p:spPr>
          <a:xfrm>
            <a:off x="5838825" y="6012180"/>
            <a:ext cx="1097280" cy="368300"/>
          </a:xfrm>
          <a:prstGeom prst="rect">
            <a:avLst/>
          </a:prstGeom>
        </p:spPr>
        <p:style>
          <a:lnRef idx="1">
            <a:schemeClr val="accent1"/>
          </a:lnRef>
          <a:fillRef idx="3">
            <a:schemeClr val="accent1"/>
          </a:fillRef>
          <a:effectRef idx="2">
            <a:schemeClr val="accent1"/>
          </a:effectRef>
          <a:fontRef idx="minor">
            <a:schemeClr val="lt1"/>
          </a:fontRef>
        </p:style>
        <p:txBody>
          <a:bodyPr wrap="square" rtlCol="0" anchor="t">
            <a:spAutoFit/>
          </a:bodyPr>
          <a:lstStyle/>
          <a:p>
            <a:r>
              <a:rPr lang="zh-CN" altLang="en-US" b="1">
                <a:latin typeface="微软雅黑" panose="020B0503020204020204" pitchFamily="34" charset="-122"/>
                <a:ea typeface="微软雅黑" panose="020B0503020204020204" pitchFamily="34" charset="-122"/>
                <a:cs typeface="微软雅黑" panose="020B0503020204020204" pitchFamily="34" charset="-122"/>
                <a:sym typeface="+mn-ea"/>
              </a:rPr>
              <a:t>专项预案</a:t>
            </a:r>
            <a:endParaRPr lang="zh-CN" altLang="en-US">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p:transition/>
</p:sld>
</file>

<file path=ppt/tags/tag1.xml><?xml version="1.0" encoding="utf-8"?>
<p:tagLst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OINTWIDTH" val="0.5"/>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VOTEMEAN" val="0"/>
  <p:tag name="ARS_SLIDE_CORRECTNUM" val="0"/>
  <p:tag name="ARS_SLIDE_SUBMITNUM" val="0"/>
  <p:tag name="ARS_SLIDE_PARTICIPANTNUM" val="100"/>
  <p:tag name="ARS_SLIDE_DUENO" val="100"/>
</p:tagLst>
</file>

<file path=ppt/tags/tag2.xml><?xml version="1.0" encoding="utf-8"?>
<p:tagLst xmlns:p="http://schemas.openxmlformats.org/presentationml/2006/main">
  <p:tag name="ARS_RESPONSETYPE" val="None"/>
  <p:tag name="ARS_CHARTPARA_ITEMLABELFONTNAME" val="Arial"/>
  <p:tag name="ARS_CHARTPARA_ITEMLABELFONTSIZE" val="16"/>
  <p:tag name="ARS_CHARTPARA_ITEMLABELFONTBOLD" val="False"/>
  <p:tag name="ARS_CHARTPARA_ITEMLABELFONTITALIC" val="False"/>
  <p:tag name="ARS_CHARTPARA_ITEMLABELFONTCOLOR" val="-16777216"/>
  <p:tag name="ARS_CHARTPARA_DATALABELFONTNAME" val="Arial"/>
  <p:tag name="ARS_CHARTPARA_DATALABELFONTSIZE" val="14"/>
  <p:tag name="ARS_CHARTPARA_DATALABELFONTBOLD" val="False"/>
  <p:tag name="ARS_CHARTPARA_DATALABELFONTITALIC" val="False"/>
  <p:tag name="ARS_CHARTPARA_DATALABELFONTCOLOR" val="-16777216"/>
  <p:tag name="ARS_CHARTPARA_DATAFORMAT" val="ltNumberValue"/>
  <p:tag name="ARS_CHARTPARA_SHOWTIME" val="csStop"/>
  <p:tag name="ARS_CHARTPARA_NUMBERDEC" val="0"/>
  <p:tag name="ARS_CHARTPARA_DATAPERCENTBASE" val="crParticipant"/>
  <p:tag name="ARS_CHARTPARA_PERCENTDEC" val="1"/>
  <p:tag name="ARS_CHARTPARA_SHOW3D" val="0"/>
  <p:tag name="ARS_CHARTPOINTWIDTH" val="0.5"/>
  <p:tag name="ARS_CHARTCOLOR_0" val="-12481296"/>
  <p:tag name="ARS_CHARTCOLOR_1" val="-2080758"/>
  <p:tag name="ARS_CHARTCOLOR_2" val="-215999"/>
  <p:tag name="ARS_CHARTCOLOR_3" val="-16423790"/>
  <p:tag name="ARS_CHARTCOLOR_4" val="-4210753"/>
  <p:tag name="ARS_CHARTCOLOR_5" val="-15058071"/>
  <p:tag name="ARS_CHARTCOLOR_6" val="-7294"/>
  <p:tag name="ARS_CHARTCOLOR_7" val="-15557411"/>
  <p:tag name="ARS_CHARTCOLOR_8" val="-3511477"/>
  <p:tag name="ARS_CHARTCOLOR_9" val="-16753445"/>
  <p:tag name="ARS_CHARTPARA_TYPE" val="ctColumn"/>
  <p:tag name="ARS_SLIDE_VOTEMEAN" val="0"/>
  <p:tag name="ARS_SLIDE_CORRECTNUM" val="0"/>
  <p:tag name="ARS_SLIDE_SUBMITNUM" val="0"/>
  <p:tag name="ARS_SLIDE_PARTICIPANTNUM" val="100"/>
  <p:tag name="ARS_SLIDE_DUENO" val="100"/>
</p:tagLst>
</file>

<file path=ppt/theme/theme1.xml><?xml version="1.0" encoding="utf-8"?>
<a:theme xmlns:a="http://schemas.openxmlformats.org/drawingml/2006/main" name="1_自定义设计方案">
  <a:themeElements>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1_自定义设计方案">
      <a:majorFont>
        <a:latin typeface="Arial"/>
        <a:ea typeface="宋体"/>
        <a:cs typeface=""/>
      </a:majorFont>
      <a:minorFont>
        <a:latin typeface="黑体"/>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raClrSchemeLst>
    <a:extraClrScheme>
      <a:clrScheme name="1_自定义设计方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自定义设计方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自定义设计方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自定义设计方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自定义设计方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自定义设计方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自定义设计方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自定义设计方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自定义设计方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自定义设计方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自定义设计方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自定义设计方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7272</Words>
  <Application>WPS 演示</Application>
  <PresentationFormat>宽屏</PresentationFormat>
  <Paragraphs>614</Paragraphs>
  <Slides>33</Slides>
  <Notes>1</Notes>
  <HiddenSlides>0</HiddenSlides>
  <MMClips>0</MMClips>
  <ScaleCrop>false</ScaleCrop>
  <HeadingPairs>
    <vt:vector size="8" baseType="variant">
      <vt:variant>
        <vt:lpstr>已用的字体</vt:lpstr>
      </vt:variant>
      <vt:variant>
        <vt:i4>10</vt:i4>
      </vt:variant>
      <vt:variant>
        <vt:lpstr>主题</vt:lpstr>
      </vt:variant>
      <vt:variant>
        <vt:i4>1</vt:i4>
      </vt:variant>
      <vt:variant>
        <vt:lpstr>嵌入 OLE 服务器</vt:lpstr>
      </vt:variant>
      <vt:variant>
        <vt:i4>10</vt:i4>
      </vt:variant>
      <vt:variant>
        <vt:lpstr>幻灯片标题</vt:lpstr>
      </vt:variant>
      <vt:variant>
        <vt:i4>33</vt:i4>
      </vt:variant>
    </vt:vector>
  </HeadingPairs>
  <TitlesOfParts>
    <vt:vector size="54" baseType="lpstr">
      <vt:lpstr>Arial</vt:lpstr>
      <vt:lpstr>宋体</vt:lpstr>
      <vt:lpstr>Wingdings</vt:lpstr>
      <vt:lpstr>微软雅黑</vt:lpstr>
      <vt:lpstr>Wingdings</vt:lpstr>
      <vt:lpstr>Times New Roman</vt:lpstr>
      <vt:lpstr>黑体</vt:lpstr>
      <vt:lpstr>Arial Unicode MS</vt:lpstr>
      <vt:lpstr>Garamond</vt:lpstr>
      <vt:lpstr>方正舒体</vt:lpstr>
      <vt:lpstr>1_自定义设计方案</vt:lpstr>
      <vt:lpstr>MS_ClipArt_Gallery.2</vt:lpstr>
      <vt:lpstr>WPDraw30.Drawing</vt:lpstr>
      <vt:lpstr>MS_ClipArt_Gallery.2</vt:lpstr>
      <vt:lpstr>MS_ClipArt_Gallery.2</vt:lpstr>
      <vt:lpstr>MS_ClipArt_Gallery.2</vt:lpstr>
      <vt:lpstr>MS_ClipArt_Gallery.2</vt:lpstr>
      <vt:lpstr>MS_ClipArt_Gallery.2</vt:lpstr>
      <vt:lpstr>MS_ClipArt_Gallery.2</vt:lpstr>
      <vt:lpstr>MS_ClipArt_Gallery.2</vt:lpstr>
      <vt:lpstr>MS_ClipArt_Gallery.2</vt:lpstr>
      <vt:lpstr>PowerPoint 演示文稿</vt:lpstr>
      <vt:lpstr>PowerPoint 演示文稿</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第一章 应急预案的编制要求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第二章 应急预案的管理要求</vt:lpstr>
      <vt:lpstr>第三章、相关案例</vt:lpstr>
      <vt:lpstr>PowerPoint 演示文稿</vt:lpstr>
      <vt:lpstr>     结   语</vt:lpstr>
      <vt:lpstr>结   语</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
  <cp:lastModifiedBy>A呀土豆baby</cp:lastModifiedBy>
  <cp:revision>2</cp:revision>
  <dcterms:created xsi:type="dcterms:W3CDTF">2007-11-05T07:26:00Z</dcterms:created>
  <dcterms:modified xsi:type="dcterms:W3CDTF">2021-04-20T15:44:56Z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2052-11.1.0.10463</vt:lpwstr>
  </property>
  <property fmtid="{D5CDD505-2E9C-101B-9397-08002B2CF9AE}" pid="3" name="ICV">
    <vt:lpwstr>39B1B496AB754AA78ECAA75B90C653B5</vt:lpwstr>
  </property>
</Properties>
</file>