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handoutMasterIdLst>
    <p:handoutMasterId r:id="rId37"/>
  </p:handoutMasterIdLst>
  <p:sldIdLst>
    <p:sldId id="1266" r:id="rId3"/>
    <p:sldId id="1544" r:id="rId4"/>
    <p:sldId id="1394" r:id="rId6"/>
    <p:sldId id="1407" r:id="rId7"/>
    <p:sldId id="1409" r:id="rId8"/>
    <p:sldId id="1411" r:id="rId9"/>
    <p:sldId id="1397" r:id="rId10"/>
    <p:sldId id="1398" r:id="rId11"/>
    <p:sldId id="1399" r:id="rId12"/>
    <p:sldId id="1500" r:id="rId13"/>
    <p:sldId id="1401" r:id="rId14"/>
    <p:sldId id="1404" r:id="rId15"/>
    <p:sldId id="1442" r:id="rId16"/>
    <p:sldId id="1412" r:id="rId17"/>
    <p:sldId id="1413" r:id="rId18"/>
    <p:sldId id="1414" r:id="rId19"/>
    <p:sldId id="1415" r:id="rId20"/>
    <p:sldId id="1426" r:id="rId21"/>
    <p:sldId id="1529" r:id="rId22"/>
    <p:sldId id="1429" r:id="rId23"/>
    <p:sldId id="1430" r:id="rId24"/>
    <p:sldId id="1527" r:id="rId25"/>
    <p:sldId id="1530" r:id="rId26"/>
    <p:sldId id="1432" r:id="rId27"/>
    <p:sldId id="1434" r:id="rId28"/>
    <p:sldId id="1435" r:id="rId29"/>
    <p:sldId id="1436" r:id="rId30"/>
    <p:sldId id="1531" r:id="rId31"/>
    <p:sldId id="1438" r:id="rId32"/>
    <p:sldId id="1533" r:id="rId33"/>
    <p:sldId id="1374" r:id="rId34"/>
    <p:sldId id="1532" r:id="rId35"/>
    <p:sldId id="1545" r:id="rId36"/>
  </p:sldIdLst>
  <p:sldSz cx="12192000" cy="6858000"/>
  <p:notesSz cx="6735445" cy="986599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FF6600"/>
    <a:srgbClr val="82B000"/>
    <a:srgbClr val="FF9D0D"/>
    <a:srgbClr val="0923E7"/>
    <a:srgbClr val="06A8F0"/>
    <a:srgbClr val="D2842E"/>
    <a:srgbClr val="FFCCCC"/>
    <a:srgbClr val="66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2393" autoAdjust="0"/>
  </p:normalViewPr>
  <p:slideViewPr>
    <p:cSldViewPr>
      <p:cViewPr varScale="1">
        <p:scale>
          <a:sx n="104" d="100"/>
          <a:sy n="104" d="100"/>
        </p:scale>
        <p:origin x="780" y="96"/>
      </p:cViewPr>
      <p:guideLst>
        <p:guide orient="horz" pos="1972"/>
        <p:guide pos="37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19565" cy="493790"/>
          </a:xfrm>
          <a:prstGeom prst="rect">
            <a:avLst/>
          </a:prstGeom>
        </p:spPr>
        <p:txBody>
          <a:bodyPr vert="horz" lIns="90711" tIns="45355" rIns="90711" bIns="45355"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14627" y="0"/>
            <a:ext cx="2919565" cy="493790"/>
          </a:xfrm>
          <a:prstGeom prst="rect">
            <a:avLst/>
          </a:prstGeom>
        </p:spPr>
        <p:txBody>
          <a:bodyPr vert="horz" lIns="90711" tIns="45355" rIns="90711" bIns="45355" rtlCol="0"/>
          <a:lstStyle>
            <a:lvl1pPr algn="r">
              <a:defRPr sz="1200">
                <a:latin typeface="Arial" panose="020B0604020202020204" pitchFamily="34" charset="0"/>
                <a:ea typeface="宋体" panose="02010600030101010101" pitchFamily="2" charset="-122"/>
              </a:defRPr>
            </a:lvl1pPr>
          </a:lstStyle>
          <a:p>
            <a:pPr>
              <a:defRPr/>
            </a:pPr>
            <a:fld id="{4B3463C7-F750-4271-B7F2-A075E1F7E3CE}" type="datetimeFigureOut">
              <a:rPr lang="zh-CN" altLang="en-US"/>
            </a:fld>
            <a:endParaRPr lang="zh-CN" altLang="en-US"/>
          </a:p>
        </p:txBody>
      </p:sp>
      <p:sp>
        <p:nvSpPr>
          <p:cNvPr id="4" name="页脚占位符 3"/>
          <p:cNvSpPr>
            <a:spLocks noGrp="1"/>
          </p:cNvSpPr>
          <p:nvPr>
            <p:ph type="ftr" sz="quarter" idx="2"/>
          </p:nvPr>
        </p:nvSpPr>
        <p:spPr>
          <a:xfrm>
            <a:off x="1" y="9370946"/>
            <a:ext cx="2919565" cy="493790"/>
          </a:xfrm>
          <a:prstGeom prst="rect">
            <a:avLst/>
          </a:prstGeom>
        </p:spPr>
        <p:txBody>
          <a:bodyPr vert="horz" lIns="90711" tIns="45355" rIns="90711" bIns="45355"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14627" y="9370946"/>
            <a:ext cx="2919565" cy="493790"/>
          </a:xfrm>
          <a:prstGeom prst="rect">
            <a:avLst/>
          </a:prstGeom>
        </p:spPr>
        <p:txBody>
          <a:bodyPr vert="horz" lIns="90711" tIns="45355" rIns="90711" bIns="45355" rtlCol="0" anchor="b"/>
          <a:lstStyle>
            <a:lvl1pPr algn="r">
              <a:defRPr sz="1200">
                <a:latin typeface="Arial" panose="020B0604020202020204" pitchFamily="34" charset="0"/>
                <a:ea typeface="宋体" panose="02010600030101010101" pitchFamily="2" charset="-122"/>
              </a:defRPr>
            </a:lvl1pPr>
          </a:lstStyle>
          <a:p>
            <a:pPr>
              <a:defRPr/>
            </a:pPr>
            <a:fld id="{BF729830-45FE-4189-94E7-EDA1B2E21F28}"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19565" cy="493790"/>
          </a:xfrm>
          <a:prstGeom prst="rect">
            <a:avLst/>
          </a:prstGeom>
          <a:noFill/>
          <a:ln w="9525">
            <a:noFill/>
            <a:miter lim="800000"/>
          </a:ln>
          <a:effectLst/>
        </p:spPr>
        <p:txBody>
          <a:bodyPr vert="horz" wrap="square" lIns="90708" tIns="45354" rIns="90708" bIns="45354" numCol="1" anchor="t" anchorCtr="0" compatLnSpc="1"/>
          <a:lstStyle>
            <a:lvl1pP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4099" name="Rectangle 3"/>
          <p:cNvSpPr>
            <a:spLocks noGrp="1" noChangeArrowheads="1"/>
          </p:cNvSpPr>
          <p:nvPr>
            <p:ph type="dt" idx="1"/>
          </p:nvPr>
        </p:nvSpPr>
        <p:spPr bwMode="auto">
          <a:xfrm>
            <a:off x="3814627" y="0"/>
            <a:ext cx="2919565" cy="493790"/>
          </a:xfrm>
          <a:prstGeom prst="rect">
            <a:avLst/>
          </a:prstGeom>
          <a:noFill/>
          <a:ln w="9525">
            <a:noFill/>
            <a:miter lim="800000"/>
          </a:ln>
          <a:effectLst/>
        </p:spPr>
        <p:txBody>
          <a:bodyPr vert="horz" wrap="square" lIns="90708" tIns="45354" rIns="90708" bIns="45354" numCol="1" anchor="t" anchorCtr="0" compatLnSpc="1"/>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79993" y="739775"/>
            <a:ext cx="6575778" cy="3698875"/>
          </a:xfrm>
          <a:prstGeom prst="rect">
            <a:avLst/>
          </a:prstGeom>
          <a:noFill/>
          <a:ln w="9525">
            <a:solidFill>
              <a:srgbClr val="000000"/>
            </a:solidFill>
            <a:miter lim="800000"/>
          </a:ln>
        </p:spPr>
      </p:sp>
      <p:sp>
        <p:nvSpPr>
          <p:cNvPr id="4101" name="Rectangle 5"/>
          <p:cNvSpPr>
            <a:spLocks noGrp="1" noChangeArrowheads="1"/>
          </p:cNvSpPr>
          <p:nvPr>
            <p:ph type="body" sz="quarter" idx="3"/>
          </p:nvPr>
        </p:nvSpPr>
        <p:spPr bwMode="auto">
          <a:xfrm>
            <a:off x="673265" y="4687054"/>
            <a:ext cx="5389240" cy="4439368"/>
          </a:xfrm>
          <a:prstGeom prst="rect">
            <a:avLst/>
          </a:prstGeom>
          <a:noFill/>
          <a:ln w="9525">
            <a:noFill/>
            <a:miter lim="800000"/>
          </a:ln>
          <a:effectLst/>
        </p:spPr>
        <p:txBody>
          <a:bodyPr vert="horz" wrap="square" lIns="90708" tIns="45354" rIns="90708" bIns="45354"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4102" name="Rectangle 6"/>
          <p:cNvSpPr>
            <a:spLocks noGrp="1" noChangeArrowheads="1"/>
          </p:cNvSpPr>
          <p:nvPr>
            <p:ph type="ftr" sz="quarter" idx="4"/>
          </p:nvPr>
        </p:nvSpPr>
        <p:spPr bwMode="auto">
          <a:xfrm>
            <a:off x="1" y="9370946"/>
            <a:ext cx="2919565" cy="493790"/>
          </a:xfrm>
          <a:prstGeom prst="rect">
            <a:avLst/>
          </a:prstGeom>
          <a:noFill/>
          <a:ln w="9525">
            <a:noFill/>
            <a:miter lim="800000"/>
          </a:ln>
          <a:effectLst/>
        </p:spPr>
        <p:txBody>
          <a:bodyPr vert="horz" wrap="square" lIns="90708" tIns="45354" rIns="90708" bIns="45354" numCol="1" anchor="b" anchorCtr="0" compatLnSpc="1"/>
          <a:lstStyle>
            <a:lvl1pP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4103" name="Rectangle 7"/>
          <p:cNvSpPr>
            <a:spLocks noGrp="1" noChangeArrowheads="1"/>
          </p:cNvSpPr>
          <p:nvPr>
            <p:ph type="sldNum" sz="quarter" idx="5"/>
          </p:nvPr>
        </p:nvSpPr>
        <p:spPr bwMode="auto">
          <a:xfrm>
            <a:off x="3814627" y="9370946"/>
            <a:ext cx="2919565" cy="493790"/>
          </a:xfrm>
          <a:prstGeom prst="rect">
            <a:avLst/>
          </a:prstGeom>
          <a:noFill/>
          <a:ln w="9525">
            <a:noFill/>
            <a:miter lim="800000"/>
          </a:ln>
          <a:effectLst/>
        </p:spPr>
        <p:txBody>
          <a:bodyPr vert="horz" wrap="square" lIns="90708" tIns="45354" rIns="90708" bIns="45354" numCol="1" anchor="b" anchorCtr="0" compatLnSpc="1"/>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E7DC32F0-EAC8-4079-BAE4-9016EC08454A}"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914400" y="2130437"/>
            <a:ext cx="10363200" cy="1470025"/>
          </a:xfrm>
        </p:spPr>
        <p:txBody>
          <a:bodyPr/>
          <a:lstStyle>
            <a:lvl1pPr>
              <a:defRPr/>
            </a:lvl1pPr>
          </a:lstStyle>
          <a:p>
            <a:r>
              <a:rPr lang="zh-CN" altLang="en-US"/>
              <a:t>单击此处编辑母版标题样式</a:t>
            </a:r>
            <a:endParaRPr lang="zh-CN" altLang="en-US"/>
          </a:p>
        </p:txBody>
      </p:sp>
      <p:sp>
        <p:nvSpPr>
          <p:cNvPr id="90115" name="Rectangle 3"/>
          <p:cNvSpPr>
            <a:spLocks noGrp="1" noChangeArrowheads="1"/>
          </p:cNvSpPr>
          <p:nvPr>
            <p:ph type="subTitle" idx="1"/>
          </p:nvPr>
        </p:nvSpPr>
        <p:spPr>
          <a:xfrm>
            <a:off x="1828800" y="4797437"/>
            <a:ext cx="8534400" cy="841375"/>
          </a:xfrm>
        </p:spPr>
        <p:txBody>
          <a:bodyPr/>
          <a:lstStyle>
            <a:lvl1pPr marL="0" indent="0" algn="ctr">
              <a:buFontTx/>
              <a:buNone/>
              <a:defRPr>
                <a:ea typeface="微软雅黑" panose="020B0503020204020204" pitchFamily="34" charset="-122"/>
              </a:defRPr>
            </a:lvl1pPr>
          </a:lstStyle>
          <a:p>
            <a:r>
              <a:rPr lang="zh-CN" altLang="en-US"/>
              <a:t>单击此处编辑母版副标题样式</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5C4D1E2E-2250-424A-AD10-ACB6B43532C4}"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r>
              <a:rPr lang="en-US" altLang="zh-CN"/>
              <a:t>	</a:t>
            </a:r>
            <a:fld id="{E49E852D-F2CB-4E85-911F-7C98D0ACB88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30A856E-C2C4-44BD-912C-40B8E02E7C9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C7C1CE5F-3A33-4E57-A459-2C95C3D0BDA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39738"/>
            <a:ext cx="6868584" cy="677862"/>
          </a:xfrm>
          <a:prstGeom prst="rect">
            <a:avLst/>
          </a:prstGeom>
          <a:noFill/>
          <a:ln w="9525">
            <a:noFill/>
            <a:miter lim="800000"/>
          </a:ln>
        </p:spPr>
        <p:txBody>
          <a:bodyPr vert="horz" wrap="square" lIns="62758" tIns="31379" rIns="62758" bIns="31379"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62758" tIns="31379" rIns="62758" bIns="31379"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2532"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62758" tIns="31379" rIns="62758" bIns="31379" numCol="1" anchor="t" anchorCtr="0" compatLnSpc="1"/>
          <a:lstStyle>
            <a:lvl1pPr>
              <a:defRPr kumimoji="1" sz="10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22533"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62758" tIns="31379" rIns="62758" bIns="31379" numCol="1" anchor="t" anchorCtr="0" compatLnSpc="1"/>
          <a:lstStyle>
            <a:lvl1pPr algn="ctr">
              <a:defRPr kumimoji="1" sz="10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2253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62758" tIns="31379" rIns="62758" bIns="31379" numCol="1" anchor="t" anchorCtr="0" compatLnSpc="1"/>
          <a:lstStyle>
            <a:lvl1pPr algn="r">
              <a:defRPr kumimoji="1" sz="10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r>
              <a:rPr lang="en-US" altLang="zh-CN"/>
              <a:t>	</a:t>
            </a:r>
            <a:fld id="{03DBA250-DDFA-4E4E-8BB1-54C2F05E36E0}" type="slidenum">
              <a:rPr lang="en-US" altLang="zh-CN"/>
            </a:fld>
            <a:endParaRPr lang="en-US" altLang="zh-CN"/>
          </a:p>
        </p:txBody>
      </p:sp>
      <p:sp>
        <p:nvSpPr>
          <p:cNvPr id="14" name="Rectangle 5"/>
          <p:cNvSpPr>
            <a:spLocks noChangeArrowheads="1"/>
          </p:cNvSpPr>
          <p:nvPr userDrawn="1"/>
        </p:nvSpPr>
        <p:spPr bwMode="auto">
          <a:xfrm>
            <a:off x="0" y="-24356"/>
            <a:ext cx="12192000" cy="305026"/>
          </a:xfrm>
          <a:prstGeom prst="rect">
            <a:avLst/>
          </a:prstGeom>
          <a:solidFill>
            <a:schemeClr val="tx1"/>
          </a:solidFill>
          <a:ln w="9525">
            <a:noFill/>
            <a:miter lim="800000"/>
          </a:ln>
        </p:spPr>
        <p:txBody>
          <a:bodyPr wrap="none" anchor="ctr"/>
          <a:lstStyle/>
          <a:p>
            <a:pPr>
              <a:defRPr/>
            </a:pPr>
            <a:endParaRPr lang="zh-CN" altLang="en-US" sz="32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Rectangle 5"/>
          <p:cNvSpPr>
            <a:spLocks noChangeArrowheads="1"/>
          </p:cNvSpPr>
          <p:nvPr userDrawn="1"/>
        </p:nvSpPr>
        <p:spPr bwMode="auto">
          <a:xfrm>
            <a:off x="0" y="231684"/>
            <a:ext cx="12192000" cy="48759"/>
          </a:xfrm>
          <a:prstGeom prst="rect">
            <a:avLst/>
          </a:prstGeom>
          <a:solidFill>
            <a:srgbClr val="B1ACAB"/>
          </a:solidFill>
          <a:ln w="9525">
            <a:noFill/>
            <a:miter lim="800000"/>
          </a:ln>
        </p:spPr>
        <p:txBody>
          <a:bodyPr wrap="none" anchor="ctr"/>
          <a:lstStyle/>
          <a:p>
            <a:pPr>
              <a:defRPr/>
            </a:pPr>
            <a:endParaRPr lang="zh-CN" altLang="en-US" sz="32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Rectangle 5"/>
          <p:cNvSpPr>
            <a:spLocks noChangeArrowheads="1"/>
          </p:cNvSpPr>
          <p:nvPr userDrawn="1"/>
        </p:nvSpPr>
        <p:spPr bwMode="auto">
          <a:xfrm>
            <a:off x="0" y="6551069"/>
            <a:ext cx="12192000" cy="305026"/>
          </a:xfrm>
          <a:prstGeom prst="rect">
            <a:avLst/>
          </a:prstGeom>
          <a:solidFill>
            <a:schemeClr val="tx1"/>
          </a:solidFill>
          <a:ln w="9525">
            <a:noFill/>
            <a:miter lim="800000"/>
          </a:ln>
        </p:spPr>
        <p:txBody>
          <a:bodyPr wrap="none" anchor="ctr"/>
          <a:lstStyle/>
          <a:p>
            <a:pPr>
              <a:defRPr/>
            </a:pPr>
            <a:endParaRPr lang="zh-CN" altLang="en-US" sz="3285">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626745" rtl="0" eaLnBrk="0" fontAlgn="base" hangingPunct="0">
        <a:spcBef>
          <a:spcPct val="0"/>
        </a:spcBef>
        <a:spcAft>
          <a:spcPct val="0"/>
        </a:spcAft>
        <a:defRPr sz="3300">
          <a:solidFill>
            <a:srgbClr val="5B161B"/>
          </a:solidFill>
          <a:latin typeface="微软雅黑" panose="020B0503020204020204" pitchFamily="34" charset="-122"/>
          <a:ea typeface="微软雅黑" panose="020B0503020204020204" pitchFamily="34" charset="-122"/>
          <a:cs typeface="微软雅黑" panose="020B0503020204020204" pitchFamily="34" charset="-122"/>
        </a:defRPr>
      </a:lvl1pPr>
      <a:lvl2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2pPr>
      <a:lvl3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3pPr>
      <a:lvl4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4pPr>
      <a:lvl5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5pPr>
      <a:lvl6pPr marL="4572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6pPr>
      <a:lvl7pPr marL="9144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7pPr>
      <a:lvl8pPr marL="13716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8pPr>
      <a:lvl9pPr marL="18288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9pPr>
    </p:titleStyle>
    <p:bodyStyle>
      <a:lvl1pPr marL="236855" indent="-236855" algn="l" defTabSz="626745" rtl="0" eaLnBrk="0" fontAlgn="base" hangingPunct="0">
        <a:spcBef>
          <a:spcPct val="20000"/>
        </a:spcBef>
        <a:spcAft>
          <a:spcPct val="0"/>
        </a:spcAft>
        <a:buClr>
          <a:srgbClr val="0595D4"/>
        </a:buClr>
        <a:buChar char="•"/>
        <a:defRPr sz="2200">
          <a:solidFill>
            <a:srgbClr val="5B161B"/>
          </a:solidFill>
          <a:latin typeface="微软雅黑" panose="020B0503020204020204" pitchFamily="34" charset="-122"/>
          <a:ea typeface="微软雅黑" panose="020B0503020204020204" pitchFamily="34" charset="-122"/>
          <a:cs typeface="微软雅黑" panose="020B0503020204020204" pitchFamily="34" charset="-122"/>
        </a:defRPr>
      </a:lvl1pPr>
      <a:lvl2pPr marL="511175" indent="-196850"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2pPr>
      <a:lvl3pPr marL="784225" indent="-157480"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3pPr>
      <a:lvl4pPr marL="1097280" indent="-155575"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4pPr>
      <a:lvl5pPr marL="1412875" indent="-157480"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5pPr>
      <a:lvl6pPr marL="1870075" indent="-157480" algn="l" defTabSz="626745"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6745"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6745"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6745" rtl="0" fontAlgn="base">
        <a:spcBef>
          <a:spcPct val="20000"/>
        </a:spcBef>
        <a:spcAft>
          <a:spcPct val="0"/>
        </a:spcAft>
        <a:buClr>
          <a:srgbClr val="0595D4"/>
        </a:buClr>
        <a:buChar char="»"/>
        <a:defRPr sz="1600">
          <a:solidFill>
            <a:srgbClr val="5B161B"/>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23.wmf"/><Relationship Id="rId4" Type="http://schemas.openxmlformats.org/officeDocument/2006/relationships/oleObject" Target="../embeddings/oleObject8.bin"/><Relationship Id="rId3" Type="http://schemas.openxmlformats.org/officeDocument/2006/relationships/image" Target="../media/image15.png"/><Relationship Id="rId2" Type="http://schemas.openxmlformats.org/officeDocument/2006/relationships/image" Target="../media/image22.wmf"/><Relationship Id="rId1"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oleObject" Target="../embeddings/oleObject10.bin"/><Relationship Id="rId3" Type="http://schemas.openxmlformats.org/officeDocument/2006/relationships/image" Target="../media/image30.wmf"/><Relationship Id="rId2" Type="http://schemas.openxmlformats.org/officeDocument/2006/relationships/oleObject" Target="../embeddings/oleObject9.bin"/><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34.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4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34.wmf"/><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7.jpeg"/><Relationship Id="rId3" Type="http://schemas.openxmlformats.org/officeDocument/2006/relationships/image" Target="../media/image46.wmf"/><Relationship Id="rId2" Type="http://schemas.openxmlformats.org/officeDocument/2006/relationships/image" Target="../media/image45.jpeg"/><Relationship Id="rId1"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wmf"/><Relationship Id="rId3" Type="http://schemas.openxmlformats.org/officeDocument/2006/relationships/oleObject" Target="../embeddings/oleObject2.bin"/><Relationship Id="rId2" Type="http://schemas.openxmlformats.org/officeDocument/2006/relationships/image" Target="../media/image2.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 Id="rId3"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4.bin"/><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6.wmf"/><Relationship Id="rId3" Type="http://schemas.openxmlformats.org/officeDocument/2006/relationships/oleObject" Target="../embeddings/oleObject6.bin"/><Relationship Id="rId2" Type="http://schemas.openxmlformats.org/officeDocument/2006/relationships/image" Target="../media/image15.pn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地球 (15)"/>
          <p:cNvPicPr>
            <a:picLocks noChangeAspect="1"/>
          </p:cNvPicPr>
          <p:nvPr/>
        </p:nvPicPr>
        <p:blipFill>
          <a:blip r:embed="rId1"/>
          <a:stretch>
            <a:fillRect/>
          </a:stretch>
        </p:blipFill>
        <p:spPr>
          <a:xfrm>
            <a:off x="-1270" y="-5080"/>
            <a:ext cx="12189460" cy="6862445"/>
          </a:xfrm>
          <a:prstGeom prst="rect">
            <a:avLst/>
          </a:prstGeom>
        </p:spPr>
      </p:pic>
      <p:sp>
        <p:nvSpPr>
          <p:cNvPr id="4" name="矩形 3"/>
          <p:cNvSpPr/>
          <p:nvPr/>
        </p:nvSpPr>
        <p:spPr>
          <a:xfrm>
            <a:off x="-4445" y="2348865"/>
            <a:ext cx="12192635" cy="216027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59610" y="2760345"/>
            <a:ext cx="8047355" cy="1337945"/>
          </a:xfrm>
          <a:prstGeom prst="rect">
            <a:avLst/>
          </a:prstGeom>
        </p:spPr>
        <p:txBody>
          <a:bodyPr wrap="square">
            <a:spAutoFit/>
          </a:bodyPr>
          <a:lstStyle/>
          <a:p>
            <a:pPr algn="ctr">
              <a:lnSpc>
                <a:spcPct val="150000"/>
              </a:lnSpc>
            </a:pPr>
            <a:r>
              <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应急预案全流程管理培训</a:t>
            </a:r>
            <a:endPar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40187" y="311523"/>
            <a:ext cx="8136000" cy="720000"/>
          </a:xfrm>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3" name="文本框 2"/>
          <p:cNvSpPr txBox="1"/>
          <p:nvPr/>
        </p:nvSpPr>
        <p:spPr>
          <a:xfrm>
            <a:off x="1737995" y="849630"/>
            <a:ext cx="3388995" cy="460375"/>
          </a:xfrm>
          <a:prstGeom prst="rect">
            <a:avLst/>
          </a:prstGeom>
          <a:noFill/>
        </p:spPr>
        <p:txBody>
          <a:bodyPr wrap="none" rtlCol="0" anchor="t">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334" name="AutoShape 82"/>
          <p:cNvSpPr/>
          <p:nvPr/>
        </p:nvSpPr>
        <p:spPr>
          <a:xfrm>
            <a:off x="1739900" y="1347470"/>
            <a:ext cx="3952875" cy="389890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739900" y="1414145"/>
            <a:ext cx="4036060" cy="3646170"/>
          </a:xfrm>
          <a:prstGeom prst="rect">
            <a:avLst/>
          </a:prstGeom>
          <a:noFill/>
        </p:spPr>
        <p:txBody>
          <a:bodyPr wrap="square" rtlCol="0">
            <a:spAutoFit/>
          </a:bodyPr>
          <a:lstStyle/>
          <a:p>
            <a:pPr marL="0" indent="304800" algn="l">
              <a:lnSpc>
                <a:spcPct val="165000"/>
              </a:lnSpc>
              <a:spcBef>
                <a:spcPts val="0"/>
              </a:spcBef>
              <a:spcAft>
                <a:spcPts val="0"/>
              </a:spcAft>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公共卫生</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事件类：</a:t>
            </a:r>
            <a:endParaRPr lang="zh-CN" altLang="en-US" sz="2000" b="1"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65000"/>
              </a:lnSpc>
              <a:spcBef>
                <a:spcPts val="0"/>
              </a:spcBef>
              <a:spcAft>
                <a:spcPts val="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发生的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传染病疫情</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群体性不明原因疾病</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食物中毒</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等突发公共卫生事件，编制传染病疫情事件应急预案、群体性不明原因疾病事件应急预案、食物中毒事件等应急预案。</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AutoShape 82"/>
          <p:cNvSpPr/>
          <p:nvPr/>
        </p:nvSpPr>
        <p:spPr>
          <a:xfrm>
            <a:off x="7607935" y="1090930"/>
            <a:ext cx="2902585" cy="333375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7686040" y="946785"/>
            <a:ext cx="2825115" cy="3286760"/>
          </a:xfrm>
          <a:prstGeom prst="rect">
            <a:avLst/>
          </a:prstGeom>
          <a:noFill/>
        </p:spPr>
        <p:txBody>
          <a:bodyPr wrap="square" rtlCol="0">
            <a:spAutoFit/>
          </a:bodyPr>
          <a:lstStyle/>
          <a:p>
            <a:pPr marL="0" indent="304800" algn="l">
              <a:lnSpc>
                <a:spcPct val="165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8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社会安全</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事件类：</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6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针对可能发生的</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群体性事件</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突发新闻媒体事件</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等社会安全事件，编制群体性突发社会安全事件应急预案、突发新闻媒体事件等应急预案。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descr="office6\wpsassist\cache\A000220150821C86PPIC"/>
          <p:cNvPicPr>
            <a:picLocks noChangeAspect="1"/>
          </p:cNvPicPr>
          <p:nvPr/>
        </p:nvPicPr>
        <p:blipFill>
          <a:blip r:embed="rId1"/>
          <a:stretch>
            <a:fillRect/>
          </a:stretch>
        </p:blipFill>
        <p:spPr>
          <a:xfrm>
            <a:off x="5692775" y="4057650"/>
            <a:ext cx="1910715" cy="2369820"/>
          </a:xfrm>
          <a:prstGeom prst="rect">
            <a:avLst/>
          </a:prstGeom>
        </p:spPr>
      </p:pic>
      <p:sp>
        <p:nvSpPr>
          <p:cNvPr id="11" name="文本框 10"/>
          <p:cNvSpPr txBox="1"/>
          <p:nvPr/>
        </p:nvSpPr>
        <p:spPr>
          <a:xfrm>
            <a:off x="5775960" y="6028055"/>
            <a:ext cx="1097280" cy="3683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专项预案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office6\wpsassist\cache\A000220150821C71PPIC"/>
          <p:cNvPicPr>
            <a:picLocks noChangeAspect="1"/>
          </p:cNvPicPr>
          <p:nvPr/>
        </p:nvPicPr>
        <p:blipFill>
          <a:blip r:embed="rId2"/>
          <a:stretch>
            <a:fillRect/>
          </a:stretch>
        </p:blipFill>
        <p:spPr>
          <a:xfrm>
            <a:off x="7686675" y="4347210"/>
            <a:ext cx="2737485" cy="2080260"/>
          </a:xfrm>
          <a:prstGeom prst="rect">
            <a:avLst/>
          </a:prstGeom>
        </p:spPr>
      </p:pic>
      <p:pic>
        <p:nvPicPr>
          <p:cNvPr id="13" name="图片 12" descr="office6\wpsassist\cache\A000220150322J79PPIC"/>
          <p:cNvPicPr>
            <a:picLocks noChangeAspect="1"/>
          </p:cNvPicPr>
          <p:nvPr/>
        </p:nvPicPr>
        <p:blipFill>
          <a:blip r:embed="rId3"/>
          <a:stretch>
            <a:fillRect/>
          </a:stretch>
        </p:blipFill>
        <p:spPr>
          <a:xfrm rot="840000">
            <a:off x="6086475" y="1179830"/>
            <a:ext cx="1814830" cy="278955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3" name="文本框 2"/>
          <p:cNvSpPr txBox="1"/>
          <p:nvPr/>
        </p:nvSpPr>
        <p:spPr>
          <a:xfrm>
            <a:off x="1737995" y="1064895"/>
            <a:ext cx="3356610" cy="460375"/>
          </a:xfrm>
          <a:prstGeom prst="rect">
            <a:avLst/>
          </a:prstGeom>
          <a:noFill/>
        </p:spPr>
        <p:txBody>
          <a:bodyPr wrap="none" rtlCol="0" anchor="t">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23910" name="对象 16390"/>
          <p:cNvGraphicFramePr>
            <a:graphicFrameLocks noChangeAspect="1"/>
          </p:cNvGraphicFramePr>
          <p:nvPr/>
        </p:nvGraphicFramePr>
        <p:xfrm>
          <a:off x="1645920" y="3618865"/>
          <a:ext cx="2038350" cy="2863215"/>
        </p:xfrm>
        <a:graphic>
          <a:graphicData uri="http://schemas.openxmlformats.org/presentationml/2006/ole">
            <mc:AlternateContent xmlns:mc="http://schemas.openxmlformats.org/markup-compatibility/2006">
              <mc:Choice xmlns:v="urn:schemas-microsoft-com:vml" Requires="v">
                <p:oleObj spid="_x0000_s8197" name="" r:id="rId1" imgW="4495800" imgH="3345180" progId="MS_ClipArt_Gallery.2">
                  <p:embed/>
                </p:oleObj>
              </mc:Choice>
              <mc:Fallback>
                <p:oleObj name="" r:id="rId1" imgW="4495800" imgH="3345180" progId="MS_ClipArt_Gallery.2">
                  <p:embed/>
                  <p:pic>
                    <p:nvPicPr>
                      <p:cNvPr id="0" name="图片 3090"/>
                      <p:cNvPicPr/>
                      <p:nvPr/>
                    </p:nvPicPr>
                    <p:blipFill>
                      <a:blip r:embed="rId2"/>
                      <a:stretch>
                        <a:fillRect/>
                      </a:stretch>
                    </p:blipFill>
                    <p:spPr>
                      <a:xfrm>
                        <a:off x="1645920" y="3618865"/>
                        <a:ext cx="2038350" cy="2863215"/>
                      </a:xfrm>
                      <a:prstGeom prst="rect">
                        <a:avLst/>
                      </a:prstGeom>
                      <a:noFill/>
                      <a:ln w="38100">
                        <a:noFill/>
                        <a:miter/>
                      </a:ln>
                    </p:spPr>
                  </p:pic>
                </p:oleObj>
              </mc:Fallback>
            </mc:AlternateContent>
          </a:graphicData>
        </a:graphic>
      </p:graphicFrame>
      <p:sp>
        <p:nvSpPr>
          <p:cNvPr id="5" name="同心圆 4"/>
          <p:cNvSpPr/>
          <p:nvPr/>
        </p:nvSpPr>
        <p:spPr>
          <a:xfrm>
            <a:off x="3254375" y="228092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910080" y="1579880"/>
            <a:ext cx="2849245" cy="706755"/>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t">
            <a:spAutoFit/>
          </a:bodyPr>
          <a:lstStyle/>
          <a:p>
            <a:pPr marL="0" indent="304800" algn="l" eaLnBrk="1" latinLnBrk="0" hangingPunct="1">
              <a:lnSpc>
                <a:spcPts val="48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现场处置方案</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2503805" y="2794000"/>
            <a:ext cx="7094855" cy="7067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lstStyle/>
          <a:p>
            <a:pPr marL="0" indent="304800" algn="l" eaLnBrk="1" latinLnBrk="0" hangingPunct="1">
              <a:lnSpc>
                <a:spcPts val="48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在专项预案基础上，结合实际自行编制并实施现场应急处置方案。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同心圆 7"/>
          <p:cNvSpPr/>
          <p:nvPr/>
        </p:nvSpPr>
        <p:spPr>
          <a:xfrm>
            <a:off x="5045075" y="3495040"/>
            <a:ext cx="942340" cy="513080"/>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397885" y="4008120"/>
            <a:ext cx="6670675" cy="9220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现场处置方案是生产经营单位根据不同事故类别，针对具体的</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场所</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装置或设施</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所制定的应急处置措施，主要包括</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事故风险分析、应急工作职责、应急处置和注意事项</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等内容。</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同心圆 9"/>
          <p:cNvSpPr/>
          <p:nvPr/>
        </p:nvSpPr>
        <p:spPr>
          <a:xfrm>
            <a:off x="5624830" y="494157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同心圆 12"/>
          <p:cNvSpPr/>
          <p:nvPr/>
        </p:nvSpPr>
        <p:spPr>
          <a:xfrm>
            <a:off x="6842125" y="349504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同心圆 13"/>
          <p:cNvSpPr/>
          <p:nvPr/>
        </p:nvSpPr>
        <p:spPr>
          <a:xfrm>
            <a:off x="7509510" y="4941570"/>
            <a:ext cx="942340" cy="513080"/>
          </a:xfrm>
          <a:prstGeom prst="don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同心圆 14"/>
          <p:cNvSpPr/>
          <p:nvPr/>
        </p:nvSpPr>
        <p:spPr>
          <a:xfrm>
            <a:off x="9271635" y="4941570"/>
            <a:ext cx="942340" cy="513080"/>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4334510" y="5454650"/>
            <a:ext cx="6085205" cy="1014730"/>
          </a:xfrm>
          <a:prstGeom prst="rect">
            <a:avLst/>
          </a:prstGeom>
          <a:blipFill>
            <a:blip r:embed="rId3"/>
          </a:blipFill>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生产经营单位应根据风险评估、岗位操作规程以及危险性控制措施，组织本单位</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现场作业人员及相关专业人员</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共同进行编制现场处置方案。</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9464" name="对象 19463"/>
          <p:cNvGraphicFramePr>
            <a:graphicFrameLocks noChangeAspect="1"/>
          </p:cNvGraphicFramePr>
          <p:nvPr/>
        </p:nvGraphicFramePr>
        <p:xfrm>
          <a:off x="6358890" y="1174115"/>
          <a:ext cx="3709670" cy="1510665"/>
        </p:xfrm>
        <a:graphic>
          <a:graphicData uri="http://schemas.openxmlformats.org/presentationml/2006/ole">
            <mc:AlternateContent xmlns:mc="http://schemas.openxmlformats.org/markup-compatibility/2006">
              <mc:Choice xmlns:v="urn:schemas-microsoft-com:vml" Requires="v">
                <p:oleObj spid="_x0000_s8198" name="" r:id="rId4" imgW="5154930" imgH="3929380" progId="MS_ClipArt_Gallery.2">
                  <p:embed/>
                </p:oleObj>
              </mc:Choice>
              <mc:Fallback>
                <p:oleObj name="" r:id="rId4" imgW="5154930" imgH="3929380" progId="MS_ClipArt_Gallery.2">
                  <p:embed/>
                  <p:pic>
                    <p:nvPicPr>
                      <p:cNvPr id="0" name="图片 3095"/>
                      <p:cNvPicPr/>
                      <p:nvPr/>
                    </p:nvPicPr>
                    <p:blipFill>
                      <a:blip r:embed="rId5"/>
                      <a:stretch>
                        <a:fillRect/>
                      </a:stretch>
                    </p:blipFill>
                    <p:spPr>
                      <a:xfrm>
                        <a:off x="6358890" y="1174115"/>
                        <a:ext cx="3709670" cy="151066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p:cTn id="7" dur="500" fill="hold"/>
                                        <p:tgtEl>
                                          <p:spTgt spid="19464"/>
                                        </p:tgtEl>
                                        <p:attrNameLst>
                                          <p:attrName>ppt_x</p:attrName>
                                        </p:attrNameLst>
                                      </p:cBhvr>
                                      <p:tavLst>
                                        <p:tav tm="0">
                                          <p:val>
                                            <p:strVal val="0-#ppt_w/2"/>
                                          </p:val>
                                        </p:tav>
                                        <p:tav tm="100000">
                                          <p:val>
                                            <p:strVal val="#ppt_x"/>
                                          </p:val>
                                        </p:tav>
                                      </p:tavLst>
                                    </p:anim>
                                    <p:anim calcmode="lin" valueType="num">
                                      <p:cBhvr>
                                        <p:cTn id="8" dur="500" fill="hold"/>
                                        <p:tgtEl>
                                          <p:spTgt spid="194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endParaRPr lang="zh-CN" altLang="en-US" dirty="0">
              <a:ln w="0"/>
              <a:effectLst>
                <a:outerShdw blurRad="38100" dist="19050" dir="2700000" algn="tl" rotWithShape="0">
                  <a:schemeClr val="dk1">
                    <a:alpha val="40000"/>
                  </a:schemeClr>
                </a:outerShdw>
              </a:effectLst>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grpSp>
        <p:nvGrpSpPr>
          <p:cNvPr id="8" name="组合 7"/>
          <p:cNvGrpSpPr/>
          <p:nvPr/>
        </p:nvGrpSpPr>
        <p:grpSpPr>
          <a:xfrm>
            <a:off x="3727450" y="2131695"/>
            <a:ext cx="6574155" cy="4368165"/>
            <a:chOff x="2550" y="3432"/>
            <a:chExt cx="10353" cy="5938"/>
          </a:xfrm>
        </p:grpSpPr>
        <p:sp>
          <p:nvSpPr>
            <p:cNvPr id="69649" name="Text Box 17"/>
            <p:cNvSpPr txBox="1">
              <a:spLocks noChangeArrowheads="1"/>
            </p:cNvSpPr>
            <p:nvPr/>
          </p:nvSpPr>
          <p:spPr bwMode="auto">
            <a:xfrm>
              <a:off x="8593" y="4650"/>
              <a:ext cx="4310"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0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en-US" altLang="zh-CN"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应急预案评审</a:t>
              </a:r>
              <a:endPar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3573" y="3432"/>
              <a:ext cx="5415"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9" name="组合 649"/>
            <p:cNvGrpSpPr/>
            <p:nvPr/>
          </p:nvGrpSpPr>
          <p:grpSpPr bwMode="auto">
            <a:xfrm>
              <a:off x="4453" y="3870"/>
              <a:ext cx="4535" cy="5445"/>
              <a:chOff x="1412838" y="1857364"/>
              <a:chExt cx="3349625" cy="4343401"/>
            </a:xfrm>
          </p:grpSpPr>
          <p:sp>
            <p:nvSpPr>
              <p:cNvPr id="10" name="Freeform 22"/>
              <p:cNvSpPr/>
              <p:nvPr/>
            </p:nvSpPr>
            <p:spPr bwMode="gray">
              <a:xfrm>
                <a:off x="2295488" y="4838689"/>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D2CD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23"/>
              <p:cNvSpPr/>
              <p:nvPr/>
            </p:nvSpPr>
            <p:spPr bwMode="gray">
              <a:xfrm rot="3600000">
                <a:off x="1117563" y="4583102"/>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24"/>
              <p:cNvSpPr/>
              <p:nvPr/>
            </p:nvSpPr>
            <p:spPr bwMode="gray">
              <a:xfrm rot="7200000">
                <a:off x="788950" y="328293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1A13D"/>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25"/>
              <p:cNvSpPr/>
              <p:nvPr/>
            </p:nvSpPr>
            <p:spPr bwMode="gray">
              <a:xfrm rot="10800000">
                <a:off x="1412838" y="2409814"/>
                <a:ext cx="2466975"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808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26"/>
              <p:cNvSpPr/>
              <p:nvPr/>
            </p:nvSpPr>
            <p:spPr bwMode="gray">
              <a:xfrm rot="14400000">
                <a:off x="2663788" y="270508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adFill>
                <a:gsLst>
                  <a:gs pos="0">
                    <a:srgbClr val="C89800"/>
                  </a:gs>
                  <a:gs pos="54000">
                    <a:srgbClr val="C89800"/>
                  </a:gs>
                  <a:gs pos="100000">
                    <a:srgbClr val="C89800"/>
                  </a:gs>
                </a:gsLst>
                <a:lin ang="0" scaled="1"/>
              </a:gra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27"/>
              <p:cNvSpPr/>
              <p:nvPr/>
            </p:nvSpPr>
            <p:spPr bwMode="gray">
              <a:xfrm rot="18000000">
                <a:off x="2993988" y="3919527"/>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C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Text Box 12"/>
            <p:cNvSpPr txBox="1">
              <a:spLocks noChangeArrowheads="1"/>
            </p:cNvSpPr>
            <p:nvPr/>
          </p:nvSpPr>
          <p:spPr bwMode="auto">
            <a:xfrm>
              <a:off x="4250" y="3707"/>
              <a:ext cx="3743"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lang="en-US" altLang="zh-CN"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成立工作组</a:t>
              </a:r>
              <a:endParaRPr lang="zh-CN" altLang="en-US"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 Box 13"/>
            <p:cNvSpPr txBox="1">
              <a:spLocks noChangeArrowheads="1"/>
            </p:cNvSpPr>
            <p:nvPr/>
          </p:nvSpPr>
          <p:spPr bwMode="auto">
            <a:xfrm>
              <a:off x="2550" y="5122"/>
              <a:ext cx="3403"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0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en-US" altLang="zh-CN"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资料收集</a:t>
              </a:r>
              <a:endPar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 Box 14"/>
            <p:cNvSpPr txBox="1">
              <a:spLocks noChangeArrowheads="1"/>
            </p:cNvSpPr>
            <p:nvPr/>
          </p:nvSpPr>
          <p:spPr bwMode="auto">
            <a:xfrm>
              <a:off x="2955" y="7575"/>
              <a:ext cx="4138"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en-US" altLang="zh-CN"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风险评估</a:t>
              </a:r>
              <a:endParaRPr kumimoji="0" lang="zh-CN" altLang="en-US"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ext Box 15"/>
            <p:cNvSpPr txBox="1">
              <a:spLocks noChangeArrowheads="1"/>
            </p:cNvSpPr>
            <p:nvPr/>
          </p:nvSpPr>
          <p:spPr bwMode="auto">
            <a:xfrm>
              <a:off x="6975" y="8542"/>
              <a:ext cx="4990"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应急能力评估</a:t>
              </a:r>
              <a:endPar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5556" y="6049"/>
              <a:ext cx="2528" cy="710"/>
            </a:xfrm>
            <a:prstGeom prst="rect">
              <a:avLst/>
            </a:prstGeom>
          </p:spPr>
          <p:txBody>
            <a:bodyPr wrap="square">
              <a:spAutoFit/>
            </a:bodyPr>
            <a:lstStyle/>
            <a:p>
              <a:pPr algn="ctr" eaLnBrk="1" hangingPunct="1">
                <a:buClr>
                  <a:srgbClr val="FFFF00"/>
                </a:buClr>
                <a:buFont typeface="Wingdings" panose="05000000000000000000" pitchFamily="2" charset="2"/>
                <a:buNone/>
              </a:pPr>
              <a:r>
                <a:rPr kumimoji="0" lang="zh-CN" altLang="en-US" sz="2800" b="1" dirty="0">
                  <a:ln w="0"/>
                  <a:latin typeface="微软雅黑" panose="020B0503020204020204" pitchFamily="34" charset="-122"/>
                  <a:ea typeface="微软雅黑" panose="020B0503020204020204" pitchFamily="34" charset="-122"/>
                  <a:cs typeface="微软雅黑" panose="020B0503020204020204" pitchFamily="34" charset="-122"/>
                </a:rPr>
                <a:t>编制程序</a:t>
              </a:r>
              <a:endParaRPr kumimoji="0" lang="zh-CN" altLang="en-US" sz="2800" b="1" dirty="0">
                <a:ln w="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9636" name="Rectangle 4"/>
          <p:cNvSpPr>
            <a:spLocks noChangeArrowheads="1"/>
          </p:cNvSpPr>
          <p:nvPr/>
        </p:nvSpPr>
        <p:spPr bwMode="auto">
          <a:xfrm>
            <a:off x="2240280" y="1548130"/>
            <a:ext cx="8061325" cy="497205"/>
          </a:xfrm>
          <a:prstGeom prst="rect">
            <a:avLst/>
          </a:prstGeom>
          <a:pattFill prst="openDmnd">
            <a:fgClr>
              <a:srgbClr val="4F81BD"/>
            </a:fgClr>
            <a:bgClr>
              <a:srgbClr val="FFFFFF"/>
            </a:bgClr>
          </a:pattFill>
          <a:ln>
            <a:noFill/>
          </a:ln>
          <a:effectLst/>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buClr>
                <a:srgbClr val="FFFF00"/>
              </a:buClr>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应急预案编制应包括</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个过程，并符合编制导则要求。</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648" name="Text Box 16"/>
          <p:cNvSpPr txBox="1">
            <a:spLocks noChangeArrowheads="1"/>
          </p:cNvSpPr>
          <p:nvPr/>
        </p:nvSpPr>
        <p:spPr bwMode="auto">
          <a:xfrm>
            <a:off x="7246938" y="4724083"/>
            <a:ext cx="2627312" cy="70993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编制应急预案</a:t>
            </a:r>
            <a:endParaRPr kumimoji="0"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office6\wpsassist\cache\A000220150908A40PPIC"/>
          <p:cNvPicPr>
            <a:picLocks noChangeAspect="1"/>
          </p:cNvPicPr>
          <p:nvPr/>
        </p:nvPicPr>
        <p:blipFill>
          <a:blip r:embed="rId1"/>
          <a:stretch>
            <a:fillRect/>
          </a:stretch>
        </p:blipFill>
        <p:spPr>
          <a:xfrm>
            <a:off x="1646555" y="2847975"/>
            <a:ext cx="2094230" cy="3651885"/>
          </a:xfrm>
          <a:prstGeom prst="rect">
            <a:avLst/>
          </a:prstGeom>
        </p:spPr>
      </p:pic>
      <p:sp>
        <p:nvSpPr>
          <p:cNvPr id="5" name="文本框 4"/>
          <p:cNvSpPr txBox="1"/>
          <p:nvPr/>
        </p:nvSpPr>
        <p:spPr>
          <a:xfrm>
            <a:off x="1646555" y="1064895"/>
            <a:ext cx="3356610" cy="460375"/>
          </a:xfrm>
          <a:prstGeom prst="rect">
            <a:avLst/>
          </a:prstGeom>
          <a:noFill/>
        </p:spPr>
        <p:txBody>
          <a:bodyPr wrap="none" rtlCol="0" anchor="t">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编写程序</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9648"/>
                                        </p:tgtEl>
                                        <p:attrNameLst>
                                          <p:attrName>style.visibility</p:attrName>
                                        </p:attrNameLst>
                                      </p:cBhvr>
                                      <p:to>
                                        <p:strVal val="visible"/>
                                      </p:to>
                                    </p:set>
                                    <p:animEffect transition="in" filter="circle(out)">
                                      <p:cBhvr>
                                        <p:cTn id="7" dur="250"/>
                                        <p:tgtEl>
                                          <p:spTgt spid="69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5" name="文本框 4"/>
          <p:cNvSpPr txBox="1"/>
          <p:nvPr/>
        </p:nvSpPr>
        <p:spPr>
          <a:xfrm>
            <a:off x="4894580" y="777875"/>
            <a:ext cx="2316480" cy="521970"/>
          </a:xfrm>
          <a:prstGeom prst="rect">
            <a:avLst/>
          </a:prstGeom>
          <a:noFill/>
        </p:spPr>
        <p:txBody>
          <a:bodyPr wrap="none" rtlCol="0" anchor="t">
            <a:spAutoFit/>
          </a:bodyPr>
          <a:lstStyle/>
          <a:p>
            <a:r>
              <a:rPr lang="zh-CN" altLang="en-US" sz="28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应急</a:t>
            </a:r>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能力评估</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645920" y="1277620"/>
            <a:ext cx="8649970" cy="706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在全面调查和客观分析生产经营单位应急资源状况基础上开展应急能力评估，并依据评估结果，完善应急保障措施。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AutoShape 3"/>
          <p:cNvSpPr>
            <a:spLocks noChangeArrowheads="1"/>
          </p:cNvSpPr>
          <p:nvPr/>
        </p:nvSpPr>
        <p:spPr bwMode="gray">
          <a:xfrm rot="-5400000">
            <a:off x="2749074" y="2413477"/>
            <a:ext cx="3067050" cy="29956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450 w 21600"/>
              <a:gd name="T13" fmla="*/ 0 h 21600"/>
              <a:gd name="T14" fmla="*/ 21150 w 21600"/>
              <a:gd name="T15" fmla="*/ 13064 h 21600"/>
            </a:gdLst>
            <a:ahLst/>
            <a:cxnLst>
              <a:cxn ang="T8">
                <a:pos x="T0" y="T1"/>
              </a:cxn>
              <a:cxn ang="T9">
                <a:pos x="T2" y="T3"/>
              </a:cxn>
              <a:cxn ang="T10">
                <a:pos x="T4" y="T5"/>
              </a:cxn>
              <a:cxn ang="T11">
                <a:pos x="T6" y="T7"/>
              </a:cxn>
            </a:cxnLst>
            <a:rect l="T12" t="T13" r="T14" b="T15"/>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lnTo>
                  <a:pt x="2875" y="10799"/>
                </a:lnTo>
                <a:close/>
              </a:path>
            </a:pathLst>
          </a:custGeom>
          <a:gradFill rotWithShape="1">
            <a:gsLst>
              <a:gs pos="0">
                <a:srgbClr val="CBD852"/>
              </a:gs>
              <a:gs pos="50000">
                <a:srgbClr val="EBF0BB"/>
              </a:gs>
              <a:gs pos="100000">
                <a:srgbClr val="CBD852"/>
              </a:gs>
            </a:gsLst>
            <a:lin ang="0" scaled="1"/>
          </a:gradFill>
          <a:ln w="38100" algn="ctr">
            <a:solidFill>
              <a:srgbClr val="FFFFFF"/>
            </a:solidFill>
            <a:miter lim="800000"/>
          </a:ln>
          <a:effectLst>
            <a:outerShdw dist="107763" dir="2700000" algn="ctr" rotWithShape="0">
              <a:srgbClr val="003366">
                <a:alpha val="50000"/>
              </a:srgbClr>
            </a:outerShdw>
          </a:effectLst>
        </p:spPr>
        <p:txBody>
          <a:bodyPr vert="eaVert"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AutoShape 4"/>
          <p:cNvSpPr>
            <a:spLocks noChangeArrowheads="1"/>
          </p:cNvSpPr>
          <p:nvPr/>
        </p:nvSpPr>
        <p:spPr bwMode="gray">
          <a:xfrm rot="-5400000">
            <a:off x="2712562" y="2818289"/>
            <a:ext cx="2654300" cy="2401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03 w 21600"/>
              <a:gd name="T13" fmla="*/ 0 h 21600"/>
              <a:gd name="T14" fmla="*/ 21497 w 21600"/>
              <a:gd name="T15" fmla="*/ 12153 h 21600"/>
            </a:gdLst>
            <a:ahLst/>
            <a:cxnLst>
              <a:cxn ang="T8">
                <a:pos x="T0" y="T1"/>
              </a:cxn>
              <a:cxn ang="T9">
                <a:pos x="T2" y="T3"/>
              </a:cxn>
              <a:cxn ang="T10">
                <a:pos x="T4" y="T5"/>
              </a:cxn>
              <a:cxn ang="T11">
                <a:pos x="T6" y="T7"/>
              </a:cxn>
            </a:cxnLst>
            <a:rect l="T12" t="T13" r="T14" b="T15"/>
            <a:pathLst>
              <a:path w="21600" h="21600">
                <a:moveTo>
                  <a:pt x="1072" y="9440"/>
                </a:moveTo>
                <a:cubicBezTo>
                  <a:pt x="1750" y="4588"/>
                  <a:pt x="5900" y="977"/>
                  <a:pt x="10800" y="978"/>
                </a:cubicBezTo>
                <a:cubicBezTo>
                  <a:pt x="15699" y="978"/>
                  <a:pt x="19849" y="4588"/>
                  <a:pt x="20527" y="9440"/>
                </a:cubicBezTo>
                <a:lnTo>
                  <a:pt x="21495" y="9304"/>
                </a:lnTo>
                <a:cubicBezTo>
                  <a:pt x="20750" y="3969"/>
                  <a:pt x="16186" y="-1"/>
                  <a:pt x="10799" y="0"/>
                </a:cubicBezTo>
                <a:cubicBezTo>
                  <a:pt x="5413" y="0"/>
                  <a:pt x="849" y="3969"/>
                  <a:pt x="104" y="9304"/>
                </a:cubicBezTo>
                <a:lnTo>
                  <a:pt x="1072" y="9440"/>
                </a:lnTo>
                <a:close/>
              </a:path>
            </a:pathLst>
          </a:custGeom>
          <a:gradFill rotWithShape="1">
            <a:gsLst>
              <a:gs pos="0">
                <a:srgbClr val="808000"/>
              </a:gs>
              <a:gs pos="50000">
                <a:srgbClr val="B6B66C"/>
              </a:gs>
              <a:gs pos="100000">
                <a:srgbClr val="808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Line 39"/>
          <p:cNvSpPr>
            <a:spLocks noChangeShapeType="1"/>
          </p:cNvSpPr>
          <p:nvPr/>
        </p:nvSpPr>
        <p:spPr bwMode="auto">
          <a:xfrm flipH="1" flipV="1">
            <a:off x="4894580" y="3136583"/>
            <a:ext cx="1503363" cy="407987"/>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Line 40"/>
          <p:cNvSpPr>
            <a:spLocks noChangeShapeType="1"/>
          </p:cNvSpPr>
          <p:nvPr/>
        </p:nvSpPr>
        <p:spPr bwMode="auto">
          <a:xfrm flipH="1" flipV="1">
            <a:off x="3742055" y="4279583"/>
            <a:ext cx="2254250" cy="7937"/>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Line 41"/>
          <p:cNvSpPr>
            <a:spLocks noChangeShapeType="1"/>
          </p:cNvSpPr>
          <p:nvPr/>
        </p:nvSpPr>
        <p:spPr bwMode="auto">
          <a:xfrm flipH="1">
            <a:off x="5974080" y="5224145"/>
            <a:ext cx="461963" cy="349250"/>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Line 42"/>
          <p:cNvSpPr>
            <a:spLocks noChangeShapeType="1"/>
          </p:cNvSpPr>
          <p:nvPr/>
        </p:nvSpPr>
        <p:spPr bwMode="gray">
          <a:xfrm>
            <a:off x="7794943" y="4438333"/>
            <a:ext cx="882650" cy="1587"/>
          </a:xfrm>
          <a:prstGeom prst="line">
            <a:avLst/>
          </a:prstGeom>
          <a:noFill/>
          <a:ln w="9525">
            <a:solidFill>
              <a:srgbClr val="C0C0C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AutoShape 44"/>
          <p:cNvSpPr>
            <a:spLocks noChangeArrowheads="1"/>
          </p:cNvSpPr>
          <p:nvPr/>
        </p:nvSpPr>
        <p:spPr bwMode="gray">
          <a:xfrm>
            <a:off x="6407468" y="3279458"/>
            <a:ext cx="2076450" cy="19954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16" y="10800"/>
                </a:moveTo>
                <a:cubicBezTo>
                  <a:pt x="2816" y="15209"/>
                  <a:pt x="6391" y="18784"/>
                  <a:pt x="10800" y="18784"/>
                </a:cubicBezTo>
                <a:cubicBezTo>
                  <a:pt x="15209" y="18784"/>
                  <a:pt x="18784" y="15209"/>
                  <a:pt x="18784" y="10800"/>
                </a:cubicBezTo>
                <a:cubicBezTo>
                  <a:pt x="18784" y="6391"/>
                  <a:pt x="15209" y="2816"/>
                  <a:pt x="10800" y="2816"/>
                </a:cubicBezTo>
                <a:cubicBezTo>
                  <a:pt x="6391" y="2816"/>
                  <a:pt x="2816" y="6391"/>
                  <a:pt x="2816" y="10800"/>
                </a:cubicBezTo>
                <a:close/>
              </a:path>
            </a:pathLst>
          </a:custGeom>
          <a:gradFill rotWithShape="0">
            <a:gsLst>
              <a:gs pos="0">
                <a:srgbClr val="FFFFFF"/>
              </a:gs>
              <a:gs pos="50000">
                <a:srgbClr val="6D82A9"/>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Oval 45"/>
          <p:cNvSpPr>
            <a:spLocks noChangeArrowheads="1"/>
          </p:cNvSpPr>
          <p:nvPr/>
        </p:nvSpPr>
        <p:spPr bwMode="gray">
          <a:xfrm>
            <a:off x="6623368" y="3496945"/>
            <a:ext cx="1682750" cy="1695450"/>
          </a:xfrm>
          <a:prstGeom prst="ellipse">
            <a:avLst/>
          </a:prstGeom>
          <a:gradFill rotWithShape="1">
            <a:gsLst>
              <a:gs pos="0">
                <a:srgbClr val="CC3300"/>
              </a:gs>
              <a:gs pos="100000">
                <a:srgbClr val="5E18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ext Box 46"/>
          <p:cNvSpPr txBox="1">
            <a:spLocks noChangeArrowheads="1"/>
          </p:cNvSpPr>
          <p:nvPr/>
        </p:nvSpPr>
        <p:spPr bwMode="auto">
          <a:xfrm>
            <a:off x="3561080" y="2323783"/>
            <a:ext cx="1158875" cy="1082040"/>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60000"/>
              </a:lnSpc>
              <a:spcBef>
                <a:spcPct val="50000"/>
              </a:spcBef>
            </a:pPr>
            <a:r>
              <a:rPr kumimoji="0" lang="en-US" altLang="zh-CN" sz="2800" b="1">
                <a:latin typeface="微软雅黑" panose="020B0503020204020204" pitchFamily="34" charset="-122"/>
                <a:ea typeface="微软雅黑" panose="020B0503020204020204" pitchFamily="34" charset="-122"/>
                <a:cs typeface="微软雅黑" panose="020B0503020204020204" pitchFamily="34" charset="-122"/>
              </a:rPr>
              <a:t>Text </a:t>
            </a:r>
            <a:endParaRPr kumimoji="0" lang="en-US" altLang="zh-CN" sz="2800" b="1">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lnSpc>
                <a:spcPct val="60000"/>
              </a:lnSpc>
              <a:spcBef>
                <a:spcPct val="50000"/>
              </a:spcBef>
            </a:pPr>
            <a:r>
              <a:rPr kumimoji="0" lang="en-US" altLang="zh-CN" sz="2800" b="1">
                <a:latin typeface="微软雅黑" panose="020B0503020204020204" pitchFamily="34" charset="-122"/>
                <a:ea typeface="微软雅黑" panose="020B0503020204020204" pitchFamily="34" charset="-122"/>
                <a:cs typeface="微软雅黑" panose="020B0503020204020204" pitchFamily="34" charset="-122"/>
              </a:rPr>
              <a:t>in here</a:t>
            </a:r>
            <a:endParaRPr kumimoji="0" lang="en-US" altLang="zh-CN" sz="2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Oval 52"/>
          <p:cNvSpPr>
            <a:spLocks noChangeArrowheads="1"/>
          </p:cNvSpPr>
          <p:nvPr/>
        </p:nvSpPr>
        <p:spPr bwMode="gray">
          <a:xfrm>
            <a:off x="3526155" y="1912620"/>
            <a:ext cx="1209675" cy="1219200"/>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Picture 53" descr="circuler_1"/>
          <p:cNvPicPr>
            <a:picLocks noChangeAspect="1" noChangeArrowheads="1"/>
          </p:cNvPicPr>
          <p:nvPr/>
        </p:nvPicPr>
        <p:blipFill>
          <a:blip r:embed="rId1"/>
          <a:srcRect/>
          <a:stretch>
            <a:fillRect/>
          </a:stretch>
        </p:blipFill>
        <p:spPr bwMode="gray">
          <a:xfrm>
            <a:off x="3589655" y="1917383"/>
            <a:ext cx="11318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4"/>
          <p:cNvSpPr>
            <a:spLocks noChangeArrowheads="1"/>
          </p:cNvSpPr>
          <p:nvPr/>
        </p:nvSpPr>
        <p:spPr bwMode="gray">
          <a:xfrm>
            <a:off x="3598048" y="1958360"/>
            <a:ext cx="1137694" cy="1088321"/>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Freeform 55"/>
          <p:cNvSpPr/>
          <p:nvPr/>
        </p:nvSpPr>
        <p:spPr bwMode="gray">
          <a:xfrm>
            <a:off x="3694430" y="1957070"/>
            <a:ext cx="882650" cy="392113"/>
          </a:xfrm>
          <a:custGeom>
            <a:avLst/>
            <a:gdLst>
              <a:gd name="T0" fmla="*/ 14995392 w 1321"/>
              <a:gd name="T1" fmla="*/ 1121633 h 712"/>
              <a:gd name="T2" fmla="*/ 14995392 w 1321"/>
              <a:gd name="T3" fmla="*/ 1121633 h 712"/>
              <a:gd name="T4" fmla="*/ 14995392 w 1321"/>
              <a:gd name="T5" fmla="*/ 1121633 h 712"/>
              <a:gd name="T6" fmla="*/ 14995392 w 1321"/>
              <a:gd name="T7" fmla="*/ 1121633 h 712"/>
              <a:gd name="T8" fmla="*/ 14995392 w 1321"/>
              <a:gd name="T9" fmla="*/ 1121633 h 712"/>
              <a:gd name="T10" fmla="*/ 14440402 w 1321"/>
              <a:gd name="T11" fmla="*/ 1121633 h 712"/>
              <a:gd name="T12" fmla="*/ 14440402 w 1321"/>
              <a:gd name="T13" fmla="*/ 1495511 h 712"/>
              <a:gd name="T14" fmla="*/ 13884746 w 1321"/>
              <a:gd name="T15" fmla="*/ 1495511 h 712"/>
              <a:gd name="T16" fmla="*/ 13329756 w 1321"/>
              <a:gd name="T17" fmla="*/ 1495511 h 712"/>
              <a:gd name="T18" fmla="*/ 12774099 w 1321"/>
              <a:gd name="T19" fmla="*/ 1495511 h 712"/>
              <a:gd name="T20" fmla="*/ 11663453 w 1321"/>
              <a:gd name="T21" fmla="*/ 1495511 h 712"/>
              <a:gd name="T22" fmla="*/ 11107796 w 1321"/>
              <a:gd name="T23" fmla="*/ 1495511 h 712"/>
              <a:gd name="T24" fmla="*/ 10552139 w 1321"/>
              <a:gd name="T25" fmla="*/ 1495511 h 712"/>
              <a:gd name="T26" fmla="*/ 9441493 w 1321"/>
              <a:gd name="T27" fmla="*/ 1495511 h 712"/>
              <a:gd name="T28" fmla="*/ 8886504 w 1321"/>
              <a:gd name="T29" fmla="*/ 1495511 h 712"/>
              <a:gd name="T30" fmla="*/ 5553898 w 1321"/>
              <a:gd name="T31" fmla="*/ 1495511 h 712"/>
              <a:gd name="T32" fmla="*/ 5553898 w 1321"/>
              <a:gd name="T33" fmla="*/ 1495511 h 712"/>
              <a:gd name="T34" fmla="*/ 4443252 w 1321"/>
              <a:gd name="T35" fmla="*/ 1495511 h 712"/>
              <a:gd name="T36" fmla="*/ 3887595 w 1321"/>
              <a:gd name="T37" fmla="*/ 1495511 h 712"/>
              <a:gd name="T38" fmla="*/ 3332606 w 1321"/>
              <a:gd name="T39" fmla="*/ 1495511 h 712"/>
              <a:gd name="T40" fmla="*/ 2776949 w 1321"/>
              <a:gd name="T41" fmla="*/ 1495511 h 712"/>
              <a:gd name="T42" fmla="*/ 2221292 w 1321"/>
              <a:gd name="T43" fmla="*/ 1495511 h 712"/>
              <a:gd name="T44" fmla="*/ 1666303 w 1321"/>
              <a:gd name="T45" fmla="*/ 1495511 h 712"/>
              <a:gd name="T46" fmla="*/ 1110646 w 1321"/>
              <a:gd name="T47" fmla="*/ 1495511 h 712"/>
              <a:gd name="T48" fmla="*/ 1110646 w 1321"/>
              <a:gd name="T49" fmla="*/ 1495511 h 712"/>
              <a:gd name="T50" fmla="*/ 555657 w 1321"/>
              <a:gd name="T51" fmla="*/ 1495511 h 712"/>
              <a:gd name="T52" fmla="*/ 555657 w 1321"/>
              <a:gd name="T53" fmla="*/ 1495511 h 712"/>
              <a:gd name="T54" fmla="*/ 555657 w 1321"/>
              <a:gd name="T55" fmla="*/ 1121633 h 712"/>
              <a:gd name="T56" fmla="*/ 0 w 1321"/>
              <a:gd name="T57" fmla="*/ 1121633 h 712"/>
              <a:gd name="T58" fmla="*/ 0 w 1321"/>
              <a:gd name="T59" fmla="*/ 1121633 h 712"/>
              <a:gd name="T60" fmla="*/ 555657 w 1321"/>
              <a:gd name="T61" fmla="*/ 1121633 h 712"/>
              <a:gd name="T62" fmla="*/ 555657 w 1321"/>
              <a:gd name="T63" fmla="*/ 1121633 h 712"/>
              <a:gd name="T64" fmla="*/ 555657 w 1321"/>
              <a:gd name="T65" fmla="*/ 747756 h 712"/>
              <a:gd name="T66" fmla="*/ 1110646 w 1321"/>
              <a:gd name="T67" fmla="*/ 747756 h 712"/>
              <a:gd name="T68" fmla="*/ 1666303 w 1321"/>
              <a:gd name="T69" fmla="*/ 373878 h 712"/>
              <a:gd name="T70" fmla="*/ 2221292 w 1321"/>
              <a:gd name="T71" fmla="*/ 373878 h 712"/>
              <a:gd name="T72" fmla="*/ 2776949 w 1321"/>
              <a:gd name="T73" fmla="*/ 373878 h 712"/>
              <a:gd name="T74" fmla="*/ 3887595 w 1321"/>
              <a:gd name="T75" fmla="*/ 0 h 712"/>
              <a:gd name="T76" fmla="*/ 4443252 w 1321"/>
              <a:gd name="T77" fmla="*/ 0 h 712"/>
              <a:gd name="T78" fmla="*/ 5553898 w 1321"/>
              <a:gd name="T79" fmla="*/ 0 h 712"/>
              <a:gd name="T80" fmla="*/ 6664544 w 1321"/>
              <a:gd name="T81" fmla="*/ 0 h 712"/>
              <a:gd name="T82" fmla="*/ 7775190 w 1321"/>
              <a:gd name="T83" fmla="*/ 0 h 712"/>
              <a:gd name="T84" fmla="*/ 7775190 w 1321"/>
              <a:gd name="T85" fmla="*/ 0 h 712"/>
              <a:gd name="T86" fmla="*/ 8886504 w 1321"/>
              <a:gd name="T87" fmla="*/ 0 h 712"/>
              <a:gd name="T88" fmla="*/ 9997150 w 1321"/>
              <a:gd name="T89" fmla="*/ 0 h 712"/>
              <a:gd name="T90" fmla="*/ 10552139 w 1321"/>
              <a:gd name="T91" fmla="*/ 0 h 712"/>
              <a:gd name="T92" fmla="*/ 11663453 w 1321"/>
              <a:gd name="T93" fmla="*/ 0 h 712"/>
              <a:gd name="T94" fmla="*/ 12774099 w 1321"/>
              <a:gd name="T95" fmla="*/ 373878 h 712"/>
              <a:gd name="T96" fmla="*/ 13329756 w 1321"/>
              <a:gd name="T97" fmla="*/ 373878 h 712"/>
              <a:gd name="T98" fmla="*/ 13884746 w 1321"/>
              <a:gd name="T99" fmla="*/ 747756 h 712"/>
              <a:gd name="T100" fmla="*/ 14440402 w 1321"/>
              <a:gd name="T101" fmla="*/ 747756 h 712"/>
              <a:gd name="T102" fmla="*/ 14995392 w 1321"/>
              <a:gd name="T103" fmla="*/ 1121633 h 712"/>
              <a:gd name="T104" fmla="*/ 14995392 w 1321"/>
              <a:gd name="T105" fmla="*/ 112163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Group 57"/>
          <p:cNvGrpSpPr/>
          <p:nvPr/>
        </p:nvGrpSpPr>
        <p:grpSpPr bwMode="auto">
          <a:xfrm rot="-1297425" flipH="1" flipV="1">
            <a:off x="3676968" y="3044508"/>
            <a:ext cx="981075" cy="247650"/>
            <a:chOff x="2532" y="1051"/>
            <a:chExt cx="893" cy="246"/>
          </a:xfrm>
        </p:grpSpPr>
        <p:grpSp>
          <p:nvGrpSpPr>
            <p:cNvPr id="21" name="Group 58"/>
            <p:cNvGrpSpPr/>
            <p:nvPr/>
          </p:nvGrpSpPr>
          <p:grpSpPr bwMode="auto">
            <a:xfrm>
              <a:off x="2532" y="1051"/>
              <a:ext cx="743" cy="185"/>
              <a:chOff x="1565" y="2568"/>
              <a:chExt cx="1118" cy="279"/>
            </a:xfrm>
          </p:grpSpPr>
          <p:sp>
            <p:nvSpPr>
              <p:cNvPr id="22"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 name="Group 63"/>
            <p:cNvGrpSpPr/>
            <p:nvPr/>
          </p:nvGrpSpPr>
          <p:grpSpPr bwMode="auto">
            <a:xfrm rot="1353540">
              <a:off x="2682" y="1111"/>
              <a:ext cx="743" cy="186"/>
              <a:chOff x="1565" y="2568"/>
              <a:chExt cx="1118" cy="279"/>
            </a:xfrm>
          </p:grpSpPr>
          <p:sp>
            <p:nvSpPr>
              <p:cNvPr id="27"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31" name="Rectangle 68"/>
          <p:cNvSpPr>
            <a:spLocks noChangeArrowheads="1"/>
          </p:cNvSpPr>
          <p:nvPr/>
        </p:nvSpPr>
        <p:spPr bwMode="auto">
          <a:xfrm>
            <a:off x="6794818" y="3987483"/>
            <a:ext cx="1382811"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buClr>
                <a:srgbClr val="FFFF00"/>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应急能力</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0000"/>
              </a:lnSpc>
              <a:buClr>
                <a:srgbClr val="FFFF00"/>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评估</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Rectangle 69"/>
          <p:cNvSpPr>
            <a:spLocks noChangeArrowheads="1"/>
          </p:cNvSpPr>
          <p:nvPr/>
        </p:nvSpPr>
        <p:spPr bwMode="auto">
          <a:xfrm>
            <a:off x="3800793" y="2126933"/>
            <a:ext cx="13303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buClr>
                <a:srgbClr val="FFFF00"/>
              </a:buClr>
              <a:buFont typeface="Wingdings" panose="05000000000000000000" pitchFamily="2" charset="2"/>
              <a:buNone/>
              <a:defRPr/>
            </a:pPr>
            <a:r>
              <a:rPr kumimoji="0" lang="zh-CN" altLang="en-US" sz="20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应急</a:t>
            </a:r>
            <a:endParaRPr kumimoji="0" lang="en-US" altLang="zh-CN" sz="20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0000"/>
              </a:lnSpc>
              <a:buClr>
                <a:srgbClr val="FFFF00"/>
              </a:buClr>
              <a:buFont typeface="Wingdings" panose="05000000000000000000" pitchFamily="2" charset="2"/>
              <a:buNone/>
              <a:defRPr/>
            </a:pPr>
            <a:r>
              <a:rPr kumimoji="0" lang="zh-CN" altLang="en-US" sz="20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队伍</a:t>
            </a:r>
            <a:endParaRPr kumimoji="0" lang="zh-CN" altLang="en-US" sz="20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Rectangle 73"/>
          <p:cNvSpPr>
            <a:spLocks noChangeArrowheads="1"/>
          </p:cNvSpPr>
          <p:nvPr/>
        </p:nvSpPr>
        <p:spPr bwMode="auto">
          <a:xfrm>
            <a:off x="4824730" y="1958340"/>
            <a:ext cx="54705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buClr>
                <a:srgbClr val="FFFF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应急预案是立足现有资源的应对方案，主要是使应急资源</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找得到、调得动、用得好</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4" name="直接连接符 33"/>
          <p:cNvCxnSpPr/>
          <p:nvPr/>
        </p:nvCxnSpPr>
        <p:spPr>
          <a:xfrm>
            <a:off x="5010215" y="2377758"/>
            <a:ext cx="429761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直接连接符 34"/>
          <p:cNvCxnSpPr/>
          <p:nvPr/>
        </p:nvCxnSpPr>
        <p:spPr>
          <a:xfrm>
            <a:off x="6704925" y="6006048"/>
            <a:ext cx="306374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6" name="直接连接符 35"/>
          <p:cNvCxnSpPr/>
          <p:nvPr/>
        </p:nvCxnSpPr>
        <p:spPr>
          <a:xfrm>
            <a:off x="4964658" y="2692082"/>
            <a:ext cx="3933051"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78871" name="Group 22"/>
          <p:cNvGrpSpPr>
            <a:grpSpLocks noChangeAspect="1"/>
          </p:cNvGrpSpPr>
          <p:nvPr/>
        </p:nvGrpSpPr>
        <p:grpSpPr bwMode="auto">
          <a:xfrm>
            <a:off x="1589088" y="2952115"/>
            <a:ext cx="1771650" cy="1855788"/>
            <a:chOff x="432" y="1872"/>
            <a:chExt cx="1200" cy="1248"/>
          </a:xfrm>
        </p:grpSpPr>
        <p:sp>
          <p:nvSpPr>
            <p:cNvPr id="34856" name="Oval 23"/>
            <p:cNvSpPr>
              <a:spLocks noChangeAspect="1" noChangeArrowheads="1"/>
            </p:cNvSpPr>
            <p:nvPr/>
          </p:nvSpPr>
          <p:spPr bwMode="gray">
            <a:xfrm>
              <a:off x="432" y="1872"/>
              <a:ext cx="1200" cy="1248"/>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57" name="Oval 24"/>
            <p:cNvSpPr>
              <a:spLocks noChangeAspect="1" noChangeArrowheads="1"/>
            </p:cNvSpPr>
            <p:nvPr/>
          </p:nvSpPr>
          <p:spPr bwMode="gray">
            <a:xfrm>
              <a:off x="482" y="1929"/>
              <a:ext cx="1097" cy="1140"/>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858" name="Picture 25" descr="circuler_1"/>
            <p:cNvPicPr>
              <a:picLocks noChangeAspect="1" noChangeArrowheads="1"/>
            </p:cNvPicPr>
            <p:nvPr/>
          </p:nvPicPr>
          <p:blipFill>
            <a:blip r:embed="rId2"/>
            <a:srcRect/>
            <a:stretch>
              <a:fillRect/>
            </a:stretch>
          </p:blipFill>
          <p:spPr bwMode="gray">
            <a:xfrm>
              <a:off x="522" y="1970"/>
              <a:ext cx="1024"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98" name="Oval 26"/>
            <p:cNvSpPr>
              <a:spLocks noChangeArrowheads="1"/>
            </p:cNvSpPr>
            <p:nvPr/>
          </p:nvSpPr>
          <p:spPr bwMode="gray">
            <a:xfrm>
              <a:off x="522" y="1970"/>
              <a:ext cx="1017" cy="1052"/>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2" name="Freeform 27"/>
            <p:cNvSpPr>
              <a:spLocks noChangeAspect="1"/>
            </p:cNvSpPr>
            <p:nvPr/>
          </p:nvSpPr>
          <p:spPr bwMode="gray">
            <a:xfrm>
              <a:off x="627" y="1991"/>
              <a:ext cx="799" cy="366"/>
            </a:xfrm>
            <a:custGeom>
              <a:avLst/>
              <a:gdLst>
                <a:gd name="T0" fmla="*/ 24 w 1321"/>
                <a:gd name="T1" fmla="*/ 2 h 712"/>
                <a:gd name="T2" fmla="*/ 24 w 1321"/>
                <a:gd name="T3" fmla="*/ 2 h 712"/>
                <a:gd name="T4" fmla="*/ 24 w 1321"/>
                <a:gd name="T5" fmla="*/ 3 h 712"/>
                <a:gd name="T6" fmla="*/ 24 w 1321"/>
                <a:gd name="T7" fmla="*/ 3 h 712"/>
                <a:gd name="T8" fmla="*/ 24 w 1321"/>
                <a:gd name="T9" fmla="*/ 3 h 712"/>
                <a:gd name="T10" fmla="*/ 23 w 1321"/>
                <a:gd name="T11" fmla="*/ 3 h 712"/>
                <a:gd name="T12" fmla="*/ 22 w 1321"/>
                <a:gd name="T13" fmla="*/ 3 h 712"/>
                <a:gd name="T14" fmla="*/ 22 w 1321"/>
                <a:gd name="T15" fmla="*/ 3 h 712"/>
                <a:gd name="T16" fmla="*/ 21 w 1321"/>
                <a:gd name="T17" fmla="*/ 3 h 712"/>
                <a:gd name="T18" fmla="*/ 19 w 1321"/>
                <a:gd name="T19" fmla="*/ 3 h 712"/>
                <a:gd name="T20" fmla="*/ 18 w 1321"/>
                <a:gd name="T21" fmla="*/ 4 h 712"/>
                <a:gd name="T22" fmla="*/ 17 w 1321"/>
                <a:gd name="T23" fmla="*/ 4 h 712"/>
                <a:gd name="T24" fmla="*/ 16 w 1321"/>
                <a:gd name="T25" fmla="*/ 4 h 712"/>
                <a:gd name="T26" fmla="*/ 15 w 1321"/>
                <a:gd name="T27" fmla="*/ 4 h 712"/>
                <a:gd name="T28" fmla="*/ 15 w 1321"/>
                <a:gd name="T29" fmla="*/ 4 h 712"/>
                <a:gd name="T30" fmla="*/ 9 w 1321"/>
                <a:gd name="T31" fmla="*/ 4 h 712"/>
                <a:gd name="T32" fmla="*/ 8 w 1321"/>
                <a:gd name="T33" fmla="*/ 4 h 712"/>
                <a:gd name="T34" fmla="*/ 7 w 1321"/>
                <a:gd name="T35" fmla="*/ 4 h 712"/>
                <a:gd name="T36" fmla="*/ 6 w 1321"/>
                <a:gd name="T37" fmla="*/ 4 h 712"/>
                <a:gd name="T38" fmla="*/ 5 w 1321"/>
                <a:gd name="T39" fmla="*/ 4 h 712"/>
                <a:gd name="T40" fmla="*/ 4 w 1321"/>
                <a:gd name="T41" fmla="*/ 4 h 712"/>
                <a:gd name="T42" fmla="*/ 3 w 1321"/>
                <a:gd name="T43" fmla="*/ 3 h 712"/>
                <a:gd name="T44" fmla="*/ 2 w 1321"/>
                <a:gd name="T45" fmla="*/ 3 h 712"/>
                <a:gd name="T46" fmla="*/ 2 w 1321"/>
                <a:gd name="T47" fmla="*/ 3 h 712"/>
                <a:gd name="T48" fmla="*/ 1 w 1321"/>
                <a:gd name="T49" fmla="*/ 3 h 712"/>
                <a:gd name="T50" fmla="*/ 1 w 1321"/>
                <a:gd name="T51" fmla="*/ 3 h 712"/>
                <a:gd name="T52" fmla="*/ 1 w 1321"/>
                <a:gd name="T53" fmla="*/ 3 h 712"/>
                <a:gd name="T54" fmla="*/ 1 w 1321"/>
                <a:gd name="T55" fmla="*/ 3 h 712"/>
                <a:gd name="T56" fmla="*/ 0 w 1321"/>
                <a:gd name="T57" fmla="*/ 3 h 712"/>
                <a:gd name="T58" fmla="*/ 0 w 1321"/>
                <a:gd name="T59" fmla="*/ 3 h 712"/>
                <a:gd name="T60" fmla="*/ 1 w 1321"/>
                <a:gd name="T61" fmla="*/ 3 h 712"/>
                <a:gd name="T62" fmla="*/ 1 w 1321"/>
                <a:gd name="T63" fmla="*/ 2 h 712"/>
                <a:gd name="T64" fmla="*/ 1 w 1321"/>
                <a:gd name="T65" fmla="*/ 2 h 712"/>
                <a:gd name="T66" fmla="*/ 2 w 1321"/>
                <a:gd name="T67" fmla="*/ 2 h 712"/>
                <a:gd name="T68" fmla="*/ 2 w 1321"/>
                <a:gd name="T69" fmla="*/ 1 h 712"/>
                <a:gd name="T70" fmla="*/ 4 w 1321"/>
                <a:gd name="T71" fmla="*/ 1 h 712"/>
                <a:gd name="T72" fmla="*/ 5 w 1321"/>
                <a:gd name="T73" fmla="*/ 1 h 712"/>
                <a:gd name="T74" fmla="*/ 6 w 1321"/>
                <a:gd name="T75" fmla="*/ 1 h 712"/>
                <a:gd name="T76" fmla="*/ 8 w 1321"/>
                <a:gd name="T77" fmla="*/ 1 h 712"/>
                <a:gd name="T78" fmla="*/ 9 w 1321"/>
                <a:gd name="T79" fmla="*/ 1 h 712"/>
                <a:gd name="T80" fmla="*/ 10 w 1321"/>
                <a:gd name="T81" fmla="*/ 1 h 712"/>
                <a:gd name="T82" fmla="*/ 12 w 1321"/>
                <a:gd name="T83" fmla="*/ 0 h 712"/>
                <a:gd name="T84" fmla="*/ 12 w 1321"/>
                <a:gd name="T85" fmla="*/ 0 h 712"/>
                <a:gd name="T86" fmla="*/ 14 w 1321"/>
                <a:gd name="T87" fmla="*/ 1 h 712"/>
                <a:gd name="T88" fmla="*/ 15 w 1321"/>
                <a:gd name="T89" fmla="*/ 1 h 712"/>
                <a:gd name="T90" fmla="*/ 17 w 1321"/>
                <a:gd name="T91" fmla="*/ 1 h 712"/>
                <a:gd name="T92" fmla="*/ 18 w 1321"/>
                <a:gd name="T93" fmla="*/ 1 h 712"/>
                <a:gd name="T94" fmla="*/ 19 w 1321"/>
                <a:gd name="T95" fmla="*/ 1 h 712"/>
                <a:gd name="T96" fmla="*/ 21 w 1321"/>
                <a:gd name="T97" fmla="*/ 1 h 712"/>
                <a:gd name="T98" fmla="*/ 22 w 1321"/>
                <a:gd name="T99" fmla="*/ 2 h 712"/>
                <a:gd name="T100" fmla="*/ 23 w 1321"/>
                <a:gd name="T101" fmla="*/ 2 h 712"/>
                <a:gd name="T102" fmla="*/ 24 w 1321"/>
                <a:gd name="T103" fmla="*/ 2 h 712"/>
                <a:gd name="T104" fmla="*/ 24 w 1321"/>
                <a:gd name="T105" fmla="*/ 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FFCC">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eaLnBrk="1" hangingPunct="1">
                <a:lnSpc>
                  <a:spcPct val="110000"/>
                </a:lnSpc>
                <a:buClr>
                  <a:srgbClr val="FFFF00"/>
                </a:buClr>
                <a:buFont typeface="Wingdings" panose="05000000000000000000" pitchFamily="2" charset="2"/>
                <a:buNone/>
                <a:defRPr/>
              </a:pPr>
              <a:r>
                <a:rPr lang="zh-CN" altLang="en-US"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各种重要应急装备、物资的准备情况</a:t>
              </a:r>
              <a:endParaRPr lang="zh-CN" altLang="en-US"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4863" name="Group 28"/>
            <p:cNvGrpSpPr>
              <a:grpSpLocks noChangeAspect="1"/>
            </p:cNvGrpSpPr>
            <p:nvPr/>
          </p:nvGrpSpPr>
          <p:grpSpPr bwMode="auto">
            <a:xfrm rot="-1297425" flipH="1" flipV="1">
              <a:off x="600" y="2791"/>
              <a:ext cx="888" cy="223"/>
              <a:chOff x="2532" y="1051"/>
              <a:chExt cx="893" cy="246"/>
            </a:xfrm>
          </p:grpSpPr>
          <p:grpSp>
            <p:nvGrpSpPr>
              <p:cNvPr id="34864" name="Group 29"/>
              <p:cNvGrpSpPr>
                <a:grpSpLocks noChangeAspect="1"/>
              </p:cNvGrpSpPr>
              <p:nvPr/>
            </p:nvGrpSpPr>
            <p:grpSpPr bwMode="auto">
              <a:xfrm>
                <a:off x="2532" y="1051"/>
                <a:ext cx="743" cy="185"/>
                <a:chOff x="1565" y="2568"/>
                <a:chExt cx="1118" cy="279"/>
              </a:xfrm>
            </p:grpSpPr>
            <p:sp>
              <p:nvSpPr>
                <p:cNvPr id="34870" name="AutoShape 30"/>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1" name="AutoShape 31"/>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2" name="AutoShape 32"/>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3" name="AutoShape 33"/>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4865" name="Group 34"/>
              <p:cNvGrpSpPr>
                <a:grpSpLocks noChangeAspect="1"/>
              </p:cNvGrpSpPr>
              <p:nvPr/>
            </p:nvGrpSpPr>
            <p:grpSpPr bwMode="auto">
              <a:xfrm rot="1353540">
                <a:off x="2682" y="1111"/>
                <a:ext cx="743" cy="186"/>
                <a:chOff x="1565" y="2568"/>
                <a:chExt cx="1118" cy="279"/>
              </a:xfrm>
            </p:grpSpPr>
            <p:sp>
              <p:nvSpPr>
                <p:cNvPr id="34866" name="AutoShape 35"/>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7" name="AutoShape 36"/>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8" name="AutoShape 37"/>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9" name="AutoShape 38"/>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78852" name="Group 5"/>
          <p:cNvGrpSpPr>
            <a:grpSpLocks noChangeAspect="1"/>
          </p:cNvGrpSpPr>
          <p:nvPr/>
        </p:nvGrpSpPr>
        <p:grpSpPr bwMode="auto">
          <a:xfrm>
            <a:off x="3617913" y="4657090"/>
            <a:ext cx="1958975" cy="1914525"/>
            <a:chOff x="1488" y="3122"/>
            <a:chExt cx="1235" cy="1198"/>
          </a:xfrm>
        </p:grpSpPr>
        <p:sp>
          <p:nvSpPr>
            <p:cNvPr id="34874" name="Oval 6"/>
            <p:cNvSpPr>
              <a:spLocks noChangeAspect="1" noChangeArrowheads="1"/>
            </p:cNvSpPr>
            <p:nvPr/>
          </p:nvSpPr>
          <p:spPr bwMode="gray">
            <a:xfrm>
              <a:off x="1488" y="3122"/>
              <a:ext cx="1235" cy="1198"/>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5" name="Oval 7"/>
            <p:cNvSpPr>
              <a:spLocks noChangeAspect="1" noChangeArrowheads="1"/>
            </p:cNvSpPr>
            <p:nvPr/>
          </p:nvSpPr>
          <p:spPr bwMode="gray">
            <a:xfrm>
              <a:off x="1540" y="3177"/>
              <a:ext cx="1128" cy="1094"/>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876" name="Picture 8" descr="circuler_1"/>
            <p:cNvPicPr>
              <a:picLocks noChangeAspect="1" noChangeArrowheads="1"/>
            </p:cNvPicPr>
            <p:nvPr/>
          </p:nvPicPr>
          <p:blipFill>
            <a:blip r:embed="rId3"/>
            <a:srcRect/>
            <a:stretch>
              <a:fillRect/>
            </a:stretch>
          </p:blipFill>
          <p:spPr bwMode="gray">
            <a:xfrm>
              <a:off x="1581" y="3216"/>
              <a:ext cx="105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1" name="Oval 9"/>
            <p:cNvSpPr>
              <a:spLocks noChangeArrowheads="1"/>
            </p:cNvSpPr>
            <p:nvPr/>
          </p:nvSpPr>
          <p:spPr bwMode="gray">
            <a:xfrm>
              <a:off x="1581" y="3216"/>
              <a:ext cx="1047" cy="101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0" name="Freeform 10"/>
            <p:cNvSpPr>
              <a:spLocks noChangeAspect="1"/>
            </p:cNvSpPr>
            <p:nvPr/>
          </p:nvSpPr>
          <p:spPr bwMode="gray">
            <a:xfrm>
              <a:off x="1689" y="3236"/>
              <a:ext cx="822" cy="351"/>
            </a:xfrm>
            <a:custGeom>
              <a:avLst/>
              <a:gdLst>
                <a:gd name="T0" fmla="*/ 29 w 1321"/>
                <a:gd name="T1" fmla="*/ 1 h 712"/>
                <a:gd name="T2" fmla="*/ 30 w 1321"/>
                <a:gd name="T3" fmla="*/ 1 h 712"/>
                <a:gd name="T4" fmla="*/ 30 w 1321"/>
                <a:gd name="T5" fmla="*/ 1 h 712"/>
                <a:gd name="T6" fmla="*/ 30 w 1321"/>
                <a:gd name="T7" fmla="*/ 1 h 712"/>
                <a:gd name="T8" fmla="*/ 29 w 1321"/>
                <a:gd name="T9" fmla="*/ 2 h 712"/>
                <a:gd name="T10" fmla="*/ 29 w 1321"/>
                <a:gd name="T11" fmla="*/ 2 h 712"/>
                <a:gd name="T12" fmla="*/ 28 w 1321"/>
                <a:gd name="T13" fmla="*/ 2 h 712"/>
                <a:gd name="T14" fmla="*/ 27 w 1321"/>
                <a:gd name="T15" fmla="*/ 2 h 712"/>
                <a:gd name="T16" fmla="*/ 26 w 1321"/>
                <a:gd name="T17" fmla="*/ 2 h 712"/>
                <a:gd name="T18" fmla="*/ 24 w 1321"/>
                <a:gd name="T19" fmla="*/ 2 h 712"/>
                <a:gd name="T20" fmla="*/ 23 w 1321"/>
                <a:gd name="T21" fmla="*/ 2 h 712"/>
                <a:gd name="T22" fmla="*/ 22 w 1321"/>
                <a:gd name="T23" fmla="*/ 2 h 712"/>
                <a:gd name="T24" fmla="*/ 20 w 1321"/>
                <a:gd name="T25" fmla="*/ 2 h 712"/>
                <a:gd name="T26" fmla="*/ 19 w 1321"/>
                <a:gd name="T27" fmla="*/ 2 h 712"/>
                <a:gd name="T28" fmla="*/ 18 w 1321"/>
                <a:gd name="T29" fmla="*/ 2 h 712"/>
                <a:gd name="T30" fmla="*/ 11 w 1321"/>
                <a:gd name="T31" fmla="*/ 2 h 712"/>
                <a:gd name="T32" fmla="*/ 11 w 1321"/>
                <a:gd name="T33" fmla="*/ 2 h 712"/>
                <a:gd name="T34" fmla="*/ 9 w 1321"/>
                <a:gd name="T35" fmla="*/ 2 h 712"/>
                <a:gd name="T36" fmla="*/ 7 w 1321"/>
                <a:gd name="T37" fmla="*/ 2 h 712"/>
                <a:gd name="T38" fmla="*/ 7 w 1321"/>
                <a:gd name="T39" fmla="*/ 2 h 712"/>
                <a:gd name="T40" fmla="*/ 6 w 1321"/>
                <a:gd name="T41" fmla="*/ 2 h 712"/>
                <a:gd name="T42" fmla="*/ 4 w 1321"/>
                <a:gd name="T43" fmla="*/ 2 h 712"/>
                <a:gd name="T44" fmla="*/ 3 w 1321"/>
                <a:gd name="T45" fmla="*/ 2 h 712"/>
                <a:gd name="T46" fmla="*/ 2 w 1321"/>
                <a:gd name="T47" fmla="*/ 2 h 712"/>
                <a:gd name="T48" fmla="*/ 1 w 1321"/>
                <a:gd name="T49" fmla="*/ 2 h 712"/>
                <a:gd name="T50" fmla="*/ 1 w 1321"/>
                <a:gd name="T51" fmla="*/ 2 h 712"/>
                <a:gd name="T52" fmla="*/ 1 w 1321"/>
                <a:gd name="T53" fmla="*/ 2 h 712"/>
                <a:gd name="T54" fmla="*/ 1 w 1321"/>
                <a:gd name="T55" fmla="*/ 2 h 712"/>
                <a:gd name="T56" fmla="*/ 0 w 1321"/>
                <a:gd name="T57" fmla="*/ 1 h 712"/>
                <a:gd name="T58" fmla="*/ 0 w 1321"/>
                <a:gd name="T59" fmla="*/ 1 h 712"/>
                <a:gd name="T60" fmla="*/ 1 w 1321"/>
                <a:gd name="T61" fmla="*/ 1 h 712"/>
                <a:gd name="T62" fmla="*/ 1 w 1321"/>
                <a:gd name="T63" fmla="*/ 1 h 712"/>
                <a:gd name="T64" fmla="*/ 1 w 1321"/>
                <a:gd name="T65" fmla="*/ 1 h 712"/>
                <a:gd name="T66" fmla="*/ 2 w 1321"/>
                <a:gd name="T67" fmla="*/ 1 h 712"/>
                <a:gd name="T68" fmla="*/ 4 w 1321"/>
                <a:gd name="T69" fmla="*/ 0 h 712"/>
                <a:gd name="T70" fmla="*/ 4 w 1321"/>
                <a:gd name="T71" fmla="*/ 0 h 712"/>
                <a:gd name="T72" fmla="*/ 6 w 1321"/>
                <a:gd name="T73" fmla="*/ 0 h 712"/>
                <a:gd name="T74" fmla="*/ 7 w 1321"/>
                <a:gd name="T75" fmla="*/ 0 h 712"/>
                <a:gd name="T76" fmla="*/ 9 w 1321"/>
                <a:gd name="T77" fmla="*/ 0 h 712"/>
                <a:gd name="T78" fmla="*/ 11 w 1321"/>
                <a:gd name="T79" fmla="*/ 0 h 712"/>
                <a:gd name="T80" fmla="*/ 13 w 1321"/>
                <a:gd name="T81" fmla="*/ 0 h 712"/>
                <a:gd name="T82" fmla="*/ 15 w 1321"/>
                <a:gd name="T83" fmla="*/ 0 h 712"/>
                <a:gd name="T84" fmla="*/ 15 w 1321"/>
                <a:gd name="T85" fmla="*/ 0 h 712"/>
                <a:gd name="T86" fmla="*/ 17 w 1321"/>
                <a:gd name="T87" fmla="*/ 0 h 712"/>
                <a:gd name="T88" fmla="*/ 19 w 1321"/>
                <a:gd name="T89" fmla="*/ 0 h 712"/>
                <a:gd name="T90" fmla="*/ 21 w 1321"/>
                <a:gd name="T91" fmla="*/ 0 h 712"/>
                <a:gd name="T92" fmla="*/ 22 w 1321"/>
                <a:gd name="T93" fmla="*/ 0 h 712"/>
                <a:gd name="T94" fmla="*/ 24 w 1321"/>
                <a:gd name="T95" fmla="*/ 0 h 712"/>
                <a:gd name="T96" fmla="*/ 26 w 1321"/>
                <a:gd name="T97" fmla="*/ 0 h 712"/>
                <a:gd name="T98" fmla="*/ 27 w 1321"/>
                <a:gd name="T99" fmla="*/ 0 h 712"/>
                <a:gd name="T100" fmla="*/ 28 w 1321"/>
                <a:gd name="T101" fmla="*/ 1 h 712"/>
                <a:gd name="T102" fmla="*/ 29 w 1321"/>
                <a:gd name="T103" fmla="*/ 1 h 712"/>
                <a:gd name="T104" fmla="*/ 29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4881" name="Group 11"/>
            <p:cNvGrpSpPr>
              <a:grpSpLocks noChangeAspect="1"/>
            </p:cNvGrpSpPr>
            <p:nvPr/>
          </p:nvGrpSpPr>
          <p:grpSpPr bwMode="auto">
            <a:xfrm rot="-1297425" flipH="1" flipV="1">
              <a:off x="1661" y="4004"/>
              <a:ext cx="914" cy="214"/>
              <a:chOff x="2532" y="1051"/>
              <a:chExt cx="893" cy="246"/>
            </a:xfrm>
          </p:grpSpPr>
          <p:grpSp>
            <p:nvGrpSpPr>
              <p:cNvPr id="34882" name="Group 12"/>
              <p:cNvGrpSpPr>
                <a:grpSpLocks noChangeAspect="1"/>
              </p:cNvGrpSpPr>
              <p:nvPr/>
            </p:nvGrpSpPr>
            <p:grpSpPr bwMode="auto">
              <a:xfrm>
                <a:off x="2532" y="1051"/>
                <a:ext cx="743" cy="185"/>
                <a:chOff x="1565" y="2568"/>
                <a:chExt cx="1118" cy="279"/>
              </a:xfrm>
            </p:grpSpPr>
            <p:sp>
              <p:nvSpPr>
                <p:cNvPr id="34888" name="AutoShape 13"/>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9" name="AutoShape 14"/>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90" name="AutoShape 15"/>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91" name="AutoShape 16"/>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4883" name="Group 17"/>
              <p:cNvGrpSpPr>
                <a:grpSpLocks noChangeAspect="1"/>
              </p:cNvGrpSpPr>
              <p:nvPr/>
            </p:nvGrpSpPr>
            <p:grpSpPr bwMode="auto">
              <a:xfrm rot="1353540">
                <a:off x="2682" y="1111"/>
                <a:ext cx="743" cy="186"/>
                <a:chOff x="1565" y="2568"/>
                <a:chExt cx="1118" cy="279"/>
              </a:xfrm>
            </p:grpSpPr>
            <p:sp>
              <p:nvSpPr>
                <p:cNvPr id="34884" name="AutoShape 18"/>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5" name="AutoShape 19"/>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6" name="AutoShape 20"/>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7" name="AutoShape 21"/>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sp>
        <p:nvSpPr>
          <p:cNvPr id="78919" name="Rectangle 71"/>
          <p:cNvSpPr>
            <a:spLocks noChangeArrowheads="1"/>
          </p:cNvSpPr>
          <p:nvPr/>
        </p:nvSpPr>
        <p:spPr bwMode="auto">
          <a:xfrm>
            <a:off x="3821113" y="4882515"/>
            <a:ext cx="1601787" cy="100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buClr>
                <a:srgbClr val="FFFF00"/>
              </a:buClr>
              <a:buFont typeface="Wingdings" panose="05000000000000000000" pitchFamily="2" charset="2"/>
              <a:buNone/>
              <a:defRPr/>
            </a:pPr>
            <a:r>
              <a:rPr kumimoji="0" lang="zh-CN" altLang="en-US" sz="18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上级救援机构或周边可用的应急资源</a:t>
            </a:r>
            <a:endParaRPr kumimoji="0" lang="zh-CN" altLang="en-US" sz="18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文本框 38"/>
          <p:cNvSpPr txBox="1"/>
          <p:nvPr/>
        </p:nvSpPr>
        <p:spPr>
          <a:xfrm>
            <a:off x="6623685" y="5704205"/>
            <a:ext cx="3616325" cy="368300"/>
          </a:xfrm>
          <a:prstGeom prst="rect">
            <a:avLst/>
          </a:prstGeom>
          <a:noFill/>
        </p:spPr>
        <p:txBody>
          <a:bodyPr wrap="square" rtlCol="0" anchor="t">
            <a:spAutoFit/>
          </a:bodyPr>
          <a:lstStyle/>
          <a:p>
            <a:r>
              <a:rPr lang="zh-CN" altLang="en-US" sz="1800" b="1">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实施方案应急预案不是能力建设</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office6\wpsassist\cache\A000220150824A97PPIC"/>
          <p:cNvPicPr>
            <a:picLocks noChangeAspect="1"/>
          </p:cNvPicPr>
          <p:nvPr/>
        </p:nvPicPr>
        <p:blipFill>
          <a:blip r:embed="rId4"/>
          <a:stretch>
            <a:fillRect/>
          </a:stretch>
        </p:blipFill>
        <p:spPr>
          <a:xfrm rot="20880000">
            <a:off x="8788400" y="2821940"/>
            <a:ext cx="1617980" cy="26142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25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25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17" name="AutoShape 78"/>
          <p:cNvSpPr>
            <a:spLocks noChangeArrowheads="1"/>
          </p:cNvSpPr>
          <p:nvPr/>
        </p:nvSpPr>
        <p:spPr bwMode="auto">
          <a:xfrm flipH="1">
            <a:off x="6600190" y="4805045"/>
            <a:ext cx="2102485" cy="445134"/>
          </a:xfrm>
          <a:prstGeom prst="wedgeRectCallout">
            <a:avLst>
              <a:gd name="adj1" fmla="val 78748"/>
              <a:gd name="adj2" fmla="val 153252"/>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lnSpc>
                <a:spcPct val="115000"/>
              </a:lnSpc>
              <a:buClr>
                <a:srgbClr val="FFFF00"/>
              </a:buClr>
              <a:buFont typeface="Wingdings" panose="05000000000000000000" charset="0"/>
              <a:buChar char="Ø"/>
              <a:defRPr/>
            </a:pP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事故风险分析</a:t>
            </a:r>
            <a:endPar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AutoShape 78"/>
          <p:cNvSpPr>
            <a:spLocks noChangeArrowheads="1"/>
          </p:cNvSpPr>
          <p:nvPr/>
        </p:nvSpPr>
        <p:spPr bwMode="auto">
          <a:xfrm flipH="1">
            <a:off x="6850697" y="2793623"/>
            <a:ext cx="1766217" cy="798829"/>
          </a:xfrm>
          <a:prstGeom prst="wedgeRectCallout">
            <a:avLst>
              <a:gd name="adj1" fmla="val 94958"/>
              <a:gd name="adj2" fmla="val 120480"/>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eaLnBrk="1" hangingPunct="1">
              <a:lnSpc>
                <a:spcPct val="115000"/>
              </a:lnSpc>
              <a:buClr>
                <a:srgbClr val="FFFF00"/>
              </a:buClr>
              <a:buFont typeface="Wingdings" panose="05000000000000000000" charset="0"/>
              <a:buChar char="Ø"/>
              <a:defRPr/>
            </a:pP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事故风险分析</a:t>
            </a:r>
            <a:endPar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AutoShape 79"/>
          <p:cNvSpPr>
            <a:spLocks noChangeArrowheads="1"/>
          </p:cNvSpPr>
          <p:nvPr/>
        </p:nvSpPr>
        <p:spPr bwMode="auto">
          <a:xfrm flipH="1">
            <a:off x="6850063" y="3235067"/>
            <a:ext cx="1766216" cy="398779"/>
          </a:xfrm>
          <a:prstGeom prst="wedgeRectCallout">
            <a:avLst>
              <a:gd name="adj1" fmla="val 94814"/>
              <a:gd name="adj2" fmla="val 163588"/>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eaLnBrk="1" hangingPunct="1">
              <a:buClr>
                <a:srgbClr val="FFFF00"/>
              </a:buClr>
              <a:buFont typeface="Wingdings" panose="05000000000000000000" charset="0"/>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指挥机构</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995" name="Rectangle 3"/>
          <p:cNvSpPr>
            <a:spLocks noChangeArrowheads="1"/>
          </p:cNvSpPr>
          <p:nvPr/>
        </p:nvSpPr>
        <p:spPr bwMode="auto">
          <a:xfrm>
            <a:off x="2313940" y="1669892"/>
            <a:ext cx="3562586" cy="426085"/>
          </a:xfrm>
          <a:prstGeom prst="rect">
            <a:avLst/>
          </a:prstGeom>
          <a:blipFill>
            <a:blip r:embed="rId1"/>
          </a:blipFill>
          <a:ln>
            <a:noFill/>
          </a:ln>
          <a:effectLst/>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一</a:t>
            </a:r>
            <a:r>
              <a:rPr kumimoji="0"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综合应急预案主要内容</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996" name="Rectangle 4"/>
          <p:cNvSpPr>
            <a:spLocks noChangeArrowheads="1"/>
          </p:cNvSpPr>
          <p:nvPr/>
        </p:nvSpPr>
        <p:spPr bwMode="auto">
          <a:xfrm>
            <a:off x="2281555" y="3217228"/>
            <a:ext cx="3826540" cy="4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二</a:t>
            </a:r>
            <a:r>
              <a:rPr kumimoji="0"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专项应急预案主要内容</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997" name="Rectangle 5"/>
          <p:cNvSpPr>
            <a:spLocks noChangeArrowheads="1"/>
          </p:cNvSpPr>
          <p:nvPr/>
        </p:nvSpPr>
        <p:spPr bwMode="auto">
          <a:xfrm>
            <a:off x="2203133" y="4756944"/>
            <a:ext cx="3782484" cy="4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三</a:t>
            </a:r>
            <a:r>
              <a:rPr kumimoji="0"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现场处置方案主要内容</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AutoShape 75"/>
          <p:cNvSpPr>
            <a:spLocks noChangeArrowheads="1"/>
          </p:cNvSpPr>
          <p:nvPr/>
        </p:nvSpPr>
        <p:spPr bwMode="auto">
          <a:xfrm flipH="1">
            <a:off x="6847840" y="3653155"/>
            <a:ext cx="1767804" cy="398779"/>
          </a:xfrm>
          <a:prstGeom prst="wedgeRectCallout">
            <a:avLst>
              <a:gd name="adj1" fmla="val 92493"/>
              <a:gd name="adj2" fmla="val 62918"/>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处置程序</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AutoShape 76"/>
          <p:cNvSpPr>
            <a:spLocks noChangeArrowheads="1"/>
          </p:cNvSpPr>
          <p:nvPr/>
        </p:nvSpPr>
        <p:spPr bwMode="auto">
          <a:xfrm flipH="1">
            <a:off x="6614795" y="6028055"/>
            <a:ext cx="2087880" cy="398779"/>
          </a:xfrm>
          <a:prstGeom prst="wedgeRectCallout">
            <a:avLst>
              <a:gd name="adj1" fmla="val 82365"/>
              <a:gd name="adj2" fmla="val -138653"/>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注意事项</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AutoShape 77"/>
          <p:cNvSpPr>
            <a:spLocks noChangeArrowheads="1"/>
          </p:cNvSpPr>
          <p:nvPr/>
        </p:nvSpPr>
        <p:spPr bwMode="auto">
          <a:xfrm flipH="1">
            <a:off x="6578600" y="5610225"/>
            <a:ext cx="2124710" cy="398779"/>
          </a:xfrm>
          <a:prstGeom prst="wedgeRectCallout">
            <a:avLst>
              <a:gd name="adj1" fmla="val 78539"/>
              <a:gd name="adj2" fmla="val -27499"/>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应急处置</a:t>
            </a:r>
            <a:endParaRPr lang="zh-CN"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AutoShape 80"/>
          <p:cNvSpPr>
            <a:spLocks noChangeArrowheads="1"/>
          </p:cNvSpPr>
          <p:nvPr/>
        </p:nvSpPr>
        <p:spPr bwMode="auto">
          <a:xfrm flipH="1">
            <a:off x="6587490" y="5192395"/>
            <a:ext cx="2115185" cy="398779"/>
          </a:xfrm>
          <a:prstGeom prst="wedgeRectCallout">
            <a:avLst>
              <a:gd name="adj1" fmla="val 78894"/>
              <a:gd name="adj2" fmla="val 77119"/>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buClr>
                <a:srgbClr val="FFFF00"/>
              </a:buClr>
              <a:buFont typeface="Wingdings" panose="05000000000000000000" charset="0"/>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应急工作</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职责</a:t>
            </a:r>
            <a:endPar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AutoShape 82"/>
          <p:cNvSpPr>
            <a:spLocks noChangeArrowheads="1"/>
          </p:cNvSpPr>
          <p:nvPr/>
        </p:nvSpPr>
        <p:spPr bwMode="auto">
          <a:xfrm flipH="1">
            <a:off x="2281705" y="2548034"/>
            <a:ext cx="4429981" cy="398779"/>
          </a:xfrm>
          <a:prstGeom prst="wedgeRectCallout">
            <a:avLst>
              <a:gd name="adj1" fmla="val 42178"/>
              <a:gd name="adj2" fmla="val -2211"/>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综合应急</a:t>
            </a:r>
            <a:r>
              <a:rPr lang="zh-CN" altLang="en-US"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预案包含</a:t>
            </a:r>
            <a:r>
              <a:rPr lang="en-US" altLang="zh-CN"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大项</a:t>
            </a:r>
            <a:r>
              <a:rPr lang="en-US"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小项内容</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AutoShape 83"/>
          <p:cNvSpPr>
            <a:spLocks noChangeArrowheads="1"/>
          </p:cNvSpPr>
          <p:nvPr/>
        </p:nvSpPr>
        <p:spPr bwMode="auto">
          <a:xfrm flipH="1">
            <a:off x="2301782" y="3965952"/>
            <a:ext cx="3785993" cy="398779"/>
          </a:xfrm>
          <a:prstGeom prst="wedgeRectCallout">
            <a:avLst>
              <a:gd name="adj1" fmla="val 19226"/>
              <a:gd name="adj2" fmla="val 34275"/>
            </a:avLst>
          </a:prstGeom>
        </p:spPr>
        <p:style>
          <a:lnRef idx="1">
            <a:schemeClr val="accent4"/>
          </a:lnRef>
          <a:fillRef idx="3">
            <a:schemeClr val="accent4"/>
          </a:fillRef>
          <a:effectRef idx="2">
            <a:schemeClr val="accent4"/>
          </a:effectRef>
          <a:fontRef idx="minor">
            <a:schemeClr val="lt1"/>
          </a:fontRef>
        </p:style>
        <p:txBody>
          <a:bodyPr>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专项应急</a:t>
            </a:r>
            <a:r>
              <a:rPr lang="zh-CN" altLang="en-US"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预案包含</a:t>
            </a:r>
            <a:r>
              <a:rPr lang="en-US" altLang="zh-CN"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大项</a:t>
            </a:r>
            <a:r>
              <a:rPr lang="zh-CN" altLang="en-US"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内容</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AutoShape 84"/>
          <p:cNvSpPr>
            <a:spLocks noChangeArrowheads="1"/>
          </p:cNvSpPr>
          <p:nvPr/>
        </p:nvSpPr>
        <p:spPr bwMode="auto">
          <a:xfrm flipH="1">
            <a:off x="2275275" y="5488034"/>
            <a:ext cx="3786542" cy="398779"/>
          </a:xfrm>
          <a:prstGeom prst="wedgeRectCallout">
            <a:avLst>
              <a:gd name="adj1" fmla="val 4977"/>
              <a:gd name="adj2" fmla="val -23875"/>
            </a:avLst>
          </a:prstGeom>
        </p:spPr>
        <p:style>
          <a:lnRef idx="1">
            <a:schemeClr val="accent4"/>
          </a:lnRef>
          <a:fillRef idx="3">
            <a:schemeClr val="accent4"/>
          </a:fillRef>
          <a:effectRef idx="2">
            <a:schemeClr val="accent4"/>
          </a:effectRef>
          <a:fontRef idx="minor">
            <a:schemeClr val="lt1"/>
          </a:fontRef>
        </p:style>
        <p:txBody>
          <a:bodyPr>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现场处置</a:t>
            </a:r>
            <a:r>
              <a:rPr lang="zh-CN" altLang="en-US"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方案包含</a:t>
            </a:r>
            <a:r>
              <a:rPr lang="en-US" altLang="zh-CN"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大项</a:t>
            </a:r>
            <a:r>
              <a:rPr lang="zh-CN" altLang="en-US" sz="2000" b="1" dirty="0" smtClean="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内容</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AutoShape 75"/>
          <p:cNvSpPr>
            <a:spLocks noChangeArrowheads="1"/>
          </p:cNvSpPr>
          <p:nvPr/>
        </p:nvSpPr>
        <p:spPr bwMode="auto">
          <a:xfrm flipH="1">
            <a:off x="6848474" y="4070985"/>
            <a:ext cx="1767803" cy="398779"/>
          </a:xfrm>
          <a:prstGeom prst="wedgeRectCallout">
            <a:avLst>
              <a:gd name="adj1" fmla="val 94289"/>
              <a:gd name="adj2" fmla="val -31306"/>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处置措施</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26982" name="对象 19462"/>
          <p:cNvGraphicFramePr>
            <a:graphicFrameLocks noChangeAspect="1"/>
          </p:cNvGraphicFramePr>
          <p:nvPr/>
        </p:nvGraphicFramePr>
        <p:xfrm>
          <a:off x="8967470" y="1240790"/>
          <a:ext cx="1609090" cy="2412365"/>
        </p:xfrm>
        <a:graphic>
          <a:graphicData uri="http://schemas.openxmlformats.org/presentationml/2006/ole">
            <mc:AlternateContent xmlns:mc="http://schemas.openxmlformats.org/markup-compatibility/2006">
              <mc:Choice xmlns:v="urn:schemas-microsoft-com:vml" Requires="v">
                <p:oleObj spid="_x0000_s9221" name="" r:id="rId2" imgW="4017010" imgH="3945255" progId="MS_ClipArt_Gallery.2">
                  <p:embed/>
                </p:oleObj>
              </mc:Choice>
              <mc:Fallback>
                <p:oleObj name="" r:id="rId2" imgW="4017010" imgH="3945255" progId="MS_ClipArt_Gallery.2">
                  <p:embed/>
                  <p:pic>
                    <p:nvPicPr>
                      <p:cNvPr id="0" name="图片 3094"/>
                      <p:cNvPicPr/>
                      <p:nvPr/>
                    </p:nvPicPr>
                    <p:blipFill>
                      <a:blip r:embed="rId3"/>
                      <a:stretch>
                        <a:fillRect/>
                      </a:stretch>
                    </p:blipFill>
                    <p:spPr>
                      <a:xfrm>
                        <a:off x="8967470" y="1240790"/>
                        <a:ext cx="1609090" cy="2412365"/>
                      </a:xfrm>
                      <a:prstGeom prst="rect">
                        <a:avLst/>
                      </a:prstGeom>
                      <a:noFill/>
                      <a:ln w="38100">
                        <a:noFill/>
                        <a:miter/>
                      </a:ln>
                    </p:spPr>
                  </p:pic>
                </p:oleObj>
              </mc:Fallback>
            </mc:AlternateContent>
          </a:graphicData>
        </a:graphic>
      </p:graphicFrame>
      <p:graphicFrame>
        <p:nvGraphicFramePr>
          <p:cNvPr id="129028" name="对象 21508">
            <a:hlinkClick r:id="" action="ppaction://ole?verb=0"/>
          </p:cNvPr>
          <p:cNvGraphicFramePr/>
          <p:nvPr/>
        </p:nvGraphicFramePr>
        <p:xfrm>
          <a:off x="8702675" y="4431665"/>
          <a:ext cx="1873885" cy="1938655"/>
        </p:xfrm>
        <a:graphic>
          <a:graphicData uri="http://schemas.openxmlformats.org/presentationml/2006/ole">
            <mc:AlternateContent xmlns:mc="http://schemas.openxmlformats.org/markup-compatibility/2006">
              <mc:Choice xmlns:v="urn:schemas-microsoft-com:vml" Requires="v">
                <p:oleObj spid="_x0000_s9222" name="" r:id="rId4" imgW="1737995" imgH="1790700" progId="WPDraw30.Drawing">
                  <p:embed/>
                </p:oleObj>
              </mc:Choice>
              <mc:Fallback>
                <p:oleObj name="" r:id="rId4" imgW="1737995" imgH="1790700" progId="WPDraw30.Drawing">
                  <p:embed/>
                  <p:pic>
                    <p:nvPicPr>
                      <p:cNvPr id="0" name="图片 3096"/>
                      <p:cNvPicPr/>
                      <p:nvPr/>
                    </p:nvPicPr>
                    <p:blipFill>
                      <a:blip r:embed="rId5"/>
                      <a:stretch>
                        <a:fillRect/>
                      </a:stretch>
                    </p:blipFill>
                    <p:spPr>
                      <a:xfrm>
                        <a:off x="8702675" y="4431665"/>
                        <a:ext cx="1873885" cy="1938655"/>
                      </a:xfrm>
                      <a:prstGeom prst="rect">
                        <a:avLst/>
                      </a:prstGeom>
                      <a:noFill/>
                      <a:ln w="38100">
                        <a:noFill/>
                        <a:miter/>
                      </a:ln>
                    </p:spPr>
                  </p:pic>
                </p:oleObj>
              </mc:Fallback>
            </mc:AlternateContent>
          </a:graphicData>
        </a:graphic>
      </p:graphicFrame>
      <p:sp>
        <p:nvSpPr>
          <p:cNvPr id="3" name="文本框 2"/>
          <p:cNvSpPr txBox="1"/>
          <p:nvPr/>
        </p:nvSpPr>
        <p:spPr>
          <a:xfrm>
            <a:off x="1541780" y="1064895"/>
            <a:ext cx="3388995" cy="460375"/>
          </a:xfrm>
          <a:prstGeom prst="rect">
            <a:avLst/>
          </a:prstGeom>
          <a:noFill/>
        </p:spPr>
        <p:txBody>
          <a:bodyPr wrap="none" rtlCol="0" anchor="t">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编制内容</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office6\wpsassist\cache\A000220150119A12PPIC"/>
          <p:cNvPicPr>
            <a:picLocks noChangeAspect="1"/>
          </p:cNvPicPr>
          <p:nvPr/>
        </p:nvPicPr>
        <p:blipFill>
          <a:blip r:embed="rId6"/>
          <a:stretch>
            <a:fillRect/>
          </a:stretch>
        </p:blipFill>
        <p:spPr>
          <a:xfrm rot="19440000">
            <a:off x="7005955" y="960120"/>
            <a:ext cx="1553210" cy="19881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fade">
                                      <p:cBhvr>
                                        <p:cTn id="7" dur="500"/>
                                        <p:tgtEl>
                                          <p:spTgt spid="849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996"/>
                                        </p:tgtEl>
                                        <p:attrNameLst>
                                          <p:attrName>style.visibility</p:attrName>
                                        </p:attrNameLst>
                                      </p:cBhvr>
                                      <p:to>
                                        <p:strVal val="visible"/>
                                      </p:to>
                                    </p:set>
                                    <p:animEffect transition="in" filter="fade">
                                      <p:cBhvr>
                                        <p:cTn id="15" dur="500"/>
                                        <p:tgtEl>
                                          <p:spTgt spid="849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anim calcmode="lin" valueType="num">
                                      <p:cBhvr>
                                        <p:cTn id="23" dur="250" fill="hold"/>
                                        <p:tgtEl>
                                          <p:spTgt spid="11"/>
                                        </p:tgtEl>
                                        <p:attrNameLst>
                                          <p:attrName>ppt_x</p:attrName>
                                        </p:attrNameLst>
                                      </p:cBhvr>
                                      <p:tavLst>
                                        <p:tav tm="0">
                                          <p:val>
                                            <p:strVal val="#ppt_x"/>
                                          </p:val>
                                        </p:tav>
                                        <p:tav tm="100000">
                                          <p:val>
                                            <p:strVal val="#ppt_x"/>
                                          </p:val>
                                        </p:tav>
                                      </p:tavLst>
                                    </p:anim>
                                    <p:anim calcmode="lin" valueType="num">
                                      <p:cBhvr>
                                        <p:cTn id="24" dur="25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anim calcmode="lin" valueType="num">
                                      <p:cBhvr>
                                        <p:cTn id="29" dur="250" fill="hold"/>
                                        <p:tgtEl>
                                          <p:spTgt spid="12"/>
                                        </p:tgtEl>
                                        <p:attrNameLst>
                                          <p:attrName>ppt_x</p:attrName>
                                        </p:attrNameLst>
                                      </p:cBhvr>
                                      <p:tavLst>
                                        <p:tav tm="0">
                                          <p:val>
                                            <p:strVal val="#ppt_x"/>
                                          </p:val>
                                        </p:tav>
                                        <p:tav tm="100000">
                                          <p:val>
                                            <p:strVal val="#ppt_x"/>
                                          </p:val>
                                        </p:tav>
                                      </p:tavLst>
                                    </p:anim>
                                    <p:anim calcmode="lin" valueType="num">
                                      <p:cBhvr>
                                        <p:cTn id="30" dur="25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anim calcmode="lin" valueType="num">
                                      <p:cBhvr>
                                        <p:cTn id="35" dur="250" fill="hold"/>
                                        <p:tgtEl>
                                          <p:spTgt spid="7"/>
                                        </p:tgtEl>
                                        <p:attrNameLst>
                                          <p:attrName>ppt_x</p:attrName>
                                        </p:attrNameLst>
                                      </p:cBhvr>
                                      <p:tavLst>
                                        <p:tav tm="0">
                                          <p:val>
                                            <p:strVal val="#ppt_x"/>
                                          </p:val>
                                        </p:tav>
                                        <p:tav tm="100000">
                                          <p:val>
                                            <p:strVal val="#ppt_x"/>
                                          </p:val>
                                        </p:tav>
                                      </p:tavLst>
                                    </p:anim>
                                    <p:anim calcmode="lin" valueType="num">
                                      <p:cBhvr>
                                        <p:cTn id="36" dur="25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50"/>
                                        <p:tgtEl>
                                          <p:spTgt spid="18"/>
                                        </p:tgtEl>
                                      </p:cBhvr>
                                    </p:animEffect>
                                    <p:anim calcmode="lin" valueType="num">
                                      <p:cBhvr>
                                        <p:cTn id="41" dur="250" fill="hold"/>
                                        <p:tgtEl>
                                          <p:spTgt spid="18"/>
                                        </p:tgtEl>
                                        <p:attrNameLst>
                                          <p:attrName>ppt_x</p:attrName>
                                        </p:attrNameLst>
                                      </p:cBhvr>
                                      <p:tavLst>
                                        <p:tav tm="0">
                                          <p:val>
                                            <p:strVal val="#ppt_x"/>
                                          </p:val>
                                        </p:tav>
                                        <p:tav tm="100000">
                                          <p:val>
                                            <p:strVal val="#ppt_x"/>
                                          </p:val>
                                        </p:tav>
                                      </p:tavLst>
                                    </p:anim>
                                    <p:anim calcmode="lin" valueType="num">
                                      <p:cBhvr>
                                        <p:cTn id="42"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4997"/>
                                        </p:tgtEl>
                                        <p:attrNameLst>
                                          <p:attrName>style.visibility</p:attrName>
                                        </p:attrNameLst>
                                      </p:cBhvr>
                                      <p:to>
                                        <p:strVal val="visible"/>
                                      </p:to>
                                    </p:set>
                                    <p:animEffect transition="in" filter="fade">
                                      <p:cBhvr>
                                        <p:cTn id="47" dur="500"/>
                                        <p:tgtEl>
                                          <p:spTgt spid="8499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50"/>
                                        <p:tgtEl>
                                          <p:spTgt spid="17"/>
                                        </p:tgtEl>
                                      </p:cBhvr>
                                    </p:animEffect>
                                    <p:anim calcmode="lin" valueType="num">
                                      <p:cBhvr>
                                        <p:cTn id="55" dur="250" fill="hold"/>
                                        <p:tgtEl>
                                          <p:spTgt spid="17"/>
                                        </p:tgtEl>
                                        <p:attrNameLst>
                                          <p:attrName>ppt_x</p:attrName>
                                        </p:attrNameLst>
                                      </p:cBhvr>
                                      <p:tavLst>
                                        <p:tav tm="0">
                                          <p:val>
                                            <p:strVal val="#ppt_x"/>
                                          </p:val>
                                        </p:tav>
                                        <p:tav tm="100000">
                                          <p:val>
                                            <p:strVal val="#ppt_x"/>
                                          </p:val>
                                        </p:tav>
                                      </p:tavLst>
                                    </p:anim>
                                    <p:anim calcmode="lin" valueType="num">
                                      <p:cBhvr>
                                        <p:cTn id="56" dur="25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50"/>
                                        <p:tgtEl>
                                          <p:spTgt spid="13"/>
                                        </p:tgtEl>
                                      </p:cBhvr>
                                    </p:animEffect>
                                    <p:anim calcmode="lin" valueType="num">
                                      <p:cBhvr>
                                        <p:cTn id="61" dur="250" fill="hold"/>
                                        <p:tgtEl>
                                          <p:spTgt spid="13"/>
                                        </p:tgtEl>
                                        <p:attrNameLst>
                                          <p:attrName>ppt_x</p:attrName>
                                        </p:attrNameLst>
                                      </p:cBhvr>
                                      <p:tavLst>
                                        <p:tav tm="0">
                                          <p:val>
                                            <p:strVal val="#ppt_x"/>
                                          </p:val>
                                        </p:tav>
                                        <p:tav tm="100000">
                                          <p:val>
                                            <p:strVal val="#ppt_x"/>
                                          </p:val>
                                        </p:tav>
                                      </p:tavLst>
                                    </p:anim>
                                    <p:anim calcmode="lin" valueType="num">
                                      <p:cBhvr>
                                        <p:cTn id="62" dur="25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50"/>
                                        <p:tgtEl>
                                          <p:spTgt spid="10"/>
                                        </p:tgtEl>
                                      </p:cBhvr>
                                    </p:animEffect>
                                    <p:anim calcmode="lin" valueType="num">
                                      <p:cBhvr>
                                        <p:cTn id="67" dur="250" fill="hold"/>
                                        <p:tgtEl>
                                          <p:spTgt spid="10"/>
                                        </p:tgtEl>
                                        <p:attrNameLst>
                                          <p:attrName>ppt_x</p:attrName>
                                        </p:attrNameLst>
                                      </p:cBhvr>
                                      <p:tavLst>
                                        <p:tav tm="0">
                                          <p:val>
                                            <p:strVal val="#ppt_x"/>
                                          </p:val>
                                        </p:tav>
                                        <p:tav tm="100000">
                                          <p:val>
                                            <p:strVal val="#ppt_x"/>
                                          </p:val>
                                        </p:tav>
                                      </p:tavLst>
                                    </p:anim>
                                    <p:anim calcmode="lin" valueType="num">
                                      <p:cBhvr>
                                        <p:cTn id="68" dur="250" fill="hold"/>
                                        <p:tgtEl>
                                          <p:spTgt spid="10"/>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250"/>
                                        <p:tgtEl>
                                          <p:spTgt spid="9"/>
                                        </p:tgtEl>
                                      </p:cBhvr>
                                    </p:animEffect>
                                    <p:anim calcmode="lin" valueType="num">
                                      <p:cBhvr>
                                        <p:cTn id="73" dur="250" fill="hold"/>
                                        <p:tgtEl>
                                          <p:spTgt spid="9"/>
                                        </p:tgtEl>
                                        <p:attrNameLst>
                                          <p:attrName>ppt_x</p:attrName>
                                        </p:attrNameLst>
                                      </p:cBhvr>
                                      <p:tavLst>
                                        <p:tav tm="0">
                                          <p:val>
                                            <p:strVal val="#ppt_x"/>
                                          </p:val>
                                        </p:tav>
                                        <p:tav tm="100000">
                                          <p:val>
                                            <p:strVal val="#ppt_x"/>
                                          </p:val>
                                        </p:tav>
                                      </p:tavLst>
                                    </p:anim>
                                    <p:anim calcmode="lin" valueType="num">
                                      <p:cBhvr>
                                        <p:cTn id="74"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1" grpId="0" bldLvl="0" animBg="1"/>
      <p:bldP spid="12" grpId="0" bldLvl="0" animBg="1"/>
      <p:bldP spid="84995" grpId="0" bldLvl="0" animBg="1"/>
      <p:bldP spid="84996" grpId="0" bldLvl="0" animBg="1"/>
      <p:bldP spid="84997" grpId="0" bldLvl="0" animBg="1"/>
      <p:bldP spid="7" grpId="0" bldLvl="0" animBg="1"/>
      <p:bldP spid="9" grpId="0" bldLvl="0" animBg="1"/>
      <p:bldP spid="10" grpId="0" bldLvl="0" animBg="1"/>
      <p:bldP spid="13" grpId="0" bldLvl="0" animBg="1"/>
      <p:bldP spid="14" grpId="0" bldLvl="0" animBg="1"/>
      <p:bldP spid="15" grpId="0" bldLvl="0" animBg="1"/>
      <p:bldP spid="16"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6" name="Line 3"/>
          <p:cNvSpPr>
            <a:spLocks noChangeShapeType="1"/>
          </p:cNvSpPr>
          <p:nvPr/>
        </p:nvSpPr>
        <p:spPr bwMode="auto">
          <a:xfrm>
            <a:off x="2440305" y="1242377"/>
            <a:ext cx="234950" cy="1"/>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Line 4"/>
          <p:cNvSpPr>
            <a:spLocks noChangeShapeType="1"/>
          </p:cNvSpPr>
          <p:nvPr/>
        </p:nvSpPr>
        <p:spPr bwMode="auto">
          <a:xfrm flipH="1">
            <a:off x="2530793" y="1242379"/>
            <a:ext cx="0" cy="4824758"/>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Line 5"/>
          <p:cNvSpPr>
            <a:spLocks noChangeShapeType="1"/>
          </p:cNvSpPr>
          <p:nvPr/>
        </p:nvSpPr>
        <p:spPr bwMode="auto">
          <a:xfrm flipV="1">
            <a:off x="2530793" y="1242377"/>
            <a:ext cx="288925" cy="1"/>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 Box 6"/>
          <p:cNvSpPr txBox="1">
            <a:spLocks noChangeArrowheads="1"/>
          </p:cNvSpPr>
          <p:nvPr/>
        </p:nvSpPr>
        <p:spPr bwMode="auto">
          <a:xfrm>
            <a:off x="2819719" y="1026577"/>
            <a:ext cx="1511298"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总则</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Line 7"/>
          <p:cNvSpPr>
            <a:spLocks noChangeShapeType="1"/>
          </p:cNvSpPr>
          <p:nvPr/>
        </p:nvSpPr>
        <p:spPr bwMode="auto">
          <a:xfrm>
            <a:off x="2530793" y="1746657"/>
            <a:ext cx="28892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 Box 8"/>
          <p:cNvSpPr txBox="1">
            <a:spLocks noChangeArrowheads="1"/>
          </p:cNvSpPr>
          <p:nvPr/>
        </p:nvSpPr>
        <p:spPr bwMode="auto">
          <a:xfrm>
            <a:off x="2819718" y="1530633"/>
            <a:ext cx="2806700"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事故风险描述</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Line 9"/>
          <p:cNvSpPr>
            <a:spLocks noChangeShapeType="1"/>
          </p:cNvSpPr>
          <p:nvPr/>
        </p:nvSpPr>
        <p:spPr bwMode="auto">
          <a:xfrm>
            <a:off x="2530793" y="2250440"/>
            <a:ext cx="28892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 Box 10"/>
          <p:cNvSpPr txBox="1">
            <a:spLocks noChangeArrowheads="1"/>
          </p:cNvSpPr>
          <p:nvPr/>
        </p:nvSpPr>
        <p:spPr bwMode="auto">
          <a:xfrm>
            <a:off x="2819718" y="2034689"/>
            <a:ext cx="2806700"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应急组织机构及职责</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Line 11"/>
          <p:cNvSpPr>
            <a:spLocks noChangeShapeType="1"/>
          </p:cNvSpPr>
          <p:nvPr/>
        </p:nvSpPr>
        <p:spPr bwMode="auto">
          <a:xfrm>
            <a:off x="2549578" y="2815061"/>
            <a:ext cx="26934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ext Box 12"/>
          <p:cNvSpPr txBox="1">
            <a:spLocks noChangeArrowheads="1"/>
          </p:cNvSpPr>
          <p:nvPr/>
        </p:nvSpPr>
        <p:spPr bwMode="auto">
          <a:xfrm>
            <a:off x="2818924" y="2615036"/>
            <a:ext cx="2790275"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预警及信息报告</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Line 13"/>
          <p:cNvSpPr>
            <a:spLocks noChangeShapeType="1"/>
          </p:cNvSpPr>
          <p:nvPr/>
        </p:nvSpPr>
        <p:spPr bwMode="auto">
          <a:xfrm>
            <a:off x="2530793" y="3618865"/>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 Box 14"/>
          <p:cNvSpPr txBox="1">
            <a:spLocks noChangeArrowheads="1"/>
          </p:cNvSpPr>
          <p:nvPr/>
        </p:nvSpPr>
        <p:spPr bwMode="auto">
          <a:xfrm>
            <a:off x="2962594" y="3402965"/>
            <a:ext cx="1495424" cy="337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600" b="1">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zh-CN" sz="1600" b="1">
                <a:latin typeface="微软雅黑" panose="020B0503020204020204" pitchFamily="34" charset="-122"/>
                <a:ea typeface="微软雅黑" panose="020B0503020204020204" pitchFamily="34" charset="-122"/>
                <a:cs typeface="微软雅黑" panose="020B0503020204020204" pitchFamily="34" charset="-122"/>
              </a:rPr>
              <a:t>应急响应</a:t>
            </a:r>
            <a:endParaRPr kumimoji="0"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Line 15"/>
          <p:cNvSpPr>
            <a:spLocks noChangeShapeType="1"/>
          </p:cNvSpPr>
          <p:nvPr/>
        </p:nvSpPr>
        <p:spPr bwMode="auto">
          <a:xfrm>
            <a:off x="2530793" y="4266937"/>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 Box 16"/>
          <p:cNvSpPr txBox="1">
            <a:spLocks noChangeArrowheads="1"/>
          </p:cNvSpPr>
          <p:nvPr/>
        </p:nvSpPr>
        <p:spPr bwMode="auto">
          <a:xfrm>
            <a:off x="2962593" y="4050913"/>
            <a:ext cx="1495425" cy="337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600" b="1">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zh-CN" sz="1600" b="1">
                <a:latin typeface="微软雅黑" panose="020B0503020204020204" pitchFamily="34" charset="-122"/>
                <a:ea typeface="微软雅黑" panose="020B0503020204020204" pitchFamily="34" charset="-122"/>
                <a:cs typeface="微软雅黑" panose="020B0503020204020204" pitchFamily="34" charset="-122"/>
              </a:rPr>
              <a:t>信息公开</a:t>
            </a:r>
            <a:endParaRPr kumimoji="0"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Line 17"/>
          <p:cNvSpPr>
            <a:spLocks noChangeShapeType="1"/>
          </p:cNvSpPr>
          <p:nvPr/>
        </p:nvSpPr>
        <p:spPr bwMode="auto">
          <a:xfrm>
            <a:off x="2530793" y="4843001"/>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ext Box 18"/>
          <p:cNvSpPr txBox="1">
            <a:spLocks noChangeArrowheads="1"/>
          </p:cNvSpPr>
          <p:nvPr/>
        </p:nvSpPr>
        <p:spPr bwMode="auto">
          <a:xfrm>
            <a:off x="2962593" y="4658975"/>
            <a:ext cx="1495425"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600" b="1">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zh-CN" sz="1600" b="1">
                <a:latin typeface="微软雅黑" panose="020B0503020204020204" pitchFamily="34" charset="-122"/>
                <a:ea typeface="微软雅黑" panose="020B0503020204020204" pitchFamily="34" charset="-122"/>
                <a:cs typeface="微软雅黑" panose="020B0503020204020204" pitchFamily="34" charset="-122"/>
              </a:rPr>
              <a:t>后期</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处置</a:t>
            </a:r>
            <a:endPar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Line 19"/>
          <p:cNvSpPr>
            <a:spLocks noChangeShapeType="1"/>
          </p:cNvSpPr>
          <p:nvPr/>
        </p:nvSpPr>
        <p:spPr bwMode="auto">
          <a:xfrm>
            <a:off x="2530792" y="5428258"/>
            <a:ext cx="430037"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 Box 20"/>
          <p:cNvSpPr txBox="1">
            <a:spLocks noChangeArrowheads="1"/>
          </p:cNvSpPr>
          <p:nvPr/>
        </p:nvSpPr>
        <p:spPr bwMode="auto">
          <a:xfrm>
            <a:off x="2960831" y="5200188"/>
            <a:ext cx="1497188"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保障措施</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Line 21"/>
          <p:cNvSpPr>
            <a:spLocks noChangeShapeType="1"/>
          </p:cNvSpPr>
          <p:nvPr/>
        </p:nvSpPr>
        <p:spPr bwMode="auto">
          <a:xfrm>
            <a:off x="2530793" y="6067137"/>
            <a:ext cx="430036"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Text Box 22"/>
          <p:cNvSpPr txBox="1">
            <a:spLocks noChangeArrowheads="1"/>
          </p:cNvSpPr>
          <p:nvPr/>
        </p:nvSpPr>
        <p:spPr bwMode="auto">
          <a:xfrm>
            <a:off x="2960830" y="5851113"/>
            <a:ext cx="2019476"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应急预案管理</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Line 23"/>
          <p:cNvSpPr>
            <a:spLocks noChangeShapeType="1"/>
          </p:cNvSpPr>
          <p:nvPr/>
        </p:nvSpPr>
        <p:spPr bwMode="auto">
          <a:xfrm>
            <a:off x="4331018" y="1242378"/>
            <a:ext cx="3529012"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Line 24"/>
          <p:cNvSpPr>
            <a:spLocks noChangeShapeType="1"/>
          </p:cNvSpPr>
          <p:nvPr/>
        </p:nvSpPr>
        <p:spPr bwMode="auto">
          <a:xfrm>
            <a:off x="7860030" y="1018540"/>
            <a:ext cx="0" cy="1592263"/>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Line 25"/>
          <p:cNvSpPr>
            <a:spLocks noChangeShapeType="1"/>
          </p:cNvSpPr>
          <p:nvPr/>
        </p:nvSpPr>
        <p:spPr bwMode="auto">
          <a:xfrm>
            <a:off x="7860031" y="1018540"/>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Text Box 26"/>
          <p:cNvSpPr txBox="1">
            <a:spLocks noChangeArrowheads="1"/>
          </p:cNvSpPr>
          <p:nvPr/>
        </p:nvSpPr>
        <p:spPr bwMode="auto">
          <a:xfrm>
            <a:off x="8147913" y="802640"/>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编制目的</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Line 27"/>
          <p:cNvSpPr>
            <a:spLocks noChangeShapeType="1"/>
          </p:cNvSpPr>
          <p:nvPr/>
        </p:nvSpPr>
        <p:spPr bwMode="auto">
          <a:xfrm>
            <a:off x="7860031" y="1378903"/>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Text Box 28"/>
          <p:cNvSpPr txBox="1">
            <a:spLocks noChangeArrowheads="1"/>
          </p:cNvSpPr>
          <p:nvPr/>
        </p:nvSpPr>
        <p:spPr bwMode="auto">
          <a:xfrm>
            <a:off x="8147913" y="1163003"/>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编制依据</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Line 29"/>
          <p:cNvSpPr>
            <a:spLocks noChangeShapeType="1"/>
          </p:cNvSpPr>
          <p:nvPr/>
        </p:nvSpPr>
        <p:spPr bwMode="auto">
          <a:xfrm>
            <a:off x="7860030" y="1747203"/>
            <a:ext cx="287337"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Text Box 30"/>
          <p:cNvSpPr txBox="1">
            <a:spLocks noChangeArrowheads="1"/>
          </p:cNvSpPr>
          <p:nvPr/>
        </p:nvSpPr>
        <p:spPr bwMode="auto">
          <a:xfrm>
            <a:off x="8147913" y="1564640"/>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适用范围</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Line 31"/>
          <p:cNvSpPr>
            <a:spLocks noChangeShapeType="1"/>
          </p:cNvSpPr>
          <p:nvPr/>
        </p:nvSpPr>
        <p:spPr bwMode="auto">
          <a:xfrm>
            <a:off x="7860030" y="2179003"/>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Text Box 32"/>
          <p:cNvSpPr txBox="1">
            <a:spLocks noChangeArrowheads="1"/>
          </p:cNvSpPr>
          <p:nvPr/>
        </p:nvSpPr>
        <p:spPr bwMode="auto">
          <a:xfrm>
            <a:off x="8147913" y="1963103"/>
            <a:ext cx="1943100" cy="3683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应急预案体系</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Line 33"/>
          <p:cNvSpPr>
            <a:spLocks noChangeShapeType="1"/>
          </p:cNvSpPr>
          <p:nvPr/>
        </p:nvSpPr>
        <p:spPr bwMode="auto">
          <a:xfrm>
            <a:off x="7860029" y="2610803"/>
            <a:ext cx="287337"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Text Box 34"/>
          <p:cNvSpPr txBox="1">
            <a:spLocks noChangeArrowheads="1"/>
          </p:cNvSpPr>
          <p:nvPr/>
        </p:nvSpPr>
        <p:spPr bwMode="auto">
          <a:xfrm>
            <a:off x="8147913" y="2394903"/>
            <a:ext cx="1943100" cy="3683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应急工作原则</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Line 35"/>
          <p:cNvSpPr>
            <a:spLocks noChangeShapeType="1"/>
          </p:cNvSpPr>
          <p:nvPr/>
        </p:nvSpPr>
        <p:spPr bwMode="auto">
          <a:xfrm flipV="1">
            <a:off x="5626419" y="2898785"/>
            <a:ext cx="504130"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Line 36"/>
          <p:cNvSpPr>
            <a:spLocks noChangeShapeType="1"/>
          </p:cNvSpPr>
          <p:nvPr/>
        </p:nvSpPr>
        <p:spPr bwMode="auto">
          <a:xfrm flipH="1">
            <a:off x="6131689" y="2755265"/>
            <a:ext cx="0" cy="503759"/>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Line 37"/>
          <p:cNvSpPr>
            <a:spLocks noChangeShapeType="1"/>
          </p:cNvSpPr>
          <p:nvPr/>
        </p:nvSpPr>
        <p:spPr bwMode="auto">
          <a:xfrm>
            <a:off x="6131689" y="2755265"/>
            <a:ext cx="145603"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Text Box 38"/>
          <p:cNvSpPr txBox="1">
            <a:spLocks noChangeArrowheads="1"/>
          </p:cNvSpPr>
          <p:nvPr/>
        </p:nvSpPr>
        <p:spPr bwMode="auto">
          <a:xfrm>
            <a:off x="6275704" y="2539365"/>
            <a:ext cx="1493835" cy="3683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预警</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Line 39"/>
          <p:cNvSpPr>
            <a:spLocks noChangeShapeType="1"/>
          </p:cNvSpPr>
          <p:nvPr/>
        </p:nvSpPr>
        <p:spPr bwMode="auto">
          <a:xfrm>
            <a:off x="6132830" y="3258825"/>
            <a:ext cx="142875"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Text Box 40"/>
          <p:cNvSpPr txBox="1">
            <a:spLocks noChangeArrowheads="1"/>
          </p:cNvSpPr>
          <p:nvPr/>
        </p:nvSpPr>
        <p:spPr bwMode="auto">
          <a:xfrm>
            <a:off x="6275705" y="3030933"/>
            <a:ext cx="1495425" cy="3683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信息报告</a:t>
            </a:r>
            <a:endPar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Line 41"/>
          <p:cNvSpPr>
            <a:spLocks noChangeShapeType="1"/>
          </p:cNvSpPr>
          <p:nvPr/>
        </p:nvSpPr>
        <p:spPr bwMode="auto">
          <a:xfrm>
            <a:off x="4458018" y="3618865"/>
            <a:ext cx="3978275"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Line 42"/>
          <p:cNvSpPr>
            <a:spLocks noChangeShapeType="1"/>
          </p:cNvSpPr>
          <p:nvPr/>
        </p:nvSpPr>
        <p:spPr bwMode="auto">
          <a:xfrm>
            <a:off x="8436293" y="3187065"/>
            <a:ext cx="0" cy="1439863"/>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Line 43"/>
          <p:cNvSpPr>
            <a:spLocks noChangeShapeType="1"/>
          </p:cNvSpPr>
          <p:nvPr/>
        </p:nvSpPr>
        <p:spPr bwMode="auto">
          <a:xfrm flipV="1">
            <a:off x="8436293" y="3187065"/>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Text Box 44"/>
          <p:cNvSpPr txBox="1">
            <a:spLocks noChangeArrowheads="1"/>
          </p:cNvSpPr>
          <p:nvPr/>
        </p:nvSpPr>
        <p:spPr bwMode="auto">
          <a:xfrm>
            <a:off x="8580755" y="2971165"/>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响应分级</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Line 45"/>
          <p:cNvSpPr>
            <a:spLocks noChangeShapeType="1"/>
          </p:cNvSpPr>
          <p:nvPr/>
        </p:nvSpPr>
        <p:spPr bwMode="auto">
          <a:xfrm flipV="1">
            <a:off x="8436293" y="3763328"/>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Text Box 46"/>
          <p:cNvSpPr txBox="1">
            <a:spLocks noChangeArrowheads="1"/>
          </p:cNvSpPr>
          <p:nvPr/>
        </p:nvSpPr>
        <p:spPr bwMode="auto">
          <a:xfrm>
            <a:off x="8580755" y="3474403"/>
            <a:ext cx="1620838"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响应程序</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Line 47"/>
          <p:cNvSpPr>
            <a:spLocks noChangeShapeType="1"/>
          </p:cNvSpPr>
          <p:nvPr/>
        </p:nvSpPr>
        <p:spPr bwMode="auto">
          <a:xfrm flipV="1">
            <a:off x="8436293" y="4123690"/>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Text Box 48"/>
          <p:cNvSpPr txBox="1">
            <a:spLocks noChangeArrowheads="1"/>
          </p:cNvSpPr>
          <p:nvPr/>
        </p:nvSpPr>
        <p:spPr bwMode="auto">
          <a:xfrm>
            <a:off x="8580755" y="3979228"/>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处置措施</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Line 49"/>
          <p:cNvSpPr>
            <a:spLocks noChangeShapeType="1"/>
          </p:cNvSpPr>
          <p:nvPr/>
        </p:nvSpPr>
        <p:spPr bwMode="auto">
          <a:xfrm flipV="1">
            <a:off x="8436293" y="4626928"/>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Text Box 50"/>
          <p:cNvSpPr txBox="1">
            <a:spLocks noChangeArrowheads="1"/>
          </p:cNvSpPr>
          <p:nvPr/>
        </p:nvSpPr>
        <p:spPr bwMode="auto">
          <a:xfrm>
            <a:off x="8580755" y="4482465"/>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5.4</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应急结束</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Line 51"/>
          <p:cNvSpPr>
            <a:spLocks noChangeShapeType="1"/>
          </p:cNvSpPr>
          <p:nvPr/>
        </p:nvSpPr>
        <p:spPr bwMode="auto">
          <a:xfrm flipV="1">
            <a:off x="4458018" y="5428258"/>
            <a:ext cx="665162"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Line 52"/>
          <p:cNvSpPr>
            <a:spLocks noChangeShapeType="1"/>
          </p:cNvSpPr>
          <p:nvPr/>
        </p:nvSpPr>
        <p:spPr bwMode="auto">
          <a:xfrm>
            <a:off x="5123180" y="3988396"/>
            <a:ext cx="0" cy="1439862"/>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Line 53"/>
          <p:cNvSpPr>
            <a:spLocks noChangeShapeType="1"/>
          </p:cNvSpPr>
          <p:nvPr/>
        </p:nvSpPr>
        <p:spPr bwMode="auto">
          <a:xfrm>
            <a:off x="5123180" y="3988396"/>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Text Box 54"/>
          <p:cNvSpPr txBox="1">
            <a:spLocks noChangeArrowheads="1"/>
          </p:cNvSpPr>
          <p:nvPr/>
        </p:nvSpPr>
        <p:spPr bwMode="auto">
          <a:xfrm>
            <a:off x="5267643" y="3762881"/>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通信与信息保障</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Line 55"/>
          <p:cNvSpPr>
            <a:spLocks noChangeShapeType="1"/>
          </p:cNvSpPr>
          <p:nvPr/>
        </p:nvSpPr>
        <p:spPr bwMode="auto">
          <a:xfrm>
            <a:off x="5123180" y="4420196"/>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Text Box 56"/>
          <p:cNvSpPr txBox="1">
            <a:spLocks noChangeArrowheads="1"/>
          </p:cNvSpPr>
          <p:nvPr/>
        </p:nvSpPr>
        <p:spPr bwMode="auto">
          <a:xfrm>
            <a:off x="5267643" y="4194929"/>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8.2</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应急队伍保障</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Line 57"/>
          <p:cNvSpPr>
            <a:spLocks noChangeShapeType="1"/>
          </p:cNvSpPr>
          <p:nvPr/>
        </p:nvSpPr>
        <p:spPr bwMode="auto">
          <a:xfrm>
            <a:off x="5123180" y="4925021"/>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Text Box 58"/>
          <p:cNvSpPr txBox="1">
            <a:spLocks noChangeArrowheads="1"/>
          </p:cNvSpPr>
          <p:nvPr/>
        </p:nvSpPr>
        <p:spPr bwMode="auto">
          <a:xfrm>
            <a:off x="5267643" y="4636096"/>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8.3</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物资装备保障</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Line 59"/>
          <p:cNvSpPr>
            <a:spLocks noChangeShapeType="1"/>
          </p:cNvSpPr>
          <p:nvPr/>
        </p:nvSpPr>
        <p:spPr bwMode="auto">
          <a:xfrm>
            <a:off x="5123577" y="5284341"/>
            <a:ext cx="180975"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Text Box 60"/>
          <p:cNvSpPr txBox="1">
            <a:spLocks noChangeArrowheads="1"/>
          </p:cNvSpPr>
          <p:nvPr/>
        </p:nvSpPr>
        <p:spPr bwMode="auto">
          <a:xfrm>
            <a:off x="5286605" y="5068317"/>
            <a:ext cx="214162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8.4</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其他保障</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Line 61"/>
          <p:cNvSpPr>
            <a:spLocks noChangeShapeType="1"/>
          </p:cNvSpPr>
          <p:nvPr/>
        </p:nvSpPr>
        <p:spPr bwMode="auto">
          <a:xfrm flipV="1">
            <a:off x="4980306" y="6067137"/>
            <a:ext cx="2571745"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ext Box 64"/>
          <p:cNvSpPr txBox="1">
            <a:spLocks noChangeArrowheads="1"/>
          </p:cNvSpPr>
          <p:nvPr/>
        </p:nvSpPr>
        <p:spPr bwMode="auto">
          <a:xfrm>
            <a:off x="7765994" y="6067137"/>
            <a:ext cx="1029653"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9.4</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备案</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Text Box 65"/>
          <p:cNvSpPr txBox="1">
            <a:spLocks noChangeArrowheads="1"/>
          </p:cNvSpPr>
          <p:nvPr/>
        </p:nvSpPr>
        <p:spPr bwMode="auto">
          <a:xfrm>
            <a:off x="7766332" y="6427177"/>
            <a:ext cx="1029653"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9.5</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实施</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Line 68"/>
          <p:cNvSpPr>
            <a:spLocks noChangeShapeType="1"/>
          </p:cNvSpPr>
          <p:nvPr/>
        </p:nvSpPr>
        <p:spPr bwMode="auto">
          <a:xfrm flipH="1">
            <a:off x="7553487" y="5129051"/>
            <a:ext cx="0" cy="1510186"/>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Text Box 69"/>
          <p:cNvSpPr txBox="1">
            <a:spLocks noChangeArrowheads="1"/>
          </p:cNvSpPr>
          <p:nvPr/>
        </p:nvSpPr>
        <p:spPr bwMode="auto">
          <a:xfrm>
            <a:off x="7771444" y="4986615"/>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rPr>
              <a:t>培训</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Text Box 70"/>
          <p:cNvSpPr txBox="1">
            <a:spLocks noChangeArrowheads="1"/>
          </p:cNvSpPr>
          <p:nvPr/>
        </p:nvSpPr>
        <p:spPr bwMode="auto">
          <a:xfrm>
            <a:off x="7769539" y="5347057"/>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9.2</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演练</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Text Box 71"/>
          <p:cNvSpPr txBox="1">
            <a:spLocks noChangeArrowheads="1"/>
          </p:cNvSpPr>
          <p:nvPr/>
        </p:nvSpPr>
        <p:spPr bwMode="auto">
          <a:xfrm>
            <a:off x="7769539" y="5707097"/>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9.3</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修订</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 name="Line 72"/>
          <p:cNvSpPr>
            <a:spLocks noChangeShapeType="1"/>
          </p:cNvSpPr>
          <p:nvPr/>
        </p:nvSpPr>
        <p:spPr bwMode="auto">
          <a:xfrm>
            <a:off x="7553639" y="5129051"/>
            <a:ext cx="195240"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Line 73"/>
          <p:cNvSpPr>
            <a:spLocks noChangeShapeType="1"/>
          </p:cNvSpPr>
          <p:nvPr/>
        </p:nvSpPr>
        <p:spPr bwMode="auto">
          <a:xfrm>
            <a:off x="7553639" y="5563081"/>
            <a:ext cx="195240"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Line 74"/>
          <p:cNvSpPr>
            <a:spLocks noChangeShapeType="1"/>
          </p:cNvSpPr>
          <p:nvPr/>
        </p:nvSpPr>
        <p:spPr bwMode="auto">
          <a:xfrm>
            <a:off x="7553638" y="5923121"/>
            <a:ext cx="212355"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Line 74"/>
          <p:cNvSpPr>
            <a:spLocks noChangeShapeType="1"/>
          </p:cNvSpPr>
          <p:nvPr/>
        </p:nvSpPr>
        <p:spPr bwMode="auto">
          <a:xfrm>
            <a:off x="7571849" y="6355169"/>
            <a:ext cx="193807"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Line 74"/>
          <p:cNvSpPr>
            <a:spLocks noChangeShapeType="1"/>
          </p:cNvSpPr>
          <p:nvPr/>
        </p:nvSpPr>
        <p:spPr bwMode="auto">
          <a:xfrm>
            <a:off x="7575519" y="6643201"/>
            <a:ext cx="190138"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Text Box 2"/>
          <p:cNvSpPr txBox="1">
            <a:spLocks noChangeArrowheads="1"/>
          </p:cNvSpPr>
          <p:nvPr/>
        </p:nvSpPr>
        <p:spPr bwMode="auto">
          <a:xfrm>
            <a:off x="1737678" y="2011680"/>
            <a:ext cx="611187" cy="396938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kumimoji="0"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spcBef>
                <a:spcPct val="50000"/>
              </a:spcBef>
              <a:defRPr/>
            </a:pPr>
            <a:r>
              <a:rPr kumimoji="0"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综合应急预案</a:t>
            </a:r>
            <a:endParaRPr kumimoji="0"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spcBef>
                <a:spcPct val="50000"/>
              </a:spcBef>
              <a:defRPr/>
            </a:pPr>
            <a:endParaRPr lang="en-US" altLang="zh-CN" sz="28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5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5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25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5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5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25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250"/>
                                        <p:tgtEl>
                                          <p:spTgt spid="1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250"/>
                                        <p:tgtEl>
                                          <p:spTgt spid="1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250"/>
                                        <p:tgtEl>
                                          <p:spTgt spid="1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50"/>
                                        <p:tgtEl>
                                          <p:spTgt spid="1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250"/>
                                        <p:tgtEl>
                                          <p:spTgt spid="1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250"/>
                                        <p:tgtEl>
                                          <p:spTgt spid="1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250"/>
                                        <p:tgtEl>
                                          <p:spTgt spid="20"/>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250"/>
                                        <p:tgtEl>
                                          <p:spTgt spid="21"/>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250"/>
                                        <p:tgtEl>
                                          <p:spTgt spid="2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250"/>
                                        <p:tgtEl>
                                          <p:spTgt spid="2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250"/>
                                        <p:tgtEl>
                                          <p:spTgt spid="24"/>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25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500"/>
                                        <p:tgtEl>
                                          <p:spTgt spid="3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500"/>
                                        <p:tgtEl>
                                          <p:spTgt spid="3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fade">
                                      <p:cBhvr>
                                        <p:cTn id="132" dur="500"/>
                                        <p:tgtEl>
                                          <p:spTgt spid="4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500"/>
                                        <p:tgtEl>
                                          <p:spTgt spid="4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500"/>
                                        <p:tgtEl>
                                          <p:spTgt spid="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500"/>
                                        <p:tgtEl>
                                          <p:spTgt spid="43"/>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500"/>
                                        <p:tgtEl>
                                          <p:spTgt spid="45"/>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fade">
                                      <p:cBhvr>
                                        <p:cTn id="149" dur="500"/>
                                        <p:tgtEl>
                                          <p:spTgt spid="4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500"/>
                                        <p:tgtEl>
                                          <p:spTgt spid="4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9"/>
                                        </p:tgtEl>
                                        <p:attrNameLst>
                                          <p:attrName>style.visibility</p:attrName>
                                        </p:attrNameLst>
                                      </p:cBhvr>
                                      <p:to>
                                        <p:strVal val="visible"/>
                                      </p:to>
                                    </p:set>
                                    <p:animEffect transition="in" filter="fade">
                                      <p:cBhvr>
                                        <p:cTn id="158" dur="500"/>
                                        <p:tgtEl>
                                          <p:spTgt spid="4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fade">
                                      <p:cBhvr>
                                        <p:cTn id="161" dur="500"/>
                                        <p:tgtEl>
                                          <p:spTgt spid="5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fade">
                                      <p:cBhvr>
                                        <p:cTn id="164" dur="500"/>
                                        <p:tgtEl>
                                          <p:spTgt spid="5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Effect transition="in" filter="fade">
                                      <p:cBhvr>
                                        <p:cTn id="170" dur="500"/>
                                        <p:tgtEl>
                                          <p:spTgt spid="5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5"/>
                                        </p:tgtEl>
                                        <p:attrNameLst>
                                          <p:attrName>style.visibility</p:attrName>
                                        </p:attrNameLst>
                                      </p:cBhvr>
                                      <p:to>
                                        <p:strVal val="visible"/>
                                      </p:to>
                                    </p:set>
                                    <p:animEffect transition="in" filter="fade">
                                      <p:cBhvr>
                                        <p:cTn id="181" dur="500"/>
                                        <p:tgtEl>
                                          <p:spTgt spid="5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6"/>
                                        </p:tgtEl>
                                        <p:attrNameLst>
                                          <p:attrName>style.visibility</p:attrName>
                                        </p:attrNameLst>
                                      </p:cBhvr>
                                      <p:to>
                                        <p:strVal val="visible"/>
                                      </p:to>
                                    </p:set>
                                    <p:animEffect transition="in" filter="fade">
                                      <p:cBhvr>
                                        <p:cTn id="184" dur="500"/>
                                        <p:tgtEl>
                                          <p:spTgt spid="5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8"/>
                                        </p:tgtEl>
                                        <p:attrNameLst>
                                          <p:attrName>style.visibility</p:attrName>
                                        </p:attrNameLst>
                                      </p:cBhvr>
                                      <p:to>
                                        <p:strVal val="visible"/>
                                      </p:to>
                                    </p:set>
                                    <p:animEffect transition="in" filter="fade">
                                      <p:cBhvr>
                                        <p:cTn id="190" dur="500"/>
                                        <p:tgtEl>
                                          <p:spTgt spid="5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fade">
                                      <p:cBhvr>
                                        <p:cTn id="193" dur="500"/>
                                        <p:tgtEl>
                                          <p:spTgt spid="5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fade">
                                      <p:cBhvr>
                                        <p:cTn id="196" dur="500"/>
                                        <p:tgtEl>
                                          <p:spTgt spid="6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61"/>
                                        </p:tgtEl>
                                        <p:attrNameLst>
                                          <p:attrName>style.visibility</p:attrName>
                                        </p:attrNameLst>
                                      </p:cBhvr>
                                      <p:to>
                                        <p:strVal val="visible"/>
                                      </p:to>
                                    </p:set>
                                    <p:animEffect transition="in" filter="fade">
                                      <p:cBhvr>
                                        <p:cTn id="199" dur="500"/>
                                        <p:tgtEl>
                                          <p:spTgt spid="6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62"/>
                                        </p:tgtEl>
                                        <p:attrNameLst>
                                          <p:attrName>style.visibility</p:attrName>
                                        </p:attrNameLst>
                                      </p:cBhvr>
                                      <p:to>
                                        <p:strVal val="visible"/>
                                      </p:to>
                                    </p:set>
                                    <p:animEffect transition="in" filter="fade">
                                      <p:cBhvr>
                                        <p:cTn id="202" dur="500"/>
                                        <p:tgtEl>
                                          <p:spTgt spid="6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500"/>
                                        <p:tgtEl>
                                          <p:spTgt spid="63"/>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68"/>
                                        </p:tgtEl>
                                        <p:attrNameLst>
                                          <p:attrName>style.visibility</p:attrName>
                                        </p:attrNameLst>
                                      </p:cBhvr>
                                      <p:to>
                                        <p:strVal val="visible"/>
                                      </p:to>
                                    </p:set>
                                    <p:animEffect transition="in" filter="fade">
                                      <p:cBhvr>
                                        <p:cTn id="213" dur="500"/>
                                        <p:tgtEl>
                                          <p:spTgt spid="68"/>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71"/>
                                        </p:tgtEl>
                                        <p:attrNameLst>
                                          <p:attrName>style.visibility</p:attrName>
                                        </p:attrNameLst>
                                      </p:cBhvr>
                                      <p:to>
                                        <p:strVal val="visible"/>
                                      </p:to>
                                    </p:set>
                                    <p:animEffect transition="in" filter="fade">
                                      <p:cBhvr>
                                        <p:cTn id="216" dur="500"/>
                                        <p:tgtEl>
                                          <p:spTgt spid="71"/>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72"/>
                                        </p:tgtEl>
                                        <p:attrNameLst>
                                          <p:attrName>style.visibility</p:attrName>
                                        </p:attrNameLst>
                                      </p:cBhvr>
                                      <p:to>
                                        <p:strVal val="visible"/>
                                      </p:to>
                                    </p:set>
                                    <p:animEffect transition="in" filter="fade">
                                      <p:cBhvr>
                                        <p:cTn id="219" dur="500"/>
                                        <p:tgtEl>
                                          <p:spTgt spid="72"/>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Effect transition="in" filter="fade">
                                      <p:cBhvr>
                                        <p:cTn id="222" dur="500"/>
                                        <p:tgtEl>
                                          <p:spTgt spid="73"/>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74"/>
                                        </p:tgtEl>
                                        <p:attrNameLst>
                                          <p:attrName>style.visibility</p:attrName>
                                        </p:attrNameLst>
                                      </p:cBhvr>
                                      <p:to>
                                        <p:strVal val="visible"/>
                                      </p:to>
                                    </p:set>
                                    <p:animEffect transition="in" filter="fade">
                                      <p:cBhvr>
                                        <p:cTn id="225" dur="500"/>
                                        <p:tgtEl>
                                          <p:spTgt spid="7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75"/>
                                        </p:tgtEl>
                                        <p:attrNameLst>
                                          <p:attrName>style.visibility</p:attrName>
                                        </p:attrNameLst>
                                      </p:cBhvr>
                                      <p:to>
                                        <p:strVal val="visible"/>
                                      </p:to>
                                    </p:set>
                                    <p:animEffect transition="in" filter="fade">
                                      <p:cBhvr>
                                        <p:cTn id="228" dur="500"/>
                                        <p:tgtEl>
                                          <p:spTgt spid="75"/>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Effect transition="in" filter="fade">
                                      <p:cBhvr>
                                        <p:cTn id="231" dur="500"/>
                                        <p:tgtEl>
                                          <p:spTgt spid="76"/>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77"/>
                                        </p:tgtEl>
                                        <p:attrNameLst>
                                          <p:attrName>style.visibility</p:attrName>
                                        </p:attrNameLst>
                                      </p:cBhvr>
                                      <p:to>
                                        <p:strVal val="visible"/>
                                      </p:to>
                                    </p:set>
                                    <p:animEffect transition="in" filter="fade">
                                      <p:cBhvr>
                                        <p:cTn id="234" dur="500"/>
                                        <p:tgtEl>
                                          <p:spTgt spid="7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79"/>
                                        </p:tgtEl>
                                        <p:attrNameLst>
                                          <p:attrName>style.visibility</p:attrName>
                                        </p:attrNameLst>
                                      </p:cBhvr>
                                      <p:to>
                                        <p:strVal val="visible"/>
                                      </p:to>
                                    </p:set>
                                    <p:animEffect transition="in" filter="fade">
                                      <p:cBhvr>
                                        <p:cTn id="237" dur="500"/>
                                        <p:tgtEl>
                                          <p:spTgt spid="79"/>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80"/>
                                        </p:tgtEl>
                                        <p:attrNameLst>
                                          <p:attrName>style.visibility</p:attrName>
                                        </p:attrNameLst>
                                      </p:cBhvr>
                                      <p:to>
                                        <p:strVal val="visible"/>
                                      </p:to>
                                    </p:set>
                                    <p:animEffect transition="in" filter="fade">
                                      <p:cBhvr>
                                        <p:cTn id="240" dur="500"/>
                                        <p:tgtEl>
                                          <p:spTgt spid="80"/>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64"/>
                                        </p:tgtEl>
                                        <p:attrNameLst>
                                          <p:attrName>style.visibility</p:attrName>
                                        </p:attrNameLst>
                                      </p:cBhvr>
                                      <p:to>
                                        <p:strVal val="visible"/>
                                      </p:to>
                                    </p:set>
                                    <p:animEffect transition="in" filter="fade">
                                      <p:cBhvr>
                                        <p:cTn id="243" dur="500"/>
                                        <p:tgtEl>
                                          <p:spTgt spid="64"/>
                                        </p:tgtEl>
                                      </p:cBhvr>
                                    </p:animEffec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7" grpId="0" bldLvl="0" animBg="1"/>
      <p:bldP spid="68"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9" grpId="0" bldLvl="0" animBg="1"/>
      <p:bldP spid="80" grpId="0" bldLvl="0" animBg="1"/>
      <p:bldP spid="6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67983"/>
            <a:ext cx="6868584" cy="677862"/>
          </a:xfrm>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17347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93186" name="Rectangle 2"/>
          <p:cNvSpPr>
            <a:spLocks noChangeArrowheads="1"/>
          </p:cNvSpPr>
          <p:nvPr/>
        </p:nvSpPr>
        <p:spPr bwMode="auto">
          <a:xfrm>
            <a:off x="2538730" y="1699895"/>
            <a:ext cx="4427538" cy="275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事故风险分析</a:t>
            </a:r>
            <a:endPar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buClr>
                <a:srgbClr val="FFFF00"/>
              </a:buClr>
              <a:defRPr/>
            </a:pPr>
            <a:endPar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应急指挥机构及职责</a:t>
            </a:r>
            <a:endPar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buClr>
                <a:srgbClr val="FFFF00"/>
              </a:buClr>
              <a:defRPr/>
            </a:pPr>
            <a:endPar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处置程序</a:t>
            </a:r>
            <a:endPar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spcAft>
                <a:spcPct val="45000"/>
              </a:spcAft>
              <a:buClr>
                <a:srgbClr val="FFFF00"/>
              </a:buClr>
              <a:defRPr/>
            </a:pPr>
            <a:endPar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spcAft>
                <a:spcPct val="45000"/>
              </a:spcAft>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处置措施</a:t>
            </a:r>
            <a:endPar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188" name="AutoShape 4"/>
          <p:cNvSpPr>
            <a:spLocks noChangeArrowheads="1"/>
          </p:cNvSpPr>
          <p:nvPr/>
        </p:nvSpPr>
        <p:spPr bwMode="auto">
          <a:xfrm flipH="1">
            <a:off x="5383530" y="1461770"/>
            <a:ext cx="4864100" cy="645159"/>
          </a:xfrm>
          <a:prstGeom prst="wedgeRectCallout">
            <a:avLst>
              <a:gd name="adj1" fmla="val 66926"/>
              <a:gd name="adj2" fmla="val 45603"/>
            </a:avLst>
          </a:prstGeom>
          <a:effectLst>
            <a:outerShdw blurRad="50800" dist="50800" dir="5400000" algn="ctr" rotWithShape="0">
              <a:srgbClr val="FF0000">
                <a:alpha val="100000"/>
              </a:srgbClr>
            </a:outerShdw>
          </a:effectLst>
        </p:spPr>
        <p:style>
          <a:lnRef idx="2">
            <a:schemeClr val="accent1"/>
          </a:lnRef>
          <a:fillRef idx="1">
            <a:schemeClr val="lt1"/>
          </a:fillRef>
          <a:effectRef idx="0">
            <a:schemeClr val="accent1"/>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针对可能发生的事故风险，</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分析事故发生的可能性以及严重程度、影响范围</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等。</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189" name="AutoShape 5"/>
          <p:cNvSpPr>
            <a:spLocks noChangeArrowheads="1"/>
          </p:cNvSpPr>
          <p:nvPr/>
        </p:nvSpPr>
        <p:spPr bwMode="auto">
          <a:xfrm flipH="1">
            <a:off x="5383530" y="2307337"/>
            <a:ext cx="4864100" cy="1198879"/>
          </a:xfrm>
          <a:prstGeom prst="wedgeRectCallout">
            <a:avLst>
              <a:gd name="adj1" fmla="val 54389"/>
              <a:gd name="adj2" fmla="val 1847"/>
            </a:avLst>
          </a:prstGeom>
          <a:pattFill prst="dotDmnd">
            <a:fgClr>
              <a:schemeClr val="accent1"/>
            </a:fgClr>
            <a:bgClr>
              <a:schemeClr val="bg1"/>
            </a:bgClr>
          </a:pattFill>
        </p:spPr>
        <p:style>
          <a:lnRef idx="1">
            <a:schemeClr val="accent3"/>
          </a:lnRef>
          <a:fillRef idx="2">
            <a:schemeClr val="accent3"/>
          </a:fillRef>
          <a:effectRef idx="1">
            <a:schemeClr val="accent3"/>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根据事故类型，</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明确应急指挥机构总指挥、副总指挥以及各成员单位或人员的具体职责</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。应急指挥机构可以设置相应的应急救援工作小组，明确各小组的工作任务及主要负责人职责。</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190" name="AutoShape 6"/>
          <p:cNvSpPr>
            <a:spLocks noChangeArrowheads="1"/>
          </p:cNvSpPr>
          <p:nvPr/>
        </p:nvSpPr>
        <p:spPr bwMode="auto">
          <a:xfrm flipH="1">
            <a:off x="5383530" y="3706902"/>
            <a:ext cx="4864100" cy="1476374"/>
          </a:xfrm>
          <a:prstGeom prst="wedgeRectCallout">
            <a:avLst>
              <a:gd name="adj1" fmla="val 76597"/>
              <a:gd name="adj2" fmla="val -56259"/>
            </a:avLst>
          </a:prstGeom>
          <a:blipFill rotWithShape="1">
            <a:blip r:embed="rId1"/>
            <a:stretch>
              <a:fillRect/>
            </a:stretch>
          </a:blipFill>
        </p:spPr>
        <p:style>
          <a:lnRef idx="1">
            <a:schemeClr val="accent5"/>
          </a:lnRef>
          <a:fillRef idx="2">
            <a:schemeClr val="accent5"/>
          </a:fillRef>
          <a:effectRef idx="1">
            <a:schemeClr val="accent5"/>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明确事故及事故险情信息报告程序和内容，报告方式和责任人等内容</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。根据事故响应级别，具体描述事故接警报告和记录、应急指挥机构启动、应急指挥、资源调配、应急救援、扩大应急等应急响应程序。</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191" name="AutoShape 7"/>
          <p:cNvSpPr>
            <a:spLocks noChangeArrowheads="1"/>
          </p:cNvSpPr>
          <p:nvPr/>
        </p:nvSpPr>
        <p:spPr bwMode="auto">
          <a:xfrm flipH="1">
            <a:off x="3367405" y="5503545"/>
            <a:ext cx="4864100" cy="922019"/>
          </a:xfrm>
          <a:prstGeom prst="wedgeRectCallout">
            <a:avLst>
              <a:gd name="adj1" fmla="val 37635"/>
              <a:gd name="adj2" fmla="val -170465"/>
            </a:avLst>
          </a:prstGeom>
          <a:blipFill>
            <a:blip r:embed="rId2"/>
          </a:blipFill>
        </p:spPr>
        <p:style>
          <a:lnRef idx="1">
            <a:schemeClr val="accent3"/>
          </a:lnRef>
          <a:fillRef idx="2">
            <a:schemeClr val="accent3"/>
          </a:fillRef>
          <a:effectRef idx="1">
            <a:schemeClr val="accent3"/>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针对可能发生的事故风险、事故危害程度和影响范围，制定相应的应急处置措施，</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明确处置原则和具体要求</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nvCxnSpPr>
        <p:spPr>
          <a:xfrm flipV="1">
            <a:off x="2790622" y="2108101"/>
            <a:ext cx="1656184" cy="20638"/>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直接连接符 10"/>
          <p:cNvCxnSpPr/>
          <p:nvPr/>
        </p:nvCxnSpPr>
        <p:spPr>
          <a:xfrm>
            <a:off x="2790622" y="2912249"/>
            <a:ext cx="223224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直接连接符 12"/>
          <p:cNvCxnSpPr/>
          <p:nvPr/>
        </p:nvCxnSpPr>
        <p:spPr>
          <a:xfrm>
            <a:off x="2790622" y="3632329"/>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直接连接符 14"/>
          <p:cNvCxnSpPr/>
          <p:nvPr/>
        </p:nvCxnSpPr>
        <p:spPr>
          <a:xfrm>
            <a:off x="2790622" y="4408170"/>
            <a:ext cx="1152128" cy="0"/>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 Box 2"/>
          <p:cNvSpPr txBox="1">
            <a:spLocks noChangeArrowheads="1"/>
          </p:cNvSpPr>
          <p:nvPr/>
        </p:nvSpPr>
        <p:spPr bwMode="auto">
          <a:xfrm>
            <a:off x="1927543" y="1571625"/>
            <a:ext cx="611187" cy="396938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kumimoji="0"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spcBef>
                <a:spcPct val="50000"/>
              </a:spcBef>
              <a:defRPr/>
            </a:pPr>
            <a:r>
              <a:rPr kumimoji="0"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专项应急预案</a:t>
            </a:r>
            <a:endParaRPr kumimoji="0"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spcBef>
                <a:spcPct val="50000"/>
              </a:spcBef>
              <a:defRPr/>
            </a:pPr>
            <a:endParaRPr lang="en-US" altLang="zh-CN" sz="28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188"/>
                                        </p:tgtEl>
                                        <p:attrNameLst>
                                          <p:attrName>style.visibility</p:attrName>
                                        </p:attrNameLst>
                                      </p:cBhvr>
                                      <p:to>
                                        <p:strVal val="visible"/>
                                      </p:to>
                                    </p:set>
                                    <p:animEffect transition="in" filter="fade">
                                      <p:cBhvr>
                                        <p:cTn id="11" dur="500"/>
                                        <p:tgtEl>
                                          <p:spTgt spid="931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25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3189"/>
                                        </p:tgtEl>
                                        <p:attrNameLst>
                                          <p:attrName>style.visibility</p:attrName>
                                        </p:attrNameLst>
                                      </p:cBhvr>
                                      <p:to>
                                        <p:strVal val="visible"/>
                                      </p:to>
                                    </p:set>
                                    <p:animEffect transition="in" filter="fade">
                                      <p:cBhvr>
                                        <p:cTn id="20" dur="500"/>
                                        <p:tgtEl>
                                          <p:spTgt spid="931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25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3190"/>
                                        </p:tgtEl>
                                        <p:attrNameLst>
                                          <p:attrName>style.visibility</p:attrName>
                                        </p:attrNameLst>
                                      </p:cBhvr>
                                      <p:to>
                                        <p:strVal val="visible"/>
                                      </p:to>
                                    </p:set>
                                    <p:animEffect transition="in" filter="fade">
                                      <p:cBhvr>
                                        <p:cTn id="29" dur="500"/>
                                        <p:tgtEl>
                                          <p:spTgt spid="931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5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3191"/>
                                        </p:tgtEl>
                                        <p:attrNameLst>
                                          <p:attrName>style.visibility</p:attrName>
                                        </p:attrNameLst>
                                      </p:cBhvr>
                                      <p:to>
                                        <p:strVal val="visible"/>
                                      </p:to>
                                    </p:set>
                                    <p:animEffect transition="in" filter="fade">
                                      <p:cBhvr>
                                        <p:cTn id="38" dur="500"/>
                                        <p:tgtEl>
                                          <p:spTgt spid="9319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ldLvl="0" animBg="1"/>
      <p:bldP spid="93189" grpId="0" bldLvl="0" animBg="1"/>
      <p:bldP spid="93190" grpId="0" bldLvl="0" animBg="1"/>
      <p:bldP spid="93191" grpId="0" bldLvl="0" animBg="1"/>
      <p:bldP spid="6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5" name="文本框 4"/>
          <p:cNvSpPr txBox="1"/>
          <p:nvPr/>
        </p:nvSpPr>
        <p:spPr>
          <a:xfrm>
            <a:off x="1737995" y="1064895"/>
            <a:ext cx="3456940" cy="460375"/>
          </a:xfrm>
          <a:prstGeom prst="rect">
            <a:avLst/>
          </a:prstGeom>
          <a:noFill/>
        </p:spPr>
        <p:txBody>
          <a:bodyPr wrap="none" rtlCol="0" anchor="t">
            <a:spAutoFit/>
          </a:bodyPr>
          <a:lstStyle/>
          <a:p>
            <a:r>
              <a:rPr lang="en-US" altLang="zh-CN"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编制内容</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6703060" y="2566670"/>
            <a:ext cx="3633470" cy="3987165"/>
          </a:xfrm>
          <a:prstGeom prst="roundRect">
            <a:avLst/>
          </a:prstGeom>
          <a:noFill/>
          <a:ln w="762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Bef>
                <a:spcPts val="0"/>
              </a:spcBef>
            </a:pPr>
            <a:r>
              <a:rPr sz="2000" b="1"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2.应急工作职责</a:t>
            </a:r>
            <a:endParaRPr sz="2000" b="1"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0"/>
              </a:spcBef>
            </a:pPr>
            <a:r>
              <a:rPr sz="2000" b="1"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3.</a:t>
            </a:r>
            <a:r>
              <a:rPr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应急处置</a:t>
            </a:r>
            <a:endParaRPr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0"/>
              </a:spcBef>
            </a:pPr>
            <a:r>
              <a:rPr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a)事故应急处置程序</a:t>
            </a:r>
            <a:endParaRPr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0"/>
              </a:spcBef>
            </a:pPr>
            <a:r>
              <a:rPr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b)现场应急处置措施。</a:t>
            </a:r>
            <a:endParaRPr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0"/>
              </a:spcBef>
            </a:pPr>
            <a:r>
              <a:rPr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c)明确报警负责人以及报警电话及上级管理部门、相关应急救援单位联络方式和联系人员，事故报告基本要求和内容。</a:t>
            </a:r>
            <a:endParaRPr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sz="2000" b="1"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4.</a:t>
            </a:r>
            <a:r>
              <a:rPr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注意事项</a:t>
            </a:r>
            <a:endParaRPr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sz="2000" b="1"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5.附件</a:t>
            </a:r>
            <a:endParaRPr lang="zh-CN" altLang="en-US" sz="2000" b="1"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a:xfrm>
            <a:off x="1737995" y="1663065"/>
            <a:ext cx="3236595" cy="474535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r>
              <a:rPr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事故风险分析</a:t>
            </a:r>
            <a:endParaRPr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a)事故类型；</a:t>
            </a:r>
            <a:endPar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b)事故发生的区域、地点或装置的名称；</a:t>
            </a:r>
            <a:endPar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c)事故发生的可能时间、事故的危害严重程度及其影响范围；</a:t>
            </a:r>
            <a:endPar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d)事故前可能出现的征兆；</a:t>
            </a:r>
            <a:endPar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e)事故可能引发的次生、衍生事故。</a:t>
            </a: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0" name="图片 8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700000">
            <a:off x="4747895" y="2093595"/>
            <a:ext cx="2328545" cy="2964815"/>
          </a:xfrm>
          <a:prstGeom prst="rect">
            <a:avLst/>
          </a:prstGeom>
          <a:effectLst>
            <a:reflection blurRad="12700" stA="34000" endPos="42000" dir="5400000" sy="-100000" algn="bl" rotWithShape="0"/>
          </a:effectLst>
        </p:spPr>
      </p:pic>
      <p:sp>
        <p:nvSpPr>
          <p:cNvPr id="68" name="双波形 67"/>
          <p:cNvSpPr/>
          <p:nvPr/>
        </p:nvSpPr>
        <p:spPr bwMode="auto">
          <a:xfrm>
            <a:off x="5471795" y="1183640"/>
            <a:ext cx="5073650" cy="103187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510020" y="1384935"/>
            <a:ext cx="3455670" cy="515620"/>
          </a:xfrm>
          <a:prstGeom prst="rect">
            <a:avLst/>
          </a:prstGeom>
          <a:blipFill>
            <a:blip r:embed="rId2"/>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现场处置方案主要内容</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0037" y="239133"/>
            <a:ext cx="8136000" cy="720000"/>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68" name="双波形 67"/>
          <p:cNvSpPr/>
          <p:nvPr/>
        </p:nvSpPr>
        <p:spPr bwMode="auto">
          <a:xfrm>
            <a:off x="1809750" y="5578475"/>
            <a:ext cx="8295005" cy="71183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639185" y="5781675"/>
            <a:ext cx="4477385" cy="445135"/>
          </a:xfrm>
          <a:prstGeom prst="rect">
            <a:avLst/>
          </a:prstGeom>
          <a:blipFill>
            <a:blip r:embed="rId1"/>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综合应急</a:t>
            </a: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预案与现场处置方案的区别</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a:xfrm>
            <a:off x="1810385" y="1039495"/>
            <a:ext cx="279781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809750" y="1038860"/>
            <a:ext cx="2798445" cy="3784600"/>
          </a:xfrm>
          <a:prstGeom prst="rect">
            <a:avLst/>
          </a:prstGeom>
          <a:noFill/>
        </p:spPr>
        <p:txBody>
          <a:bodyPr wrap="square" rtlCol="0" anchor="t">
            <a:spAutoFit/>
          </a:bodyPr>
          <a:lstStyle/>
          <a:p>
            <a:pPr eaLnBrk="1" latinLnBrk="0" hangingPunct="1">
              <a:lnSpc>
                <a:spcPts val="3200"/>
              </a:lnSpc>
              <a:spcBef>
                <a:spcPts val="0"/>
              </a:spcBef>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制定部门不同。</a:t>
            </a:r>
            <a:endPar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ts val="3200"/>
              </a:lnSpc>
              <a:spcBef>
                <a:spcPts val="0"/>
              </a:spcBef>
              <a:buClr>
                <a:srgbClr val="FFFF00"/>
              </a:buClr>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现场处置方案是生产经营单位应根据风险评估、岗位操作规程以及危险性控制措施，组织本单位</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现场作业人员及相关专业人员</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共同进行编制。</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企业应急救援预案由企业单位主要负责人组织制定。</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5022850" y="1301750"/>
            <a:ext cx="2505710" cy="409448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5150485" y="1301750"/>
            <a:ext cx="2249805" cy="3784600"/>
          </a:xfrm>
          <a:prstGeom prst="rect">
            <a:avLst/>
          </a:prstGeom>
          <a:noFill/>
        </p:spPr>
        <p:txBody>
          <a:bodyPr wrap="square" rtlCol="0" anchor="t">
            <a:spAutoFit/>
          </a:bodyPr>
          <a:lstStyle/>
          <a:p>
            <a:pPr eaLnBrk="1" latinLnBrk="0" hangingPunct="1">
              <a:lnSpc>
                <a:spcPts val="3200"/>
              </a:lnSpc>
              <a:spcBef>
                <a:spcPts val="0"/>
              </a:spcBef>
              <a:buClr>
                <a:srgbClr val="FFFF00"/>
              </a:buClr>
              <a:buFont typeface="Wingdings" panose="05000000000000000000" pitchFamily="2" charset="2"/>
              <a:buChar char="Ø"/>
            </a:pP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启动机制不同。</a:t>
            </a:r>
            <a:endPar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ts val="3200"/>
              </a:lnSpc>
              <a:spcBef>
                <a:spcPts val="0"/>
              </a:spcBef>
              <a:buClr>
                <a:srgbClr val="FFFF00"/>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小事故发生时，由车间或班组成员根据事故发展自行启动应急处置措施，企业应急预案由企业管理者根据事故发展启动，</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必要时还要报告请求政府的抢险救援。</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7912100" y="1695450"/>
            <a:ext cx="2493010" cy="374904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内容占位符 11"/>
          <p:cNvSpPr>
            <a:spLocks noGrp="1"/>
          </p:cNvSpPr>
          <p:nvPr>
            <p:ph idx="1"/>
          </p:nvPr>
        </p:nvSpPr>
        <p:spPr>
          <a:xfrm>
            <a:off x="8100060" y="2433955"/>
            <a:ext cx="2117725" cy="2961640"/>
          </a:xfrm>
        </p:spPr>
        <p:txBody>
          <a:bodyPr/>
          <a:lstStyle/>
          <a:p>
            <a:pPr marL="0" indent="0" eaLnBrk="1" latinLnBrk="0" hangingPunct="1">
              <a:lnSpc>
                <a:spcPts val="3200"/>
              </a:lnSpc>
              <a:spcBef>
                <a:spcPts val="0"/>
              </a:spcBef>
              <a:buClr>
                <a:srgbClr val="FFFF00"/>
              </a:buClr>
              <a:buFont typeface="Wingdings" panose="05000000000000000000" pitchFamily="2" charset="2"/>
              <a:buNone/>
            </a:pPr>
            <a:r>
              <a:rPr lang="en-US" altLang="zh-CN">
                <a:solidFill>
                  <a:srgbClr val="FF0000"/>
                </a:solidFill>
                <a:ea typeface="微软雅黑" panose="020B0503020204020204" pitchFamily="34" charset="-122"/>
                <a:sym typeface="+mn-ea"/>
              </a:rPr>
              <a:t>(3)</a:t>
            </a:r>
            <a:r>
              <a:rPr lang="zh-CN" altLang="en-US" dirty="0">
                <a:solidFill>
                  <a:srgbClr val="FF0000"/>
                </a:solidFill>
                <a:ea typeface="微软雅黑" panose="020B0503020204020204" pitchFamily="34" charset="-122"/>
                <a:sym typeface="+mn-ea"/>
              </a:rPr>
              <a:t>针对的事故程度不同。</a:t>
            </a:r>
            <a:endParaRPr lang="zh-CN" altLang="en-US" b="1" dirty="0">
              <a:solidFill>
                <a:srgbClr val="FF0000"/>
              </a:solidFill>
              <a:ea typeface="微软雅黑" panose="020B0503020204020204" pitchFamily="34" charset="-122"/>
              <a:sym typeface="+mn-ea"/>
            </a:endParaRPr>
          </a:p>
          <a:p>
            <a:pPr marL="0" indent="0" eaLnBrk="1" latinLnBrk="0" hangingPunct="1">
              <a:lnSpc>
                <a:spcPts val="3200"/>
              </a:lnSpc>
              <a:spcBef>
                <a:spcPts val="0"/>
              </a:spcBef>
              <a:buClr>
                <a:srgbClr val="FFFF00"/>
              </a:buClr>
              <a:buFont typeface="Wingdings" panose="05000000000000000000" pitchFamily="2" charset="2"/>
              <a:buNone/>
            </a:pPr>
            <a:r>
              <a:rPr lang="zh-CN" altLang="en-US" dirty="0">
                <a:ea typeface="微软雅黑" panose="020B0503020204020204" pitchFamily="34" charset="-122"/>
                <a:sym typeface="+mn-ea"/>
              </a:rPr>
              <a:t>小事故发生时，采取措施后不能有效控制事态发展，就</a:t>
            </a:r>
            <a:r>
              <a:rPr lang="zh-CN" altLang="en-US" dirty="0">
                <a:solidFill>
                  <a:srgbClr val="FF0000"/>
                </a:solidFill>
                <a:ea typeface="微软雅黑" panose="020B0503020204020204" pitchFamily="34" charset="-122"/>
                <a:sym typeface="+mn-ea"/>
              </a:rPr>
              <a:t>应该启动事故救援预案。</a:t>
            </a:r>
            <a:endParaRPr lang="zh-CN" altLang="en-US" b="1" dirty="0">
              <a:solidFill>
                <a:srgbClr val="FF0000"/>
              </a:solidFill>
              <a:ea typeface="微软雅黑" panose="020B0503020204020204" pitchFamily="34" charset="-122"/>
              <a:sym typeface="+mn-ea"/>
            </a:endParaRPr>
          </a:p>
          <a:p>
            <a:endParaRPr lang="zh-CN" altLang="en-US"/>
          </a:p>
        </p:txBody>
      </p:sp>
      <p:pic>
        <p:nvPicPr>
          <p:cNvPr id="13" name="图片 12" descr="office6\wpsassist\cache\A000320150525A77PPIC"/>
          <p:cNvPicPr>
            <a:picLocks noChangeAspect="1"/>
          </p:cNvPicPr>
          <p:nvPr/>
        </p:nvPicPr>
        <p:blipFill>
          <a:blip r:embed="rId2"/>
          <a:stretch>
            <a:fillRect/>
          </a:stretch>
        </p:blipFill>
        <p:spPr>
          <a:xfrm>
            <a:off x="7912100" y="873760"/>
            <a:ext cx="2651125" cy="156019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0037" y="239133"/>
            <a:ext cx="8136000" cy="720000"/>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68" name="双波形 67"/>
          <p:cNvSpPr/>
          <p:nvPr/>
        </p:nvSpPr>
        <p:spPr bwMode="auto">
          <a:xfrm>
            <a:off x="1809750" y="5578475"/>
            <a:ext cx="8408035"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342640" y="5781675"/>
            <a:ext cx="5342255" cy="445135"/>
          </a:xfrm>
          <a:prstGeom prst="rect">
            <a:avLst/>
          </a:prstGeom>
          <a:blipFill>
            <a:blip r:embed="rId1"/>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《生产安全事故应急预案管理办法》第</a:t>
            </a:r>
            <a:r>
              <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88</a:t>
            </a: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号令</a:t>
            </a:r>
            <a:endPar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圆角矩形 6"/>
          <p:cNvSpPr/>
          <p:nvPr/>
        </p:nvSpPr>
        <p:spPr>
          <a:xfrm>
            <a:off x="1810385" y="1039495"/>
            <a:ext cx="279781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809750" y="1038860"/>
            <a:ext cx="2798445" cy="4184650"/>
          </a:xfrm>
          <a:prstGeom prst="rect">
            <a:avLst/>
          </a:prstGeom>
          <a:noFill/>
        </p:spPr>
        <p:txBody>
          <a:bodyPr wrap="square" rtlCol="0" anchor="t">
            <a:spAutoFit/>
          </a:bodyPr>
          <a:lstStyle/>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第七条  应急预案的编制应当遵循以人为本、依法依规、符合实际、注重实效的原则，以应急处置为核心，明确应急职责、规范应急程序、细化保障措施。</a:t>
            </a:r>
            <a:endParaRPr lang="zh-CN" altLang="en-US" sz="1900" b="1">
              <a:latin typeface="微软雅黑" panose="020B0503020204020204" pitchFamily="34" charset="-122"/>
              <a:ea typeface="微软雅黑" panose="020B0503020204020204" pitchFamily="34" charset="-122"/>
              <a:cs typeface="微软雅黑" panose="020B0503020204020204" pitchFamily="34" charset="-122"/>
            </a:endParaRPr>
          </a:p>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第八条  应急预案的编制应当符合下列基本要求：</a:t>
            </a:r>
            <a:endParaRPr lang="zh-CN" altLang="en-US" sz="1900" b="1">
              <a:latin typeface="微软雅黑" panose="020B0503020204020204" pitchFamily="34" charset="-122"/>
              <a:ea typeface="微软雅黑" panose="020B0503020204020204" pitchFamily="34" charset="-122"/>
              <a:cs typeface="微软雅黑" panose="020B0503020204020204" pitchFamily="34" charset="-122"/>
            </a:endParaRPr>
          </a:p>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（一）有关法律、法规、规章和标准的规定；</a:t>
            </a:r>
            <a:endParaRPr lang="zh-CN" altLang="en-US" sz="1900" b="1">
              <a:latin typeface="微软雅黑" panose="020B0503020204020204" pitchFamily="34" charset="-122"/>
              <a:ea typeface="微软雅黑" panose="020B0503020204020204" pitchFamily="34" charset="-122"/>
              <a:cs typeface="微软雅黑" panose="020B0503020204020204" pitchFamily="34" charset="-122"/>
            </a:endParaRPr>
          </a:p>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（二）本地区、本部门、本单位的安全生产实际情况；</a:t>
            </a:r>
            <a:endParaRPr lang="zh-CN" altLang="en-US" sz="19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5022850" y="1301750"/>
            <a:ext cx="2505710" cy="409448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7912100" y="1695450"/>
            <a:ext cx="2493010" cy="374904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内容占位符 11"/>
          <p:cNvSpPr>
            <a:spLocks noGrp="1"/>
          </p:cNvSpPr>
          <p:nvPr>
            <p:ph idx="1"/>
          </p:nvPr>
        </p:nvSpPr>
        <p:spPr>
          <a:xfrm>
            <a:off x="8100060" y="2304415"/>
            <a:ext cx="2117725" cy="2961640"/>
          </a:xfrm>
        </p:spPr>
        <p:txBody>
          <a:bodyPr/>
          <a:lstStyle/>
          <a:p>
            <a:pPr marL="0" indent="0" eaLnBrk="1" latinLnBrk="0" hangingPunct="1">
              <a:lnSpc>
                <a:spcPts val="3200"/>
              </a:lnSpc>
              <a:spcBef>
                <a:spcPts val="0"/>
              </a:spcBef>
              <a:buClr>
                <a:srgbClr val="FFFF00"/>
              </a:buClr>
              <a:buFont typeface="Wingdings" panose="05000000000000000000" pitchFamily="2" charset="2"/>
              <a:buNone/>
            </a:pPr>
            <a:r>
              <a:rPr lang="zh-CN" altLang="en-US" sz="1800">
                <a:latin typeface="微软雅黑" panose="020B0503020204020204" pitchFamily="34" charset="-122"/>
                <a:ea typeface="微软雅黑" panose="020B0503020204020204" pitchFamily="34" charset="-122"/>
                <a:sym typeface="+mn-ea"/>
              </a:rPr>
              <a:t>（七）应急预案基本要素齐全、完整，应急预案附件提供的信息准确；</a:t>
            </a:r>
            <a:endParaRPr lang="zh-CN" altLang="en-US" sz="1800" b="1">
              <a:latin typeface="微软雅黑" panose="020B0503020204020204" pitchFamily="34" charset="-122"/>
              <a:ea typeface="微软雅黑" panose="020B0503020204020204" pitchFamily="34" charset="-122"/>
            </a:endParaRPr>
          </a:p>
          <a:p>
            <a:pPr marL="0" indent="0" eaLnBrk="1" latinLnBrk="0" hangingPunct="1">
              <a:lnSpc>
                <a:spcPts val="3200"/>
              </a:lnSpc>
              <a:spcBef>
                <a:spcPts val="0"/>
              </a:spcBef>
              <a:buClr>
                <a:srgbClr val="FFFF00"/>
              </a:buClr>
              <a:buFont typeface="Wingdings" panose="05000000000000000000" pitchFamily="2" charset="2"/>
              <a:buNone/>
            </a:pPr>
            <a:r>
              <a:rPr lang="zh-CN" altLang="en-US" sz="1800">
                <a:latin typeface="微软雅黑" panose="020B0503020204020204" pitchFamily="34" charset="-122"/>
                <a:ea typeface="微软雅黑" panose="020B0503020204020204" pitchFamily="34" charset="-122"/>
                <a:sym typeface="+mn-ea"/>
              </a:rPr>
              <a:t>（八）应急预案内容与相关应急预案相互衔接。</a:t>
            </a:r>
            <a:endParaRPr lang="zh-CN" altLang="en-US" sz="1800" b="1" dirty="0">
              <a:solidFill>
                <a:srgbClr val="FF0000"/>
              </a:solidFill>
              <a:ea typeface="微软雅黑" panose="020B0503020204020204" pitchFamily="34" charset="-122"/>
              <a:sym typeface="+mn-ea"/>
            </a:endParaRPr>
          </a:p>
          <a:p>
            <a:endParaRPr lang="zh-CN" altLang="en-US"/>
          </a:p>
        </p:txBody>
      </p:sp>
      <p:pic>
        <p:nvPicPr>
          <p:cNvPr id="13" name="图片 12" descr="office6\wpsassist\cache\A000320150525A77PPIC"/>
          <p:cNvPicPr>
            <a:picLocks noChangeAspect="1"/>
          </p:cNvPicPr>
          <p:nvPr/>
        </p:nvPicPr>
        <p:blipFill>
          <a:blip r:embed="rId2"/>
          <a:stretch>
            <a:fillRect/>
          </a:stretch>
        </p:blipFill>
        <p:spPr>
          <a:xfrm>
            <a:off x="7753985" y="744220"/>
            <a:ext cx="2651125" cy="1560195"/>
          </a:xfrm>
          <a:prstGeom prst="rect">
            <a:avLst/>
          </a:prstGeom>
        </p:spPr>
      </p:pic>
      <p:sp>
        <p:nvSpPr>
          <p:cNvPr id="3" name="文本框 2"/>
          <p:cNvSpPr txBox="1"/>
          <p:nvPr/>
        </p:nvSpPr>
        <p:spPr>
          <a:xfrm>
            <a:off x="5185410" y="1457325"/>
            <a:ext cx="2343150" cy="4246245"/>
          </a:xfrm>
          <a:prstGeom prst="rect">
            <a:avLst/>
          </a:prstGeom>
          <a:noFill/>
        </p:spPr>
        <p:txBody>
          <a:bodyPr wrap="square" rtlCol="0" anchor="t">
            <a:spAutoFit/>
          </a:bodyPr>
          <a:lstStyle/>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（三）本地区、本部门、本单位的危险性分析情况；</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（四）应急组织和人员的职责分工明确，并有具体的落实措施；</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（五）有明确、具体的应急程序和处置措施，并与其应急能力相适应；</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（六）有明确的应急保障措施，满足本地区、本部门、本单位的应急工作需要；</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375563" y="2169045"/>
            <a:ext cx="2597037" cy="3325625"/>
          </a:xfrm>
          <a:custGeom>
            <a:avLst/>
            <a:gdLst>
              <a:gd name="T0" fmla="*/ 915 w 1244"/>
              <a:gd name="T1" fmla="*/ 1278 h 1593"/>
              <a:gd name="T2" fmla="*/ 0 w 1244"/>
              <a:gd name="T3" fmla="*/ 1593 h 1593"/>
              <a:gd name="T4" fmla="*/ 1244 w 1244"/>
              <a:gd name="T5" fmla="*/ 0 h 1593"/>
              <a:gd name="T6" fmla="*/ 915 w 1244"/>
              <a:gd name="T7" fmla="*/ 1278 h 1593"/>
            </a:gdLst>
            <a:ahLst/>
            <a:cxnLst>
              <a:cxn ang="0">
                <a:pos x="T0" y="T1"/>
              </a:cxn>
              <a:cxn ang="0">
                <a:pos x="T2" y="T3"/>
              </a:cxn>
              <a:cxn ang="0">
                <a:pos x="T4" y="T5"/>
              </a:cxn>
              <a:cxn ang="0">
                <a:pos x="T6" y="T7"/>
              </a:cxn>
            </a:cxnLst>
            <a:rect l="0" t="0" r="r" b="b"/>
            <a:pathLst>
              <a:path w="1244" h="1593">
                <a:moveTo>
                  <a:pt x="915" y="1278"/>
                </a:moveTo>
                <a:lnTo>
                  <a:pt x="0" y="1593"/>
                </a:lnTo>
                <a:lnTo>
                  <a:pt x="1244" y="0"/>
                </a:lnTo>
                <a:lnTo>
                  <a:pt x="915" y="1278"/>
                </a:lnTo>
                <a:close/>
              </a:path>
            </a:pathLst>
          </a:custGeom>
          <a:solidFill>
            <a:schemeClr val="tx1"/>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sp>
        <p:nvSpPr>
          <p:cNvPr id="6" name="Rectangle 6"/>
          <p:cNvSpPr>
            <a:spLocks noChangeArrowheads="1"/>
          </p:cNvSpPr>
          <p:nvPr/>
        </p:nvSpPr>
        <p:spPr bwMode="auto">
          <a:xfrm>
            <a:off x="1923" y="1081"/>
            <a:ext cx="4677060" cy="6855839"/>
          </a:xfrm>
          <a:prstGeom prst="rect">
            <a:avLst/>
          </a:prstGeom>
          <a:solidFill>
            <a:srgbClr val="004898"/>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grpSp>
        <p:nvGrpSpPr>
          <p:cNvPr id="2" name="组合 1"/>
          <p:cNvGrpSpPr/>
          <p:nvPr/>
        </p:nvGrpSpPr>
        <p:grpSpPr>
          <a:xfrm>
            <a:off x="333858" y="1866335"/>
            <a:ext cx="5638741" cy="2970724"/>
            <a:chOff x="350533" y="1967772"/>
            <a:chExt cx="5948658" cy="3134002"/>
          </a:xfrm>
        </p:grpSpPr>
        <p:sp>
          <p:nvSpPr>
            <p:cNvPr id="7" name="Freeform 7"/>
            <p:cNvSpPr/>
            <p:nvPr/>
          </p:nvSpPr>
          <p:spPr bwMode="auto">
            <a:xfrm>
              <a:off x="500296" y="2287119"/>
              <a:ext cx="5798895" cy="2814655"/>
            </a:xfrm>
            <a:custGeom>
              <a:avLst/>
              <a:gdLst>
                <a:gd name="T0" fmla="*/ 2304 w 2633"/>
                <a:gd name="T1" fmla="*/ 1278 h 1278"/>
                <a:gd name="T2" fmla="*/ 343 w 2633"/>
                <a:gd name="T3" fmla="*/ 1276 h 1278"/>
                <a:gd name="T4" fmla="*/ 0 w 2633"/>
                <a:gd name="T5" fmla="*/ 13 h 1278"/>
                <a:gd name="T6" fmla="*/ 2633 w 2633"/>
                <a:gd name="T7" fmla="*/ 0 h 1278"/>
                <a:gd name="T8" fmla="*/ 2304 w 2633"/>
                <a:gd name="T9" fmla="*/ 1278 h 1278"/>
              </a:gdLst>
              <a:ahLst/>
              <a:cxnLst>
                <a:cxn ang="0">
                  <a:pos x="T0" y="T1"/>
                </a:cxn>
                <a:cxn ang="0">
                  <a:pos x="T2" y="T3"/>
                </a:cxn>
                <a:cxn ang="0">
                  <a:pos x="T4" y="T5"/>
                </a:cxn>
                <a:cxn ang="0">
                  <a:pos x="T6" y="T7"/>
                </a:cxn>
                <a:cxn ang="0">
                  <a:pos x="T8" y="T9"/>
                </a:cxn>
              </a:cxnLst>
              <a:rect l="0" t="0" r="r" b="b"/>
              <a:pathLst>
                <a:path w="2633" h="1278">
                  <a:moveTo>
                    <a:pt x="2304" y="1278"/>
                  </a:moveTo>
                  <a:lnTo>
                    <a:pt x="343" y="1276"/>
                  </a:lnTo>
                  <a:lnTo>
                    <a:pt x="0" y="13"/>
                  </a:lnTo>
                  <a:lnTo>
                    <a:pt x="2633" y="0"/>
                  </a:lnTo>
                  <a:lnTo>
                    <a:pt x="2304" y="1278"/>
                  </a:lnTo>
                  <a:close/>
                </a:path>
              </a:pathLst>
            </a:custGeom>
            <a:solidFill>
              <a:srgbClr val="E60012"/>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sp>
          <p:nvSpPr>
            <p:cNvPr id="8" name="Freeform 8"/>
            <p:cNvSpPr/>
            <p:nvPr/>
          </p:nvSpPr>
          <p:spPr bwMode="auto">
            <a:xfrm>
              <a:off x="535534" y="2313549"/>
              <a:ext cx="740003" cy="2783821"/>
            </a:xfrm>
            <a:custGeom>
              <a:avLst/>
              <a:gdLst>
                <a:gd name="T0" fmla="*/ 0 w 336"/>
                <a:gd name="T1" fmla="*/ 7 h 1264"/>
                <a:gd name="T2" fmla="*/ 336 w 336"/>
                <a:gd name="T3" fmla="*/ 0 h 1264"/>
                <a:gd name="T4" fmla="*/ 327 w 336"/>
                <a:gd name="T5" fmla="*/ 1264 h 1264"/>
                <a:gd name="T6" fmla="*/ 0 w 336"/>
                <a:gd name="T7" fmla="*/ 7 h 1264"/>
              </a:gdLst>
              <a:ahLst/>
              <a:cxnLst>
                <a:cxn ang="0">
                  <a:pos x="T0" y="T1"/>
                </a:cxn>
                <a:cxn ang="0">
                  <a:pos x="T2" y="T3"/>
                </a:cxn>
                <a:cxn ang="0">
                  <a:pos x="T4" y="T5"/>
                </a:cxn>
                <a:cxn ang="0">
                  <a:pos x="T6" y="T7"/>
                </a:cxn>
              </a:cxnLst>
              <a:rect l="0" t="0" r="r" b="b"/>
              <a:pathLst>
                <a:path w="336" h="1264">
                  <a:moveTo>
                    <a:pt x="0" y="7"/>
                  </a:moveTo>
                  <a:lnTo>
                    <a:pt x="336" y="0"/>
                  </a:lnTo>
                  <a:lnTo>
                    <a:pt x="327" y="1264"/>
                  </a:lnTo>
                  <a:lnTo>
                    <a:pt x="0" y="7"/>
                  </a:lnTo>
                  <a:close/>
                </a:path>
              </a:pathLst>
            </a:custGeom>
            <a:solidFill>
              <a:schemeClr val="tx1">
                <a:lumMod val="95000"/>
                <a:lumOff val="5000"/>
              </a:schemeClr>
            </a:solidFill>
            <a:ln>
              <a:noFill/>
            </a:ln>
          </p:spPr>
          <p:txBody>
            <a:bodyPr vert="horz" wrap="square" lIns="121881" tIns="60940" rIns="121881" bIns="60940" numCol="1" anchor="t" anchorCtr="0" compatLnSpc="1"/>
            <a:lstStyle/>
            <a:p>
              <a:endParaRPr lang="zh-CN" altLang="en-US" sz="1705" dirty="0">
                <a:latin typeface="微软雅黑" panose="020B0503020204020204" pitchFamily="34" charset="-122"/>
                <a:cs typeface="微软雅黑" panose="020B0503020204020204" pitchFamily="34" charset="-122"/>
              </a:endParaRPr>
            </a:p>
          </p:txBody>
        </p:sp>
        <p:sp>
          <p:nvSpPr>
            <p:cNvPr id="9" name="Freeform 9"/>
            <p:cNvSpPr/>
            <p:nvPr/>
          </p:nvSpPr>
          <p:spPr bwMode="auto">
            <a:xfrm>
              <a:off x="350533" y="1967772"/>
              <a:ext cx="905183" cy="3129598"/>
            </a:xfrm>
            <a:custGeom>
              <a:avLst/>
              <a:gdLst>
                <a:gd name="T0" fmla="*/ 0 w 411"/>
                <a:gd name="T1" fmla="*/ 197 h 1421"/>
                <a:gd name="T2" fmla="*/ 296 w 411"/>
                <a:gd name="T3" fmla="*/ 0 h 1421"/>
                <a:gd name="T4" fmla="*/ 411 w 411"/>
                <a:gd name="T5" fmla="*/ 1421 h 1421"/>
                <a:gd name="T6" fmla="*/ 0 w 411"/>
                <a:gd name="T7" fmla="*/ 197 h 1421"/>
              </a:gdLst>
              <a:ahLst/>
              <a:cxnLst>
                <a:cxn ang="0">
                  <a:pos x="T0" y="T1"/>
                </a:cxn>
                <a:cxn ang="0">
                  <a:pos x="T2" y="T3"/>
                </a:cxn>
                <a:cxn ang="0">
                  <a:pos x="T4" y="T5"/>
                </a:cxn>
                <a:cxn ang="0">
                  <a:pos x="T6" y="T7"/>
                </a:cxn>
              </a:cxnLst>
              <a:rect l="0" t="0" r="r" b="b"/>
              <a:pathLst>
                <a:path w="411" h="1421">
                  <a:moveTo>
                    <a:pt x="0" y="197"/>
                  </a:moveTo>
                  <a:lnTo>
                    <a:pt x="296" y="0"/>
                  </a:lnTo>
                  <a:lnTo>
                    <a:pt x="411" y="1421"/>
                  </a:lnTo>
                  <a:lnTo>
                    <a:pt x="0" y="197"/>
                  </a:lnTo>
                  <a:close/>
                </a:path>
              </a:pathLst>
            </a:custGeom>
            <a:solidFill>
              <a:srgbClr val="E60012"/>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grpSp>
      <p:sp>
        <p:nvSpPr>
          <p:cNvPr id="20" name="矩形 19"/>
          <p:cNvSpPr/>
          <p:nvPr/>
        </p:nvSpPr>
        <p:spPr>
          <a:xfrm>
            <a:off x="2244447" y="2724522"/>
            <a:ext cx="1925955" cy="1015365"/>
          </a:xfrm>
          <a:prstGeom prst="rect">
            <a:avLst/>
          </a:prstGeom>
        </p:spPr>
        <p:txBody>
          <a:bodyPr wrap="none" lIns="0" tIns="0" rIns="0" bIns="0">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目 录</a:t>
            </a:r>
            <a:endPar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1" name="矩形 20"/>
          <p:cNvSpPr/>
          <p:nvPr/>
        </p:nvSpPr>
        <p:spPr>
          <a:xfrm>
            <a:off x="2262224" y="3770043"/>
            <a:ext cx="1890395" cy="408940"/>
          </a:xfrm>
          <a:prstGeom prst="rect">
            <a:avLst/>
          </a:prstGeom>
        </p:spPr>
        <p:txBody>
          <a:bodyPr wrap="none" lIns="0" tIns="0" rIns="0" bIns="0">
            <a:spAutoFit/>
          </a:bodyPr>
          <a:lstStyle/>
          <a:p>
            <a:pPr algn="ctr"/>
            <a:r>
              <a:rPr lang="en-US" altLang="zh-CN" sz="265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CONTENTS</a:t>
            </a:r>
            <a:endParaRPr lang="en-US" altLang="zh-CN" sz="265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3" name="组合 2"/>
          <p:cNvGrpSpPr/>
          <p:nvPr/>
        </p:nvGrpSpPr>
        <p:grpSpPr>
          <a:xfrm>
            <a:off x="6343268" y="1947296"/>
            <a:ext cx="5465927" cy="3110690"/>
            <a:chOff x="9933" y="3353"/>
            <a:chExt cx="8610" cy="4900"/>
          </a:xfrm>
        </p:grpSpPr>
        <p:sp>
          <p:nvSpPr>
            <p:cNvPr id="18" name="Rectangle 6"/>
            <p:cNvSpPr txBox="1">
              <a:spLocks noChangeArrowheads="1"/>
            </p:cNvSpPr>
            <p:nvPr/>
          </p:nvSpPr>
          <p:spPr>
            <a:xfrm>
              <a:off x="9933" y="3672"/>
              <a:ext cx="1394" cy="1009"/>
            </a:xfrm>
            <a:prstGeom prst="rect">
              <a:avLst/>
            </a:prstGeom>
            <a:solidFill>
              <a:srgbClr val="E60012"/>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01</a:t>
              </a:r>
              <a:endParaRPr lang="en-US" altLang="zh-CN" sz="4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6" name="Rectangle 10"/>
            <p:cNvSpPr>
              <a:spLocks noChangeArrowheads="1"/>
            </p:cNvSpPr>
            <p:nvPr/>
          </p:nvSpPr>
          <p:spPr bwMode="auto">
            <a:xfrm>
              <a:off x="11875" y="3353"/>
              <a:ext cx="6668"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应急预案编制要求</a:t>
              </a:r>
              <a:endParaRPr lang="zh-CN" altLang="en-US" sz="24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7" name="Rectangle 13"/>
            <p:cNvSpPr>
              <a:spLocks noChangeArrowheads="1"/>
            </p:cNvSpPr>
            <p:nvPr/>
          </p:nvSpPr>
          <p:spPr bwMode="auto">
            <a:xfrm>
              <a:off x="11847" y="5000"/>
              <a:ext cx="6478"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应急预案管理要求</a:t>
              </a:r>
              <a:endParaRPr lang="zh-CN" altLang="en-US" sz="24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8" name="Rectangle 16"/>
            <p:cNvSpPr>
              <a:spLocks noChangeArrowheads="1"/>
            </p:cNvSpPr>
            <p:nvPr/>
          </p:nvSpPr>
          <p:spPr bwMode="auto">
            <a:xfrm>
              <a:off x="11808" y="6607"/>
              <a:ext cx="6516"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sz="2400" b="1" dirty="0">
                  <a:solidFill>
                    <a:schemeClr val="tx1"/>
                  </a:solidFill>
                  <a:latin typeface="微软雅黑" panose="020B0503020204020204" pitchFamily="34" charset="-122"/>
                  <a:ea typeface="微软雅黑" panose="020B0503020204020204" pitchFamily="34" charset="-122"/>
                  <a:cs typeface="+mn-ea"/>
                  <a:sym typeface="+mn-lt"/>
                </a:rPr>
                <a:t>相关案例（不成功案例）</a:t>
              </a:r>
              <a:endParaRPr sz="24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0" name="Rectangle 6"/>
            <p:cNvSpPr txBox="1">
              <a:spLocks noChangeArrowheads="1"/>
            </p:cNvSpPr>
            <p:nvPr/>
          </p:nvSpPr>
          <p:spPr>
            <a:xfrm>
              <a:off x="9933" y="5308"/>
              <a:ext cx="1394" cy="1009"/>
            </a:xfrm>
            <a:prstGeom prst="rect">
              <a:avLst/>
            </a:prstGeom>
            <a:solidFill>
              <a:srgbClr val="2F5EB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altLang="zh-CN" sz="4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Rectangle 6"/>
            <p:cNvSpPr txBox="1">
              <a:spLocks noChangeArrowheads="1"/>
            </p:cNvSpPr>
            <p:nvPr/>
          </p:nvSpPr>
          <p:spPr>
            <a:xfrm>
              <a:off x="9941" y="6944"/>
              <a:ext cx="1390" cy="1009"/>
            </a:xfrm>
            <a:prstGeom prst="rect">
              <a:avLst/>
            </a:prstGeom>
            <a:solidFill>
              <a:srgbClr val="E60012"/>
            </a:solidFill>
            <a:ln>
              <a:solidFill>
                <a:srgbClr val="E6001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03</a:t>
              </a:r>
              <a:endParaRPr lang="en-US" altLang="zh-CN" sz="4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lstStyle/>
          <a:p>
            <a:r>
              <a:rPr lang="zh-CN" altLang="en-US">
                <a:ea typeface="微软雅黑" panose="020B0503020204020204" pitchFamily="34" charset="-122"/>
                <a:sym typeface="+mn-ea"/>
              </a:rPr>
              <a:t>第二章 应急预案的管理要求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7" name="圆角矩形 6"/>
          <p:cNvSpPr/>
          <p:nvPr/>
        </p:nvSpPr>
        <p:spPr>
          <a:xfrm>
            <a:off x="1810385" y="967740"/>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905635" y="1006475"/>
            <a:ext cx="2526665" cy="4338320"/>
          </a:xfrm>
          <a:prstGeom prst="rect">
            <a:avLst/>
          </a:prstGeom>
          <a:noFill/>
        </p:spPr>
        <p:txBody>
          <a:bodyPr wrap="square" rtlCol="0" anchor="t">
            <a:spAutoFit/>
          </a:bodyPr>
          <a:lstStyle/>
          <a:p>
            <a:pPr marL="0" indent="304800" algn="l">
              <a:lnSpc>
                <a:spcPct val="15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评审方法</a:t>
            </a:r>
            <a:endParaRPr lang="zh-CN" altLang="en-US" sz="2400" b="1" u="none">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04800" algn="l">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应急预案评审采取</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形式评审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要素评审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两种方法。形式评审主要用于应急预案备案时的评审，要素评审用于生产经营单位组织的应急预案评审工作。</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4832350" y="1303655"/>
            <a:ext cx="2526665" cy="3738245"/>
          </a:xfrm>
          <a:prstGeom prst="rect">
            <a:avLst/>
          </a:prstGeom>
          <a:noFill/>
        </p:spPr>
        <p:txBody>
          <a:bodyPr wrap="square" rtlCol="0" anchor="t">
            <a:spAutoFit/>
          </a:bodyPr>
          <a:lstStyle/>
          <a:p>
            <a:pPr marL="0" indent="304800" algn="l">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应急预案评审采用</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符合、基本符合、不符合</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三种意见进行判定。对于基本符合和不符合的项目，应给出具体修改意见或建议。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50000"/>
              </a:lnSpc>
            </a:pP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4669155" y="1006475"/>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7670165" y="967740"/>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7765415" y="1092200"/>
            <a:ext cx="2526665" cy="4707890"/>
          </a:xfrm>
          <a:prstGeom prst="rect">
            <a:avLst/>
          </a:prstGeom>
          <a:noFill/>
        </p:spPr>
        <p:txBody>
          <a:bodyPr wrap="square" rtlCol="0" anchor="t">
            <a:spAutoFit/>
          </a:bodyPr>
          <a:lstStyle/>
          <a:p>
            <a:pPr marL="0" indent="304800" algn="l">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（一）形式评审。依据《导则》和有关行业规范，对应急预案的层次结构、内容格式、语言文字、附件项目以及编制程序等内容进行审查，</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重点审查应急预案的规范性和编制程序。</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04800" algn="l">
              <a:lnSpc>
                <a:spcPct val="150000"/>
              </a:lnSpc>
            </a:pP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双波形 67"/>
          <p:cNvSpPr/>
          <p:nvPr/>
        </p:nvSpPr>
        <p:spPr bwMode="auto">
          <a:xfrm>
            <a:off x="1652905" y="5506085"/>
            <a:ext cx="3631565"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2140585" y="5709920"/>
            <a:ext cx="2291715" cy="798830"/>
          </a:xfrm>
          <a:prstGeom prst="rect">
            <a:avLst/>
          </a:prstGeom>
          <a:blipFill>
            <a:blip r:embed="rId1"/>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l" eaLnBrk="1" hangingPunct="1">
              <a:lnSpc>
                <a:spcPct val="115000"/>
              </a:lnSpc>
              <a:buClr>
                <a:srgbClr val="FFFF00"/>
              </a:buClr>
              <a:defRPr/>
            </a:pPr>
            <a:r>
              <a:rPr lang="en-US" altLang="zh-CN" sz="2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评审</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office6\wpsassist\cache\A000220150320I44PPIC"/>
          <p:cNvPicPr>
            <a:picLocks noChangeAspect="1"/>
          </p:cNvPicPr>
          <p:nvPr/>
        </p:nvPicPr>
        <p:blipFill>
          <a:blip r:embed="rId2"/>
          <a:stretch>
            <a:fillRect/>
          </a:stretch>
        </p:blipFill>
        <p:spPr>
          <a:xfrm>
            <a:off x="5284470" y="5411470"/>
            <a:ext cx="5292725" cy="91948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ffice6\wpsassist\cache\A000220150322I97PPIC"/>
          <p:cNvPicPr>
            <a:picLocks noChangeAspect="1"/>
          </p:cNvPicPr>
          <p:nvPr/>
        </p:nvPicPr>
        <p:blipFill>
          <a:blip r:embed="rId1"/>
          <a:stretch>
            <a:fillRect/>
          </a:stretch>
        </p:blipFill>
        <p:spPr>
          <a:xfrm>
            <a:off x="8965565" y="1414780"/>
            <a:ext cx="1571625" cy="4901565"/>
          </a:xfrm>
          <a:prstGeom prst="rect">
            <a:avLst/>
          </a:prstGeom>
        </p:spPr>
      </p:pic>
      <p:sp>
        <p:nvSpPr>
          <p:cNvPr id="2" name="标题 1"/>
          <p:cNvSpPr>
            <a:spLocks noGrp="1"/>
          </p:cNvSpPr>
          <p:nvPr>
            <p:ph type="title"/>
          </p:nvPr>
        </p:nvSpPr>
        <p:spPr>
          <a:xfrm>
            <a:off x="1738282" y="318508"/>
            <a:ext cx="8136000" cy="720000"/>
          </a:xfrm>
        </p:spPr>
        <p:txBody>
          <a:bodyPr/>
          <a:lstStyle/>
          <a:p>
            <a:r>
              <a:rPr lang="zh-CN" altLang="en-US">
                <a:ea typeface="微软雅黑" panose="020B0503020204020204" pitchFamily="34" charset="-122"/>
                <a:sym typeface="+mn-ea"/>
              </a:rPr>
              <a:t>第二章 应急预案的管理要求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graphicFrame>
        <p:nvGraphicFramePr>
          <p:cNvPr id="5" name="表格 -1"/>
          <p:cNvGraphicFramePr/>
          <p:nvPr/>
        </p:nvGraphicFramePr>
        <p:xfrm>
          <a:off x="1737995" y="1115695"/>
          <a:ext cx="8594090" cy="5273040"/>
        </p:xfrm>
        <a:graphic>
          <a:graphicData uri="http://schemas.openxmlformats.org/drawingml/2006/table">
            <a:tbl>
              <a:tblPr firstRow="1" bandRow="1">
                <a:tableStyleId>{5940675A-B579-460E-94D1-54222C63F5DA}</a:tableStyleId>
              </a:tblPr>
              <a:tblGrid>
                <a:gridCol w="1070610"/>
                <a:gridCol w="5973445"/>
                <a:gridCol w="1550035"/>
              </a:tblGrid>
              <a:tr h="257175">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评审项目</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评审内容及要求</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评审意见</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407670">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封  面</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应急预案版本号、应急预案名称、生产经营单位名称、发布日期等内容。</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2440">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批准页</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对应急预案实施提出具体要求。</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发布单位主要负责人签字或单位盖章。</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9105">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  录</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页码标注准确（预案简单时目录可省略）。</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层次清晰，编号和标题编排合理。</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9480">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  文</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文字通顺、语言精炼、通俗易懂。</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结构层次清晰，内容格式规范。</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图表、文字清楚，编排合理（名称、顺序、大小等）。</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无错别字，同类文字的字体、字号统一。</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8975">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附  件</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附件项目齐全，编排有序合理。</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多个附件应标明附件的对应序号。</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需要时，附件可以独立装订。</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68195">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编制过程</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成立应急预案编制工作组。</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全面分析本单位危险因素，确定可能发生的事故类型及危害程度。</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针对危险源和事故危害程度，制定相应的防范措施。</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客观评价本单位应急能力，掌握可利用的社会应急资源情况。</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制定相关专项预案和现场处置方案，建立应急预案体系。</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充分征求相关部门和单位意见，并对意见及采纳情况进行记录。</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必要时与相关专业应急救援单位签订应急救援协议。</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应急预案经过评审或论证。</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重新修订后评审的，一并注明。</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lstStyle/>
          <a:p>
            <a:r>
              <a:rPr lang="zh-CN" altLang="en-US">
                <a:ea typeface="微软雅黑" panose="020B0503020204020204" pitchFamily="34" charset="-122"/>
                <a:sym typeface="+mn-ea"/>
              </a:rPr>
              <a:t>第二章 应急预案的管理要求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7" name="圆角矩形 6"/>
          <p:cNvSpPr/>
          <p:nvPr/>
        </p:nvSpPr>
        <p:spPr>
          <a:xfrm>
            <a:off x="1810385" y="1039495"/>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905635" y="1078230"/>
            <a:ext cx="2766060" cy="4384675"/>
          </a:xfrm>
          <a:prstGeom prst="rect">
            <a:avLst/>
          </a:prstGeom>
          <a:noFill/>
        </p:spPr>
        <p:txBody>
          <a:bodyPr wrap="square" rtlCol="0" anchor="t">
            <a:spAutoFit/>
          </a:bodyPr>
          <a:lstStyle/>
          <a:p>
            <a:pPr marL="0" indent="304800" algn="l">
              <a:lnSpc>
                <a:spcPct val="15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（二）要素评审。依据国家有关法律法规、</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导则</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和有关行业规范，从</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合法性、完整性、针对性、实用性、科学性、操作性和衔接性</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等方面对应急预案进行评审。</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应急预案要素分为关键要素和一般要素。</a:t>
            </a:r>
            <a:endParaRPr lang="zh-CN" altLang="en-US" sz="2000" b="1" u="none">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04800" algn="l">
              <a:lnSpc>
                <a:spcPct val="150000"/>
              </a:lnSpc>
            </a:pP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4832985" y="1177925"/>
            <a:ext cx="2766060" cy="3830955"/>
          </a:xfrm>
          <a:prstGeom prst="rect">
            <a:avLst/>
          </a:prstGeom>
          <a:noFill/>
        </p:spPr>
        <p:txBody>
          <a:bodyPr wrap="square" rtlCol="0" anchor="t">
            <a:spAutoFit/>
          </a:bodyPr>
          <a:lstStyle/>
          <a:p>
            <a:pPr marL="0" indent="304800" algn="l">
              <a:lnSpc>
                <a:spcPct val="150000"/>
              </a:lnSpc>
            </a:pP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关键要素</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是指应急预案构成要素中必须规范的内容。这些要素涉及生产经营单位</a:t>
            </a: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日常应急管理及应急救援的关键环节</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，具体包括</a:t>
            </a: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危险源辨识与风险分析、组织机构及职责、信息报告与处置和应急响应程序与处置技术等要素。</a:t>
            </a:r>
            <a:endParaRPr lang="zh-CN" altLang="en-US" sz="1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圆角矩形 9"/>
          <p:cNvSpPr/>
          <p:nvPr/>
        </p:nvSpPr>
        <p:spPr>
          <a:xfrm>
            <a:off x="4669155" y="1078230"/>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7670165" y="1039495"/>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7765415" y="1163955"/>
            <a:ext cx="2766060" cy="4661535"/>
          </a:xfrm>
          <a:prstGeom prst="rect">
            <a:avLst/>
          </a:prstGeom>
          <a:noFill/>
        </p:spPr>
        <p:txBody>
          <a:bodyPr wrap="square" rtlCol="0" anchor="t">
            <a:spAutoFit/>
          </a:bodyPr>
          <a:lstStyle/>
          <a:p>
            <a:pPr marL="0" indent="304800" algn="l">
              <a:lnSpc>
                <a:spcPct val="150000"/>
              </a:lnSpc>
            </a:pP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一般要素</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是指应急预案构成要素中可简写或省略的内容。这些要素不涉及生产经营单位日常应急管理及应急救援的关键环节，具体包括应急预案中的</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编制目的、编制依据、适用范围、工作原则、单位概况</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等要素。</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50000"/>
              </a:lnSpc>
            </a:pPr>
            <a:endPar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04800" algn="l">
              <a:lnSpc>
                <a:spcPct val="150000"/>
              </a:lnSpc>
            </a:pPr>
            <a:endPar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双波形 67"/>
          <p:cNvSpPr/>
          <p:nvPr/>
        </p:nvSpPr>
        <p:spPr bwMode="auto">
          <a:xfrm>
            <a:off x="1652905" y="5577840"/>
            <a:ext cx="3975100"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2140585" y="5781675"/>
            <a:ext cx="2508885" cy="445135"/>
          </a:xfrm>
          <a:prstGeom prst="rect">
            <a:avLst/>
          </a:prstGeom>
          <a:blipFill>
            <a:blip r:embed="rId1"/>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l" eaLnBrk="1" hangingPunct="1">
              <a:lnSpc>
                <a:spcPct val="115000"/>
              </a:lnSpc>
              <a:buClr>
                <a:srgbClr val="FFFF00"/>
              </a:buClr>
              <a:defRPr/>
            </a:pPr>
            <a:r>
              <a:rPr lang="en-US" altLang="zh-CN" sz="20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评审</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office6\wpsassist\cache\A000220150320I44PPIC"/>
          <p:cNvPicPr>
            <a:picLocks noChangeAspect="1"/>
          </p:cNvPicPr>
          <p:nvPr/>
        </p:nvPicPr>
        <p:blipFill>
          <a:blip r:embed="rId2"/>
          <a:stretch>
            <a:fillRect/>
          </a:stretch>
        </p:blipFill>
        <p:spPr>
          <a:xfrm>
            <a:off x="5284470" y="5483225"/>
            <a:ext cx="5793740" cy="91948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8282" y="331208"/>
            <a:ext cx="8136000" cy="720000"/>
          </a:xfrm>
        </p:spPr>
        <p:txBody>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5" name="文本框 4"/>
          <p:cNvSpPr txBox="1"/>
          <p:nvPr/>
        </p:nvSpPr>
        <p:spPr>
          <a:xfrm>
            <a:off x="1737995" y="1149350"/>
            <a:ext cx="2474595" cy="460375"/>
          </a:xfrm>
          <a:prstGeom prst="rect">
            <a:avLst/>
          </a:prstGeom>
          <a:noFill/>
        </p:spPr>
        <p:txBody>
          <a:bodyPr wrap="none" rtlCol="0" anchor="t">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管理</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TextBox 5"/>
          <p:cNvSpPr txBox="1"/>
          <p:nvPr/>
        </p:nvSpPr>
        <p:spPr>
          <a:xfrm>
            <a:off x="1847215" y="1629410"/>
            <a:ext cx="4712970" cy="4739005"/>
          </a:xfrm>
          <a:prstGeom prst="rect">
            <a:avLst/>
          </a:prstGeom>
          <a:blipFill rotWithShape="1">
            <a:blip r:embed="rId1"/>
          </a:blipFill>
          <a:ln w="57150"/>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05000"/>
              </a:lnSpc>
              <a:spcBef>
                <a:spcPts val="0"/>
              </a:spcBef>
              <a:spcAft>
                <a:spcPts val="0"/>
              </a:spcAft>
              <a:buClr>
                <a:srgbClr val="00B0F0"/>
              </a:buClr>
              <a:buFont typeface="Wingdings" panose="05000000000000000000" pitchFamily="2" charset="2"/>
              <a:buChar char="l"/>
            </a:pPr>
            <a:r>
              <a:rPr lang="zh-CN" altLang="en-US" b="1" u="none"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应急机构</a:t>
            </a:r>
            <a:r>
              <a:rPr lang="zh-CN" altLang="en-US" b="0" u="none" dirty="0" smtClean="0">
                <a:latin typeface="微软雅黑" panose="020B0503020204020204" pitchFamily="34" charset="-122"/>
                <a:ea typeface="微软雅黑" panose="020B0503020204020204" pitchFamily="34" charset="-122"/>
                <a:cs typeface="微软雅黑" panose="020B0503020204020204" pitchFamily="34" charset="-122"/>
              </a:rPr>
              <a:t>：项目部建立应急救援领导小组，甲方、监理单位、承包方人员组成；承包方成立应急机构，确保应急队伍人员充足，明确分工和职责。</a:t>
            </a:r>
            <a:endParaRPr lang="en-US" altLang="zh-CN" b="0" u="none"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05000"/>
              </a:lnSpc>
              <a:spcBef>
                <a:spcPts val="0"/>
              </a:spcBef>
              <a:spcAft>
                <a:spcPts val="0"/>
              </a:spcAft>
              <a:buClr>
                <a:srgbClr val="00B0F0"/>
              </a:buClr>
              <a:buFont typeface="Wingdings" panose="05000000000000000000" pitchFamily="2" charset="2"/>
              <a:buChar char="l"/>
            </a:pP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预案编制</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：承包方针对项目施工特点，编制各类事故应急预案和现场处置方案，报监理单位审核，报项目备案；监理单位对承包方应急预案、现场处置方案和物资装备情况进行审查，并督促修订和完善。</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05000"/>
              </a:lnSpc>
              <a:spcBef>
                <a:spcPts val="0"/>
              </a:spcBef>
              <a:spcAft>
                <a:spcPts val="0"/>
              </a:spcAft>
              <a:buClr>
                <a:srgbClr val="00B0F0"/>
              </a:buClr>
              <a:buFont typeface="Wingdings" panose="05000000000000000000" pitchFamily="2" charset="2"/>
              <a:buChar char="l"/>
            </a:pPr>
            <a:r>
              <a:rPr lang="zh-CN" altLang="en-US" b="1" u="none"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物资保障</a:t>
            </a:r>
            <a:r>
              <a:rPr lang="zh-CN" altLang="en-US" b="0" u="none" dirty="0" smtClean="0">
                <a:latin typeface="微软雅黑" panose="020B0503020204020204" pitchFamily="34" charset="-122"/>
                <a:ea typeface="微软雅黑" panose="020B0503020204020204" pitchFamily="34" charset="-122"/>
                <a:cs typeface="微软雅黑" panose="020B0503020204020204" pitchFamily="34" charset="-122"/>
              </a:rPr>
              <a:t>：项目部和承包方均应确保应急物资装备充足有效，定期维护和检查。</a:t>
            </a:r>
            <a:endParaRPr lang="en-US" altLang="zh-CN" b="0" u="none"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05000"/>
              </a:lnSpc>
              <a:spcBef>
                <a:spcPts val="0"/>
              </a:spcBef>
              <a:spcAft>
                <a:spcPts val="0"/>
              </a:spcAft>
              <a:buClr>
                <a:srgbClr val="00B0F0"/>
              </a:buClr>
              <a:buFont typeface="Wingdings" panose="05000000000000000000" pitchFamily="2" charset="2"/>
              <a:buChar char="l"/>
            </a:pP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培训、演练</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：项目部每年至少开展</a:t>
            </a:r>
            <a:r>
              <a:rPr lang="en-US"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次应急培训及演练；承包方和监理单位每年至少开展</a:t>
            </a:r>
            <a:r>
              <a:rPr lang="en-US"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次应急培训及演练；演练结束后应对演练效果进行评估，编写报告，针对 存在的问题对应急预案进行修订和完善。</a:t>
            </a:r>
            <a:endParaRPr lang="zh-CN" altLang="en-US" b="0" u="none"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Picture 2" descr="响应程序图"/>
          <p:cNvPicPr>
            <a:picLocks noChangeAspect="1" noChangeArrowheads="1"/>
          </p:cNvPicPr>
          <p:nvPr/>
        </p:nvPicPr>
        <p:blipFill>
          <a:blip r:embed="rId2"/>
          <a:srcRect/>
          <a:stretch>
            <a:fillRect/>
          </a:stretch>
        </p:blipFill>
        <p:spPr bwMode="auto">
          <a:xfrm>
            <a:off x="6663690" y="1149350"/>
            <a:ext cx="3832860" cy="5213985"/>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第二章 应急预案的管理要求</a:t>
            </a:r>
            <a:endParaRPr lang="zh-CN" altLang="en-US">
              <a:solidFill>
                <a:schemeClr val="tx1"/>
              </a:solidFill>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6" name="文本框 5"/>
          <p:cNvSpPr txBox="1"/>
          <p:nvPr/>
        </p:nvSpPr>
        <p:spPr>
          <a:xfrm>
            <a:off x="1614170" y="1339215"/>
            <a:ext cx="8848090" cy="460375"/>
          </a:xfrm>
          <a:prstGeom prst="rect">
            <a:avLst/>
          </a:prstGeom>
          <a:blipFill>
            <a:blip r:embed="rId1"/>
          </a:blip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成立集团公司应急指挥中心</a:t>
            </a:r>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614170" y="4194175"/>
            <a:ext cx="2360295" cy="203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总 指 挥</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：董事长、总经理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副总指挥</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：副总经理 、党委副书记 、纪委书记  、总工程师等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指挥部成员</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XXX</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XXXX</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等部门</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737995" y="921385"/>
            <a:ext cx="2474595" cy="460375"/>
          </a:xfrm>
          <a:prstGeom prst="rect">
            <a:avLst/>
          </a:prstGeom>
          <a:noFill/>
        </p:spPr>
        <p:txBody>
          <a:bodyPr wrap="none" rtlCol="0" anchor="t">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管理</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椭圆 6"/>
          <p:cNvSpPr/>
          <p:nvPr/>
        </p:nvSpPr>
        <p:spPr>
          <a:xfrm>
            <a:off x="6494780" y="3502025"/>
            <a:ext cx="1525270" cy="1413510"/>
          </a:xfrm>
          <a:prstGeom prst="ellipse">
            <a:avLst/>
          </a:prstGeom>
          <a:gradFill>
            <a:gsLst>
              <a:gs pos="0">
                <a:srgbClr val="CCECFF"/>
              </a:gs>
              <a:gs pos="100000">
                <a:srgbClr val="52762D"/>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应急指挥中心职责：</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椭圆 9"/>
          <p:cNvSpPr/>
          <p:nvPr/>
        </p:nvSpPr>
        <p:spPr>
          <a:xfrm>
            <a:off x="7912100" y="2245995"/>
            <a:ext cx="2087880" cy="2040890"/>
          </a:xfrm>
          <a:prstGeom prst="ellipse">
            <a:avLst/>
          </a:prstGeom>
          <a:gradFill flip="none" rotWithShape="1">
            <a:gsLst>
              <a:gs pos="0">
                <a:srgbClr val="007BD3"/>
              </a:gs>
              <a:gs pos="100000">
                <a:srgbClr val="03437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分析判断事故、事件或灾情的受影响区域、危害程度，确定相应警报级别、应急救援级别。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椭圆 10"/>
          <p:cNvSpPr/>
          <p:nvPr/>
        </p:nvSpPr>
        <p:spPr>
          <a:xfrm>
            <a:off x="7676515" y="418401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决定启动应急救援预案，组织、指挥、协调各应急反应组织进行应急救援行动。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a:xfrm>
            <a:off x="6024245" y="4692650"/>
            <a:ext cx="2087880" cy="1806575"/>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批准成立现场抢险指挥部，批准现场抢险方案（或现场预案）。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nvSpPr>
        <p:spPr>
          <a:xfrm>
            <a:off x="4406900" y="375856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报告上级机关和地方政府，通报事故、事件或灾害情况。</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椭圆 13"/>
          <p:cNvSpPr/>
          <p:nvPr/>
        </p:nvSpPr>
        <p:spPr>
          <a:xfrm>
            <a:off x="6261100" y="171767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根据事态发展，决定请求外部援助。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椭圆 14"/>
          <p:cNvSpPr/>
          <p:nvPr/>
        </p:nvSpPr>
        <p:spPr>
          <a:xfrm>
            <a:off x="4498975" y="2245995"/>
            <a:ext cx="2087880" cy="2040890"/>
          </a:xfrm>
          <a:prstGeom prst="ellipse">
            <a:avLst/>
          </a:prstGeom>
          <a:gradFill>
            <a:gsLst>
              <a:gs pos="0">
                <a:schemeClr val="accent4"/>
              </a:gs>
              <a:gs pos="35000">
                <a:schemeClr val="accent4"/>
              </a:gs>
              <a:gs pos="100000">
                <a:schemeClr val="accent4"/>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评估事态发展程度，决定升高或降低警报级别、应急救援级别。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4884" name="Picture 20" descr="C:\Users\ydp\Desktop\Redocn_2012063015451907.jpg"/>
          <p:cNvPicPr>
            <a:picLocks noChangeAspect="1" noChangeArrowheads="1"/>
          </p:cNvPicPr>
          <p:nvPr/>
        </p:nvPicPr>
        <p:blipFill rotWithShape="1">
          <a:blip r:embed="rId2"/>
          <a:srcRect/>
          <a:stretch>
            <a:fillRect/>
          </a:stretch>
        </p:blipFill>
        <p:spPr bwMode="auto">
          <a:xfrm>
            <a:off x="1737995" y="1934210"/>
            <a:ext cx="2392680" cy="2147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office6\wpsassist\cache\A000220150824A13PPIC"/>
          <p:cNvPicPr>
            <a:picLocks noChangeAspect="1"/>
          </p:cNvPicPr>
          <p:nvPr/>
        </p:nvPicPr>
        <p:blipFill>
          <a:blip r:embed="rId1"/>
          <a:stretch>
            <a:fillRect/>
          </a:stretch>
        </p:blipFill>
        <p:spPr>
          <a:xfrm>
            <a:off x="1737995" y="1130300"/>
            <a:ext cx="8715375" cy="5441315"/>
          </a:xfrm>
          <a:prstGeom prst="rect">
            <a:avLst/>
          </a:prstGeom>
        </p:spPr>
      </p:pic>
      <p:sp>
        <p:nvSpPr>
          <p:cNvPr id="2" name="标题 1"/>
          <p:cNvSpPr>
            <a:spLocks noGrp="1"/>
          </p:cNvSpPr>
          <p:nvPr>
            <p:ph type="title"/>
          </p:nvPr>
        </p:nvSpPr>
        <p:spPr>
          <a:xfrm>
            <a:off x="609600" y="296228"/>
            <a:ext cx="6868584" cy="677862"/>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5" name="文本框 4"/>
          <p:cNvSpPr txBox="1"/>
          <p:nvPr/>
        </p:nvSpPr>
        <p:spPr>
          <a:xfrm>
            <a:off x="7951470" y="3423285"/>
            <a:ext cx="2501900" cy="2306955"/>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5</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组织、协调</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对外求援等有关事宜，负责事故的上报。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6</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落实上级有关指示和批示，对内通报事故抢救进展情况，并做好相关</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记录</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a:xfrm>
            <a:off x="1875155" y="1183005"/>
            <a:ext cx="2223770" cy="202311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026285" y="1356995"/>
            <a:ext cx="2072640" cy="1630045"/>
          </a:xfrm>
          <a:prstGeom prst="rect">
            <a:avLst/>
          </a:prstGeom>
          <a:noFill/>
        </p:spPr>
        <p:txBody>
          <a:bodyPr wrap="square" rtlCol="0" anchor="t">
            <a:spAutoFit/>
          </a:bodyPr>
          <a:lstStyle/>
          <a:p>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应急救援指挥中心下设应急救援办公室</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办公室设在集团公司总调度室。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a:xfrm>
            <a:off x="4596130" y="1130300"/>
            <a:ext cx="2621915" cy="4260850"/>
          </a:xfrm>
          <a:prstGeom prst="roundRect">
            <a:avLst/>
          </a:prstGeom>
          <a:blipFill>
            <a:blip r:embed="rId2"/>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7951470" y="1576705"/>
            <a:ext cx="2621915" cy="462915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4678045" y="1356995"/>
            <a:ext cx="2436495" cy="4092575"/>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应急救援办公室职责：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承接事故、事件或灾情报告，请示总指挥启动应急预案。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负责通知</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总指挥部成员和各专业组人员到应急指挥中心集合。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传达指挥部</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下达的各项命令，通知抢险救灾人员赶赴现场。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7951470" y="1786255"/>
            <a:ext cx="2627630" cy="1630045"/>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在事故抢救过程中，负责各专业组的</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碰头会</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，协调各专业组、各成员单位的抢险救援工作。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588645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14" name="椭圆 13"/>
          <p:cNvSpPr/>
          <p:nvPr/>
        </p:nvSpPr>
        <p:spPr>
          <a:xfrm>
            <a:off x="3663315" y="1716405"/>
            <a:ext cx="215265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应急预案管理办公室职责：</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负责牵头组织编制、会审、修订应急预案。</a:t>
            </a:r>
            <a:endPar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椭圆 2"/>
          <p:cNvSpPr/>
          <p:nvPr/>
        </p:nvSpPr>
        <p:spPr>
          <a:xfrm>
            <a:off x="1633220" y="1000125"/>
            <a:ext cx="2336165"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应急救援指挥中心下设</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应急预案管理办公室</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。办公室设在集团公司安环处。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椭圆 5"/>
          <p:cNvSpPr/>
          <p:nvPr/>
        </p:nvSpPr>
        <p:spPr>
          <a:xfrm>
            <a:off x="5465445" y="2703195"/>
            <a:ext cx="2258060" cy="2171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负责应急预案的备案工作。</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牵头培训中心对应急救援知识进行培训。</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椭圆 6"/>
          <p:cNvSpPr/>
          <p:nvPr/>
        </p:nvSpPr>
        <p:spPr>
          <a:xfrm>
            <a:off x="7368540" y="3844290"/>
            <a:ext cx="250571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检查、监督各单位应急演练、应急保障工作</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负责应急管理工作考评。</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descr="office6\wpsassist\cache\A000220150821C08PPIC"/>
          <p:cNvPicPr>
            <a:picLocks noChangeAspect="1"/>
          </p:cNvPicPr>
          <p:nvPr/>
        </p:nvPicPr>
        <p:blipFill>
          <a:blip r:embed="rId1"/>
          <a:srcRect/>
          <a:stretch>
            <a:fillRect/>
          </a:stretch>
        </p:blipFill>
        <p:spPr>
          <a:xfrm>
            <a:off x="7447915" y="921385"/>
            <a:ext cx="3220085" cy="2599690"/>
          </a:xfrm>
          <a:prstGeom prst="rect">
            <a:avLst/>
          </a:prstGeom>
        </p:spPr>
      </p:pic>
      <p:pic>
        <p:nvPicPr>
          <p:cNvPr id="90" name="图片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7005" y="3305810"/>
            <a:ext cx="4246245" cy="2282825"/>
          </a:xfrm>
          <a:prstGeom prst="rect">
            <a:avLst/>
          </a:prstGeom>
          <a:effectLst>
            <a:reflection blurRad="12700" stA="34000" endPos="42000" dir="5400000" sy="-100000" algn="bl" rotWithShape="0"/>
          </a:effectLst>
        </p:spPr>
      </p:pic>
      <p:sp>
        <p:nvSpPr>
          <p:cNvPr id="68" name="双波形 67"/>
          <p:cNvSpPr/>
          <p:nvPr/>
        </p:nvSpPr>
        <p:spPr bwMode="auto">
          <a:xfrm>
            <a:off x="1809750" y="5650230"/>
            <a:ext cx="8591550"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3454400" y="5852160"/>
            <a:ext cx="5342255" cy="445135"/>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应急预案管理办公室职责要求</a:t>
            </a:r>
            <a:endPar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ffice6\wpsassist\cache\A000220150322H33PPIC"/>
          <p:cNvPicPr>
            <a:picLocks noChangeAspect="1"/>
          </p:cNvPicPr>
          <p:nvPr/>
        </p:nvPicPr>
        <p:blipFill>
          <a:blip r:embed="rId1"/>
          <a:stretch>
            <a:fillRect/>
          </a:stretch>
        </p:blipFill>
        <p:spPr>
          <a:xfrm>
            <a:off x="1582420" y="2479040"/>
            <a:ext cx="3289935" cy="4163695"/>
          </a:xfrm>
          <a:prstGeom prst="rect">
            <a:avLst/>
          </a:prstGeom>
        </p:spPr>
      </p:pic>
      <p:sp>
        <p:nvSpPr>
          <p:cNvPr id="96" name="AutoShape 12"/>
          <p:cNvSpPr>
            <a:spLocks noChangeArrowheads="1"/>
          </p:cNvSpPr>
          <p:nvPr/>
        </p:nvSpPr>
        <p:spPr bwMode="ltGray">
          <a:xfrm rot="21120000">
            <a:off x="3282950" y="1746250"/>
            <a:ext cx="7451090" cy="2934970"/>
          </a:xfrm>
          <a:prstGeom prst="chevron">
            <a:avLst>
              <a:gd name="adj" fmla="val 92587"/>
            </a:avLst>
          </a:prstGeom>
          <a:solidFill>
            <a:schemeClr val="bg1"/>
          </a:solidFill>
          <a:ln w="9525" algn="ctr">
            <a:noFill/>
            <a:miter lim="800000"/>
          </a:ln>
          <a:effectLst/>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6" name="文本框 5"/>
          <p:cNvSpPr txBox="1"/>
          <p:nvPr/>
        </p:nvSpPr>
        <p:spPr>
          <a:xfrm>
            <a:off x="5932170" y="1933575"/>
            <a:ext cx="3126105" cy="2584450"/>
          </a:xfrm>
          <a:prstGeom prst="rect">
            <a:avLst/>
          </a:prstGeom>
          <a:noFill/>
        </p:spPr>
        <p:txBody>
          <a:bodyPr wrap="square" rtlCol="0" anchor="t">
            <a:spAutoFit/>
          </a:bodyPr>
          <a:lstStyle/>
          <a:p>
            <a:pPr>
              <a:lnSpc>
                <a:spcPct val="150000"/>
              </a:lnSpc>
            </a:pP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各二级单位、子公司成立相应的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应急救援指挥部</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，下设</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应急救援办公室</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，明确指挥部、办公室成员和相应的职责。</a:t>
            </a:r>
            <a:endPar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7" name="AutoShape 13"/>
          <p:cNvSpPr>
            <a:spLocks noChangeArrowheads="1"/>
          </p:cNvSpPr>
          <p:nvPr/>
        </p:nvSpPr>
        <p:spPr bwMode="gray">
          <a:xfrm>
            <a:off x="1582420" y="1064895"/>
            <a:ext cx="3289935" cy="742315"/>
          </a:xfrm>
          <a:prstGeom prst="chevron">
            <a:avLst>
              <a:gd name="adj" fmla="val 92587"/>
            </a:avLst>
          </a:prstGeom>
          <a:solidFill>
            <a:schemeClr val="bg1"/>
          </a:solidFill>
          <a:ln w="9525" algn="ctr">
            <a:noFill/>
            <a:miter lim="800000"/>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228850" y="1204595"/>
            <a:ext cx="2468880" cy="368300"/>
          </a:xfrm>
          <a:prstGeom prst="rect">
            <a:avLst/>
          </a:prstGeom>
          <a:noFill/>
        </p:spPr>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（二）应急救援分队：</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descr="6347408_130026073336_2.jpg"/>
          <p:cNvPicPr>
            <a:picLocks noChangeAspect="1"/>
          </p:cNvPicPr>
          <p:nvPr/>
        </p:nvPicPr>
        <p:blipFill>
          <a:blip r:embed="rId2" cstate="print"/>
          <a:srcRect/>
          <a:stretch>
            <a:fillRect/>
          </a:stretch>
        </p:blipFill>
        <p:spPr>
          <a:xfrm>
            <a:off x="8499148" y="4842170"/>
            <a:ext cx="1928826" cy="1722143"/>
          </a:xfrm>
          <a:prstGeom prst="roundRect">
            <a:avLst/>
          </a:prstGeom>
          <a:blipFill>
            <a:blip r:embed="rId3" cstate="print">
              <a:extLst>
                <a:ext uri="{28A0092B-C50C-407E-A947-70E740481C1C}">
                  <a14:useLocalDpi xmlns:a14="http://schemas.microsoft.com/office/drawing/2010/main" val="0"/>
                </a:ext>
              </a:extLst>
            </a:blip>
            <a:srcRect/>
            <a:stretch>
              <a:fillRect l="-11000" r="-11000"/>
            </a:stretch>
          </a:blipFill>
          <a:scene3d>
            <a:camera prst="orthographicFront"/>
            <a:lightRig rig="threePt" dir="t">
              <a:rot lat="0" lon="0" rev="7500000"/>
            </a:lightRig>
          </a:scene3d>
          <a:sp3d z="-152400" extrusionH="63500" contourW="12700" prstMaterial="matte">
            <a:contourClr>
              <a:schemeClr val="lt1"/>
            </a:contourClr>
          </a:sp3d>
        </p:spPr>
      </p:pic>
      <p:pic>
        <p:nvPicPr>
          <p:cNvPr id="164884" name="Picture 20" descr="C:\Users\ydp\Desktop\Redocn_2012063015451907.jpg"/>
          <p:cNvPicPr>
            <a:picLocks noChangeAspect="1" noChangeArrowheads="1"/>
          </p:cNvPicPr>
          <p:nvPr/>
        </p:nvPicPr>
        <p:blipFill rotWithShape="1">
          <a:blip r:embed="rId4"/>
          <a:srcRect/>
          <a:stretch>
            <a:fillRect/>
          </a:stretch>
        </p:blipFill>
        <p:spPr bwMode="auto">
          <a:xfrm>
            <a:off x="5716905" y="5045710"/>
            <a:ext cx="1596390" cy="1518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8282" y="416298"/>
            <a:ext cx="8136000" cy="720000"/>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6" name="圆角矩形 5"/>
          <p:cNvSpPr/>
          <p:nvPr/>
        </p:nvSpPr>
        <p:spPr>
          <a:xfrm>
            <a:off x="1737995" y="1781175"/>
            <a:ext cx="8738870" cy="2058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第二十六条  生产经营单位应当在应急预案公布之日起</a:t>
            </a:r>
            <a:r>
              <a:rPr lang="zh-CN" altLang="en-US" sz="1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个工作日内，按照</a:t>
            </a:r>
            <a:r>
              <a:rPr lang="zh-CN" altLang="en-US" sz="19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分级属地</a:t>
            </a: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原则，向安全生产监督管理部门和有关部门进行告知性备案。</a:t>
            </a:r>
            <a:endParaRPr lang="zh-CN" altLang="en-US" sz="1900" b="1">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900" b="1" u="sng">
                <a:ln w="10160">
                  <a:solidFill>
                    <a:schemeClr val="accent5"/>
                  </a:solidFill>
                  <a:prstDash val="solid"/>
                </a:ln>
                <a:solidFill>
                  <a:schemeClr val="bg2"/>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中央企业总部（上市公司）的应急预案，报国务院主管的负有安全生产监督管理职责的部门备案，并抄送国家安全生产监督管理总局</a:t>
            </a:r>
            <a:r>
              <a:rPr lang="zh-CN" altLang="en-US" sz="1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900" b="1">
                <a:solidFill>
                  <a:srgbClr val="FF9D0D"/>
                </a:solidFill>
                <a:latin typeface="微软雅黑" panose="020B0503020204020204" pitchFamily="34" charset="-122"/>
                <a:ea typeface="微软雅黑" panose="020B0503020204020204" pitchFamily="34" charset="-122"/>
                <a:cs typeface="微软雅黑" panose="020B0503020204020204" pitchFamily="34" charset="-122"/>
              </a:rPr>
              <a:t>其所属单位的应急预案报所在地的省、自治区、直辖市或者设区的市级人民政府主管的负有安全生产监督管理职责的部门备案，并抄送同级安全生产监督管理部门。</a:t>
            </a:r>
            <a:endParaRPr lang="zh-CN" altLang="en-US" sz="1900" b="1">
              <a:solidFill>
                <a:srgbClr val="FF9D0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a:xfrm>
            <a:off x="1737995" y="3956685"/>
            <a:ext cx="8738870" cy="2392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b="1">
                <a:latin typeface="微软雅黑" panose="020B0503020204020204" pitchFamily="34" charset="-122"/>
                <a:ea typeface="微软雅黑" panose="020B0503020204020204" pitchFamily="34" charset="-122"/>
                <a:cs typeface="微软雅黑" panose="020B0503020204020204" pitchFamily="34" charset="-122"/>
              </a:rPr>
              <a:t>前款规定以外的非煤矿山、金属冶炼和危险化学品生产、经营、储存企业，以及使用危险化学品达到国家规定数量的化工企业、烟花爆竹生产、批发经营企业的应急预案，按照隶属关系报所在地</a:t>
            </a:r>
            <a:r>
              <a:rPr lang="zh-CN" altLang="en-US" b="1">
                <a:solidFill>
                  <a:srgbClr val="FF9D0D"/>
                </a:solidFill>
                <a:latin typeface="微软雅黑" panose="020B0503020204020204" pitchFamily="34" charset="-122"/>
                <a:ea typeface="微软雅黑" panose="020B0503020204020204" pitchFamily="34" charset="-122"/>
                <a:cs typeface="微软雅黑" panose="020B0503020204020204" pitchFamily="34" charset="-122"/>
              </a:rPr>
              <a:t>县级</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以上地方人民政府安全生产监督管理部门备案；其他生产经营单位应急预案的备案，由省、自治区、直辖市人民政府负有安全生产监督管理职责的部门确定。油气输送管道运营单位的应急预案，除按照本条第一款、第二款的规定备案外，还应当抄送所跨行政区域的县级安全生产监督管理部门。煤矿企业的应急预案除按照本条第一款、第二款的规定备案外，还应当抄送所在地的煤矿安全监察机构。</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737995" y="1180465"/>
            <a:ext cx="2359025" cy="460375"/>
          </a:xfrm>
          <a:prstGeom prst="rect">
            <a:avLst/>
          </a:prstGeom>
          <a:noFill/>
        </p:spPr>
        <p:txBody>
          <a:bodyPr wrap="none" rtlCol="0" anchor="t">
            <a:spAutoFit/>
          </a:bodyPr>
          <a:lstStyle/>
          <a:p>
            <a:r>
              <a:rPr lang="en-US" altLang="zh-CN"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应急预案备案</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7647" y="259453"/>
            <a:ext cx="8136000" cy="720000"/>
          </a:xfrm>
        </p:spPr>
        <p:txBody>
          <a:bodyPr/>
          <a:lstStyle/>
          <a:p>
            <a:r>
              <a:rPr lang="zh-CN" altLang="en-US">
                <a:ea typeface="微软雅黑" panose="020B0503020204020204" pitchFamily="34" charset="-122"/>
              </a:rPr>
              <a:t>第三章、相关案例</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5" name="文本框 4"/>
          <p:cNvSpPr txBox="1"/>
          <p:nvPr/>
        </p:nvSpPr>
        <p:spPr>
          <a:xfrm>
            <a:off x="1737360" y="1095375"/>
            <a:ext cx="4552950" cy="516953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2003</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年，重庆开县</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12.23</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特大井喷事故导致</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243</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人死亡，上千人住院，</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万多人被迫紧急转移。主要原因：</a:t>
            </a:r>
            <a:endPar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22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第一</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，直接原因是违章作业，回压阀给取掉了，井喷演变成井喷失控，大量有毒有害的硫化氢气体外泄；</a:t>
            </a:r>
            <a:endPar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22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第二</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，在不能有效控制住的情况下，没有及时点火，导致硫化氢扩散；及时点火可能损失数百万元经济损失，但硫化氢气体不可能扩散；</a:t>
            </a:r>
            <a:endParaRPr lang="zh-CN" altLang="en-US" sz="22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468745" y="1095375"/>
            <a:ext cx="4199255" cy="2607945"/>
          </a:xfrm>
          <a:prstGeom prst="rect">
            <a:avLst/>
          </a:prstGeom>
        </p:spPr>
      </p:pic>
      <p:pic>
        <p:nvPicPr>
          <p:cNvPr id="6" name="图片 5"/>
          <p:cNvPicPr>
            <a:picLocks noChangeAspect="1"/>
          </p:cNvPicPr>
          <p:nvPr/>
        </p:nvPicPr>
        <p:blipFill>
          <a:blip r:embed="rId2"/>
          <a:stretch>
            <a:fillRect/>
          </a:stretch>
        </p:blipFill>
        <p:spPr>
          <a:xfrm>
            <a:off x="6419850" y="3703320"/>
            <a:ext cx="4248150" cy="268351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8282" y="428998"/>
            <a:ext cx="8136000" cy="720000"/>
          </a:xfrm>
        </p:spPr>
        <p:txBody>
          <a:bodyPr/>
          <a:lstStyle/>
          <a:p>
            <a:r>
              <a:rPr lang="zh-CN" altLang="en-US">
                <a:ea typeface="微软雅黑" panose="020B0503020204020204" pitchFamily="34" charset="-122"/>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3" name="文本框 2"/>
          <p:cNvSpPr txBox="1"/>
          <p:nvPr/>
        </p:nvSpPr>
        <p:spPr>
          <a:xfrm>
            <a:off x="1571625" y="1645920"/>
            <a:ext cx="8801100" cy="4656455"/>
          </a:xfrm>
          <a:prstGeom prst="rect">
            <a:avLst/>
          </a:prstGeom>
          <a:noFill/>
        </p:spPr>
        <p:txBody>
          <a:bodyPr wrap="square" rtlCol="0" anchor="t">
            <a:spAutoFit/>
          </a:bodyPr>
          <a:lstStyle/>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《中华人民共和国</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安全生产法</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》（中华人民共和国主席令第</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号）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《中华人民共和国</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突发事件应对法</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》（中华人民共和国主席令</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2007</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69</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号）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《生产安全事故应</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急预案管理办法</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》（国家安全生产监督管理总局令</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88</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号）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突发事件</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应急预案管理办法》(国办发</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2013</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101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号)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评审指南</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（试行）》（安监总厅应急</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2009</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73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号）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《生产经营单位安全生产事故应急预案</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编制导则</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GB/T29639-2013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《生产安全事故</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应急演练</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工作指南》（</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AQ/T9007-2011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65000"/>
              </a:lnSpc>
              <a:spcBef>
                <a:spcPts val="0"/>
              </a:spcBef>
              <a:spcAft>
                <a:spcPts val="0"/>
              </a:spcAft>
              <a:buFont typeface="Wingdings" panose="05000000000000000000" charset="0"/>
              <a:buChar char="Ø"/>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关于修改《广东省安全生产监督管理局关于〈生产安全事故应急预案管理办法〉的</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实施细则</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》的通知（粤安监应急</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号）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737995" y="1280160"/>
            <a:ext cx="1864995" cy="460375"/>
          </a:xfrm>
          <a:prstGeom prst="rect">
            <a:avLst/>
          </a:prstGeom>
          <a:noFill/>
        </p:spPr>
        <p:txBody>
          <a:bodyPr wrap="none" rtlCol="0" anchor="t">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2400" b="1">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法规要求</a:t>
            </a:r>
            <a:endParaRPr lang="zh-CN" altLang="en-US" sz="2400" b="1">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7255" y="783590"/>
            <a:ext cx="5217160" cy="5214620"/>
          </a:xfrm>
        </p:spPr>
        <p:txBody>
          <a:bodyPr/>
          <a:lstStyle/>
          <a:p>
            <a:pPr>
              <a:lnSpc>
                <a:spcPct val="150000"/>
              </a:lnSpc>
              <a:spcBef>
                <a:spcPts val="0"/>
              </a:spcBef>
              <a:spcAft>
                <a:spcPts val="0"/>
              </a:spcAft>
            </a:pPr>
            <a:r>
              <a:rPr lang="zh-CN" altLang="en-US">
                <a:solidFill>
                  <a:srgbClr val="FF0000"/>
                </a:solidFill>
                <a:effectLst/>
                <a:ea typeface="微软雅黑" panose="020B0503020204020204" pitchFamily="34" charset="-122"/>
                <a:sym typeface="+mn-ea"/>
              </a:rPr>
              <a:t>第三</a:t>
            </a:r>
            <a:r>
              <a:rPr lang="zh-CN" altLang="en-US">
                <a:effectLst/>
                <a:ea typeface="微软雅黑" panose="020B0503020204020204" pitchFamily="34" charset="-122"/>
                <a:sym typeface="+mn-ea"/>
              </a:rPr>
              <a:t>，中石油川东钻井队制定应急预案没有与当地政府重庆市和开县备案，导致不能及时疏散群众，才导致特别重大伤亡事故和数万名群众转移；</a:t>
            </a:r>
            <a:endParaRPr lang="zh-CN" altLang="en-US" b="1">
              <a:effectLst/>
              <a:ea typeface="微软雅黑" panose="020B0503020204020204" pitchFamily="34" charset="-122"/>
            </a:endParaRPr>
          </a:p>
          <a:p>
            <a:pPr>
              <a:lnSpc>
                <a:spcPct val="150000"/>
              </a:lnSpc>
              <a:spcBef>
                <a:spcPts val="0"/>
              </a:spcBef>
              <a:spcAft>
                <a:spcPts val="0"/>
              </a:spcAft>
            </a:pPr>
            <a:r>
              <a:rPr lang="zh-CN" altLang="en-US">
                <a:solidFill>
                  <a:srgbClr val="FF0000"/>
                </a:solidFill>
                <a:effectLst/>
                <a:ea typeface="微软雅黑" panose="020B0503020204020204" pitchFamily="34" charset="-122"/>
                <a:sym typeface="+mn-ea"/>
              </a:rPr>
              <a:t>第四</a:t>
            </a:r>
            <a:r>
              <a:rPr lang="zh-CN" altLang="en-US">
                <a:effectLst/>
                <a:ea typeface="微软雅黑" panose="020B0503020204020204" pitchFamily="34" charset="-122"/>
                <a:sym typeface="+mn-ea"/>
              </a:rPr>
              <a:t>，川东北矿未将应急措施报该部门备案，发生事故后，井场方面没有及时将有关情况通知当地政府，与当地政府联络、协调不够；</a:t>
            </a:r>
            <a:endParaRPr lang="zh-CN" altLang="en-US" b="1">
              <a:effectLst/>
              <a:ea typeface="微软雅黑" panose="020B0503020204020204" pitchFamily="34" charset="-122"/>
            </a:endParaRPr>
          </a:p>
          <a:p>
            <a:pPr>
              <a:lnSpc>
                <a:spcPct val="150000"/>
              </a:lnSpc>
              <a:spcBef>
                <a:spcPts val="0"/>
              </a:spcBef>
              <a:spcAft>
                <a:spcPts val="0"/>
              </a:spcAft>
            </a:pPr>
            <a:r>
              <a:rPr lang="zh-CN" altLang="en-US">
                <a:solidFill>
                  <a:srgbClr val="FF0000"/>
                </a:solidFill>
                <a:effectLst/>
                <a:ea typeface="微软雅黑" panose="020B0503020204020204" pitchFamily="34" charset="-122"/>
                <a:sym typeface="+mn-ea"/>
              </a:rPr>
              <a:t>第五</a:t>
            </a:r>
            <a:r>
              <a:rPr lang="zh-CN" altLang="en-US">
                <a:effectLst/>
                <a:ea typeface="微软雅黑" panose="020B0503020204020204" pitchFamily="34" charset="-122"/>
                <a:sym typeface="+mn-ea"/>
              </a:rPr>
              <a:t>，没有及时启动应急救援预案。</a:t>
            </a:r>
            <a:r>
              <a:rPr lang="zh-CN" altLang="en-US">
                <a:solidFill>
                  <a:srgbClr val="FF0000"/>
                </a:solidFill>
                <a:effectLst/>
                <a:ea typeface="微软雅黑" panose="020B0503020204020204" pitchFamily="34" charset="-122"/>
                <a:sym typeface="+mn-ea"/>
              </a:rPr>
              <a:t>（不成功案例）</a:t>
            </a:r>
            <a:endParaRPr lang="zh-CN" altLang="en-US" b="1">
              <a:solidFill>
                <a:srgbClr val="FF0000"/>
              </a:solidFill>
              <a:effectLst/>
              <a:ea typeface="微软雅黑" panose="020B0503020204020204" pitchFamily="34" charset="-122"/>
            </a:endParaRPr>
          </a:p>
          <a:p>
            <a:endParaRPr lang="zh-CN" altLang="en-US">
              <a:effectLst/>
            </a:endParaRP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pic>
        <p:nvPicPr>
          <p:cNvPr id="5" name="图片 4"/>
          <p:cNvPicPr>
            <a:picLocks noChangeAspect="1"/>
          </p:cNvPicPr>
          <p:nvPr/>
        </p:nvPicPr>
        <p:blipFill>
          <a:blip r:embed="rId1"/>
          <a:stretch>
            <a:fillRect/>
          </a:stretch>
        </p:blipFill>
        <p:spPr>
          <a:xfrm>
            <a:off x="6170930" y="783590"/>
            <a:ext cx="4671060" cy="2818765"/>
          </a:xfrm>
          <a:prstGeom prst="rect">
            <a:avLst/>
          </a:prstGeom>
        </p:spPr>
      </p:pic>
      <p:pic>
        <p:nvPicPr>
          <p:cNvPr id="6" name="图片 5"/>
          <p:cNvPicPr>
            <a:picLocks noChangeAspect="1"/>
          </p:cNvPicPr>
          <p:nvPr/>
        </p:nvPicPr>
        <p:blipFill>
          <a:blip r:embed="rId2"/>
          <a:stretch>
            <a:fillRect/>
          </a:stretch>
        </p:blipFill>
        <p:spPr>
          <a:xfrm>
            <a:off x="6170930" y="3723640"/>
            <a:ext cx="4566285" cy="239712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609600" y="5886450"/>
            <a:ext cx="2844800" cy="476250"/>
          </a:xfrm>
        </p:spPr>
        <p:txBody>
          <a:bodyPr/>
          <a:lstStyle/>
          <a:p>
            <a:pPr>
              <a:defRPr/>
            </a:pPr>
            <a:fld id="{02E63A91-6013-4EDC-8EEE-44F8E746356C}" type="slidenum">
              <a:rPr lang="zh-CN" altLang="en-US" smtClean="0">
                <a:solidFill>
                  <a:prstClr val="black"/>
                </a:solidFill>
              </a:rPr>
            </a:fld>
            <a:endParaRPr lang="zh-CN" altLang="en-US">
              <a:solidFill>
                <a:prstClr val="black"/>
              </a:solidFill>
            </a:endParaRPr>
          </a:p>
        </p:txBody>
      </p:sp>
      <p:sp>
        <p:nvSpPr>
          <p:cNvPr id="6" name="矩形 5"/>
          <p:cNvSpPr/>
          <p:nvPr/>
        </p:nvSpPr>
        <p:spPr>
          <a:xfrm>
            <a:off x="2054814" y="1198017"/>
            <a:ext cx="7929618" cy="645160"/>
          </a:xfrm>
          <a:prstGeom prst="rect">
            <a:avLst/>
          </a:prstGeom>
        </p:spPr>
        <p:txBody>
          <a:bodyPr wrap="square">
            <a:spAutoFit/>
          </a:bodyPr>
          <a:lstStyle/>
          <a:p>
            <a:pPr marL="285750">
              <a:lnSpc>
                <a:spcPct val="150000"/>
              </a:lnSpc>
              <a:buClr>
                <a:srgbClr val="3366CC"/>
              </a:buClr>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标题 36"/>
          <p:cNvSpPr txBox="1">
            <a:spLocks noGrp="1"/>
          </p:cNvSpPr>
          <p:nvPr>
            <p:ph type="title"/>
          </p:nvPr>
        </p:nvSpPr>
        <p:spPr bwMode="auto">
          <a:xfrm>
            <a:off x="1659542" y="135628"/>
            <a:ext cx="8136000" cy="720000"/>
          </a:xfrm>
          <a:prstGeom prst="rect">
            <a:avLst/>
          </a:prstGeom>
          <a:noFill/>
          <a:ln w="9525">
            <a:noFill/>
            <a:miter lim="800000"/>
          </a:ln>
        </p:spPr>
        <p:txBody>
          <a:bodyPr vert="horz" wrap="square" lIns="91440" tIns="45720" rIns="91440" bIns="45720" numCol="1" anchor="ctr" anchorCtr="0" compatLnSpc="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dirty="0" smtClean="0">
                <a:ea typeface="微软雅黑" panose="020B0503020204020204" pitchFamily="34" charset="-122"/>
              </a:rPr>
              <a:t>     结   语</a:t>
            </a:r>
            <a:endParaRPr kumimoji="0" lang="zh-CN" altLang="en-US" b="1" i="0" u="none" strike="noStrike" kern="1200" cap="none" spc="0" normalizeH="0" baseline="0" noProof="0" dirty="0" smtClean="0">
              <a:ln>
                <a:noFill/>
              </a:ln>
              <a:solidFill>
                <a:schemeClr val="tx1"/>
              </a:solidFill>
              <a:effectLst/>
              <a:uLnTx/>
              <a:uFillTx/>
              <a:ea typeface="微软雅黑" panose="020B0503020204020204" pitchFamily="34" charset="-122"/>
            </a:endParaRPr>
          </a:p>
        </p:txBody>
      </p:sp>
      <p:sp>
        <p:nvSpPr>
          <p:cNvPr id="2" name="文本框 1"/>
          <p:cNvSpPr txBox="1"/>
          <p:nvPr/>
        </p:nvSpPr>
        <p:spPr>
          <a:xfrm>
            <a:off x="1659255" y="989330"/>
            <a:ext cx="5434965" cy="54927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lnSpc>
                <a:spcPct val="150000"/>
              </a:lnSpc>
            </a:pPr>
            <a:r>
              <a:rPr lang="zh-CN" altLang="en-US" sz="18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生产安全事故应急预案管理办法</a:t>
            </a:r>
            <a:r>
              <a:rPr lang="zh-CN" altLang="en-US" sz="18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国家安全生产监督管理总局令</a:t>
            </a:r>
            <a:r>
              <a:rPr lang="en-US" alt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88</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企业应急预案方面存在哪些问题需要承担法律责任？承担何种法律责任？</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第四十四条  生产经营单位有下列情形之一的，由</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县级</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以上安全生产监督管理部门依照《中华人民共和国安全生产法》第九十四条的规定，</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责令限期改正</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，可以处</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5万元</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以下罚款；逾期未改正的，责令</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停产停业整顿</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并处5万元以上10万元以下罚款</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，对直接负责的主</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管人员和其他直接责任人员处1万元以上2万元以下的罚款</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（一）未按照规定</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编制应急预案</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的；</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（二）未按照规定定期组织</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应急预案演练</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的。</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office6\wpsassist\cache\A000220150321A72PPIC"/>
          <p:cNvPicPr>
            <a:picLocks noChangeAspect="1"/>
          </p:cNvPicPr>
          <p:nvPr/>
        </p:nvPicPr>
        <p:blipFill>
          <a:blip r:embed="rId1"/>
          <a:stretch>
            <a:fillRect/>
          </a:stretch>
        </p:blipFill>
        <p:spPr>
          <a:xfrm>
            <a:off x="6924040" y="1198245"/>
            <a:ext cx="3469005" cy="5301615"/>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41618"/>
            <a:ext cx="6868584" cy="677862"/>
          </a:xfrm>
        </p:spPr>
        <p:txBody>
          <a:bodyPr>
            <a:normAutofit/>
          </a:bodyPr>
          <a:lstStyle/>
          <a:p>
            <a:r>
              <a:rPr lang="zh-CN" altLang="en-US" noProof="0" dirty="0" smtClean="0">
                <a:ea typeface="微软雅黑" panose="020B0503020204020204" pitchFamily="34" charset="-122"/>
                <a:sym typeface="+mn-ea"/>
              </a:rPr>
              <a:t>结   语</a:t>
            </a:r>
            <a:endParaRPr lang="zh-CN" altLang="en-US"/>
          </a:p>
        </p:txBody>
      </p:sp>
      <p:sp>
        <p:nvSpPr>
          <p:cNvPr id="4" name="灯片编号占位符 3"/>
          <p:cNvSpPr>
            <a:spLocks noGrp="1"/>
          </p:cNvSpPr>
          <p:nvPr>
            <p:ph type="sldNum" sz="quarter" idx="10"/>
          </p:nvPr>
        </p:nvSpPr>
        <p:spPr>
          <a:xfrm>
            <a:off x="609600" y="589978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5" name="文本框 4"/>
          <p:cNvSpPr txBox="1"/>
          <p:nvPr/>
        </p:nvSpPr>
        <p:spPr>
          <a:xfrm>
            <a:off x="1841500" y="934720"/>
            <a:ext cx="5380355" cy="5526405"/>
          </a:xfrm>
          <a:prstGeom prst="rect">
            <a:avLst/>
          </a:prstGeom>
          <a:pattFill prst="dotDmnd">
            <a:fgClr>
              <a:schemeClr val="accent3"/>
            </a:fgClr>
            <a:bgClr>
              <a:schemeClr val="bg1"/>
            </a:bgClr>
          </a:pattFill>
        </p:spPr>
        <p:style>
          <a:lnRef idx="3">
            <a:schemeClr val="lt1"/>
          </a:lnRef>
          <a:fillRef idx="1">
            <a:schemeClr val="accent3"/>
          </a:fillRef>
          <a:effectRef idx="1">
            <a:schemeClr val="accent3"/>
          </a:effectRef>
          <a:fontRef idx="minor">
            <a:schemeClr val="lt1"/>
          </a:fontRef>
        </p:style>
        <p:txBody>
          <a:bodyPr wrap="square" rtlCol="0" anchor="t">
            <a:spAutoFit/>
          </a:bodyPr>
          <a:lstStyle/>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第四十五条  生产经营单位有下列情形之一的，由县级以上安全生产监督管理部门责令限期改正，可以处1万元以上3万元以下罚款：</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（一）在应急预案编制前未按照规定开展</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风险评估</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和应急资源调查的；</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（二）未按照规定开展</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应急预案评审</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或者论证的；</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（三）未按照规定进行应急预案</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备案</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（四）事故风险可能影响周边单位、人员的，未将事故风险的性质、影响范围和应急防范措施告知周边单位和人员的；</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（五）未按照规定开展</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应急预案评估</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（六）未按照规定进行应急</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预案修订</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并重新备案的；</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（七）未落实应急预案规定的</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应急物资及装备</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a:t>
            </a:r>
            <a:endPar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office6\wpsassist\cache\A000220150321F00PPIC"/>
          <p:cNvPicPr>
            <a:picLocks noChangeAspect="1"/>
          </p:cNvPicPr>
          <p:nvPr/>
        </p:nvPicPr>
        <p:blipFill>
          <a:blip r:embed="rId1"/>
          <a:stretch>
            <a:fillRect/>
          </a:stretch>
        </p:blipFill>
        <p:spPr>
          <a:xfrm>
            <a:off x="7222490" y="1035685"/>
            <a:ext cx="3300095" cy="53721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地球 (15)"/>
          <p:cNvPicPr>
            <a:picLocks noChangeAspect="1"/>
          </p:cNvPicPr>
          <p:nvPr/>
        </p:nvPicPr>
        <p:blipFill>
          <a:blip r:embed="rId1"/>
          <a:stretch>
            <a:fillRect/>
          </a:stretch>
        </p:blipFill>
        <p:spPr>
          <a:xfrm>
            <a:off x="-1270" y="-5080"/>
            <a:ext cx="12189460" cy="6862445"/>
          </a:xfrm>
          <a:prstGeom prst="rect">
            <a:avLst/>
          </a:prstGeom>
        </p:spPr>
      </p:pic>
      <p:sp>
        <p:nvSpPr>
          <p:cNvPr id="4" name="矩形 3"/>
          <p:cNvSpPr/>
          <p:nvPr/>
        </p:nvSpPr>
        <p:spPr>
          <a:xfrm>
            <a:off x="-4445" y="2348865"/>
            <a:ext cx="12192635" cy="216027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59610" y="2760345"/>
            <a:ext cx="8047355" cy="1337945"/>
          </a:xfrm>
          <a:prstGeom prst="rect">
            <a:avLst/>
          </a:prstGeom>
        </p:spPr>
        <p:txBody>
          <a:bodyPr wrap="square">
            <a:spAutoFit/>
          </a:bodyPr>
          <a:lstStyle/>
          <a:p>
            <a:pPr algn="ctr">
              <a:lnSpc>
                <a:spcPct val="150000"/>
              </a:lnSpc>
            </a:pPr>
            <a:r>
              <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感谢您的聆听</a:t>
            </a:r>
            <a:endPar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6" name="文本框 5"/>
          <p:cNvSpPr txBox="1"/>
          <p:nvPr/>
        </p:nvSpPr>
        <p:spPr>
          <a:xfrm>
            <a:off x="3299460" y="4787265"/>
            <a:ext cx="2331085" cy="1383665"/>
          </a:xfrm>
          <a:prstGeom prst="rect">
            <a:avLst/>
          </a:prstGeom>
          <a:ln>
            <a:solidFill>
              <a:srgbClr val="9BBB59"/>
            </a:solidFill>
          </a:ln>
          <a:effectLst>
            <a:softEdge rad="31750"/>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pPr algn="ct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应急预案</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体系建设 </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“从有到优”。</a:t>
            </a:r>
            <a:endPar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421" name="Rectangle 5"/>
          <p:cNvSpPr>
            <a:spLocks noChangeArrowheads="1"/>
          </p:cNvSpPr>
          <p:nvPr/>
        </p:nvSpPr>
        <p:spPr bwMode="auto">
          <a:xfrm>
            <a:off x="1821815" y="1829435"/>
            <a:ext cx="3425825" cy="2223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innerShdw blurRad="63500" dist="50800">
                    <a:prstClr val="black">
                      <a:alpha val="50000"/>
                    </a:prstClr>
                  </a:innerShdw>
                </a:effectLst>
              </a14:hiddenEffects>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eaLnBrk="1" hangingPunct="1">
              <a:lnSpc>
                <a:spcPct val="110000"/>
              </a:lnSpc>
              <a:buClr>
                <a:srgbClr val="FFFF00"/>
              </a:buClr>
              <a:buFont typeface="Wingdings" panose="05000000000000000000" charset="0"/>
              <a:buNone/>
            </a:pP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为规范指导生产经营单位做好应急预案编制工作，国家安全监管总局在</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危险化学品事故应急救援预案编制通则</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基础上，于</a:t>
            </a:r>
            <a:r>
              <a:rPr lang="en-US" altLang="zh-CN" sz="1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年颁布实施了</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生产经营单位生产安全事故应急预案编制导则</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AQ/T 9002—2006</a:t>
            </a:r>
            <a:r>
              <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Rectangle 2"/>
          <p:cNvSpPr>
            <a:spLocks noChangeArrowheads="1"/>
          </p:cNvSpPr>
          <p:nvPr/>
        </p:nvSpPr>
        <p:spPr bwMode="auto">
          <a:xfrm>
            <a:off x="7478395" y="873125"/>
            <a:ext cx="3395980" cy="5297805"/>
          </a:xfrm>
          <a:prstGeom prst="rect">
            <a:avLst/>
          </a:prstGeom>
          <a:solidFill>
            <a:schemeClr val="bg1">
              <a:lumMod val="95000"/>
            </a:schemeClr>
          </a:solidFill>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innerShdw blurRad="114300">
                    <a:prstClr val="black"/>
                  </a:innerShdw>
                </a:effectLst>
              </a14:hiddenEffects>
            </a:ext>
          </a:extLst>
        </p:spPr>
        <p:style>
          <a:lnRef idx="1">
            <a:schemeClr val="accent6"/>
          </a:lnRef>
          <a:fillRef idx="3">
            <a:schemeClr val="accent6"/>
          </a:fillRef>
          <a:effectRef idx="2">
            <a:schemeClr val="accent6"/>
          </a:effectRef>
          <a:fontRef idx="minor">
            <a:schemeClr val="lt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buClr>
                <a:srgbClr val="FFFF00"/>
              </a:buClr>
              <a:buFont typeface="Wingdings" panose="05000000000000000000" pitchFamily="2" charset="2"/>
              <a:buChar char="Ø"/>
            </a:pP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随着实践的进一步深入，预案</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不实用、不管用、不好用</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的问题日益凸显，针对暴露出的问题，国家安全生产应急救援指挥中心于</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2011</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rPr>
              <a:t>年启动</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了安全生产行业标准</a:t>
            </a:r>
            <a:r>
              <a:rPr lang="en-US" altLang="zh-CN" sz="2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生产经营单位生产安全事故应急预案编制导则</a:t>
            </a:r>
            <a:r>
              <a:rPr lang="en-US" altLang="zh-CN" sz="2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GB/T29639-2013</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的修订工作，</a:t>
            </a:r>
            <a:r>
              <a:rPr lang="zh-CN" altLang="en-US" sz="2200" b="1" dirty="0" smtClean="0">
                <a:latin typeface="微软雅黑" panose="020B0503020204020204" pitchFamily="34" charset="-122"/>
                <a:ea typeface="微软雅黑" panose="020B0503020204020204" pitchFamily="34" charset="-122"/>
                <a:cs typeface="微软雅黑" panose="020B0503020204020204" pitchFamily="34" charset="-122"/>
              </a:rPr>
              <a:t>并</a:t>
            </a:r>
            <a:r>
              <a:rPr lang="zh-CN" altLang="en-US" sz="22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由</a:t>
            </a:r>
            <a:r>
              <a:rPr lang="zh-CN" altLang="en-US" sz="2200" b="1"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安全生产行业推荐标准</a:t>
            </a:r>
            <a:r>
              <a:rPr lang="zh-CN" altLang="en-US" sz="22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上升为</a:t>
            </a:r>
            <a:r>
              <a:rPr lang="zh-CN" altLang="en-US" sz="2200" b="1"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国家推荐标准</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，以指导生产经营单位做好应急预案</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编制工作</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2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8245" name="对象 30725"/>
          <p:cNvGraphicFramePr>
            <a:graphicFrameLocks noChangeAspect="1"/>
          </p:cNvGraphicFramePr>
          <p:nvPr/>
        </p:nvGraphicFramePr>
        <p:xfrm>
          <a:off x="5342255" y="1943100"/>
          <a:ext cx="1638300" cy="3734435"/>
        </p:xfrm>
        <a:graphic>
          <a:graphicData uri="http://schemas.openxmlformats.org/presentationml/2006/ole">
            <mc:AlternateContent xmlns:mc="http://schemas.openxmlformats.org/markup-compatibility/2006">
              <mc:Choice xmlns:v="urn:schemas-microsoft-com:vml" Requires="v">
                <p:oleObj spid="_x0000_s3107" name="" r:id="rId1" imgW="1395730" imgH="3927475" progId="MS_ClipArt_Gallery.2">
                  <p:embed/>
                </p:oleObj>
              </mc:Choice>
              <mc:Fallback>
                <p:oleObj name="" r:id="rId1" imgW="1395730" imgH="3927475" progId="MS_ClipArt_Gallery.2">
                  <p:embed/>
                  <p:pic>
                    <p:nvPicPr>
                      <p:cNvPr id="0" name="图片 3101"/>
                      <p:cNvPicPr/>
                      <p:nvPr/>
                    </p:nvPicPr>
                    <p:blipFill>
                      <a:blip r:embed="rId2"/>
                      <a:stretch>
                        <a:fillRect/>
                      </a:stretch>
                    </p:blipFill>
                    <p:spPr>
                      <a:xfrm>
                        <a:off x="5342255" y="1943100"/>
                        <a:ext cx="1638300" cy="3734435"/>
                      </a:xfrm>
                      <a:prstGeom prst="rect">
                        <a:avLst/>
                      </a:prstGeom>
                      <a:noFill/>
                      <a:ln w="38100">
                        <a:noFill/>
                        <a:miter/>
                      </a:ln>
                    </p:spPr>
                  </p:pic>
                </p:oleObj>
              </mc:Fallback>
            </mc:AlternateContent>
          </a:graphicData>
        </a:graphic>
      </p:graphicFrame>
      <p:sp>
        <p:nvSpPr>
          <p:cNvPr id="3" name="文本框 2"/>
          <p:cNvSpPr txBox="1"/>
          <p:nvPr/>
        </p:nvSpPr>
        <p:spPr>
          <a:xfrm>
            <a:off x="1713865" y="1205865"/>
            <a:ext cx="3998595" cy="460375"/>
          </a:xfrm>
          <a:prstGeom prst="rect">
            <a:avLst/>
          </a:prstGeom>
          <a:noFill/>
        </p:spPr>
        <p:txBody>
          <a:bodyPr wrap="none" rtlCol="0" anchor="t">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《编制导则》</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出台背景</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5606" name="对象 25605"/>
          <p:cNvGraphicFramePr>
            <a:graphicFrameLocks noChangeAspect="1"/>
          </p:cNvGraphicFramePr>
          <p:nvPr/>
        </p:nvGraphicFramePr>
        <p:xfrm>
          <a:off x="1713865" y="4462780"/>
          <a:ext cx="1677670" cy="2050415"/>
        </p:xfrm>
        <a:graphic>
          <a:graphicData uri="http://schemas.openxmlformats.org/presentationml/2006/ole">
            <mc:AlternateContent xmlns:mc="http://schemas.openxmlformats.org/markup-compatibility/2006">
              <mc:Choice xmlns:v="urn:schemas-microsoft-com:vml" Requires="v">
                <p:oleObj spid="_x0000_s3108" name="" r:id="rId3" imgW="1087120" imgH="1107440" progId="MS_ClipArt_Gallery.2">
                  <p:embed/>
                </p:oleObj>
              </mc:Choice>
              <mc:Fallback>
                <p:oleObj name="" r:id="rId3" imgW="1087120" imgH="1107440" progId="MS_ClipArt_Gallery.2">
                  <p:embed/>
                  <p:pic>
                    <p:nvPicPr>
                      <p:cNvPr id="0" name="图片 3098"/>
                      <p:cNvPicPr/>
                      <p:nvPr/>
                    </p:nvPicPr>
                    <p:blipFill>
                      <a:blip r:embed="rId4"/>
                      <a:stretch>
                        <a:fillRect/>
                      </a:stretch>
                    </p:blipFill>
                    <p:spPr>
                      <a:xfrm>
                        <a:off x="1713865" y="4462780"/>
                        <a:ext cx="1677670" cy="205041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fill="hold"/>
                                        <p:tgtEl>
                                          <p:spTgt spid="25606"/>
                                        </p:tgtEl>
                                        <p:attrNameLst>
                                          <p:attrName>ppt_x</p:attrName>
                                        </p:attrNameLst>
                                      </p:cBhvr>
                                      <p:tavLst>
                                        <p:tav tm="0">
                                          <p:val>
                                            <p:strVal val="0-#ppt_w/2"/>
                                          </p:val>
                                        </p:tav>
                                        <p:tav tm="100000">
                                          <p:val>
                                            <p:strVal val="#ppt_x"/>
                                          </p:val>
                                        </p:tav>
                                      </p:tavLst>
                                    </p:anim>
                                    <p:anim calcmode="lin" valueType="num">
                                      <p:cBhvr>
                                        <p:cTn id="8" dur="500" fill="hold"/>
                                        <p:tgtEl>
                                          <p:spTgt spid="256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606"/>
                                        </p:tgtEl>
                                        <p:attrNameLst>
                                          <p:attrName>ppt_x</p:attrName>
                                        </p:attrNameLst>
                                      </p:cBhvr>
                                      <p:tavLst>
                                        <p:tav tm="0">
                                          <p:val>
                                            <p:strVal val="ppt_x"/>
                                          </p:val>
                                        </p:tav>
                                        <p:tav tm="100000">
                                          <p:val>
                                            <p:strVal val="ppt_x"/>
                                          </p:val>
                                        </p:tav>
                                      </p:tavLst>
                                    </p:anim>
                                    <p:anim calcmode="lin" valueType="num">
                                      <p:cBhvr additive="base">
                                        <p:cTn id="13" dur="500"/>
                                        <p:tgtEl>
                                          <p:spTgt spid="25606"/>
                                        </p:tgtEl>
                                        <p:attrNameLst>
                                          <p:attrName>ppt_y</p:attrName>
                                        </p:attrNameLst>
                                      </p:cBhvr>
                                      <p:tavLst>
                                        <p:tav tm="0">
                                          <p:val>
                                            <p:strVal val="ppt_y"/>
                                          </p:val>
                                        </p:tav>
                                        <p:tav tm="100000">
                                          <p:val>
                                            <p:strVal val="1+ppt_h/2"/>
                                          </p:val>
                                        </p:tav>
                                      </p:tavLst>
                                    </p:anim>
                                    <p:set>
                                      <p:cBhvr>
                                        <p:cTn id="14" dur="1" fill="hold">
                                          <p:stCondLst>
                                            <p:cond delay="499"/>
                                          </p:stCondLst>
                                        </p:cTn>
                                        <p:tgtEl>
                                          <p:spTgt spid="256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96228"/>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10171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10" name="文本框 9"/>
          <p:cNvSpPr txBox="1"/>
          <p:nvPr/>
        </p:nvSpPr>
        <p:spPr>
          <a:xfrm>
            <a:off x="3572510" y="5362575"/>
            <a:ext cx="2451100" cy="875665"/>
          </a:xfrm>
          <a:prstGeom prst="rect">
            <a:avLst/>
          </a:prstGeom>
          <a:noFill/>
        </p:spPr>
        <p:txBody>
          <a:bodyPr wrap="square" rtlCol="0" anchor="t">
            <a:spAutoFit/>
          </a:bodyPr>
          <a:lstStyle/>
          <a:p>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一个是</a:t>
            </a: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国标</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一个是</a:t>
            </a: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行标</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行标是从无到有的过程</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国标是从有到优的过程</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485" name="Picture 5" descr="ws_78"/>
          <p:cNvPicPr>
            <a:picLocks noChangeAspect="1" noChangeArrowheads="1"/>
          </p:cNvPicPr>
          <p:nvPr/>
        </p:nvPicPr>
        <p:blipFill>
          <a:blip r:embed="rId1"/>
          <a:srcRect/>
          <a:stretch>
            <a:fillRect/>
          </a:stretch>
        </p:blipFill>
        <p:spPr bwMode="auto">
          <a:xfrm>
            <a:off x="1960245" y="1717675"/>
            <a:ext cx="2614930" cy="279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725" y="822325"/>
            <a:ext cx="4214495" cy="52127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1737995" y="1257300"/>
            <a:ext cx="3883025" cy="460375"/>
          </a:xfrm>
          <a:prstGeom prst="rect">
            <a:avLst/>
          </a:prstGeom>
          <a:noFill/>
        </p:spPr>
        <p:txBody>
          <a:bodyPr wrap="none" rtlCol="0" anchor="t">
            <a:spAutoFit/>
          </a:bodyPr>
          <a:lstStyle/>
          <a:p>
            <a:r>
              <a:rPr lang="en-US" altLang="zh-CN"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《编制导则》</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出台背景</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5172" name="对象 27652"/>
          <p:cNvGraphicFramePr>
            <a:graphicFrameLocks noChangeAspect="1"/>
          </p:cNvGraphicFramePr>
          <p:nvPr/>
        </p:nvGraphicFramePr>
        <p:xfrm>
          <a:off x="4993640" y="2107565"/>
          <a:ext cx="1289685" cy="2247265"/>
        </p:xfrm>
        <a:graphic>
          <a:graphicData uri="http://schemas.openxmlformats.org/presentationml/2006/ole">
            <mc:AlternateContent xmlns:mc="http://schemas.openxmlformats.org/markup-compatibility/2006">
              <mc:Choice xmlns:v="urn:schemas-microsoft-com:vml" Requires="v">
                <p:oleObj spid="_x0000_s4099" name="" r:id="rId3" imgW="1744980" imgH="1584960" progId="MS_ClipArt_Gallery.2">
                  <p:embed/>
                </p:oleObj>
              </mc:Choice>
              <mc:Fallback>
                <p:oleObj name="" r:id="rId3" imgW="1744980" imgH="1584960" progId="MS_ClipArt_Gallery.2">
                  <p:embed/>
                  <p:pic>
                    <p:nvPicPr>
                      <p:cNvPr id="0" name="图片 3099"/>
                      <p:cNvPicPr/>
                      <p:nvPr/>
                    </p:nvPicPr>
                    <p:blipFill>
                      <a:blip r:embed="rId4"/>
                      <a:stretch>
                        <a:fillRect/>
                      </a:stretch>
                    </p:blipFill>
                    <p:spPr>
                      <a:xfrm>
                        <a:off x="4993640" y="2107565"/>
                        <a:ext cx="1289685" cy="2247265"/>
                      </a:xfrm>
                      <a:prstGeom prst="rect">
                        <a:avLst/>
                      </a:prstGeom>
                      <a:noFill/>
                      <a:ln w="38100">
                        <a:noFill/>
                        <a:miter/>
                      </a:ln>
                    </p:spPr>
                  </p:pic>
                </p:oleObj>
              </mc:Fallback>
            </mc:AlternateContent>
          </a:graphicData>
        </a:graphic>
      </p:graphicFrame>
      <p:pic>
        <p:nvPicPr>
          <p:cNvPr id="6" name="图片 5" descr="office6\wpsassist\cache\A000220150824A99PPIC"/>
          <p:cNvPicPr>
            <a:picLocks noChangeAspect="1"/>
          </p:cNvPicPr>
          <p:nvPr/>
        </p:nvPicPr>
        <p:blipFill>
          <a:blip r:embed="rId5"/>
          <a:stretch>
            <a:fillRect/>
          </a:stretch>
        </p:blipFill>
        <p:spPr>
          <a:xfrm>
            <a:off x="2049145" y="4797425"/>
            <a:ext cx="840105" cy="1718310"/>
          </a:xfrm>
          <a:prstGeom prst="rect">
            <a:avLst/>
          </a:prstGeom>
        </p:spPr>
      </p:pic>
      <p:sp>
        <p:nvSpPr>
          <p:cNvPr id="25603" name="椭圆形标注 25602"/>
          <p:cNvSpPr/>
          <p:nvPr/>
        </p:nvSpPr>
        <p:spPr>
          <a:xfrm flipV="1">
            <a:off x="3311525" y="5085080"/>
            <a:ext cx="2972435" cy="1430655"/>
          </a:xfrm>
          <a:prstGeom prst="wedgeEllipseCallout">
            <a:avLst>
              <a:gd name="adj1" fmla="val -69888"/>
              <a:gd name="adj2" fmla="val 42720"/>
            </a:avLst>
          </a:prstGeom>
          <a:noFill/>
          <a:ln w="31750" cap="flat" cmpd="sng">
            <a:solidFill>
              <a:schemeClr val="tx1"/>
            </a:solidFill>
            <a:prstDash val="solid"/>
            <a:miter/>
            <a:headEnd type="none" w="med" len="med"/>
            <a:tailEnd type="none" w="med" len="med"/>
          </a:ln>
          <a:effectLst>
            <a:innerShdw blurRad="63500" dist="50800" dir="16200000">
              <a:srgbClr val="00B050">
                <a:alpha val="50000"/>
              </a:srgbClr>
            </a:innerShdw>
          </a:effectLst>
        </p:spPr>
        <p:txBody>
          <a:bodyPr rot="10800000" wrap="none" anchor="ctr"/>
          <a:lstStyle/>
          <a:p>
            <a:pPr lvl="0" algn="ctr" fontAlgn="base"/>
            <a:endParaRPr lang="zh-CN" altLang="en-US" sz="2585" strike="noStrike" noProof="1">
              <a:ln>
                <a:solidFill>
                  <a:srgbClr val="0070C0"/>
                </a:solidFill>
              </a:ln>
              <a:pattFill prst="pct10">
                <a:fgClr>
                  <a:schemeClr val="tx1"/>
                </a:fgClr>
                <a:bgClr>
                  <a:schemeClr val="bg1"/>
                </a:bgClr>
              </a:patt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84" name="Picture 20" descr="C:\Users\ydp\Desktop\Redocn_2012063015451907.jpg"/>
          <p:cNvPicPr>
            <a:picLocks noChangeAspect="1" noChangeArrowheads="1"/>
          </p:cNvPicPr>
          <p:nvPr/>
        </p:nvPicPr>
        <p:blipFill rotWithShape="1">
          <a:blip r:embed="rId1"/>
          <a:srcRect/>
          <a:stretch>
            <a:fillRect/>
          </a:stretch>
        </p:blipFill>
        <p:spPr bwMode="auto">
          <a:xfrm>
            <a:off x="1861820" y="3382010"/>
            <a:ext cx="1011555" cy="898525"/>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a:xfrm>
            <a:off x="1663065" y="1197610"/>
            <a:ext cx="8866505" cy="5267325"/>
          </a:xfrm>
        </p:spPr>
        <p:style>
          <a:lnRef idx="2">
            <a:schemeClr val="accent6"/>
          </a:lnRef>
          <a:fillRef idx="1">
            <a:schemeClr val="lt1"/>
          </a:fillRef>
          <a:effectRef idx="0">
            <a:schemeClr val="accent6"/>
          </a:effectRef>
          <a:fontRef idx="minor">
            <a:schemeClr val="dk1"/>
          </a:fontRef>
        </p:style>
        <p:txBody>
          <a:bodyPr/>
          <a:lstStyle/>
          <a:p>
            <a:pPr marL="0" indent="0" algn="ctr">
              <a:buNone/>
            </a:pPr>
            <a:endParaRPr lang="en-US" altLang="zh-CN" sz="1800">
              <a:latin typeface="微软雅黑" panose="020B0503020204020204" pitchFamily="34" charset="-122"/>
              <a:ea typeface="微软雅黑" panose="020B0503020204020204" pitchFamily="34" charset="-122"/>
            </a:endParaRPr>
          </a:p>
          <a:p>
            <a:pPr lvl="3"/>
            <a:endParaRPr lang="en-US" altLang="zh-CN" sz="1400">
              <a:latin typeface="微软雅黑" panose="020B0503020204020204" pitchFamily="34" charset="-122"/>
              <a:ea typeface="微软雅黑" panose="020B0503020204020204" pitchFamily="34" charset="-122"/>
            </a:endParaRPr>
          </a:p>
          <a:p>
            <a:pPr marL="0" indent="0">
              <a:buNone/>
            </a:pPr>
            <a:endParaRPr lang="en-US" altLang="zh-CN" sz="280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3" name="文本框 2"/>
          <p:cNvSpPr txBox="1"/>
          <p:nvPr/>
        </p:nvSpPr>
        <p:spPr>
          <a:xfrm>
            <a:off x="1737995" y="1197610"/>
            <a:ext cx="5951220" cy="922020"/>
          </a:xfrm>
          <a:prstGeom prst="rect">
            <a:avLst/>
          </a:prstGeom>
          <a:blipFill rotWithShape="1">
            <a:blip r:embed="rId2"/>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微软雅黑" panose="020B0503020204020204" pitchFamily="34" charset="-122"/>
              </a:rPr>
              <a:t>国家安全生产应急救援指挥中心关于做好《生产经营单位生产安全事故 应急预案编制导则》实施工作的通知</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 应指信息〔2013〕29号 </a:t>
            </a:r>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燕尾形箭头 5"/>
          <p:cNvSpPr/>
          <p:nvPr/>
        </p:nvSpPr>
        <p:spPr>
          <a:xfrm rot="3180000">
            <a:off x="4056380" y="2204720"/>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862455" y="2543175"/>
            <a:ext cx="6282055" cy="645160"/>
          </a:xfrm>
          <a:prstGeom prst="rect">
            <a:avLst/>
          </a:prstGeom>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各省、自治区、直辖市及新疆生产建设兵团安全生产监督管理局，各省级煤矿安全监察局，各中央企业：</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燕尾形箭头 8"/>
          <p:cNvSpPr/>
          <p:nvPr/>
        </p:nvSpPr>
        <p:spPr>
          <a:xfrm rot="3180000">
            <a:off x="4880610" y="327596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2967990" y="3607435"/>
            <a:ext cx="7001510" cy="922020"/>
          </a:xfrm>
          <a:prstGeom prst="rect">
            <a:avLst/>
          </a:prstGeom>
          <a:effectLst>
            <a:outerShdw blurRad="76200" dist="12700" dir="8100000" sy="-23000" kx="8004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《生产经营单位生产安全事故应急预案编制导则》（GB/T29639—2013，以下简称《导则》）经2013年第10号国家标准公告，</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已于2013年10月1日起实施</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燕尾形箭头 12"/>
          <p:cNvSpPr/>
          <p:nvPr/>
        </p:nvSpPr>
        <p:spPr>
          <a:xfrm rot="3180000">
            <a:off x="5904865" y="461454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2873375" y="5007610"/>
            <a:ext cx="7561580" cy="1322070"/>
          </a:xfrm>
          <a:prstGeom prst="rect">
            <a:avLst/>
          </a:prstGeom>
          <a:effectLst>
            <a:outerShdw blurRad="76200" dist="12700" dir="2700000" sy="-23000" kx="-800400" algn="bl"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请各单位以《导则》为基础,结合工作实际和贯彻落实《生产安全事故应急预案管理办法》，修订完善应急预案</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编制、评审、备案、监督检查</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等工作制度；严格应急预案备案时的形式审查，不得生搬硬套，禁止生产经营单位全权委托其他单位或个人编制应急预案。</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office6\wpsassist\cache\A000220150824A96PPIC"/>
          <p:cNvPicPr>
            <a:picLocks noChangeAspect="1"/>
          </p:cNvPicPr>
          <p:nvPr/>
        </p:nvPicPr>
        <p:blipFill>
          <a:blip r:embed="rId3"/>
          <a:stretch>
            <a:fillRect/>
          </a:stretch>
        </p:blipFill>
        <p:spPr>
          <a:xfrm>
            <a:off x="8695055" y="1076325"/>
            <a:ext cx="1834515" cy="2306320"/>
          </a:xfrm>
          <a:prstGeom prst="rect">
            <a:avLst/>
          </a:prstGeom>
        </p:spPr>
      </p:pic>
      <p:graphicFrame>
        <p:nvGraphicFramePr>
          <p:cNvPr id="138245" name="对象 30725"/>
          <p:cNvGraphicFramePr>
            <a:graphicFrameLocks noChangeAspect="1"/>
          </p:cNvGraphicFramePr>
          <p:nvPr/>
        </p:nvGraphicFramePr>
        <p:xfrm>
          <a:off x="1973580" y="4669155"/>
          <a:ext cx="787400" cy="1795145"/>
        </p:xfrm>
        <a:graphic>
          <a:graphicData uri="http://schemas.openxmlformats.org/presentationml/2006/ole">
            <mc:AlternateContent xmlns:mc="http://schemas.openxmlformats.org/markup-compatibility/2006">
              <mc:Choice xmlns:v="urn:schemas-microsoft-com:vml" Requires="v">
                <p:oleObj spid="_x0000_s5123" name="" r:id="rId4" imgW="1395730" imgH="3927475" progId="MS_ClipArt_Gallery.2">
                  <p:embed/>
                </p:oleObj>
              </mc:Choice>
              <mc:Fallback>
                <p:oleObj name="" r:id="rId4" imgW="1395730" imgH="3927475" progId="MS_ClipArt_Gallery.2">
                  <p:embed/>
                  <p:pic>
                    <p:nvPicPr>
                      <p:cNvPr id="0" name="图片 3101"/>
                      <p:cNvPicPr/>
                      <p:nvPr/>
                    </p:nvPicPr>
                    <p:blipFill>
                      <a:blip r:embed="rId5"/>
                      <a:stretch>
                        <a:fillRect/>
                      </a:stretch>
                    </p:blipFill>
                    <p:spPr>
                      <a:xfrm>
                        <a:off x="1973580" y="4669155"/>
                        <a:ext cx="787400" cy="1795145"/>
                      </a:xfrm>
                      <a:prstGeom prst="rect">
                        <a:avLst/>
                      </a:prstGeom>
                      <a:noFill/>
                      <a:ln w="38100">
                        <a:noFill/>
                        <a:miter/>
                      </a:ln>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2247" y="166743"/>
            <a:ext cx="8136000" cy="720000"/>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grpSp>
        <p:nvGrpSpPr>
          <p:cNvPr id="5" name="组合 4"/>
          <p:cNvGrpSpPr/>
          <p:nvPr/>
        </p:nvGrpSpPr>
        <p:grpSpPr>
          <a:xfrm>
            <a:off x="1920875" y="1474470"/>
            <a:ext cx="8513445" cy="5028565"/>
            <a:chOff x="231" y="751"/>
            <a:chExt cx="5412" cy="2762"/>
          </a:xfrm>
        </p:grpSpPr>
        <p:grpSp>
          <p:nvGrpSpPr>
            <p:cNvPr id="6" name="组合 5"/>
            <p:cNvGrpSpPr/>
            <p:nvPr/>
          </p:nvGrpSpPr>
          <p:grpSpPr>
            <a:xfrm>
              <a:off x="1168" y="751"/>
              <a:ext cx="3380" cy="2762"/>
              <a:chOff x="1281" y="751"/>
              <a:chExt cx="3380" cy="2762"/>
            </a:xfrm>
          </p:grpSpPr>
          <p:sp>
            <p:nvSpPr>
              <p:cNvPr id="7" name="椭圆 6"/>
              <p:cNvSpPr/>
              <p:nvPr/>
            </p:nvSpPr>
            <p:spPr>
              <a:xfrm>
                <a:off x="3065" y="751"/>
                <a:ext cx="634" cy="633"/>
              </a:xfrm>
              <a:prstGeom prst="ellipse">
                <a:avLst/>
              </a:prstGeom>
              <a:solidFill>
                <a:srgbClr val="FF00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综合</a:t>
                </a:r>
                <a:endPar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预案</a:t>
                </a:r>
                <a:endPar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椭圆 7"/>
              <p:cNvSpPr/>
              <p:nvPr/>
            </p:nvSpPr>
            <p:spPr>
              <a:xfrm>
                <a:off x="2192" y="1775"/>
                <a:ext cx="634"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火灾专项预案</a:t>
                </a:r>
                <a:endPar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椭圆 8"/>
              <p:cNvSpPr/>
              <p:nvPr/>
            </p:nvSpPr>
            <p:spPr>
              <a:xfrm>
                <a:off x="3074" y="1775"/>
                <a:ext cx="635"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泄漏专项预案</a:t>
                </a:r>
                <a:endPar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椭圆 9"/>
              <p:cNvSpPr/>
              <p:nvPr/>
            </p:nvSpPr>
            <p:spPr>
              <a:xfrm>
                <a:off x="4026" y="1808"/>
                <a:ext cx="635"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爆炸专项预案</a:t>
                </a:r>
                <a:endPar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椭圆 10"/>
              <p:cNvSpPr/>
              <p:nvPr/>
            </p:nvSpPr>
            <p:spPr>
              <a:xfrm>
                <a:off x="1281" y="2866"/>
                <a:ext cx="635"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现场处置</a:t>
                </a:r>
                <a:endPar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方案</a:t>
                </a:r>
                <a:r>
                  <a:rPr lang="en-US"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a:xfrm>
                <a:off x="2166" y="2858"/>
                <a:ext cx="616"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现场处置</a:t>
                </a:r>
                <a:endPar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方案</a:t>
                </a:r>
                <a:r>
                  <a:rPr lang="en-US"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nvSpPr>
            <p:spPr>
              <a:xfrm>
                <a:off x="3047" y="2850"/>
                <a:ext cx="634"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现场处置</a:t>
                </a:r>
                <a:endPar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方案</a:t>
                </a:r>
                <a:r>
                  <a:rPr lang="en-GB"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n</a:t>
                </a:r>
                <a:endParaRPr lang="zh-CN" altLang="en-US"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直接连接符 15"/>
              <p:cNvSpPr/>
              <p:nvPr/>
            </p:nvSpPr>
            <p:spPr>
              <a:xfrm>
                <a:off x="3378" y="1390"/>
                <a:ext cx="0" cy="386"/>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直接连接符 16"/>
              <p:cNvSpPr/>
              <p:nvPr/>
            </p:nvSpPr>
            <p:spPr>
              <a:xfrm flipH="1">
                <a:off x="2619" y="1322"/>
                <a:ext cx="538" cy="476"/>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直接连接符 17"/>
              <p:cNvSpPr/>
              <p:nvPr/>
            </p:nvSpPr>
            <p:spPr>
              <a:xfrm>
                <a:off x="3599" y="1322"/>
                <a:ext cx="608" cy="492"/>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直接连接符 18"/>
              <p:cNvSpPr/>
              <p:nvPr/>
            </p:nvSpPr>
            <p:spPr>
              <a:xfrm>
                <a:off x="2483" y="2454"/>
                <a:ext cx="0" cy="412"/>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直接连接符 19"/>
              <p:cNvSpPr/>
              <p:nvPr/>
            </p:nvSpPr>
            <p:spPr>
              <a:xfrm flipH="1">
                <a:off x="1758" y="2351"/>
                <a:ext cx="516" cy="543"/>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直接连接符 20"/>
              <p:cNvSpPr/>
              <p:nvPr/>
            </p:nvSpPr>
            <p:spPr>
              <a:xfrm>
                <a:off x="2716" y="2351"/>
                <a:ext cx="552" cy="515"/>
              </a:xfrm>
              <a:prstGeom prst="line">
                <a:avLst/>
              </a:prstGeom>
              <a:ln w="28575" cmpd="sng">
                <a:solidFill>
                  <a:schemeClr val="tx1"/>
                </a:solidFill>
                <a:prstDash val="soli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直接连接符 21"/>
              <p:cNvSpPr/>
              <p:nvPr/>
            </p:nvSpPr>
            <p:spPr>
              <a:xfrm>
                <a:off x="2710" y="2351"/>
                <a:ext cx="499" cy="543"/>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3" name="组合 22"/>
            <p:cNvGrpSpPr/>
            <p:nvPr/>
          </p:nvGrpSpPr>
          <p:grpSpPr>
            <a:xfrm>
              <a:off x="231" y="907"/>
              <a:ext cx="5412" cy="2501"/>
              <a:chOff x="231" y="907"/>
              <a:chExt cx="5412" cy="2501"/>
            </a:xfrm>
          </p:grpSpPr>
          <p:sp>
            <p:nvSpPr>
              <p:cNvPr id="24" name="矩形 23"/>
              <p:cNvSpPr/>
              <p:nvPr/>
            </p:nvSpPr>
            <p:spPr>
              <a:xfrm>
                <a:off x="231" y="907"/>
                <a:ext cx="1678" cy="363"/>
              </a:xfrm>
              <a:prstGeom prst="rect">
                <a:avLst/>
              </a:prstGeom>
              <a:solidFill>
                <a:schemeClr val="bg1">
                  <a:lumMod val="9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en-US" altLang="en-US" sz="2400" b="1">
                    <a:solidFill>
                      <a:srgbClr val="993300"/>
                    </a:solidFill>
                    <a:latin typeface="微软雅黑" panose="020B0503020204020204" pitchFamily="34" charset="-122"/>
                    <a:ea typeface="微软雅黑" panose="020B0503020204020204" pitchFamily="34" charset="-122"/>
                    <a:cs typeface="微软雅黑" panose="020B0503020204020204" pitchFamily="34" charset="-122"/>
                  </a:rPr>
                  <a:t>综合应急预案</a:t>
                </a:r>
                <a:endParaRPr lang="en-US" altLang="zh-CN" sz="2400" b="1" dirty="0">
                  <a:solidFill>
                    <a:srgbClr val="99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4"/>
              <p:cNvSpPr/>
              <p:nvPr/>
            </p:nvSpPr>
            <p:spPr>
              <a:xfrm>
                <a:off x="231" y="1905"/>
                <a:ext cx="1678" cy="363"/>
              </a:xfrm>
              <a:prstGeom prst="rect">
                <a:avLst/>
              </a:prstGeom>
              <a:solidFill>
                <a:schemeClr val="bg1">
                  <a:lumMod val="8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zh-CN" altLang="en-US" sz="2400" b="1" dirty="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专项应急预案</a:t>
                </a:r>
                <a:endParaRPr lang="zh-CN" altLang="en-US" sz="2400" b="1" dirty="0">
                  <a:solidFill>
                    <a:srgbClr val="00336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矩形 25"/>
              <p:cNvSpPr/>
              <p:nvPr/>
            </p:nvSpPr>
            <p:spPr>
              <a:xfrm>
                <a:off x="3965" y="3045"/>
                <a:ext cx="1678" cy="363"/>
              </a:xfrm>
              <a:prstGeom prst="rect">
                <a:avLst/>
              </a:prstGeom>
              <a:solidFill>
                <a:schemeClr val="bg1">
                  <a:lumMod val="8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zh-CN" altLang="en-US" sz="2400" b="1" dirty="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现场处置方案</a:t>
                </a:r>
                <a:endParaRPr lang="zh-CN" altLang="en-US" sz="2400" b="1" dirty="0">
                  <a:solidFill>
                    <a:srgbClr val="003366"/>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8" name="文本框 27"/>
          <p:cNvSpPr txBox="1"/>
          <p:nvPr/>
        </p:nvSpPr>
        <p:spPr>
          <a:xfrm>
            <a:off x="8372475" y="1165860"/>
            <a:ext cx="2252980" cy="1076325"/>
          </a:xfrm>
          <a:prstGeom prst="rect">
            <a:avLst/>
          </a:prstGeom>
          <a:ln>
            <a:solidFill>
              <a:srgbClr val="66FFFF"/>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zh-CN" altLang="en-US" sz="16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生产规模小，危险因素少的生产经营单位，可以将综合应急预案、专项应急预案合并编写。</a:t>
            </a:r>
            <a:endParaRPr lang="zh-CN" altLang="en-US" sz="16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781810" y="1196975"/>
            <a:ext cx="3356610" cy="460375"/>
          </a:xfrm>
          <a:prstGeom prst="rect">
            <a:avLst/>
          </a:prstGeom>
          <a:noFill/>
        </p:spPr>
        <p:txBody>
          <a:bodyPr wrap="none" rtlCol="0" anchor="t">
            <a:spAutoFit/>
          </a:bodyPr>
          <a:lstStyle/>
          <a:p>
            <a:r>
              <a:rPr lang="en-US" altLang="zh-CN" sz="24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2101" name="对象 24581"/>
          <p:cNvGraphicFramePr>
            <a:graphicFrameLocks noChangeAspect="1"/>
          </p:cNvGraphicFramePr>
          <p:nvPr/>
        </p:nvGraphicFramePr>
        <p:xfrm>
          <a:off x="8534400" y="2837180"/>
          <a:ext cx="2056130" cy="2538095"/>
        </p:xfrm>
        <a:graphic>
          <a:graphicData uri="http://schemas.openxmlformats.org/presentationml/2006/ole">
            <mc:AlternateContent xmlns:mc="http://schemas.openxmlformats.org/markup-compatibility/2006">
              <mc:Choice xmlns:v="urn:schemas-microsoft-com:vml" Requires="v">
                <p:oleObj spid="_x0000_s6147" name="" r:id="rId1" imgW="2305050" imgH="1884680" progId="MS_ClipArt_Gallery.2">
                  <p:embed/>
                </p:oleObj>
              </mc:Choice>
              <mc:Fallback>
                <p:oleObj name="" r:id="rId1" imgW="2305050" imgH="1884680" progId="MS_ClipArt_Gallery.2">
                  <p:embed/>
                  <p:pic>
                    <p:nvPicPr>
                      <p:cNvPr id="0" name="图片 3097"/>
                      <p:cNvPicPr/>
                      <p:nvPr/>
                    </p:nvPicPr>
                    <p:blipFill>
                      <a:blip r:embed="rId2"/>
                      <a:stretch>
                        <a:fillRect/>
                      </a:stretch>
                    </p:blipFill>
                    <p:spPr>
                      <a:xfrm>
                        <a:off x="8534400" y="2837180"/>
                        <a:ext cx="2056130" cy="2538095"/>
                      </a:xfrm>
                      <a:prstGeom prst="rect">
                        <a:avLst/>
                      </a:prstGeom>
                      <a:noFill/>
                      <a:ln w="38100">
                        <a:noFill/>
                        <a:miter/>
                      </a:ln>
                    </p:spPr>
                  </p:pic>
                </p:oleObj>
              </mc:Fallback>
            </mc:AlternateContent>
          </a:graphicData>
        </a:graphic>
      </p:graphicFrame>
      <p:pic>
        <p:nvPicPr>
          <p:cNvPr id="15" name="图片 14" descr="office6\wpsassist\cache\A000220150908A72PPIC"/>
          <p:cNvPicPr>
            <a:picLocks noChangeAspect="1"/>
          </p:cNvPicPr>
          <p:nvPr/>
        </p:nvPicPr>
        <p:blipFill>
          <a:blip r:embed="rId3"/>
          <a:stretch>
            <a:fillRect/>
          </a:stretch>
        </p:blipFill>
        <p:spPr>
          <a:xfrm>
            <a:off x="1804035" y="4509770"/>
            <a:ext cx="1296035" cy="2133600"/>
          </a:xfrm>
          <a:prstGeom prst="rect">
            <a:avLst/>
          </a:prstGeom>
        </p:spPr>
      </p:pic>
      <p:pic>
        <p:nvPicPr>
          <p:cNvPr id="27" name="图片 26" descr="office6\wpsassist\cache\A000220150322I53PPIC"/>
          <p:cNvPicPr>
            <a:picLocks noChangeAspect="1"/>
          </p:cNvPicPr>
          <p:nvPr/>
        </p:nvPicPr>
        <p:blipFill>
          <a:blip r:embed="rId4"/>
          <a:stretch>
            <a:fillRect/>
          </a:stretch>
        </p:blipFill>
        <p:spPr>
          <a:xfrm rot="19140000">
            <a:off x="8092440" y="200025"/>
            <a:ext cx="1120140" cy="235648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84" name="Picture 20" descr="C:\Users\ydp\Desktop\Redocn_2012063015451907.jpg"/>
          <p:cNvPicPr>
            <a:picLocks noChangeAspect="1" noChangeArrowheads="1"/>
          </p:cNvPicPr>
          <p:nvPr/>
        </p:nvPicPr>
        <p:blipFill rotWithShape="1">
          <a:blip r:embed="rId1"/>
          <a:srcRect/>
          <a:stretch>
            <a:fillRect/>
          </a:stretch>
        </p:blipFill>
        <p:spPr bwMode="auto">
          <a:xfrm rot="20640000">
            <a:off x="8974455" y="993140"/>
            <a:ext cx="1482090" cy="174180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09600" y="296228"/>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10171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3" name="文本框 2"/>
          <p:cNvSpPr txBox="1"/>
          <p:nvPr/>
        </p:nvSpPr>
        <p:spPr>
          <a:xfrm>
            <a:off x="1737995" y="1136650"/>
            <a:ext cx="3356610" cy="460375"/>
          </a:xfrm>
          <a:prstGeom prst="rect">
            <a:avLst/>
          </a:prstGeom>
          <a:noFill/>
        </p:spPr>
        <p:txBody>
          <a:bodyPr wrap="none" rtlCol="0" anchor="t">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946910" y="1744345"/>
            <a:ext cx="6587490" cy="398780"/>
          </a:xfrm>
          <a:prstGeom prst="rect">
            <a:avLst/>
          </a:prstGeom>
          <a:blipFill rotWithShape="1">
            <a:blip r:embed="rId2"/>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应急预案体系由综合预案、专项预案和现场处置方案构成。</a:t>
            </a:r>
            <a:endPar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燕尾形箭头 5"/>
          <p:cNvSpPr/>
          <p:nvPr/>
        </p:nvSpPr>
        <p:spPr>
          <a:xfrm rot="3180000">
            <a:off x="4319270" y="222186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2033905" y="2614930"/>
            <a:ext cx="8124190" cy="1938020"/>
          </a:xfrm>
          <a:prstGeom prst="rect">
            <a:avLst/>
          </a:prstGeom>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（一）综合预案</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   综合预案是总体、全面的预案。主要阐述应急救援的方针、政策、应急组织机构及相应的职责、应急行动的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总体思路、预案体系、响应分级、响应程序、事故预防、应急保障、应急培训、预案演练</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等，是应急救援工作的基础和总纲。</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燕尾形箭头 7"/>
          <p:cNvSpPr/>
          <p:nvPr/>
        </p:nvSpPr>
        <p:spPr>
          <a:xfrm rot="3180000">
            <a:off x="5615305" y="465391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629025" y="5046980"/>
            <a:ext cx="6830060" cy="1322070"/>
          </a:xfrm>
          <a:prstGeom prst="rect">
            <a:avLst/>
          </a:prstGeom>
          <a:blipFill rotWithShape="1">
            <a:blip r:embed="rId2"/>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l"/>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（二）专项预案</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主要针对某种特有或具体的事故、事件、灾难风险出现的紧急情况，制定的救援预案。具体包括：</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自然灾害</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事故灾难类、公共卫生</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事件类、</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社会安全事件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类四大类型。</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5172" name="对象 27652"/>
          <p:cNvGraphicFramePr>
            <a:graphicFrameLocks noChangeAspect="1"/>
          </p:cNvGraphicFramePr>
          <p:nvPr/>
        </p:nvGraphicFramePr>
        <p:xfrm>
          <a:off x="1737995" y="4866640"/>
          <a:ext cx="1609725" cy="1697355"/>
        </p:xfrm>
        <a:graphic>
          <a:graphicData uri="http://schemas.openxmlformats.org/presentationml/2006/ole">
            <mc:AlternateContent xmlns:mc="http://schemas.openxmlformats.org/markup-compatibility/2006">
              <mc:Choice xmlns:v="urn:schemas-microsoft-com:vml" Requires="v">
                <p:oleObj spid="_x0000_s7171" name="" r:id="rId3" imgW="1744980" imgH="1584960" progId="MS_ClipArt_Gallery.2">
                  <p:embed/>
                </p:oleObj>
              </mc:Choice>
              <mc:Fallback>
                <p:oleObj name="" r:id="rId3" imgW="1744980" imgH="1584960" progId="MS_ClipArt_Gallery.2">
                  <p:embed/>
                  <p:pic>
                    <p:nvPicPr>
                      <p:cNvPr id="0" name="图片 3099"/>
                      <p:cNvPicPr/>
                      <p:nvPr/>
                    </p:nvPicPr>
                    <p:blipFill>
                      <a:blip r:embed="rId4"/>
                      <a:stretch>
                        <a:fillRect/>
                      </a:stretch>
                    </p:blipFill>
                    <p:spPr>
                      <a:xfrm>
                        <a:off x="1737995" y="4866640"/>
                        <a:ext cx="1609725" cy="1697355"/>
                      </a:xfrm>
                      <a:prstGeom prst="rect">
                        <a:avLst/>
                      </a:prstGeom>
                      <a:noFill/>
                      <a:ln w="38100">
                        <a:noFill/>
                        <a:miter/>
                      </a:ln>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fld>
            <a:endParaRPr lang="zh-CN" altLang="en-US">
              <a:solidFill>
                <a:prstClr val="black"/>
              </a:solidFill>
            </a:endParaRPr>
          </a:p>
        </p:txBody>
      </p:sp>
      <p:sp>
        <p:nvSpPr>
          <p:cNvPr id="3" name="文本框 2"/>
          <p:cNvSpPr txBox="1"/>
          <p:nvPr/>
        </p:nvSpPr>
        <p:spPr>
          <a:xfrm>
            <a:off x="1737995" y="993140"/>
            <a:ext cx="3356610" cy="460375"/>
          </a:xfrm>
          <a:prstGeom prst="rect">
            <a:avLst/>
          </a:prstGeom>
          <a:noFill/>
        </p:spPr>
        <p:txBody>
          <a:bodyPr wrap="none" rtlCol="0" anchor="t">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334" name="AutoShape 82"/>
          <p:cNvSpPr/>
          <p:nvPr/>
        </p:nvSpPr>
        <p:spPr>
          <a:xfrm>
            <a:off x="1738630" y="1476375"/>
            <a:ext cx="4037330" cy="508000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025650" y="1684655"/>
            <a:ext cx="3749675" cy="48926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自然灾害</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类：</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针对可能面临的气象灾害：雨雪冰冻、强对流天气（含暴雨、雷电、龙卷风等）、洪水、大雾，地震灾害等自然灾害。</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防台、防汛、防强对流天气</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防雨雪冰冻</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防大雾</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防地震</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灾害应急预案、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防地质灾害</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等应急预案。</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AutoShape 82"/>
          <p:cNvSpPr/>
          <p:nvPr/>
        </p:nvSpPr>
        <p:spPr>
          <a:xfrm>
            <a:off x="7607935" y="1234440"/>
            <a:ext cx="2902585" cy="333375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8013700" y="1234440"/>
            <a:ext cx="2496820" cy="3415030"/>
          </a:xfrm>
          <a:prstGeom prst="rect">
            <a:avLst/>
          </a:prstGeom>
          <a:noFill/>
        </p:spPr>
        <p:txBody>
          <a:bodyPr wrap="square" rtlCol="0">
            <a:spAutoFit/>
          </a:bodyPr>
          <a:lstStyle/>
          <a:p>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事故灾难</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类：</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人身伤亡</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事故应急预案、大型施工</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机械事故</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火灾</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事故应急预案、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交通事故</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应急预案等。</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descr="office6\wpsassist\cache\A000220150821C93PPIC"/>
          <p:cNvPicPr>
            <a:picLocks noChangeAspect="1"/>
          </p:cNvPicPr>
          <p:nvPr/>
        </p:nvPicPr>
        <p:blipFill>
          <a:blip r:embed="rId1"/>
          <a:stretch>
            <a:fillRect/>
          </a:stretch>
        </p:blipFill>
        <p:spPr>
          <a:xfrm>
            <a:off x="5775325" y="1475740"/>
            <a:ext cx="1910715" cy="2947670"/>
          </a:xfrm>
          <a:prstGeom prst="rect">
            <a:avLst/>
          </a:prstGeom>
        </p:spPr>
      </p:pic>
      <p:pic>
        <p:nvPicPr>
          <p:cNvPr id="10" name="图片 9" descr="office6\wpsassist\cache\A000220150821C92PPIC"/>
          <p:cNvPicPr>
            <a:picLocks noChangeAspect="1"/>
          </p:cNvPicPr>
          <p:nvPr/>
        </p:nvPicPr>
        <p:blipFill>
          <a:blip r:embed="rId2"/>
          <a:stretch>
            <a:fillRect/>
          </a:stretch>
        </p:blipFill>
        <p:spPr>
          <a:xfrm>
            <a:off x="7687310" y="4568825"/>
            <a:ext cx="2823210" cy="1882775"/>
          </a:xfrm>
          <a:prstGeom prst="rect">
            <a:avLst/>
          </a:prstGeom>
        </p:spPr>
      </p:pic>
      <p:pic>
        <p:nvPicPr>
          <p:cNvPr id="12" name="图片 11" descr="office6\wpsassist\cache\A000220150821C86PPIC"/>
          <p:cNvPicPr>
            <a:picLocks noChangeAspect="1"/>
          </p:cNvPicPr>
          <p:nvPr/>
        </p:nvPicPr>
        <p:blipFill>
          <a:blip r:embed="rId3"/>
          <a:stretch>
            <a:fillRect/>
          </a:stretch>
        </p:blipFill>
        <p:spPr>
          <a:xfrm>
            <a:off x="5838825" y="4445635"/>
            <a:ext cx="1784350" cy="2005965"/>
          </a:xfrm>
          <a:prstGeom prst="rect">
            <a:avLst/>
          </a:prstGeom>
        </p:spPr>
      </p:pic>
      <p:sp>
        <p:nvSpPr>
          <p:cNvPr id="11" name="文本框 10"/>
          <p:cNvSpPr txBox="1"/>
          <p:nvPr/>
        </p:nvSpPr>
        <p:spPr>
          <a:xfrm>
            <a:off x="5838825" y="6012180"/>
            <a:ext cx="1097280" cy="3683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专项预案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VOTEMEAN" val="0"/>
  <p:tag name="ARS_SLIDE_CORRECTNUM" val="0"/>
  <p:tag name="ARS_SLIDE_SUBMITNUM" val="0"/>
  <p:tag name="ARS_SLIDE_PARTICIPANTNUM" val="100"/>
  <p:tag name="ARS_SLIDE_DUENO" val="100"/>
</p:tagLst>
</file>

<file path=ppt/tags/tag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VOTEMEAN" val="0"/>
  <p:tag name="ARS_SLIDE_CORRECTNUM" val="0"/>
  <p:tag name="ARS_SLIDE_SUBMITNUM" val="0"/>
  <p:tag name="ARS_SLIDE_PARTICIPANTNUM" val="100"/>
  <p:tag name="ARS_SLIDE_DUENO" val="100"/>
</p:tagLst>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7272</Words>
  <Application>WPS 演示</Application>
  <PresentationFormat>宽屏</PresentationFormat>
  <Paragraphs>614</Paragraphs>
  <Slides>33</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10</vt:i4>
      </vt:variant>
      <vt:variant>
        <vt:lpstr>幻灯片标题</vt:lpstr>
      </vt:variant>
      <vt:variant>
        <vt:i4>33</vt:i4>
      </vt:variant>
    </vt:vector>
  </HeadingPairs>
  <TitlesOfParts>
    <vt:vector size="54" baseType="lpstr">
      <vt:lpstr>Arial</vt:lpstr>
      <vt:lpstr>宋体</vt:lpstr>
      <vt:lpstr>Wingdings</vt:lpstr>
      <vt:lpstr>微软雅黑</vt:lpstr>
      <vt:lpstr>Wingdings</vt:lpstr>
      <vt:lpstr>Times New Roman</vt:lpstr>
      <vt:lpstr>黑体</vt:lpstr>
      <vt:lpstr>Arial Unicode MS</vt:lpstr>
      <vt:lpstr>Garamond</vt:lpstr>
      <vt:lpstr>方正舒体</vt:lpstr>
      <vt:lpstr>1_自定义设计方案</vt:lpstr>
      <vt:lpstr>MS_ClipArt_Gallery.2</vt:lpstr>
      <vt:lpstr>WPDraw30.Drawing</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PowerPoint 演示文稿</vt:lpstr>
      <vt:lpstr>PowerPoint 演示文稿</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第三章、相关案例</vt:lpstr>
      <vt:lpstr>PowerPoint 演示文稿</vt:lpstr>
      <vt:lpstr>     结   语</vt:lpstr>
      <vt:lpstr>结   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2</cp:revision>
  <dcterms:created xsi:type="dcterms:W3CDTF">2007-11-05T07:26:00Z</dcterms:created>
  <dcterms:modified xsi:type="dcterms:W3CDTF">2021-04-20T15:44:56Z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39B1B496AB754AA78ECAA75B90C653B5</vt:lpwstr>
  </property>
</Properties>
</file>