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393" r:id="rId5"/>
    <p:sldId id="257" r:id="rId6"/>
    <p:sldId id="258" r:id="rId7"/>
    <p:sldId id="305" r:id="rId8"/>
    <p:sldId id="266" r:id="rId9"/>
    <p:sldId id="311" r:id="rId10"/>
    <p:sldId id="264" r:id="rId11"/>
    <p:sldId id="344" r:id="rId12"/>
    <p:sldId id="284" r:id="rId13"/>
    <p:sldId id="350" r:id="rId14"/>
    <p:sldId id="306" r:id="rId15"/>
    <p:sldId id="308" r:id="rId16"/>
    <p:sldId id="351" r:id="rId17"/>
    <p:sldId id="309" r:id="rId18"/>
    <p:sldId id="321" r:id="rId19"/>
    <p:sldId id="287" r:id="rId20"/>
    <p:sldId id="288" r:id="rId21"/>
    <p:sldId id="322" r:id="rId22"/>
    <p:sldId id="323" r:id="rId23"/>
    <p:sldId id="290" r:id="rId24"/>
    <p:sldId id="324" r:id="rId25"/>
    <p:sldId id="330" r:id="rId26"/>
    <p:sldId id="326" r:id="rId27"/>
    <p:sldId id="291" r:id="rId28"/>
    <p:sldId id="329" r:id="rId29"/>
    <p:sldId id="327" r:id="rId30"/>
    <p:sldId id="328" r:id="rId31"/>
    <p:sldId id="353" r:id="rId32"/>
    <p:sldId id="354" r:id="rId33"/>
    <p:sldId id="355" r:id="rId34"/>
    <p:sldId id="356" r:id="rId35"/>
    <p:sldId id="357" r:id="rId36"/>
    <p:sldId id="358" r:id="rId37"/>
    <p:sldId id="261" r:id="rId38"/>
    <p:sldId id="292" r:id="rId39"/>
    <p:sldId id="352" r:id="rId40"/>
    <p:sldId id="331" r:id="rId41"/>
    <p:sldId id="332" r:id="rId42"/>
    <p:sldId id="333" r:id="rId43"/>
    <p:sldId id="345" r:id="rId44"/>
    <p:sldId id="346" r:id="rId45"/>
    <p:sldId id="334" r:id="rId46"/>
    <p:sldId id="335" r:id="rId47"/>
    <p:sldId id="336" r:id="rId48"/>
    <p:sldId id="337" r:id="rId49"/>
    <p:sldId id="338" r:id="rId50"/>
    <p:sldId id="339" r:id="rId51"/>
    <p:sldId id="340" r:id="rId52"/>
    <p:sldId id="347" r:id="rId53"/>
    <p:sldId id="348" r:id="rId54"/>
    <p:sldId id="349" r:id="rId55"/>
    <p:sldId id="263"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94660"/>
  </p:normalViewPr>
  <p:slideViewPr>
    <p:cSldViewPr snapToGrid="0" showGuides="1">
      <p:cViewPr varScale="1">
        <p:scale>
          <a:sx n="72" d="100"/>
          <a:sy n="72" d="100"/>
        </p:scale>
        <p:origin x="570" y="72"/>
      </p:cViewPr>
      <p:guideLst>
        <p:guide orient="horz" pos="2424"/>
        <p:guide orient="horz" pos="781"/>
        <p:guide orient="horz" pos="4088"/>
        <p:guide pos="3840"/>
        <p:guide pos="438"/>
        <p:guide pos="7290"/>
      </p:guideLst>
    </p:cSldViewPr>
  </p:slideViewPr>
  <p:notesTextViewPr>
    <p:cViewPr>
      <p:scale>
        <a:sx n="1" d="1"/>
        <a:sy n="1" d="1"/>
      </p:scale>
      <p:origin x="0" y="0"/>
    </p:cViewPr>
  </p:notesTextViewPr>
  <p:sorterViewPr>
    <p:cViewPr>
      <p:scale>
        <a:sx n="100" d="100"/>
        <a:sy n="100" d="100"/>
      </p:scale>
      <p:origin x="0" y="-1085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AF5B9-1F9E-44E6-A365-1C17975A1C1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8.xml"/><Relationship Id="rId2" Type="http://schemas.openxmlformats.org/officeDocument/2006/relationships/themeOverride" Target="../theme/themeOverride5.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8.xml"/><Relationship Id="rId2" Type="http://schemas.openxmlformats.org/officeDocument/2006/relationships/themeOverride" Target="../theme/themeOverride6.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8.xml"/><Relationship Id="rId2" Type="http://schemas.openxmlformats.org/officeDocument/2006/relationships/themeOverride" Target="../theme/themeOverride7.xml"/><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hemeOverride" Target="../theme/themeOverride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8.xml"/><Relationship Id="rId2" Type="http://schemas.openxmlformats.org/officeDocument/2006/relationships/themeOverride" Target="../theme/themeOverride8.xml"/><Relationship Id="rId1" Type="http://schemas.openxmlformats.org/officeDocument/2006/relationships/image" Target="../media/image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themeOverride" Target="../theme/themeOverride3.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1.xml"/><Relationship Id="rId4" Type="http://schemas.openxmlformats.org/officeDocument/2006/relationships/themeOverride" Target="../theme/themeOverride9.xml"/><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xml"/><Relationship Id="rId2" Type="http://schemas.openxmlformats.org/officeDocument/2006/relationships/themeOverride" Target="../theme/themeOverride4.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占位符 27"/>
          <p:cNvPicPr>
            <a:picLocks noGrp="1" noChangeAspect="1"/>
          </p:cNvPicPr>
          <p:nvPr>
            <p:ph type="pic" sz="quarter" idx="12"/>
          </p:nvPr>
        </p:nvPicPr>
        <p:blipFill>
          <a:blip r:embed="rId1" cstate="print">
            <a:extLst>
              <a:ext uri="{28A0092B-C50C-407E-A947-70E740481C1C}">
                <a14:useLocalDpi xmlns:a14="http://schemas.microsoft.com/office/drawing/2010/main" val="0"/>
              </a:ext>
            </a:extLst>
          </a:blip>
          <a:srcRect/>
          <a:stretch>
            <a:fillRect/>
          </a:stretch>
        </p:blipFill>
        <p:spPr>
          <a:xfrm>
            <a:off x="10808877" y="41535"/>
            <a:ext cx="1301207" cy="3069398"/>
          </a:xfrm>
        </p:spPr>
      </p:pic>
      <p:pic>
        <p:nvPicPr>
          <p:cNvPr id="21" name="图片占位符 20"/>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a:xfrm>
            <a:off x="138972" y="41276"/>
            <a:ext cx="4163416" cy="1879305"/>
          </a:xfrm>
        </p:spPr>
      </p:pic>
      <p:sp>
        <p:nvSpPr>
          <p:cNvPr id="10" name="文本框 9"/>
          <p:cNvSpPr txBox="1"/>
          <p:nvPr/>
        </p:nvSpPr>
        <p:spPr>
          <a:xfrm>
            <a:off x="1848570" y="2068393"/>
            <a:ext cx="8494633" cy="2185214"/>
          </a:xfrm>
          <a:prstGeom prst="rect">
            <a:avLst/>
          </a:prstGeom>
          <a:noFill/>
        </p:spPr>
        <p:txBody>
          <a:bodyPr wrap="none" rtlCol="0">
            <a:spAutoFit/>
            <a:scene3d>
              <a:camera prst="orthographicFront"/>
              <a:lightRig rig="threePt" dir="t"/>
            </a:scene3d>
            <a:sp3d contourW="6350"/>
          </a:bodyPr>
          <a:lstStyle/>
          <a:p>
            <a:pPr algn="ctr"/>
            <a:r>
              <a:rPr lang="zh-CN" altLang="en-US" sz="5400" b="1" dirty="0">
                <a:solidFill>
                  <a:schemeClr val="accent1"/>
                </a:solidFill>
              </a:rPr>
              <a:t>危险性较大的分部分项工程</a:t>
            </a:r>
            <a:endParaRPr lang="en-US" altLang="zh-CN" sz="5400" b="1" dirty="0">
              <a:solidFill>
                <a:schemeClr val="accent1"/>
              </a:solidFill>
            </a:endParaRPr>
          </a:p>
          <a:p>
            <a:pPr algn="ctr"/>
            <a:endParaRPr lang="en-US" altLang="zh-CN" sz="2800" b="1" dirty="0">
              <a:solidFill>
                <a:schemeClr val="accent1"/>
              </a:solidFill>
            </a:endParaRPr>
          </a:p>
          <a:p>
            <a:pPr algn="ctr"/>
            <a:r>
              <a:rPr lang="zh-CN" altLang="en-US" sz="5400" b="1" dirty="0">
                <a:solidFill>
                  <a:schemeClr val="accent1"/>
                </a:solidFill>
              </a:rPr>
              <a:t>安全管理规定</a:t>
            </a:r>
            <a:endParaRPr lang="zh-CN" altLang="en-US" sz="5400" b="1" dirty="0">
              <a:solidFill>
                <a:schemeClr val="accent1"/>
              </a:solidFill>
            </a:endParaRPr>
          </a:p>
        </p:txBody>
      </p:sp>
      <p:sp>
        <p:nvSpPr>
          <p:cNvPr id="11" name="文本框 10"/>
          <p:cNvSpPr txBox="1"/>
          <p:nvPr/>
        </p:nvSpPr>
        <p:spPr>
          <a:xfrm>
            <a:off x="5132007" y="5470975"/>
            <a:ext cx="1605280" cy="521970"/>
          </a:xfrm>
          <a:prstGeom prst="rect">
            <a:avLst/>
          </a:prstGeom>
          <a:noFill/>
        </p:spPr>
        <p:txBody>
          <a:bodyPr wrap="none" rtlCol="0">
            <a:spAutoFit/>
            <a:scene3d>
              <a:camera prst="orthographicFront"/>
              <a:lightRig rig="threePt" dir="t"/>
            </a:scene3d>
            <a:sp3d contourW="6350"/>
          </a:bodyPr>
          <a:lstStyle/>
          <a:p>
            <a:pPr algn="l"/>
            <a:r>
              <a:rPr lang="zh-CN" altLang="en-US" sz="2800" b="1" dirty="0">
                <a:solidFill>
                  <a:schemeClr val="accent1"/>
                </a:solidFill>
              </a:rPr>
              <a:t>主讲人：</a:t>
            </a:r>
            <a:endParaRPr lang="zh-CN" altLang="en-US" sz="28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403349" y="366923"/>
            <a:ext cx="4246880" cy="583565"/>
          </a:xfrm>
          <a:prstGeom prst="rect">
            <a:avLst/>
          </a:prstGeom>
          <a:noFill/>
        </p:spPr>
        <p:txBody>
          <a:bodyPr wrap="none" rtlCol="0">
            <a:spAutoFit/>
            <a:scene3d>
              <a:camera prst="orthographicFront"/>
              <a:lightRig rig="threePt" dir="t"/>
            </a:scene3d>
            <a:sp3d contourW="6350"/>
          </a:bodyPr>
          <a:lstStyle/>
          <a:p>
            <a:r>
              <a:rPr lang="zh-CN" altLang="en-US" sz="3200" b="1" noProof="0" dirty="0">
                <a:solidFill>
                  <a:srgbClr val="2980B9"/>
                </a:solidFill>
                <a:latin typeface="Arial" panose="020B0604020202020204"/>
                <a:ea typeface="微软雅黑" panose="020B0503020204020204" charset="-122"/>
                <a:sym typeface="+mn-ea"/>
              </a:rPr>
              <a:t>危大工程的定义及范围</a:t>
            </a:r>
            <a:endParaRPr lang="zh-CN" altLang="en-US" sz="3200" b="1" dirty="0">
              <a:solidFill>
                <a:schemeClr val="accent1"/>
              </a:solidFill>
            </a:endParaRPr>
          </a:p>
        </p:txBody>
      </p:sp>
      <p:sp>
        <p:nvSpPr>
          <p:cNvPr id="83" name="文本框 82"/>
          <p:cNvSpPr txBox="1"/>
          <p:nvPr/>
        </p:nvSpPr>
        <p:spPr>
          <a:xfrm>
            <a:off x="524613" y="400325"/>
            <a:ext cx="521970" cy="460375"/>
          </a:xfrm>
          <a:prstGeom prst="rect">
            <a:avLst/>
          </a:prstGeom>
          <a:noFill/>
        </p:spPr>
        <p:txBody>
          <a:bodyPr wrap="none" rtlCol="0">
            <a:spAutoFit/>
          </a:bodyPr>
          <a:lstStyle/>
          <a:p>
            <a:pPr algn="ctr"/>
            <a:r>
              <a:rPr lang="en-US" altLang="zh-CN" sz="2400" b="1" dirty="0">
                <a:solidFill>
                  <a:schemeClr val="bg1"/>
                </a:solidFill>
              </a:rPr>
              <a:t>0</a:t>
            </a:r>
            <a:r>
              <a:rPr lang="en-US" sz="2400" b="1" dirty="0">
                <a:solidFill>
                  <a:schemeClr val="bg1"/>
                </a:solidFill>
              </a:rPr>
              <a:t>2</a:t>
            </a:r>
            <a:endParaRPr lang="en-US" sz="2400" b="1" dirty="0">
              <a:solidFill>
                <a:schemeClr val="bg1"/>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24613" y="1088636"/>
            <a:ext cx="11145672" cy="5529847"/>
          </a:xfrm>
          <a:prstGeom prst="rect">
            <a:avLst/>
          </a:prstGeom>
        </p:spPr>
        <p:txBody>
          <a:bodyPr wrap="square">
            <a:spAutoFit/>
          </a:bodyPr>
          <a:lstStyle/>
          <a:p>
            <a:pPr>
              <a:lnSpc>
                <a:spcPts val="4300"/>
              </a:lnSpc>
            </a:pPr>
            <a:r>
              <a:rPr lang="zh-CN" altLang="en-US" sz="2000" dirty="0">
                <a:solidFill>
                  <a:srgbClr val="E7E6E6">
                    <a:lumMod val="25000"/>
                  </a:srgbClr>
                </a:solidFill>
                <a:latin typeface="+mn-ea"/>
              </a:rPr>
              <a:t>一</a:t>
            </a:r>
            <a:r>
              <a:rPr lang="zh-CN" altLang="zh-CN" sz="2000" dirty="0">
                <a:solidFill>
                  <a:srgbClr val="E7E6E6">
                    <a:lumMod val="25000"/>
                  </a:srgbClr>
                </a:solidFill>
                <a:latin typeface="+mn-ea"/>
              </a:rPr>
              <a:t>、基坑工程</a:t>
            </a:r>
            <a:endParaRPr lang="zh-CN" altLang="zh-CN" sz="2000" dirty="0">
              <a:solidFill>
                <a:srgbClr val="E7E6E6">
                  <a:lumMod val="25000"/>
                </a:srgbClr>
              </a:solidFill>
              <a:latin typeface="+mn-ea"/>
            </a:endParaRPr>
          </a:p>
          <a:p>
            <a:pPr>
              <a:lnSpc>
                <a:spcPts val="43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（一）开挖深度超过</a:t>
            </a:r>
            <a:r>
              <a:rPr lang="en-US" altLang="zh-CN" sz="2000" dirty="0">
                <a:solidFill>
                  <a:srgbClr val="E7E6E6">
                    <a:lumMod val="25000"/>
                  </a:srgbClr>
                </a:solidFill>
                <a:latin typeface="+mn-ea"/>
              </a:rPr>
              <a:t>3m</a:t>
            </a:r>
            <a:r>
              <a:rPr lang="zh-CN" altLang="zh-CN" sz="2000" dirty="0">
                <a:solidFill>
                  <a:srgbClr val="E7E6E6">
                    <a:lumMod val="25000"/>
                  </a:srgbClr>
                </a:solidFill>
                <a:latin typeface="+mn-ea"/>
              </a:rPr>
              <a:t>（含</a:t>
            </a:r>
            <a:r>
              <a:rPr lang="en-US" altLang="zh-CN" sz="2000" dirty="0">
                <a:solidFill>
                  <a:srgbClr val="E7E6E6">
                    <a:lumMod val="25000"/>
                  </a:srgbClr>
                </a:solidFill>
                <a:latin typeface="+mn-ea"/>
              </a:rPr>
              <a:t>3m</a:t>
            </a:r>
            <a:r>
              <a:rPr lang="zh-CN" altLang="zh-CN" sz="2000" dirty="0">
                <a:solidFill>
                  <a:srgbClr val="E7E6E6">
                    <a:lumMod val="25000"/>
                  </a:srgbClr>
                </a:solidFill>
                <a:latin typeface="+mn-ea"/>
              </a:rPr>
              <a:t>）的基坑（槽）的土方开挖、支护、降水工程。</a:t>
            </a:r>
            <a:endParaRPr lang="zh-CN" altLang="zh-CN" sz="2000" dirty="0">
              <a:solidFill>
                <a:srgbClr val="E7E6E6">
                  <a:lumMod val="25000"/>
                </a:srgbClr>
              </a:solidFill>
              <a:latin typeface="+mn-ea"/>
            </a:endParaRPr>
          </a:p>
          <a:p>
            <a:pPr lvl="0">
              <a:lnSpc>
                <a:spcPts val="43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（二）开挖深度虽未超过</a:t>
            </a:r>
            <a:r>
              <a:rPr lang="en-US" altLang="zh-CN" sz="2000" dirty="0">
                <a:solidFill>
                  <a:srgbClr val="E7E6E6">
                    <a:lumMod val="25000"/>
                  </a:srgbClr>
                </a:solidFill>
                <a:latin typeface="+mn-ea"/>
              </a:rPr>
              <a:t>3m</a:t>
            </a:r>
            <a:r>
              <a:rPr lang="zh-CN" altLang="zh-CN" sz="2000" dirty="0">
                <a:solidFill>
                  <a:srgbClr val="E7E6E6">
                    <a:lumMod val="25000"/>
                  </a:srgbClr>
                </a:solidFill>
                <a:latin typeface="+mn-ea"/>
              </a:rPr>
              <a:t>，但地质条件、周围环境和地下管线复杂，或影响毗邻建、构筑物安全的基坑（槽）的土方开挖、支护、降水工程。</a:t>
            </a:r>
            <a:endParaRPr lang="zh-CN" altLang="zh-CN" sz="2000" dirty="0">
              <a:solidFill>
                <a:srgbClr val="E7E6E6">
                  <a:lumMod val="25000"/>
                </a:srgbClr>
              </a:solidFill>
              <a:latin typeface="+mn-ea"/>
            </a:endParaRPr>
          </a:p>
          <a:p>
            <a:pPr lvl="0">
              <a:lnSpc>
                <a:spcPts val="4300"/>
              </a:lnSpc>
            </a:pPr>
            <a:r>
              <a:rPr lang="zh-CN" altLang="en-US" sz="2000" dirty="0">
                <a:solidFill>
                  <a:srgbClr val="E7E6E6">
                    <a:lumMod val="25000"/>
                  </a:srgbClr>
                </a:solidFill>
                <a:latin typeface="+mn-ea"/>
              </a:rPr>
              <a:t>二</a:t>
            </a:r>
            <a:r>
              <a:rPr lang="zh-CN" altLang="zh-CN" sz="2000" dirty="0">
                <a:solidFill>
                  <a:srgbClr val="E7E6E6">
                    <a:lumMod val="25000"/>
                  </a:srgbClr>
                </a:solidFill>
                <a:latin typeface="+mn-ea"/>
              </a:rPr>
              <a:t>、模板工程及支撑体系</a:t>
            </a:r>
            <a:endParaRPr lang="zh-CN" altLang="zh-CN" sz="2000" dirty="0">
              <a:solidFill>
                <a:srgbClr val="E7E6E6">
                  <a:lumMod val="25000"/>
                </a:srgbClr>
              </a:solidFill>
              <a:latin typeface="+mn-ea"/>
            </a:endParaRPr>
          </a:p>
          <a:p>
            <a:pPr lvl="0">
              <a:lnSpc>
                <a:spcPts val="43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（一）各类工具式模板工程：包括滑模、爬模、飞模、隧道模等工程。</a:t>
            </a:r>
            <a:endParaRPr lang="zh-CN" altLang="zh-CN" sz="2000" dirty="0">
              <a:solidFill>
                <a:srgbClr val="E7E6E6">
                  <a:lumMod val="25000"/>
                </a:srgbClr>
              </a:solidFill>
              <a:latin typeface="+mn-ea"/>
            </a:endParaRPr>
          </a:p>
          <a:p>
            <a:pPr lvl="0">
              <a:lnSpc>
                <a:spcPts val="43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（二）混凝土模板支撑工程：搭设高度</a:t>
            </a:r>
            <a:r>
              <a:rPr lang="en-US" altLang="zh-CN" sz="2000" dirty="0">
                <a:solidFill>
                  <a:srgbClr val="E7E6E6">
                    <a:lumMod val="25000"/>
                  </a:srgbClr>
                </a:solidFill>
                <a:latin typeface="+mn-ea"/>
              </a:rPr>
              <a:t>5m</a:t>
            </a:r>
            <a:r>
              <a:rPr lang="zh-CN" altLang="zh-CN" sz="2000" dirty="0">
                <a:solidFill>
                  <a:srgbClr val="E7E6E6">
                    <a:lumMod val="25000"/>
                  </a:srgbClr>
                </a:solidFill>
                <a:latin typeface="+mn-ea"/>
              </a:rPr>
              <a:t>及以上，或搭设跨度</a:t>
            </a:r>
            <a:r>
              <a:rPr lang="en-US" altLang="zh-CN" sz="2000" dirty="0">
                <a:solidFill>
                  <a:srgbClr val="E7E6E6">
                    <a:lumMod val="25000"/>
                  </a:srgbClr>
                </a:solidFill>
                <a:latin typeface="+mn-ea"/>
              </a:rPr>
              <a:t>10m</a:t>
            </a:r>
            <a:r>
              <a:rPr lang="zh-CN" altLang="zh-CN" sz="2000" dirty="0">
                <a:solidFill>
                  <a:srgbClr val="E7E6E6">
                    <a:lumMod val="25000"/>
                  </a:srgbClr>
                </a:solidFill>
                <a:latin typeface="+mn-ea"/>
              </a:rPr>
              <a:t>及以上，或施工总荷载（荷载效应基本组合的设计值，以下简称设计值）</a:t>
            </a:r>
            <a:r>
              <a:rPr lang="en-US" altLang="zh-CN" sz="2000" dirty="0">
                <a:solidFill>
                  <a:srgbClr val="E7E6E6">
                    <a:lumMod val="25000"/>
                  </a:srgbClr>
                </a:solidFill>
                <a:latin typeface="+mn-ea"/>
              </a:rPr>
              <a:t>10kN/m2</a:t>
            </a:r>
            <a:r>
              <a:rPr lang="zh-CN" altLang="zh-CN" sz="2000" dirty="0">
                <a:solidFill>
                  <a:srgbClr val="E7E6E6">
                    <a:lumMod val="25000"/>
                  </a:srgbClr>
                </a:solidFill>
                <a:latin typeface="+mn-ea"/>
              </a:rPr>
              <a:t>及以上，或集中线荷载（设计值）</a:t>
            </a:r>
            <a:r>
              <a:rPr lang="en-US" altLang="zh-CN" sz="2000" dirty="0">
                <a:solidFill>
                  <a:srgbClr val="E7E6E6">
                    <a:lumMod val="25000"/>
                  </a:srgbClr>
                </a:solidFill>
                <a:latin typeface="+mn-ea"/>
              </a:rPr>
              <a:t>15kN/m</a:t>
            </a:r>
            <a:r>
              <a:rPr lang="zh-CN" altLang="zh-CN" sz="2000" dirty="0">
                <a:solidFill>
                  <a:srgbClr val="E7E6E6">
                    <a:lumMod val="25000"/>
                  </a:srgbClr>
                </a:solidFill>
                <a:latin typeface="+mn-ea"/>
              </a:rPr>
              <a:t>及以上，或高度大于支撑水平投影宽度且相对独立无联系构件的混凝土模板支撑工程。</a:t>
            </a:r>
            <a:endParaRPr lang="zh-CN" altLang="zh-CN" sz="2000" dirty="0">
              <a:solidFill>
                <a:srgbClr val="E7E6E6">
                  <a:lumMod val="25000"/>
                </a:srgbClr>
              </a:solidFill>
              <a:latin typeface="+mn-ea"/>
            </a:endParaRPr>
          </a:p>
          <a:p>
            <a:pPr lvl="0">
              <a:lnSpc>
                <a:spcPts val="43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（三）承重支撑体系：用于钢结构安装等满堂支撑体系。</a:t>
            </a:r>
            <a:endParaRPr lang="zh-CN" altLang="zh-CN" sz="2000" dirty="0">
              <a:solidFill>
                <a:srgbClr val="E7E6E6">
                  <a:lumMod val="25000"/>
                </a:srgbClr>
              </a:solidFill>
              <a:latin typeface="+mn-ea"/>
            </a:endParaRPr>
          </a:p>
        </p:txBody>
      </p:sp>
    </p:spTree>
  </p:cSld>
  <p:clrMapOvr>
    <a:masterClrMapping/>
  </p:clrMapOvr>
  <p:transition spd="slow" advTm="4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403349" y="366923"/>
            <a:ext cx="4246880" cy="583565"/>
          </a:xfrm>
          <a:prstGeom prst="rect">
            <a:avLst/>
          </a:prstGeom>
          <a:noFill/>
        </p:spPr>
        <p:txBody>
          <a:bodyPr wrap="none" rtlCol="0">
            <a:spAutoFit/>
            <a:scene3d>
              <a:camera prst="orthographicFront"/>
              <a:lightRig rig="threePt" dir="t"/>
            </a:scene3d>
            <a:sp3d contourW="6350"/>
          </a:bodyPr>
          <a:lstStyle/>
          <a:p>
            <a:r>
              <a:rPr lang="zh-CN" altLang="en-US" sz="3200" b="1" noProof="0" dirty="0">
                <a:solidFill>
                  <a:srgbClr val="2980B9"/>
                </a:solidFill>
                <a:latin typeface="Arial" panose="020B0604020202020204"/>
                <a:ea typeface="微软雅黑" panose="020B0503020204020204" charset="-122"/>
                <a:sym typeface="+mn-ea"/>
              </a:rPr>
              <a:t>危大工程的定义及范围</a:t>
            </a:r>
            <a:endParaRPr lang="zh-CN" altLang="en-US" sz="3200" b="1" dirty="0">
              <a:solidFill>
                <a:schemeClr val="accent1"/>
              </a:solidFill>
            </a:endParaRPr>
          </a:p>
        </p:txBody>
      </p:sp>
      <p:sp>
        <p:nvSpPr>
          <p:cNvPr id="83" name="文本框 82"/>
          <p:cNvSpPr txBox="1"/>
          <p:nvPr/>
        </p:nvSpPr>
        <p:spPr>
          <a:xfrm>
            <a:off x="524613" y="400325"/>
            <a:ext cx="521970" cy="460375"/>
          </a:xfrm>
          <a:prstGeom prst="rect">
            <a:avLst/>
          </a:prstGeom>
          <a:noFill/>
        </p:spPr>
        <p:txBody>
          <a:bodyPr wrap="none" rtlCol="0">
            <a:spAutoFit/>
          </a:bodyPr>
          <a:lstStyle/>
          <a:p>
            <a:pPr algn="ctr"/>
            <a:r>
              <a:rPr lang="en-US" altLang="zh-CN" sz="2400" b="1" dirty="0">
                <a:solidFill>
                  <a:schemeClr val="bg1"/>
                </a:solidFill>
              </a:rPr>
              <a:t>0</a:t>
            </a:r>
            <a:r>
              <a:rPr lang="en-US" sz="2400" b="1" dirty="0">
                <a:solidFill>
                  <a:schemeClr val="bg1"/>
                </a:solidFill>
              </a:rPr>
              <a:t>2</a:t>
            </a:r>
            <a:endParaRPr lang="en-US" sz="2400" b="1" dirty="0">
              <a:solidFill>
                <a:schemeClr val="bg1"/>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24613" y="1292571"/>
            <a:ext cx="11722123" cy="5116272"/>
          </a:xfrm>
          <a:prstGeom prst="rect">
            <a:avLst/>
          </a:prstGeom>
        </p:spPr>
        <p:txBody>
          <a:bodyPr wrap="square">
            <a:spAutoFit/>
          </a:bodyPr>
          <a:lstStyle/>
          <a:p>
            <a:pPr lvl="0">
              <a:lnSpc>
                <a:spcPct val="150000"/>
              </a:lnSpc>
            </a:pPr>
            <a:r>
              <a:rPr lang="zh-CN" altLang="en-US" sz="2000" dirty="0">
                <a:solidFill>
                  <a:srgbClr val="E7E6E6">
                    <a:lumMod val="25000"/>
                  </a:srgbClr>
                </a:solidFill>
                <a:latin typeface="+mn-ea"/>
              </a:rPr>
              <a:t>三</a:t>
            </a:r>
            <a:r>
              <a:rPr lang="zh-CN" altLang="zh-CN" sz="2000" dirty="0">
                <a:solidFill>
                  <a:srgbClr val="E7E6E6">
                    <a:lumMod val="25000"/>
                  </a:srgbClr>
                </a:solidFill>
                <a:latin typeface="+mn-ea"/>
              </a:rPr>
              <a:t>、起重吊装及起重机械安装拆卸工程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（一）采用非常规起重设备、方法，且单件起吊重量在</a:t>
            </a:r>
            <a:r>
              <a:rPr lang="en-US" altLang="zh-CN" sz="2000" dirty="0">
                <a:solidFill>
                  <a:srgbClr val="E7E6E6">
                    <a:lumMod val="25000"/>
                  </a:srgbClr>
                </a:solidFill>
                <a:latin typeface="+mn-ea"/>
              </a:rPr>
              <a:t>10kN</a:t>
            </a:r>
            <a:r>
              <a:rPr lang="zh-CN" altLang="zh-CN" sz="2000" dirty="0">
                <a:solidFill>
                  <a:srgbClr val="E7E6E6">
                    <a:lumMod val="25000"/>
                  </a:srgbClr>
                </a:solidFill>
                <a:latin typeface="+mn-ea"/>
              </a:rPr>
              <a:t>及以上的起重吊装工程。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（二）采用起重机械进行安装的工程。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（三）起重机械安装和拆卸工程。</a:t>
            </a:r>
            <a:endParaRPr lang="en-US" altLang="zh-CN" sz="2000" dirty="0">
              <a:solidFill>
                <a:srgbClr val="E7E6E6">
                  <a:lumMod val="25000"/>
                </a:srgbClr>
              </a:solidFill>
              <a:latin typeface="+mn-ea"/>
            </a:endParaRPr>
          </a:p>
          <a:p>
            <a:pPr lvl="0">
              <a:lnSpc>
                <a:spcPct val="150000"/>
              </a:lnSpc>
            </a:pPr>
            <a:r>
              <a:rPr lang="zh-CN" altLang="en-US" sz="2000" dirty="0">
                <a:solidFill>
                  <a:srgbClr val="E7E6E6">
                    <a:lumMod val="25000"/>
                  </a:srgbClr>
                </a:solidFill>
                <a:latin typeface="+mn-ea"/>
              </a:rPr>
              <a:t>四</a:t>
            </a:r>
            <a:r>
              <a:rPr lang="zh-CN" altLang="zh-CN" sz="2000" dirty="0">
                <a:solidFill>
                  <a:srgbClr val="E7E6E6">
                    <a:lumMod val="25000"/>
                  </a:srgbClr>
                </a:solidFill>
                <a:latin typeface="+mn-ea"/>
              </a:rPr>
              <a:t>、脚手架工程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（一）搭设高度</a:t>
            </a:r>
            <a:r>
              <a:rPr lang="en-US" altLang="zh-CN" sz="2000" dirty="0" err="1">
                <a:solidFill>
                  <a:srgbClr val="E7E6E6">
                    <a:lumMod val="25000"/>
                  </a:srgbClr>
                </a:solidFill>
                <a:latin typeface="+mn-ea"/>
              </a:rPr>
              <a:t>24m</a:t>
            </a:r>
            <a:r>
              <a:rPr lang="zh-CN" altLang="zh-CN" sz="2000" dirty="0">
                <a:solidFill>
                  <a:srgbClr val="E7E6E6">
                    <a:lumMod val="25000"/>
                  </a:srgbClr>
                </a:solidFill>
                <a:latin typeface="+mn-ea"/>
              </a:rPr>
              <a:t>及以上的落地式钢管脚手架工程（包括采光井、电梯井脚手架）。</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（二）附着式升降脚手架工程。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（三）悬挑式脚手架工程。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（四）高处作业吊篮。</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（五）卸料平台、操作平台工程。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（六）异型脚手架工程。</a:t>
            </a:r>
            <a:endParaRPr lang="zh-CN" altLang="zh-CN" sz="2000" dirty="0">
              <a:solidFill>
                <a:srgbClr val="E7E6E6">
                  <a:lumMod val="25000"/>
                </a:srgbClr>
              </a:solidFill>
              <a:latin typeface="+mn-ea"/>
            </a:endParaRPr>
          </a:p>
        </p:txBody>
      </p:sp>
    </p:spTree>
  </p:cSld>
  <p:clrMapOvr>
    <a:masterClrMapping/>
  </p:clrMapOvr>
  <p:transition spd="slow" advTm="4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403349" y="366923"/>
            <a:ext cx="4246880" cy="583565"/>
          </a:xfrm>
          <a:prstGeom prst="rect">
            <a:avLst/>
          </a:prstGeom>
          <a:noFill/>
        </p:spPr>
        <p:txBody>
          <a:bodyPr wrap="none" rtlCol="0">
            <a:spAutoFit/>
            <a:scene3d>
              <a:camera prst="orthographicFront"/>
              <a:lightRig rig="threePt" dir="t"/>
            </a:scene3d>
            <a:sp3d contourW="6350"/>
          </a:bodyPr>
          <a:lstStyle/>
          <a:p>
            <a:r>
              <a:rPr lang="zh-CN" altLang="en-US" sz="3200" b="1" noProof="0" dirty="0">
                <a:solidFill>
                  <a:srgbClr val="2980B9"/>
                </a:solidFill>
                <a:latin typeface="Arial" panose="020B0604020202020204"/>
                <a:ea typeface="微软雅黑" panose="020B0503020204020204" charset="-122"/>
                <a:sym typeface="+mn-ea"/>
              </a:rPr>
              <a:t>危大工程的定义及范围</a:t>
            </a:r>
            <a:endParaRPr lang="zh-CN" altLang="en-US" sz="3200" b="1" dirty="0">
              <a:solidFill>
                <a:schemeClr val="accent1"/>
              </a:solidFill>
            </a:endParaRPr>
          </a:p>
        </p:txBody>
      </p:sp>
      <p:sp>
        <p:nvSpPr>
          <p:cNvPr id="83" name="文本框 82"/>
          <p:cNvSpPr txBox="1"/>
          <p:nvPr/>
        </p:nvSpPr>
        <p:spPr>
          <a:xfrm>
            <a:off x="524613" y="400325"/>
            <a:ext cx="521970" cy="460375"/>
          </a:xfrm>
          <a:prstGeom prst="rect">
            <a:avLst/>
          </a:prstGeom>
          <a:noFill/>
        </p:spPr>
        <p:txBody>
          <a:bodyPr wrap="none" rtlCol="0">
            <a:spAutoFit/>
          </a:bodyPr>
          <a:lstStyle/>
          <a:p>
            <a:pPr algn="ctr"/>
            <a:r>
              <a:rPr lang="en-US" altLang="zh-CN" sz="2400" b="1" dirty="0">
                <a:solidFill>
                  <a:schemeClr val="bg1"/>
                </a:solidFill>
              </a:rPr>
              <a:t>02</a:t>
            </a:r>
            <a:endParaRPr lang="zh-CN" altLang="en-US" sz="2400" b="1" dirty="0">
              <a:solidFill>
                <a:schemeClr val="bg1"/>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24613" y="1205633"/>
            <a:ext cx="11404790" cy="5577937"/>
          </a:xfrm>
          <a:prstGeom prst="rect">
            <a:avLst/>
          </a:prstGeom>
        </p:spPr>
        <p:txBody>
          <a:bodyPr wrap="square">
            <a:spAutoFit/>
          </a:bodyPr>
          <a:lstStyle/>
          <a:p>
            <a:pPr lvl="0">
              <a:lnSpc>
                <a:spcPct val="150000"/>
              </a:lnSpc>
            </a:pPr>
            <a:r>
              <a:rPr lang="zh-CN" altLang="en-US" sz="2000" dirty="0">
                <a:solidFill>
                  <a:srgbClr val="E7E6E6">
                    <a:lumMod val="25000"/>
                  </a:srgbClr>
                </a:solidFill>
                <a:latin typeface="+mn-ea"/>
              </a:rPr>
              <a:t>五</a:t>
            </a:r>
            <a:r>
              <a:rPr lang="zh-CN" altLang="zh-CN" sz="2000" dirty="0">
                <a:solidFill>
                  <a:srgbClr val="E7E6E6">
                    <a:lumMod val="25000"/>
                  </a:srgbClr>
                </a:solidFill>
                <a:latin typeface="+mn-ea"/>
              </a:rPr>
              <a:t>、拆除工程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可能影响行人、交通、电力设施、通讯设施或其它建、构筑物安全的拆除工程。</a:t>
            </a:r>
            <a:endParaRPr lang="zh-CN" altLang="zh-CN" sz="2000" dirty="0">
              <a:solidFill>
                <a:srgbClr val="E7E6E6">
                  <a:lumMod val="25000"/>
                </a:srgbClr>
              </a:solidFill>
              <a:latin typeface="+mn-ea"/>
            </a:endParaRPr>
          </a:p>
          <a:p>
            <a:pPr lvl="0">
              <a:lnSpc>
                <a:spcPct val="150000"/>
              </a:lnSpc>
            </a:pPr>
            <a:r>
              <a:rPr lang="zh-CN" altLang="en-US" sz="2000" dirty="0">
                <a:solidFill>
                  <a:srgbClr val="E7E6E6">
                    <a:lumMod val="25000"/>
                  </a:srgbClr>
                </a:solidFill>
                <a:latin typeface="+mn-ea"/>
              </a:rPr>
              <a:t>六</a:t>
            </a:r>
            <a:r>
              <a:rPr lang="zh-CN" altLang="zh-CN" sz="2000" dirty="0">
                <a:solidFill>
                  <a:srgbClr val="E7E6E6">
                    <a:lumMod val="25000"/>
                  </a:srgbClr>
                </a:solidFill>
                <a:latin typeface="+mn-ea"/>
              </a:rPr>
              <a:t>、暗挖工程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采用矿山法、盾构法、顶管法施工的隧道、洞室工程。</a:t>
            </a:r>
            <a:endParaRPr lang="en-US" altLang="zh-CN" sz="2000" dirty="0">
              <a:solidFill>
                <a:srgbClr val="E7E6E6">
                  <a:lumMod val="25000"/>
                </a:srgbClr>
              </a:solidFill>
              <a:latin typeface="+mn-ea"/>
            </a:endParaRPr>
          </a:p>
          <a:p>
            <a:pPr marL="6350" lvl="1">
              <a:lnSpc>
                <a:spcPct val="150000"/>
              </a:lnSpc>
            </a:pPr>
            <a:r>
              <a:rPr lang="zh-CN" altLang="en-US" sz="2000" dirty="0">
                <a:solidFill>
                  <a:srgbClr val="E7E6E6">
                    <a:lumMod val="25000"/>
                  </a:srgbClr>
                </a:solidFill>
                <a:latin typeface="+mn-ea"/>
              </a:rPr>
              <a:t>七</a:t>
            </a:r>
            <a:r>
              <a:rPr lang="zh-CN" altLang="zh-CN" sz="2000" dirty="0">
                <a:solidFill>
                  <a:srgbClr val="E7E6E6">
                    <a:lumMod val="25000"/>
                  </a:srgbClr>
                </a:solidFill>
                <a:latin typeface="+mn-ea"/>
              </a:rPr>
              <a:t>、其它</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（一）建筑幕墙安装工程。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（二）钢结构、网架和索膜结构安装工程。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（三）人工挖孔桩工程。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（四）水下作业工程。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（五）装配式建筑混凝土预制构件安装工程。</a:t>
            </a:r>
            <a:endParaRPr lang="zh-CN" altLang="zh-CN" sz="2000" dirty="0">
              <a:solidFill>
                <a:srgbClr val="E7E6E6">
                  <a:lumMod val="25000"/>
                </a:srgbClr>
              </a:solidFill>
              <a:latin typeface="+mn-ea"/>
            </a:endParaRPr>
          </a:p>
          <a:p>
            <a:pPr lvl="0">
              <a:lnSpc>
                <a:spcPct val="150000"/>
              </a:lnSpc>
            </a:pPr>
            <a:r>
              <a:rPr lang="en-US" altLang="zh-CN" sz="2000" dirty="0">
                <a:solidFill>
                  <a:srgbClr val="E7E6E6">
                    <a:lumMod val="25000"/>
                  </a:srgbClr>
                </a:solidFill>
                <a:latin typeface="+mn-ea"/>
              </a:rPr>
              <a:t>  </a:t>
            </a:r>
            <a:r>
              <a:rPr lang="zh-CN" altLang="zh-CN" sz="2000" dirty="0">
                <a:solidFill>
                  <a:srgbClr val="E7E6E6">
                    <a:lumMod val="25000"/>
                  </a:srgbClr>
                </a:solidFill>
                <a:latin typeface="+mn-ea"/>
              </a:rPr>
              <a:t>（六）采用新技术、新工艺、新材料、新设备可能影响工程施工安全，尚无国家、行业及地方技术标准的分部分项工程。</a:t>
            </a:r>
            <a:endParaRPr lang="zh-CN" altLang="zh-CN" sz="2000" dirty="0">
              <a:solidFill>
                <a:srgbClr val="E7E6E6">
                  <a:lumMod val="25000"/>
                </a:srgbClr>
              </a:solidFill>
              <a:latin typeface="+mn-ea"/>
            </a:endParaRPr>
          </a:p>
        </p:txBody>
      </p:sp>
    </p:spTree>
  </p:cSld>
  <p:clrMapOvr>
    <a:masterClrMapping/>
  </p:clrMapOvr>
  <p:transition spd="slow" advTm="4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403349" y="366923"/>
            <a:ext cx="5519460" cy="584775"/>
          </a:xfrm>
          <a:prstGeom prst="rect">
            <a:avLst/>
          </a:prstGeom>
          <a:noFill/>
        </p:spPr>
        <p:txBody>
          <a:bodyPr wrap="none" rtlCol="0">
            <a:spAutoFit/>
            <a:scene3d>
              <a:camera prst="orthographicFront"/>
              <a:lightRig rig="threePt" dir="t"/>
            </a:scene3d>
            <a:sp3d contourW="6350"/>
          </a:bodyPr>
          <a:lstStyle/>
          <a:p>
            <a:r>
              <a:rPr lang="zh-CN" altLang="en-US" sz="3200" b="1" noProof="0" dirty="0">
                <a:solidFill>
                  <a:srgbClr val="2980B9"/>
                </a:solidFill>
                <a:latin typeface="Arial" panose="020B0604020202020204"/>
                <a:ea typeface="微软雅黑" panose="020B0503020204020204" charset="-122"/>
                <a:sym typeface="+mn-ea"/>
              </a:rPr>
              <a:t>超过一定规模的危大工程范围</a:t>
            </a:r>
            <a:endParaRPr lang="zh-CN" altLang="en-US" sz="3200" b="1" dirty="0">
              <a:solidFill>
                <a:schemeClr val="accent1"/>
              </a:solidFill>
            </a:endParaRPr>
          </a:p>
        </p:txBody>
      </p:sp>
      <p:sp>
        <p:nvSpPr>
          <p:cNvPr id="83" name="文本框 82"/>
          <p:cNvSpPr txBox="1"/>
          <p:nvPr/>
        </p:nvSpPr>
        <p:spPr>
          <a:xfrm>
            <a:off x="524613" y="400325"/>
            <a:ext cx="521970" cy="460375"/>
          </a:xfrm>
          <a:prstGeom prst="rect">
            <a:avLst/>
          </a:prstGeom>
          <a:noFill/>
        </p:spPr>
        <p:txBody>
          <a:bodyPr wrap="none" rtlCol="0">
            <a:spAutoFit/>
          </a:bodyPr>
          <a:lstStyle/>
          <a:p>
            <a:pPr algn="ctr"/>
            <a:r>
              <a:rPr lang="en-US" altLang="zh-CN" sz="2400" b="1" dirty="0">
                <a:solidFill>
                  <a:schemeClr val="bg1"/>
                </a:solidFill>
              </a:rPr>
              <a:t>02</a:t>
            </a:r>
            <a:endParaRPr lang="zh-CN" altLang="en-US" sz="2400" b="1" dirty="0">
              <a:solidFill>
                <a:schemeClr val="bg1"/>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0288" y="1260368"/>
            <a:ext cx="11351423" cy="5529847"/>
          </a:xfrm>
          <a:prstGeom prst="rect">
            <a:avLst/>
          </a:prstGeom>
        </p:spPr>
        <p:txBody>
          <a:bodyPr wrap="square">
            <a:spAutoFit/>
          </a:bodyPr>
          <a:lstStyle/>
          <a:p>
            <a:pPr lvl="0">
              <a:lnSpc>
                <a:spcPts val="3900"/>
              </a:lnSpc>
            </a:pPr>
            <a:r>
              <a:rPr lang="zh-CN" altLang="en-US" sz="2000" dirty="0">
                <a:solidFill>
                  <a:srgbClr val="E7E6E6">
                    <a:lumMod val="25000"/>
                  </a:srgbClr>
                </a:solidFill>
                <a:latin typeface="+mn-ea"/>
              </a:rPr>
              <a:t>一、深基坑工程</a:t>
            </a:r>
            <a:endParaRPr lang="zh-CN" altLang="en-US" sz="2000" dirty="0">
              <a:solidFill>
                <a:srgbClr val="E7E6E6">
                  <a:lumMod val="25000"/>
                </a:srgbClr>
              </a:solidFill>
              <a:latin typeface="+mn-ea"/>
            </a:endParaRPr>
          </a:p>
          <a:p>
            <a:pPr lvl="0">
              <a:lnSpc>
                <a:spcPts val="3900"/>
              </a:lnSpc>
            </a:pPr>
            <a:r>
              <a:rPr lang="zh-CN" altLang="en-US" sz="2000" dirty="0">
                <a:solidFill>
                  <a:srgbClr val="E7E6E6">
                    <a:lumMod val="25000"/>
                  </a:srgbClr>
                </a:solidFill>
                <a:latin typeface="+mn-ea"/>
              </a:rPr>
              <a:t>　　</a:t>
            </a:r>
            <a:r>
              <a:rPr lang="zh-CN" altLang="en-US" sz="2000" dirty="0">
                <a:solidFill>
                  <a:srgbClr val="FF0000"/>
                </a:solidFill>
                <a:latin typeface="+mn-ea"/>
              </a:rPr>
              <a:t>开挖深度超过</a:t>
            </a:r>
            <a:r>
              <a:rPr lang="en-US" altLang="zh-CN" sz="2000" dirty="0">
                <a:solidFill>
                  <a:srgbClr val="FF0000"/>
                </a:solidFill>
                <a:latin typeface="+mn-ea"/>
              </a:rPr>
              <a:t>5m</a:t>
            </a:r>
            <a:r>
              <a:rPr lang="zh-CN" altLang="en-US" sz="2000" dirty="0">
                <a:solidFill>
                  <a:srgbClr val="FF0000"/>
                </a:solidFill>
                <a:latin typeface="+mn-ea"/>
              </a:rPr>
              <a:t>（含</a:t>
            </a:r>
            <a:r>
              <a:rPr lang="en-US" altLang="zh-CN" sz="2000" dirty="0">
                <a:solidFill>
                  <a:srgbClr val="FF0000"/>
                </a:solidFill>
                <a:latin typeface="+mn-ea"/>
              </a:rPr>
              <a:t>5m</a:t>
            </a:r>
            <a:r>
              <a:rPr lang="zh-CN" altLang="en-US" sz="2000" dirty="0">
                <a:solidFill>
                  <a:srgbClr val="FF0000"/>
                </a:solidFill>
                <a:latin typeface="+mn-ea"/>
              </a:rPr>
              <a:t>）的基坑（槽）的土方开挖、支护、降水工程。</a:t>
            </a:r>
            <a:endParaRPr lang="zh-CN" altLang="en-US" sz="2000" dirty="0">
              <a:solidFill>
                <a:srgbClr val="FF0000"/>
              </a:solidFill>
              <a:latin typeface="+mn-ea"/>
            </a:endParaRPr>
          </a:p>
          <a:p>
            <a:pPr lvl="0">
              <a:lnSpc>
                <a:spcPts val="3900"/>
              </a:lnSpc>
            </a:pPr>
            <a:r>
              <a:rPr lang="zh-CN" altLang="en-US" sz="2000" dirty="0">
                <a:solidFill>
                  <a:srgbClr val="E7E6E6">
                    <a:lumMod val="25000"/>
                  </a:srgbClr>
                </a:solidFill>
                <a:latin typeface="+mn-ea"/>
              </a:rPr>
              <a:t>二、模板工程及支撑体系</a:t>
            </a:r>
            <a:endParaRPr lang="zh-CN" altLang="en-US" sz="2000" dirty="0">
              <a:solidFill>
                <a:srgbClr val="E7E6E6">
                  <a:lumMod val="25000"/>
                </a:srgbClr>
              </a:solidFill>
              <a:latin typeface="+mn-ea"/>
            </a:endParaRPr>
          </a:p>
          <a:p>
            <a:pPr lvl="0">
              <a:lnSpc>
                <a:spcPts val="3900"/>
              </a:lnSpc>
            </a:pPr>
            <a:r>
              <a:rPr lang="zh-CN" altLang="en-US" sz="2000" dirty="0">
                <a:solidFill>
                  <a:srgbClr val="E7E6E6">
                    <a:lumMod val="25000"/>
                  </a:srgbClr>
                </a:solidFill>
                <a:latin typeface="+mn-ea"/>
              </a:rPr>
              <a:t>　　</a:t>
            </a:r>
            <a:r>
              <a:rPr lang="zh-CN" altLang="en-US" sz="2000" dirty="0">
                <a:solidFill>
                  <a:srgbClr val="FF0000"/>
                </a:solidFill>
                <a:latin typeface="+mn-ea"/>
              </a:rPr>
              <a:t>（一）各类工具式模板工程：包括滑模、爬模、飞模、隧道模等工程。</a:t>
            </a:r>
            <a:endParaRPr lang="zh-CN" altLang="en-US" sz="2000" dirty="0">
              <a:solidFill>
                <a:srgbClr val="FF0000"/>
              </a:solidFill>
              <a:latin typeface="+mn-ea"/>
            </a:endParaRPr>
          </a:p>
          <a:p>
            <a:pPr lvl="0">
              <a:lnSpc>
                <a:spcPts val="3900"/>
              </a:lnSpc>
            </a:pPr>
            <a:r>
              <a:rPr lang="zh-CN" altLang="en-US" sz="2000" dirty="0">
                <a:solidFill>
                  <a:srgbClr val="E7E6E6">
                    <a:lumMod val="25000"/>
                  </a:srgbClr>
                </a:solidFill>
                <a:latin typeface="+mn-ea"/>
              </a:rPr>
              <a:t>　　（二）</a:t>
            </a:r>
            <a:r>
              <a:rPr lang="zh-CN" altLang="en-US" sz="2000" dirty="0">
                <a:solidFill>
                  <a:srgbClr val="FF0000"/>
                </a:solidFill>
                <a:latin typeface="+mn-ea"/>
              </a:rPr>
              <a:t>混凝土模板支撑工程：搭设高度</a:t>
            </a:r>
            <a:r>
              <a:rPr lang="en-US" altLang="zh-CN" sz="2000" dirty="0">
                <a:solidFill>
                  <a:srgbClr val="FF0000"/>
                </a:solidFill>
                <a:latin typeface="+mn-ea"/>
              </a:rPr>
              <a:t>8m</a:t>
            </a:r>
            <a:r>
              <a:rPr lang="zh-CN" altLang="en-US" sz="2000" dirty="0">
                <a:solidFill>
                  <a:srgbClr val="FF0000"/>
                </a:solidFill>
                <a:latin typeface="+mn-ea"/>
              </a:rPr>
              <a:t>及以上，</a:t>
            </a:r>
            <a:r>
              <a:rPr lang="zh-CN" altLang="en-US" sz="2000" dirty="0">
                <a:solidFill>
                  <a:srgbClr val="E7E6E6">
                    <a:lumMod val="25000"/>
                  </a:srgbClr>
                </a:solidFill>
                <a:latin typeface="+mn-ea"/>
              </a:rPr>
              <a:t>或搭设跨度</a:t>
            </a:r>
            <a:r>
              <a:rPr lang="en-US" altLang="zh-CN" sz="2000" dirty="0">
                <a:solidFill>
                  <a:srgbClr val="E7E6E6">
                    <a:lumMod val="25000"/>
                  </a:srgbClr>
                </a:solidFill>
                <a:latin typeface="+mn-ea"/>
              </a:rPr>
              <a:t>18m</a:t>
            </a:r>
            <a:r>
              <a:rPr lang="zh-CN" altLang="en-US" sz="2000" dirty="0">
                <a:solidFill>
                  <a:srgbClr val="E7E6E6">
                    <a:lumMod val="25000"/>
                  </a:srgbClr>
                </a:solidFill>
                <a:latin typeface="+mn-ea"/>
              </a:rPr>
              <a:t>及以上，或施工总荷载（设计值）</a:t>
            </a:r>
            <a:r>
              <a:rPr lang="en-US" altLang="zh-CN" sz="2000" dirty="0">
                <a:solidFill>
                  <a:srgbClr val="E7E6E6">
                    <a:lumMod val="25000"/>
                  </a:srgbClr>
                </a:solidFill>
                <a:latin typeface="+mn-ea"/>
              </a:rPr>
              <a:t>15kN/m2</a:t>
            </a:r>
            <a:r>
              <a:rPr lang="zh-CN" altLang="en-US" sz="2000" dirty="0">
                <a:solidFill>
                  <a:srgbClr val="E7E6E6">
                    <a:lumMod val="25000"/>
                  </a:srgbClr>
                </a:solidFill>
                <a:latin typeface="+mn-ea"/>
              </a:rPr>
              <a:t>及以上，或集中线荷载（设计值）</a:t>
            </a:r>
            <a:r>
              <a:rPr lang="en-US" altLang="zh-CN" sz="2000" dirty="0">
                <a:solidFill>
                  <a:srgbClr val="E7E6E6">
                    <a:lumMod val="25000"/>
                  </a:srgbClr>
                </a:solidFill>
                <a:latin typeface="+mn-ea"/>
              </a:rPr>
              <a:t>20kN/m</a:t>
            </a:r>
            <a:r>
              <a:rPr lang="zh-CN" altLang="en-US" sz="2000" dirty="0">
                <a:solidFill>
                  <a:srgbClr val="E7E6E6">
                    <a:lumMod val="25000"/>
                  </a:srgbClr>
                </a:solidFill>
                <a:latin typeface="+mn-ea"/>
              </a:rPr>
              <a:t>及以上。</a:t>
            </a:r>
            <a:endParaRPr lang="zh-CN" altLang="en-US" sz="2000" dirty="0">
              <a:solidFill>
                <a:srgbClr val="E7E6E6">
                  <a:lumMod val="25000"/>
                </a:srgbClr>
              </a:solidFill>
              <a:latin typeface="+mn-ea"/>
            </a:endParaRPr>
          </a:p>
          <a:p>
            <a:pPr lvl="0">
              <a:lnSpc>
                <a:spcPts val="3900"/>
              </a:lnSpc>
            </a:pPr>
            <a:r>
              <a:rPr lang="zh-CN" altLang="en-US" sz="2000" dirty="0">
                <a:solidFill>
                  <a:srgbClr val="E7E6E6">
                    <a:lumMod val="25000"/>
                  </a:srgbClr>
                </a:solidFill>
                <a:latin typeface="+mn-ea"/>
              </a:rPr>
              <a:t>　　（三）承重支撑体系：用于钢结构安装等满堂支撑体系，承受单点集中荷载</a:t>
            </a:r>
            <a:r>
              <a:rPr lang="en-US" altLang="zh-CN" sz="2000" dirty="0">
                <a:solidFill>
                  <a:srgbClr val="E7E6E6">
                    <a:lumMod val="25000"/>
                  </a:srgbClr>
                </a:solidFill>
                <a:latin typeface="+mn-ea"/>
              </a:rPr>
              <a:t>7kN</a:t>
            </a:r>
            <a:r>
              <a:rPr lang="zh-CN" altLang="en-US" sz="2000" dirty="0">
                <a:solidFill>
                  <a:srgbClr val="E7E6E6">
                    <a:lumMod val="25000"/>
                  </a:srgbClr>
                </a:solidFill>
                <a:latin typeface="+mn-ea"/>
              </a:rPr>
              <a:t>及以上。</a:t>
            </a:r>
            <a:endParaRPr lang="zh-CN" altLang="en-US" sz="2000" dirty="0">
              <a:solidFill>
                <a:srgbClr val="E7E6E6">
                  <a:lumMod val="25000"/>
                </a:srgbClr>
              </a:solidFill>
              <a:latin typeface="+mn-ea"/>
            </a:endParaRPr>
          </a:p>
          <a:p>
            <a:pPr lvl="0">
              <a:lnSpc>
                <a:spcPts val="3900"/>
              </a:lnSpc>
            </a:pPr>
            <a:r>
              <a:rPr lang="zh-CN" altLang="en-US" sz="2000" dirty="0">
                <a:solidFill>
                  <a:srgbClr val="E7E6E6">
                    <a:lumMod val="25000"/>
                  </a:srgbClr>
                </a:solidFill>
                <a:latin typeface="+mn-ea"/>
              </a:rPr>
              <a:t> 三、起重吊装及起重机械安装拆卸工程</a:t>
            </a:r>
            <a:endParaRPr lang="zh-CN" altLang="en-US" sz="2000" dirty="0">
              <a:solidFill>
                <a:srgbClr val="E7E6E6">
                  <a:lumMod val="25000"/>
                </a:srgbClr>
              </a:solidFill>
              <a:latin typeface="+mn-ea"/>
            </a:endParaRPr>
          </a:p>
          <a:p>
            <a:pPr lvl="0">
              <a:lnSpc>
                <a:spcPts val="3900"/>
              </a:lnSpc>
            </a:pPr>
            <a:r>
              <a:rPr lang="zh-CN" altLang="en-US" sz="2000" dirty="0">
                <a:solidFill>
                  <a:srgbClr val="E7E6E6">
                    <a:lumMod val="25000"/>
                  </a:srgbClr>
                </a:solidFill>
                <a:latin typeface="+mn-ea"/>
              </a:rPr>
              <a:t>　　（一）</a:t>
            </a:r>
            <a:r>
              <a:rPr lang="zh-CN" altLang="en-US" sz="2000" dirty="0">
                <a:solidFill>
                  <a:srgbClr val="FF0000"/>
                </a:solidFill>
                <a:latin typeface="+mn-ea"/>
              </a:rPr>
              <a:t>采用非常规起重设备、方法，且单件起吊重量在</a:t>
            </a:r>
            <a:r>
              <a:rPr lang="en-US" altLang="zh-CN" sz="2000" dirty="0">
                <a:solidFill>
                  <a:srgbClr val="FF0000"/>
                </a:solidFill>
                <a:latin typeface="+mn-ea"/>
              </a:rPr>
              <a:t>100kN</a:t>
            </a:r>
            <a:r>
              <a:rPr lang="zh-CN" altLang="en-US" sz="2000" dirty="0">
                <a:solidFill>
                  <a:srgbClr val="FF0000"/>
                </a:solidFill>
                <a:latin typeface="+mn-ea"/>
              </a:rPr>
              <a:t>及以上的起重吊装工程。</a:t>
            </a:r>
            <a:endParaRPr lang="zh-CN" altLang="en-US" sz="2000" dirty="0">
              <a:solidFill>
                <a:srgbClr val="FF0000"/>
              </a:solidFill>
              <a:latin typeface="+mn-ea"/>
            </a:endParaRPr>
          </a:p>
          <a:p>
            <a:pPr lvl="0">
              <a:lnSpc>
                <a:spcPts val="3900"/>
              </a:lnSpc>
            </a:pPr>
            <a:r>
              <a:rPr lang="zh-CN" altLang="en-US" sz="2000" dirty="0">
                <a:solidFill>
                  <a:srgbClr val="E7E6E6">
                    <a:lumMod val="25000"/>
                  </a:srgbClr>
                </a:solidFill>
                <a:latin typeface="+mn-ea"/>
              </a:rPr>
              <a:t>　　（二）</a:t>
            </a:r>
            <a:r>
              <a:rPr lang="zh-CN" altLang="en-US" sz="2000" dirty="0">
                <a:solidFill>
                  <a:srgbClr val="FF0000"/>
                </a:solidFill>
                <a:latin typeface="+mn-ea"/>
              </a:rPr>
              <a:t>起重量</a:t>
            </a:r>
            <a:r>
              <a:rPr lang="en-US" altLang="zh-CN" sz="2000" dirty="0">
                <a:solidFill>
                  <a:srgbClr val="FF0000"/>
                </a:solidFill>
                <a:latin typeface="+mn-ea"/>
              </a:rPr>
              <a:t>300kN</a:t>
            </a:r>
            <a:r>
              <a:rPr lang="zh-CN" altLang="en-US" sz="2000" dirty="0">
                <a:solidFill>
                  <a:srgbClr val="FF0000"/>
                </a:solidFill>
                <a:latin typeface="+mn-ea"/>
              </a:rPr>
              <a:t>及以上，或搭设总高度</a:t>
            </a:r>
            <a:r>
              <a:rPr lang="en-US" altLang="zh-CN" sz="2000" dirty="0">
                <a:solidFill>
                  <a:srgbClr val="FF0000"/>
                </a:solidFill>
                <a:latin typeface="+mn-ea"/>
              </a:rPr>
              <a:t>200m</a:t>
            </a:r>
            <a:r>
              <a:rPr lang="zh-CN" altLang="en-US" sz="2000" dirty="0">
                <a:solidFill>
                  <a:srgbClr val="FF0000"/>
                </a:solidFill>
                <a:latin typeface="+mn-ea"/>
              </a:rPr>
              <a:t>及以上，或搭设基础标高在</a:t>
            </a:r>
            <a:r>
              <a:rPr lang="en-US" altLang="zh-CN" sz="2000" dirty="0">
                <a:solidFill>
                  <a:srgbClr val="FF0000"/>
                </a:solidFill>
                <a:latin typeface="+mn-ea"/>
              </a:rPr>
              <a:t>200m</a:t>
            </a:r>
            <a:r>
              <a:rPr lang="zh-CN" altLang="en-US" sz="2000" dirty="0">
                <a:solidFill>
                  <a:srgbClr val="FF0000"/>
                </a:solidFill>
                <a:latin typeface="+mn-ea"/>
              </a:rPr>
              <a:t>及以上的起重机械安装和拆卸工程。</a:t>
            </a:r>
            <a:endParaRPr lang="zh-CN" altLang="en-US" sz="2000" dirty="0">
              <a:solidFill>
                <a:srgbClr val="FF0000"/>
              </a:solidFill>
              <a:latin typeface="+mn-ea"/>
            </a:endParaRPr>
          </a:p>
        </p:txBody>
      </p:sp>
    </p:spTree>
  </p:cSld>
  <p:clrMapOvr>
    <a:masterClrMapping/>
  </p:clrMapOvr>
  <p:transition spd="slow" advTm="4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403349" y="366923"/>
            <a:ext cx="5519460" cy="584775"/>
          </a:xfrm>
          <a:prstGeom prst="rect">
            <a:avLst/>
          </a:prstGeom>
          <a:noFill/>
        </p:spPr>
        <p:txBody>
          <a:bodyPr wrap="none" rtlCol="0">
            <a:spAutoFit/>
            <a:scene3d>
              <a:camera prst="orthographicFront"/>
              <a:lightRig rig="threePt" dir="t"/>
            </a:scene3d>
            <a:sp3d contourW="6350"/>
          </a:bodyPr>
          <a:lstStyle/>
          <a:p>
            <a:r>
              <a:rPr lang="zh-CN" altLang="en-US" sz="3200" b="1" noProof="0" dirty="0">
                <a:solidFill>
                  <a:srgbClr val="2980B9"/>
                </a:solidFill>
                <a:latin typeface="Arial" panose="020B0604020202020204"/>
                <a:ea typeface="微软雅黑" panose="020B0503020204020204" charset="-122"/>
                <a:sym typeface="+mn-ea"/>
              </a:rPr>
              <a:t>超过一定规模的危大工程范围</a:t>
            </a:r>
            <a:endParaRPr lang="zh-CN" altLang="en-US" sz="3200" b="1" dirty="0">
              <a:solidFill>
                <a:schemeClr val="accent1"/>
              </a:solidFill>
            </a:endParaRPr>
          </a:p>
        </p:txBody>
      </p:sp>
      <p:sp>
        <p:nvSpPr>
          <p:cNvPr id="83" name="文本框 82"/>
          <p:cNvSpPr txBox="1"/>
          <p:nvPr/>
        </p:nvSpPr>
        <p:spPr>
          <a:xfrm>
            <a:off x="524613" y="400325"/>
            <a:ext cx="521970" cy="460375"/>
          </a:xfrm>
          <a:prstGeom prst="rect">
            <a:avLst/>
          </a:prstGeom>
          <a:noFill/>
        </p:spPr>
        <p:txBody>
          <a:bodyPr wrap="none" rtlCol="0">
            <a:spAutoFit/>
          </a:bodyPr>
          <a:lstStyle/>
          <a:p>
            <a:pPr algn="ctr"/>
            <a:r>
              <a:rPr lang="en-US" altLang="zh-CN" sz="2400" b="1" dirty="0">
                <a:solidFill>
                  <a:schemeClr val="bg1"/>
                </a:solidFill>
              </a:rPr>
              <a:t>02</a:t>
            </a:r>
            <a:endParaRPr lang="zh-CN" altLang="en-US" sz="2400" b="1" dirty="0">
              <a:solidFill>
                <a:schemeClr val="bg1"/>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0288" y="1260368"/>
            <a:ext cx="11351423" cy="4654608"/>
          </a:xfrm>
          <a:prstGeom prst="rect">
            <a:avLst/>
          </a:prstGeom>
        </p:spPr>
        <p:txBody>
          <a:bodyPr wrap="square">
            <a:spAutoFit/>
          </a:bodyPr>
          <a:lstStyle/>
          <a:p>
            <a:pPr lvl="0">
              <a:lnSpc>
                <a:spcPct val="150000"/>
              </a:lnSpc>
            </a:pPr>
            <a:r>
              <a:rPr lang="zh-CN" altLang="en-US" sz="2000" dirty="0">
                <a:solidFill>
                  <a:srgbClr val="E7E6E6">
                    <a:lumMod val="25000"/>
                  </a:srgbClr>
                </a:solidFill>
                <a:latin typeface="+mn-ea"/>
              </a:rPr>
              <a:t>四、脚手架工程</a:t>
            </a:r>
            <a:endParaRPr lang="zh-CN" altLang="en-US" sz="2000" dirty="0">
              <a:solidFill>
                <a:srgbClr val="E7E6E6">
                  <a:lumMod val="25000"/>
                </a:srgbClr>
              </a:solidFill>
              <a:latin typeface="+mn-ea"/>
            </a:endParaRPr>
          </a:p>
          <a:p>
            <a:pPr lvl="0">
              <a:lnSpc>
                <a:spcPct val="150000"/>
              </a:lnSpc>
            </a:pPr>
            <a:r>
              <a:rPr lang="zh-CN" altLang="en-US" sz="2000" dirty="0">
                <a:solidFill>
                  <a:srgbClr val="E7E6E6">
                    <a:lumMod val="25000"/>
                  </a:srgbClr>
                </a:solidFill>
                <a:latin typeface="+mn-ea"/>
              </a:rPr>
              <a:t>　　（一）</a:t>
            </a:r>
            <a:r>
              <a:rPr lang="zh-CN" altLang="en-US" sz="2000" dirty="0">
                <a:solidFill>
                  <a:srgbClr val="FF0000"/>
                </a:solidFill>
                <a:latin typeface="+mn-ea"/>
              </a:rPr>
              <a:t>搭设高度</a:t>
            </a:r>
            <a:r>
              <a:rPr lang="en-US" altLang="zh-CN" sz="2000" dirty="0">
                <a:solidFill>
                  <a:srgbClr val="FF0000"/>
                </a:solidFill>
                <a:latin typeface="+mn-ea"/>
              </a:rPr>
              <a:t>50m</a:t>
            </a:r>
            <a:r>
              <a:rPr lang="zh-CN" altLang="en-US" sz="2000" dirty="0">
                <a:solidFill>
                  <a:srgbClr val="FF0000"/>
                </a:solidFill>
                <a:latin typeface="+mn-ea"/>
              </a:rPr>
              <a:t>及以上的落地式钢管脚手架工程。</a:t>
            </a:r>
            <a:endParaRPr lang="zh-CN" altLang="en-US" sz="2000" dirty="0">
              <a:solidFill>
                <a:srgbClr val="FF0000"/>
              </a:solidFill>
              <a:latin typeface="+mn-ea"/>
            </a:endParaRPr>
          </a:p>
          <a:p>
            <a:pPr lvl="0">
              <a:lnSpc>
                <a:spcPct val="150000"/>
              </a:lnSpc>
            </a:pPr>
            <a:r>
              <a:rPr lang="zh-CN" altLang="en-US" sz="2000" dirty="0">
                <a:solidFill>
                  <a:srgbClr val="E7E6E6">
                    <a:lumMod val="25000"/>
                  </a:srgbClr>
                </a:solidFill>
                <a:latin typeface="+mn-ea"/>
              </a:rPr>
              <a:t>　　（二）提升高度在</a:t>
            </a:r>
            <a:r>
              <a:rPr lang="en-US" altLang="zh-CN" sz="2000" dirty="0">
                <a:solidFill>
                  <a:srgbClr val="E7E6E6">
                    <a:lumMod val="25000"/>
                  </a:srgbClr>
                </a:solidFill>
                <a:latin typeface="+mn-ea"/>
              </a:rPr>
              <a:t>150m</a:t>
            </a:r>
            <a:r>
              <a:rPr lang="zh-CN" altLang="en-US" sz="2000" dirty="0">
                <a:solidFill>
                  <a:srgbClr val="E7E6E6">
                    <a:lumMod val="25000"/>
                  </a:srgbClr>
                </a:solidFill>
                <a:latin typeface="+mn-ea"/>
              </a:rPr>
              <a:t>及以上的附着式升降脚手架工程或附着式升降操作平台工程。</a:t>
            </a:r>
            <a:endParaRPr lang="zh-CN" altLang="en-US" sz="2000" dirty="0">
              <a:solidFill>
                <a:srgbClr val="E7E6E6">
                  <a:lumMod val="25000"/>
                </a:srgbClr>
              </a:solidFill>
              <a:latin typeface="+mn-ea"/>
            </a:endParaRPr>
          </a:p>
          <a:p>
            <a:pPr lvl="0">
              <a:lnSpc>
                <a:spcPct val="150000"/>
              </a:lnSpc>
            </a:pPr>
            <a:r>
              <a:rPr lang="zh-CN" altLang="en-US" sz="2000" dirty="0">
                <a:solidFill>
                  <a:srgbClr val="E7E6E6">
                    <a:lumMod val="25000"/>
                  </a:srgbClr>
                </a:solidFill>
                <a:latin typeface="+mn-ea"/>
              </a:rPr>
              <a:t>　　（三）</a:t>
            </a:r>
            <a:r>
              <a:rPr lang="zh-CN" altLang="en-US" sz="2000" dirty="0">
                <a:solidFill>
                  <a:srgbClr val="FF0000"/>
                </a:solidFill>
                <a:latin typeface="+mn-ea"/>
              </a:rPr>
              <a:t>分段架体搭设高度</a:t>
            </a:r>
            <a:r>
              <a:rPr lang="en-US" altLang="zh-CN" sz="2000" dirty="0">
                <a:solidFill>
                  <a:srgbClr val="FF0000"/>
                </a:solidFill>
                <a:latin typeface="+mn-ea"/>
              </a:rPr>
              <a:t>20m</a:t>
            </a:r>
            <a:r>
              <a:rPr lang="zh-CN" altLang="en-US" sz="2000" dirty="0">
                <a:solidFill>
                  <a:srgbClr val="FF0000"/>
                </a:solidFill>
                <a:latin typeface="+mn-ea"/>
              </a:rPr>
              <a:t>及以上的悬挑式脚手架工程。</a:t>
            </a:r>
            <a:endParaRPr lang="en-US" altLang="zh-CN" sz="2000" dirty="0">
              <a:solidFill>
                <a:srgbClr val="FF0000"/>
              </a:solidFill>
              <a:latin typeface="+mn-ea"/>
            </a:endParaRPr>
          </a:p>
          <a:p>
            <a:pPr lvl="0">
              <a:lnSpc>
                <a:spcPct val="150000"/>
              </a:lnSpc>
              <a:defRPr/>
            </a:pPr>
            <a:r>
              <a:rPr lang="zh-CN" altLang="en-US" sz="2000" kern="0" dirty="0">
                <a:solidFill>
                  <a:srgbClr val="E7E6E6">
                    <a:lumMod val="25000"/>
                  </a:srgbClr>
                </a:solidFill>
                <a:latin typeface="微软雅黑" panose="020B0503020204020204" charset="-122"/>
                <a:ea typeface="微软雅黑" panose="020B0503020204020204" charset="-122"/>
              </a:rPr>
              <a:t>五、拆除工程</a:t>
            </a:r>
            <a:endParaRPr lang="zh-CN" altLang="en-US" sz="2000" kern="0" dirty="0">
              <a:solidFill>
                <a:srgbClr val="E7E6E6">
                  <a:lumMod val="25000"/>
                </a:srgbClr>
              </a:solidFill>
              <a:latin typeface="微软雅黑" panose="020B0503020204020204" charset="-122"/>
              <a:ea typeface="微软雅黑" panose="020B0503020204020204" charset="-122"/>
            </a:endParaRPr>
          </a:p>
          <a:p>
            <a:pPr lvl="0">
              <a:lnSpc>
                <a:spcPct val="150000"/>
              </a:lnSpc>
              <a:defRPr/>
            </a:pPr>
            <a:r>
              <a:rPr lang="zh-CN" altLang="en-US" sz="2000" kern="0" dirty="0">
                <a:solidFill>
                  <a:srgbClr val="E7E6E6">
                    <a:lumMod val="25000"/>
                  </a:srgbClr>
                </a:solidFill>
                <a:latin typeface="微软雅黑" panose="020B0503020204020204" charset="-122"/>
                <a:ea typeface="微软雅黑" panose="020B0503020204020204" charset="-122"/>
              </a:rPr>
              <a:t>　　（一）码头、桥梁、高架、烟囱、水塔或拆除中容易引起有毒有害气（液）体或粉尘扩散、易燃易爆事故发生的特殊建、构筑物的拆除工程。</a:t>
            </a:r>
            <a:endParaRPr lang="zh-CN" altLang="en-US" sz="2000" kern="0" dirty="0">
              <a:solidFill>
                <a:srgbClr val="E7E6E6">
                  <a:lumMod val="25000"/>
                </a:srgbClr>
              </a:solidFill>
              <a:latin typeface="微软雅黑" panose="020B0503020204020204" charset="-122"/>
              <a:ea typeface="微软雅黑" panose="020B0503020204020204" charset="-122"/>
            </a:endParaRPr>
          </a:p>
          <a:p>
            <a:pPr lvl="0">
              <a:lnSpc>
                <a:spcPct val="150000"/>
              </a:lnSpc>
              <a:defRPr/>
            </a:pPr>
            <a:r>
              <a:rPr lang="zh-CN" altLang="en-US" sz="2000" kern="0" dirty="0">
                <a:solidFill>
                  <a:srgbClr val="E7E6E6">
                    <a:lumMod val="25000"/>
                  </a:srgbClr>
                </a:solidFill>
                <a:latin typeface="微软雅黑" panose="020B0503020204020204" charset="-122"/>
                <a:ea typeface="微软雅黑" panose="020B0503020204020204" charset="-122"/>
              </a:rPr>
              <a:t>　　（二）文物保护建筑、优秀历史建筑或历史文化风貌区影响范围内的拆除工程。</a:t>
            </a:r>
            <a:endParaRPr lang="en-US" altLang="zh-CN" sz="2000" kern="0" dirty="0">
              <a:solidFill>
                <a:srgbClr val="E7E6E6">
                  <a:lumMod val="25000"/>
                </a:srgbClr>
              </a:solidFill>
              <a:latin typeface="微软雅黑" panose="020B0503020204020204" charset="-122"/>
              <a:ea typeface="微软雅黑" panose="020B0503020204020204" charset="-122"/>
            </a:endParaRPr>
          </a:p>
          <a:p>
            <a:pPr lvl="0">
              <a:lnSpc>
                <a:spcPct val="150000"/>
              </a:lnSpc>
              <a:defRPr/>
            </a:pPr>
            <a:r>
              <a:rPr lang="zh-CN" altLang="en-US" sz="2000" kern="0" dirty="0">
                <a:solidFill>
                  <a:srgbClr val="E7E6E6">
                    <a:lumMod val="25000"/>
                  </a:srgbClr>
                </a:solidFill>
                <a:latin typeface="微软雅黑" panose="020B0503020204020204" charset="-122"/>
                <a:ea typeface="微软雅黑" panose="020B0503020204020204" charset="-122"/>
              </a:rPr>
              <a:t>六、暗挖工程</a:t>
            </a:r>
            <a:endParaRPr lang="zh-CN" altLang="en-US" sz="2000" kern="0" dirty="0">
              <a:solidFill>
                <a:srgbClr val="E7E6E6">
                  <a:lumMod val="25000"/>
                </a:srgbClr>
              </a:solidFill>
              <a:latin typeface="微软雅黑" panose="020B0503020204020204" charset="-122"/>
              <a:ea typeface="微软雅黑" panose="020B0503020204020204" charset="-122"/>
            </a:endParaRPr>
          </a:p>
          <a:p>
            <a:pPr lvl="0">
              <a:lnSpc>
                <a:spcPct val="150000"/>
              </a:lnSpc>
              <a:defRPr/>
            </a:pPr>
            <a:r>
              <a:rPr lang="zh-CN" altLang="en-US" sz="2000" kern="0" dirty="0">
                <a:solidFill>
                  <a:srgbClr val="E7E6E6">
                    <a:lumMod val="25000"/>
                  </a:srgbClr>
                </a:solidFill>
                <a:latin typeface="微软雅黑" panose="020B0503020204020204" charset="-122"/>
                <a:ea typeface="微软雅黑" panose="020B0503020204020204" charset="-122"/>
              </a:rPr>
              <a:t>　　采用矿山法、盾构法、顶管法施工的隧道、洞室工程。</a:t>
            </a:r>
            <a:endParaRPr lang="zh-CN" altLang="en-US" sz="2000" kern="0" dirty="0">
              <a:solidFill>
                <a:srgbClr val="E7E6E6">
                  <a:lumMod val="25000"/>
                </a:srgbClr>
              </a:solidFill>
              <a:latin typeface="微软雅黑" panose="020B0503020204020204" charset="-122"/>
              <a:ea typeface="微软雅黑" panose="020B0503020204020204" charset="-122"/>
            </a:endParaRPr>
          </a:p>
        </p:txBody>
      </p:sp>
    </p:spTree>
  </p:cSld>
  <p:clrMapOvr>
    <a:masterClrMapping/>
  </p:clrMapOvr>
  <p:transition spd="slow" advTm="4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524613" y="400325"/>
            <a:ext cx="521970" cy="460375"/>
          </a:xfrm>
          <a:prstGeom prst="rect">
            <a:avLst/>
          </a:prstGeom>
          <a:noFill/>
        </p:spPr>
        <p:txBody>
          <a:bodyPr wrap="none" rtlCol="0">
            <a:spAutoFit/>
          </a:bodyPr>
          <a:lstStyle/>
          <a:p>
            <a:pPr algn="ctr"/>
            <a:r>
              <a:rPr lang="en-US" altLang="zh-CN" sz="2400" b="1" dirty="0">
                <a:solidFill>
                  <a:schemeClr val="bg1"/>
                </a:solidFill>
              </a:rPr>
              <a:t>02</a:t>
            </a:r>
            <a:endParaRPr lang="zh-CN" altLang="en-US" sz="2400" b="1" dirty="0">
              <a:solidFill>
                <a:schemeClr val="bg1"/>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55577" y="1304869"/>
            <a:ext cx="11442723" cy="373076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七、其它</a:t>
            </a:r>
            <a:endPar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　　（一）</a:t>
            </a:r>
            <a:r>
              <a:rPr kumimoji="0" lang="zh-CN" altLang="en-US" sz="20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施工高度</a:t>
            </a:r>
            <a:r>
              <a:rPr kumimoji="0" lang="en-US" altLang="zh-CN" sz="20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50m</a:t>
            </a:r>
            <a:r>
              <a:rPr kumimoji="0" lang="zh-CN" altLang="en-US" sz="20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及以上的建筑幕墙安装工程。</a:t>
            </a:r>
            <a:endParaRPr kumimoji="0" lang="zh-CN" altLang="en-US" sz="20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　　（二）跨度</a:t>
            </a:r>
            <a:r>
              <a:rPr kumimoji="0" lang="en-US" altLang="zh-CN"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36m</a:t>
            </a: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及以上的钢结构安装工程，或跨度</a:t>
            </a:r>
            <a:r>
              <a:rPr kumimoji="0" lang="en-US" altLang="zh-CN"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60m</a:t>
            </a: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及以上的网架和索膜结构安装工程。</a:t>
            </a:r>
            <a:endPar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　　（三）开挖深度</a:t>
            </a:r>
            <a:r>
              <a:rPr kumimoji="0" lang="en-US" altLang="zh-CN"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16m</a:t>
            </a: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及以上的人工挖孔桩工程。</a:t>
            </a:r>
            <a:endPar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　　（四）</a:t>
            </a:r>
            <a:r>
              <a:rPr kumimoji="0" lang="zh-CN" altLang="en-US" sz="20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水下作业工程。</a:t>
            </a:r>
            <a:endParaRPr kumimoji="0" lang="zh-CN" altLang="en-US" sz="20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　　（五）重量</a:t>
            </a:r>
            <a:r>
              <a:rPr kumimoji="0" lang="en-US" altLang="zh-CN"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1000kN</a:t>
            </a: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及以上的大型结构整体顶升、平移、转体等施工工艺。</a:t>
            </a:r>
            <a:endPar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rPr>
              <a:t>　　（六）采用新技术、新工艺、新材料、新设备可能影响工程施工安全，尚无国家、行业及地方技术标准的分部分项工程</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12" name="文本框 11"/>
          <p:cNvSpPr txBox="1"/>
          <p:nvPr/>
        </p:nvSpPr>
        <p:spPr>
          <a:xfrm>
            <a:off x="1403349" y="366923"/>
            <a:ext cx="5519460" cy="584775"/>
          </a:xfrm>
          <a:prstGeom prst="rect">
            <a:avLst/>
          </a:prstGeom>
          <a:noFill/>
        </p:spPr>
        <p:txBody>
          <a:bodyPr wrap="none" rtlCol="0">
            <a:spAutoFit/>
            <a:scene3d>
              <a:camera prst="orthographicFront"/>
              <a:lightRig rig="threePt" dir="t"/>
            </a:scene3d>
            <a:sp3d contourW="6350"/>
          </a:bodyPr>
          <a:lstStyle/>
          <a:p>
            <a:r>
              <a:rPr lang="zh-CN" altLang="en-US" sz="3200" b="1" noProof="0" dirty="0">
                <a:solidFill>
                  <a:srgbClr val="2980B9"/>
                </a:solidFill>
                <a:latin typeface="Arial" panose="020B0604020202020204"/>
                <a:ea typeface="微软雅黑" panose="020B0503020204020204" charset="-122"/>
                <a:sym typeface="+mn-ea"/>
              </a:rPr>
              <a:t>超过一定规模的危大工程范围</a:t>
            </a:r>
            <a:endParaRPr lang="zh-CN" altLang="en-US" sz="3200" b="1" dirty="0">
              <a:solidFill>
                <a:schemeClr val="accent1"/>
              </a:solidFill>
            </a:endParaRPr>
          </a:p>
        </p:txBody>
      </p:sp>
    </p:spTree>
  </p:cSld>
  <p:clrMapOvr>
    <a:masterClrMapping/>
  </p:clrMapOvr>
  <p:transition spd="slow" advTm="4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5981700" y="2419350"/>
            <a:ext cx="2621039" cy="769441"/>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PART  03</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5981700" y="3288447"/>
            <a:ext cx="4698722" cy="769441"/>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专项施工方案编制</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5" name="图片占位符 4"/>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a:stretch>
            <a:fillRect/>
          </a:stretch>
        </p:blipFill>
        <p:spPr/>
      </p:pic>
      <p:cxnSp>
        <p:nvCxnSpPr>
          <p:cNvPr id="14" name="直接连接符 13"/>
          <p:cNvCxnSpPr/>
          <p:nvPr/>
        </p:nvCxnSpPr>
        <p:spPr>
          <a:xfrm>
            <a:off x="6096000" y="3235833"/>
            <a:ext cx="31350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a:spLocks noChangeAspect="1"/>
          </p:cNvSpPr>
          <p:nvPr/>
        </p:nvSpPr>
        <p:spPr bwMode="auto">
          <a:xfrm>
            <a:off x="9922328" y="-1976477"/>
            <a:ext cx="6014486" cy="395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矩形: 圆角 8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87" name="直接连接符 8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1403349" y="366923"/>
            <a:ext cx="3434080" cy="583565"/>
          </a:xfrm>
          <a:prstGeom prst="rect">
            <a:avLst/>
          </a:prstGeom>
          <a:noFill/>
        </p:spPr>
        <p:txBody>
          <a:bodyPr wrap="none" rtlCol="0">
            <a:spAutoFit/>
            <a:scene3d>
              <a:camera prst="orthographicFront"/>
              <a:lightRig rig="threePt" dir="t"/>
            </a:scene3d>
            <a:sp3d contourW="6350"/>
          </a:bodyPr>
          <a:lstStyle/>
          <a:p>
            <a:pPr marR="0" indent="0" algn="l" defTabSz="914400" fontAlgn="auto">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专项施工方案编制</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89" name="文本框 88"/>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a:t>
            </a:r>
            <a:r>
              <a:rPr kumimoji="0" lang="en-US" sz="2400" b="1" i="0" kern="1200" cap="none" spc="0" normalizeH="0" baseline="0" noProof="0" dirty="0">
                <a:solidFill>
                  <a:srgbClr val="FFFFFF"/>
                </a:solidFill>
                <a:latin typeface="Arial" panose="020B0604020202020204"/>
                <a:ea typeface="微软雅黑" panose="020B0503020204020204" charset="-122"/>
                <a:cs typeface="+mn-cs"/>
              </a:rPr>
              <a:t>3</a:t>
            </a:r>
            <a:endParaRPr kumimoji="0" 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90" name="任意多边形: 形状 8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1" name="任意多边形: 形状 9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2" name="任意多边形: 形状 9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841829" y="1075055"/>
            <a:ext cx="10820581" cy="5090624"/>
          </a:xfrm>
          <a:prstGeom prst="rect">
            <a:avLst/>
          </a:prstGeom>
          <a:noFill/>
          <a:ln w="9525">
            <a:noFill/>
          </a:ln>
        </p:spPr>
        <p:txBody>
          <a:bodyPr wrap="square">
            <a:spAutoFit/>
          </a:bodyPr>
          <a:lstStyle/>
          <a:p>
            <a:pPr>
              <a:lnSpc>
                <a:spcPts val="44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谁编方案</a:t>
            </a:r>
            <a:r>
              <a:rPr lang="en-US" altLang="zh-CN" sz="2000" b="1" dirty="0">
                <a:solidFill>
                  <a:srgbClr val="000000"/>
                </a:solidFill>
                <a:latin typeface="+mn-ea"/>
                <a:cs typeface="宋体 ，Arial" charset="0"/>
              </a:rPr>
              <a:t>]  </a:t>
            </a:r>
            <a:r>
              <a:rPr lang="zh-CN" altLang="en-US" sz="2000" dirty="0">
                <a:solidFill>
                  <a:srgbClr val="FF0000"/>
                </a:solidFill>
                <a:latin typeface="+mn-ea"/>
                <a:cs typeface="宋体 ，Arial" charset="0"/>
              </a:rPr>
              <a:t>施工单位</a:t>
            </a:r>
            <a:r>
              <a:rPr lang="zh-CN" altLang="en-US" sz="2000" dirty="0">
                <a:solidFill>
                  <a:srgbClr val="000000"/>
                </a:solidFill>
                <a:latin typeface="+mn-ea"/>
                <a:cs typeface="宋体 ，Arial" charset="0"/>
              </a:rPr>
              <a:t>应当在危大工程施工前组织工程技术人员编制专项施工方案。</a:t>
            </a:r>
            <a:endParaRPr lang="zh-CN" altLang="en-US" sz="2000" dirty="0">
              <a:solidFill>
                <a:srgbClr val="000000"/>
              </a:solidFill>
              <a:latin typeface="+mn-ea"/>
              <a:cs typeface="宋体 ，Arial" charset="0"/>
            </a:endParaRPr>
          </a:p>
          <a:p>
            <a:pPr>
              <a:lnSpc>
                <a:spcPts val="4400"/>
              </a:lnSpc>
            </a:pPr>
            <a:r>
              <a:rPr lang="zh-CN" altLang="en-US" sz="2000" dirty="0">
                <a:solidFill>
                  <a:srgbClr val="000000"/>
                </a:solidFill>
                <a:latin typeface="+mn-ea"/>
                <a:cs typeface="宋体 ，Arial" charset="0"/>
              </a:rPr>
              <a:t>　   实行施工总承包的，专项施工方案应当由施工总承包单位组织编制。危大工程实行分包的，专项施工方案可以由相关专业分包单位组织编制。</a:t>
            </a:r>
            <a:endParaRPr lang="zh-CN" altLang="en-US" sz="2000" dirty="0">
              <a:solidFill>
                <a:srgbClr val="000000"/>
              </a:solidFill>
              <a:latin typeface="+mn-ea"/>
              <a:cs typeface="宋体 ，Arial" charset="0"/>
            </a:endParaRPr>
          </a:p>
          <a:p>
            <a:pPr indent="306070">
              <a:lnSpc>
                <a:spcPts val="4400"/>
              </a:lnSpc>
            </a:pPr>
            <a:endParaRPr lang="zh-CN" altLang="en-US" sz="2000" b="0" dirty="0">
              <a:solidFill>
                <a:srgbClr val="000000"/>
              </a:solidFill>
              <a:latin typeface="+mn-ea"/>
              <a:cs typeface="宋体 ，Arial" charset="0"/>
            </a:endParaRPr>
          </a:p>
          <a:p>
            <a:pPr>
              <a:lnSpc>
                <a:spcPts val="44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方案签章</a:t>
            </a:r>
            <a:r>
              <a:rPr lang="en-US" altLang="zh-CN" sz="2000" b="1" dirty="0">
                <a:solidFill>
                  <a:srgbClr val="000000"/>
                </a:solidFill>
                <a:latin typeface="+mn-ea"/>
                <a:cs typeface="宋体 ，Arial" charset="0"/>
              </a:rPr>
              <a:t>]</a:t>
            </a:r>
            <a:r>
              <a:rPr lang="en-US" altLang="zh-CN" sz="2000" b="0" dirty="0">
                <a:solidFill>
                  <a:srgbClr val="000000"/>
                </a:solidFill>
                <a:latin typeface="+mn-ea"/>
                <a:cs typeface="宋体 ，Arial" charset="0"/>
              </a:rPr>
              <a:t>  </a:t>
            </a:r>
            <a:r>
              <a:rPr lang="zh-CN" altLang="en-US" sz="2000" b="0" dirty="0">
                <a:solidFill>
                  <a:srgbClr val="000000"/>
                </a:solidFill>
                <a:latin typeface="+mn-ea"/>
                <a:cs typeface="宋体 ，Arial" charset="0"/>
              </a:rPr>
              <a:t>专项施工方案应当由施工单位</a:t>
            </a:r>
            <a:r>
              <a:rPr lang="zh-CN" altLang="en-US" sz="2000" b="0" dirty="0">
                <a:solidFill>
                  <a:srgbClr val="FF0000"/>
                </a:solidFill>
                <a:latin typeface="+mn-ea"/>
                <a:cs typeface="宋体 ，Arial" charset="0"/>
              </a:rPr>
              <a:t>技术负责人审核签字、加盖单位公章，并由总监理工程师审查签字、加盖执业印章后方可实施</a:t>
            </a:r>
            <a:r>
              <a:rPr lang="zh-CN" altLang="en-US" sz="2000" b="0" dirty="0">
                <a:solidFill>
                  <a:srgbClr val="000000"/>
                </a:solidFill>
                <a:latin typeface="+mn-ea"/>
                <a:cs typeface="宋体 ，Arial" charset="0"/>
              </a:rPr>
              <a:t>。</a:t>
            </a:r>
            <a:endParaRPr lang="en-US" altLang="zh-CN" sz="2000" b="0" dirty="0">
              <a:solidFill>
                <a:srgbClr val="000000"/>
              </a:solidFill>
              <a:latin typeface="+mn-ea"/>
              <a:cs typeface="宋体 ，Arial" charset="0"/>
            </a:endParaRPr>
          </a:p>
          <a:p>
            <a:pPr>
              <a:lnSpc>
                <a:spcPts val="4400"/>
              </a:lnSpc>
            </a:pPr>
            <a:endParaRPr lang="zh-CN" altLang="en-US" sz="2000" b="0" dirty="0">
              <a:solidFill>
                <a:srgbClr val="000000"/>
              </a:solidFill>
              <a:latin typeface="+mn-ea"/>
              <a:cs typeface="宋体 ，Arial" charset="0"/>
            </a:endParaRPr>
          </a:p>
          <a:p>
            <a:pPr>
              <a:lnSpc>
                <a:spcPts val="4400"/>
              </a:lnSpc>
            </a:pPr>
            <a:r>
              <a:rPr lang="zh-CN" altLang="en-US" sz="2000" b="0" dirty="0">
                <a:solidFill>
                  <a:srgbClr val="000000"/>
                </a:solidFill>
                <a:latin typeface="+mn-ea"/>
                <a:cs typeface="宋体 ，Arial" charset="0"/>
              </a:rPr>
              <a:t>危大工程实行分包并由</a:t>
            </a:r>
            <a:r>
              <a:rPr lang="zh-CN" altLang="en-US" sz="2000" b="0" dirty="0">
                <a:solidFill>
                  <a:srgbClr val="FF0000"/>
                </a:solidFill>
                <a:latin typeface="+mn-ea"/>
                <a:cs typeface="宋体 ，Arial" charset="0"/>
              </a:rPr>
              <a:t>分包单位</a:t>
            </a:r>
            <a:r>
              <a:rPr lang="zh-CN" altLang="en-US" sz="2000" b="0" dirty="0">
                <a:solidFill>
                  <a:srgbClr val="000000"/>
                </a:solidFill>
                <a:latin typeface="+mn-ea"/>
                <a:cs typeface="宋体 ，Arial" charset="0"/>
              </a:rPr>
              <a:t>编制专项施工方案的，专项施工方案应当由</a:t>
            </a:r>
            <a:r>
              <a:rPr lang="zh-CN" altLang="en-US" sz="2000" b="0" dirty="0">
                <a:solidFill>
                  <a:srgbClr val="FF0000"/>
                </a:solidFill>
                <a:latin typeface="+mn-ea"/>
                <a:cs typeface="宋体 ，Arial" charset="0"/>
              </a:rPr>
              <a:t>总承包单位技术负责人及分包单位技术负责人共同审核签字并加盖单位公章</a:t>
            </a:r>
            <a:r>
              <a:rPr lang="zh-CN" altLang="en-US" sz="2000" b="0" dirty="0">
                <a:solidFill>
                  <a:srgbClr val="000000"/>
                </a:solidFill>
                <a:latin typeface="+mn-ea"/>
                <a:cs typeface="宋体 ，Arial" charset="0"/>
              </a:rPr>
              <a:t>。</a:t>
            </a:r>
            <a:endParaRPr lang="zh-CN" altLang="en-US" sz="2000" b="0" dirty="0">
              <a:solidFill>
                <a:srgbClr val="000000"/>
              </a:solidFill>
              <a:latin typeface="+mn-ea"/>
              <a:cs typeface="宋体 ，Arial" charset="0"/>
            </a:endParaRPr>
          </a:p>
        </p:txBody>
      </p:sp>
    </p:spTree>
  </p:cSld>
  <p:clrMapOvr>
    <a:masterClrMapping/>
  </p:clrMapOvr>
  <p:transition spd="slow" advTm="4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矩形: 圆角 133"/>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135" name="直接连接符 134"/>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1403349" y="366923"/>
            <a:ext cx="3434080" cy="583565"/>
          </a:xfrm>
          <a:prstGeom prst="rect">
            <a:avLst/>
          </a:prstGeom>
          <a:noFill/>
        </p:spPr>
        <p:txBody>
          <a:bodyPr wrap="none" rtlCol="0">
            <a:spAutoFit/>
            <a:scene3d>
              <a:camera prst="orthographicFront"/>
              <a:lightRig rig="threePt" dir="t"/>
            </a:scene3d>
            <a:sp3d contourW="6350"/>
          </a:bodyPr>
          <a:lstStyle/>
          <a:p>
            <a:pPr marR="0" indent="0" algn="l" defTabSz="914400" fontAlgn="auto">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专项施工方案编制</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7" name="文本框 136"/>
          <p:cNvSpPr txBox="1"/>
          <p:nvPr/>
        </p:nvSpPr>
        <p:spPr>
          <a:xfrm>
            <a:off x="521743"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03</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38" name="任意多边形: 形状 137"/>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9" name="任意多边形: 形状 138"/>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0" name="任意多边形: 形状 139"/>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 name="文本框 1"/>
          <p:cNvSpPr txBox="1"/>
          <p:nvPr/>
        </p:nvSpPr>
        <p:spPr>
          <a:xfrm>
            <a:off x="355577" y="1220150"/>
            <a:ext cx="11670030" cy="5529847"/>
          </a:xfrm>
          <a:prstGeom prst="rect">
            <a:avLst/>
          </a:prstGeom>
          <a:noFill/>
        </p:spPr>
        <p:txBody>
          <a:bodyPr wrap="square" rtlCol="0" anchor="t">
            <a:spAutoFit/>
          </a:bodyPr>
          <a:lstStyle/>
          <a:p>
            <a:pPr>
              <a:lnSpc>
                <a:spcPts val="3900"/>
              </a:lnSpc>
            </a:pPr>
            <a:r>
              <a:rPr lang="en-US" altLang="zh-CN" sz="2000" b="1" dirty="0">
                <a:solidFill>
                  <a:srgbClr val="000000"/>
                </a:solidFill>
                <a:latin typeface="+mn-ea"/>
                <a:cs typeface="宋体 ，Arial" charset="0"/>
                <a:sym typeface="+mn-ea"/>
              </a:rPr>
              <a:t>[</a:t>
            </a:r>
            <a:r>
              <a:rPr lang="zh-CN" altLang="en-US" sz="2000" b="1" dirty="0">
                <a:solidFill>
                  <a:srgbClr val="000000"/>
                </a:solidFill>
                <a:latin typeface="+mn-ea"/>
                <a:cs typeface="宋体 ，Arial" charset="0"/>
                <a:sym typeface="+mn-ea"/>
              </a:rPr>
              <a:t>方案内容</a:t>
            </a:r>
            <a:r>
              <a:rPr lang="en-US" altLang="zh-CN" sz="2000" b="1" dirty="0">
                <a:solidFill>
                  <a:srgbClr val="000000"/>
                </a:solidFill>
                <a:latin typeface="+mn-ea"/>
                <a:cs typeface="宋体 ，Arial" charset="0"/>
                <a:sym typeface="+mn-ea"/>
              </a:rPr>
              <a:t>]</a:t>
            </a:r>
            <a:r>
              <a:rPr lang="en-US" altLang="zh-CN" sz="2000" dirty="0">
                <a:solidFill>
                  <a:srgbClr val="000000"/>
                </a:solidFill>
                <a:latin typeface="+mn-ea"/>
                <a:cs typeface="宋体 ，Arial" charset="0"/>
                <a:sym typeface="+mn-ea"/>
              </a:rPr>
              <a:t>  </a:t>
            </a:r>
            <a:r>
              <a:rPr lang="zh-CN" altLang="en-US" sz="2000" dirty="0">
                <a:solidFill>
                  <a:srgbClr val="000000"/>
                </a:solidFill>
                <a:latin typeface="+mn-ea"/>
                <a:cs typeface="宋体 ，Arial" charset="0"/>
                <a:sym typeface="+mn-ea"/>
              </a:rPr>
              <a:t>危大工程专项施工方案的主要内容应当包括：</a:t>
            </a:r>
            <a:endParaRPr lang="zh-CN" altLang="en-US" sz="2000" dirty="0">
              <a:solidFill>
                <a:srgbClr val="000000"/>
              </a:solidFill>
              <a:latin typeface="+mn-ea"/>
              <a:cs typeface="宋体 ，Arial" charset="0"/>
              <a:sym typeface="+mn-ea"/>
            </a:endParaRPr>
          </a:p>
          <a:p>
            <a:pPr>
              <a:lnSpc>
                <a:spcPts val="3900"/>
              </a:lnSpc>
            </a:pPr>
            <a:r>
              <a:rPr lang="zh-CN" altLang="en-US" sz="2000" dirty="0">
                <a:solidFill>
                  <a:srgbClr val="000000"/>
                </a:solidFill>
                <a:latin typeface="+mn-ea"/>
                <a:cs typeface="宋体 ，Arial" charset="0"/>
                <a:sym typeface="+mn-ea"/>
              </a:rPr>
              <a:t>　　（一）</a:t>
            </a:r>
            <a:r>
              <a:rPr lang="zh-CN" altLang="en-US" sz="2000" dirty="0">
                <a:solidFill>
                  <a:srgbClr val="FF0000"/>
                </a:solidFill>
                <a:latin typeface="+mn-ea"/>
                <a:cs typeface="宋体 ，Arial" charset="0"/>
                <a:sym typeface="+mn-ea"/>
              </a:rPr>
              <a:t>工程概况</a:t>
            </a:r>
            <a:r>
              <a:rPr lang="zh-CN" altLang="en-US" sz="2000" dirty="0">
                <a:solidFill>
                  <a:srgbClr val="000000"/>
                </a:solidFill>
                <a:latin typeface="+mn-ea"/>
                <a:cs typeface="宋体 ，Arial" charset="0"/>
                <a:sym typeface="+mn-ea"/>
              </a:rPr>
              <a:t>：危大工程概况和特点、施工平面布置、施工要求和技术保证条件；</a:t>
            </a:r>
            <a:endParaRPr lang="zh-CN" altLang="en-US" sz="2000" dirty="0">
              <a:solidFill>
                <a:srgbClr val="000000"/>
              </a:solidFill>
              <a:latin typeface="+mn-ea"/>
              <a:cs typeface="宋体 ，Arial" charset="0"/>
              <a:sym typeface="+mn-ea"/>
            </a:endParaRPr>
          </a:p>
          <a:p>
            <a:pPr>
              <a:lnSpc>
                <a:spcPts val="3900"/>
              </a:lnSpc>
            </a:pPr>
            <a:r>
              <a:rPr lang="zh-CN" altLang="en-US" sz="2000" dirty="0">
                <a:solidFill>
                  <a:srgbClr val="000000"/>
                </a:solidFill>
                <a:latin typeface="+mn-ea"/>
                <a:cs typeface="宋体 ，Arial" charset="0"/>
                <a:sym typeface="+mn-ea"/>
              </a:rPr>
              <a:t>　　（二）编制依据：相关法律、法规、规范性文件、标准、规范及施工图设计文件、施工组织设计等；</a:t>
            </a:r>
            <a:endParaRPr lang="zh-CN" altLang="en-US" sz="2000" dirty="0">
              <a:solidFill>
                <a:srgbClr val="000000"/>
              </a:solidFill>
              <a:latin typeface="+mn-ea"/>
              <a:cs typeface="宋体 ，Arial" charset="0"/>
              <a:sym typeface="+mn-ea"/>
            </a:endParaRPr>
          </a:p>
          <a:p>
            <a:pPr>
              <a:lnSpc>
                <a:spcPts val="3900"/>
              </a:lnSpc>
            </a:pPr>
            <a:r>
              <a:rPr lang="zh-CN" altLang="en-US" sz="2000" dirty="0">
                <a:solidFill>
                  <a:srgbClr val="000000"/>
                </a:solidFill>
                <a:latin typeface="+mn-ea"/>
                <a:cs typeface="宋体 ，Arial" charset="0"/>
                <a:sym typeface="+mn-ea"/>
              </a:rPr>
              <a:t>　　（三）</a:t>
            </a:r>
            <a:r>
              <a:rPr lang="zh-CN" altLang="en-US" sz="2000" dirty="0">
                <a:solidFill>
                  <a:srgbClr val="FF0000"/>
                </a:solidFill>
                <a:latin typeface="+mn-ea"/>
                <a:cs typeface="宋体 ，Arial" charset="0"/>
                <a:sym typeface="+mn-ea"/>
              </a:rPr>
              <a:t>施工计划</a:t>
            </a:r>
            <a:r>
              <a:rPr lang="zh-CN" altLang="en-US" sz="2000" dirty="0">
                <a:solidFill>
                  <a:srgbClr val="000000"/>
                </a:solidFill>
                <a:latin typeface="+mn-ea"/>
                <a:cs typeface="宋体 ，Arial" charset="0"/>
                <a:sym typeface="+mn-ea"/>
              </a:rPr>
              <a:t>：包括施工进度计划、材料与设备计划；</a:t>
            </a:r>
            <a:endParaRPr lang="zh-CN" altLang="en-US" sz="2000" dirty="0">
              <a:solidFill>
                <a:srgbClr val="000000"/>
              </a:solidFill>
              <a:latin typeface="+mn-ea"/>
              <a:cs typeface="宋体 ，Arial" charset="0"/>
              <a:sym typeface="+mn-ea"/>
            </a:endParaRPr>
          </a:p>
          <a:p>
            <a:pPr>
              <a:lnSpc>
                <a:spcPts val="3900"/>
              </a:lnSpc>
            </a:pPr>
            <a:r>
              <a:rPr lang="zh-CN" altLang="en-US" sz="2000" dirty="0">
                <a:solidFill>
                  <a:srgbClr val="000000"/>
                </a:solidFill>
                <a:latin typeface="+mn-ea"/>
                <a:cs typeface="宋体 ，Arial" charset="0"/>
                <a:sym typeface="+mn-ea"/>
              </a:rPr>
              <a:t>　　（四）施工工艺技术：技术参数、工艺流程、施工方法、操作要求、检查要求等；</a:t>
            </a:r>
            <a:endParaRPr lang="zh-CN" altLang="en-US" sz="2000" dirty="0">
              <a:solidFill>
                <a:srgbClr val="000000"/>
              </a:solidFill>
              <a:latin typeface="+mn-ea"/>
              <a:cs typeface="宋体 ，Arial" charset="0"/>
              <a:sym typeface="+mn-ea"/>
            </a:endParaRPr>
          </a:p>
          <a:p>
            <a:pPr>
              <a:lnSpc>
                <a:spcPts val="3900"/>
              </a:lnSpc>
            </a:pPr>
            <a:r>
              <a:rPr lang="zh-CN" altLang="en-US" sz="2000" dirty="0">
                <a:solidFill>
                  <a:srgbClr val="000000"/>
                </a:solidFill>
                <a:latin typeface="+mn-ea"/>
                <a:cs typeface="宋体 ，Arial" charset="0"/>
                <a:sym typeface="+mn-ea"/>
              </a:rPr>
              <a:t>　</a:t>
            </a:r>
            <a:r>
              <a:rPr lang="zh-CN" altLang="en-US" sz="2000" dirty="0">
                <a:latin typeface="+mn-ea"/>
                <a:cs typeface="宋体 ，Arial" charset="0"/>
                <a:sym typeface="+mn-ea"/>
              </a:rPr>
              <a:t>　（五）施工安全保证措施：组织保障措施、技术措施、监测监控措施等；</a:t>
            </a:r>
            <a:endParaRPr lang="zh-CN" altLang="en-US" sz="2000" dirty="0">
              <a:latin typeface="+mn-ea"/>
              <a:cs typeface="宋体 ，Arial" charset="0"/>
              <a:sym typeface="+mn-ea"/>
            </a:endParaRPr>
          </a:p>
          <a:p>
            <a:pPr>
              <a:lnSpc>
                <a:spcPts val="3900"/>
              </a:lnSpc>
            </a:pPr>
            <a:r>
              <a:rPr lang="zh-CN" altLang="en-US" sz="2000" dirty="0">
                <a:latin typeface="+mn-ea"/>
                <a:cs typeface="宋体 ，Arial" charset="0"/>
                <a:sym typeface="+mn-ea"/>
              </a:rPr>
              <a:t>　　（六）</a:t>
            </a:r>
            <a:r>
              <a:rPr lang="zh-CN" altLang="en-US" sz="2000" dirty="0">
                <a:solidFill>
                  <a:srgbClr val="FF0000"/>
                </a:solidFill>
                <a:latin typeface="+mn-ea"/>
                <a:cs typeface="宋体 ，Arial" charset="0"/>
                <a:sym typeface="+mn-ea"/>
              </a:rPr>
              <a:t>施工管理及作业人员配备和分工：</a:t>
            </a:r>
            <a:r>
              <a:rPr lang="zh-CN" altLang="en-US" sz="2000" dirty="0">
                <a:latin typeface="+mn-ea"/>
                <a:cs typeface="宋体 ，Arial" charset="0"/>
                <a:sym typeface="+mn-ea"/>
              </a:rPr>
              <a:t>施工管理人员、专职安全生产管理人员、特种作业人员、</a:t>
            </a:r>
            <a:r>
              <a:rPr lang="en-US" altLang="zh-CN" sz="2000" dirty="0">
                <a:latin typeface="+mn-ea"/>
                <a:cs typeface="宋体 ，Arial" charset="0"/>
                <a:sym typeface="+mn-ea"/>
              </a:rPr>
              <a:t>  </a:t>
            </a:r>
            <a:endParaRPr lang="en-US" altLang="zh-CN" sz="2000" dirty="0">
              <a:latin typeface="+mn-ea"/>
              <a:cs typeface="宋体 ，Arial" charset="0"/>
              <a:sym typeface="+mn-ea"/>
            </a:endParaRPr>
          </a:p>
          <a:p>
            <a:pPr>
              <a:lnSpc>
                <a:spcPts val="3900"/>
              </a:lnSpc>
            </a:pPr>
            <a:r>
              <a:rPr lang="en-US" altLang="zh-CN" sz="2000" dirty="0">
                <a:latin typeface="+mn-ea"/>
                <a:cs typeface="宋体 ，Arial" charset="0"/>
                <a:sym typeface="+mn-ea"/>
              </a:rPr>
              <a:t>                 </a:t>
            </a:r>
            <a:r>
              <a:rPr lang="zh-CN" altLang="en-US" sz="2000" dirty="0">
                <a:latin typeface="+mn-ea"/>
                <a:cs typeface="宋体 ，Arial" charset="0"/>
                <a:sym typeface="+mn-ea"/>
              </a:rPr>
              <a:t>其他作业人员等；</a:t>
            </a:r>
            <a:endParaRPr lang="zh-CN" altLang="en-US" sz="2000" dirty="0">
              <a:latin typeface="+mn-ea"/>
              <a:cs typeface="宋体 ，Arial" charset="0"/>
              <a:sym typeface="+mn-ea"/>
            </a:endParaRPr>
          </a:p>
          <a:p>
            <a:pPr>
              <a:lnSpc>
                <a:spcPts val="3900"/>
              </a:lnSpc>
            </a:pPr>
            <a:r>
              <a:rPr lang="zh-CN" altLang="en-US" sz="2000" dirty="0">
                <a:latin typeface="+mn-ea"/>
                <a:cs typeface="宋体 ，Arial" charset="0"/>
                <a:sym typeface="+mn-ea"/>
              </a:rPr>
              <a:t>        （七）验收要求：验收标准、验收程序、验收内容、验收人员等；</a:t>
            </a:r>
            <a:endParaRPr lang="zh-CN" altLang="en-US" sz="2000" dirty="0">
              <a:latin typeface="+mn-ea"/>
              <a:cs typeface="宋体 ，Arial" charset="0"/>
              <a:sym typeface="+mn-ea"/>
            </a:endParaRPr>
          </a:p>
          <a:p>
            <a:pPr>
              <a:lnSpc>
                <a:spcPts val="3900"/>
              </a:lnSpc>
            </a:pPr>
            <a:r>
              <a:rPr lang="zh-CN" altLang="en-US" sz="2000" dirty="0">
                <a:latin typeface="+mn-ea"/>
                <a:cs typeface="宋体 ，Arial" charset="0"/>
                <a:sym typeface="+mn-ea"/>
              </a:rPr>
              <a:t>　　（八）</a:t>
            </a:r>
            <a:r>
              <a:rPr lang="zh-CN" altLang="en-US" sz="2000" dirty="0">
                <a:solidFill>
                  <a:srgbClr val="FF0000"/>
                </a:solidFill>
                <a:latin typeface="+mn-ea"/>
                <a:cs typeface="宋体 ，Arial" charset="0"/>
                <a:sym typeface="+mn-ea"/>
              </a:rPr>
              <a:t>应急处置措施</a:t>
            </a:r>
            <a:r>
              <a:rPr lang="zh-CN" altLang="en-US" sz="2000" dirty="0">
                <a:latin typeface="+mn-ea"/>
                <a:cs typeface="宋体 ，Arial" charset="0"/>
                <a:sym typeface="+mn-ea"/>
              </a:rPr>
              <a:t>；</a:t>
            </a:r>
            <a:endParaRPr lang="zh-CN" altLang="en-US" sz="2000" dirty="0">
              <a:latin typeface="+mn-ea"/>
              <a:cs typeface="宋体 ，Arial" charset="0"/>
              <a:sym typeface="+mn-ea"/>
            </a:endParaRPr>
          </a:p>
          <a:p>
            <a:pPr>
              <a:lnSpc>
                <a:spcPts val="3900"/>
              </a:lnSpc>
            </a:pPr>
            <a:r>
              <a:rPr lang="zh-CN" altLang="en-US" sz="2000" dirty="0">
                <a:latin typeface="+mn-ea"/>
                <a:cs typeface="宋体 ，Arial" charset="0"/>
                <a:sym typeface="+mn-ea"/>
              </a:rPr>
              <a:t>　　（九）计算书及相关施工图纸</a:t>
            </a:r>
            <a:r>
              <a:rPr lang="zh-CN" altLang="en-US" sz="2000" dirty="0">
                <a:solidFill>
                  <a:srgbClr val="000000"/>
                </a:solidFill>
                <a:latin typeface="+mn-ea"/>
                <a:cs typeface="宋体 ，Arial" charset="0"/>
                <a:sym typeface="+mn-ea"/>
              </a:rPr>
              <a:t>。</a:t>
            </a:r>
            <a:endParaRPr lang="zh-CN" altLang="en-US" sz="2000" dirty="0">
              <a:solidFill>
                <a:srgbClr val="000000"/>
              </a:solidFill>
              <a:latin typeface="+mn-ea"/>
              <a:cs typeface="宋体 ，Arial" charset="0"/>
              <a:sym typeface="+mn-ea"/>
            </a:endParaRPr>
          </a:p>
        </p:txBody>
      </p:sp>
    </p:spTree>
  </p:cSld>
  <p:clrMapOvr>
    <a:masterClrMapping/>
  </p:clrMapOvr>
  <p:transition spd="slow" advTm="4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矩形: 圆角 133"/>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135" name="直接连接符 134"/>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1403349" y="366923"/>
            <a:ext cx="3434080" cy="107632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lang="zh-CN" altLang="en-US" sz="3200" b="1" noProof="0" dirty="0">
                <a:solidFill>
                  <a:srgbClr val="2980B9"/>
                </a:solidFill>
                <a:latin typeface="Arial" panose="020B0604020202020204"/>
                <a:ea typeface="微软雅黑" panose="020B0503020204020204" charset="-122"/>
                <a:sym typeface="+mn-ea"/>
              </a:rPr>
              <a:t>专项施工方案编制</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a:p>
            <a:pPr marR="0" indent="0" defTabSz="914400" fontAlgn="auto">
              <a:lnSpc>
                <a:spcPct val="100000"/>
              </a:lnSpc>
              <a:spcBef>
                <a:spcPts val="0"/>
              </a:spcBef>
              <a:spcAft>
                <a:spcPts val="0"/>
              </a:spcAft>
              <a:buClrTx/>
              <a:buSzTx/>
              <a:buFontTx/>
              <a:buNone/>
              <a:defRPr/>
            </a:pP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137" name="文本框 136"/>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03</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138" name="任意多边形: 形状 137"/>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9" name="任意多边形: 形状 138"/>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0" name="任意多边形: 形状 139"/>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2260346" y="2054190"/>
            <a:ext cx="860043" cy="3416320"/>
          </a:xfrm>
          <a:prstGeom prst="rect">
            <a:avLst/>
          </a:prstGeom>
          <a:noFill/>
          <a:ln w="9525">
            <a:noFill/>
          </a:ln>
        </p:spPr>
        <p:txBody>
          <a:bodyPr wrap="square">
            <a:spAutoFit/>
          </a:bodyPr>
          <a:lstStyle/>
          <a:p>
            <a:pPr indent="0"/>
            <a:r>
              <a:rPr lang="zh-CN" altLang="en-US" sz="2400" b="1" dirty="0">
                <a:solidFill>
                  <a:schemeClr val="tx1"/>
                </a:solidFill>
                <a:latin typeface="+mn-ea"/>
                <a:cs typeface="宋体" panose="02010600030101010101" pitchFamily="2" charset="-122"/>
              </a:rPr>
              <a:t>危大工程专项施工方案编制、审核、审查流程</a:t>
            </a:r>
            <a:endParaRPr lang="en-US" altLang="zh-CN" sz="2400" b="1" dirty="0">
              <a:solidFill>
                <a:schemeClr val="tx1"/>
              </a:solidFill>
              <a:latin typeface="+mn-ea"/>
              <a:cs typeface="宋体" panose="02010600030101010101" pitchFamily="2" charset="-122"/>
            </a:endParaRPr>
          </a:p>
        </p:txBody>
      </p:sp>
      <p:pic>
        <p:nvPicPr>
          <p:cNvPr id="3" name="图片 2"/>
          <p:cNvPicPr>
            <a:picLocks noChangeAspect="1"/>
          </p:cNvPicPr>
          <p:nvPr/>
        </p:nvPicPr>
        <p:blipFill>
          <a:blip r:embed="rId1" cstate="print"/>
          <a:stretch>
            <a:fillRect/>
          </a:stretch>
        </p:blipFill>
        <p:spPr>
          <a:xfrm>
            <a:off x="3743645" y="1023585"/>
            <a:ext cx="5873438" cy="5694218"/>
          </a:xfrm>
          <a:prstGeom prst="rect">
            <a:avLst/>
          </a:prstGeom>
        </p:spPr>
      </p:pic>
    </p:spTree>
  </p:cSld>
  <p:clrMapOvr>
    <a:masterClrMapping/>
  </p:clrMapOvr>
  <p:transition spd="slow" advTm="4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mp;pky8474126923&amp;"/>
          <p:cNvPicPr>
            <a:picLocks noChangeAspect="1"/>
          </p:cNvPicPr>
          <p:nvPr>
            <p:custDataLst>
              <p:tags r:id="rId1"/>
            </p:custDataLst>
          </p:nvPr>
        </p:nvPicPr>
        <p:blipFill>
          <a:blip r:embed="rId2"/>
          <a:stretch>
            <a:fillRect/>
          </a:stretch>
        </p:blipFill>
        <p:spPr>
          <a:xfrm>
            <a:off x="1066800" y="77470"/>
            <a:ext cx="10058400" cy="67030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5981700" y="2419350"/>
            <a:ext cx="2621039" cy="769441"/>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PART  04</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5981700" y="3288447"/>
            <a:ext cx="2441694" cy="769441"/>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专家论证</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5" name="图片占位符 4"/>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a:stretch>
            <a:fillRect/>
          </a:stretch>
        </p:blipFill>
        <p:spPr/>
      </p:pic>
      <p:cxnSp>
        <p:nvCxnSpPr>
          <p:cNvPr id="14" name="直接连接符 13"/>
          <p:cNvCxnSpPr/>
          <p:nvPr/>
        </p:nvCxnSpPr>
        <p:spPr>
          <a:xfrm>
            <a:off x="6096000" y="3235833"/>
            <a:ext cx="31350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圆角 5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60" name="直接连接符 5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专家论证</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62" name="文本框 6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04</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63" name="任意多边形: 形状 6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 name="任意多边形: 形状 6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5" name="任意多边形: 形状 6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641268" y="1223158"/>
            <a:ext cx="11107502" cy="5116272"/>
          </a:xfrm>
          <a:prstGeom prst="rect">
            <a:avLst/>
          </a:prstGeom>
          <a:noFill/>
          <a:ln w="9525">
            <a:noFill/>
          </a:ln>
        </p:spPr>
        <p:txBody>
          <a:bodyPr wrap="square">
            <a:spAutoFit/>
          </a:bodyPr>
          <a:lstStyle/>
          <a:p>
            <a:pPr indent="306070">
              <a:lnSpc>
                <a:spcPts val="36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专家论证</a:t>
            </a:r>
            <a:r>
              <a:rPr lang="en-US" altLang="zh-CN" sz="2000" b="1" dirty="0">
                <a:solidFill>
                  <a:srgbClr val="000000"/>
                </a:solidFill>
                <a:latin typeface="+mn-ea"/>
                <a:cs typeface="宋体 ，Arial" charset="0"/>
              </a:rPr>
              <a:t>]</a:t>
            </a:r>
            <a:r>
              <a:rPr lang="en-US" altLang="zh-CN" sz="2000" b="0" dirty="0">
                <a:solidFill>
                  <a:srgbClr val="000000"/>
                </a:solidFill>
                <a:latin typeface="+mn-ea"/>
                <a:cs typeface="宋体 ，Arial" charset="0"/>
              </a:rPr>
              <a:t>  </a:t>
            </a:r>
            <a:r>
              <a:rPr lang="zh-CN" altLang="en-US" sz="2000" b="0" dirty="0">
                <a:solidFill>
                  <a:srgbClr val="000000"/>
                </a:solidFill>
                <a:latin typeface="+mn-ea"/>
                <a:cs typeface="宋体 ，Arial" charset="0"/>
              </a:rPr>
              <a:t>对于超过一定规模的危大工程，施工单位应当组织召开专家论证会对专项施工方案进行论证。实行施工总承包的，由施工总承包单位组织召开专家论证会。专家论证前专项施工方案应当通过</a:t>
            </a:r>
            <a:r>
              <a:rPr lang="zh-CN" altLang="en-US" sz="2000" b="0" dirty="0">
                <a:solidFill>
                  <a:srgbClr val="FF0000"/>
                </a:solidFill>
                <a:latin typeface="+mn-ea"/>
                <a:cs typeface="宋体 ，Arial" charset="0"/>
              </a:rPr>
              <a:t>施工单位审核和总监理工程师审查</a:t>
            </a:r>
            <a:r>
              <a:rPr lang="zh-CN" altLang="en-US" sz="2000" b="0" dirty="0">
                <a:solidFill>
                  <a:srgbClr val="000000"/>
                </a:solidFill>
                <a:latin typeface="+mn-ea"/>
                <a:cs typeface="宋体 ，Arial" charset="0"/>
              </a:rPr>
              <a:t>。（一般通过当地住建部门抽取专家）</a:t>
            </a:r>
            <a:endParaRPr lang="zh-CN" altLang="en-US" sz="2000" b="1" dirty="0">
              <a:solidFill>
                <a:srgbClr val="000000"/>
              </a:solidFill>
              <a:latin typeface="+mn-ea"/>
              <a:cs typeface="宋体 ，Arial" charset="0"/>
            </a:endParaRPr>
          </a:p>
          <a:p>
            <a:pPr>
              <a:lnSpc>
                <a:spcPts val="36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参会人员</a:t>
            </a:r>
            <a:r>
              <a:rPr lang="en-US" altLang="zh-CN" sz="2000" b="1" dirty="0">
                <a:solidFill>
                  <a:srgbClr val="000000"/>
                </a:solidFill>
                <a:latin typeface="+mn-ea"/>
                <a:cs typeface="宋体 ，Arial" charset="0"/>
              </a:rPr>
              <a:t>]</a:t>
            </a:r>
            <a:r>
              <a:rPr lang="en-US" altLang="zh-CN" sz="2000" b="0" dirty="0">
                <a:solidFill>
                  <a:srgbClr val="000000"/>
                </a:solidFill>
                <a:latin typeface="+mn-ea"/>
                <a:cs typeface="宋体 ，Arial" charset="0"/>
              </a:rPr>
              <a:t>  </a:t>
            </a:r>
            <a:r>
              <a:rPr lang="zh-CN" altLang="en-US" sz="2000" b="0" dirty="0">
                <a:solidFill>
                  <a:srgbClr val="000000"/>
                </a:solidFill>
                <a:latin typeface="+mn-ea"/>
                <a:cs typeface="宋体 ，Arial" charset="0"/>
              </a:rPr>
              <a:t>专家论证会的参会人员应当包括：</a:t>
            </a:r>
            <a:endParaRPr lang="zh-CN" altLang="en-US" sz="2000" b="0" dirty="0">
              <a:solidFill>
                <a:srgbClr val="000000"/>
              </a:solidFill>
              <a:latin typeface="+mn-ea"/>
              <a:cs typeface="宋体 ，Arial" charset="0"/>
            </a:endParaRPr>
          </a:p>
          <a:p>
            <a:pPr>
              <a:lnSpc>
                <a:spcPts val="3600"/>
              </a:lnSpc>
            </a:pPr>
            <a:r>
              <a:rPr lang="zh-CN" altLang="en-US" sz="2000" b="0" dirty="0">
                <a:solidFill>
                  <a:srgbClr val="000000"/>
                </a:solidFill>
                <a:latin typeface="+mn-ea"/>
                <a:cs typeface="宋体 ，Arial" charset="0"/>
              </a:rPr>
              <a:t>　　（一）</a:t>
            </a:r>
            <a:r>
              <a:rPr lang="zh-CN" altLang="en-US" sz="2000" b="0" dirty="0">
                <a:solidFill>
                  <a:srgbClr val="FF0000"/>
                </a:solidFill>
                <a:latin typeface="+mn-ea"/>
                <a:cs typeface="宋体 ，Arial" charset="0"/>
              </a:rPr>
              <a:t>专家</a:t>
            </a:r>
            <a:r>
              <a:rPr lang="zh-CN" altLang="en-US" sz="2000" b="0" dirty="0">
                <a:latin typeface="+mn-ea"/>
                <a:cs typeface="宋体 ，Arial" charset="0"/>
              </a:rPr>
              <a:t>（</a:t>
            </a:r>
            <a:r>
              <a:rPr lang="en-US" altLang="zh-CN" sz="2000" b="0" dirty="0">
                <a:latin typeface="+mn-ea"/>
                <a:cs typeface="宋体 ，Arial" charset="0"/>
              </a:rPr>
              <a:t>5</a:t>
            </a:r>
            <a:r>
              <a:rPr lang="zh-CN" altLang="en-US" sz="2000" b="0" dirty="0">
                <a:latin typeface="+mn-ea"/>
                <a:cs typeface="宋体 ，Arial" charset="0"/>
              </a:rPr>
              <a:t>人，并且具有专业能力、</a:t>
            </a:r>
            <a:r>
              <a:rPr lang="en-US" altLang="zh-CN" sz="2000" b="0" dirty="0">
                <a:latin typeface="+mn-ea"/>
                <a:cs typeface="宋体 ，Arial" charset="0"/>
              </a:rPr>
              <a:t>15</a:t>
            </a:r>
            <a:r>
              <a:rPr lang="zh-CN" altLang="en-US" sz="2000" b="0" dirty="0">
                <a:latin typeface="+mn-ea"/>
                <a:cs typeface="宋体 ，Arial" charset="0"/>
              </a:rPr>
              <a:t>年工作经验，高级职称、在专家库中、不与被评审项目有利害关系  法规第十二条）；</a:t>
            </a:r>
            <a:endParaRPr lang="zh-CN" altLang="en-US" sz="2000" b="0" dirty="0">
              <a:latin typeface="+mn-ea"/>
              <a:cs typeface="宋体 ，Arial" charset="0"/>
            </a:endParaRPr>
          </a:p>
          <a:p>
            <a:pPr>
              <a:lnSpc>
                <a:spcPts val="3600"/>
              </a:lnSpc>
            </a:pPr>
            <a:r>
              <a:rPr lang="zh-CN" altLang="en-US" sz="2000" b="0" dirty="0">
                <a:solidFill>
                  <a:srgbClr val="000000"/>
                </a:solidFill>
                <a:latin typeface="+mn-ea"/>
                <a:cs typeface="宋体 ，Arial" charset="0"/>
              </a:rPr>
              <a:t>　　（二）</a:t>
            </a:r>
            <a:r>
              <a:rPr lang="zh-CN" altLang="en-US" sz="2000" b="0" dirty="0">
                <a:solidFill>
                  <a:srgbClr val="FF0000"/>
                </a:solidFill>
                <a:latin typeface="+mn-ea"/>
                <a:cs typeface="宋体 ，Arial" charset="0"/>
              </a:rPr>
              <a:t>建设单位项目负责人</a:t>
            </a:r>
            <a:r>
              <a:rPr lang="zh-CN" altLang="en-US" sz="2000" b="0" dirty="0">
                <a:solidFill>
                  <a:srgbClr val="000000"/>
                </a:solidFill>
                <a:latin typeface="+mn-ea"/>
                <a:cs typeface="宋体 ，Arial" charset="0"/>
              </a:rPr>
              <a:t>；</a:t>
            </a:r>
            <a:endParaRPr lang="zh-CN" altLang="en-US" sz="2000" b="0" dirty="0">
              <a:solidFill>
                <a:srgbClr val="000000"/>
              </a:solidFill>
              <a:latin typeface="+mn-ea"/>
              <a:cs typeface="宋体 ，Arial" charset="0"/>
            </a:endParaRPr>
          </a:p>
          <a:p>
            <a:pPr>
              <a:lnSpc>
                <a:spcPts val="3600"/>
              </a:lnSpc>
            </a:pPr>
            <a:r>
              <a:rPr lang="zh-CN" altLang="en-US" sz="2000" b="0" dirty="0">
                <a:solidFill>
                  <a:srgbClr val="000000"/>
                </a:solidFill>
                <a:latin typeface="+mn-ea"/>
                <a:cs typeface="宋体 ，Arial" charset="0"/>
              </a:rPr>
              <a:t>　　（三）</a:t>
            </a:r>
            <a:r>
              <a:rPr lang="zh-CN" altLang="en-US" sz="2000" b="0" dirty="0">
                <a:solidFill>
                  <a:srgbClr val="FF0000"/>
                </a:solidFill>
                <a:latin typeface="+mn-ea"/>
                <a:cs typeface="宋体 ，Arial" charset="0"/>
              </a:rPr>
              <a:t>有关勘察、设计单位项目技术负责人及相关人员</a:t>
            </a:r>
            <a:r>
              <a:rPr lang="zh-CN" altLang="en-US" sz="2000" b="0" dirty="0">
                <a:solidFill>
                  <a:srgbClr val="000000"/>
                </a:solidFill>
                <a:latin typeface="+mn-ea"/>
                <a:cs typeface="宋体 ，Arial" charset="0"/>
              </a:rPr>
              <a:t>；</a:t>
            </a:r>
            <a:endParaRPr lang="zh-CN" altLang="en-US" sz="2000" b="0" dirty="0">
              <a:solidFill>
                <a:srgbClr val="000000"/>
              </a:solidFill>
              <a:latin typeface="+mn-ea"/>
              <a:cs typeface="宋体 ，Arial" charset="0"/>
            </a:endParaRPr>
          </a:p>
          <a:p>
            <a:pPr>
              <a:lnSpc>
                <a:spcPts val="3600"/>
              </a:lnSpc>
            </a:pPr>
            <a:r>
              <a:rPr lang="zh-CN" altLang="en-US" sz="2000" b="0" dirty="0">
                <a:solidFill>
                  <a:srgbClr val="000000"/>
                </a:solidFill>
                <a:latin typeface="+mn-ea"/>
                <a:cs typeface="宋体 ，Arial" charset="0"/>
              </a:rPr>
              <a:t>　　（四）</a:t>
            </a:r>
            <a:r>
              <a:rPr lang="zh-CN" altLang="en-US" sz="2000" b="0" dirty="0">
                <a:solidFill>
                  <a:srgbClr val="FF0000"/>
                </a:solidFill>
                <a:latin typeface="+mn-ea"/>
                <a:cs typeface="宋体 ，Arial" charset="0"/>
              </a:rPr>
              <a:t>总承包单位和分包单位技术负责人</a:t>
            </a:r>
            <a:r>
              <a:rPr lang="zh-CN" altLang="en-US" sz="2000" b="0" dirty="0">
                <a:solidFill>
                  <a:srgbClr val="000000"/>
                </a:solidFill>
                <a:latin typeface="+mn-ea"/>
                <a:cs typeface="宋体 ，Arial" charset="0"/>
              </a:rPr>
              <a:t>或授权委派的专业技术人员、项目负责人、项目技术负责人、专项施工方案编制人员、项目专职安全生产管理人员及相关人员；</a:t>
            </a:r>
            <a:endParaRPr lang="zh-CN" altLang="en-US" sz="2000" b="0" dirty="0">
              <a:solidFill>
                <a:srgbClr val="000000"/>
              </a:solidFill>
              <a:latin typeface="+mn-ea"/>
              <a:cs typeface="宋体 ，Arial" charset="0"/>
            </a:endParaRPr>
          </a:p>
          <a:p>
            <a:pPr>
              <a:lnSpc>
                <a:spcPts val="3600"/>
              </a:lnSpc>
            </a:pPr>
            <a:r>
              <a:rPr lang="zh-CN" altLang="en-US" sz="2000" b="0" dirty="0">
                <a:solidFill>
                  <a:srgbClr val="000000"/>
                </a:solidFill>
                <a:latin typeface="+mn-ea"/>
                <a:cs typeface="宋体 ，Arial" charset="0"/>
              </a:rPr>
              <a:t>　　（五）</a:t>
            </a:r>
            <a:r>
              <a:rPr lang="zh-CN" altLang="en-US" sz="2000" b="0" dirty="0">
                <a:solidFill>
                  <a:srgbClr val="FF0000"/>
                </a:solidFill>
                <a:latin typeface="+mn-ea"/>
                <a:cs typeface="宋体 ，Arial" charset="0"/>
              </a:rPr>
              <a:t>监理单位项目总监理工程师</a:t>
            </a:r>
            <a:r>
              <a:rPr lang="zh-CN" altLang="en-US" sz="2000" b="0" dirty="0">
                <a:solidFill>
                  <a:srgbClr val="000000"/>
                </a:solidFill>
                <a:latin typeface="+mn-ea"/>
                <a:cs typeface="宋体 ，Arial" charset="0"/>
              </a:rPr>
              <a:t>及</a:t>
            </a:r>
            <a:r>
              <a:rPr lang="zh-CN" altLang="en-US" sz="2000" b="0" dirty="0">
                <a:solidFill>
                  <a:srgbClr val="FF0000"/>
                </a:solidFill>
                <a:latin typeface="+mn-ea"/>
                <a:cs typeface="宋体 ，Arial" charset="0"/>
              </a:rPr>
              <a:t>专业监理工程师。</a:t>
            </a:r>
            <a:endParaRPr lang="en-US" altLang="zh-CN" sz="2000" b="0" dirty="0">
              <a:solidFill>
                <a:srgbClr val="FF0000"/>
              </a:solidFill>
              <a:latin typeface="+mn-ea"/>
              <a:cs typeface="宋体 ，Arial" charset="0"/>
            </a:endParaRPr>
          </a:p>
        </p:txBody>
      </p:sp>
    </p:spTree>
  </p:cSld>
  <p:clrMapOvr>
    <a:masterClrMapping/>
  </p:clrMapOvr>
  <p:transition spd="slow" advTm="4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圆角 5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60" name="直接连接符 5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专家论证</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62" name="文本框 6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04</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63" name="任意多边形: 形状 6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 name="任意多边形: 形状 6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5" name="任意多边形: 形状 6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 name="文本框 1"/>
          <p:cNvSpPr txBox="1"/>
          <p:nvPr/>
        </p:nvSpPr>
        <p:spPr>
          <a:xfrm>
            <a:off x="611551" y="1131652"/>
            <a:ext cx="11145672" cy="4625753"/>
          </a:xfrm>
          <a:prstGeom prst="rect">
            <a:avLst/>
          </a:prstGeom>
          <a:noFill/>
          <a:ln w="9525">
            <a:noFill/>
          </a:ln>
        </p:spPr>
        <p:txBody>
          <a:bodyPr wrap="square">
            <a:spAutoFit/>
          </a:bodyPr>
          <a:lstStyle/>
          <a:p>
            <a:pPr indent="0">
              <a:lnSpc>
                <a:spcPts val="45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专家论证内容</a:t>
            </a:r>
            <a:r>
              <a:rPr lang="en-US" altLang="zh-CN" sz="2000" b="1" dirty="0">
                <a:solidFill>
                  <a:srgbClr val="000000"/>
                </a:solidFill>
                <a:latin typeface="+mn-ea"/>
                <a:cs typeface="宋体 ，Arial" charset="0"/>
              </a:rPr>
              <a:t>]</a:t>
            </a:r>
            <a:r>
              <a:rPr lang="en-US" altLang="zh-CN" sz="2000" b="0" dirty="0">
                <a:solidFill>
                  <a:srgbClr val="000000"/>
                </a:solidFill>
                <a:latin typeface="+mn-ea"/>
                <a:cs typeface="宋体 ，Arial" charset="0"/>
              </a:rPr>
              <a:t>  </a:t>
            </a:r>
            <a:r>
              <a:rPr lang="zh-CN" altLang="en-US" sz="2000" b="0" dirty="0">
                <a:solidFill>
                  <a:srgbClr val="000000"/>
                </a:solidFill>
                <a:latin typeface="+mn-ea"/>
                <a:cs typeface="宋体 ，Arial" charset="0"/>
              </a:rPr>
              <a:t>专家论证的主要内容应当包括：</a:t>
            </a:r>
            <a:endParaRPr lang="zh-CN" altLang="en-US" sz="2000" b="0" dirty="0">
              <a:solidFill>
                <a:srgbClr val="000000"/>
              </a:solidFill>
              <a:latin typeface="+mn-ea"/>
              <a:cs typeface="宋体 ，Arial" charset="0"/>
            </a:endParaRPr>
          </a:p>
          <a:p>
            <a:pPr>
              <a:lnSpc>
                <a:spcPts val="4500"/>
              </a:lnSpc>
            </a:pPr>
            <a:r>
              <a:rPr lang="zh-CN" altLang="en-US" sz="2000" b="0" dirty="0">
                <a:solidFill>
                  <a:srgbClr val="000000"/>
                </a:solidFill>
                <a:latin typeface="+mn-ea"/>
                <a:cs typeface="宋体 ，Arial" charset="0"/>
              </a:rPr>
              <a:t>　　</a:t>
            </a:r>
            <a:r>
              <a:rPr lang="zh-CN" altLang="en-US" sz="2000" b="0" dirty="0">
                <a:solidFill>
                  <a:srgbClr val="FF0000"/>
                </a:solidFill>
                <a:latin typeface="+mn-ea"/>
                <a:cs typeface="宋体 ，Arial" charset="0"/>
              </a:rPr>
              <a:t>（一）专项施工方案内容是否完整、可行；</a:t>
            </a:r>
            <a:endParaRPr lang="zh-CN" altLang="en-US" sz="2000" b="0" dirty="0">
              <a:solidFill>
                <a:srgbClr val="FF0000"/>
              </a:solidFill>
              <a:latin typeface="+mn-ea"/>
              <a:cs typeface="宋体 ，Arial" charset="0"/>
            </a:endParaRPr>
          </a:p>
          <a:p>
            <a:pPr>
              <a:lnSpc>
                <a:spcPts val="4500"/>
              </a:lnSpc>
            </a:pPr>
            <a:r>
              <a:rPr lang="zh-CN" altLang="en-US" sz="2000" b="0" dirty="0">
                <a:solidFill>
                  <a:srgbClr val="FF0000"/>
                </a:solidFill>
                <a:latin typeface="+mn-ea"/>
                <a:cs typeface="宋体 ，Arial" charset="0"/>
              </a:rPr>
              <a:t>　　（二）专项施工方案计算书和验算依据、施工图是否符合有关标准规范；</a:t>
            </a:r>
            <a:endParaRPr lang="zh-CN" altLang="en-US" sz="2000" b="0" dirty="0">
              <a:solidFill>
                <a:srgbClr val="FF0000"/>
              </a:solidFill>
              <a:latin typeface="+mn-ea"/>
              <a:cs typeface="宋体 ，Arial" charset="0"/>
            </a:endParaRPr>
          </a:p>
          <a:p>
            <a:pPr>
              <a:lnSpc>
                <a:spcPts val="4500"/>
              </a:lnSpc>
            </a:pPr>
            <a:r>
              <a:rPr lang="zh-CN" altLang="en-US" sz="2000" b="0" dirty="0">
                <a:solidFill>
                  <a:srgbClr val="FF0000"/>
                </a:solidFill>
                <a:latin typeface="+mn-ea"/>
                <a:cs typeface="宋体 ，Arial" charset="0"/>
              </a:rPr>
              <a:t>　　（三）专项施工方案是否满足现场实际情况，并能够确保施工安全。</a:t>
            </a:r>
            <a:endParaRPr lang="zh-CN" altLang="en-US" sz="2000" b="0" dirty="0">
              <a:solidFill>
                <a:srgbClr val="FF0000"/>
              </a:solidFill>
              <a:latin typeface="+mn-ea"/>
              <a:cs typeface="宋体 ，Arial" charset="0"/>
            </a:endParaRPr>
          </a:p>
          <a:p>
            <a:pPr indent="0">
              <a:lnSpc>
                <a:spcPts val="4500"/>
              </a:lnSpc>
            </a:pPr>
            <a:endParaRPr lang="zh-CN" altLang="en-US" sz="2000" b="0" dirty="0">
              <a:solidFill>
                <a:srgbClr val="000000"/>
              </a:solidFill>
              <a:latin typeface="+mn-ea"/>
              <a:cs typeface="宋体 ，Arial" charset="0"/>
            </a:endParaRPr>
          </a:p>
          <a:p>
            <a:pPr>
              <a:lnSpc>
                <a:spcPts val="4500"/>
              </a:lnSpc>
            </a:pPr>
            <a:r>
              <a:rPr lang="zh-CN" altLang="en-US" sz="2000" b="0" dirty="0">
                <a:solidFill>
                  <a:srgbClr val="000000"/>
                </a:solidFill>
                <a:latin typeface="+mn-ea"/>
                <a:cs typeface="宋体 ，Arial" charset="0"/>
              </a:rPr>
              <a:t>　　</a:t>
            </a: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专项施工方案修改</a:t>
            </a:r>
            <a:r>
              <a:rPr lang="en-US" altLang="zh-CN" sz="2000" b="1" dirty="0">
                <a:solidFill>
                  <a:srgbClr val="000000"/>
                </a:solidFill>
                <a:latin typeface="+mn-ea"/>
                <a:cs typeface="宋体 ，Arial" charset="0"/>
              </a:rPr>
              <a:t>]</a:t>
            </a:r>
            <a:r>
              <a:rPr lang="en-US" altLang="zh-CN" sz="2000" b="0" dirty="0">
                <a:solidFill>
                  <a:srgbClr val="000000"/>
                </a:solidFill>
                <a:latin typeface="+mn-ea"/>
                <a:cs typeface="宋体 ，Arial" charset="0"/>
              </a:rPr>
              <a:t>  </a:t>
            </a:r>
            <a:r>
              <a:rPr lang="zh-CN" altLang="en-US" sz="2000" b="0" dirty="0">
                <a:solidFill>
                  <a:srgbClr val="000000"/>
                </a:solidFill>
                <a:latin typeface="+mn-ea"/>
                <a:cs typeface="宋体 ，Arial" charset="0"/>
              </a:rPr>
              <a:t>经专家论证后结论为“通过”的，施工单位可参考专家意见自行修改完善；结论为“修改后通过”的，专家意见要明确具体修改内容，施工单位应当按照专家意见进行修改，并履行有关审核和审查手续后方可实施，修改情况应及时告知专家。</a:t>
            </a:r>
            <a:endParaRPr lang="zh-CN" altLang="en-US" sz="2000" b="0" dirty="0">
              <a:solidFill>
                <a:srgbClr val="000000"/>
              </a:solidFill>
              <a:latin typeface="+mn-ea"/>
              <a:cs typeface="宋体 ，Arial" charset="0"/>
            </a:endParaRPr>
          </a:p>
        </p:txBody>
      </p:sp>
    </p:spTree>
  </p:cSld>
  <p:clrMapOvr>
    <a:masterClrMapping/>
  </p:clrMapOvr>
  <p:transition spd="slow" advTm="4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圆角 5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60" name="直接连接符 5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专家论证</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62" name="文本框 61"/>
          <p:cNvSpPr txBox="1"/>
          <p:nvPr/>
        </p:nvSpPr>
        <p:spPr>
          <a:xfrm>
            <a:off x="438851"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04</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63" name="任意多边形: 形状 6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 name="任意多边形: 形状 6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5" name="任意多边形: 形状 6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1002211" y="2726720"/>
            <a:ext cx="2815380" cy="2041072"/>
          </a:xfrm>
          <a:prstGeom prst="rect">
            <a:avLst/>
          </a:prstGeom>
          <a:noFill/>
          <a:ln w="9525">
            <a:noFill/>
          </a:ln>
        </p:spPr>
        <p:txBody>
          <a:bodyPr wrap="square">
            <a:spAutoFit/>
          </a:bodyPr>
          <a:lstStyle/>
          <a:p>
            <a:pPr indent="304800">
              <a:lnSpc>
                <a:spcPts val="3900"/>
              </a:lnSpc>
            </a:pPr>
            <a:r>
              <a:rPr lang="zh-CN" altLang="en-US" sz="2400" b="1" dirty="0">
                <a:solidFill>
                  <a:schemeClr val="tx1"/>
                </a:solidFill>
                <a:latin typeface="+mn-ea"/>
                <a:cs typeface="宋体" panose="02010600030101010101" pitchFamily="2" charset="-122"/>
              </a:rPr>
              <a:t>超过一定规模的危大工程专项施工方案编写、审核、论证、修改流程</a:t>
            </a:r>
            <a:endParaRPr lang="zh-CN" altLang="en-US" sz="2400" b="1" dirty="0">
              <a:solidFill>
                <a:schemeClr val="tx1"/>
              </a:solidFill>
              <a:latin typeface="+mn-ea"/>
              <a:cs typeface="宋体" panose="02010600030101010101" pitchFamily="2" charset="-122"/>
            </a:endParaRPr>
          </a:p>
        </p:txBody>
      </p:sp>
      <p:pic>
        <p:nvPicPr>
          <p:cNvPr id="11" name="图片 10" descr="QQ图片20180605180303.png"/>
          <p:cNvPicPr>
            <a:picLocks noChangeAspect="1"/>
          </p:cNvPicPr>
          <p:nvPr/>
        </p:nvPicPr>
        <p:blipFill>
          <a:blip r:embed="rId1" cstate="print"/>
          <a:stretch>
            <a:fillRect/>
          </a:stretch>
        </p:blipFill>
        <p:spPr>
          <a:xfrm>
            <a:off x="4096986" y="165100"/>
            <a:ext cx="6953159" cy="6692900"/>
          </a:xfrm>
          <a:prstGeom prst="rect">
            <a:avLst/>
          </a:prstGeom>
        </p:spPr>
      </p:pic>
    </p:spTree>
  </p:cSld>
  <p:clrMapOvr>
    <a:masterClrMapping/>
  </p:clrMapOvr>
  <p:transition spd="slow" advTm="4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5981700" y="2419350"/>
            <a:ext cx="2621039" cy="769441"/>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PART  0</a:t>
            </a:r>
            <a:r>
              <a:rPr kumimoji="0" 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5</a:t>
            </a:r>
            <a:endParaRPr kumimoji="0" 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5981700" y="3288447"/>
            <a:ext cx="2441694" cy="769441"/>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方案实施</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5" name="图片占位符 4"/>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a:stretch>
            <a:fillRect/>
          </a:stretch>
        </p:blipFill>
        <p:spPr/>
      </p:pic>
      <p:cxnSp>
        <p:nvCxnSpPr>
          <p:cNvPr id="14" name="直接连接符 13"/>
          <p:cNvCxnSpPr/>
          <p:nvPr/>
        </p:nvCxnSpPr>
        <p:spPr>
          <a:xfrm>
            <a:off x="6096000" y="3235833"/>
            <a:ext cx="31350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193661" y="1220150"/>
            <a:ext cx="11665404" cy="5090624"/>
          </a:xfrm>
          <a:prstGeom prst="rect">
            <a:avLst/>
          </a:prstGeom>
          <a:noFill/>
          <a:ln w="9525">
            <a:noFill/>
          </a:ln>
        </p:spPr>
        <p:txBody>
          <a:bodyPr wrap="square">
            <a:spAutoFit/>
          </a:bodyPr>
          <a:lstStyle/>
          <a:p>
            <a:pPr indent="0">
              <a:lnSpc>
                <a:spcPts val="4400"/>
              </a:lnSpc>
            </a:pPr>
            <a:r>
              <a:rPr lang="en-US" altLang="zh-CN" sz="2000" b="1" dirty="0">
                <a:solidFill>
                  <a:srgbClr val="000000"/>
                </a:solidFill>
                <a:latin typeface="+mn-ea"/>
                <a:cs typeface="宋体 ，Arial" charset="0"/>
              </a:rPr>
              <a:t> [</a:t>
            </a:r>
            <a:r>
              <a:rPr lang="zh-CN" altLang="en-US" sz="2000" b="1" dirty="0">
                <a:solidFill>
                  <a:srgbClr val="000000"/>
                </a:solidFill>
                <a:latin typeface="+mn-ea"/>
                <a:cs typeface="宋体 ，Arial" charset="0"/>
              </a:rPr>
              <a:t>警示标志</a:t>
            </a:r>
            <a:r>
              <a:rPr lang="en-US" altLang="zh-CN" sz="2000" b="1" dirty="0">
                <a:solidFill>
                  <a:srgbClr val="000000"/>
                </a:solidFill>
                <a:latin typeface="+mn-ea"/>
                <a:cs typeface="宋体 ，Arial" charset="0"/>
              </a:rPr>
              <a:t>]</a:t>
            </a:r>
            <a:r>
              <a:rPr lang="en-US" altLang="zh-CN" sz="2000" b="0" dirty="0">
                <a:solidFill>
                  <a:srgbClr val="000000"/>
                </a:solidFill>
                <a:latin typeface="+mn-ea"/>
                <a:cs typeface="宋体 ，Arial" charset="0"/>
              </a:rPr>
              <a:t>  </a:t>
            </a:r>
            <a:r>
              <a:rPr lang="zh-CN" altLang="en-US" sz="2000" b="0" dirty="0">
                <a:solidFill>
                  <a:srgbClr val="000000"/>
                </a:solidFill>
                <a:latin typeface="+mn-ea"/>
                <a:cs typeface="宋体 ，Arial" charset="0"/>
              </a:rPr>
              <a:t>施工单位应当在施工现场显著位置</a:t>
            </a:r>
            <a:r>
              <a:rPr lang="zh-CN" altLang="en-US" sz="2000" b="0" dirty="0">
                <a:solidFill>
                  <a:srgbClr val="FF0000"/>
                </a:solidFill>
                <a:latin typeface="+mn-ea"/>
                <a:cs typeface="宋体 ，Arial" charset="0"/>
              </a:rPr>
              <a:t>公告危大工程名称、施工时间和具体责任人员，并在危险区域设置安全警示标志</a:t>
            </a:r>
            <a:r>
              <a:rPr lang="zh-CN" altLang="en-US" sz="2000" b="0" dirty="0">
                <a:solidFill>
                  <a:srgbClr val="000000"/>
                </a:solidFill>
                <a:latin typeface="+mn-ea"/>
                <a:cs typeface="宋体 ，Arial" charset="0"/>
              </a:rPr>
              <a:t>。</a:t>
            </a:r>
            <a:endParaRPr lang="zh-CN" altLang="en-US" sz="2000" b="0" dirty="0">
              <a:solidFill>
                <a:srgbClr val="000000"/>
              </a:solidFill>
              <a:latin typeface="+mn-ea"/>
              <a:cs typeface="宋体 ，Arial" charset="0"/>
            </a:endParaRPr>
          </a:p>
          <a:p>
            <a:pPr>
              <a:lnSpc>
                <a:spcPts val="44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方案、技术交底</a:t>
            </a:r>
            <a:r>
              <a:rPr lang="en-US" altLang="zh-CN" sz="2000" b="1" dirty="0">
                <a:solidFill>
                  <a:srgbClr val="000000"/>
                </a:solidFill>
                <a:latin typeface="+mn-ea"/>
                <a:cs typeface="宋体 ，Arial" charset="0"/>
              </a:rPr>
              <a:t>]</a:t>
            </a:r>
            <a:r>
              <a:rPr lang="zh-CN" altLang="en-US" sz="2000" b="0" dirty="0">
                <a:solidFill>
                  <a:srgbClr val="000000"/>
                </a:solidFill>
                <a:latin typeface="+mn-ea"/>
                <a:cs typeface="宋体 ，Arial" charset="0"/>
              </a:rPr>
              <a:t>　专项施工方案实施前，编制人员或者项目技术负责人应当向施工现场管理人员进行方案交底。</a:t>
            </a:r>
            <a:endParaRPr lang="zh-CN" altLang="en-US" sz="2000" b="0" dirty="0">
              <a:solidFill>
                <a:srgbClr val="000000"/>
              </a:solidFill>
              <a:latin typeface="+mn-ea"/>
              <a:cs typeface="宋体 ，Arial" charset="0"/>
            </a:endParaRPr>
          </a:p>
          <a:p>
            <a:pPr>
              <a:lnSpc>
                <a:spcPts val="4400"/>
              </a:lnSpc>
            </a:pPr>
            <a:r>
              <a:rPr lang="zh-CN" altLang="en-US" sz="2000" b="0" dirty="0">
                <a:solidFill>
                  <a:srgbClr val="000000"/>
                </a:solidFill>
                <a:latin typeface="+mn-ea"/>
                <a:cs typeface="宋体 ，Arial" charset="0"/>
              </a:rPr>
              <a:t>　施工现场技术负责人应当向作业人员进行安全技术交底，并由双方和项目</a:t>
            </a:r>
            <a:r>
              <a:rPr lang="zh-CN" altLang="en-US" sz="2000" b="0" dirty="0">
                <a:solidFill>
                  <a:srgbClr val="FF0000"/>
                </a:solidFill>
                <a:latin typeface="+mn-ea"/>
                <a:cs typeface="宋体 ，Arial" charset="0"/>
              </a:rPr>
              <a:t>专职安全生产管理人员</a:t>
            </a:r>
            <a:r>
              <a:rPr lang="zh-CN" altLang="en-US" sz="2000" b="0" dirty="0">
                <a:solidFill>
                  <a:srgbClr val="000000"/>
                </a:solidFill>
                <a:latin typeface="+mn-ea"/>
                <a:cs typeface="宋体 ，Arial" charset="0"/>
              </a:rPr>
              <a:t>共同签字确认。</a:t>
            </a:r>
            <a:endParaRPr lang="zh-CN" altLang="en-US" sz="2000" b="0" dirty="0">
              <a:solidFill>
                <a:srgbClr val="000000"/>
              </a:solidFill>
              <a:latin typeface="+mn-ea"/>
              <a:cs typeface="宋体 ，Arial" charset="0"/>
            </a:endParaRPr>
          </a:p>
          <a:p>
            <a:pPr>
              <a:lnSpc>
                <a:spcPts val="44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方案修改</a:t>
            </a:r>
            <a:r>
              <a:rPr lang="en-US" altLang="zh-CN" sz="2000" b="1" dirty="0">
                <a:solidFill>
                  <a:srgbClr val="000000"/>
                </a:solidFill>
                <a:latin typeface="+mn-ea"/>
                <a:cs typeface="宋体 ，Arial" charset="0"/>
              </a:rPr>
              <a:t>]</a:t>
            </a:r>
            <a:r>
              <a:rPr lang="zh-CN" altLang="en-US" sz="2000" b="0" dirty="0">
                <a:solidFill>
                  <a:srgbClr val="000000"/>
                </a:solidFill>
                <a:latin typeface="+mn-ea"/>
                <a:cs typeface="宋体 ，Arial" charset="0"/>
              </a:rPr>
              <a:t>　施工单位应当严格按照专项施工方案组织施工，不得</a:t>
            </a:r>
            <a:r>
              <a:rPr lang="zh-CN" altLang="en-US" sz="2000" b="0" dirty="0">
                <a:solidFill>
                  <a:srgbClr val="FF0000"/>
                </a:solidFill>
                <a:latin typeface="+mn-ea"/>
                <a:cs typeface="宋体 ，Arial" charset="0"/>
              </a:rPr>
              <a:t>擅自修改</a:t>
            </a:r>
            <a:r>
              <a:rPr lang="zh-CN" altLang="en-US" sz="2000" b="0" dirty="0">
                <a:solidFill>
                  <a:srgbClr val="000000"/>
                </a:solidFill>
                <a:latin typeface="+mn-ea"/>
                <a:cs typeface="宋体 ，Arial" charset="0"/>
              </a:rPr>
              <a:t>专项施工方案。</a:t>
            </a:r>
            <a:endParaRPr lang="zh-CN" altLang="en-US" sz="2000" b="0" dirty="0">
              <a:solidFill>
                <a:srgbClr val="000000"/>
              </a:solidFill>
              <a:latin typeface="+mn-ea"/>
              <a:cs typeface="宋体 ，Arial" charset="0"/>
            </a:endParaRPr>
          </a:p>
          <a:p>
            <a:pPr>
              <a:lnSpc>
                <a:spcPts val="4400"/>
              </a:lnSpc>
            </a:pPr>
            <a:r>
              <a:rPr lang="zh-CN" altLang="en-US" sz="2000" b="0" dirty="0">
                <a:solidFill>
                  <a:srgbClr val="000000"/>
                </a:solidFill>
                <a:latin typeface="+mn-ea"/>
                <a:cs typeface="宋体 ，Arial" charset="0"/>
              </a:rPr>
              <a:t>　因规划调整、设计变更等原因确需调整的，修改后的专项施工方案应当按照本规定重新审核和论证。涉及资金或者工期调整的，建设单位应当按照约定予以调整。     </a:t>
            </a:r>
            <a:endParaRPr lang="zh-CN" altLang="en-US" sz="2000" dirty="0">
              <a:latin typeface="+mn-ea"/>
            </a:endParaRPr>
          </a:p>
        </p:txBody>
      </p:sp>
    </p:spTree>
  </p:cSld>
  <p:clrMapOvr>
    <a:masterClrMapping/>
  </p:clrMapOvr>
  <p:transition spd="slow" advTm="4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2400" b="1" dirty="0">
                <a:solidFill>
                  <a:srgbClr val="FFFFFF"/>
                </a:solidFill>
                <a:latin typeface="Arial" panose="020B0604020202020204"/>
                <a:ea typeface="微软雅黑" panose="020B0503020204020204" charset="-122"/>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524612" y="1235710"/>
            <a:ext cx="11348520" cy="5529847"/>
          </a:xfrm>
          <a:prstGeom prst="rect">
            <a:avLst/>
          </a:prstGeom>
          <a:noFill/>
          <a:ln w="9525">
            <a:noFill/>
          </a:ln>
        </p:spPr>
        <p:txBody>
          <a:bodyPr wrap="square">
            <a:spAutoFit/>
          </a:bodyPr>
          <a:lstStyle/>
          <a:p>
            <a:pPr indent="0">
              <a:lnSpc>
                <a:spcPts val="39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现场监督</a:t>
            </a:r>
            <a:r>
              <a:rPr lang="en-US" altLang="zh-CN" sz="2000" b="1" dirty="0">
                <a:solidFill>
                  <a:srgbClr val="000000"/>
                </a:solidFill>
                <a:latin typeface="+mn-ea"/>
                <a:cs typeface="宋体 ，Arial" charset="0"/>
              </a:rPr>
              <a:t>]</a:t>
            </a:r>
            <a:r>
              <a:rPr lang="zh-CN" altLang="en-US" sz="2000" b="0" dirty="0">
                <a:solidFill>
                  <a:srgbClr val="000000"/>
                </a:solidFill>
                <a:latin typeface="+mn-ea"/>
                <a:cs typeface="宋体 ，Arial" charset="0"/>
              </a:rPr>
              <a:t>　施工单位应当对危大工程施工作业人员进行登记，项目负责人应当在施工现场履职。</a:t>
            </a:r>
            <a:endParaRPr lang="zh-CN" altLang="en-US" sz="2000" b="0" dirty="0">
              <a:solidFill>
                <a:srgbClr val="000000"/>
              </a:solidFill>
              <a:latin typeface="+mn-ea"/>
              <a:cs typeface="宋体 ，Arial" charset="0"/>
            </a:endParaRPr>
          </a:p>
          <a:p>
            <a:pPr>
              <a:lnSpc>
                <a:spcPts val="3900"/>
              </a:lnSpc>
            </a:pPr>
            <a:r>
              <a:rPr lang="zh-CN" altLang="en-US" sz="2000" b="0" dirty="0">
                <a:solidFill>
                  <a:srgbClr val="000000"/>
                </a:solidFill>
                <a:latin typeface="+mn-ea"/>
                <a:cs typeface="宋体 ，Arial" charset="0"/>
              </a:rPr>
              <a:t>　　</a:t>
            </a:r>
            <a:r>
              <a:rPr lang="zh-CN" altLang="en-US" sz="2000" b="0" dirty="0">
                <a:solidFill>
                  <a:srgbClr val="FF0000"/>
                </a:solidFill>
                <a:latin typeface="+mn-ea"/>
                <a:cs typeface="宋体 ，Arial" charset="0"/>
              </a:rPr>
              <a:t>项目专职安全生产管理人员（施工单位）应当</a:t>
            </a:r>
            <a:r>
              <a:rPr lang="zh-CN" altLang="en-US" sz="2000" b="0" dirty="0">
                <a:solidFill>
                  <a:srgbClr val="000000"/>
                </a:solidFill>
                <a:latin typeface="+mn-ea"/>
                <a:cs typeface="宋体 ，Arial" charset="0"/>
              </a:rPr>
              <a:t>对专项施工方案实施情况进行现场监督，对未按照专项施工方案施工的，应当要求立即整改，并及时报告项目负责人，项目负责人应当及时组织限期整改。</a:t>
            </a:r>
            <a:endParaRPr lang="zh-CN" altLang="en-US" sz="2000" b="0" dirty="0">
              <a:solidFill>
                <a:srgbClr val="000000"/>
              </a:solidFill>
              <a:latin typeface="+mn-ea"/>
              <a:cs typeface="宋体 ，Arial" charset="0"/>
            </a:endParaRPr>
          </a:p>
          <a:p>
            <a:pPr>
              <a:lnSpc>
                <a:spcPts val="3900"/>
              </a:lnSpc>
            </a:pPr>
            <a:r>
              <a:rPr lang="zh-CN" altLang="en-US" sz="2000" b="0" dirty="0">
                <a:solidFill>
                  <a:srgbClr val="000000"/>
                </a:solidFill>
                <a:latin typeface="+mn-ea"/>
                <a:cs typeface="宋体 ，Arial" charset="0"/>
              </a:rPr>
              <a:t>　　施工单位应当按照规定对危大工程进行施工监测和安全巡视，发现危及人身安全的紧急情况，应当立即组织作业人员撤离危险区域。</a:t>
            </a:r>
            <a:endParaRPr lang="en-US" altLang="zh-CN" sz="2000" dirty="0">
              <a:solidFill>
                <a:srgbClr val="000000"/>
              </a:solidFill>
              <a:latin typeface="+mn-ea"/>
              <a:cs typeface="宋体 ，Arial" charset="0"/>
            </a:endParaRPr>
          </a:p>
          <a:p>
            <a:pPr>
              <a:lnSpc>
                <a:spcPts val="39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现场监理</a:t>
            </a:r>
            <a:r>
              <a:rPr lang="en-US" altLang="zh-CN" sz="2000" b="1" dirty="0">
                <a:solidFill>
                  <a:srgbClr val="000000"/>
                </a:solidFill>
                <a:latin typeface="+mn-ea"/>
                <a:cs typeface="宋体 ，Arial" charset="0"/>
              </a:rPr>
              <a:t>]</a:t>
            </a:r>
            <a:r>
              <a:rPr lang="zh-CN" altLang="en-US" sz="2000" b="0" dirty="0">
                <a:solidFill>
                  <a:srgbClr val="000000"/>
                </a:solidFill>
                <a:latin typeface="+mn-ea"/>
                <a:cs typeface="宋体 ，Arial" charset="0"/>
              </a:rPr>
              <a:t>　监理单位应当结合危大工程专项施工方案编制监理实施细则，并对危大工程施工实施专项巡视检查。</a:t>
            </a:r>
            <a:endParaRPr lang="zh-CN" altLang="en-US" sz="2000" b="0" dirty="0">
              <a:solidFill>
                <a:srgbClr val="000000"/>
              </a:solidFill>
              <a:latin typeface="+mn-ea"/>
              <a:cs typeface="宋体 ，Arial" charset="0"/>
            </a:endParaRPr>
          </a:p>
          <a:p>
            <a:pPr>
              <a:lnSpc>
                <a:spcPts val="3900"/>
              </a:lnSpc>
            </a:pPr>
            <a:r>
              <a:rPr lang="zh-CN" altLang="en-US" sz="2000" b="0" dirty="0">
                <a:solidFill>
                  <a:srgbClr val="000000"/>
                </a:solidFill>
                <a:latin typeface="+mn-ea"/>
                <a:cs typeface="宋体 ，Arial" charset="0"/>
              </a:rPr>
              <a:t>　　监理单位发现施工单位未按照专项施工方案施工的，应当要求其进行整改；情节严重的，应当要求其暂停施工，并及时报告建设单位。施工单位拒不整改或者不停止施工的，监理单位应当及时报告建设单位和工程所在地住房城乡建设主管部门。</a:t>
            </a:r>
            <a:endParaRPr lang="zh-CN" altLang="en-US" sz="2000" dirty="0">
              <a:latin typeface="+mn-ea"/>
            </a:endParaRPr>
          </a:p>
        </p:txBody>
      </p:sp>
    </p:spTree>
  </p:cSld>
  <p:clrMapOvr>
    <a:masterClrMapping/>
  </p:clrMapOvr>
  <p:transition spd="slow" advTm="4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253218" y="1243330"/>
            <a:ext cx="11758605" cy="4641784"/>
          </a:xfrm>
          <a:prstGeom prst="rect">
            <a:avLst/>
          </a:prstGeom>
          <a:noFill/>
          <a:ln w="9525">
            <a:noFill/>
          </a:ln>
        </p:spPr>
        <p:txBody>
          <a:bodyPr wrap="square">
            <a:spAutoFit/>
          </a:bodyPr>
          <a:lstStyle/>
          <a:p>
            <a:pPr indent="0">
              <a:lnSpc>
                <a:spcPts val="4000"/>
              </a:lnSpc>
            </a:pPr>
            <a:r>
              <a:rPr lang="en-US" altLang="zh-CN" sz="2000" b="1" dirty="0">
                <a:solidFill>
                  <a:srgbClr val="000000"/>
                </a:solidFill>
                <a:latin typeface="+mn-ea"/>
                <a:cs typeface="宋体 ，Arial" charset="0"/>
                <a:sym typeface="+mn-ea"/>
              </a:rPr>
              <a:t>[</a:t>
            </a:r>
            <a:r>
              <a:rPr lang="zh-CN" altLang="en-US" sz="2000" b="1" dirty="0">
                <a:solidFill>
                  <a:srgbClr val="000000"/>
                </a:solidFill>
                <a:latin typeface="+mn-ea"/>
                <a:cs typeface="宋体 ，Arial" charset="0"/>
              </a:rPr>
              <a:t>第三方监测</a:t>
            </a:r>
            <a:r>
              <a:rPr lang="en-US" altLang="zh-CN" sz="2000" b="1" dirty="0">
                <a:solidFill>
                  <a:srgbClr val="000000"/>
                </a:solidFill>
                <a:latin typeface="+mn-ea"/>
                <a:cs typeface="宋体 ，Arial" charset="0"/>
              </a:rPr>
              <a:t>]</a:t>
            </a:r>
            <a:r>
              <a:rPr lang="zh-CN" altLang="en-US" sz="2000" b="0" dirty="0">
                <a:solidFill>
                  <a:srgbClr val="000000"/>
                </a:solidFill>
                <a:latin typeface="+mn-ea"/>
                <a:cs typeface="宋体 ，Arial" charset="0"/>
              </a:rPr>
              <a:t>　对于按照规定需要进行第三方监测的危大工程，建设单位应当委托</a:t>
            </a:r>
            <a:r>
              <a:rPr lang="zh-CN" altLang="en-US" sz="2000" b="0" dirty="0">
                <a:solidFill>
                  <a:srgbClr val="FF0000"/>
                </a:solidFill>
                <a:latin typeface="+mn-ea"/>
                <a:cs typeface="宋体 ，Arial" charset="0"/>
              </a:rPr>
              <a:t>具有相应勘察资质</a:t>
            </a:r>
            <a:r>
              <a:rPr lang="zh-CN" altLang="en-US" sz="2000" b="0" dirty="0">
                <a:solidFill>
                  <a:srgbClr val="000000"/>
                </a:solidFill>
                <a:latin typeface="+mn-ea"/>
                <a:cs typeface="宋体 ，Arial" charset="0"/>
              </a:rPr>
              <a:t>的单位进行监测。</a:t>
            </a:r>
            <a:endParaRPr lang="zh-CN" altLang="en-US" sz="2000" b="0" dirty="0">
              <a:solidFill>
                <a:srgbClr val="000000"/>
              </a:solidFill>
              <a:latin typeface="+mn-ea"/>
              <a:cs typeface="宋体 ，Arial" charset="0"/>
            </a:endParaRPr>
          </a:p>
          <a:p>
            <a:pPr>
              <a:lnSpc>
                <a:spcPts val="4000"/>
              </a:lnSpc>
            </a:pPr>
            <a:r>
              <a:rPr lang="zh-CN" altLang="en-US" sz="2000" b="0" dirty="0">
                <a:solidFill>
                  <a:srgbClr val="000000"/>
                </a:solidFill>
                <a:latin typeface="+mn-ea"/>
                <a:cs typeface="宋体 ，Arial" charset="0"/>
              </a:rPr>
              <a:t>　　监测单位应当编制监测方案。监测方案由</a:t>
            </a:r>
            <a:r>
              <a:rPr lang="zh-CN" altLang="en-US" sz="2000" b="0" dirty="0">
                <a:solidFill>
                  <a:srgbClr val="FF0000"/>
                </a:solidFill>
                <a:latin typeface="+mn-ea"/>
                <a:cs typeface="宋体 ，Arial" charset="0"/>
              </a:rPr>
              <a:t>监测单位技术负责人</a:t>
            </a:r>
            <a:r>
              <a:rPr lang="zh-CN" altLang="en-US" sz="2000" b="0" dirty="0">
                <a:solidFill>
                  <a:srgbClr val="000000"/>
                </a:solidFill>
                <a:latin typeface="+mn-ea"/>
                <a:cs typeface="宋体 ，Arial" charset="0"/>
              </a:rPr>
              <a:t>审核签字并加盖单位公章，报送监理单位后方可实施。</a:t>
            </a:r>
            <a:endParaRPr lang="zh-CN" altLang="en-US" sz="2000" b="0" dirty="0">
              <a:solidFill>
                <a:srgbClr val="000000"/>
              </a:solidFill>
              <a:latin typeface="+mn-ea"/>
              <a:cs typeface="宋体 ，Arial" charset="0"/>
            </a:endParaRPr>
          </a:p>
          <a:p>
            <a:pPr>
              <a:lnSpc>
                <a:spcPts val="4000"/>
              </a:lnSpc>
            </a:pPr>
            <a:r>
              <a:rPr lang="zh-CN" altLang="en-US" sz="2000" b="0" dirty="0">
                <a:solidFill>
                  <a:srgbClr val="000000"/>
                </a:solidFill>
                <a:latin typeface="+mn-ea"/>
                <a:cs typeface="宋体 ，Arial" charset="0"/>
              </a:rPr>
              <a:t>　　监测单位应当按照监测方案开展监测，及时向建设单位报送监测成果，并对监测成果负责；</a:t>
            </a:r>
            <a:r>
              <a:rPr lang="zh-CN" altLang="en-US" sz="2000" b="0" dirty="0">
                <a:solidFill>
                  <a:srgbClr val="FF0000"/>
                </a:solidFill>
                <a:latin typeface="+mn-ea"/>
                <a:cs typeface="宋体 ，Arial" charset="0"/>
              </a:rPr>
              <a:t>发现异常时，及时向建设、设计、施工、监理单位报告</a:t>
            </a:r>
            <a:r>
              <a:rPr lang="zh-CN" altLang="en-US" sz="2000" b="0" dirty="0">
                <a:solidFill>
                  <a:srgbClr val="000000"/>
                </a:solidFill>
                <a:latin typeface="+mn-ea"/>
                <a:cs typeface="宋体 ，Arial" charset="0"/>
              </a:rPr>
              <a:t>，建设单位应当立即组织相关单位采取处置措施。</a:t>
            </a:r>
            <a:endParaRPr lang="zh-CN" altLang="en-US" sz="2000" b="0" dirty="0">
              <a:solidFill>
                <a:srgbClr val="000000"/>
              </a:solidFill>
              <a:latin typeface="+mn-ea"/>
              <a:cs typeface="宋体 ，Arial" charset="0"/>
            </a:endParaRPr>
          </a:p>
          <a:p>
            <a:pPr>
              <a:lnSpc>
                <a:spcPts val="40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验收</a:t>
            </a:r>
            <a:r>
              <a:rPr lang="en-US" altLang="zh-CN" sz="2000" b="1" dirty="0">
                <a:solidFill>
                  <a:srgbClr val="000000"/>
                </a:solidFill>
                <a:latin typeface="+mn-ea"/>
                <a:cs typeface="宋体 ，Arial" charset="0"/>
              </a:rPr>
              <a:t>]</a:t>
            </a:r>
            <a:r>
              <a:rPr lang="zh-CN" altLang="en-US" sz="2000" b="0" dirty="0">
                <a:solidFill>
                  <a:srgbClr val="000000"/>
                </a:solidFill>
                <a:latin typeface="+mn-ea"/>
                <a:cs typeface="宋体 ，Arial" charset="0"/>
              </a:rPr>
              <a:t>　对于按照规定需要验收的危大工程，</a:t>
            </a:r>
            <a:r>
              <a:rPr lang="zh-CN" altLang="en-US" sz="2000" b="0" dirty="0">
                <a:solidFill>
                  <a:srgbClr val="FF0000"/>
                </a:solidFill>
                <a:latin typeface="+mn-ea"/>
                <a:cs typeface="宋体 ，Arial" charset="0"/>
              </a:rPr>
              <a:t>施工单位、监理单位应当组织相关人员进行验收</a:t>
            </a:r>
            <a:r>
              <a:rPr lang="zh-CN" altLang="en-US" sz="2000" b="0" dirty="0">
                <a:solidFill>
                  <a:srgbClr val="000000"/>
                </a:solidFill>
                <a:latin typeface="+mn-ea"/>
                <a:cs typeface="宋体 ，Arial" charset="0"/>
              </a:rPr>
              <a:t>。验收合格的，经施工单位项目技术负责人及总监理工程师签字确认后，方可进入下一道工序。</a:t>
            </a:r>
            <a:endParaRPr lang="zh-CN" altLang="en-US" sz="2000" b="0" dirty="0">
              <a:solidFill>
                <a:srgbClr val="000000"/>
              </a:solidFill>
              <a:latin typeface="+mn-ea"/>
              <a:cs typeface="宋体 ，Arial" charset="0"/>
            </a:endParaRPr>
          </a:p>
          <a:p>
            <a:pPr>
              <a:lnSpc>
                <a:spcPts val="4000"/>
              </a:lnSpc>
            </a:pPr>
            <a:r>
              <a:rPr lang="zh-CN" altLang="en-US" sz="2000" b="0" dirty="0">
                <a:solidFill>
                  <a:srgbClr val="000000"/>
                </a:solidFill>
                <a:latin typeface="+mn-ea"/>
                <a:cs typeface="宋体 ，Arial" charset="0"/>
              </a:rPr>
              <a:t>    危大工程验收合格后，施工单位应当在施工现场</a:t>
            </a:r>
            <a:r>
              <a:rPr lang="zh-CN" altLang="en-US" sz="2000" b="0" dirty="0">
                <a:solidFill>
                  <a:srgbClr val="FF0000"/>
                </a:solidFill>
                <a:latin typeface="+mn-ea"/>
                <a:cs typeface="宋体 ，Arial" charset="0"/>
              </a:rPr>
              <a:t>明显位置设置验收标识牌</a:t>
            </a:r>
            <a:r>
              <a:rPr lang="zh-CN" altLang="en-US" sz="2000" b="0" dirty="0">
                <a:solidFill>
                  <a:srgbClr val="000000"/>
                </a:solidFill>
                <a:latin typeface="+mn-ea"/>
                <a:cs typeface="宋体 ，Arial" charset="0"/>
              </a:rPr>
              <a:t>，公示验收时间及责任人员。</a:t>
            </a:r>
            <a:endParaRPr lang="zh-CN" altLang="en-US" sz="2000" dirty="0">
              <a:latin typeface="+mn-ea"/>
            </a:endParaRPr>
          </a:p>
        </p:txBody>
      </p:sp>
    </p:spTree>
  </p:cSld>
  <p:clrMapOvr>
    <a:masterClrMapping/>
  </p:clrMapOvr>
  <p:transition spd="slow" advTm="4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524611" y="1252279"/>
            <a:ext cx="11487211" cy="5090624"/>
          </a:xfrm>
          <a:prstGeom prst="rect">
            <a:avLst/>
          </a:prstGeom>
          <a:noFill/>
          <a:ln w="9525">
            <a:noFill/>
          </a:ln>
        </p:spPr>
        <p:txBody>
          <a:bodyPr wrap="square">
            <a:spAutoFit/>
          </a:bodyPr>
          <a:lstStyle/>
          <a:p>
            <a:pPr indent="0">
              <a:lnSpc>
                <a:spcPts val="4400"/>
              </a:lnSpc>
            </a:pPr>
            <a:r>
              <a:rPr lang="en-US" altLang="zh-CN" sz="2000" b="1" dirty="0">
                <a:solidFill>
                  <a:srgbClr val="000000"/>
                </a:solidFill>
                <a:latin typeface="微软雅黑" panose="020B0503020204020204" charset="-122"/>
                <a:ea typeface="微软雅黑" panose="020B0503020204020204" charset="-122"/>
                <a:cs typeface="宋体 ，Arial" charset="0"/>
              </a:rPr>
              <a:t>[</a:t>
            </a:r>
            <a:r>
              <a:rPr lang="zh-CN" altLang="en-US" sz="2000" b="1" dirty="0">
                <a:solidFill>
                  <a:srgbClr val="000000"/>
                </a:solidFill>
                <a:latin typeface="微软雅黑" panose="020B0503020204020204" charset="-122"/>
                <a:ea typeface="微软雅黑" panose="020B0503020204020204" charset="-122"/>
                <a:cs typeface="宋体 ，Arial" charset="0"/>
              </a:rPr>
              <a:t>险情和事故处置</a:t>
            </a:r>
            <a:r>
              <a:rPr lang="en-US" altLang="zh-CN" sz="2000" b="1" dirty="0">
                <a:solidFill>
                  <a:srgbClr val="000000"/>
                </a:solidFill>
                <a:latin typeface="微软雅黑" panose="020B0503020204020204" charset="-122"/>
                <a:ea typeface="微软雅黑" panose="020B0503020204020204" charset="-122"/>
                <a:cs typeface="宋体 ，Arial" charset="0"/>
              </a:rPr>
              <a:t>]</a:t>
            </a:r>
            <a:r>
              <a:rPr lang="zh-CN" altLang="en-US" sz="2000" b="0" dirty="0">
                <a:solidFill>
                  <a:srgbClr val="000000"/>
                </a:solidFill>
                <a:latin typeface="微软雅黑" panose="020B0503020204020204" charset="-122"/>
                <a:ea typeface="微软雅黑" panose="020B0503020204020204" charset="-122"/>
                <a:cs typeface="宋体 ，Arial" charset="0"/>
              </a:rPr>
              <a:t>危大工程发生险情或者事故时，施工单位应当立即采取应急处置措施，并报告工程所在地住房城乡建设主管部门。</a:t>
            </a:r>
            <a:r>
              <a:rPr lang="zh-CN" altLang="en-US" sz="2000" b="0" dirty="0">
                <a:solidFill>
                  <a:srgbClr val="FF0000"/>
                </a:solidFill>
                <a:latin typeface="微软雅黑" panose="020B0503020204020204" charset="-122"/>
                <a:ea typeface="微软雅黑" panose="020B0503020204020204" charset="-122"/>
                <a:cs typeface="宋体 ，Arial" charset="0"/>
              </a:rPr>
              <a:t>建设、勘察、设计、监理等单位应当配合施工单位开展应急抢险工作</a:t>
            </a:r>
            <a:r>
              <a:rPr lang="zh-CN" altLang="en-US" sz="2000" b="0" dirty="0">
                <a:solidFill>
                  <a:srgbClr val="000000"/>
                </a:solidFill>
                <a:latin typeface="微软雅黑" panose="020B0503020204020204" charset="-122"/>
                <a:ea typeface="微软雅黑" panose="020B0503020204020204" charset="-122"/>
                <a:cs typeface="宋体 ，Arial" charset="0"/>
              </a:rPr>
              <a:t>。</a:t>
            </a:r>
            <a:endParaRPr lang="zh-CN" altLang="en-US" sz="2000" b="0" dirty="0">
              <a:solidFill>
                <a:srgbClr val="000000"/>
              </a:solidFill>
              <a:latin typeface="微软雅黑" panose="020B0503020204020204" charset="-122"/>
              <a:ea typeface="微软雅黑" panose="020B0503020204020204" charset="-122"/>
              <a:cs typeface="宋体 ，Arial" charset="0"/>
            </a:endParaRPr>
          </a:p>
          <a:p>
            <a:pPr>
              <a:lnSpc>
                <a:spcPts val="4400"/>
              </a:lnSpc>
            </a:pPr>
            <a:r>
              <a:rPr lang="zh-CN" altLang="en-US" sz="2000" b="0" dirty="0">
                <a:solidFill>
                  <a:srgbClr val="000000"/>
                </a:solidFill>
                <a:latin typeface="微软雅黑" panose="020B0503020204020204" charset="-122"/>
                <a:ea typeface="微软雅黑" panose="020B0503020204020204" charset="-122"/>
                <a:cs typeface="宋体 ，Arial" charset="0"/>
              </a:rPr>
              <a:t>　　危大工程应急抢险结束后，建设单位应当组织勘察、设计、施工、监理等单位制定工程恢复方案，并对应急抢险工作进行后评估。</a:t>
            </a:r>
            <a:endParaRPr lang="en-US" altLang="zh-CN" sz="2000" b="0" dirty="0">
              <a:solidFill>
                <a:srgbClr val="000000"/>
              </a:solidFill>
              <a:latin typeface="微软雅黑" panose="020B0503020204020204" charset="-122"/>
              <a:ea typeface="微软雅黑" panose="020B0503020204020204" charset="-122"/>
              <a:cs typeface="宋体 ，Arial" charset="0"/>
            </a:endParaRPr>
          </a:p>
          <a:p>
            <a:pPr>
              <a:lnSpc>
                <a:spcPts val="4400"/>
              </a:lnSpc>
            </a:pPr>
            <a:endParaRPr lang="en-US" altLang="zh-CN" sz="2000" dirty="0">
              <a:solidFill>
                <a:srgbClr val="000000"/>
              </a:solidFill>
              <a:latin typeface="微软雅黑" panose="020B0503020204020204" charset="-122"/>
              <a:ea typeface="微软雅黑" panose="020B0503020204020204" charset="-122"/>
              <a:cs typeface="宋体 ，Arial" charset="0"/>
            </a:endParaRPr>
          </a:p>
          <a:p>
            <a:pPr>
              <a:lnSpc>
                <a:spcPts val="4400"/>
              </a:lnSpc>
            </a:pPr>
            <a:r>
              <a:rPr lang="en-US" altLang="zh-CN" sz="2000" b="1" dirty="0">
                <a:solidFill>
                  <a:srgbClr val="000000"/>
                </a:solidFill>
                <a:latin typeface="微软雅黑" panose="020B0503020204020204" charset="-122"/>
                <a:ea typeface="微软雅黑" panose="020B0503020204020204" charset="-122"/>
                <a:cs typeface="宋体 ，Arial" charset="0"/>
              </a:rPr>
              <a:t>[</a:t>
            </a:r>
            <a:r>
              <a:rPr lang="zh-CN" altLang="en-US" sz="2000" b="1" dirty="0">
                <a:solidFill>
                  <a:srgbClr val="000000"/>
                </a:solidFill>
                <a:latin typeface="微软雅黑" panose="020B0503020204020204" charset="-122"/>
                <a:ea typeface="微软雅黑" panose="020B0503020204020204" charset="-122"/>
                <a:cs typeface="宋体 ，Arial" charset="0"/>
              </a:rPr>
              <a:t>档案管理</a:t>
            </a:r>
            <a:r>
              <a:rPr lang="en-US" altLang="zh-CN" sz="2000" b="1" dirty="0">
                <a:solidFill>
                  <a:srgbClr val="000000"/>
                </a:solidFill>
                <a:latin typeface="微软雅黑" panose="020B0503020204020204" charset="-122"/>
                <a:ea typeface="微软雅黑" panose="020B0503020204020204" charset="-122"/>
                <a:cs typeface="宋体 ，Arial" charset="0"/>
              </a:rPr>
              <a:t>]</a:t>
            </a:r>
            <a:r>
              <a:rPr lang="zh-CN" altLang="en-US" sz="2000" b="0" dirty="0">
                <a:solidFill>
                  <a:srgbClr val="000000"/>
                </a:solidFill>
                <a:latin typeface="微软雅黑" panose="020B0503020204020204" charset="-122"/>
                <a:ea typeface="微软雅黑" panose="020B0503020204020204" charset="-122"/>
                <a:cs typeface="宋体 ，Arial" charset="0"/>
              </a:rPr>
              <a:t>　施工、监理单位应当建立危大工程安全管理档案。</a:t>
            </a:r>
            <a:endParaRPr lang="zh-CN" altLang="en-US" sz="2000" b="0" dirty="0">
              <a:solidFill>
                <a:srgbClr val="000000"/>
              </a:solidFill>
              <a:latin typeface="微软雅黑" panose="020B0503020204020204" charset="-122"/>
              <a:ea typeface="微软雅黑" panose="020B0503020204020204" charset="-122"/>
              <a:cs typeface="宋体 ，Arial" charset="0"/>
            </a:endParaRPr>
          </a:p>
          <a:p>
            <a:pPr>
              <a:lnSpc>
                <a:spcPts val="4400"/>
              </a:lnSpc>
            </a:pPr>
            <a:r>
              <a:rPr lang="zh-CN" altLang="en-US" sz="2000" b="0" dirty="0">
                <a:solidFill>
                  <a:srgbClr val="000000"/>
                </a:solidFill>
                <a:latin typeface="微软雅黑" panose="020B0503020204020204" charset="-122"/>
                <a:ea typeface="微软雅黑" panose="020B0503020204020204" charset="-122"/>
                <a:cs typeface="宋体 ，Arial" charset="0"/>
              </a:rPr>
              <a:t>　施工单位应当将</a:t>
            </a:r>
            <a:r>
              <a:rPr lang="zh-CN" altLang="en-US" sz="2000" b="0" dirty="0">
                <a:solidFill>
                  <a:srgbClr val="FF0000"/>
                </a:solidFill>
                <a:latin typeface="微软雅黑" panose="020B0503020204020204" charset="-122"/>
                <a:ea typeface="微软雅黑" panose="020B0503020204020204" charset="-122"/>
                <a:cs typeface="宋体 ，Arial" charset="0"/>
              </a:rPr>
              <a:t>专项施工方案及审核、专家论证、交底、现场检查、验收及整改</a:t>
            </a:r>
            <a:r>
              <a:rPr lang="zh-CN" altLang="en-US" sz="2000" b="0" dirty="0">
                <a:latin typeface="微软雅黑" panose="020B0503020204020204" charset="-122"/>
                <a:ea typeface="微软雅黑" panose="020B0503020204020204" charset="-122"/>
                <a:cs typeface="宋体 ，Arial" charset="0"/>
              </a:rPr>
              <a:t>等相关资料</a:t>
            </a:r>
            <a:r>
              <a:rPr lang="zh-CN" altLang="en-US" sz="2000" b="0" dirty="0">
                <a:solidFill>
                  <a:srgbClr val="000000"/>
                </a:solidFill>
                <a:latin typeface="微软雅黑" panose="020B0503020204020204" charset="-122"/>
                <a:ea typeface="微软雅黑" panose="020B0503020204020204" charset="-122"/>
                <a:cs typeface="宋体 ，Arial" charset="0"/>
              </a:rPr>
              <a:t>纳入档案管理。监理单位应当将</a:t>
            </a:r>
            <a:r>
              <a:rPr lang="zh-CN" altLang="en-US" sz="2000" b="0" dirty="0">
                <a:solidFill>
                  <a:srgbClr val="FF0000"/>
                </a:solidFill>
                <a:latin typeface="微软雅黑" panose="020B0503020204020204" charset="-122"/>
                <a:ea typeface="微软雅黑" panose="020B0503020204020204" charset="-122"/>
                <a:cs typeface="宋体 ，Arial" charset="0"/>
              </a:rPr>
              <a:t>监理实施细则、专项施工方案审查、专项巡视检查、验收及整改</a:t>
            </a:r>
            <a:r>
              <a:rPr lang="zh-CN" altLang="en-US" sz="2000" b="0" dirty="0">
                <a:solidFill>
                  <a:srgbClr val="000000"/>
                </a:solidFill>
                <a:latin typeface="微软雅黑" panose="020B0503020204020204" charset="-122"/>
                <a:ea typeface="微软雅黑" panose="020B0503020204020204" charset="-122"/>
                <a:cs typeface="宋体 ，Arial" charset="0"/>
              </a:rPr>
              <a:t>等相关资料纳入档案管理。</a:t>
            </a:r>
            <a:endParaRPr lang="zh-CN" altLang="en-US" sz="2000" dirty="0">
              <a:latin typeface="微软雅黑" panose="020B0503020204020204" charset="-122"/>
              <a:ea typeface="微软雅黑" panose="020B0503020204020204" charset="-122"/>
            </a:endParaRPr>
          </a:p>
        </p:txBody>
      </p:sp>
    </p:spTree>
  </p:cSld>
  <p:clrMapOvr>
    <a:masterClrMapping/>
  </p:clrMapOvr>
  <p:transition spd="slow" advTm="4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524611" y="1252279"/>
            <a:ext cx="11487211" cy="576568"/>
          </a:xfrm>
          <a:prstGeom prst="rect">
            <a:avLst/>
          </a:prstGeom>
          <a:noFill/>
          <a:ln w="9525">
            <a:noFill/>
          </a:ln>
        </p:spPr>
        <p:txBody>
          <a:bodyPr wrap="square">
            <a:spAutoFit/>
          </a:bodyPr>
          <a:lstStyle/>
          <a:p>
            <a:pPr indent="0">
              <a:lnSpc>
                <a:spcPts val="4400"/>
              </a:lnSpc>
            </a:pPr>
            <a:r>
              <a:rPr lang="zh-CN" altLang="en-US" sz="2000" b="0" dirty="0">
                <a:solidFill>
                  <a:srgbClr val="000000"/>
                </a:solidFill>
                <a:latin typeface="微软雅黑" panose="020B0503020204020204" charset="-122"/>
                <a:ea typeface="微软雅黑" panose="020B0503020204020204" charset="-122"/>
                <a:cs typeface="宋体 ，Arial" charset="0"/>
              </a:rPr>
              <a:t>工程发生险情或者</a:t>
            </a:r>
            <a:endParaRPr lang="zh-CN" altLang="en-US" sz="2000" dirty="0">
              <a:latin typeface="微软雅黑" panose="020B0503020204020204" charset="-122"/>
              <a:ea typeface="微软雅黑" panose="020B0503020204020204" charset="-122"/>
            </a:endParaRPr>
          </a:p>
        </p:txBody>
      </p:sp>
    </p:spTree>
  </p:cSld>
  <p:clrMapOvr>
    <a:masterClrMapping/>
  </p:clrMapOvr>
  <p:transition spd="slow" advTm="4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占位符 38"/>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a:stretch>
            <a:fillRect/>
          </a:stretch>
        </p:blipFill>
        <p:spPr/>
      </p:pic>
      <p:sp>
        <p:nvSpPr>
          <p:cNvPr id="7" name="矩形: 圆角 6"/>
          <p:cNvSpPr/>
          <p:nvPr/>
        </p:nvSpPr>
        <p:spPr>
          <a:xfrm rot="2700000">
            <a:off x="1284923" y="1254233"/>
            <a:ext cx="1668167" cy="1668167"/>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rot="2700000">
            <a:off x="4687212" y="-1348712"/>
            <a:ext cx="2717656" cy="2717656"/>
          </a:xfrm>
          <a:custGeom>
            <a:avLst/>
            <a:gdLst>
              <a:gd name="connsiteX0" fmla="*/ 0 w 2717656"/>
              <a:gd name="connsiteY0" fmla="*/ 2703351 h 2717656"/>
              <a:gd name="connsiteX1" fmla="*/ 2703351 w 2717656"/>
              <a:gd name="connsiteY1" fmla="*/ 0 h 2717656"/>
              <a:gd name="connsiteX2" fmla="*/ 2717656 w 2717656"/>
              <a:gd name="connsiteY2" fmla="*/ 70857 h 2717656"/>
              <a:gd name="connsiteX3" fmla="*/ 2717656 w 2717656"/>
              <a:gd name="connsiteY3" fmla="*/ 2511563 h 2717656"/>
              <a:gd name="connsiteX4" fmla="*/ 2511563 w 2717656"/>
              <a:gd name="connsiteY4" fmla="*/ 2717656 h 2717656"/>
              <a:gd name="connsiteX5" fmla="*/ 70857 w 2717656"/>
              <a:gd name="connsiteY5" fmla="*/ 2717656 h 271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7656" h="2717656">
                <a:moveTo>
                  <a:pt x="0" y="2703351"/>
                </a:moveTo>
                <a:lnTo>
                  <a:pt x="2703351" y="0"/>
                </a:lnTo>
                <a:lnTo>
                  <a:pt x="2717656" y="70857"/>
                </a:lnTo>
                <a:lnTo>
                  <a:pt x="2717656" y="2511563"/>
                </a:lnTo>
                <a:cubicBezTo>
                  <a:pt x="2717656" y="2625385"/>
                  <a:pt x="2625385" y="2717656"/>
                  <a:pt x="2511563" y="2717656"/>
                </a:cubicBezTo>
                <a:lnTo>
                  <a:pt x="70857" y="2717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85308" y="342900"/>
            <a:ext cx="2159566" cy="523220"/>
          </a:xfrm>
          <a:prstGeom prst="rect">
            <a:avLst/>
          </a:prstGeom>
          <a:noFill/>
        </p:spPr>
        <p:txBody>
          <a:bodyPr wrap="none" rtlCol="0">
            <a:spAutoFit/>
          </a:bodyPr>
          <a:lstStyle/>
          <a:p>
            <a:pPr algn="ctr"/>
            <a:r>
              <a:rPr lang="en-US" altLang="zh-CN" sz="2800" b="1" dirty="0">
                <a:solidFill>
                  <a:schemeClr val="bg1"/>
                </a:solidFill>
              </a:rPr>
              <a:t>CONTENTS</a:t>
            </a:r>
            <a:endParaRPr lang="zh-CN" altLang="en-US" sz="2800" b="1" dirty="0">
              <a:solidFill>
                <a:schemeClr val="bg1"/>
              </a:solidFill>
            </a:endParaRPr>
          </a:p>
        </p:txBody>
      </p:sp>
      <p:sp>
        <p:nvSpPr>
          <p:cNvPr id="37" name="文本框 36"/>
          <p:cNvSpPr txBox="1"/>
          <p:nvPr/>
        </p:nvSpPr>
        <p:spPr>
          <a:xfrm>
            <a:off x="6413528" y="1468313"/>
            <a:ext cx="4493538" cy="4332083"/>
          </a:xfrm>
          <a:prstGeom prst="rect">
            <a:avLst/>
          </a:prstGeom>
          <a:noFill/>
        </p:spPr>
        <p:txBody>
          <a:bodyPr wrap="none" rtlCol="0">
            <a:spAutoFit/>
            <a:scene3d>
              <a:camera prst="orthographicFront"/>
              <a:lightRig rig="threePt" dir="t"/>
            </a:scene3d>
            <a:sp3d contourW="6350"/>
          </a:bodyPr>
          <a:lstStyle/>
          <a:p>
            <a:pPr algn="l">
              <a:lnSpc>
                <a:spcPts val="4800"/>
              </a:lnSpc>
            </a:pPr>
            <a:r>
              <a:rPr lang="zh-CN" altLang="en-US" sz="2800" b="1" dirty="0">
                <a:solidFill>
                  <a:schemeClr val="accent1"/>
                </a:solidFill>
              </a:rPr>
              <a:t>一、目的及适用范围</a:t>
            </a:r>
            <a:endParaRPr lang="en-US" altLang="zh-CN" sz="2800" b="1" dirty="0">
              <a:solidFill>
                <a:schemeClr val="accent1"/>
              </a:solidFill>
            </a:endParaRPr>
          </a:p>
          <a:p>
            <a:pPr algn="l">
              <a:lnSpc>
                <a:spcPts val="4800"/>
              </a:lnSpc>
            </a:pPr>
            <a:r>
              <a:rPr lang="zh-CN" altLang="en-US" sz="2800" b="1" dirty="0">
                <a:solidFill>
                  <a:schemeClr val="accent1"/>
                </a:solidFill>
              </a:rPr>
              <a:t>二、危大工程的定义及范围</a:t>
            </a:r>
            <a:endParaRPr lang="en-US" altLang="zh-CN" sz="2800" b="1" dirty="0">
              <a:solidFill>
                <a:schemeClr val="accent1"/>
              </a:solidFill>
            </a:endParaRPr>
          </a:p>
          <a:p>
            <a:pPr algn="l">
              <a:lnSpc>
                <a:spcPts val="4800"/>
              </a:lnSpc>
            </a:pPr>
            <a:r>
              <a:rPr lang="zh-CN" altLang="en-US" sz="2800" b="1" dirty="0">
                <a:solidFill>
                  <a:schemeClr val="accent1"/>
                </a:solidFill>
              </a:rPr>
              <a:t>三、专项施工方案编制</a:t>
            </a:r>
            <a:endParaRPr lang="en-US" altLang="zh-CN" sz="2800" b="1" dirty="0">
              <a:solidFill>
                <a:schemeClr val="accent1"/>
              </a:solidFill>
            </a:endParaRPr>
          </a:p>
          <a:p>
            <a:pPr algn="l">
              <a:lnSpc>
                <a:spcPts val="4800"/>
              </a:lnSpc>
            </a:pPr>
            <a:r>
              <a:rPr lang="zh-CN" altLang="en-US" sz="2800" b="1" dirty="0">
                <a:solidFill>
                  <a:schemeClr val="accent1"/>
                </a:solidFill>
              </a:rPr>
              <a:t>四、专家论证</a:t>
            </a:r>
            <a:endParaRPr lang="en-US" altLang="zh-CN" sz="2800" b="1" dirty="0">
              <a:solidFill>
                <a:schemeClr val="accent1"/>
              </a:solidFill>
            </a:endParaRPr>
          </a:p>
          <a:p>
            <a:pPr algn="l">
              <a:lnSpc>
                <a:spcPts val="4800"/>
              </a:lnSpc>
            </a:pPr>
            <a:r>
              <a:rPr lang="zh-CN" altLang="en-US" sz="2800" b="1" dirty="0">
                <a:solidFill>
                  <a:schemeClr val="accent1"/>
                </a:solidFill>
              </a:rPr>
              <a:t>五、方案实施</a:t>
            </a:r>
            <a:endParaRPr lang="en-US" altLang="zh-CN" sz="2800" b="1" dirty="0">
              <a:solidFill>
                <a:schemeClr val="accent1"/>
              </a:solidFill>
            </a:endParaRPr>
          </a:p>
          <a:p>
            <a:pPr algn="l">
              <a:lnSpc>
                <a:spcPts val="4800"/>
              </a:lnSpc>
            </a:pPr>
            <a:r>
              <a:rPr lang="zh-CN" altLang="en-US" sz="2800" b="1" dirty="0">
                <a:solidFill>
                  <a:schemeClr val="accent1"/>
                </a:solidFill>
              </a:rPr>
              <a:t>六、监督管理</a:t>
            </a:r>
            <a:endParaRPr lang="en-US" altLang="zh-CN" sz="2800" b="1" dirty="0">
              <a:solidFill>
                <a:schemeClr val="accent1"/>
              </a:solidFill>
            </a:endParaRPr>
          </a:p>
          <a:p>
            <a:pPr algn="l">
              <a:lnSpc>
                <a:spcPts val="4800"/>
              </a:lnSpc>
            </a:pPr>
            <a:r>
              <a:rPr lang="zh-CN" altLang="en-US" sz="2800" b="1" dirty="0">
                <a:solidFill>
                  <a:schemeClr val="accent1"/>
                </a:solidFill>
              </a:rPr>
              <a:t>七、各方主体责任</a:t>
            </a:r>
            <a:endParaRPr lang="zh-CN" altLang="en-US" sz="2800" b="1" dirty="0">
              <a:solidFill>
                <a:schemeClr val="accent1"/>
              </a:solidFill>
            </a:endParaRPr>
          </a:p>
        </p:txBody>
      </p:sp>
    </p:spTree>
  </p:cSld>
  <p:clrMapOvr>
    <a:masterClrMapping/>
  </p:clrMapOvr>
  <p:transition spd="slow" advTm="4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11" name="图片 10"/>
          <p:cNvPicPr/>
          <p:nvPr/>
        </p:nvPicPr>
        <p:blipFill>
          <a:blip r:embed="rId1">
            <a:extLst>
              <a:ext uri="{28A0092B-C50C-407E-A947-70E740481C1C}">
                <a14:useLocalDpi xmlns:a14="http://schemas.microsoft.com/office/drawing/2010/main" val="0"/>
              </a:ext>
            </a:extLst>
          </a:blip>
          <a:srcRect/>
          <a:stretch>
            <a:fillRect/>
          </a:stretch>
        </p:blipFill>
        <p:spPr bwMode="auto">
          <a:xfrm>
            <a:off x="231185" y="1487763"/>
            <a:ext cx="5961287" cy="3902182"/>
          </a:xfrm>
          <a:prstGeom prst="rect">
            <a:avLst/>
          </a:prstGeom>
          <a:noFill/>
          <a:ln>
            <a:noFill/>
          </a:ln>
        </p:spPr>
      </p:pic>
      <p:sp>
        <p:nvSpPr>
          <p:cNvPr id="12" name="矩形 11"/>
          <p:cNvSpPr/>
          <p:nvPr/>
        </p:nvSpPr>
        <p:spPr>
          <a:xfrm>
            <a:off x="3628621" y="5713137"/>
            <a:ext cx="5707149" cy="461665"/>
          </a:xfrm>
          <a:prstGeom prst="rect">
            <a:avLst/>
          </a:prstGeom>
        </p:spPr>
        <p:txBody>
          <a:bodyPr wrap="square">
            <a:spAutoFit/>
          </a:bodyPr>
          <a:lstStyle/>
          <a:p>
            <a:pPr algn="ctr">
              <a:spcAft>
                <a:spcPts val="750"/>
              </a:spcAft>
            </a:pPr>
            <a:r>
              <a:rPr lang="zh-CN" altLang="zh-CN" sz="2400" dirty="0">
                <a:solidFill>
                  <a:srgbClr val="000000"/>
                </a:solidFill>
                <a:latin typeface="等线" panose="02010600030101010101" charset="-122"/>
                <a:ea typeface="微软雅黑" panose="020B0503020204020204" charset="-122"/>
                <a:cs typeface="宋体" panose="02010600030101010101" pitchFamily="2" charset="-122"/>
              </a:rPr>
              <a:t>体育馆由西往东呈夹角状坍塌</a:t>
            </a:r>
            <a:endParaRPr lang="zh-CN" altLang="zh-CN" kern="100" dirty="0">
              <a:effectLst/>
              <a:latin typeface="等线" panose="02010600030101010101" charset="-122"/>
              <a:ea typeface="等线" panose="02010600030101010101" charset="-122"/>
              <a:cs typeface="Times New Roman" panose="02020603050405020304" pitchFamily="18" charset="0"/>
            </a:endParaRPr>
          </a:p>
        </p:txBody>
      </p:sp>
      <p:pic>
        <p:nvPicPr>
          <p:cNvPr id="13" name="图片 12"/>
          <p:cNvPicPr/>
          <p:nvPr/>
        </p:nvPicPr>
        <p:blipFill>
          <a:blip r:embed="rId2">
            <a:extLst>
              <a:ext uri="{28A0092B-C50C-407E-A947-70E740481C1C}">
                <a14:useLocalDpi xmlns:a14="http://schemas.microsoft.com/office/drawing/2010/main" val="0"/>
              </a:ext>
            </a:extLst>
          </a:blip>
          <a:srcRect/>
          <a:stretch>
            <a:fillRect/>
          </a:stretch>
        </p:blipFill>
        <p:spPr bwMode="auto">
          <a:xfrm>
            <a:off x="6192473" y="1487763"/>
            <a:ext cx="5768342" cy="3902178"/>
          </a:xfrm>
          <a:prstGeom prst="rect">
            <a:avLst/>
          </a:prstGeom>
          <a:noFill/>
          <a:ln>
            <a:noFill/>
          </a:ln>
        </p:spPr>
      </p:pic>
    </p:spTree>
  </p:cSld>
  <p:clrMapOvr>
    <a:masterClrMapping/>
  </p:clrMapOvr>
  <p:transition spd="slow" advTm="4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11" name="图片 10"/>
          <p:cNvPicPr/>
          <p:nvPr/>
        </p:nvPicPr>
        <p:blipFill>
          <a:blip r:embed="rId1">
            <a:extLst>
              <a:ext uri="{28A0092B-C50C-407E-A947-70E740481C1C}">
                <a14:useLocalDpi xmlns:a14="http://schemas.microsoft.com/office/drawing/2010/main" val="0"/>
              </a:ext>
            </a:extLst>
          </a:blip>
          <a:srcRect/>
          <a:stretch>
            <a:fillRect/>
          </a:stretch>
        </p:blipFill>
        <p:spPr bwMode="auto">
          <a:xfrm>
            <a:off x="238242" y="1266600"/>
            <a:ext cx="6633328" cy="5191051"/>
          </a:xfrm>
          <a:prstGeom prst="rect">
            <a:avLst/>
          </a:prstGeom>
          <a:noFill/>
          <a:ln>
            <a:noFill/>
          </a:ln>
        </p:spPr>
      </p:pic>
      <p:sp>
        <p:nvSpPr>
          <p:cNvPr id="12" name="矩形 11"/>
          <p:cNvSpPr/>
          <p:nvPr/>
        </p:nvSpPr>
        <p:spPr>
          <a:xfrm>
            <a:off x="7162779" y="1631593"/>
            <a:ext cx="4786666" cy="4401205"/>
          </a:xfrm>
          <a:prstGeom prst="rect">
            <a:avLst/>
          </a:prstGeom>
        </p:spPr>
        <p:txBody>
          <a:bodyPr wrap="square">
            <a:spAutoFit/>
          </a:bodyPr>
          <a:lstStyle/>
          <a:p>
            <a:r>
              <a:rPr lang="zh-CN" altLang="en-US" sz="2000" dirty="0">
                <a:latin typeface="+mn-ea"/>
                <a:ea typeface="+mn-ea"/>
              </a:rPr>
              <a:t>经调查询问，</a:t>
            </a:r>
            <a:endParaRPr lang="en-US" altLang="zh-CN" sz="2000" dirty="0">
              <a:latin typeface="+mn-ea"/>
              <a:ea typeface="+mn-ea"/>
            </a:endParaRPr>
          </a:p>
          <a:p>
            <a:r>
              <a:rPr lang="zh-CN" altLang="en-US" sz="2000" dirty="0">
                <a:latin typeface="+mn-ea"/>
                <a:ea typeface="+mn-ea"/>
              </a:rPr>
              <a:t>    除冯咏钢本人外，当晚参会人员罗大方、向武明、毛浣林、蒋政军、杨松、王如恒、王汉武、曹本伟、张继平、于海涛、王平、朱军平等</a:t>
            </a:r>
            <a:r>
              <a:rPr lang="en-US" altLang="zh-CN" sz="2000" dirty="0">
                <a:latin typeface="+mn-ea"/>
                <a:ea typeface="+mn-ea"/>
              </a:rPr>
              <a:t>12</a:t>
            </a:r>
            <a:r>
              <a:rPr lang="zh-CN" altLang="en-US" sz="2000" dirty="0">
                <a:latin typeface="+mn-ea"/>
                <a:ea typeface="+mn-ea"/>
              </a:rPr>
              <a:t>人回忆指认，会议由冯咏钢主持或主导。监理单位合创工程顾问公司和施工单位市建设集团公司也书面指认</a:t>
            </a:r>
            <a:r>
              <a:rPr lang="zh-CN" altLang="en-US" sz="2000" dirty="0">
                <a:solidFill>
                  <a:srgbClr val="FF0000"/>
                </a:solidFill>
                <a:latin typeface="+mn-ea"/>
                <a:ea typeface="+mn-ea"/>
              </a:rPr>
              <a:t>会议由冯咏钢主持。</a:t>
            </a:r>
            <a:endParaRPr lang="en-US" altLang="zh-CN" sz="2000" dirty="0">
              <a:solidFill>
                <a:srgbClr val="FF0000"/>
              </a:solidFill>
              <a:latin typeface="+mn-ea"/>
              <a:ea typeface="+mn-ea"/>
            </a:endParaRPr>
          </a:p>
          <a:p>
            <a:endParaRPr lang="en-US" altLang="zh-CN" sz="2000" dirty="0">
              <a:latin typeface="+mn-ea"/>
              <a:ea typeface="+mn-ea"/>
            </a:endParaRPr>
          </a:p>
          <a:p>
            <a:r>
              <a:rPr lang="en-US" altLang="zh-CN" sz="2000" dirty="0">
                <a:latin typeface="+mn-ea"/>
                <a:ea typeface="+mn-ea"/>
              </a:rPr>
              <a:t>    </a:t>
            </a:r>
            <a:r>
              <a:rPr lang="zh-CN" altLang="en-US" sz="2000" dirty="0">
                <a:latin typeface="+mn-ea"/>
                <a:ea typeface="+mn-ea"/>
              </a:rPr>
              <a:t>会议由</a:t>
            </a:r>
            <a:r>
              <a:rPr lang="zh-CN" altLang="en-US" sz="2000" dirty="0">
                <a:solidFill>
                  <a:srgbClr val="FF0000"/>
                </a:solidFill>
                <a:latin typeface="+mn-ea"/>
                <a:ea typeface="+mn-ea"/>
              </a:rPr>
              <a:t>冯咏钢第一个发言</a:t>
            </a:r>
            <a:r>
              <a:rPr lang="zh-CN" altLang="en-US" sz="2000" dirty="0">
                <a:latin typeface="+mn-ea"/>
                <a:ea typeface="+mn-ea"/>
              </a:rPr>
              <a:t>，提出了增加钢丝绳、增加炮机数量增大牵引力的施工方案，就第二天（</a:t>
            </a:r>
            <a:r>
              <a:rPr lang="en-US" altLang="zh-CN" sz="2000" dirty="0">
                <a:latin typeface="+mn-ea"/>
                <a:ea typeface="+mn-ea"/>
              </a:rPr>
              <a:t>7</a:t>
            </a:r>
            <a:r>
              <a:rPr lang="zh-CN" altLang="en-US" sz="2000" dirty="0">
                <a:latin typeface="+mn-ea"/>
                <a:ea typeface="+mn-ea"/>
              </a:rPr>
              <a:t>月</a:t>
            </a:r>
            <a:r>
              <a:rPr lang="en-US" altLang="zh-CN" sz="2000" dirty="0">
                <a:latin typeface="+mn-ea"/>
                <a:ea typeface="+mn-ea"/>
              </a:rPr>
              <a:t>8</a:t>
            </a:r>
            <a:r>
              <a:rPr lang="zh-CN" altLang="en-US" sz="2000" dirty="0">
                <a:latin typeface="+mn-ea"/>
                <a:ea typeface="+mn-ea"/>
              </a:rPr>
              <a:t>日）拆除施工方案手绘一张</a:t>
            </a:r>
            <a:r>
              <a:rPr lang="en-US" altLang="zh-CN" sz="2000" dirty="0" err="1">
                <a:latin typeface="+mn-ea"/>
                <a:ea typeface="+mn-ea"/>
              </a:rPr>
              <a:t>A4</a:t>
            </a:r>
            <a:r>
              <a:rPr lang="zh-CN" altLang="en-US" sz="2000" dirty="0">
                <a:latin typeface="+mn-ea"/>
                <a:ea typeface="+mn-ea"/>
              </a:rPr>
              <a:t>纸草图，逆时针逐一征求与会人员意见。</a:t>
            </a:r>
            <a:endParaRPr lang="zh-CN" altLang="en-US" sz="2000" dirty="0">
              <a:latin typeface="+mn-ea"/>
              <a:ea typeface="+mn-ea"/>
            </a:endParaRPr>
          </a:p>
        </p:txBody>
      </p:sp>
    </p:spTree>
  </p:cSld>
  <p:clrMapOvr>
    <a:masterClrMapping/>
  </p:clrMapOvr>
  <p:transition spd="slow" advTm="4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矩形 10"/>
          <p:cNvSpPr/>
          <p:nvPr/>
        </p:nvSpPr>
        <p:spPr>
          <a:xfrm>
            <a:off x="266688" y="1252279"/>
            <a:ext cx="11658623" cy="4731039"/>
          </a:xfrm>
          <a:prstGeom prst="rect">
            <a:avLst/>
          </a:prstGeom>
        </p:spPr>
        <p:txBody>
          <a:bodyPr wrap="square">
            <a:spAutoFit/>
          </a:bodyPr>
          <a:lstStyle/>
          <a:p>
            <a:pPr algn="l">
              <a:lnSpc>
                <a:spcPts val="3800"/>
              </a:lnSpc>
              <a:spcAft>
                <a:spcPts val="750"/>
              </a:spcAft>
            </a:pP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（一）建议给予追究刑事责任的人员（</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5</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人）。</a:t>
            </a:r>
            <a:endParaRPr lang="en-US" altLang="zh-CN" sz="2000" kern="100" dirty="0">
              <a:latin typeface="等线" panose="02010600030101010101" charset="-122"/>
              <a:ea typeface="等线" panose="02010600030101010101" charset="-122"/>
              <a:cs typeface="Times New Roman" panose="02020603050405020304" pitchFamily="18" charset="0"/>
            </a:endParaRPr>
          </a:p>
          <a:p>
            <a:pPr algn="l">
              <a:lnSpc>
                <a:spcPts val="3800"/>
              </a:lnSpc>
              <a:spcAft>
                <a:spcPts val="750"/>
              </a:spcAft>
            </a:pP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冯咏钢，</a:t>
            </a:r>
            <a:endParaRPr lang="en-US" altLang="zh-CN" sz="2000" dirty="0">
              <a:solidFill>
                <a:srgbClr val="000000"/>
              </a:solidFill>
              <a:latin typeface="等线" panose="02010600030101010101" charset="-122"/>
              <a:ea typeface="微软雅黑" panose="020B0503020204020204" charset="-122"/>
              <a:cs typeface="宋体" panose="02010600030101010101" pitchFamily="2" charset="-122"/>
            </a:endParaRPr>
          </a:p>
          <a:p>
            <a:pPr algn="l">
              <a:lnSpc>
                <a:spcPts val="3800"/>
              </a:lnSpc>
              <a:spcAft>
                <a:spcPts val="750"/>
              </a:spcAft>
            </a:pP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      </a:t>
            </a:r>
            <a:r>
              <a:rPr lang="zh-CN" altLang="zh-CN" sz="2000" dirty="0">
                <a:solidFill>
                  <a:srgbClr val="FF0000"/>
                </a:solidFill>
                <a:latin typeface="等线" panose="02010600030101010101" charset="-122"/>
                <a:ea typeface="微软雅黑" panose="020B0503020204020204" charset="-122"/>
                <a:cs typeface="宋体" panose="02010600030101010101" pitchFamily="2" charset="-122"/>
              </a:rPr>
              <a:t>深投控公司体育中心改造提升项目领导小组办公室副主任，主持日常工作</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a:t>
            </a:r>
            <a:r>
              <a:rPr lang="zh-CN" altLang="zh-CN" sz="2000" dirty="0">
                <a:solidFill>
                  <a:srgbClr val="FF0000"/>
                </a:solidFill>
                <a:latin typeface="等线" panose="02010600030101010101" charset="-122"/>
                <a:ea typeface="微软雅黑" panose="020B0503020204020204" charset="-122"/>
                <a:cs typeface="宋体" panose="02010600030101010101" pitchFamily="2" charset="-122"/>
              </a:rPr>
              <a:t>参与变更现场施工方案，主持了</a:t>
            </a:r>
            <a:r>
              <a:rPr lang="en-US" altLang="zh-CN" sz="2000" dirty="0">
                <a:solidFill>
                  <a:srgbClr val="FF0000"/>
                </a:solidFill>
                <a:latin typeface="等线" panose="02010600030101010101" charset="-122"/>
                <a:ea typeface="微软雅黑" panose="020B0503020204020204" charset="-122"/>
                <a:cs typeface="宋体" panose="02010600030101010101" pitchFamily="2" charset="-122"/>
              </a:rPr>
              <a:t>7</a:t>
            </a:r>
            <a:r>
              <a:rPr lang="zh-CN" altLang="zh-CN" sz="2000" dirty="0">
                <a:solidFill>
                  <a:srgbClr val="FF0000"/>
                </a:solidFill>
                <a:latin typeface="等线" panose="02010600030101010101" charset="-122"/>
                <a:ea typeface="微软雅黑" panose="020B0503020204020204" charset="-122"/>
                <a:cs typeface="宋体" panose="02010600030101010101" pitchFamily="2" charset="-122"/>
              </a:rPr>
              <a:t>月</a:t>
            </a:r>
            <a:r>
              <a:rPr lang="en-US" altLang="zh-CN" sz="2000" dirty="0">
                <a:solidFill>
                  <a:srgbClr val="FF0000"/>
                </a:solidFill>
                <a:latin typeface="等线" panose="02010600030101010101" charset="-122"/>
                <a:ea typeface="微软雅黑" panose="020B0503020204020204" charset="-122"/>
                <a:cs typeface="宋体" panose="02010600030101010101" pitchFamily="2" charset="-122"/>
              </a:rPr>
              <a:t>7</a:t>
            </a:r>
            <a:r>
              <a:rPr lang="zh-CN" altLang="zh-CN" sz="2000" dirty="0">
                <a:solidFill>
                  <a:srgbClr val="FF0000"/>
                </a:solidFill>
                <a:latin typeface="等线" panose="02010600030101010101" charset="-122"/>
                <a:ea typeface="微软雅黑" panose="020B0503020204020204" charset="-122"/>
                <a:cs typeface="宋体" panose="02010600030101010101" pitchFamily="2" charset="-122"/>
              </a:rPr>
              <a:t>日晚上的会议</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，会上首先提出增加钢丝绳、增大牵引力、增加炮机数量的拆除施工方案，逐一征询与会人员意见，形成集体决策，并安排朱军平联系钢构公司工人进行人工氧割，其在会议中起主导作用。</a:t>
            </a:r>
            <a:endParaRPr lang="zh-CN" altLang="zh-CN" sz="2000" kern="100" dirty="0">
              <a:latin typeface="等线" panose="02010600030101010101" charset="-122"/>
              <a:ea typeface="等线" panose="02010600030101010101" charset="-122"/>
              <a:cs typeface="Times New Roman" panose="02020603050405020304" pitchFamily="18" charset="0"/>
            </a:endParaRPr>
          </a:p>
          <a:p>
            <a:pPr algn="l">
              <a:lnSpc>
                <a:spcPts val="3800"/>
              </a:lnSpc>
              <a:spcAft>
                <a:spcPts val="750"/>
              </a:spcAft>
            </a:pP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　　</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7</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月</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5</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日、</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6</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日、</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7</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日三天现场的拆除施工已违背《专项施工方案》。</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7</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月</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7</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日晚会议，冯咏钢提出的拆除施工方案继续违背《专项施工方案》，其</a:t>
            </a:r>
            <a:r>
              <a:rPr lang="zh-CN" altLang="zh-CN" sz="2000" dirty="0">
                <a:solidFill>
                  <a:srgbClr val="FF0000"/>
                </a:solidFill>
                <a:latin typeface="等线" panose="02010600030101010101" charset="-122"/>
                <a:ea typeface="微软雅黑" panose="020B0503020204020204" charset="-122"/>
                <a:cs typeface="宋体" panose="02010600030101010101" pitchFamily="2" charset="-122"/>
              </a:rPr>
              <a:t>主持主导会议通过拆除施工方案的行为，对事故发生负有主要管理责任</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，其行为涉嫌构成</a:t>
            </a:r>
            <a:r>
              <a:rPr lang="zh-CN" altLang="zh-CN" sz="2000" dirty="0">
                <a:solidFill>
                  <a:srgbClr val="FF0000"/>
                </a:solidFill>
                <a:latin typeface="等线" panose="02010600030101010101" charset="-122"/>
                <a:ea typeface="微软雅黑" panose="020B0503020204020204" charset="-122"/>
                <a:cs typeface="宋体" panose="02010600030101010101" pitchFamily="2" charset="-122"/>
              </a:rPr>
              <a:t>重大责任事故罪</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，建议司法机关依法追究其刑事责任。</a:t>
            </a:r>
            <a:endParaRPr lang="zh-CN" altLang="zh-CN" sz="2000" kern="100" dirty="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spd="slow" advTm="4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矩形 10"/>
          <p:cNvSpPr/>
          <p:nvPr/>
        </p:nvSpPr>
        <p:spPr>
          <a:xfrm>
            <a:off x="355577" y="950487"/>
            <a:ext cx="11656246" cy="4198842"/>
          </a:xfrm>
          <a:prstGeom prst="rect">
            <a:avLst/>
          </a:prstGeom>
        </p:spPr>
        <p:txBody>
          <a:bodyPr wrap="square">
            <a:spAutoFit/>
          </a:bodyPr>
          <a:lstStyle/>
          <a:p>
            <a:pPr algn="l">
              <a:lnSpc>
                <a:spcPts val="5200"/>
              </a:lnSpc>
              <a:spcAft>
                <a:spcPts val="750"/>
              </a:spcAft>
            </a:pP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（一）建议给予追究刑事责任的人员（</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5</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人）。</a:t>
            </a:r>
            <a:endParaRPr lang="en-US" altLang="zh-CN" sz="2000" kern="100" dirty="0">
              <a:latin typeface="等线" panose="02010600030101010101" charset="-122"/>
              <a:ea typeface="等线" panose="02010600030101010101" charset="-122"/>
              <a:cs typeface="Times New Roman" panose="02020603050405020304" pitchFamily="18" charset="0"/>
            </a:endParaRPr>
          </a:p>
          <a:p>
            <a:pPr algn="l">
              <a:lnSpc>
                <a:spcPts val="5200"/>
              </a:lnSpc>
              <a:spcAft>
                <a:spcPts val="750"/>
              </a:spcAft>
            </a:pP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向武明，</a:t>
            </a:r>
            <a:endParaRPr lang="en-US" altLang="zh-CN" sz="2000" dirty="0">
              <a:solidFill>
                <a:srgbClr val="000000"/>
              </a:solidFill>
              <a:latin typeface="等线" panose="02010600030101010101" charset="-122"/>
              <a:ea typeface="微软雅黑" panose="020B0503020204020204" charset="-122"/>
              <a:cs typeface="宋体" panose="02010600030101010101" pitchFamily="2" charset="-122"/>
            </a:endParaRPr>
          </a:p>
          <a:p>
            <a:pPr algn="l">
              <a:lnSpc>
                <a:spcPts val="5200"/>
              </a:lnSpc>
              <a:spcAft>
                <a:spcPts val="750"/>
              </a:spcAft>
            </a:pP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    </a:t>
            </a:r>
            <a:r>
              <a:rPr lang="zh-CN" altLang="en-US" sz="2000" dirty="0">
                <a:solidFill>
                  <a:srgbClr val="FF0000"/>
                </a:solidFill>
                <a:latin typeface="等线" panose="02010600030101010101" charset="-122"/>
                <a:ea typeface="微软雅黑" panose="020B0503020204020204" charset="-122"/>
                <a:cs typeface="宋体" panose="02010600030101010101" pitchFamily="2" charset="-122"/>
              </a:rPr>
              <a:t>市建设集团公司总经理</a:t>
            </a: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，未依法履行安全管理职责，对施工现场安全管理不到位，参加</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7</a:t>
            </a: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月</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7</a:t>
            </a: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日晚上会议，对冯咏钢提出的拆除施工方案表示无意见，也没有及时制止工人冒险进入网架区域进行作业，对施工现场管理不到位，对事故发生负有主要管理责任，其行为</a:t>
            </a:r>
            <a:r>
              <a:rPr lang="zh-CN" altLang="en-US" sz="2000" dirty="0">
                <a:solidFill>
                  <a:srgbClr val="FF0000"/>
                </a:solidFill>
                <a:latin typeface="等线" panose="02010600030101010101" charset="-122"/>
                <a:ea typeface="微软雅黑" panose="020B0503020204020204" charset="-122"/>
                <a:cs typeface="宋体" panose="02010600030101010101" pitchFamily="2" charset="-122"/>
              </a:rPr>
              <a:t>涉嫌构成重大责任事故罪</a:t>
            </a: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，建议司法机关依法追究其刑事责任。</a:t>
            </a:r>
            <a:endParaRPr lang="zh-CN" altLang="zh-CN" sz="2000" kern="100" dirty="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spd="slow" advTm="4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50" name="直接连接符 49"/>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方案实施</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52" name="文本框 51"/>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05</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53" name="任意多边形: 形状 52"/>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任意多边形: 形状 53"/>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任意多边形: 形状 54"/>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矩形 10"/>
          <p:cNvSpPr/>
          <p:nvPr/>
        </p:nvSpPr>
        <p:spPr>
          <a:xfrm>
            <a:off x="177800" y="1325377"/>
            <a:ext cx="11658623" cy="4881721"/>
          </a:xfrm>
          <a:prstGeom prst="rect">
            <a:avLst/>
          </a:prstGeom>
        </p:spPr>
        <p:txBody>
          <a:bodyPr wrap="square">
            <a:spAutoFit/>
          </a:bodyPr>
          <a:lstStyle/>
          <a:p>
            <a:pPr algn="l">
              <a:lnSpc>
                <a:spcPts val="5100"/>
              </a:lnSpc>
              <a:spcAft>
                <a:spcPts val="750"/>
              </a:spcAft>
            </a:pP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（一）建议给予追究刑事责任的人员（</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5</a:t>
            </a:r>
            <a:r>
              <a:rPr lang="zh-CN" altLang="zh-CN" sz="2000" dirty="0">
                <a:solidFill>
                  <a:srgbClr val="000000"/>
                </a:solidFill>
                <a:latin typeface="等线" panose="02010600030101010101" charset="-122"/>
                <a:ea typeface="微软雅黑" panose="020B0503020204020204" charset="-122"/>
                <a:cs typeface="宋体" panose="02010600030101010101" pitchFamily="2" charset="-122"/>
              </a:rPr>
              <a:t>人）</a:t>
            </a:r>
            <a:endParaRPr lang="en-US" altLang="zh-CN" sz="2000" kern="100" dirty="0">
              <a:latin typeface="等线" panose="02010600030101010101" charset="-122"/>
              <a:ea typeface="等线" panose="02010600030101010101" charset="-122"/>
              <a:cs typeface="Times New Roman" panose="02020603050405020304" pitchFamily="18" charset="0"/>
            </a:endParaRPr>
          </a:p>
          <a:p>
            <a:pPr algn="l">
              <a:lnSpc>
                <a:spcPts val="5100"/>
              </a:lnSpc>
              <a:spcAft>
                <a:spcPts val="750"/>
              </a:spcAft>
            </a:pP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王平，</a:t>
            </a:r>
            <a:endParaRPr lang="en-US" altLang="zh-CN" sz="2000" dirty="0">
              <a:solidFill>
                <a:srgbClr val="000000"/>
              </a:solidFill>
              <a:latin typeface="等线" panose="02010600030101010101" charset="-122"/>
              <a:ea typeface="微软雅黑" panose="020B0503020204020204" charset="-122"/>
              <a:cs typeface="宋体" panose="02010600030101010101" pitchFamily="2" charset="-122"/>
            </a:endParaRPr>
          </a:p>
          <a:p>
            <a:pPr algn="l">
              <a:lnSpc>
                <a:spcPts val="5100"/>
              </a:lnSpc>
              <a:spcAft>
                <a:spcPts val="750"/>
              </a:spcAft>
            </a:pPr>
            <a:r>
              <a:rPr lang="zh-CN" altLang="en-US" sz="2000" dirty="0">
                <a:solidFill>
                  <a:srgbClr val="FF0000"/>
                </a:solidFill>
                <a:latin typeface="等线" panose="02010600030101010101" charset="-122"/>
                <a:ea typeface="微软雅黑" panose="020B0503020204020204" charset="-122"/>
                <a:cs typeface="宋体" panose="02010600030101010101" pitchFamily="2" charset="-122"/>
              </a:rPr>
              <a:t>       拆除工程施工队负责人</a:t>
            </a: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，安排工人违规施工，未及时排查生产安全事故隐患，在体育馆结构已遭受严重破坏未经安全评估的情况下，安排施工队作业人员盲目进入网架区域开展作业，对本次事故</a:t>
            </a:r>
            <a:r>
              <a:rPr lang="zh-CN" altLang="en-US" sz="2000" dirty="0">
                <a:solidFill>
                  <a:srgbClr val="FF0000"/>
                </a:solidFill>
                <a:latin typeface="等线" panose="02010600030101010101" charset="-122"/>
                <a:ea typeface="微软雅黑" panose="020B0503020204020204" charset="-122"/>
                <a:cs typeface="宋体" panose="02010600030101010101" pitchFamily="2" charset="-122"/>
              </a:rPr>
              <a:t>负有直接管理责任</a:t>
            </a: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a:t>
            </a:r>
            <a:endParaRPr lang="zh-CN" altLang="en-US" sz="2000" dirty="0">
              <a:solidFill>
                <a:srgbClr val="000000"/>
              </a:solidFill>
              <a:latin typeface="等线" panose="02010600030101010101" charset="-122"/>
              <a:ea typeface="微软雅黑" panose="020B0503020204020204" charset="-122"/>
              <a:cs typeface="宋体" panose="02010600030101010101" pitchFamily="2" charset="-122"/>
            </a:endParaRPr>
          </a:p>
          <a:p>
            <a:pPr algn="l">
              <a:lnSpc>
                <a:spcPts val="5100"/>
              </a:lnSpc>
              <a:spcAft>
                <a:spcPts val="750"/>
              </a:spcAft>
            </a:pP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　　鉴于其涉嫌构成</a:t>
            </a:r>
            <a:r>
              <a:rPr lang="zh-CN" altLang="en-US" sz="2000" dirty="0">
                <a:solidFill>
                  <a:srgbClr val="FF0000"/>
                </a:solidFill>
                <a:latin typeface="等线" panose="02010600030101010101" charset="-122"/>
                <a:ea typeface="微软雅黑" panose="020B0503020204020204" charset="-122"/>
                <a:cs typeface="宋体" panose="02010600030101010101" pitchFamily="2" charset="-122"/>
              </a:rPr>
              <a:t>重大责任事故罪</a:t>
            </a: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，调查组于</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7</a:t>
            </a: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月</a:t>
            </a:r>
            <a:r>
              <a:rPr lang="en-US" altLang="zh-CN" sz="2000" dirty="0">
                <a:solidFill>
                  <a:srgbClr val="000000"/>
                </a:solidFill>
                <a:latin typeface="等线" panose="02010600030101010101" charset="-122"/>
                <a:ea typeface="微软雅黑" panose="020B0503020204020204" charset="-122"/>
                <a:cs typeface="宋体" panose="02010600030101010101" pitchFamily="2" charset="-122"/>
              </a:rPr>
              <a:t>13</a:t>
            </a:r>
            <a:r>
              <a:rPr lang="zh-CN" altLang="en-US" sz="2000" dirty="0">
                <a:solidFill>
                  <a:srgbClr val="000000"/>
                </a:solidFill>
                <a:latin typeface="等线" panose="02010600030101010101" charset="-122"/>
                <a:ea typeface="微软雅黑" panose="020B0503020204020204" charset="-122"/>
                <a:cs typeface="宋体" panose="02010600030101010101" pitchFamily="2" charset="-122"/>
              </a:rPr>
              <a:t>日将王平移送公安机关，公安机关对其采取了刑事拘留措施，并已将其依法逮捕，建议司法机关依法追究其刑事责任。</a:t>
            </a:r>
            <a:endParaRPr lang="zh-CN" altLang="en-US" sz="2000" dirty="0">
              <a:solidFill>
                <a:srgbClr val="000000"/>
              </a:solidFill>
              <a:latin typeface="等线" panose="02010600030101010101" charset="-122"/>
              <a:ea typeface="微软雅黑" panose="020B0503020204020204" charset="-122"/>
              <a:cs typeface="宋体" panose="02010600030101010101" pitchFamily="2" charset="-122"/>
            </a:endParaRPr>
          </a:p>
        </p:txBody>
      </p:sp>
    </p:spTree>
  </p:cSld>
  <p:clrMapOvr>
    <a:masterClrMapping/>
  </p:clrMapOvr>
  <p:transition spd="slow" advTm="4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5981700" y="2419350"/>
            <a:ext cx="2621039" cy="769441"/>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PART  06</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5981700" y="3288447"/>
            <a:ext cx="2441694" cy="769441"/>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监督管理</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5" name="图片占位符 4"/>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a:stretch>
            <a:fillRect/>
          </a:stretch>
        </p:blipFill>
        <p:spPr/>
      </p:pic>
      <p:cxnSp>
        <p:nvCxnSpPr>
          <p:cNvPr id="14" name="直接连接符 13"/>
          <p:cNvCxnSpPr/>
          <p:nvPr/>
        </p:nvCxnSpPr>
        <p:spPr>
          <a:xfrm>
            <a:off x="6096000" y="3235833"/>
            <a:ext cx="31350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34" name="直接连接符 3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监督管理</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36" name="文本框 35"/>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06</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37" name="任意多边形: 形状 36"/>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8" name="任意多边形: 形状 37"/>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9" name="任意多边形: 形状 38"/>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355577" y="1260368"/>
            <a:ext cx="11517630" cy="5202835"/>
          </a:xfrm>
          <a:prstGeom prst="rect">
            <a:avLst/>
          </a:prstGeom>
          <a:noFill/>
          <a:ln w="9525">
            <a:noFill/>
          </a:ln>
        </p:spPr>
        <p:txBody>
          <a:bodyPr wrap="square">
            <a:spAutoFit/>
          </a:bodyPr>
          <a:lstStyle/>
          <a:p>
            <a:pPr>
              <a:lnSpc>
                <a:spcPts val="45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配套建设</a:t>
            </a:r>
            <a:r>
              <a:rPr lang="en-US" altLang="zh-CN" sz="2000" b="1" dirty="0">
                <a:solidFill>
                  <a:srgbClr val="000000"/>
                </a:solidFill>
                <a:latin typeface="+mn-ea"/>
                <a:cs typeface="宋体 ，Arial" charset="0"/>
              </a:rPr>
              <a:t>]</a:t>
            </a:r>
            <a:r>
              <a:rPr lang="zh-CN" altLang="en-US" sz="2000" dirty="0">
                <a:solidFill>
                  <a:srgbClr val="000000"/>
                </a:solidFill>
                <a:latin typeface="+mn-ea"/>
                <a:cs typeface="宋体 ，Arial" charset="0"/>
              </a:rPr>
              <a:t>　设区的市级以上地方人民政府住房城乡建设主管部门应当建立专家库，制定专家库管理制度，建立专家诚信档案，并向社会公布，接受社会监督。</a:t>
            </a:r>
            <a:endParaRPr lang="en-US" altLang="zh-CN" sz="2000" dirty="0">
              <a:solidFill>
                <a:srgbClr val="000000"/>
              </a:solidFill>
              <a:latin typeface="+mn-ea"/>
              <a:cs typeface="宋体 ，Arial" charset="0"/>
            </a:endParaRPr>
          </a:p>
          <a:p>
            <a:pPr>
              <a:lnSpc>
                <a:spcPts val="4500"/>
              </a:lnSpc>
            </a:pPr>
            <a:endParaRPr lang="en-US" altLang="zh-CN" sz="2000" dirty="0">
              <a:solidFill>
                <a:srgbClr val="000000"/>
              </a:solidFill>
              <a:latin typeface="+mn-ea"/>
              <a:cs typeface="宋体 ，Arial" charset="0"/>
            </a:endParaRPr>
          </a:p>
          <a:p>
            <a:pPr>
              <a:lnSpc>
                <a:spcPts val="45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现场抽查</a:t>
            </a:r>
            <a:r>
              <a:rPr lang="en-US" altLang="zh-CN" sz="2000" b="1" dirty="0">
                <a:solidFill>
                  <a:srgbClr val="000000"/>
                </a:solidFill>
                <a:latin typeface="+mn-ea"/>
                <a:cs typeface="宋体 ，Arial" charset="0"/>
              </a:rPr>
              <a:t>]</a:t>
            </a:r>
            <a:r>
              <a:rPr lang="zh-CN" altLang="en-US" sz="2000" b="0" dirty="0">
                <a:solidFill>
                  <a:srgbClr val="000000"/>
                </a:solidFill>
                <a:latin typeface="+mn-ea"/>
                <a:cs typeface="宋体 ，Arial" charset="0"/>
              </a:rPr>
              <a:t>　县级以上地方人民政府住房城乡建设主管部门或者所属施工安全监督机构，应当根据监督工作计划对危大工程进行抽查。</a:t>
            </a:r>
            <a:endParaRPr lang="en-US" altLang="zh-CN" sz="2000" b="0" dirty="0">
              <a:solidFill>
                <a:srgbClr val="000000"/>
              </a:solidFill>
              <a:latin typeface="+mn-ea"/>
              <a:cs typeface="宋体 ，Arial" charset="0"/>
            </a:endParaRPr>
          </a:p>
          <a:p>
            <a:pPr>
              <a:lnSpc>
                <a:spcPts val="4500"/>
              </a:lnSpc>
            </a:pPr>
            <a:endParaRPr lang="zh-CN" altLang="en-US" sz="2000" b="0" dirty="0">
              <a:solidFill>
                <a:srgbClr val="000000"/>
              </a:solidFill>
              <a:latin typeface="+mn-ea"/>
              <a:cs typeface="宋体 ，Arial" charset="0"/>
            </a:endParaRPr>
          </a:p>
          <a:p>
            <a:pPr>
              <a:lnSpc>
                <a:spcPts val="4500"/>
              </a:lnSpc>
            </a:pPr>
            <a:r>
              <a:rPr lang="zh-CN" altLang="en-US" sz="2000" b="0" dirty="0">
                <a:solidFill>
                  <a:srgbClr val="000000"/>
                </a:solidFill>
                <a:latin typeface="+mn-ea"/>
                <a:cs typeface="宋体 ，Arial" charset="0"/>
              </a:rPr>
              <a:t>　　县级以上地方人民政府住房城乡建设主管部门或者所属施工安全监督机构，可以通过政府购买技术服务方式，聘请具有专业技术能力的单位和人员对危大工程进行检查，所需费用向本级财政申请予以保障。</a:t>
            </a:r>
            <a:endParaRPr lang="zh-CN" altLang="en-US" sz="2000" dirty="0">
              <a:latin typeface="+mn-ea"/>
            </a:endParaRPr>
          </a:p>
        </p:txBody>
      </p:sp>
    </p:spTree>
  </p:cSld>
  <p:clrMapOvr>
    <a:masterClrMapping/>
  </p:clrMapOvr>
  <p:transition spd="slow" advTm="4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34" name="直接连接符 3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403349" y="366923"/>
            <a:ext cx="18084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监督管理</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36" name="文本框 35"/>
          <p:cNvSpPr txBox="1"/>
          <p:nvPr/>
        </p:nvSpPr>
        <p:spPr>
          <a:xfrm>
            <a:off x="524612" y="400325"/>
            <a:ext cx="527709"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06</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37" name="任意多边形: 形状 36"/>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8" name="任意多边形: 形状 37"/>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9" name="任意多边形: 形状 38"/>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355577" y="1356333"/>
            <a:ext cx="11517630" cy="4048672"/>
          </a:xfrm>
          <a:prstGeom prst="rect">
            <a:avLst/>
          </a:prstGeom>
          <a:noFill/>
          <a:ln w="9525">
            <a:noFill/>
          </a:ln>
        </p:spPr>
        <p:txBody>
          <a:bodyPr wrap="square">
            <a:spAutoFit/>
          </a:bodyPr>
          <a:lstStyle/>
          <a:p>
            <a:pPr>
              <a:lnSpc>
                <a:spcPts val="45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现场处置</a:t>
            </a:r>
            <a:r>
              <a:rPr lang="en-US" altLang="zh-CN" sz="2000" b="1" dirty="0">
                <a:solidFill>
                  <a:srgbClr val="000000"/>
                </a:solidFill>
                <a:latin typeface="+mn-ea"/>
                <a:cs typeface="宋体 ，Arial" charset="0"/>
              </a:rPr>
              <a:t>]</a:t>
            </a:r>
            <a:r>
              <a:rPr lang="zh-CN" altLang="en-US" sz="2000" b="0" dirty="0">
                <a:solidFill>
                  <a:srgbClr val="000000"/>
                </a:solidFill>
                <a:latin typeface="+mn-ea"/>
                <a:cs typeface="宋体 ，Arial" charset="0"/>
              </a:rPr>
              <a:t>　县级以上地方人民政府住房城乡建设主管部门或者所属施工安全监督机构，在监督抽查中发现危大工程存在安全隐患的，应当责令施工单位整改；重大安全事故隐患排除前或者排除过程中无法保证安全的，责令从危险区域内撤出作业人员或者暂时停止施工；对依法应当给予行政处罚的行为，应当依法作出行政处罚决定。</a:t>
            </a:r>
            <a:endParaRPr lang="en-US" altLang="zh-CN" sz="2000" b="0" dirty="0">
              <a:solidFill>
                <a:srgbClr val="000000"/>
              </a:solidFill>
              <a:latin typeface="+mn-ea"/>
              <a:cs typeface="宋体 ，Arial" charset="0"/>
            </a:endParaRPr>
          </a:p>
          <a:p>
            <a:pPr>
              <a:lnSpc>
                <a:spcPts val="4500"/>
              </a:lnSpc>
            </a:pPr>
            <a:endParaRPr lang="zh-CN" altLang="en-US" sz="2000" b="0" dirty="0">
              <a:solidFill>
                <a:srgbClr val="000000"/>
              </a:solidFill>
              <a:latin typeface="+mn-ea"/>
              <a:cs typeface="宋体 ，Arial" charset="0"/>
            </a:endParaRPr>
          </a:p>
          <a:p>
            <a:pPr>
              <a:lnSpc>
                <a:spcPts val="4500"/>
              </a:lnSpc>
            </a:pPr>
            <a:r>
              <a:rPr lang="en-US" altLang="zh-CN" sz="2000" b="1" dirty="0">
                <a:solidFill>
                  <a:srgbClr val="000000"/>
                </a:solidFill>
                <a:latin typeface="+mn-ea"/>
                <a:cs typeface="宋体 ，Arial" charset="0"/>
              </a:rPr>
              <a:t>[</a:t>
            </a:r>
            <a:r>
              <a:rPr lang="zh-CN" altLang="en-US" sz="2000" b="1" dirty="0">
                <a:solidFill>
                  <a:srgbClr val="000000"/>
                </a:solidFill>
                <a:latin typeface="+mn-ea"/>
                <a:cs typeface="宋体 ，Arial" charset="0"/>
              </a:rPr>
              <a:t>信用管理</a:t>
            </a:r>
            <a:r>
              <a:rPr lang="en-US" altLang="zh-CN" sz="2000" b="1" dirty="0">
                <a:solidFill>
                  <a:srgbClr val="000000"/>
                </a:solidFill>
                <a:latin typeface="+mn-ea"/>
                <a:cs typeface="宋体 ，Arial" charset="0"/>
              </a:rPr>
              <a:t>]</a:t>
            </a:r>
            <a:r>
              <a:rPr lang="zh-CN" altLang="en-US" sz="2000" b="0" dirty="0">
                <a:solidFill>
                  <a:srgbClr val="000000"/>
                </a:solidFill>
                <a:latin typeface="+mn-ea"/>
                <a:cs typeface="宋体 ，Arial" charset="0"/>
              </a:rPr>
              <a:t>　县级以上地方人民政府住房城乡建设主管部门应当将单位和个人的处罚信息纳入建筑施工安全生产不良信用记录。</a:t>
            </a:r>
            <a:endParaRPr lang="zh-CN" altLang="en-US" sz="2000" dirty="0">
              <a:latin typeface="+mn-ea"/>
            </a:endParaRPr>
          </a:p>
        </p:txBody>
      </p:sp>
    </p:spTree>
  </p:cSld>
  <p:clrMapOvr>
    <a:masterClrMapping/>
  </p:clrMapOvr>
  <p:transition spd="slow" advTm="4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5981700" y="2419350"/>
            <a:ext cx="2621039" cy="769441"/>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PART  07</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5981700" y="3288447"/>
            <a:ext cx="3570208" cy="769441"/>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各方主体责任</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5" name="图片占位符 4"/>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a:stretch>
            <a:fillRect/>
          </a:stretch>
        </p:blipFill>
        <p:spPr/>
      </p:pic>
      <p:cxnSp>
        <p:nvCxnSpPr>
          <p:cNvPr id="14" name="直接连接符 13"/>
          <p:cNvCxnSpPr/>
          <p:nvPr/>
        </p:nvCxnSpPr>
        <p:spPr>
          <a:xfrm>
            <a:off x="6096000" y="3235833"/>
            <a:ext cx="31350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49"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a:t>
            </a: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2" name="图片 1"/>
          <p:cNvPicPr>
            <a:picLocks noChangeAspect="1"/>
          </p:cNvPicPr>
          <p:nvPr/>
        </p:nvPicPr>
        <p:blipFill>
          <a:blip r:embed="rId1" cstate="print"/>
          <a:stretch>
            <a:fillRect/>
          </a:stretch>
        </p:blipFill>
        <p:spPr>
          <a:xfrm>
            <a:off x="524612" y="2164831"/>
            <a:ext cx="5600065" cy="3142615"/>
          </a:xfrm>
          <a:prstGeom prst="rect">
            <a:avLst/>
          </a:prstGeom>
        </p:spPr>
      </p:pic>
      <p:sp>
        <p:nvSpPr>
          <p:cNvPr id="3" name="文本框 2"/>
          <p:cNvSpPr txBox="1"/>
          <p:nvPr/>
        </p:nvSpPr>
        <p:spPr>
          <a:xfrm>
            <a:off x="806449" y="1329583"/>
            <a:ext cx="18084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建设单位</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5" name="图片 4"/>
          <p:cNvPicPr>
            <a:picLocks noChangeAspect="1"/>
          </p:cNvPicPr>
          <p:nvPr/>
        </p:nvPicPr>
        <p:blipFill>
          <a:blip r:embed="rId2" cstate="print"/>
          <a:stretch>
            <a:fillRect/>
          </a:stretch>
        </p:blipFill>
        <p:spPr>
          <a:xfrm>
            <a:off x="6297735" y="2164831"/>
            <a:ext cx="5523865" cy="4047490"/>
          </a:xfrm>
          <a:prstGeom prst="rect">
            <a:avLst/>
          </a:prstGeom>
        </p:spPr>
      </p:pic>
    </p:spTree>
  </p:cSld>
  <p:clrMapOvr>
    <a:masterClrMapping/>
  </p:clrMapOvr>
  <p:transition spd="slow" advTm="4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981700" y="2419350"/>
            <a:ext cx="3839193" cy="1107996"/>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r>
              <a:rPr lang="en-US" altLang="zh-CN" sz="6600" dirty="0">
                <a:solidFill>
                  <a:schemeClr val="accent1"/>
                </a:solidFill>
              </a:rPr>
              <a:t>PART  01</a:t>
            </a:r>
            <a:endParaRPr lang="zh-CN" altLang="en-US" sz="6600" dirty="0">
              <a:solidFill>
                <a:schemeClr val="accent1"/>
              </a:solidFill>
            </a:endParaRPr>
          </a:p>
        </p:txBody>
      </p:sp>
      <p:sp>
        <p:nvSpPr>
          <p:cNvPr id="13" name="文本框 12"/>
          <p:cNvSpPr txBox="1"/>
          <p:nvPr/>
        </p:nvSpPr>
        <p:spPr>
          <a:xfrm>
            <a:off x="5834063" y="3865901"/>
            <a:ext cx="4134465" cy="769441"/>
          </a:xfrm>
          <a:prstGeom prst="rect">
            <a:avLst/>
          </a:prstGeom>
          <a:noFill/>
        </p:spPr>
        <p:txBody>
          <a:bodyPr wrap="none" rtlCol="0">
            <a:spAutoFit/>
            <a:scene3d>
              <a:camera prst="orthographicFront"/>
              <a:lightRig rig="threePt" dir="t"/>
            </a:scene3d>
            <a:sp3d contourW="6350"/>
          </a:bodyPr>
          <a:lstStyle/>
          <a:p>
            <a:pPr algn="l"/>
            <a:r>
              <a:rPr lang="zh-CN" altLang="en-US" sz="4400" b="1" dirty="0">
                <a:solidFill>
                  <a:schemeClr val="accent1"/>
                </a:solidFill>
                <a:sym typeface="+mn-ea"/>
              </a:rPr>
              <a:t>目的及适用范围</a:t>
            </a:r>
            <a:endParaRPr lang="zh-CN" altLang="en-US" sz="4400" b="1" dirty="0">
              <a:solidFill>
                <a:schemeClr val="accent1"/>
              </a:solidFill>
            </a:endParaRPr>
          </a:p>
        </p:txBody>
      </p:sp>
      <p:pic>
        <p:nvPicPr>
          <p:cNvPr id="16" name="图片占位符 15"/>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a:stretch>
            <a:fillRect/>
          </a:stretch>
        </p:blipFill>
        <p:spPr/>
      </p:pic>
      <p:cxnSp>
        <p:nvCxnSpPr>
          <p:cNvPr id="19" name="直接连接符 18"/>
          <p:cNvCxnSpPr/>
          <p:nvPr/>
        </p:nvCxnSpPr>
        <p:spPr>
          <a:xfrm>
            <a:off x="6096000" y="3527346"/>
            <a:ext cx="356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49"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a:t>
            </a: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4" name="图片 3"/>
          <p:cNvPicPr>
            <a:picLocks noChangeAspect="1"/>
          </p:cNvPicPr>
          <p:nvPr/>
        </p:nvPicPr>
        <p:blipFill>
          <a:blip r:embed="rId1" cstate="print"/>
          <a:stretch>
            <a:fillRect/>
          </a:stretch>
        </p:blipFill>
        <p:spPr>
          <a:xfrm>
            <a:off x="2339439" y="1663700"/>
            <a:ext cx="7504274" cy="4229100"/>
          </a:xfrm>
          <a:prstGeom prst="rect">
            <a:avLst/>
          </a:prstGeom>
        </p:spPr>
      </p:pic>
    </p:spTree>
  </p:cSld>
  <p:clrMapOvr>
    <a:masterClrMapping/>
  </p:clrMapOvr>
  <p:transition spd="slow" advTm="400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7"/>
          <p:cNvSpPr txBox="1"/>
          <p:nvPr/>
        </p:nvSpPr>
        <p:spPr>
          <a:xfrm>
            <a:off x="1367722" y="353834"/>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3" name="矩形: 圆角 45"/>
          <p:cNvSpPr/>
          <p:nvPr/>
        </p:nvSpPr>
        <p:spPr>
          <a:xfrm rot="2050489">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altLang="zh-CN" sz="2400" b="1" dirty="0">
              <a:solidFill>
                <a:srgbClr val="FFFFFF"/>
              </a:solidFill>
              <a:ea typeface="微软雅黑" panose="020B0503020204020204" charset="-122"/>
            </a:endParaRPr>
          </a:p>
        </p:txBody>
      </p:sp>
      <p:sp>
        <p:nvSpPr>
          <p:cNvPr id="4"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a:t>
            </a: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cxnSp>
        <p:nvCxnSpPr>
          <p:cNvPr id="5" name="直接连接符 4"/>
          <p:cNvCxnSpPr/>
          <p:nvPr/>
        </p:nvCxnSpPr>
        <p:spPr>
          <a:xfrm>
            <a:off x="1113757" y="994150"/>
            <a:ext cx="10975324" cy="2837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任意多边形: 形状 49"/>
          <p:cNvSpPr/>
          <p:nvPr/>
        </p:nvSpPr>
        <p:spPr>
          <a:xfrm rot="2700000">
            <a:off x="9929976" y="77762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任意多边形: 形状 49"/>
          <p:cNvSpPr/>
          <p:nvPr/>
        </p:nvSpPr>
        <p:spPr>
          <a:xfrm rot="2700000">
            <a:off x="11245888" y="805998"/>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49"/>
          <p:cNvSpPr/>
          <p:nvPr/>
        </p:nvSpPr>
        <p:spPr>
          <a:xfrm rot="2700000">
            <a:off x="10542410" y="807056"/>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5" name="矩形 14"/>
          <p:cNvSpPr/>
          <p:nvPr/>
        </p:nvSpPr>
        <p:spPr>
          <a:xfrm>
            <a:off x="788466" y="2452618"/>
            <a:ext cx="10673950" cy="4558748"/>
          </a:xfrm>
          <a:prstGeom prst="rect">
            <a:avLst/>
          </a:prstGeom>
        </p:spPr>
        <p:txBody>
          <a:bodyPr wrap="square">
            <a:spAutoFit/>
          </a:bodyPr>
          <a:lstStyle/>
          <a:p>
            <a:pPr>
              <a:lnSpc>
                <a:spcPts val="3200"/>
              </a:lnSpc>
            </a:pPr>
            <a:r>
              <a:rPr lang="zh-CN" altLang="en-US" sz="2000" b="1" dirty="0">
                <a:solidFill>
                  <a:srgbClr val="333333"/>
                </a:solidFill>
                <a:latin typeface="+mn-ea"/>
              </a:rPr>
              <a:t>第六条</a:t>
            </a:r>
            <a:r>
              <a:rPr lang="zh-CN" altLang="en-US" sz="2000" dirty="0">
                <a:solidFill>
                  <a:srgbClr val="333333"/>
                </a:solidFill>
                <a:latin typeface="+mn-ea"/>
              </a:rPr>
              <a:t> </a:t>
            </a:r>
            <a:r>
              <a:rPr lang="zh-CN" altLang="en-US" sz="2000" dirty="0">
                <a:solidFill>
                  <a:srgbClr val="FF0000"/>
                </a:solidFill>
                <a:latin typeface="+mn-ea"/>
              </a:rPr>
              <a:t>建设单位应当向施工单位提供施工现场及毗邻区域内供水、排水、供电、供气、供热、通信、广播电视等地下管线资料，气象和水文观测资料，相邻建筑物和构筑物、地下工程的有关资料，并保证资料的真实、准确、完整。</a:t>
            </a:r>
            <a:endParaRPr lang="zh-CN" altLang="en-US" sz="2000" dirty="0">
              <a:solidFill>
                <a:srgbClr val="FF0000"/>
              </a:solidFill>
              <a:latin typeface="+mn-ea"/>
            </a:endParaRPr>
          </a:p>
          <a:p>
            <a:pPr>
              <a:lnSpc>
                <a:spcPts val="3200"/>
              </a:lnSpc>
            </a:pPr>
            <a:r>
              <a:rPr lang="zh-CN" altLang="en-US" sz="2000" dirty="0">
                <a:solidFill>
                  <a:srgbClr val="FF0000"/>
                </a:solidFill>
                <a:latin typeface="+mn-ea"/>
              </a:rPr>
              <a:t>建设单位因建设工程需要，向有关部门或者单位查询前款规定的资料时，有关部门或者单位应当及时提供。</a:t>
            </a:r>
            <a:endParaRPr lang="zh-CN" altLang="en-US" sz="2000" dirty="0">
              <a:solidFill>
                <a:srgbClr val="FF0000"/>
              </a:solidFill>
              <a:latin typeface="+mn-ea"/>
            </a:endParaRPr>
          </a:p>
          <a:p>
            <a:pPr>
              <a:lnSpc>
                <a:spcPts val="3200"/>
              </a:lnSpc>
            </a:pPr>
            <a:r>
              <a:rPr lang="zh-CN" altLang="en-US" sz="2000" b="1" dirty="0">
                <a:solidFill>
                  <a:srgbClr val="333333"/>
                </a:solidFill>
                <a:latin typeface="+mn-ea"/>
              </a:rPr>
              <a:t>第七条</a:t>
            </a:r>
            <a:r>
              <a:rPr lang="zh-CN" altLang="en-US" sz="2000" dirty="0">
                <a:solidFill>
                  <a:srgbClr val="333333"/>
                </a:solidFill>
                <a:latin typeface="+mn-ea"/>
              </a:rPr>
              <a:t> 建设单位不得对勘察、设计、施工、工程监理等单位提出不符合建设工程安全生产法律、法规和强制性标准规定的要求，不得压缩</a:t>
            </a:r>
            <a:r>
              <a:rPr lang="zh-CN" altLang="en-US" sz="2000" dirty="0">
                <a:solidFill>
                  <a:srgbClr val="FF0000"/>
                </a:solidFill>
                <a:latin typeface="+mn-ea"/>
              </a:rPr>
              <a:t>合同约定的工期</a:t>
            </a:r>
            <a:r>
              <a:rPr lang="zh-CN" altLang="en-US" sz="2000" dirty="0">
                <a:solidFill>
                  <a:srgbClr val="333333"/>
                </a:solidFill>
                <a:latin typeface="+mn-ea"/>
              </a:rPr>
              <a:t>。</a:t>
            </a:r>
            <a:endParaRPr lang="zh-CN" altLang="en-US" sz="2000" dirty="0">
              <a:solidFill>
                <a:srgbClr val="333333"/>
              </a:solidFill>
              <a:latin typeface="+mn-ea"/>
            </a:endParaRPr>
          </a:p>
          <a:p>
            <a:pPr>
              <a:lnSpc>
                <a:spcPts val="3200"/>
              </a:lnSpc>
            </a:pPr>
            <a:r>
              <a:rPr lang="zh-CN" altLang="en-US" sz="2000" b="1" dirty="0">
                <a:solidFill>
                  <a:srgbClr val="333333"/>
                </a:solidFill>
                <a:latin typeface="+mn-ea"/>
              </a:rPr>
              <a:t>第八条</a:t>
            </a:r>
            <a:r>
              <a:rPr lang="zh-CN" altLang="en-US" sz="2000" dirty="0">
                <a:solidFill>
                  <a:srgbClr val="333333"/>
                </a:solidFill>
                <a:latin typeface="+mn-ea"/>
              </a:rPr>
              <a:t> 建设单位在编制工程概算时，</a:t>
            </a:r>
            <a:r>
              <a:rPr lang="zh-CN" altLang="en-US" sz="2000" dirty="0">
                <a:solidFill>
                  <a:srgbClr val="FF0000"/>
                </a:solidFill>
                <a:latin typeface="+mn-ea"/>
              </a:rPr>
              <a:t>应当确定建设工程安全作业环境及安全施工措施所需费用</a:t>
            </a:r>
            <a:r>
              <a:rPr lang="zh-CN" altLang="en-US" sz="2000" dirty="0">
                <a:solidFill>
                  <a:srgbClr val="333333"/>
                </a:solidFill>
                <a:latin typeface="+mn-ea"/>
              </a:rPr>
              <a:t>。</a:t>
            </a:r>
            <a:endParaRPr lang="zh-CN" altLang="en-US" sz="2000" dirty="0">
              <a:solidFill>
                <a:srgbClr val="333333"/>
              </a:solidFill>
              <a:latin typeface="+mn-ea"/>
            </a:endParaRPr>
          </a:p>
          <a:p>
            <a:pPr>
              <a:lnSpc>
                <a:spcPts val="3200"/>
              </a:lnSpc>
            </a:pPr>
            <a:r>
              <a:rPr lang="zh-CN" altLang="en-US" sz="2000" b="1" dirty="0">
                <a:solidFill>
                  <a:srgbClr val="333333"/>
                </a:solidFill>
                <a:latin typeface="+mn-ea"/>
              </a:rPr>
              <a:t>第九条</a:t>
            </a:r>
            <a:r>
              <a:rPr lang="zh-CN" altLang="en-US" sz="2000" dirty="0">
                <a:solidFill>
                  <a:srgbClr val="333333"/>
                </a:solidFill>
                <a:latin typeface="+mn-ea"/>
              </a:rPr>
              <a:t> 建设单位不得明示或者暗示施工单位购买、租赁、使用不符合安全施工要求的安全防护用具、机械设备、施工机具及配件、消防设施和器材。</a:t>
            </a:r>
            <a:endParaRPr lang="zh-CN" altLang="en-US" sz="2000" dirty="0">
              <a:solidFill>
                <a:srgbClr val="333333"/>
              </a:solidFill>
              <a:latin typeface="+mn-ea"/>
            </a:endParaRPr>
          </a:p>
          <a:p>
            <a:pPr>
              <a:lnSpc>
                <a:spcPts val="3200"/>
              </a:lnSpc>
            </a:pPr>
            <a:endParaRPr lang="zh-CN" altLang="en-US" sz="2000" dirty="0">
              <a:latin typeface="+mn-ea"/>
            </a:endParaRPr>
          </a:p>
        </p:txBody>
      </p:sp>
      <p:sp>
        <p:nvSpPr>
          <p:cNvPr id="16" name="矩形 15"/>
          <p:cNvSpPr/>
          <p:nvPr/>
        </p:nvSpPr>
        <p:spPr>
          <a:xfrm>
            <a:off x="2018805" y="1145135"/>
            <a:ext cx="7968343" cy="1077218"/>
          </a:xfrm>
          <a:prstGeom prst="rect">
            <a:avLst/>
          </a:prstGeom>
        </p:spPr>
        <p:txBody>
          <a:bodyPr wrap="square">
            <a:spAutoFit/>
          </a:bodyPr>
          <a:lstStyle/>
          <a:p>
            <a:pPr lvl="0" algn="ctr"/>
            <a:r>
              <a:rPr lang="zh-CN" altLang="en-US" sz="3200" b="1" dirty="0">
                <a:solidFill>
                  <a:srgbClr val="333333"/>
                </a:solidFill>
              </a:rPr>
              <a:t>建设工程安全管理条例中建设单位的安全责          任与本条例的异同</a:t>
            </a:r>
            <a:endParaRPr lang="zh-CN" altLang="en-US" sz="3200" dirty="0">
              <a:solidFill>
                <a:srgbClr val="333333"/>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5"/>
          <p:cNvSpPr/>
          <p:nvPr/>
        </p:nvSpPr>
        <p:spPr>
          <a:xfrm rot="2569907">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altLang="zh-CN" sz="2400" b="1" dirty="0">
              <a:solidFill>
                <a:srgbClr val="FFFFFF"/>
              </a:solidFill>
              <a:ea typeface="微软雅黑" panose="020B0503020204020204" charset="-122"/>
            </a:endParaRPr>
          </a:p>
        </p:txBody>
      </p:sp>
      <p:cxnSp>
        <p:nvCxnSpPr>
          <p:cNvPr id="3" name="直接连接符 2"/>
          <p:cNvCxnSpPr/>
          <p:nvPr/>
        </p:nvCxnSpPr>
        <p:spPr>
          <a:xfrm>
            <a:off x="1113757" y="994150"/>
            <a:ext cx="10975324" cy="2837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任意多边形: 形状 49"/>
          <p:cNvSpPr/>
          <p:nvPr/>
        </p:nvSpPr>
        <p:spPr>
          <a:xfrm rot="2700000">
            <a:off x="10341468" y="77762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 name="任意多边形: 形状 49"/>
          <p:cNvSpPr/>
          <p:nvPr/>
        </p:nvSpPr>
        <p:spPr>
          <a:xfrm rot="2700000">
            <a:off x="10953901" y="805998"/>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 name="任意多边形: 形状 49"/>
          <p:cNvSpPr/>
          <p:nvPr/>
        </p:nvSpPr>
        <p:spPr>
          <a:xfrm rot="2700000">
            <a:off x="11566336" y="77762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8"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a:t>
            </a: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9" name="矩形 8"/>
          <p:cNvSpPr/>
          <p:nvPr/>
        </p:nvSpPr>
        <p:spPr>
          <a:xfrm>
            <a:off x="1320800" y="400325"/>
            <a:ext cx="2921000" cy="584775"/>
          </a:xfrm>
          <a:prstGeom prst="rect">
            <a:avLst/>
          </a:prstGeom>
        </p:spPr>
        <p:txBody>
          <a:bodyPr wrap="square">
            <a:spAutoFit/>
          </a:bodyPr>
          <a:lstStyle/>
          <a:p>
            <a:pPr lvl="0">
              <a:defRPr/>
            </a:pPr>
            <a:r>
              <a:rPr lang="zh-CN" altLang="en-US" sz="3200" b="1" dirty="0">
                <a:solidFill>
                  <a:srgbClr val="2980B9"/>
                </a:solidFill>
                <a:ea typeface="微软雅黑" panose="020B0503020204020204" charset="-122"/>
                <a:sym typeface="+mn-ea"/>
              </a:rPr>
              <a:t>各方主体责任</a:t>
            </a:r>
            <a:endParaRPr lang="zh-CN" altLang="en-US" sz="3200" b="1" dirty="0">
              <a:solidFill>
                <a:srgbClr val="2980B9"/>
              </a:solidFill>
              <a:ea typeface="微软雅黑" panose="020B0503020204020204" charset="-122"/>
            </a:endParaRPr>
          </a:p>
        </p:txBody>
      </p:sp>
      <p:sp>
        <p:nvSpPr>
          <p:cNvPr id="10" name="矩形 9"/>
          <p:cNvSpPr/>
          <p:nvPr/>
        </p:nvSpPr>
        <p:spPr>
          <a:xfrm>
            <a:off x="2070100" y="1074510"/>
            <a:ext cx="8369300" cy="1077218"/>
          </a:xfrm>
          <a:prstGeom prst="rect">
            <a:avLst/>
          </a:prstGeom>
        </p:spPr>
        <p:txBody>
          <a:bodyPr wrap="square">
            <a:spAutoFit/>
          </a:bodyPr>
          <a:lstStyle/>
          <a:p>
            <a:pPr lvl="0" algn="ctr"/>
            <a:r>
              <a:rPr lang="zh-CN" altLang="en-US" sz="3200" b="1" dirty="0">
                <a:solidFill>
                  <a:srgbClr val="333333"/>
                </a:solidFill>
              </a:rPr>
              <a:t>建设工程安全管理条例中建设单位的安全责任与本条例的异同</a:t>
            </a:r>
            <a:endParaRPr lang="zh-CN" altLang="en-US" sz="3200" dirty="0">
              <a:solidFill>
                <a:srgbClr val="333333"/>
              </a:solidFill>
            </a:endParaRPr>
          </a:p>
        </p:txBody>
      </p:sp>
      <p:sp>
        <p:nvSpPr>
          <p:cNvPr id="12" name="矩形 11"/>
          <p:cNvSpPr/>
          <p:nvPr/>
        </p:nvSpPr>
        <p:spPr>
          <a:xfrm>
            <a:off x="524613" y="2311401"/>
            <a:ext cx="10645816" cy="4564839"/>
          </a:xfrm>
          <a:prstGeom prst="rect">
            <a:avLst/>
          </a:prstGeom>
        </p:spPr>
        <p:txBody>
          <a:bodyPr wrap="square">
            <a:spAutoFit/>
          </a:bodyPr>
          <a:lstStyle/>
          <a:p>
            <a:pPr>
              <a:lnSpc>
                <a:spcPts val="3200"/>
              </a:lnSpc>
            </a:pPr>
            <a:r>
              <a:rPr lang="zh-CN" altLang="en-US" sz="2000" b="1" dirty="0">
                <a:solidFill>
                  <a:srgbClr val="333333"/>
                </a:solidFill>
                <a:latin typeface="+mn-ea"/>
              </a:rPr>
              <a:t>第十条</a:t>
            </a:r>
            <a:r>
              <a:rPr lang="zh-CN" altLang="en-US" sz="2000" dirty="0">
                <a:solidFill>
                  <a:srgbClr val="333333"/>
                </a:solidFill>
                <a:latin typeface="+mn-ea"/>
              </a:rPr>
              <a:t> </a:t>
            </a:r>
            <a:r>
              <a:rPr lang="zh-CN" altLang="en-US" sz="2000" dirty="0">
                <a:solidFill>
                  <a:srgbClr val="FF0000"/>
                </a:solidFill>
                <a:latin typeface="+mn-ea"/>
              </a:rPr>
              <a:t>建设单位在申请领取施工许可证时，应当提供建设工程有关安全施工措施的资料。</a:t>
            </a:r>
            <a:endParaRPr lang="zh-CN" altLang="en-US" sz="2000" dirty="0">
              <a:solidFill>
                <a:srgbClr val="FF0000"/>
              </a:solidFill>
              <a:latin typeface="+mn-ea"/>
            </a:endParaRPr>
          </a:p>
          <a:p>
            <a:pPr>
              <a:lnSpc>
                <a:spcPts val="3200"/>
              </a:lnSpc>
            </a:pPr>
            <a:r>
              <a:rPr lang="zh-CN" altLang="en-US" sz="2000" dirty="0">
                <a:solidFill>
                  <a:srgbClr val="333333"/>
                </a:solidFill>
                <a:latin typeface="+mn-ea"/>
              </a:rPr>
              <a:t>依法批准开工报告的建设工程，建设单位应当自开工报告批准之日起</a:t>
            </a:r>
            <a:r>
              <a:rPr lang="en-US" altLang="zh-CN" sz="2000" dirty="0">
                <a:solidFill>
                  <a:srgbClr val="333333"/>
                </a:solidFill>
                <a:latin typeface="+mn-ea"/>
              </a:rPr>
              <a:t>15</a:t>
            </a:r>
            <a:r>
              <a:rPr lang="zh-CN" altLang="en-US" sz="2000" dirty="0">
                <a:solidFill>
                  <a:srgbClr val="333333"/>
                </a:solidFill>
                <a:latin typeface="+mn-ea"/>
              </a:rPr>
              <a:t>日内，将保证安全施工的措施报送建设工程所在地的县级以上地方人民政府建设行政主管部门或者其他有关部门备案。</a:t>
            </a:r>
            <a:endParaRPr lang="zh-CN" altLang="en-US" sz="2000" dirty="0">
              <a:solidFill>
                <a:srgbClr val="333333"/>
              </a:solidFill>
              <a:latin typeface="+mn-ea"/>
            </a:endParaRPr>
          </a:p>
          <a:p>
            <a:pPr>
              <a:lnSpc>
                <a:spcPts val="3200"/>
              </a:lnSpc>
            </a:pPr>
            <a:r>
              <a:rPr lang="zh-CN" altLang="en-US" sz="2000" b="1" dirty="0">
                <a:solidFill>
                  <a:srgbClr val="333333"/>
                </a:solidFill>
                <a:latin typeface="+mn-ea"/>
              </a:rPr>
              <a:t>第十一条</a:t>
            </a:r>
            <a:r>
              <a:rPr lang="zh-CN" altLang="en-US" sz="2000" dirty="0">
                <a:solidFill>
                  <a:srgbClr val="333333"/>
                </a:solidFill>
                <a:latin typeface="+mn-ea"/>
              </a:rPr>
              <a:t> 建设单位应当将拆除工程发包给具有相应资质等级的施工单位。</a:t>
            </a:r>
            <a:endParaRPr lang="zh-CN" altLang="en-US" sz="2000" dirty="0">
              <a:solidFill>
                <a:srgbClr val="333333"/>
              </a:solidFill>
              <a:latin typeface="+mn-ea"/>
            </a:endParaRPr>
          </a:p>
          <a:p>
            <a:pPr>
              <a:lnSpc>
                <a:spcPts val="3200"/>
              </a:lnSpc>
            </a:pPr>
            <a:r>
              <a:rPr lang="zh-CN" altLang="en-US" sz="2000" dirty="0">
                <a:solidFill>
                  <a:srgbClr val="333333"/>
                </a:solidFill>
                <a:latin typeface="+mn-ea"/>
              </a:rPr>
              <a:t>建设单位应当在拆除工程施工</a:t>
            </a:r>
            <a:r>
              <a:rPr lang="en-US" altLang="zh-CN" sz="2000" dirty="0">
                <a:solidFill>
                  <a:srgbClr val="333333"/>
                </a:solidFill>
                <a:latin typeface="+mn-ea"/>
              </a:rPr>
              <a:t>15</a:t>
            </a:r>
            <a:r>
              <a:rPr lang="zh-CN" altLang="en-US" sz="2000" dirty="0">
                <a:solidFill>
                  <a:srgbClr val="333333"/>
                </a:solidFill>
                <a:latin typeface="+mn-ea"/>
              </a:rPr>
              <a:t>日前，将下列资料报送建设工程所在地的县级以上地方人民政府建设行政主管部门或者其他有关部门备案</a:t>
            </a:r>
            <a:r>
              <a:rPr lang="en-US" altLang="zh-CN" sz="2000" dirty="0">
                <a:solidFill>
                  <a:srgbClr val="333333"/>
                </a:solidFill>
                <a:latin typeface="+mn-ea"/>
              </a:rPr>
              <a:t>:</a:t>
            </a:r>
            <a:endParaRPr lang="en-US" altLang="zh-CN" sz="2000" dirty="0">
              <a:solidFill>
                <a:srgbClr val="333333"/>
              </a:solidFill>
              <a:latin typeface="+mn-ea"/>
            </a:endParaRPr>
          </a:p>
          <a:p>
            <a:pPr>
              <a:lnSpc>
                <a:spcPts val="3200"/>
              </a:lnSpc>
            </a:pPr>
            <a:r>
              <a:rPr lang="en-US" altLang="zh-CN" sz="2000" dirty="0">
                <a:solidFill>
                  <a:srgbClr val="333333"/>
                </a:solidFill>
                <a:latin typeface="+mn-ea"/>
              </a:rPr>
              <a:t>(</a:t>
            </a:r>
            <a:r>
              <a:rPr lang="zh-CN" altLang="en-US" sz="2000" dirty="0">
                <a:solidFill>
                  <a:srgbClr val="333333"/>
                </a:solidFill>
                <a:latin typeface="+mn-ea"/>
              </a:rPr>
              <a:t>一</a:t>
            </a:r>
            <a:r>
              <a:rPr lang="en-US" altLang="zh-CN" sz="2000" dirty="0">
                <a:solidFill>
                  <a:srgbClr val="333333"/>
                </a:solidFill>
                <a:latin typeface="+mn-ea"/>
              </a:rPr>
              <a:t>)</a:t>
            </a:r>
            <a:r>
              <a:rPr lang="zh-CN" altLang="en-US" sz="2000" dirty="0">
                <a:solidFill>
                  <a:srgbClr val="333333"/>
                </a:solidFill>
                <a:latin typeface="+mn-ea"/>
              </a:rPr>
              <a:t>施工单位资质等级证明</a:t>
            </a:r>
            <a:r>
              <a:rPr lang="en-US" altLang="zh-CN" sz="2000" dirty="0">
                <a:solidFill>
                  <a:srgbClr val="333333"/>
                </a:solidFill>
                <a:latin typeface="+mn-ea"/>
              </a:rPr>
              <a:t>;</a:t>
            </a:r>
            <a:endParaRPr lang="en-US" altLang="zh-CN" sz="2000" dirty="0">
              <a:solidFill>
                <a:srgbClr val="333333"/>
              </a:solidFill>
              <a:latin typeface="+mn-ea"/>
            </a:endParaRPr>
          </a:p>
          <a:p>
            <a:pPr>
              <a:lnSpc>
                <a:spcPts val="3200"/>
              </a:lnSpc>
            </a:pPr>
            <a:r>
              <a:rPr lang="en-US" altLang="zh-CN" sz="2000" dirty="0">
                <a:solidFill>
                  <a:srgbClr val="333333"/>
                </a:solidFill>
                <a:latin typeface="+mn-ea"/>
              </a:rPr>
              <a:t>(</a:t>
            </a:r>
            <a:r>
              <a:rPr lang="zh-CN" altLang="en-US" sz="2000" dirty="0">
                <a:solidFill>
                  <a:srgbClr val="333333"/>
                </a:solidFill>
                <a:latin typeface="+mn-ea"/>
              </a:rPr>
              <a:t>二</a:t>
            </a:r>
            <a:r>
              <a:rPr lang="en-US" altLang="zh-CN" sz="2000" dirty="0">
                <a:solidFill>
                  <a:srgbClr val="333333"/>
                </a:solidFill>
                <a:latin typeface="+mn-ea"/>
              </a:rPr>
              <a:t>)</a:t>
            </a:r>
            <a:r>
              <a:rPr lang="zh-CN" altLang="en-US" sz="2000" dirty="0">
                <a:solidFill>
                  <a:srgbClr val="333333"/>
                </a:solidFill>
                <a:latin typeface="+mn-ea"/>
              </a:rPr>
              <a:t>拟拆除建筑物、构筑物及可能危及毗邻建筑的说明</a:t>
            </a:r>
            <a:r>
              <a:rPr lang="en-US" altLang="zh-CN" sz="2000" dirty="0">
                <a:solidFill>
                  <a:srgbClr val="333333"/>
                </a:solidFill>
                <a:latin typeface="+mn-ea"/>
              </a:rPr>
              <a:t>;</a:t>
            </a:r>
            <a:endParaRPr lang="en-US" altLang="zh-CN" sz="2000" dirty="0">
              <a:solidFill>
                <a:srgbClr val="333333"/>
              </a:solidFill>
              <a:latin typeface="+mn-ea"/>
            </a:endParaRPr>
          </a:p>
          <a:p>
            <a:pPr>
              <a:lnSpc>
                <a:spcPts val="3200"/>
              </a:lnSpc>
            </a:pPr>
            <a:r>
              <a:rPr lang="en-US" altLang="zh-CN" sz="2000" dirty="0">
                <a:solidFill>
                  <a:srgbClr val="333333"/>
                </a:solidFill>
                <a:latin typeface="+mn-ea"/>
              </a:rPr>
              <a:t>(</a:t>
            </a:r>
            <a:r>
              <a:rPr lang="zh-CN" altLang="en-US" sz="2000" dirty="0">
                <a:solidFill>
                  <a:srgbClr val="333333"/>
                </a:solidFill>
                <a:latin typeface="+mn-ea"/>
              </a:rPr>
              <a:t>三</a:t>
            </a:r>
            <a:r>
              <a:rPr lang="en-US" altLang="zh-CN" sz="2000" dirty="0">
                <a:solidFill>
                  <a:srgbClr val="333333"/>
                </a:solidFill>
                <a:latin typeface="+mn-ea"/>
              </a:rPr>
              <a:t>)</a:t>
            </a:r>
            <a:r>
              <a:rPr lang="zh-CN" altLang="en-US" sz="2000" dirty="0">
                <a:solidFill>
                  <a:srgbClr val="333333"/>
                </a:solidFill>
                <a:latin typeface="+mn-ea"/>
              </a:rPr>
              <a:t>拆除施工组织方案</a:t>
            </a:r>
            <a:r>
              <a:rPr lang="en-US" altLang="zh-CN" sz="2000" dirty="0">
                <a:solidFill>
                  <a:srgbClr val="333333"/>
                </a:solidFill>
                <a:latin typeface="+mn-ea"/>
              </a:rPr>
              <a:t>;</a:t>
            </a:r>
            <a:endParaRPr lang="en-US" altLang="zh-CN" sz="2000" dirty="0">
              <a:solidFill>
                <a:srgbClr val="333333"/>
              </a:solidFill>
              <a:latin typeface="+mn-ea"/>
            </a:endParaRPr>
          </a:p>
          <a:p>
            <a:pPr>
              <a:lnSpc>
                <a:spcPts val="3200"/>
              </a:lnSpc>
            </a:pPr>
            <a:r>
              <a:rPr lang="en-US" altLang="zh-CN" sz="2000" dirty="0">
                <a:solidFill>
                  <a:srgbClr val="333333"/>
                </a:solidFill>
                <a:latin typeface="+mn-ea"/>
              </a:rPr>
              <a:t>(</a:t>
            </a:r>
            <a:r>
              <a:rPr lang="zh-CN" altLang="en-US" sz="2000" dirty="0">
                <a:solidFill>
                  <a:srgbClr val="333333"/>
                </a:solidFill>
                <a:latin typeface="+mn-ea"/>
              </a:rPr>
              <a:t>四</a:t>
            </a:r>
            <a:r>
              <a:rPr lang="en-US" altLang="zh-CN" sz="2000" dirty="0">
                <a:solidFill>
                  <a:srgbClr val="333333"/>
                </a:solidFill>
                <a:latin typeface="+mn-ea"/>
              </a:rPr>
              <a:t>)</a:t>
            </a:r>
            <a:r>
              <a:rPr lang="zh-CN" altLang="en-US" sz="2000" dirty="0">
                <a:solidFill>
                  <a:srgbClr val="333333"/>
                </a:solidFill>
                <a:latin typeface="+mn-ea"/>
              </a:rPr>
              <a:t>堆放、清除废弃物的措施。</a:t>
            </a:r>
            <a:endParaRPr lang="zh-CN" altLang="en-US" sz="2000" dirty="0">
              <a:solidFill>
                <a:srgbClr val="333333"/>
              </a:solidFill>
              <a:latin typeface="+mn-ea"/>
            </a:endParaRPr>
          </a:p>
          <a:p>
            <a:pPr>
              <a:lnSpc>
                <a:spcPts val="3200"/>
              </a:lnSpc>
            </a:pPr>
            <a:r>
              <a:rPr lang="zh-CN" altLang="en-US" sz="2000" dirty="0">
                <a:solidFill>
                  <a:srgbClr val="333333"/>
                </a:solidFill>
                <a:latin typeface="+mn-ea"/>
              </a:rPr>
              <a:t>实施爆破作业的，应当遵守国家有关民用爆炸物品管理的规定。</a:t>
            </a:r>
            <a:endParaRPr lang="zh-CN" altLang="en-US" sz="2000" b="0" i="0" dirty="0">
              <a:solidFill>
                <a:srgbClr val="333333"/>
              </a:solidFill>
              <a:effectLst/>
              <a:latin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49"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a:t>
            </a: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806449" y="1329583"/>
            <a:ext cx="18084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勘察单位</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2" name="图片 1"/>
          <p:cNvPicPr>
            <a:picLocks noChangeAspect="1"/>
          </p:cNvPicPr>
          <p:nvPr/>
        </p:nvPicPr>
        <p:blipFill>
          <a:blip r:embed="rId1" cstate="print"/>
          <a:stretch>
            <a:fillRect/>
          </a:stretch>
        </p:blipFill>
        <p:spPr>
          <a:xfrm>
            <a:off x="3171190" y="1184910"/>
            <a:ext cx="5533390" cy="2428875"/>
          </a:xfrm>
          <a:prstGeom prst="rect">
            <a:avLst/>
          </a:prstGeom>
        </p:spPr>
      </p:pic>
      <p:sp>
        <p:nvSpPr>
          <p:cNvPr id="5" name="文本框 4"/>
          <p:cNvSpPr txBox="1"/>
          <p:nvPr/>
        </p:nvSpPr>
        <p:spPr>
          <a:xfrm>
            <a:off x="806449" y="4010553"/>
            <a:ext cx="1808480" cy="583565"/>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设计单位</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6" name="图片 5"/>
          <p:cNvPicPr>
            <a:picLocks noChangeAspect="1"/>
          </p:cNvPicPr>
          <p:nvPr/>
        </p:nvPicPr>
        <p:blipFill>
          <a:blip r:embed="rId2" cstate="print"/>
          <a:stretch>
            <a:fillRect/>
          </a:stretch>
        </p:blipFill>
        <p:spPr>
          <a:xfrm>
            <a:off x="3199765" y="3879850"/>
            <a:ext cx="5476240" cy="2362200"/>
          </a:xfrm>
          <a:prstGeom prst="rect">
            <a:avLst/>
          </a:prstGeom>
        </p:spPr>
      </p:pic>
    </p:spTree>
  </p:cSld>
  <p:clrMapOvr>
    <a:masterClrMapping/>
  </p:clrMapOvr>
  <p:transition spd="slow" advTm="40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49"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a:t>
            </a: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2" name="图片 1"/>
          <p:cNvPicPr>
            <a:picLocks noChangeAspect="1"/>
          </p:cNvPicPr>
          <p:nvPr/>
        </p:nvPicPr>
        <p:blipFill>
          <a:blip r:embed="rId1" cstate="print"/>
          <a:stretch>
            <a:fillRect/>
          </a:stretch>
        </p:blipFill>
        <p:spPr>
          <a:xfrm>
            <a:off x="355600" y="1724660"/>
            <a:ext cx="5542915" cy="4942840"/>
          </a:xfrm>
          <a:prstGeom prst="rect">
            <a:avLst/>
          </a:prstGeom>
        </p:spPr>
      </p:pic>
      <p:sp>
        <p:nvSpPr>
          <p:cNvPr id="5" name="文本框 4"/>
          <p:cNvSpPr txBox="1"/>
          <p:nvPr/>
        </p:nvSpPr>
        <p:spPr>
          <a:xfrm>
            <a:off x="661669" y="1140988"/>
            <a:ext cx="1808480" cy="583565"/>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施工单位</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3" name="图片 2"/>
          <p:cNvPicPr>
            <a:picLocks noChangeAspect="1"/>
          </p:cNvPicPr>
          <p:nvPr/>
        </p:nvPicPr>
        <p:blipFill>
          <a:blip r:embed="rId2" cstate="print"/>
          <a:stretch>
            <a:fillRect/>
          </a:stretch>
        </p:blipFill>
        <p:spPr>
          <a:xfrm>
            <a:off x="6148070" y="2129790"/>
            <a:ext cx="5514340" cy="3914140"/>
          </a:xfrm>
          <a:prstGeom prst="rect">
            <a:avLst/>
          </a:prstGeom>
        </p:spPr>
      </p:pic>
    </p:spTree>
  </p:cSld>
  <p:clrMapOvr>
    <a:masterClrMapping/>
  </p:clrMapOvr>
  <p:transition spd="slow" advTm="40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49"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dirty="0">
                <a:solidFill>
                  <a:srgbClr val="FFFFFF"/>
                </a:solidFill>
                <a:latin typeface="Arial" panose="020B0604020202020204"/>
                <a:ea typeface="微软雅黑" panose="020B0503020204020204" charset="-122"/>
              </a:rPr>
              <a:t>07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4" name="图片 3"/>
          <p:cNvPicPr>
            <a:picLocks noChangeAspect="1"/>
          </p:cNvPicPr>
          <p:nvPr/>
        </p:nvPicPr>
        <p:blipFill>
          <a:blip r:embed="rId1" cstate="print"/>
          <a:stretch>
            <a:fillRect/>
          </a:stretch>
        </p:blipFill>
        <p:spPr>
          <a:xfrm>
            <a:off x="3190680" y="1460501"/>
            <a:ext cx="5991420" cy="5061610"/>
          </a:xfrm>
          <a:prstGeom prst="rect">
            <a:avLst/>
          </a:prstGeom>
        </p:spPr>
      </p:pic>
    </p:spTree>
  </p:cSld>
  <p:clrMapOvr>
    <a:masterClrMapping/>
  </p:clrMapOvr>
  <p:transition spd="slow" advTm="40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49"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a:t>
            </a: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806449" y="1329583"/>
            <a:ext cx="18084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监理单位</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2" name="图片 1"/>
          <p:cNvPicPr>
            <a:picLocks noChangeAspect="1"/>
          </p:cNvPicPr>
          <p:nvPr/>
        </p:nvPicPr>
        <p:blipFill>
          <a:blip r:embed="rId1" cstate="print"/>
          <a:stretch>
            <a:fillRect/>
          </a:stretch>
        </p:blipFill>
        <p:spPr>
          <a:xfrm>
            <a:off x="600710" y="2184176"/>
            <a:ext cx="5495290" cy="3133090"/>
          </a:xfrm>
          <a:prstGeom prst="rect">
            <a:avLst/>
          </a:prstGeom>
        </p:spPr>
      </p:pic>
      <p:pic>
        <p:nvPicPr>
          <p:cNvPr id="5" name="图片 4"/>
          <p:cNvPicPr>
            <a:picLocks noChangeAspect="1"/>
          </p:cNvPicPr>
          <p:nvPr/>
        </p:nvPicPr>
        <p:blipFill>
          <a:blip r:embed="rId2" cstate="print"/>
          <a:stretch>
            <a:fillRect/>
          </a:stretch>
        </p:blipFill>
        <p:spPr>
          <a:xfrm>
            <a:off x="6372225" y="2185670"/>
            <a:ext cx="5476240" cy="4066540"/>
          </a:xfrm>
          <a:prstGeom prst="rect">
            <a:avLst/>
          </a:prstGeom>
        </p:spPr>
      </p:pic>
    </p:spTree>
  </p:cSld>
  <p:clrMapOvr>
    <a:masterClrMapping/>
  </p:clrMapOvr>
  <p:transition spd="slow" advTm="400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49"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a:t>
            </a: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806449" y="1329583"/>
            <a:ext cx="22148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第三方监测</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4" name="图片 3"/>
          <p:cNvPicPr>
            <a:picLocks noChangeAspect="1"/>
          </p:cNvPicPr>
          <p:nvPr/>
        </p:nvPicPr>
        <p:blipFill>
          <a:blip r:embed="rId1" cstate="print"/>
          <a:stretch>
            <a:fillRect/>
          </a:stretch>
        </p:blipFill>
        <p:spPr>
          <a:xfrm>
            <a:off x="1046328" y="2184176"/>
            <a:ext cx="6778473" cy="4267200"/>
          </a:xfrm>
          <a:prstGeom prst="rect">
            <a:avLst/>
          </a:prstGeom>
        </p:spPr>
      </p:pic>
    </p:spTree>
  </p:cSld>
  <p:clrMapOvr>
    <a:masterClrMapping/>
  </p:clrMapOvr>
  <p:transition spd="slow" advTm="400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49"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0</a:t>
            </a: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806449" y="1329583"/>
            <a:ext cx="9956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专家</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11" name="图片 10" descr="QQ截图20180605183454.png"/>
          <p:cNvPicPr>
            <a:picLocks noChangeAspect="1"/>
          </p:cNvPicPr>
          <p:nvPr/>
        </p:nvPicPr>
        <p:blipFill>
          <a:blip r:embed="rId1" cstate="print"/>
          <a:stretch>
            <a:fillRect/>
          </a:stretch>
        </p:blipFill>
        <p:spPr>
          <a:xfrm>
            <a:off x="806449" y="2184176"/>
            <a:ext cx="7581900" cy="3073400"/>
          </a:xfrm>
          <a:prstGeom prst="rect">
            <a:avLst/>
          </a:prstGeom>
        </p:spPr>
      </p:pic>
    </p:spTree>
  </p:cSld>
  <p:clrMapOvr>
    <a:masterClrMapping/>
  </p:clrMapOvr>
  <p:transition spd="slow" advTm="400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圆角 45"/>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7" name="直接连接符 46"/>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03349" y="366923"/>
            <a:ext cx="26212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各方主体责任</a:t>
            </a:r>
            <a:endParaRPr kumimoji="0" lang="zh-CN" altLang="en-US" sz="3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49" name="文本框 48"/>
          <p:cNvSpPr txBox="1"/>
          <p:nvPr/>
        </p:nvSpPr>
        <p:spPr>
          <a:xfrm>
            <a:off x="524612" y="400325"/>
            <a:ext cx="5277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dirty="0">
                <a:solidFill>
                  <a:srgbClr val="FFFFFF"/>
                </a:solidFill>
                <a:latin typeface="Arial" panose="020B0604020202020204"/>
                <a:ea typeface="微软雅黑" panose="020B0503020204020204" charset="-122"/>
              </a:rPr>
              <a:t>07</a:t>
            </a:r>
            <a:endPar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0" name="任意多边形: 形状 49"/>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任意多边形: 形状 50"/>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任意多边形: 形状 51"/>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806449" y="1329583"/>
            <a:ext cx="3434080" cy="583565"/>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建设行业主管部门</a:t>
            </a:r>
            <a:endParaRPr lang="zh-CN" altLang="en-US" sz="3200" b="1" noProof="0" dirty="0">
              <a:ln>
                <a:noFill/>
              </a:ln>
              <a:solidFill>
                <a:srgbClr val="2980B9"/>
              </a:solidFill>
              <a:effectLst/>
              <a:uLnTx/>
              <a:uFillTx/>
              <a:latin typeface="Arial" panose="020B0604020202020204"/>
              <a:ea typeface="微软雅黑" panose="020B0503020204020204" charset="-122"/>
              <a:sym typeface="+mn-ea"/>
            </a:endParaRPr>
          </a:p>
        </p:txBody>
      </p:sp>
      <p:pic>
        <p:nvPicPr>
          <p:cNvPr id="4" name="图片 3"/>
          <p:cNvPicPr>
            <a:picLocks noChangeAspect="1"/>
          </p:cNvPicPr>
          <p:nvPr/>
        </p:nvPicPr>
        <p:blipFill>
          <a:blip r:embed="rId1" cstate="print"/>
          <a:stretch>
            <a:fillRect/>
          </a:stretch>
        </p:blipFill>
        <p:spPr>
          <a:xfrm>
            <a:off x="622300" y="2090420"/>
            <a:ext cx="5504815" cy="4257040"/>
          </a:xfrm>
          <a:prstGeom prst="rect">
            <a:avLst/>
          </a:prstGeom>
        </p:spPr>
      </p:pic>
      <p:pic>
        <p:nvPicPr>
          <p:cNvPr id="5" name="图片 4"/>
          <p:cNvPicPr>
            <a:picLocks noChangeAspect="1"/>
          </p:cNvPicPr>
          <p:nvPr/>
        </p:nvPicPr>
        <p:blipFill>
          <a:blip r:embed="rId2" cstate="print"/>
          <a:stretch>
            <a:fillRect/>
          </a:stretch>
        </p:blipFill>
        <p:spPr>
          <a:xfrm>
            <a:off x="6457315" y="2235200"/>
            <a:ext cx="5542915" cy="3569335"/>
          </a:xfrm>
          <a:prstGeom prst="rect">
            <a:avLst/>
          </a:prstGeom>
        </p:spPr>
      </p:pic>
    </p:spTree>
  </p:cSld>
  <p:clrMapOvr>
    <a:masterClrMapping/>
  </p:clrMapOvr>
  <p:transition spd="slow" advTm="4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0" y="3702186"/>
            <a:ext cx="12192000"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3" name="矩形: 圆角 32"/>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34" name="直接连接符 3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403349" y="366923"/>
            <a:ext cx="3027680" cy="583565"/>
          </a:xfrm>
          <a:prstGeom prst="rect">
            <a:avLst/>
          </a:prstGeom>
          <a:noFill/>
        </p:spPr>
        <p:txBody>
          <a:bodyPr wrap="none" rtlCol="0">
            <a:spAutoFit/>
            <a:scene3d>
              <a:camera prst="orthographicFront"/>
              <a:lightRig rig="threePt" dir="t"/>
            </a:scene3d>
            <a:sp3d contourW="6350"/>
          </a:bodyPr>
          <a:lstStyle/>
          <a:p>
            <a:pPr marR="0" indent="0" algn="l" defTabSz="914400" fontAlgn="auto">
              <a:lnSpc>
                <a:spcPct val="100000"/>
              </a:lnSpc>
              <a:spcBef>
                <a:spcPts val="0"/>
              </a:spcBef>
              <a:spcAft>
                <a:spcPts val="0"/>
              </a:spcAft>
              <a:buClrTx/>
              <a:buSzTx/>
              <a:buFontTx/>
              <a:buNone/>
              <a:defRPr/>
            </a:pPr>
            <a:r>
              <a:rPr lang="zh-CN" altLang="en-US" sz="3200" b="1" noProof="0" dirty="0">
                <a:ln>
                  <a:noFill/>
                </a:ln>
                <a:solidFill>
                  <a:srgbClr val="2980B9"/>
                </a:solidFill>
                <a:effectLst/>
                <a:uLnTx/>
                <a:uFillTx/>
                <a:latin typeface="Arial" panose="020B0604020202020204"/>
                <a:ea typeface="微软雅黑" panose="020B0503020204020204" charset="-122"/>
                <a:sym typeface="+mn-ea"/>
              </a:rPr>
              <a:t>目的及适用范围</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36" name="文本框 35"/>
          <p:cNvSpPr txBox="1"/>
          <p:nvPr/>
        </p:nvSpPr>
        <p:spPr>
          <a:xfrm>
            <a:off x="524612" y="400325"/>
            <a:ext cx="521970" cy="46037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01</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37" name="任意多边形: 形状 36"/>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8" name="任意多边形: 形状 37"/>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9" name="任意多边形: 形状 38"/>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0" name="文本框 99"/>
          <p:cNvSpPr txBox="1"/>
          <p:nvPr/>
        </p:nvSpPr>
        <p:spPr>
          <a:xfrm>
            <a:off x="597534" y="1329373"/>
            <a:ext cx="11432170" cy="2239074"/>
          </a:xfrm>
          <a:prstGeom prst="rect">
            <a:avLst/>
          </a:prstGeom>
          <a:noFill/>
          <a:ln w="9525">
            <a:noFill/>
          </a:ln>
        </p:spPr>
        <p:txBody>
          <a:bodyPr wrap="square">
            <a:spAutoFit/>
          </a:bodyPr>
          <a:lstStyle/>
          <a:p>
            <a:pPr indent="0"/>
            <a:r>
              <a:rPr lang="zh-CN" altLang="en-US" sz="2800" b="1" dirty="0">
                <a:latin typeface="宋体" panose="02010600030101010101" pitchFamily="2" charset="-122"/>
                <a:ea typeface="宋体" panose="02010600030101010101" pitchFamily="2" charset="-122"/>
                <a:cs typeface="宋体" panose="02010600030101010101" pitchFamily="2" charset="-122"/>
              </a:rPr>
              <a:t>目的：</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a:p>
            <a:pPr indent="0"/>
            <a:endParaRPr lang="zh-CN" altLang="en-US" sz="2400" b="0" dirty="0">
              <a:latin typeface="宋体" panose="02010600030101010101" pitchFamily="2" charset="-122"/>
              <a:ea typeface="宋体" panose="02010600030101010101" pitchFamily="2" charset="-122"/>
              <a:cs typeface="宋体" panose="02010600030101010101" pitchFamily="2" charset="-122"/>
            </a:endParaRPr>
          </a:p>
          <a:p>
            <a:pPr indent="0" fontAlgn="auto">
              <a:lnSpc>
                <a:spcPts val="3500"/>
              </a:lnSpc>
            </a:pPr>
            <a:r>
              <a:rPr lang="zh-CN" altLang="en-US" sz="2400" b="0" dirty="0">
                <a:latin typeface="宋体" panose="02010600030101010101" pitchFamily="2" charset="-122"/>
                <a:ea typeface="宋体" panose="02010600030101010101" pitchFamily="2" charset="-122"/>
                <a:cs typeface="宋体" panose="02010600030101010101" pitchFamily="2" charset="-122"/>
              </a:rPr>
              <a:t>    为加强对</a:t>
            </a:r>
            <a:r>
              <a:rPr lang="zh-CN" altLang="en-US" sz="2400" b="0" dirty="0">
                <a:solidFill>
                  <a:srgbClr val="FF0000"/>
                </a:solidFill>
                <a:latin typeface="宋体 ，Arial" charset="0"/>
                <a:cs typeface="宋体 ，Arial" charset="0"/>
              </a:rPr>
              <a:t>房屋建筑和市政基础设施工程中</a:t>
            </a:r>
            <a:r>
              <a:rPr lang="zh-CN" altLang="en-US" sz="2400" b="0" dirty="0">
                <a:latin typeface="宋体" panose="02010600030101010101" pitchFamily="2" charset="-122"/>
                <a:ea typeface="宋体" panose="02010600030101010101" pitchFamily="2" charset="-122"/>
                <a:cs typeface="宋体" panose="02010600030101010101" pitchFamily="2" charset="-122"/>
              </a:rPr>
              <a:t>危险性较大的分部分项工程安全管理，</a:t>
            </a:r>
            <a:r>
              <a:rPr lang="zh-CN" altLang="en-US" sz="2400" b="0" dirty="0">
                <a:solidFill>
                  <a:srgbClr val="00B0F0"/>
                </a:solidFill>
                <a:latin typeface="宋体" panose="02010600030101010101" pitchFamily="2" charset="-122"/>
                <a:ea typeface="宋体" panose="02010600030101010101" pitchFamily="2" charset="-122"/>
                <a:cs typeface="宋体" panose="02010600030101010101" pitchFamily="2" charset="-122"/>
              </a:rPr>
              <a:t>（明确安全专项施工方案编制内容，规范专家论证程序，确保安全专项施工方案实施，积极）</a:t>
            </a:r>
            <a:r>
              <a:rPr lang="zh-CN" altLang="en-US" sz="2400" b="0" dirty="0">
                <a:solidFill>
                  <a:srgbClr val="FF0000"/>
                </a:solidFill>
                <a:latin typeface="宋体" panose="02010600030101010101" pitchFamily="2" charset="-122"/>
                <a:ea typeface="宋体" panose="02010600030101010101" pitchFamily="2" charset="-122"/>
                <a:cs typeface="宋体" panose="02010600030101010101" pitchFamily="2" charset="-122"/>
              </a:rPr>
              <a:t>有效</a:t>
            </a:r>
            <a:r>
              <a:rPr lang="zh-CN" altLang="en-US" sz="2400" b="0" dirty="0">
                <a:latin typeface="宋体" panose="02010600030101010101" pitchFamily="2" charset="-122"/>
                <a:ea typeface="宋体" panose="02010600030101010101" pitchFamily="2" charset="-122"/>
                <a:cs typeface="宋体" panose="02010600030101010101" pitchFamily="2" charset="-122"/>
              </a:rPr>
              <a:t>防范</a:t>
            </a:r>
            <a:r>
              <a:rPr lang="zh-CN" altLang="en-US" sz="2400" b="0" dirty="0">
                <a:solidFill>
                  <a:srgbClr val="00B0F0"/>
                </a:solidFill>
                <a:latin typeface="宋体" panose="02010600030101010101" pitchFamily="2" charset="-122"/>
                <a:ea typeface="宋体" panose="02010600030101010101" pitchFamily="2" charset="-122"/>
                <a:cs typeface="宋体" panose="02010600030101010101" pitchFamily="2" charset="-122"/>
              </a:rPr>
              <a:t>（和遏制建筑施工）</a:t>
            </a:r>
            <a:r>
              <a:rPr lang="zh-CN" altLang="en-US" sz="2400" b="0" dirty="0">
                <a:latin typeface="宋体" panose="02010600030101010101" pitchFamily="2" charset="-122"/>
                <a:ea typeface="宋体" panose="02010600030101010101" pitchFamily="2" charset="-122"/>
                <a:cs typeface="宋体" panose="02010600030101010101" pitchFamily="2" charset="-122"/>
              </a:rPr>
              <a:t>生产安全事故</a:t>
            </a:r>
            <a:r>
              <a:rPr lang="zh-CN" altLang="en-US" sz="2400" b="0" dirty="0">
                <a:solidFill>
                  <a:srgbClr val="00B0F0"/>
                </a:solidFill>
                <a:latin typeface="宋体" panose="02010600030101010101" pitchFamily="2" charset="-122"/>
                <a:ea typeface="宋体" panose="02010600030101010101" pitchFamily="2" charset="-122"/>
                <a:cs typeface="宋体" panose="02010600030101010101" pitchFamily="2" charset="-122"/>
              </a:rPr>
              <a:t>（的</a:t>
            </a:r>
            <a:r>
              <a:rPr lang="zh-CN" altLang="en-US" sz="2400" dirty="0">
                <a:solidFill>
                  <a:srgbClr val="00B0F0"/>
                </a:solidFill>
                <a:latin typeface="宋体" panose="02010600030101010101" pitchFamily="2" charset="-122"/>
                <a:ea typeface="宋体" panose="02010600030101010101" pitchFamily="2" charset="-122"/>
                <a:cs typeface="宋体" panose="02010600030101010101" pitchFamily="2" charset="-122"/>
              </a:rPr>
              <a:t>发</a:t>
            </a:r>
            <a:r>
              <a:rPr lang="zh-CN" altLang="en-US" sz="2400" b="0" dirty="0">
                <a:solidFill>
                  <a:srgbClr val="00B0F0"/>
                </a:solidFill>
                <a:latin typeface="宋体" panose="02010600030101010101" pitchFamily="2" charset="-122"/>
                <a:ea typeface="宋体" panose="02010600030101010101" pitchFamily="2" charset="-122"/>
                <a:cs typeface="宋体" panose="02010600030101010101" pitchFamily="2" charset="-122"/>
              </a:rPr>
              <a:t>生</a:t>
            </a:r>
            <a:r>
              <a:rPr lang="en-US" altLang="zh-CN" sz="2400" b="0" dirty="0">
                <a:solidFill>
                  <a:srgbClr val="00B0F0"/>
                </a:solidFill>
                <a:latin typeface="宋体" panose="02010600030101010101" pitchFamily="2" charset="-122"/>
                <a:ea typeface="宋体" panose="02010600030101010101" pitchFamily="2" charset="-122"/>
                <a:cs typeface="宋体" panose="02010600030101010101" pitchFamily="2" charset="-122"/>
              </a:rPr>
              <a:t>)</a:t>
            </a:r>
            <a:r>
              <a:rPr lang="zh-CN" altLang="en-US" sz="2400" b="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p>
        </p:txBody>
      </p:sp>
      <p:sp>
        <p:nvSpPr>
          <p:cNvPr id="3" name="文本框 2"/>
          <p:cNvSpPr txBox="1"/>
          <p:nvPr/>
        </p:nvSpPr>
        <p:spPr>
          <a:xfrm>
            <a:off x="702470" y="4129698"/>
            <a:ext cx="10875972" cy="2239074"/>
          </a:xfrm>
          <a:prstGeom prst="rect">
            <a:avLst/>
          </a:prstGeom>
          <a:noFill/>
          <a:ln w="9525">
            <a:noFill/>
          </a:ln>
        </p:spPr>
        <p:txBody>
          <a:bodyPr wrap="square">
            <a:spAutoFit/>
          </a:bodyPr>
          <a:lstStyle/>
          <a:p>
            <a:pPr indent="0"/>
            <a:r>
              <a:rPr lang="zh-CN" altLang="en-US" sz="2800" b="1" dirty="0">
                <a:latin typeface="宋体" panose="02010600030101010101" pitchFamily="2" charset="-122"/>
                <a:ea typeface="宋体" panose="02010600030101010101" pitchFamily="2" charset="-122"/>
                <a:cs typeface="宋体" panose="02010600030101010101" pitchFamily="2" charset="-122"/>
              </a:rPr>
              <a:t>范围：</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a:p>
            <a:pPr indent="0"/>
            <a:endParaRPr lang="zh-CN" altLang="en-US" sz="2400" b="0" dirty="0">
              <a:latin typeface="宋体" panose="02010600030101010101" pitchFamily="2" charset="-122"/>
              <a:ea typeface="宋体" panose="02010600030101010101" pitchFamily="2" charset="-122"/>
              <a:cs typeface="宋体" panose="02010600030101010101" pitchFamily="2" charset="-122"/>
            </a:endParaRPr>
          </a:p>
          <a:p>
            <a:pPr indent="0" fontAlgn="auto">
              <a:lnSpc>
                <a:spcPts val="3500"/>
              </a:lnSpc>
            </a:pPr>
            <a:r>
              <a:rPr lang="zh-CN" altLang="en-US" sz="2400" b="0" dirty="0">
                <a:latin typeface="宋体" panose="02010600030101010101" pitchFamily="2" charset="-122"/>
                <a:ea typeface="宋体" panose="02010600030101010101" pitchFamily="2" charset="-122"/>
                <a:cs typeface="宋体" panose="02010600030101010101" pitchFamily="2" charset="-122"/>
              </a:rPr>
              <a:t>房屋建筑和市政基础设施工程</a:t>
            </a:r>
            <a:r>
              <a:rPr lang="zh-CN" altLang="en-US" sz="2400" b="0" dirty="0">
                <a:solidFill>
                  <a:srgbClr val="FF0000"/>
                </a:solidFill>
                <a:latin typeface="宋体 ，Arial" charset="0"/>
                <a:cs typeface="宋体 ，Arial" charset="0"/>
              </a:rPr>
              <a:t>中危险性较大的分部分项工程安全管理</a:t>
            </a:r>
            <a:r>
              <a:rPr lang="zh-CN" altLang="en-US" sz="2400" b="0" dirty="0">
                <a:solidFill>
                  <a:srgbClr val="00B0F0"/>
                </a:solidFill>
                <a:latin typeface="宋体" panose="02010600030101010101" pitchFamily="2" charset="-122"/>
                <a:ea typeface="宋体" panose="02010600030101010101" pitchFamily="2" charset="-122"/>
                <a:cs typeface="宋体" panose="02010600030101010101" pitchFamily="2" charset="-122"/>
              </a:rPr>
              <a:t>（以下简称“建筑工程”）的新建、改建、扩建、装修和拆除等建筑安全生产活动及安全管理）</a:t>
            </a:r>
            <a:r>
              <a:rPr lang="zh-CN" altLang="en-US" sz="2400" b="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p>
        </p:txBody>
      </p:sp>
    </p:spTree>
  </p:cSld>
  <p:clrMapOvr>
    <a:masterClrMapping/>
  </p:clrMapOvr>
  <p:transition spd="slow" advTm="400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403349" y="366923"/>
            <a:ext cx="2646878" cy="584775"/>
          </a:xfrm>
          <a:prstGeom prst="rect">
            <a:avLst/>
          </a:prstGeom>
          <a:noFill/>
        </p:spPr>
        <p:txBody>
          <a:bodyPr wrap="none" rtlCol="0">
            <a:spAutoFit/>
            <a:scene3d>
              <a:camera prst="orthographicFront"/>
              <a:lightRig rig="threePt" dir="t"/>
            </a:scene3d>
            <a:sp3d contourW="6350"/>
          </a:bodyPr>
          <a:lstStyle/>
          <a:p>
            <a:r>
              <a:rPr lang="zh-CN" altLang="en-US" sz="3200" b="1" dirty="0">
                <a:solidFill>
                  <a:srgbClr val="2980B9"/>
                </a:solidFill>
              </a:rPr>
              <a:t>现场存在问题</a:t>
            </a:r>
            <a:endParaRPr lang="zh-CN" altLang="en-US" sz="3200" b="1" dirty="0">
              <a:solidFill>
                <a:srgbClr val="2980B9"/>
              </a:solidFill>
            </a:endParaRPr>
          </a:p>
        </p:txBody>
      </p:sp>
      <p:sp>
        <p:nvSpPr>
          <p:cNvPr id="83" name="文本框 82"/>
          <p:cNvSpPr txBox="1"/>
          <p:nvPr/>
        </p:nvSpPr>
        <p:spPr>
          <a:xfrm>
            <a:off x="521743" y="400325"/>
            <a:ext cx="527709" cy="461665"/>
          </a:xfrm>
          <a:prstGeom prst="rect">
            <a:avLst/>
          </a:prstGeom>
          <a:noFill/>
        </p:spPr>
        <p:txBody>
          <a:bodyPr wrap="none" rtlCol="0">
            <a:spAutoFit/>
          </a:bodyPr>
          <a:lstStyle/>
          <a:p>
            <a:pPr algn="ctr"/>
            <a:r>
              <a:rPr lang="en-US" altLang="zh-CN" sz="2400" b="1" dirty="0">
                <a:solidFill>
                  <a:srgbClr val="FFFFFF"/>
                </a:solidFill>
              </a:rPr>
              <a:t>08</a:t>
            </a:r>
            <a:endParaRPr lang="zh-CN" altLang="en-US" sz="2400" b="1" dirty="0">
              <a:solidFill>
                <a:srgbClr val="FFFFFF"/>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矩形 1"/>
          <p:cNvSpPr/>
          <p:nvPr/>
        </p:nvSpPr>
        <p:spPr>
          <a:xfrm>
            <a:off x="1049452" y="1243738"/>
            <a:ext cx="2236510" cy="584775"/>
          </a:xfrm>
          <a:prstGeom prst="rect">
            <a:avLst/>
          </a:prstGeom>
        </p:spPr>
        <p:txBody>
          <a:bodyPr wrap="none">
            <a:spAutoFit/>
          </a:bodyPr>
          <a:lstStyle/>
          <a:p>
            <a:pPr lvl="0">
              <a:defRPr/>
            </a:pPr>
            <a:r>
              <a:rPr lang="zh-CN" altLang="en-US" sz="3200" b="1" dirty="0">
                <a:solidFill>
                  <a:srgbClr val="2980B9"/>
                </a:solidFill>
                <a:ea typeface="微软雅黑" panose="020B0503020204020204" charset="-122"/>
                <a:sym typeface="+mn-ea"/>
              </a:rPr>
              <a:t>工程指挥部</a:t>
            </a:r>
            <a:endParaRPr lang="zh-CN" altLang="en-US" sz="3200" b="1" dirty="0">
              <a:solidFill>
                <a:srgbClr val="2980B9"/>
              </a:solidFill>
              <a:ea typeface="微软雅黑" panose="020B0503020204020204" charset="-122"/>
            </a:endParaRPr>
          </a:p>
        </p:txBody>
      </p:sp>
      <p:sp>
        <p:nvSpPr>
          <p:cNvPr id="3" name="矩形 2"/>
          <p:cNvSpPr/>
          <p:nvPr/>
        </p:nvSpPr>
        <p:spPr>
          <a:xfrm>
            <a:off x="914400" y="2013696"/>
            <a:ext cx="9990142" cy="3157275"/>
          </a:xfrm>
          <a:prstGeom prst="rect">
            <a:avLst/>
          </a:prstGeom>
        </p:spPr>
        <p:txBody>
          <a:bodyPr wrap="square">
            <a:spAutoFit/>
          </a:bodyPr>
          <a:lstStyle/>
          <a:p>
            <a:pPr algn="just">
              <a:lnSpc>
                <a:spcPts val="4300"/>
              </a:lnSpc>
              <a:spcAft>
                <a:spcPts val="0"/>
              </a:spcAft>
            </a:pPr>
            <a:r>
              <a:rPr lang="en-US" altLang="zh-CN" sz="2000" kern="100" dirty="0">
                <a:latin typeface="+mn-ea"/>
                <a:cs typeface="Times New Roman" panose="02020603050405020304"/>
              </a:rPr>
              <a:t>1</a:t>
            </a:r>
            <a:r>
              <a:rPr lang="zh-CN" altLang="zh-CN" sz="2000" kern="100" dirty="0">
                <a:latin typeface="+mn-ea"/>
                <a:cs typeface="Times New Roman" panose="02020603050405020304"/>
              </a:rPr>
              <a:t>、</a:t>
            </a:r>
            <a:r>
              <a:rPr lang="zh-CN" altLang="en-US" sz="2000" kern="100" dirty="0">
                <a:latin typeface="+mn-ea"/>
                <a:cs typeface="Times New Roman" panose="02020603050405020304"/>
              </a:rPr>
              <a:t>对</a:t>
            </a:r>
            <a:r>
              <a:rPr lang="zh-CN" altLang="zh-CN" sz="2000" kern="100" dirty="0">
                <a:latin typeface="+mn-ea"/>
                <a:cs typeface="Times New Roman" panose="02020603050405020304"/>
              </a:rPr>
              <a:t>安装单位超过一定规模的危大工程吊装未进行专家论证。</a:t>
            </a:r>
            <a:endParaRPr lang="zh-CN" altLang="zh-CN" sz="2000" kern="100" dirty="0">
              <a:latin typeface="+mn-ea"/>
              <a:cs typeface="Times New Roman" panose="02020603050405020304"/>
            </a:endParaRPr>
          </a:p>
          <a:p>
            <a:pPr algn="just">
              <a:lnSpc>
                <a:spcPts val="4300"/>
              </a:lnSpc>
              <a:spcAft>
                <a:spcPts val="0"/>
              </a:spcAft>
            </a:pPr>
            <a:r>
              <a:rPr lang="en-US" altLang="zh-CN" sz="2000" kern="100" dirty="0">
                <a:latin typeface="+mn-ea"/>
                <a:cs typeface="Times New Roman" panose="02020603050405020304"/>
              </a:rPr>
              <a:t>2</a:t>
            </a:r>
            <a:r>
              <a:rPr lang="zh-CN" altLang="zh-CN" sz="2000" kern="100" dirty="0">
                <a:latin typeface="+mn-ea"/>
                <a:cs typeface="Times New Roman" panose="02020603050405020304"/>
              </a:rPr>
              <a:t>、</a:t>
            </a:r>
            <a:r>
              <a:rPr lang="zh-CN" altLang="en-US" sz="2000" kern="100" dirty="0">
                <a:latin typeface="+mn-ea"/>
                <a:cs typeface="Times New Roman" panose="02020603050405020304"/>
              </a:rPr>
              <a:t>部分</a:t>
            </a:r>
            <a:r>
              <a:rPr lang="zh-CN" altLang="zh-CN" sz="2000" kern="100" dirty="0">
                <a:latin typeface="+mn-ea"/>
                <a:cs typeface="Times New Roman" panose="02020603050405020304"/>
              </a:rPr>
              <a:t>指挥部负责人未参加专家论证</a:t>
            </a:r>
            <a:r>
              <a:rPr lang="zh-CN" altLang="en-US" sz="2000" kern="100" dirty="0">
                <a:latin typeface="+mn-ea"/>
                <a:cs typeface="Times New Roman" panose="02020603050405020304"/>
              </a:rPr>
              <a:t>。</a:t>
            </a:r>
            <a:endParaRPr lang="zh-CN" altLang="zh-CN" sz="2000" kern="100" dirty="0">
              <a:latin typeface="+mn-ea"/>
              <a:cs typeface="Times New Roman" panose="02020603050405020304"/>
            </a:endParaRPr>
          </a:p>
          <a:p>
            <a:pPr algn="just">
              <a:lnSpc>
                <a:spcPts val="4300"/>
              </a:lnSpc>
              <a:spcAft>
                <a:spcPts val="0"/>
              </a:spcAft>
            </a:pPr>
            <a:r>
              <a:rPr lang="en-US" altLang="zh-CN" sz="2000" kern="100" dirty="0">
                <a:latin typeface="+mn-ea"/>
                <a:cs typeface="Times New Roman" panose="02020603050405020304"/>
              </a:rPr>
              <a:t>3</a:t>
            </a:r>
            <a:r>
              <a:rPr lang="zh-CN" altLang="zh-CN" sz="2000" kern="100" dirty="0">
                <a:latin typeface="+mn-ea"/>
                <a:cs typeface="Times New Roman" panose="02020603050405020304"/>
              </a:rPr>
              <a:t>、</a:t>
            </a:r>
            <a:r>
              <a:rPr lang="zh-CN" altLang="en-US" sz="2000" kern="100" dirty="0">
                <a:latin typeface="+mn-ea"/>
                <a:cs typeface="Times New Roman" panose="02020603050405020304"/>
              </a:rPr>
              <a:t>部分项目</a:t>
            </a:r>
            <a:r>
              <a:rPr lang="zh-CN" altLang="zh-CN" sz="2000" kern="100" dirty="0">
                <a:latin typeface="+mn-ea"/>
                <a:cs typeface="Times New Roman" panose="02020603050405020304"/>
              </a:rPr>
              <a:t>领取施工许可证时未将安装单位超过一定规模的危大工程</a:t>
            </a:r>
            <a:r>
              <a:rPr lang="zh-CN" altLang="en-US" sz="2000" kern="100" dirty="0">
                <a:latin typeface="+mn-ea"/>
                <a:cs typeface="Times New Roman" panose="02020603050405020304"/>
              </a:rPr>
              <a:t>内容</a:t>
            </a:r>
            <a:r>
              <a:rPr lang="zh-CN" altLang="zh-CN" sz="2000" kern="100" dirty="0">
                <a:latin typeface="+mn-ea"/>
                <a:cs typeface="Times New Roman" panose="02020603050405020304"/>
              </a:rPr>
              <a:t>列入清单中</a:t>
            </a:r>
            <a:r>
              <a:rPr lang="zh-CN" altLang="en-US" sz="2000" kern="100" dirty="0">
                <a:latin typeface="+mn-ea"/>
                <a:cs typeface="Times New Roman" panose="02020603050405020304"/>
              </a:rPr>
              <a:t>。</a:t>
            </a:r>
            <a:endParaRPr lang="zh-CN" altLang="zh-CN" sz="2000" kern="100" dirty="0">
              <a:latin typeface="+mn-ea"/>
              <a:cs typeface="Times New Roman" panose="02020603050405020304"/>
            </a:endParaRPr>
          </a:p>
          <a:p>
            <a:pPr algn="just">
              <a:lnSpc>
                <a:spcPts val="4300"/>
              </a:lnSpc>
              <a:spcAft>
                <a:spcPts val="0"/>
              </a:spcAft>
            </a:pPr>
            <a:r>
              <a:rPr lang="en-US" altLang="zh-CN" sz="2000" kern="100" dirty="0">
                <a:latin typeface="+mn-ea"/>
                <a:cs typeface="Times New Roman" panose="02020603050405020304"/>
              </a:rPr>
              <a:t>4</a:t>
            </a:r>
            <a:r>
              <a:rPr lang="zh-CN" altLang="zh-CN" sz="2000" kern="100" dirty="0">
                <a:latin typeface="+mn-ea"/>
                <a:cs typeface="Times New Roman" panose="02020603050405020304"/>
              </a:rPr>
              <a:t>、</a:t>
            </a:r>
            <a:r>
              <a:rPr lang="zh-CN" altLang="en-US" sz="2000" kern="100" dirty="0">
                <a:latin typeface="+mn-ea"/>
                <a:cs typeface="Times New Roman" panose="02020603050405020304"/>
              </a:rPr>
              <a:t>部分项目</a:t>
            </a:r>
            <a:r>
              <a:rPr lang="zh-CN" altLang="zh-CN" sz="2000" kern="100" dirty="0">
                <a:latin typeface="+mn-ea"/>
                <a:cs typeface="Times New Roman" panose="02020603050405020304"/>
              </a:rPr>
              <a:t>未参加</a:t>
            </a:r>
            <a:r>
              <a:rPr lang="zh-CN" altLang="en-US" sz="2000" kern="100" dirty="0">
                <a:latin typeface="+mn-ea"/>
                <a:cs typeface="Times New Roman" panose="02020603050405020304"/>
              </a:rPr>
              <a:t>危大工程</a:t>
            </a:r>
            <a:r>
              <a:rPr lang="zh-CN" altLang="zh-CN" sz="2000" kern="100" dirty="0">
                <a:latin typeface="+mn-ea"/>
                <a:cs typeface="Times New Roman" panose="02020603050405020304"/>
              </a:rPr>
              <a:t>验收</a:t>
            </a:r>
            <a:r>
              <a:rPr lang="zh-CN" altLang="en-US" sz="2000" kern="100" dirty="0">
                <a:latin typeface="+mn-ea"/>
                <a:cs typeface="Times New Roman" panose="02020603050405020304"/>
              </a:rPr>
              <a:t>或无验收资料。</a:t>
            </a:r>
            <a:endParaRPr lang="en-US" altLang="zh-CN" sz="2000" kern="100" dirty="0">
              <a:latin typeface="+mn-ea"/>
              <a:cs typeface="Times New Roman" panose="02020603050405020304"/>
            </a:endParaRPr>
          </a:p>
          <a:p>
            <a:pPr algn="just">
              <a:lnSpc>
                <a:spcPts val="4300"/>
              </a:lnSpc>
              <a:spcAft>
                <a:spcPts val="0"/>
              </a:spcAft>
            </a:pPr>
            <a:r>
              <a:rPr lang="en-US" altLang="zh-CN" sz="2000" kern="100" dirty="0">
                <a:effectLst/>
                <a:latin typeface="+mn-ea"/>
                <a:cs typeface="Times New Roman" panose="02020603050405020304"/>
              </a:rPr>
              <a:t>5</a:t>
            </a:r>
            <a:r>
              <a:rPr lang="zh-CN" altLang="en-US" sz="2000" kern="100" dirty="0">
                <a:effectLst/>
                <a:latin typeface="+mn-ea"/>
                <a:cs typeface="Times New Roman" panose="02020603050405020304"/>
              </a:rPr>
              <a:t>、（电力监检）总指挥签字，但内容错漏百出。</a:t>
            </a:r>
            <a:endParaRPr lang="en-US" altLang="zh-CN" sz="2000" kern="100" dirty="0">
              <a:effectLst/>
              <a:latin typeface="+mn-ea"/>
              <a:cs typeface="Times New Roman" panose="02020603050405020304"/>
            </a:endParaRPr>
          </a:p>
          <a:p>
            <a:pPr algn="just">
              <a:spcAft>
                <a:spcPts val="0"/>
              </a:spcAft>
            </a:pPr>
            <a:endParaRPr lang="zh-CN" altLang="zh-CN" sz="2000" kern="100" dirty="0">
              <a:effectLst/>
              <a:latin typeface="+mn-ea"/>
              <a:cs typeface="Times New Roman" panose="02020603050405020304"/>
            </a:endParaRPr>
          </a:p>
        </p:txBody>
      </p:sp>
    </p:spTree>
  </p:cSld>
  <p:clrMapOvr>
    <a:masterClrMapping/>
  </p:clrMapOvr>
  <p:transition spd="slow" advTm="400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521743" y="400325"/>
            <a:ext cx="527709" cy="461665"/>
          </a:xfrm>
          <a:prstGeom prst="rect">
            <a:avLst/>
          </a:prstGeom>
          <a:noFill/>
        </p:spPr>
        <p:txBody>
          <a:bodyPr wrap="none" rtlCol="0">
            <a:spAutoFit/>
          </a:bodyPr>
          <a:lstStyle/>
          <a:p>
            <a:pPr algn="ctr"/>
            <a:r>
              <a:rPr lang="en-US" altLang="zh-CN" sz="2400" b="1" dirty="0">
                <a:solidFill>
                  <a:srgbClr val="FFFFFF"/>
                </a:solidFill>
              </a:rPr>
              <a:t>08</a:t>
            </a:r>
            <a:endParaRPr lang="zh-CN" altLang="en-US" sz="2400" b="1" dirty="0">
              <a:solidFill>
                <a:srgbClr val="FFFFFF"/>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p:cNvSpPr/>
          <p:nvPr/>
        </p:nvSpPr>
        <p:spPr>
          <a:xfrm>
            <a:off x="1049452" y="1243738"/>
            <a:ext cx="1826141" cy="584775"/>
          </a:xfrm>
          <a:prstGeom prst="rect">
            <a:avLst/>
          </a:prstGeom>
        </p:spPr>
        <p:txBody>
          <a:bodyPr wrap="none">
            <a:spAutoFit/>
          </a:bodyPr>
          <a:lstStyle/>
          <a:p>
            <a:pPr lvl="0">
              <a:defRPr/>
            </a:pPr>
            <a:r>
              <a:rPr lang="zh-CN" altLang="en-US" sz="3200" b="1" dirty="0">
                <a:solidFill>
                  <a:srgbClr val="2980B9"/>
                </a:solidFill>
                <a:ea typeface="微软雅黑" panose="020B0503020204020204" charset="-122"/>
              </a:rPr>
              <a:t>监理单位</a:t>
            </a:r>
            <a:endParaRPr lang="zh-CN" altLang="en-US" sz="3200" b="1" dirty="0">
              <a:solidFill>
                <a:srgbClr val="2980B9"/>
              </a:solidFill>
              <a:ea typeface="微软雅黑" panose="020B0503020204020204" charset="-122"/>
            </a:endParaRPr>
          </a:p>
        </p:txBody>
      </p:sp>
      <p:sp>
        <p:nvSpPr>
          <p:cNvPr id="2" name="矩形 1"/>
          <p:cNvSpPr/>
          <p:nvPr/>
        </p:nvSpPr>
        <p:spPr>
          <a:xfrm>
            <a:off x="1190219" y="2068036"/>
            <a:ext cx="10166143" cy="2862322"/>
          </a:xfrm>
          <a:prstGeom prst="rect">
            <a:avLst/>
          </a:prstGeom>
        </p:spPr>
        <p:txBody>
          <a:bodyPr wrap="square">
            <a:spAutoFit/>
          </a:bodyPr>
          <a:lstStyle/>
          <a:p>
            <a:pPr algn="just">
              <a:spcAft>
                <a:spcPts val="0"/>
              </a:spcAft>
            </a:pPr>
            <a:r>
              <a:rPr lang="en-US" altLang="zh-CN" sz="2000" kern="100" dirty="0">
                <a:latin typeface="+mn-ea"/>
                <a:cs typeface="Times New Roman" panose="02020603050405020304"/>
              </a:rPr>
              <a:t>1</a:t>
            </a:r>
            <a:r>
              <a:rPr lang="zh-CN" altLang="zh-CN" sz="2000" kern="100" dirty="0">
                <a:latin typeface="+mn-ea"/>
                <a:cs typeface="Times New Roman" panose="02020603050405020304"/>
              </a:rPr>
              <a:t>、监理实施细则中未针对危大工程</a:t>
            </a:r>
            <a:r>
              <a:rPr lang="zh-CN" altLang="en-US" sz="2000" kern="100" dirty="0">
                <a:latin typeface="+mn-ea"/>
                <a:cs typeface="Times New Roman" panose="02020603050405020304"/>
              </a:rPr>
              <a:t>编写</a:t>
            </a:r>
            <a:r>
              <a:rPr lang="zh-CN" altLang="zh-CN" sz="2000" kern="100" dirty="0">
                <a:latin typeface="+mn-ea"/>
                <a:cs typeface="Times New Roman" panose="02020603050405020304"/>
              </a:rPr>
              <a:t>单独内容。</a:t>
            </a:r>
            <a:endParaRPr lang="en-US" altLang="zh-CN" sz="2000" kern="100" dirty="0">
              <a:latin typeface="+mn-ea"/>
              <a:cs typeface="Times New Roman" panose="02020603050405020304"/>
            </a:endParaRPr>
          </a:p>
          <a:p>
            <a:pPr algn="just">
              <a:spcAft>
                <a:spcPts val="0"/>
              </a:spcAft>
            </a:pPr>
            <a:endParaRPr lang="zh-CN" altLang="zh-CN" sz="2000" kern="100" dirty="0">
              <a:latin typeface="+mn-ea"/>
              <a:cs typeface="Times New Roman" panose="02020603050405020304"/>
            </a:endParaRPr>
          </a:p>
          <a:p>
            <a:pPr algn="just">
              <a:spcAft>
                <a:spcPts val="0"/>
              </a:spcAft>
            </a:pPr>
            <a:r>
              <a:rPr lang="en-US" altLang="zh-CN" sz="2000" kern="100" dirty="0">
                <a:latin typeface="+mn-ea"/>
                <a:cs typeface="Times New Roman" panose="02020603050405020304"/>
              </a:rPr>
              <a:t>2</a:t>
            </a:r>
            <a:r>
              <a:rPr lang="zh-CN" altLang="zh-CN" sz="2000" kern="100" dirty="0">
                <a:latin typeface="+mn-ea"/>
                <a:cs typeface="Times New Roman" panose="02020603050405020304"/>
              </a:rPr>
              <a:t>、未组织有关人员进行</a:t>
            </a:r>
            <a:r>
              <a:rPr lang="zh-CN" altLang="en-US" sz="2000" kern="100" dirty="0">
                <a:latin typeface="+mn-ea"/>
                <a:cs typeface="Times New Roman" panose="02020603050405020304"/>
              </a:rPr>
              <a:t>危大工程</a:t>
            </a:r>
            <a:r>
              <a:rPr lang="zh-CN" altLang="zh-CN" sz="2000" kern="100" dirty="0">
                <a:latin typeface="+mn-ea"/>
                <a:cs typeface="Times New Roman" panose="02020603050405020304"/>
              </a:rPr>
              <a:t>验收</a:t>
            </a:r>
            <a:r>
              <a:rPr lang="zh-CN" altLang="en-US" sz="2000" kern="100" dirty="0">
                <a:latin typeface="+mn-ea"/>
                <a:cs typeface="Times New Roman" panose="02020603050405020304"/>
              </a:rPr>
              <a:t>。</a:t>
            </a:r>
            <a:endParaRPr lang="en-US" altLang="zh-CN" sz="2000" kern="100" dirty="0">
              <a:latin typeface="+mn-ea"/>
              <a:cs typeface="Times New Roman" panose="02020603050405020304"/>
            </a:endParaRPr>
          </a:p>
          <a:p>
            <a:pPr algn="just">
              <a:spcAft>
                <a:spcPts val="0"/>
              </a:spcAft>
            </a:pPr>
            <a:endParaRPr lang="zh-CN" altLang="zh-CN" sz="2000" kern="100" dirty="0">
              <a:latin typeface="+mn-ea"/>
              <a:cs typeface="Times New Roman" panose="02020603050405020304"/>
            </a:endParaRPr>
          </a:p>
          <a:p>
            <a:pPr algn="just">
              <a:spcAft>
                <a:spcPts val="0"/>
              </a:spcAft>
            </a:pPr>
            <a:r>
              <a:rPr lang="en-US" altLang="zh-CN" sz="2000" kern="100" dirty="0">
                <a:latin typeface="+mn-ea"/>
                <a:cs typeface="Times New Roman" panose="02020603050405020304"/>
              </a:rPr>
              <a:t>3</a:t>
            </a:r>
            <a:r>
              <a:rPr lang="zh-CN" altLang="zh-CN" sz="2000" kern="100" dirty="0">
                <a:latin typeface="+mn-ea"/>
                <a:cs typeface="Times New Roman" panose="02020603050405020304"/>
              </a:rPr>
              <a:t>、未单独建立危大工程</a:t>
            </a:r>
            <a:r>
              <a:rPr lang="zh-CN" altLang="en-US" sz="2000" kern="100" dirty="0">
                <a:latin typeface="+mn-ea"/>
                <a:cs typeface="Times New Roman" panose="02020603050405020304"/>
              </a:rPr>
              <a:t>安全</a:t>
            </a:r>
            <a:r>
              <a:rPr lang="zh-CN" altLang="zh-CN" sz="2000" kern="100" dirty="0">
                <a:latin typeface="+mn-ea"/>
                <a:cs typeface="Times New Roman" panose="02020603050405020304"/>
              </a:rPr>
              <a:t>档案</a:t>
            </a:r>
            <a:r>
              <a:rPr lang="zh-CN" altLang="en-US" sz="2000" kern="100" dirty="0">
                <a:latin typeface="+mn-ea"/>
                <a:cs typeface="Times New Roman" panose="02020603050405020304"/>
              </a:rPr>
              <a:t>。</a:t>
            </a:r>
            <a:endParaRPr lang="en-US" altLang="zh-CN" sz="2000" kern="100" dirty="0">
              <a:latin typeface="+mn-ea"/>
              <a:cs typeface="Times New Roman" panose="02020603050405020304"/>
            </a:endParaRPr>
          </a:p>
          <a:p>
            <a:pPr algn="just">
              <a:spcAft>
                <a:spcPts val="0"/>
              </a:spcAft>
            </a:pPr>
            <a:endParaRPr lang="zh-CN" altLang="zh-CN" sz="2000" kern="100" dirty="0">
              <a:latin typeface="+mn-ea"/>
              <a:cs typeface="Times New Roman" panose="02020603050405020304"/>
            </a:endParaRPr>
          </a:p>
          <a:p>
            <a:pPr algn="just">
              <a:spcAft>
                <a:spcPts val="0"/>
              </a:spcAft>
            </a:pPr>
            <a:r>
              <a:rPr lang="en-US" altLang="zh-CN" sz="2000" kern="100" dirty="0">
                <a:latin typeface="+mn-ea"/>
                <a:cs typeface="Times New Roman" panose="02020603050405020304"/>
              </a:rPr>
              <a:t>4</a:t>
            </a:r>
            <a:r>
              <a:rPr lang="zh-CN" altLang="zh-CN" sz="2000" kern="100" dirty="0">
                <a:latin typeface="+mn-ea"/>
                <a:cs typeface="Times New Roman" panose="02020603050405020304"/>
              </a:rPr>
              <a:t>、对参建单位随意修改、调整</a:t>
            </a:r>
            <a:r>
              <a:rPr lang="zh-CN" altLang="en-US" sz="2000" kern="100" dirty="0">
                <a:latin typeface="+mn-ea"/>
                <a:cs typeface="Times New Roman" panose="02020603050405020304"/>
              </a:rPr>
              <a:t>危大工程</a:t>
            </a:r>
            <a:r>
              <a:rPr lang="zh-CN" altLang="zh-CN" sz="2000" kern="100" dirty="0">
                <a:latin typeface="+mn-ea"/>
                <a:cs typeface="Times New Roman" panose="02020603050405020304"/>
              </a:rPr>
              <a:t>方案，未按方案施工等情况进行管理。</a:t>
            </a:r>
            <a:endParaRPr lang="en-US" altLang="zh-CN" sz="2000" kern="100" dirty="0">
              <a:latin typeface="+mn-ea"/>
              <a:cs typeface="Times New Roman" panose="02020603050405020304"/>
            </a:endParaRPr>
          </a:p>
          <a:p>
            <a:pPr algn="just">
              <a:spcAft>
                <a:spcPts val="0"/>
              </a:spcAft>
            </a:pPr>
            <a:endParaRPr lang="en-US" altLang="zh-CN" sz="2000" kern="100" dirty="0">
              <a:effectLst/>
              <a:latin typeface="+mn-ea"/>
              <a:cs typeface="Times New Roman" panose="02020603050405020304"/>
            </a:endParaRPr>
          </a:p>
          <a:p>
            <a:pPr algn="just">
              <a:spcAft>
                <a:spcPts val="0"/>
              </a:spcAft>
            </a:pPr>
            <a:r>
              <a:rPr lang="en-US" altLang="zh-CN" sz="2000" kern="100" dirty="0">
                <a:latin typeface="+mn-ea"/>
                <a:cs typeface="Times New Roman" panose="02020603050405020304"/>
              </a:rPr>
              <a:t>5</a:t>
            </a:r>
            <a:r>
              <a:rPr lang="zh-CN" altLang="en-US" sz="2000" kern="100" dirty="0">
                <a:latin typeface="+mn-ea"/>
                <a:cs typeface="Times New Roman" panose="02020603050405020304"/>
              </a:rPr>
              <a:t>、部分项目监理单位未旁站监督或无旁站监督记录</a:t>
            </a:r>
            <a:endParaRPr lang="zh-CN" altLang="zh-CN" sz="2000" kern="100" dirty="0">
              <a:effectLst/>
              <a:latin typeface="+mn-ea"/>
              <a:cs typeface="Times New Roman" panose="02020603050405020304"/>
            </a:endParaRPr>
          </a:p>
        </p:txBody>
      </p:sp>
      <p:sp>
        <p:nvSpPr>
          <p:cNvPr id="12" name="文本框 11"/>
          <p:cNvSpPr txBox="1"/>
          <p:nvPr/>
        </p:nvSpPr>
        <p:spPr>
          <a:xfrm>
            <a:off x="1403349" y="366923"/>
            <a:ext cx="2646878" cy="584775"/>
          </a:xfrm>
          <a:prstGeom prst="rect">
            <a:avLst/>
          </a:prstGeom>
          <a:noFill/>
        </p:spPr>
        <p:txBody>
          <a:bodyPr wrap="none" rtlCol="0">
            <a:spAutoFit/>
            <a:scene3d>
              <a:camera prst="orthographicFront"/>
              <a:lightRig rig="threePt" dir="t"/>
            </a:scene3d>
            <a:sp3d contourW="6350"/>
          </a:bodyPr>
          <a:lstStyle/>
          <a:p>
            <a:r>
              <a:rPr lang="zh-CN" altLang="en-US" sz="3200" b="1" dirty="0">
                <a:solidFill>
                  <a:srgbClr val="2980B9"/>
                </a:solidFill>
              </a:rPr>
              <a:t>现场存在问题</a:t>
            </a:r>
            <a:endParaRPr lang="zh-CN" altLang="en-US" sz="3200" b="1" dirty="0">
              <a:solidFill>
                <a:srgbClr val="2980B9"/>
              </a:solidFill>
            </a:endParaRPr>
          </a:p>
        </p:txBody>
      </p:sp>
    </p:spTree>
  </p:cSld>
  <p:clrMapOvr>
    <a:masterClrMapping/>
  </p:clrMapOvr>
  <p:transition spd="slow" advTm="400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圆角 79"/>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81" name="直接连接符 80"/>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521743" y="400325"/>
            <a:ext cx="527709" cy="461665"/>
          </a:xfrm>
          <a:prstGeom prst="rect">
            <a:avLst/>
          </a:prstGeom>
          <a:noFill/>
        </p:spPr>
        <p:txBody>
          <a:bodyPr wrap="none" rtlCol="0">
            <a:spAutoFit/>
          </a:bodyPr>
          <a:lstStyle/>
          <a:p>
            <a:pPr algn="ctr"/>
            <a:r>
              <a:rPr lang="en-US" altLang="zh-CN" sz="2400" b="1" dirty="0">
                <a:solidFill>
                  <a:srgbClr val="FFFFFF"/>
                </a:solidFill>
              </a:rPr>
              <a:t>08</a:t>
            </a:r>
            <a:endParaRPr lang="zh-CN" altLang="en-US" sz="2400" b="1" dirty="0">
              <a:solidFill>
                <a:srgbClr val="FFFFFF"/>
              </a:solidFill>
            </a:endParaRPr>
          </a:p>
        </p:txBody>
      </p:sp>
      <p:sp>
        <p:nvSpPr>
          <p:cNvPr id="84" name="任意多边形: 形状 83"/>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5" name="任意多边形: 形状 84"/>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6" name="任意多边形: 形状 85"/>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p:cNvSpPr/>
          <p:nvPr/>
        </p:nvSpPr>
        <p:spPr>
          <a:xfrm>
            <a:off x="1049452" y="1243738"/>
            <a:ext cx="1826141" cy="584775"/>
          </a:xfrm>
          <a:prstGeom prst="rect">
            <a:avLst/>
          </a:prstGeom>
        </p:spPr>
        <p:txBody>
          <a:bodyPr wrap="none">
            <a:spAutoFit/>
          </a:bodyPr>
          <a:lstStyle/>
          <a:p>
            <a:pPr lvl="0">
              <a:defRPr/>
            </a:pPr>
            <a:r>
              <a:rPr lang="zh-CN" altLang="en-US" sz="3200" b="1" dirty="0">
                <a:solidFill>
                  <a:srgbClr val="2980B9"/>
                </a:solidFill>
                <a:ea typeface="微软雅黑" panose="020B0503020204020204" charset="-122"/>
              </a:rPr>
              <a:t>施工单位</a:t>
            </a:r>
            <a:endParaRPr lang="zh-CN" altLang="en-US" sz="3200" b="1" dirty="0">
              <a:solidFill>
                <a:srgbClr val="2980B9"/>
              </a:solidFill>
              <a:ea typeface="微软雅黑" panose="020B0503020204020204" charset="-122"/>
            </a:endParaRPr>
          </a:p>
        </p:txBody>
      </p:sp>
      <p:sp>
        <p:nvSpPr>
          <p:cNvPr id="2" name="矩形 1"/>
          <p:cNvSpPr/>
          <p:nvPr/>
        </p:nvSpPr>
        <p:spPr>
          <a:xfrm>
            <a:off x="1046327" y="2136339"/>
            <a:ext cx="10164431" cy="3958776"/>
          </a:xfrm>
          <a:prstGeom prst="rect">
            <a:avLst/>
          </a:prstGeom>
        </p:spPr>
        <p:txBody>
          <a:bodyPr wrap="square">
            <a:spAutoFit/>
          </a:bodyPr>
          <a:lstStyle/>
          <a:p>
            <a:pPr algn="just">
              <a:lnSpc>
                <a:spcPts val="4400"/>
              </a:lnSpc>
              <a:spcAft>
                <a:spcPts val="0"/>
              </a:spcAft>
            </a:pPr>
            <a:r>
              <a:rPr lang="en-US" altLang="zh-CN" sz="2000" kern="100" dirty="0">
                <a:latin typeface="+mn-ea"/>
                <a:cs typeface="Times New Roman" panose="02020603050405020304"/>
              </a:rPr>
              <a:t>1</a:t>
            </a:r>
            <a:r>
              <a:rPr lang="zh-CN" altLang="zh-CN" sz="2000" kern="100" dirty="0">
                <a:latin typeface="+mn-ea"/>
                <a:cs typeface="Times New Roman" panose="02020603050405020304"/>
              </a:rPr>
              <a:t>、部分项目专项施工方案由项目技术负责人编制，盖项目章，</a:t>
            </a:r>
            <a:r>
              <a:rPr lang="en-US" altLang="zh-CN" sz="2000" kern="100" dirty="0">
                <a:latin typeface="+mn-ea"/>
                <a:cs typeface="Times New Roman" panose="02020603050405020304"/>
              </a:rPr>
              <a:t>     </a:t>
            </a:r>
            <a:r>
              <a:rPr lang="zh-CN" altLang="zh-CN" sz="2000" kern="100" dirty="0">
                <a:latin typeface="+mn-ea"/>
                <a:cs typeface="Times New Roman" panose="02020603050405020304"/>
              </a:rPr>
              <a:t>未经单位总工审核。</a:t>
            </a:r>
            <a:endParaRPr lang="zh-CN" altLang="zh-CN" sz="2000" kern="100" dirty="0">
              <a:latin typeface="+mn-ea"/>
              <a:cs typeface="Times New Roman" panose="02020603050405020304"/>
            </a:endParaRPr>
          </a:p>
          <a:p>
            <a:pPr algn="just">
              <a:lnSpc>
                <a:spcPts val="4400"/>
              </a:lnSpc>
              <a:spcAft>
                <a:spcPts val="0"/>
              </a:spcAft>
            </a:pPr>
            <a:r>
              <a:rPr lang="en-US" altLang="zh-CN" sz="2000" kern="100" dirty="0">
                <a:latin typeface="+mn-ea"/>
                <a:cs typeface="Times New Roman" panose="02020603050405020304"/>
              </a:rPr>
              <a:t>2</a:t>
            </a:r>
            <a:r>
              <a:rPr lang="zh-CN" altLang="zh-CN" sz="2000" kern="100" dirty="0">
                <a:latin typeface="+mn-ea"/>
                <a:cs typeface="Times New Roman" panose="02020603050405020304"/>
              </a:rPr>
              <a:t>、未按照方案内容施工，随意</a:t>
            </a:r>
            <a:r>
              <a:rPr lang="zh-CN" altLang="en-US" sz="2000" kern="100" dirty="0">
                <a:latin typeface="+mn-ea"/>
                <a:cs typeface="Times New Roman" panose="02020603050405020304"/>
              </a:rPr>
              <a:t>对方案内容进行</a:t>
            </a:r>
            <a:r>
              <a:rPr lang="zh-CN" altLang="zh-CN" sz="2000" kern="100" dirty="0">
                <a:latin typeface="+mn-ea"/>
                <a:cs typeface="Times New Roman" panose="02020603050405020304"/>
              </a:rPr>
              <a:t>修改、调整方案。</a:t>
            </a:r>
            <a:endParaRPr lang="zh-CN" altLang="zh-CN" sz="2000" kern="100" dirty="0">
              <a:latin typeface="+mn-ea"/>
              <a:cs typeface="Times New Roman" panose="02020603050405020304"/>
            </a:endParaRPr>
          </a:p>
          <a:p>
            <a:pPr algn="just">
              <a:lnSpc>
                <a:spcPts val="4400"/>
              </a:lnSpc>
              <a:spcAft>
                <a:spcPts val="0"/>
              </a:spcAft>
            </a:pPr>
            <a:r>
              <a:rPr lang="en-US" altLang="zh-CN" sz="2000" kern="100" dirty="0">
                <a:latin typeface="+mn-ea"/>
                <a:cs typeface="Times New Roman" panose="02020603050405020304"/>
              </a:rPr>
              <a:t>3</a:t>
            </a:r>
            <a:r>
              <a:rPr lang="zh-CN" altLang="zh-CN" sz="2000" kern="100" dirty="0">
                <a:latin typeface="+mn-ea"/>
                <a:cs typeface="Times New Roman" panose="02020603050405020304"/>
              </a:rPr>
              <a:t>、危大工程施工</a:t>
            </a:r>
            <a:r>
              <a:rPr lang="zh-CN" altLang="en-US" sz="2000" kern="100" dirty="0">
                <a:latin typeface="+mn-ea"/>
                <a:cs typeface="Times New Roman" panose="02020603050405020304"/>
              </a:rPr>
              <a:t>安全</a:t>
            </a:r>
            <a:r>
              <a:rPr lang="zh-CN" altLang="zh-CN" sz="2000" kern="100" dirty="0">
                <a:latin typeface="+mn-ea"/>
                <a:cs typeface="Times New Roman" panose="02020603050405020304"/>
              </a:rPr>
              <a:t>交底未由技术负责人交底或未进行三方签字确认。</a:t>
            </a:r>
            <a:endParaRPr lang="zh-CN" altLang="zh-CN" sz="2000" kern="100" dirty="0">
              <a:latin typeface="+mn-ea"/>
              <a:cs typeface="Times New Roman" panose="02020603050405020304"/>
            </a:endParaRPr>
          </a:p>
          <a:p>
            <a:pPr algn="just">
              <a:lnSpc>
                <a:spcPts val="4400"/>
              </a:lnSpc>
              <a:spcAft>
                <a:spcPts val="0"/>
              </a:spcAft>
            </a:pPr>
            <a:r>
              <a:rPr lang="en-US" altLang="zh-CN" sz="2000" kern="100" dirty="0">
                <a:latin typeface="+mn-ea"/>
                <a:cs typeface="Times New Roman" panose="02020603050405020304"/>
              </a:rPr>
              <a:t>4</a:t>
            </a:r>
            <a:r>
              <a:rPr lang="zh-CN" altLang="zh-CN" sz="2000" kern="100" dirty="0">
                <a:latin typeface="+mn-ea"/>
                <a:cs typeface="Times New Roman" panose="02020603050405020304"/>
              </a:rPr>
              <a:t>、未</a:t>
            </a:r>
            <a:r>
              <a:rPr lang="zh-CN" altLang="en-US" sz="2000" kern="100" dirty="0">
                <a:latin typeface="+mn-ea"/>
                <a:cs typeface="Times New Roman" panose="02020603050405020304"/>
              </a:rPr>
              <a:t>单独</a:t>
            </a:r>
            <a:r>
              <a:rPr lang="zh-CN" altLang="zh-CN" sz="2000" kern="100" dirty="0">
                <a:latin typeface="+mn-ea"/>
                <a:cs typeface="Times New Roman" panose="02020603050405020304"/>
              </a:rPr>
              <a:t>建立</a:t>
            </a:r>
            <a:r>
              <a:rPr lang="zh-CN" altLang="en-US" sz="2000" kern="100" dirty="0">
                <a:latin typeface="+mn-ea"/>
                <a:cs typeface="Times New Roman" panose="02020603050405020304"/>
              </a:rPr>
              <a:t>危大工程安全</a:t>
            </a:r>
            <a:r>
              <a:rPr lang="zh-CN" altLang="zh-CN" sz="2000" kern="100" dirty="0">
                <a:latin typeface="+mn-ea"/>
                <a:cs typeface="Times New Roman" panose="02020603050405020304"/>
              </a:rPr>
              <a:t>档案。</a:t>
            </a:r>
            <a:endParaRPr lang="zh-CN" altLang="zh-CN" sz="2000" kern="100" dirty="0">
              <a:latin typeface="+mn-ea"/>
              <a:cs typeface="Times New Roman" panose="02020603050405020304"/>
            </a:endParaRPr>
          </a:p>
          <a:p>
            <a:pPr algn="just">
              <a:lnSpc>
                <a:spcPts val="4400"/>
              </a:lnSpc>
              <a:spcAft>
                <a:spcPts val="0"/>
              </a:spcAft>
            </a:pPr>
            <a:r>
              <a:rPr lang="en-US" altLang="zh-CN" sz="2000" kern="100" dirty="0">
                <a:latin typeface="+mn-ea"/>
                <a:cs typeface="Times New Roman" panose="02020603050405020304"/>
              </a:rPr>
              <a:t>5</a:t>
            </a:r>
            <a:r>
              <a:rPr lang="zh-CN" altLang="zh-CN" sz="2000" kern="100" dirty="0">
                <a:latin typeface="+mn-ea"/>
                <a:cs typeface="Times New Roman" panose="02020603050405020304"/>
              </a:rPr>
              <a:t>、施工中专职安全管理人员未旁站监督或未发挥作用</a:t>
            </a:r>
            <a:r>
              <a:rPr lang="zh-CN" altLang="en-US" sz="2000" kern="100" dirty="0">
                <a:latin typeface="+mn-ea"/>
                <a:cs typeface="Times New Roman" panose="02020603050405020304"/>
              </a:rPr>
              <a:t>且无监督记录</a:t>
            </a:r>
            <a:r>
              <a:rPr lang="zh-CN" altLang="zh-CN" sz="2000" kern="100" dirty="0">
                <a:latin typeface="+mn-ea"/>
                <a:cs typeface="Times New Roman" panose="02020603050405020304"/>
              </a:rPr>
              <a:t>。</a:t>
            </a:r>
            <a:endParaRPr lang="zh-CN" altLang="zh-CN" sz="2000" kern="100" dirty="0">
              <a:latin typeface="+mn-ea"/>
              <a:cs typeface="Times New Roman" panose="02020603050405020304"/>
            </a:endParaRPr>
          </a:p>
          <a:p>
            <a:pPr algn="just">
              <a:lnSpc>
                <a:spcPts val="4400"/>
              </a:lnSpc>
              <a:spcAft>
                <a:spcPts val="0"/>
              </a:spcAft>
            </a:pPr>
            <a:r>
              <a:rPr lang="en-US" altLang="zh-CN" sz="2000" kern="100" dirty="0">
                <a:latin typeface="+mn-ea"/>
                <a:cs typeface="Times New Roman" panose="02020603050405020304"/>
              </a:rPr>
              <a:t>6</a:t>
            </a:r>
            <a:r>
              <a:rPr lang="zh-CN" altLang="zh-CN" sz="2000" kern="100" dirty="0">
                <a:latin typeface="+mn-ea"/>
                <a:cs typeface="Times New Roman" panose="02020603050405020304"/>
              </a:rPr>
              <a:t>、未组织验收。</a:t>
            </a:r>
            <a:endParaRPr lang="zh-CN" altLang="zh-CN" sz="2000" kern="100" dirty="0">
              <a:latin typeface="+mn-ea"/>
              <a:cs typeface="Times New Roman" panose="02020603050405020304"/>
            </a:endParaRPr>
          </a:p>
          <a:p>
            <a:pPr>
              <a:lnSpc>
                <a:spcPts val="4400"/>
              </a:lnSpc>
            </a:pPr>
            <a:r>
              <a:rPr lang="en-US" altLang="zh-CN" sz="2000" dirty="0">
                <a:latin typeface="+mn-ea"/>
                <a:cs typeface="Times New Roman" panose="02020603050405020304"/>
              </a:rPr>
              <a:t>7</a:t>
            </a:r>
            <a:r>
              <a:rPr lang="zh-CN" altLang="zh-CN" sz="2000" dirty="0">
                <a:latin typeface="+mn-ea"/>
                <a:cs typeface="Times New Roman" panose="02020603050405020304"/>
              </a:rPr>
              <a:t>、项目负责人未在危大工程施工过程中到场履职</a:t>
            </a:r>
            <a:r>
              <a:rPr lang="zh-CN" altLang="zh-CN" sz="2000" dirty="0">
                <a:latin typeface="Calibri" panose="020F0502020204030204"/>
                <a:ea typeface="宋体" panose="02010600030101010101" pitchFamily="2" charset="-122"/>
                <a:cs typeface="Times New Roman" panose="02020603050405020304"/>
              </a:rPr>
              <a:t>。</a:t>
            </a:r>
            <a:endParaRPr lang="zh-CN" altLang="en-US" sz="2000" dirty="0"/>
          </a:p>
        </p:txBody>
      </p:sp>
      <p:sp>
        <p:nvSpPr>
          <p:cNvPr id="12" name="文本框 11"/>
          <p:cNvSpPr txBox="1"/>
          <p:nvPr/>
        </p:nvSpPr>
        <p:spPr>
          <a:xfrm>
            <a:off x="1403349" y="366923"/>
            <a:ext cx="2646878" cy="584775"/>
          </a:xfrm>
          <a:prstGeom prst="rect">
            <a:avLst/>
          </a:prstGeom>
          <a:noFill/>
        </p:spPr>
        <p:txBody>
          <a:bodyPr wrap="none" rtlCol="0">
            <a:spAutoFit/>
            <a:scene3d>
              <a:camera prst="orthographicFront"/>
              <a:lightRig rig="threePt" dir="t"/>
            </a:scene3d>
            <a:sp3d contourW="6350"/>
          </a:bodyPr>
          <a:lstStyle/>
          <a:p>
            <a:r>
              <a:rPr lang="zh-CN" altLang="en-US" sz="3200" b="1" dirty="0">
                <a:solidFill>
                  <a:srgbClr val="2980B9"/>
                </a:solidFill>
              </a:rPr>
              <a:t>现场存在问题</a:t>
            </a:r>
            <a:endParaRPr lang="zh-CN" altLang="en-US" sz="3200" b="1" dirty="0">
              <a:solidFill>
                <a:srgbClr val="2980B9"/>
              </a:solidFill>
            </a:endParaRPr>
          </a:p>
        </p:txBody>
      </p:sp>
    </p:spTree>
  </p:cSld>
  <p:clrMapOvr>
    <a:masterClrMapping/>
  </p:clrMapOvr>
  <p:transition spd="slow" advTm="400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28" name="图片占位符 27"/>
          <p:cNvPicPr>
            <a:picLocks noGrp="1" noChangeAspect="1"/>
          </p:cNvPicPr>
          <p:nvPr>
            <p:ph type="pic" sz="quarter" idx="12"/>
          </p:nvPr>
        </p:nvPicPr>
        <p:blipFill>
          <a:blip r:embed="rId1" cstate="print">
            <a:extLst>
              <a:ext uri="{28A0092B-C50C-407E-A947-70E740481C1C}">
                <a14:useLocalDpi xmlns:a14="http://schemas.microsoft.com/office/drawing/2010/main" val="0"/>
              </a:ext>
            </a:extLst>
          </a:blip>
          <a:srcRect/>
          <a:stretch>
            <a:fillRect/>
          </a:stretch>
        </p:blipFill>
        <p:spPr/>
      </p:pic>
      <p:pic>
        <p:nvPicPr>
          <p:cNvPr id="26" name="图片占位符 2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6" name="文本框 5"/>
          <p:cNvSpPr txBox="1"/>
          <p:nvPr/>
        </p:nvSpPr>
        <p:spPr>
          <a:xfrm>
            <a:off x="1179640" y="2241057"/>
            <a:ext cx="3262432" cy="830997"/>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r>
              <a:rPr lang="zh-CN" altLang="en-US" sz="4800" dirty="0">
                <a:solidFill>
                  <a:schemeClr val="accent1"/>
                </a:solidFill>
              </a:rPr>
              <a:t>谢谢各位！</a:t>
            </a:r>
            <a:endParaRPr lang="zh-CN" altLang="en-US" sz="4800" dirty="0">
              <a:solidFill>
                <a:schemeClr val="accent1"/>
              </a:solidFill>
            </a:endParaRPr>
          </a:p>
        </p:txBody>
      </p:sp>
    </p:spTree>
  </p:cSld>
  <p:clrMapOvr>
    <a:masterClrMapping/>
  </p:clrMapOvr>
  <p:transition spd="slow" advTm="4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 name="直接连接符 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9956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对象</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7" name="文本框 6"/>
          <p:cNvSpPr txBox="1"/>
          <p:nvPr/>
        </p:nvSpPr>
        <p:spPr>
          <a:xfrm>
            <a:off x="521743" y="400325"/>
            <a:ext cx="527710" cy="46166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01</a:t>
            </a:r>
            <a:endParaRPr kumimoji="0" lang="zh-CN" alt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11" name="任意多边形: 形状 10"/>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1" name="文本框 90"/>
          <p:cNvSpPr txBox="1"/>
          <p:nvPr/>
        </p:nvSpPr>
        <p:spPr>
          <a:xfrm>
            <a:off x="2023745" y="3375025"/>
            <a:ext cx="613410" cy="1000760"/>
          </a:xfrm>
          <a:prstGeom prst="rect">
            <a:avLst/>
          </a:prstGeom>
          <a:noFill/>
        </p:spPr>
        <p:txBody>
          <a:bodyPr vert="eaVert" wrap="none" rtlCol="0">
            <a:spAutoFit/>
          </a:bodyPr>
          <a:lstStyle/>
          <a:p>
            <a:r>
              <a:rPr lang="zh-CN" altLang="en-US" sz="2800"/>
              <a:t>对  象</a:t>
            </a:r>
            <a:endParaRPr lang="zh-CN" altLang="en-US" sz="2800"/>
          </a:p>
        </p:txBody>
      </p:sp>
      <p:sp>
        <p:nvSpPr>
          <p:cNvPr id="93" name="左大括号 92"/>
          <p:cNvSpPr/>
          <p:nvPr/>
        </p:nvSpPr>
        <p:spPr>
          <a:xfrm>
            <a:off x="2811145" y="2000250"/>
            <a:ext cx="401955" cy="382968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4" name="文本框 93"/>
          <p:cNvSpPr txBox="1"/>
          <p:nvPr/>
        </p:nvSpPr>
        <p:spPr>
          <a:xfrm>
            <a:off x="3340100" y="2165350"/>
            <a:ext cx="792480" cy="460375"/>
          </a:xfrm>
          <a:prstGeom prst="rect">
            <a:avLst/>
          </a:prstGeom>
          <a:noFill/>
        </p:spPr>
        <p:txBody>
          <a:bodyPr wrap="none" rtlCol="0" anchor="t">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sym typeface="+mn-ea"/>
              </a:rPr>
              <a:t>主体</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5" name="文本框 94"/>
          <p:cNvSpPr txBox="1"/>
          <p:nvPr/>
        </p:nvSpPr>
        <p:spPr>
          <a:xfrm>
            <a:off x="2821940" y="4785995"/>
            <a:ext cx="2011680" cy="829945"/>
          </a:xfrm>
          <a:prstGeom prst="rect">
            <a:avLst/>
          </a:prstGeom>
          <a:noFill/>
        </p:spPr>
        <p:txBody>
          <a:bodyPr wrap="none" rtlCol="0" anchor="t">
            <a:spAutoFit/>
          </a:bodyPr>
          <a:lstStyle/>
          <a:p>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客体</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（危大工程）</a:t>
            </a:r>
            <a:endParaRPr lang="zh-CN" altLang="en-US" sz="2400"/>
          </a:p>
        </p:txBody>
      </p:sp>
      <p:sp>
        <p:nvSpPr>
          <p:cNvPr id="96" name="左大括号 95"/>
          <p:cNvSpPr/>
          <p:nvPr/>
        </p:nvSpPr>
        <p:spPr>
          <a:xfrm>
            <a:off x="4429125" y="1508760"/>
            <a:ext cx="404495" cy="255778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文本框 96"/>
          <p:cNvSpPr txBox="1"/>
          <p:nvPr/>
        </p:nvSpPr>
        <p:spPr>
          <a:xfrm>
            <a:off x="4884420" y="1294130"/>
            <a:ext cx="3354070" cy="2953244"/>
          </a:xfrm>
          <a:prstGeom prst="rect">
            <a:avLst/>
          </a:prstGeom>
          <a:noFill/>
        </p:spPr>
        <p:txBody>
          <a:bodyPr wrap="square" rtlCol="0" anchor="t">
            <a:spAutoFit/>
          </a:bodyPr>
          <a:lstStyle/>
          <a:p>
            <a:pPr fontAlgn="auto">
              <a:lnSpc>
                <a:spcPts val="2500"/>
              </a:lnSpc>
            </a:pP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建设单位</a:t>
            </a:r>
            <a:endPar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ts val="2500"/>
              </a:lnSpc>
            </a:pP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勘察单位</a:t>
            </a:r>
            <a:endPar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ts val="2500"/>
              </a:lnSpc>
            </a:pP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设计单位</a:t>
            </a:r>
            <a:endPar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ts val="2500"/>
              </a:lnSpc>
            </a:pP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施工单位</a:t>
            </a:r>
            <a:endPar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ts val="2500"/>
              </a:lnSpc>
            </a:pP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监理单位</a:t>
            </a: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ts val="25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第三方监测单位</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ts val="25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评审专家</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ts val="25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建设行政主管部门</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ts val="25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上述单位或部门的相关人员</a:t>
            </a:r>
            <a:endParaRPr lang="zh-CN" altLang="en-US" sz="2000" dirty="0"/>
          </a:p>
        </p:txBody>
      </p:sp>
      <p:sp>
        <p:nvSpPr>
          <p:cNvPr id="98" name="左大括号 97"/>
          <p:cNvSpPr/>
          <p:nvPr/>
        </p:nvSpPr>
        <p:spPr>
          <a:xfrm>
            <a:off x="4833620" y="4442460"/>
            <a:ext cx="457200" cy="1752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1" name="文本框 100"/>
          <p:cNvSpPr txBox="1"/>
          <p:nvPr/>
        </p:nvSpPr>
        <p:spPr>
          <a:xfrm>
            <a:off x="5408295" y="4375785"/>
            <a:ext cx="2480310" cy="1886585"/>
          </a:xfrm>
          <a:prstGeom prst="rect">
            <a:avLst/>
          </a:prstGeom>
          <a:noFill/>
        </p:spPr>
        <p:txBody>
          <a:bodyPr wrap="square" rtlCol="0" anchor="t">
            <a:spAutoFit/>
          </a:bodyPr>
          <a:lstStyle/>
          <a:p>
            <a:pPr indent="0" fontAlgn="auto">
              <a:lnSpc>
                <a:spcPts val="35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危大工程识别</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5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专项方案编制</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5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专家论证</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5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专项方案实施</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4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rot="2700000">
            <a:off x="-803840" y="-755763"/>
            <a:ext cx="5428563" cy="5833960"/>
          </a:xfrm>
          <a:custGeom>
            <a:avLst/>
            <a:gdLst>
              <a:gd name="connsiteX0" fmla="*/ 0 w 5428563"/>
              <a:gd name="connsiteY0" fmla="*/ 2574839 h 5504327"/>
              <a:gd name="connsiteX1" fmla="*/ 2574839 w 5428563"/>
              <a:gd name="connsiteY1" fmla="*/ 0 h 5504327"/>
              <a:gd name="connsiteX2" fmla="*/ 4511157 w 5428563"/>
              <a:gd name="connsiteY2" fmla="*/ 0 h 5504327"/>
              <a:gd name="connsiteX3" fmla="*/ 5428563 w 5428563"/>
              <a:gd name="connsiteY3" fmla="*/ 917406 h 5504327"/>
              <a:gd name="connsiteX4" fmla="*/ 5428563 w 5428563"/>
              <a:gd name="connsiteY4" fmla="*/ 4586921 h 5504327"/>
              <a:gd name="connsiteX5" fmla="*/ 4511157 w 5428563"/>
              <a:gd name="connsiteY5" fmla="*/ 5504327 h 5504327"/>
              <a:gd name="connsiteX6" fmla="*/ 2929489 w 5428563"/>
              <a:gd name="connsiteY6" fmla="*/ 5504327 h 55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563" h="5504327">
                <a:moveTo>
                  <a:pt x="0" y="2574839"/>
                </a:moveTo>
                <a:lnTo>
                  <a:pt x="2574839" y="0"/>
                </a:lnTo>
                <a:lnTo>
                  <a:pt x="4511157" y="0"/>
                </a:lnTo>
                <a:cubicBezTo>
                  <a:pt x="5017826" y="0"/>
                  <a:pt x="5428563" y="410737"/>
                  <a:pt x="5428563" y="917406"/>
                </a:cubicBezTo>
                <a:lnTo>
                  <a:pt x="5428563" y="4586921"/>
                </a:lnTo>
                <a:cubicBezTo>
                  <a:pt x="5428563" y="5093590"/>
                  <a:pt x="5017826" y="5504327"/>
                  <a:pt x="4511157" y="5504327"/>
                </a:cubicBezTo>
                <a:lnTo>
                  <a:pt x="2929489" y="5504327"/>
                </a:lnTo>
                <a:close/>
              </a:path>
            </a:pathLst>
          </a:cu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5981700" y="2419350"/>
            <a:ext cx="2621039" cy="769441"/>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PART  02</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5981700" y="3288447"/>
            <a:ext cx="5827236" cy="769441"/>
          </a:xfrm>
          <a:prstGeom prst="rect">
            <a:avLst/>
          </a:prstGeom>
          <a:noFill/>
        </p:spPr>
        <p:txBody>
          <a:bodyPr wrap="non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b="1" noProof="0" dirty="0">
                <a:solidFill>
                  <a:srgbClr val="2980B9"/>
                </a:solidFill>
                <a:latin typeface="Arial" panose="020B0604020202020204"/>
                <a:ea typeface="微软雅黑" panose="020B0503020204020204" charset="-122"/>
                <a:sym typeface="+mn-ea"/>
              </a:rPr>
              <a:t>危大工程的定义及范围</a:t>
            </a:r>
            <a:endParaRPr kumimoji="0" lang="zh-CN" altLang="en-US" sz="44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endParaRPr>
          </a:p>
        </p:txBody>
      </p:sp>
      <p:pic>
        <p:nvPicPr>
          <p:cNvPr id="5" name="图片占位符 4"/>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a:stretch>
            <a:fillRect/>
          </a:stretch>
        </p:blipFill>
        <p:spPr/>
      </p:pic>
      <p:cxnSp>
        <p:nvCxnSpPr>
          <p:cNvPr id="14" name="直接连接符 13"/>
          <p:cNvCxnSpPr/>
          <p:nvPr/>
        </p:nvCxnSpPr>
        <p:spPr>
          <a:xfrm>
            <a:off x="6096000" y="3235833"/>
            <a:ext cx="244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 name="直接连接符 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42468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危大工程的定义及范围</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7" name="文本框 6"/>
          <p:cNvSpPr txBox="1"/>
          <p:nvPr/>
        </p:nvSpPr>
        <p:spPr>
          <a:xfrm>
            <a:off x="524613" y="400325"/>
            <a:ext cx="521970" cy="46037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a:t>
            </a:r>
            <a:r>
              <a:rPr kumimoji="0" lang="en-US" sz="2400" b="1" i="0" kern="1200" cap="none" spc="0" normalizeH="0" baseline="0" noProof="0" dirty="0">
                <a:solidFill>
                  <a:srgbClr val="FFFFFF"/>
                </a:solidFill>
                <a:latin typeface="Arial" panose="020B0604020202020204"/>
                <a:ea typeface="微软雅黑" panose="020B0503020204020204" charset="-122"/>
                <a:cs typeface="+mn-cs"/>
              </a:rPr>
              <a:t>2</a:t>
            </a:r>
            <a:endParaRPr kumimoji="0" 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11" name="任意多边形: 形状 10"/>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24510" y="1347664"/>
            <a:ext cx="10753725" cy="2233432"/>
          </a:xfrm>
          <a:prstGeom prst="rect">
            <a:avLst/>
          </a:prstGeom>
          <a:noFill/>
          <a:ln w="9525">
            <a:noFill/>
          </a:ln>
        </p:spPr>
        <p:txBody>
          <a:bodyPr wrap="square">
            <a:spAutoFit/>
          </a:bodyPr>
          <a:lstStyle/>
          <a:p>
            <a:pPr indent="0">
              <a:lnSpc>
                <a:spcPts val="4300"/>
              </a:lnSpc>
            </a:pPr>
            <a:r>
              <a:rPr lang="zh-CN" altLang="en-US" sz="3200" b="1" dirty="0">
                <a:latin typeface="微软雅黑" panose="020B0503020204020204" charset="-122"/>
                <a:ea typeface="微软雅黑" panose="020B0503020204020204" charset="-122"/>
                <a:cs typeface="宋体" panose="02010600030101010101" pitchFamily="2" charset="-122"/>
              </a:rPr>
              <a:t>定义：</a:t>
            </a:r>
            <a:endParaRPr lang="zh-CN" altLang="en-US" sz="2400" dirty="0">
              <a:solidFill>
                <a:srgbClr val="000000"/>
              </a:solidFill>
              <a:latin typeface="微软雅黑" panose="020B0503020204020204" charset="-122"/>
              <a:ea typeface="微软雅黑" panose="020B0503020204020204" charset="-122"/>
              <a:cs typeface="宋体 ，Arial" charset="0"/>
              <a:sym typeface="+mn-ea"/>
            </a:endParaRPr>
          </a:p>
          <a:p>
            <a:pPr indent="0">
              <a:lnSpc>
                <a:spcPts val="4300"/>
              </a:lnSpc>
            </a:pPr>
            <a:r>
              <a:rPr lang="zh-CN" altLang="en-US" sz="2400" dirty="0">
                <a:solidFill>
                  <a:srgbClr val="000000"/>
                </a:solidFill>
                <a:latin typeface="微软雅黑" panose="020B0503020204020204" charset="-122"/>
                <a:ea typeface="微软雅黑" panose="020B0503020204020204" charset="-122"/>
                <a:cs typeface="宋体 ，Arial" charset="0"/>
                <a:sym typeface="+mn-ea"/>
              </a:rPr>
              <a:t>    危险性较大的分部分项工程</a:t>
            </a:r>
            <a:r>
              <a:rPr lang="zh-CN" altLang="en-US" sz="2400" dirty="0">
                <a:solidFill>
                  <a:srgbClr val="FF0000"/>
                </a:solidFill>
                <a:latin typeface="微软雅黑" panose="020B0503020204020204" charset="-122"/>
                <a:ea typeface="微软雅黑" panose="020B0503020204020204" charset="-122"/>
                <a:cs typeface="宋体 ，Arial" charset="0"/>
                <a:sym typeface="+mn-ea"/>
              </a:rPr>
              <a:t>（以下简称“危大工程”），</a:t>
            </a:r>
            <a:r>
              <a:rPr lang="zh-CN" altLang="en-US" sz="2400" dirty="0">
                <a:solidFill>
                  <a:srgbClr val="000000"/>
                </a:solidFill>
                <a:latin typeface="微软雅黑" panose="020B0503020204020204" charset="-122"/>
                <a:ea typeface="微软雅黑" panose="020B0503020204020204" charset="-122"/>
                <a:cs typeface="宋体 ，Arial" charset="0"/>
                <a:sym typeface="+mn-ea"/>
              </a:rPr>
              <a:t>是指房屋建筑和市政基础设施工程在施工过程中，</a:t>
            </a:r>
            <a:r>
              <a:rPr lang="zh-CN" altLang="en-US" sz="2400" dirty="0">
                <a:solidFill>
                  <a:srgbClr val="FF0000"/>
                </a:solidFill>
                <a:latin typeface="微软雅黑" panose="020B0503020204020204" charset="-122"/>
                <a:ea typeface="微软雅黑" panose="020B0503020204020204" charset="-122"/>
                <a:cs typeface="宋体 ，Arial" charset="0"/>
                <a:sym typeface="+mn-ea"/>
              </a:rPr>
              <a:t>容易</a:t>
            </a:r>
            <a:r>
              <a:rPr lang="zh-CN" altLang="en-US" sz="2400" dirty="0">
                <a:solidFill>
                  <a:srgbClr val="00B0F0"/>
                </a:solidFill>
                <a:latin typeface="微软雅黑" panose="020B0503020204020204" charset="-122"/>
                <a:ea typeface="微软雅黑" panose="020B0503020204020204" charset="-122"/>
                <a:cs typeface="宋体 ，Arial" charset="0"/>
                <a:sym typeface="+mn-ea"/>
              </a:rPr>
              <a:t>（</a:t>
            </a:r>
            <a:r>
              <a:rPr lang="zh-CN" altLang="en-US" sz="2400" dirty="0">
                <a:solidFill>
                  <a:srgbClr val="00B0F0"/>
                </a:solidFill>
                <a:latin typeface="微软雅黑" panose="020B0503020204020204" charset="-122"/>
                <a:ea typeface="微软雅黑" panose="020B0503020204020204" charset="-122"/>
                <a:cs typeface="宋体" panose="02010600030101010101" pitchFamily="2" charset="-122"/>
                <a:sym typeface="+mn-ea"/>
              </a:rPr>
              <a:t>存在的、可能）</a:t>
            </a:r>
            <a:r>
              <a:rPr lang="zh-CN" altLang="en-US" sz="2400" dirty="0">
                <a:solidFill>
                  <a:srgbClr val="000000"/>
                </a:solidFill>
                <a:latin typeface="微软雅黑" panose="020B0503020204020204" charset="-122"/>
                <a:ea typeface="微软雅黑" panose="020B0503020204020204" charset="-122"/>
                <a:cs typeface="宋体 ，Arial" charset="0"/>
                <a:sym typeface="+mn-ea"/>
              </a:rPr>
              <a:t>导致人员群死群伤或者造成</a:t>
            </a:r>
            <a:r>
              <a:rPr lang="zh-CN" altLang="en-US" sz="2400" dirty="0">
                <a:solidFill>
                  <a:srgbClr val="FF0000"/>
                </a:solidFill>
                <a:latin typeface="微软雅黑" panose="020B0503020204020204" charset="-122"/>
                <a:ea typeface="微软雅黑" panose="020B0503020204020204" charset="-122"/>
                <a:cs typeface="宋体 ，Arial" charset="0"/>
                <a:sym typeface="+mn-ea"/>
              </a:rPr>
              <a:t>重大经济损失</a:t>
            </a:r>
            <a:r>
              <a:rPr lang="zh-CN" altLang="en-US" sz="2400" dirty="0">
                <a:solidFill>
                  <a:srgbClr val="00B0F0"/>
                </a:solidFill>
                <a:latin typeface="微软雅黑" panose="020B0503020204020204" charset="-122"/>
                <a:ea typeface="微软雅黑" panose="020B0503020204020204" charset="-122"/>
                <a:cs typeface="宋体 ，Arial" charset="0"/>
                <a:sym typeface="+mn-ea"/>
              </a:rPr>
              <a:t>（</a:t>
            </a:r>
            <a:r>
              <a:rPr lang="zh-CN" altLang="en-US" sz="2400" dirty="0">
                <a:solidFill>
                  <a:srgbClr val="00B0F0"/>
                </a:solidFill>
                <a:latin typeface="微软雅黑" panose="020B0503020204020204" charset="-122"/>
                <a:ea typeface="微软雅黑" panose="020B0503020204020204" charset="-122"/>
                <a:cs typeface="宋体" panose="02010600030101010101" pitchFamily="2" charset="-122"/>
                <a:sym typeface="+mn-ea"/>
              </a:rPr>
              <a:t>重大不良社会影响</a:t>
            </a:r>
            <a:r>
              <a:rPr lang="zh-CN" altLang="en-US" sz="2400" dirty="0">
                <a:solidFill>
                  <a:srgbClr val="00B0F0"/>
                </a:solidFill>
                <a:latin typeface="微软雅黑" panose="020B0503020204020204" charset="-122"/>
                <a:ea typeface="微软雅黑" panose="020B0503020204020204" charset="-122"/>
                <a:cs typeface="宋体 ，Arial" charset="0"/>
                <a:sym typeface="+mn-ea"/>
              </a:rPr>
              <a:t>）</a:t>
            </a:r>
            <a:r>
              <a:rPr lang="zh-CN" altLang="en-US" sz="2400" dirty="0">
                <a:solidFill>
                  <a:srgbClr val="000000"/>
                </a:solidFill>
                <a:latin typeface="微软雅黑" panose="020B0503020204020204" charset="-122"/>
                <a:ea typeface="微软雅黑" panose="020B0503020204020204" charset="-122"/>
                <a:cs typeface="宋体 ，Arial" charset="0"/>
                <a:sym typeface="+mn-ea"/>
              </a:rPr>
              <a:t>的分部分项工程。</a:t>
            </a:r>
            <a:endParaRPr lang="zh-CN" altLang="en-US" sz="2400" dirty="0">
              <a:latin typeface="微软雅黑" panose="020B0503020204020204" charset="-122"/>
              <a:ea typeface="微软雅黑" panose="020B0503020204020204" charset="-122"/>
            </a:endParaRPr>
          </a:p>
        </p:txBody>
      </p:sp>
      <p:sp>
        <p:nvSpPr>
          <p:cNvPr id="8" name="文本框 7"/>
          <p:cNvSpPr txBox="1"/>
          <p:nvPr/>
        </p:nvSpPr>
        <p:spPr>
          <a:xfrm>
            <a:off x="524510" y="3737412"/>
            <a:ext cx="10414635" cy="2233432"/>
          </a:xfrm>
          <a:prstGeom prst="rect">
            <a:avLst/>
          </a:prstGeom>
          <a:noFill/>
          <a:ln w="9525">
            <a:noFill/>
          </a:ln>
        </p:spPr>
        <p:txBody>
          <a:bodyPr wrap="square">
            <a:spAutoFit/>
          </a:bodyPr>
          <a:lstStyle/>
          <a:p>
            <a:pPr indent="0">
              <a:lnSpc>
                <a:spcPts val="4300"/>
              </a:lnSpc>
            </a:pPr>
            <a:r>
              <a:rPr lang="en-US" altLang="zh-CN" sz="2400" b="0" dirty="0">
                <a:solidFill>
                  <a:srgbClr val="0070C0"/>
                </a:solidFill>
                <a:latin typeface="微软雅黑" panose="020B0503020204020204" charset="-122"/>
                <a:ea typeface="微软雅黑" panose="020B0503020204020204" charset="-122"/>
                <a:cs typeface="宋体" panose="02010600030101010101" pitchFamily="2" charset="-122"/>
              </a:rPr>
              <a:t>87</a:t>
            </a:r>
            <a:r>
              <a:rPr lang="zh-CN" altLang="en-US" sz="2400" b="0" dirty="0">
                <a:solidFill>
                  <a:srgbClr val="0070C0"/>
                </a:solidFill>
                <a:latin typeface="微软雅黑" panose="020B0503020204020204" charset="-122"/>
                <a:ea typeface="微软雅黑" panose="020B0503020204020204" charset="-122"/>
                <a:cs typeface="宋体" panose="02010600030101010101" pitchFamily="2" charset="-122"/>
              </a:rPr>
              <a:t>号文</a:t>
            </a:r>
            <a:r>
              <a:rPr lang="en-US" altLang="zh-CN" sz="2400" b="0" dirty="0">
                <a:solidFill>
                  <a:srgbClr val="0070C0"/>
                </a:solidFill>
                <a:latin typeface="微软雅黑" panose="020B0503020204020204" charset="-122"/>
                <a:ea typeface="微软雅黑" panose="020B0503020204020204" charset="-122"/>
                <a:cs typeface="宋体" panose="02010600030101010101" pitchFamily="2" charset="-122"/>
              </a:rPr>
              <a:t>:</a:t>
            </a:r>
            <a:endParaRPr lang="en-US" altLang="zh-CN" sz="2400" b="0" dirty="0">
              <a:solidFill>
                <a:srgbClr val="0070C0"/>
              </a:solidFill>
              <a:latin typeface="微软雅黑" panose="020B0503020204020204" charset="-122"/>
              <a:ea typeface="微软雅黑" panose="020B0503020204020204" charset="-122"/>
              <a:cs typeface="宋体" panose="02010600030101010101" pitchFamily="2" charset="-122"/>
            </a:endParaRPr>
          </a:p>
          <a:p>
            <a:pPr indent="0">
              <a:lnSpc>
                <a:spcPts val="4300"/>
              </a:lnSpc>
            </a:pPr>
            <a:r>
              <a:rPr lang="zh-CN" altLang="en-US" sz="2400" b="0" dirty="0">
                <a:solidFill>
                  <a:srgbClr val="0070C0"/>
                </a:solidFill>
                <a:latin typeface="微软雅黑" panose="020B0503020204020204" charset="-122"/>
                <a:ea typeface="微软雅黑" panose="020B0503020204020204" charset="-122"/>
                <a:cs typeface="宋体" panose="02010600030101010101" pitchFamily="2" charset="-122"/>
              </a:rPr>
              <a:t>危险性较大的分部分项工程安全专项施工方案（以下简称</a:t>
            </a:r>
            <a:r>
              <a:rPr lang="zh-CN" altLang="en-US" sz="2400" b="0" dirty="0">
                <a:solidFill>
                  <a:srgbClr val="0070C0"/>
                </a:solidFill>
                <a:latin typeface="微软雅黑" panose="020B0503020204020204" charset="-122"/>
                <a:ea typeface="微软雅黑" panose="020B0503020204020204" charset="-122"/>
                <a:cs typeface="Calibri" panose="020F0502020204030204" charset="0"/>
              </a:rPr>
              <a:t>“</a:t>
            </a:r>
            <a:r>
              <a:rPr lang="zh-CN" altLang="en-US" sz="2400" b="0" dirty="0">
                <a:solidFill>
                  <a:srgbClr val="0070C0"/>
                </a:solidFill>
                <a:latin typeface="微软雅黑" panose="020B0503020204020204" charset="-122"/>
                <a:ea typeface="微软雅黑" panose="020B0503020204020204" charset="-122"/>
                <a:cs typeface="宋体" panose="02010600030101010101" pitchFamily="2" charset="-122"/>
              </a:rPr>
              <a:t>专项方案</a:t>
            </a:r>
            <a:r>
              <a:rPr lang="zh-CN" altLang="en-US" sz="2400" b="0" dirty="0">
                <a:solidFill>
                  <a:srgbClr val="0070C0"/>
                </a:solidFill>
                <a:latin typeface="微软雅黑" panose="020B0503020204020204" charset="-122"/>
                <a:ea typeface="微软雅黑" panose="020B0503020204020204" charset="-122"/>
                <a:cs typeface="Calibri" panose="020F0502020204030204" charset="0"/>
              </a:rPr>
              <a:t>”</a:t>
            </a:r>
            <a:r>
              <a:rPr lang="zh-CN" altLang="en-US" sz="2400" b="0" dirty="0">
                <a:solidFill>
                  <a:srgbClr val="0070C0"/>
                </a:solidFill>
                <a:latin typeface="微软雅黑" panose="020B0503020204020204" charset="-122"/>
                <a:ea typeface="微软雅黑" panose="020B0503020204020204" charset="-122"/>
                <a:cs typeface="宋体" panose="02010600030101010101" pitchFamily="2" charset="-122"/>
              </a:rPr>
              <a:t>），是指施工单位在编制施工组织（总）设计的基础上，针对危险性较大的分部分项工程单独编制的安全技术措施文件。</a:t>
            </a:r>
            <a:endParaRPr lang="zh-CN" altLang="en-US" sz="2400" b="0" dirty="0">
              <a:solidFill>
                <a:srgbClr val="0070C0"/>
              </a:solidFill>
              <a:latin typeface="微软雅黑" panose="020B0503020204020204" charset="-122"/>
              <a:ea typeface="微软雅黑" panose="020B0503020204020204" charset="-122"/>
              <a:cs typeface="宋体" panose="02010600030101010101" pitchFamily="2" charset="-122"/>
            </a:endParaRPr>
          </a:p>
        </p:txBody>
      </p:sp>
      <p:cxnSp>
        <p:nvCxnSpPr>
          <p:cNvPr id="15" name="直接连接符 14"/>
          <p:cNvCxnSpPr/>
          <p:nvPr/>
        </p:nvCxnSpPr>
        <p:spPr>
          <a:xfrm>
            <a:off x="0" y="3602066"/>
            <a:ext cx="12192000"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528" y="324463"/>
            <a:ext cx="608141" cy="608141"/>
          </a:xfrm>
          <a:prstGeom prst="roundRect">
            <a:avLst/>
          </a:prstGeom>
          <a:solidFill>
            <a:schemeClr val="accent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4" name="直接连接符 3"/>
          <p:cNvCxnSpPr/>
          <p:nvPr/>
        </p:nvCxnSpPr>
        <p:spPr>
          <a:xfrm>
            <a:off x="1046328" y="102358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4246880" cy="583565"/>
          </a:xfrm>
          <a:prstGeom prst="rect">
            <a:avLst/>
          </a:prstGeom>
          <a:noFill/>
        </p:spPr>
        <p:txBody>
          <a:bodyPr wrap="none" rtlCol="0">
            <a:spAutoFit/>
            <a:scene3d>
              <a:camera prst="orthographicFront"/>
              <a:lightRig rig="threePt" dir="t"/>
            </a:scene3d>
            <a:sp3d contourW="6350"/>
          </a:bodyPr>
          <a:lstStyle/>
          <a:p>
            <a:pPr marR="0" indent="0" defTabSz="914400" fontAlgn="auto">
              <a:lnSpc>
                <a:spcPct val="100000"/>
              </a:lnSpc>
              <a:spcBef>
                <a:spcPts val="0"/>
              </a:spcBef>
              <a:spcAft>
                <a:spcPts val="0"/>
              </a:spcAft>
              <a:buClrTx/>
              <a:buSzTx/>
              <a:buFontTx/>
              <a:buNone/>
              <a:defRPr/>
            </a:pPr>
            <a:r>
              <a:rPr kumimoji="0" lang="zh-CN" altLang="en-US" sz="3200" b="1" i="0" kern="1200" cap="none" spc="0" normalizeH="0" baseline="0" noProof="0" dirty="0">
                <a:solidFill>
                  <a:srgbClr val="2980B9"/>
                </a:solidFill>
                <a:latin typeface="Arial" panose="020B0604020202020204"/>
                <a:ea typeface="微软雅黑" panose="020B0503020204020204" charset="-122"/>
                <a:cs typeface="+mn-cs"/>
              </a:rPr>
              <a:t>危大工程的定义及范围</a:t>
            </a:r>
            <a:endParaRPr kumimoji="0" lang="zh-CN" altLang="en-US" sz="3200" b="1" i="0" kern="1200" cap="none" spc="0" normalizeH="0" baseline="0" noProof="0" dirty="0">
              <a:solidFill>
                <a:srgbClr val="2980B9"/>
              </a:solidFill>
              <a:latin typeface="Arial" panose="020B0604020202020204"/>
              <a:ea typeface="微软雅黑" panose="020B0503020204020204" charset="-122"/>
              <a:cs typeface="+mn-cs"/>
            </a:endParaRPr>
          </a:p>
        </p:txBody>
      </p:sp>
      <p:sp>
        <p:nvSpPr>
          <p:cNvPr id="7" name="文本框 6"/>
          <p:cNvSpPr txBox="1"/>
          <p:nvPr/>
        </p:nvSpPr>
        <p:spPr>
          <a:xfrm>
            <a:off x="524613" y="400325"/>
            <a:ext cx="521970" cy="460375"/>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kumimoji="0" lang="en-US" altLang="zh-CN" sz="2400" b="1" i="0" kern="1200" cap="none" spc="0" normalizeH="0" baseline="0" noProof="0" dirty="0">
                <a:solidFill>
                  <a:srgbClr val="FFFFFF"/>
                </a:solidFill>
                <a:latin typeface="Arial" panose="020B0604020202020204"/>
                <a:ea typeface="微软雅黑" panose="020B0503020204020204" charset="-122"/>
                <a:cs typeface="+mn-cs"/>
              </a:rPr>
              <a:t>0</a:t>
            </a:r>
            <a:r>
              <a:rPr kumimoji="0" lang="en-US" sz="2400" b="1" i="0" kern="1200" cap="none" spc="0" normalizeH="0" baseline="0" noProof="0" dirty="0">
                <a:solidFill>
                  <a:srgbClr val="FFFFFF"/>
                </a:solidFill>
                <a:latin typeface="Arial" panose="020B0604020202020204"/>
                <a:ea typeface="微软雅黑" panose="020B0503020204020204" charset="-122"/>
                <a:cs typeface="+mn-cs"/>
              </a:rPr>
              <a:t>2</a:t>
            </a:r>
            <a:endParaRPr kumimoji="0" lang="en-US" sz="2400" b="1" i="0" kern="1200" cap="none" spc="0" normalizeH="0" baseline="0" noProof="0" dirty="0">
              <a:solidFill>
                <a:srgbClr val="FFFFFF"/>
              </a:solidFill>
              <a:latin typeface="Arial" panose="020B0604020202020204"/>
              <a:ea typeface="微软雅黑" panose="020B0503020204020204" charset="-122"/>
              <a:cs typeface="+mn-cs"/>
            </a:endParaRPr>
          </a:p>
        </p:txBody>
      </p:sp>
      <p:sp>
        <p:nvSpPr>
          <p:cNvPr id="11" name="任意多边形: 形状 10"/>
          <p:cNvSpPr/>
          <p:nvPr/>
        </p:nvSpPr>
        <p:spPr>
          <a:xfrm rot="2700000">
            <a:off x="10236192"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688014"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139835" y="80705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24510" y="1215390"/>
            <a:ext cx="10753725" cy="4048672"/>
          </a:xfrm>
          <a:prstGeom prst="rect">
            <a:avLst/>
          </a:prstGeom>
          <a:noFill/>
          <a:ln w="9525">
            <a:noFill/>
          </a:ln>
        </p:spPr>
        <p:txBody>
          <a:bodyPr wrap="square">
            <a:spAutoFit/>
          </a:bodyPr>
          <a:lstStyle/>
          <a:p>
            <a:pPr>
              <a:lnSpc>
                <a:spcPts val="4500"/>
              </a:lnSpc>
            </a:pPr>
            <a:r>
              <a:rPr lang="en-US" altLang="zh-CN" sz="2000" dirty="0">
                <a:latin typeface="微软雅黑" panose="020B0503020204020204" charset="-122"/>
                <a:ea typeface="微软雅黑" panose="020B0503020204020204" charset="-122"/>
              </a:rPr>
              <a:t>37</a:t>
            </a:r>
            <a:r>
              <a:rPr lang="zh-CN" altLang="zh-CN" sz="2000" dirty="0">
                <a:latin typeface="微软雅黑" panose="020B0503020204020204" charset="-122"/>
                <a:ea typeface="微软雅黑" panose="020B0503020204020204" charset="-122"/>
              </a:rPr>
              <a:t>号令和</a:t>
            </a:r>
            <a:r>
              <a:rPr lang="en-US" altLang="zh-CN" sz="2000" dirty="0">
                <a:latin typeface="微软雅黑" panose="020B0503020204020204" charset="-122"/>
                <a:ea typeface="微软雅黑" panose="020B0503020204020204" charset="-122"/>
              </a:rPr>
              <a:t>31</a:t>
            </a:r>
            <a:r>
              <a:rPr lang="zh-CN" altLang="zh-CN" sz="2000" dirty="0">
                <a:latin typeface="微软雅黑" panose="020B0503020204020204" charset="-122"/>
                <a:ea typeface="微软雅黑" panose="020B0503020204020204" charset="-122"/>
              </a:rPr>
              <a:t>号文中未对“危险性较大的分部分项工程安全专项施工方案”规定简称，也未进行定义，</a:t>
            </a:r>
            <a:r>
              <a:rPr lang="zh-CN" altLang="en-US" sz="2000" dirty="0">
                <a:latin typeface="微软雅黑" panose="020B0503020204020204" charset="-122"/>
                <a:ea typeface="微软雅黑" panose="020B0503020204020204" charset="-122"/>
              </a:rPr>
              <a:t>所以</a:t>
            </a:r>
            <a:r>
              <a:rPr lang="zh-CN" altLang="zh-CN" sz="2000" dirty="0">
                <a:latin typeface="微软雅黑" panose="020B0503020204020204" charset="-122"/>
                <a:ea typeface="微软雅黑" panose="020B0503020204020204" charset="-122"/>
              </a:rPr>
              <a:t>将</a:t>
            </a:r>
            <a:r>
              <a:rPr lang="en-US" altLang="zh-CN" sz="2000" dirty="0">
                <a:latin typeface="微软雅黑" panose="020B0503020204020204" charset="-122"/>
                <a:ea typeface="微软雅黑" panose="020B0503020204020204" charset="-122"/>
              </a:rPr>
              <a:t>“</a:t>
            </a:r>
            <a:r>
              <a:rPr lang="zh-CN" altLang="zh-CN" sz="2000" dirty="0">
                <a:latin typeface="微软雅黑" panose="020B0503020204020204" charset="-122"/>
                <a:ea typeface="微软雅黑" panose="020B0503020204020204" charset="-122"/>
              </a:rPr>
              <a:t>专项方案</a:t>
            </a:r>
            <a:r>
              <a:rPr lang="en-US" altLang="zh-CN" sz="2000" dirty="0">
                <a:latin typeface="微软雅黑" panose="020B0503020204020204" charset="-122"/>
                <a:ea typeface="微软雅黑" panose="020B0503020204020204" charset="-122"/>
              </a:rPr>
              <a:t>”</a:t>
            </a:r>
            <a:r>
              <a:rPr lang="zh-CN" altLang="zh-CN" sz="2000" dirty="0">
                <a:latin typeface="微软雅黑" panose="020B0503020204020204" charset="-122"/>
                <a:ea typeface="微软雅黑" panose="020B0503020204020204" charset="-122"/>
              </a:rPr>
              <a:t>改称</a:t>
            </a:r>
            <a:r>
              <a:rPr lang="en-US" altLang="zh-CN" sz="2000" dirty="0">
                <a:latin typeface="微软雅黑" panose="020B0503020204020204" charset="-122"/>
                <a:ea typeface="微软雅黑" panose="020B0503020204020204" charset="-122"/>
              </a:rPr>
              <a:t>“</a:t>
            </a:r>
            <a:r>
              <a:rPr lang="zh-CN" altLang="zh-CN" sz="2000" dirty="0">
                <a:latin typeface="微软雅黑" panose="020B0503020204020204" charset="-122"/>
                <a:ea typeface="微软雅黑" panose="020B0503020204020204" charset="-122"/>
              </a:rPr>
              <a:t>专项施工方案</a:t>
            </a:r>
            <a:r>
              <a:rPr lang="en-US" altLang="zh-CN" sz="2000" dirty="0">
                <a:latin typeface="微软雅黑" panose="020B0503020204020204" charset="-122"/>
                <a:ea typeface="微软雅黑" panose="020B0503020204020204" charset="-122"/>
              </a:rPr>
              <a:t>”</a:t>
            </a:r>
            <a:r>
              <a:rPr lang="zh-CN" altLang="zh-CN" sz="2000" dirty="0">
                <a:latin typeface="微软雅黑" panose="020B0503020204020204" charset="-122"/>
                <a:ea typeface="微软雅黑" panose="020B0503020204020204" charset="-122"/>
              </a:rPr>
              <a:t>，与</a:t>
            </a:r>
            <a:r>
              <a:rPr lang="en-US" altLang="zh-CN" sz="2000" dirty="0">
                <a:latin typeface="微软雅黑" panose="020B0503020204020204" charset="-122"/>
                <a:ea typeface="微软雅黑" panose="020B0503020204020204" charset="-122"/>
              </a:rPr>
              <a:t>37</a:t>
            </a:r>
            <a:r>
              <a:rPr lang="zh-CN" altLang="zh-CN" sz="2000" dirty="0">
                <a:latin typeface="微软雅黑" panose="020B0503020204020204" charset="-122"/>
                <a:ea typeface="微软雅黑" panose="020B0503020204020204" charset="-122"/>
              </a:rPr>
              <a:t>号令和</a:t>
            </a:r>
            <a:r>
              <a:rPr lang="en-US" altLang="zh-CN" sz="2000" dirty="0">
                <a:latin typeface="微软雅黑" panose="020B0503020204020204" charset="-122"/>
                <a:ea typeface="微软雅黑" panose="020B0503020204020204" charset="-122"/>
              </a:rPr>
              <a:t>31</a:t>
            </a:r>
            <a:r>
              <a:rPr lang="zh-CN" altLang="zh-CN" sz="2000" dirty="0">
                <a:latin typeface="微软雅黑" panose="020B0503020204020204" charset="-122"/>
                <a:ea typeface="微软雅黑" panose="020B0503020204020204" charset="-122"/>
              </a:rPr>
              <a:t>号文中名称保持一致；此外，对“专项施工方案”的定义仍采用</a:t>
            </a:r>
            <a:r>
              <a:rPr lang="en-US" altLang="zh-CN" sz="2000" dirty="0">
                <a:latin typeface="微软雅黑" panose="020B0503020204020204" charset="-122"/>
                <a:ea typeface="微软雅黑" panose="020B0503020204020204" charset="-122"/>
              </a:rPr>
              <a:t>87</a:t>
            </a:r>
            <a:r>
              <a:rPr lang="zh-CN" altLang="zh-CN" sz="2000" dirty="0">
                <a:latin typeface="微软雅黑" panose="020B0503020204020204" charset="-122"/>
                <a:ea typeface="微软雅黑" panose="020B0503020204020204" charset="-122"/>
              </a:rPr>
              <a:t>号文中的定义，即：“专项施工方案”是指施工单位在编制施工组织（总）设计的基础上，针对危大工程单独编制的安全技术措施文件。因此，危大工程专项施工方案采用统一的后辍“专项施工方案”，例如：</a:t>
            </a:r>
            <a:endParaRPr lang="zh-CN" altLang="zh-CN" sz="2000" dirty="0">
              <a:latin typeface="微软雅黑" panose="020B0503020204020204" charset="-122"/>
              <a:ea typeface="微软雅黑" panose="020B0503020204020204" charset="-122"/>
            </a:endParaRPr>
          </a:p>
          <a:p>
            <a:pPr>
              <a:lnSpc>
                <a:spcPts val="4500"/>
              </a:lnSpc>
            </a:pPr>
            <a:r>
              <a:rPr lang="en-US" altLang="zh-CN" sz="2000" dirty="0">
                <a:latin typeface="微软雅黑" panose="020B0503020204020204" charset="-122"/>
                <a:ea typeface="微软雅黑" panose="020B0503020204020204" charset="-122"/>
              </a:rPr>
              <a:t>XXX</a:t>
            </a:r>
            <a:r>
              <a:rPr lang="zh-CN" altLang="zh-CN" sz="2000" dirty="0">
                <a:latin typeface="微软雅黑" panose="020B0503020204020204" charset="-122"/>
                <a:ea typeface="微软雅黑" panose="020B0503020204020204" charset="-122"/>
              </a:rPr>
              <a:t>基坑工程专项施工方案</a:t>
            </a:r>
            <a:endParaRPr lang="zh-CN" altLang="zh-CN" sz="2000" dirty="0">
              <a:latin typeface="微软雅黑" panose="020B0503020204020204" charset="-122"/>
              <a:ea typeface="微软雅黑" panose="020B0503020204020204" charset="-122"/>
            </a:endParaRPr>
          </a:p>
          <a:p>
            <a:pPr>
              <a:lnSpc>
                <a:spcPts val="4500"/>
              </a:lnSpc>
            </a:pPr>
            <a:r>
              <a:rPr lang="en-US" altLang="zh-CN" sz="2000" dirty="0">
                <a:latin typeface="微软雅黑" panose="020B0503020204020204" charset="-122"/>
                <a:ea typeface="微软雅黑" panose="020B0503020204020204" charset="-122"/>
              </a:rPr>
              <a:t>XXX</a:t>
            </a:r>
            <a:r>
              <a:rPr lang="zh-CN" altLang="en-US" sz="2000" dirty="0">
                <a:latin typeface="微软雅黑" panose="020B0503020204020204" charset="-122"/>
                <a:ea typeface="微软雅黑" panose="020B0503020204020204" charset="-122"/>
              </a:rPr>
              <a:t>吊装</a:t>
            </a:r>
            <a:r>
              <a:rPr lang="zh-CN" altLang="zh-CN" sz="2000" dirty="0">
                <a:latin typeface="微软雅黑" panose="020B0503020204020204" charset="-122"/>
                <a:ea typeface="微软雅黑" panose="020B0503020204020204" charset="-122"/>
              </a:rPr>
              <a:t>工程专项施工方案</a:t>
            </a:r>
            <a:endParaRPr lang="zh-CN" altLang="zh-CN" sz="2000" dirty="0">
              <a:latin typeface="微软雅黑" panose="020B0503020204020204" charset="-122"/>
              <a:ea typeface="微软雅黑" panose="020B0503020204020204" charset="-122"/>
            </a:endParaRPr>
          </a:p>
        </p:txBody>
      </p:sp>
    </p:spTree>
  </p:cSld>
  <p:clrMapOvr>
    <a:masterClrMapping/>
  </p:clrMapOvr>
  <p:transition spd="slow" advTm="4000">
    <p:fade/>
  </p:transition>
</p:sld>
</file>

<file path=ppt/tags/tag1.xml><?xml version="1.0" encoding="utf-8"?>
<p:tagLst xmlns:p="http://schemas.openxmlformats.org/presentationml/2006/main">
  <p:tag name="KSO_WM_UNIT_PLACING_PICTURE_USER_VIEWPORT" val="{&quot;height&quot;:10556,&quot;width&quot;:1584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7699</Words>
  <Application>WPS 演示</Application>
  <PresentationFormat>Widescreen</PresentationFormat>
  <Paragraphs>478</Paragraphs>
  <Slides>53</Slides>
  <Notes>51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53</vt:i4>
      </vt:variant>
    </vt:vector>
  </HeadingPairs>
  <TitlesOfParts>
    <vt:vector size="66" baseType="lpstr">
      <vt:lpstr>Arial</vt:lpstr>
      <vt:lpstr>宋体</vt:lpstr>
      <vt:lpstr>Wingdings</vt:lpstr>
      <vt:lpstr>Arial</vt:lpstr>
      <vt:lpstr>微软雅黑</vt:lpstr>
      <vt:lpstr>宋体 ，Arial</vt:lpstr>
      <vt:lpstr>Calibri</vt:lpstr>
      <vt:lpstr>Arial Unicode MS</vt:lpstr>
      <vt:lpstr>等线</vt:lpstr>
      <vt:lpstr>Times New Roman</vt:lpstr>
      <vt:lpstr>Times New Roman</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2</cp:revision>
  <dcterms:created xsi:type="dcterms:W3CDTF">2020-12-31T06:54:00Z</dcterms:created>
  <dcterms:modified xsi:type="dcterms:W3CDTF">2021-05-29T15:16:32Z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871E265CB30F416FA9DE32F94ECBD579</vt:lpwstr>
  </property>
</Properties>
</file>