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Lst>
  <p:notesMasterIdLst>
    <p:notesMasterId r:id="rId60"/>
  </p:notesMasterIdLst>
  <p:sldIdLst>
    <p:sldId id="257" r:id="rId3"/>
    <p:sldId id="288" r:id="rId4"/>
    <p:sldId id="289" r:id="rId5"/>
    <p:sldId id="258" r:id="rId6"/>
    <p:sldId id="290" r:id="rId7"/>
    <p:sldId id="291" r:id="rId8"/>
    <p:sldId id="292" r:id="rId9"/>
    <p:sldId id="293" r:id="rId10"/>
    <p:sldId id="294" r:id="rId11"/>
    <p:sldId id="295" r:id="rId12"/>
    <p:sldId id="296" r:id="rId13"/>
    <p:sldId id="306" r:id="rId14"/>
    <p:sldId id="297" r:id="rId15"/>
    <p:sldId id="298" r:id="rId16"/>
    <p:sldId id="299" r:id="rId17"/>
    <p:sldId id="301" r:id="rId18"/>
    <p:sldId id="302" r:id="rId19"/>
    <p:sldId id="300" r:id="rId20"/>
    <p:sldId id="303" r:id="rId21"/>
    <p:sldId id="304" r:id="rId22"/>
    <p:sldId id="305" r:id="rId23"/>
    <p:sldId id="307" r:id="rId24"/>
    <p:sldId id="316" r:id="rId25"/>
    <p:sldId id="317" r:id="rId26"/>
    <p:sldId id="309" r:id="rId27"/>
    <p:sldId id="308" r:id="rId28"/>
    <p:sldId id="310" r:id="rId29"/>
    <p:sldId id="311" r:id="rId30"/>
    <p:sldId id="312" r:id="rId31"/>
    <p:sldId id="313" r:id="rId32"/>
    <p:sldId id="314" r:id="rId33"/>
    <p:sldId id="315" r:id="rId34"/>
    <p:sldId id="318" r:id="rId35"/>
    <p:sldId id="319" r:id="rId36"/>
    <p:sldId id="321" r:id="rId37"/>
    <p:sldId id="322" r:id="rId38"/>
    <p:sldId id="320" r:id="rId39"/>
    <p:sldId id="323" r:id="rId40"/>
    <p:sldId id="324" r:id="rId41"/>
    <p:sldId id="325" r:id="rId42"/>
    <p:sldId id="326" r:id="rId43"/>
    <p:sldId id="327" r:id="rId44"/>
    <p:sldId id="328" r:id="rId45"/>
    <p:sldId id="329" r:id="rId46"/>
    <p:sldId id="330" r:id="rId47"/>
    <p:sldId id="331" r:id="rId48"/>
    <p:sldId id="332" r:id="rId49"/>
    <p:sldId id="333" r:id="rId50"/>
    <p:sldId id="335" r:id="rId51"/>
    <p:sldId id="334" r:id="rId52"/>
    <p:sldId id="336" r:id="rId53"/>
    <p:sldId id="337" r:id="rId54"/>
    <p:sldId id="338" r:id="rId55"/>
    <p:sldId id="340" r:id="rId56"/>
    <p:sldId id="342" r:id="rId57"/>
    <p:sldId id="343" r:id="rId58"/>
    <p:sldId id="344" r:id="rId59"/>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1427"/>
    <a:srgbClr val="333333"/>
    <a:srgbClr val="B71C2B"/>
    <a:srgbClr val="3B3838"/>
    <a:srgbClr val="B4302B"/>
    <a:srgbClr val="F79F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娣辫壊鏍峰紡 1 - 寮鸿皟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BC89EF96-8CEA-46FF-86C4-4CE0E7609802}" styleName="娴呰壊鏍峰紡 3 - 寮鸿皟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074" autoAdjust="0"/>
    <p:restoredTop sz="94660"/>
  </p:normalViewPr>
  <p:slideViewPr>
    <p:cSldViewPr snapToGrid="0" showGuides="1">
      <p:cViewPr>
        <p:scale>
          <a:sx n="70" d="100"/>
          <a:sy n="70" d="100"/>
        </p:scale>
        <p:origin x="-2196" y="-105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61" Type="http://schemas.openxmlformats.org/officeDocument/2006/relationships/presProps" Target="pres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013565-104E-4EAA-B7DD-6A0B0C8C8FB8}" type="datetimeFigureOut">
              <a:rPr lang="zh-CN" altLang="en-US" smtClean="0"/>
              <a:t>2019/5/7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2382E0-1BC1-4318-A5FD-24188A106F92}" type="slidenum">
              <a:rPr lang="zh-CN" altLang="en-US" smtClean="0"/>
              <a:t>‹#›</a:t>
            </a:fld>
            <a:endParaRPr lang="zh-CN" altLang="en-US"/>
          </a:p>
        </p:txBody>
      </p:sp>
    </p:spTree>
    <p:extLst>
      <p:ext uri="{BB962C8B-B14F-4D97-AF65-F5344CB8AC3E}">
        <p14:creationId xmlns:p14="http://schemas.microsoft.com/office/powerpoint/2010/main" val="3513962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10</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11</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12</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13</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14</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15</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16</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17</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18</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19</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CEB0147-15CD-4249-B4BC-D92A282CE29B}" type="slidenum">
              <a:rPr lang="zh-CN" altLang="en-US" smtClean="0"/>
              <a:t>2</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20</a:t>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21</a:t>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22</a:t>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23</a:t>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24</a:t>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25</a:t>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26</a:t>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27</a:t>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28</a:t>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29</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3</a:t>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30</a:t>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31</a:t>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32</a:t>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33</a:t>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34</a:t>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35</a:t>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36</a:t>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37</a:t>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38</a:t>
            </a:fld>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39</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4</a:t>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40</a:t>
            </a:fld>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41</a:t>
            </a:fld>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42</a:t>
            </a:fld>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43</a:t>
            </a:fld>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44</a:t>
            </a:fld>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45</a:t>
            </a:fld>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46</a:t>
            </a:fld>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47</a:t>
            </a:fld>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48</a:t>
            </a:fld>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49</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5</a:t>
            </a:fld>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50</a:t>
            </a:fld>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51</a:t>
            </a:fld>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52</a:t>
            </a:fld>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53</a:t>
            </a:fld>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54</a:t>
            </a:fld>
            <a:endParaRPr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55</a:t>
            </a:fld>
            <a:endParaRPr lang="zh-CN"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56</a:t>
            </a:fld>
            <a:endParaRPr lang="zh-CN"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57</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6</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7</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8</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9</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4BFA5D8F-1ABD-4348-9F99-7350F5812E30}" type="datetimeFigureOut">
              <a:rPr lang="zh-CN" altLang="en-US" smtClean="0"/>
              <a:t>2019/5/7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8C3B049-81BD-4BEC-9E98-783D78526F33}"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BFA5D8F-1ABD-4348-9F99-7350F5812E30}" type="datetimeFigureOut">
              <a:rPr lang="zh-CN" altLang="en-US" smtClean="0"/>
              <a:t>2019/5/7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8C3B049-81BD-4BEC-9E98-783D78526F33}"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BFA5D8F-1ABD-4348-9F99-7350F5812E30}" type="datetimeFigureOut">
              <a:rPr lang="zh-CN" altLang="en-US" smtClean="0"/>
              <a:t>2019/5/7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8C3B049-81BD-4BEC-9E98-783D78526F33}"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530820CF-B880-4189-942D-D702A7CBA7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charset="-122"/>
                <a:cs typeface="+mn-cs"/>
              </a:rPr>
              <a:t>2019/5/7</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C913308-F349-4B6D-A68A-DD1791B4A57B}"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charset="-122"/>
                <a:cs typeface="+mn-cs"/>
              </a:r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自定义版式">
    <p:bg>
      <p:bgRef idx="1001">
        <a:schemeClr val="bg1"/>
      </p:bgRef>
    </p:bg>
    <p:spTree>
      <p:nvGrpSpPr>
        <p:cNvPr id="1" name=""/>
        <p:cNvGrpSpPr/>
        <p:nvPr/>
      </p:nvGrpSpPr>
      <p:grpSpPr>
        <a:xfrm>
          <a:off x="0" y="0"/>
          <a:ext cx="0" cy="0"/>
          <a:chOff x="0" y="0"/>
          <a:chExt cx="0" cy="0"/>
        </a:xfrm>
      </p:grpSpPr>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BFA5D8F-1ABD-4348-9F99-7350F5812E30}" type="datetimeFigureOut">
              <a:rPr lang="zh-CN" altLang="en-US" smtClean="0"/>
              <a:t>2019/5/7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8C3B049-81BD-4BEC-9E98-783D78526F33}"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4BFA5D8F-1ABD-4348-9F99-7350F5812E30}" type="datetimeFigureOut">
              <a:rPr lang="zh-CN" altLang="en-US" smtClean="0"/>
              <a:t>2019/5/7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8C3B049-81BD-4BEC-9E98-783D78526F33}"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BFA5D8F-1ABD-4348-9F99-7350F5812E30}" type="datetimeFigureOut">
              <a:rPr lang="zh-CN" altLang="en-US" smtClean="0"/>
              <a:t>2019/5/7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8C3B049-81BD-4BEC-9E98-783D78526F33}"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BFA5D8F-1ABD-4348-9F99-7350F5812E30}" type="datetimeFigureOut">
              <a:rPr lang="zh-CN" altLang="en-US" smtClean="0"/>
              <a:t>2019/5/7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8C3B049-81BD-4BEC-9E98-783D78526F33}"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4BFA5D8F-1ABD-4348-9F99-7350F5812E30}" type="datetimeFigureOut">
              <a:rPr lang="zh-CN" altLang="en-US" smtClean="0"/>
              <a:t>2019/5/7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8C3B049-81BD-4BEC-9E98-783D78526F33}"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BFA5D8F-1ABD-4348-9F99-7350F5812E30}" type="datetimeFigureOut">
              <a:rPr lang="zh-CN" altLang="en-US" smtClean="0"/>
              <a:t>2019/5/7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8C3B049-81BD-4BEC-9E98-783D78526F33}"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BFA5D8F-1ABD-4348-9F99-7350F5812E30}" type="datetimeFigureOut">
              <a:rPr lang="zh-CN" altLang="en-US" smtClean="0"/>
              <a:t>2019/5/7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8C3B049-81BD-4BEC-9E98-783D78526F33}"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BFA5D8F-1ABD-4348-9F99-7350F5812E30}" type="datetimeFigureOut">
              <a:rPr lang="zh-CN" altLang="en-US" smtClean="0"/>
              <a:t>2019/5/7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8C3B049-81BD-4BEC-9E98-783D78526F33}"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FA5D8F-1ABD-4348-9F99-7350F5812E30}" type="datetimeFigureOut">
              <a:rPr lang="zh-CN" altLang="en-US" smtClean="0"/>
              <a:t>2019/5/7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C3B049-81BD-4BEC-9E98-783D78526F33}"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85000"/>
          </a:scheme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530820CF-B880-4189-942D-D702A7CBA7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charset="-122"/>
                <a:cs typeface="+mn-cs"/>
              </a:rPr>
              <a:t>2019/5/7</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0C913308-F349-4B6D-A68A-DD1791B4A57B}"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charset="-122"/>
                <a:cs typeface="+mn-cs"/>
              </a:r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microsoft.com/office/2007/relationships/hdphoto" Target="../media/hdphoto1.tiff"/><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0.xml"/><Relationship Id="rId1" Type="http://schemas.openxmlformats.org/officeDocument/2006/relationships/slideLayout" Target="../slideLayouts/slideLayout12.xml"/><Relationship Id="rId4" Type="http://schemas.openxmlformats.org/officeDocument/2006/relationships/image" Target="../media/image13.jpeg"/></Relationships>
</file>

<file path=ppt/slides/_rels/slide3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32.xml"/><Relationship Id="rId1" Type="http://schemas.openxmlformats.org/officeDocument/2006/relationships/slideLayout" Target="../slideLayouts/slideLayout12.xml"/><Relationship Id="rId5" Type="http://schemas.openxmlformats.org/officeDocument/2006/relationships/image" Target="../media/image17.emf"/><Relationship Id="rId4" Type="http://schemas.openxmlformats.org/officeDocument/2006/relationships/image" Target="../media/image16.emf"/></Relationships>
</file>

<file path=ppt/slides/_rels/slide33.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33.xml"/><Relationship Id="rId1" Type="http://schemas.openxmlformats.org/officeDocument/2006/relationships/slideLayout" Target="../slideLayouts/slideLayout12.xml"/><Relationship Id="rId5" Type="http://schemas.openxmlformats.org/officeDocument/2006/relationships/image" Target="../media/image20.jpeg"/><Relationship Id="rId4" Type="http://schemas.openxmlformats.org/officeDocument/2006/relationships/image" Target="../media/image19.jpe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6.jpeg"/></Relationships>
</file>

<file path=ppt/slides/_rels/slide4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56.xml"/><Relationship Id="rId1" Type="http://schemas.openxmlformats.org/officeDocument/2006/relationships/slideLayout" Target="../slideLayouts/slideLayout12.xml"/><Relationship Id="rId5" Type="http://schemas.openxmlformats.org/officeDocument/2006/relationships/image" Target="../media/image26.jpeg"/><Relationship Id="rId4" Type="http://schemas.openxmlformats.org/officeDocument/2006/relationships/image" Target="../media/image25.jpeg"/></Relationships>
</file>

<file path=ppt/slides/_rels/slide5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7.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324" name="Freeform 3305"/>
          <p:cNvSpPr/>
          <p:nvPr/>
        </p:nvSpPr>
        <p:spPr bwMode="auto">
          <a:xfrm>
            <a:off x="-20806" y="-15242"/>
            <a:ext cx="6811433" cy="6862233"/>
          </a:xfrm>
          <a:custGeom>
            <a:avLst/>
            <a:gdLst>
              <a:gd name="T0" fmla="*/ 2365 w 3218"/>
              <a:gd name="T1" fmla="*/ 0 h 3242"/>
              <a:gd name="T2" fmla="*/ 0 w 3218"/>
              <a:gd name="T3" fmla="*/ 0 h 3242"/>
              <a:gd name="T4" fmla="*/ 0 w 3218"/>
              <a:gd name="T5" fmla="*/ 2356 h 3242"/>
              <a:gd name="T6" fmla="*/ 885 w 3218"/>
              <a:gd name="T7" fmla="*/ 3242 h 3242"/>
              <a:gd name="T8" fmla="*/ 3218 w 3218"/>
              <a:gd name="T9" fmla="*/ 907 h 3242"/>
              <a:gd name="T10" fmla="*/ 3218 w 3218"/>
              <a:gd name="T11" fmla="*/ 854 h 3242"/>
              <a:gd name="T12" fmla="*/ 2365 w 3218"/>
              <a:gd name="T13" fmla="*/ 0 h 3242"/>
            </a:gdLst>
            <a:ahLst/>
            <a:cxnLst>
              <a:cxn ang="0">
                <a:pos x="T0" y="T1"/>
              </a:cxn>
              <a:cxn ang="0">
                <a:pos x="T2" y="T3"/>
              </a:cxn>
              <a:cxn ang="0">
                <a:pos x="T4" y="T5"/>
              </a:cxn>
              <a:cxn ang="0">
                <a:pos x="T6" y="T7"/>
              </a:cxn>
              <a:cxn ang="0">
                <a:pos x="T8" y="T9"/>
              </a:cxn>
              <a:cxn ang="0">
                <a:pos x="T10" y="T11"/>
              </a:cxn>
              <a:cxn ang="0">
                <a:pos x="T12" y="T13"/>
              </a:cxn>
            </a:cxnLst>
            <a:rect l="0" t="0" r="r" b="b"/>
            <a:pathLst>
              <a:path w="3218" h="3242">
                <a:moveTo>
                  <a:pt x="2365" y="0"/>
                </a:moveTo>
                <a:lnTo>
                  <a:pt x="0" y="0"/>
                </a:lnTo>
                <a:lnTo>
                  <a:pt x="0" y="2356"/>
                </a:lnTo>
                <a:lnTo>
                  <a:pt x="885" y="3242"/>
                </a:lnTo>
                <a:lnTo>
                  <a:pt x="3218" y="907"/>
                </a:lnTo>
                <a:lnTo>
                  <a:pt x="3218" y="854"/>
                </a:lnTo>
                <a:lnTo>
                  <a:pt x="2365" y="0"/>
                </a:lnTo>
                <a:close/>
              </a:path>
            </a:pathLst>
          </a:custGeom>
          <a:solidFill>
            <a:srgbClr val="FBF3F4"/>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cs typeface="+mn-ea"/>
              <a:sym typeface="+mn-lt"/>
            </a:endParaRPr>
          </a:p>
        </p:txBody>
      </p:sp>
      <p:sp>
        <p:nvSpPr>
          <p:cNvPr id="3319" name="矩形 3318"/>
          <p:cNvSpPr/>
          <p:nvPr/>
        </p:nvSpPr>
        <p:spPr>
          <a:xfrm>
            <a:off x="6031304" y="2690672"/>
            <a:ext cx="5807043" cy="1107996"/>
          </a:xfrm>
          <a:prstGeom prst="rect">
            <a:avLst/>
          </a:prstGeom>
        </p:spPr>
        <p:txBody>
          <a:bodyPr wrap="square">
            <a:spAutoFit/>
          </a:bodyPr>
          <a:lstStyle/>
          <a:p>
            <a:pPr>
              <a:defRPr/>
            </a:pPr>
            <a:r>
              <a:rPr lang="zh-CN" altLang="en-US" sz="6600" b="1" spc="400" dirty="0">
                <a:solidFill>
                  <a:srgbClr val="B71C2B"/>
                </a:solidFill>
                <a:cs typeface="+mn-ea"/>
                <a:sym typeface="+mn-lt"/>
              </a:rPr>
              <a:t>设备本质安全</a:t>
            </a:r>
          </a:p>
        </p:txBody>
      </p:sp>
      <p:sp>
        <p:nvSpPr>
          <p:cNvPr id="3325" name="Freeform 3306"/>
          <p:cNvSpPr/>
          <p:nvPr/>
        </p:nvSpPr>
        <p:spPr bwMode="auto">
          <a:xfrm>
            <a:off x="2118" y="-2117"/>
            <a:ext cx="6811433" cy="6862233"/>
          </a:xfrm>
          <a:custGeom>
            <a:avLst/>
            <a:gdLst>
              <a:gd name="T0" fmla="*/ 2365 w 3218"/>
              <a:gd name="T1" fmla="*/ 0 h 3242"/>
              <a:gd name="T2" fmla="*/ 0 w 3218"/>
              <a:gd name="T3" fmla="*/ 0 h 3242"/>
              <a:gd name="T4" fmla="*/ 0 w 3218"/>
              <a:gd name="T5" fmla="*/ 2356 h 3242"/>
              <a:gd name="T6" fmla="*/ 885 w 3218"/>
              <a:gd name="T7" fmla="*/ 3242 h 3242"/>
              <a:gd name="T8" fmla="*/ 3218 w 3218"/>
              <a:gd name="T9" fmla="*/ 907 h 3242"/>
              <a:gd name="T10" fmla="*/ 3218 w 3218"/>
              <a:gd name="T11" fmla="*/ 854 h 3242"/>
              <a:gd name="T12" fmla="*/ 2365 w 3218"/>
              <a:gd name="T13" fmla="*/ 0 h 3242"/>
            </a:gdLst>
            <a:ahLst/>
            <a:cxnLst>
              <a:cxn ang="0">
                <a:pos x="T0" y="T1"/>
              </a:cxn>
              <a:cxn ang="0">
                <a:pos x="T2" y="T3"/>
              </a:cxn>
              <a:cxn ang="0">
                <a:pos x="T4" y="T5"/>
              </a:cxn>
              <a:cxn ang="0">
                <a:pos x="T6" y="T7"/>
              </a:cxn>
              <a:cxn ang="0">
                <a:pos x="T8" y="T9"/>
              </a:cxn>
              <a:cxn ang="0">
                <a:pos x="T10" y="T11"/>
              </a:cxn>
              <a:cxn ang="0">
                <a:pos x="T12" y="T13"/>
              </a:cxn>
            </a:cxnLst>
            <a:rect l="0" t="0" r="r" b="b"/>
            <a:pathLst>
              <a:path w="3218" h="3242">
                <a:moveTo>
                  <a:pt x="2365" y="0"/>
                </a:moveTo>
                <a:lnTo>
                  <a:pt x="0" y="0"/>
                </a:lnTo>
                <a:lnTo>
                  <a:pt x="0" y="2356"/>
                </a:lnTo>
                <a:lnTo>
                  <a:pt x="885" y="3242"/>
                </a:lnTo>
                <a:lnTo>
                  <a:pt x="3218" y="907"/>
                </a:lnTo>
                <a:lnTo>
                  <a:pt x="3218" y="854"/>
                </a:lnTo>
                <a:lnTo>
                  <a:pt x="236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cs typeface="+mn-ea"/>
              <a:sym typeface="+mn-lt"/>
            </a:endParaRPr>
          </a:p>
        </p:txBody>
      </p:sp>
      <p:sp>
        <p:nvSpPr>
          <p:cNvPr id="8" name="Freeform 5"/>
          <p:cNvSpPr/>
          <p:nvPr/>
        </p:nvSpPr>
        <p:spPr bwMode="auto">
          <a:xfrm>
            <a:off x="1227592" y="375815"/>
            <a:ext cx="2972651" cy="2976324"/>
          </a:xfrm>
          <a:custGeom>
            <a:avLst/>
            <a:gdLst>
              <a:gd name="T0" fmla="*/ 809 w 1619"/>
              <a:gd name="T1" fmla="*/ 1621 h 1621"/>
              <a:gd name="T2" fmla="*/ 0 w 1619"/>
              <a:gd name="T3" fmla="*/ 810 h 1621"/>
              <a:gd name="T4" fmla="*/ 809 w 1619"/>
              <a:gd name="T5" fmla="*/ 0 h 1621"/>
              <a:gd name="T6" fmla="*/ 1619 w 1619"/>
              <a:gd name="T7" fmla="*/ 810 h 1621"/>
              <a:gd name="T8" fmla="*/ 809 w 1619"/>
              <a:gd name="T9" fmla="*/ 1621 h 1621"/>
            </a:gdLst>
            <a:ahLst/>
            <a:cxnLst>
              <a:cxn ang="0">
                <a:pos x="T0" y="T1"/>
              </a:cxn>
              <a:cxn ang="0">
                <a:pos x="T2" y="T3"/>
              </a:cxn>
              <a:cxn ang="0">
                <a:pos x="T4" y="T5"/>
              </a:cxn>
              <a:cxn ang="0">
                <a:pos x="T6" y="T7"/>
              </a:cxn>
              <a:cxn ang="0">
                <a:pos x="T8" y="T9"/>
              </a:cxn>
            </a:cxnLst>
            <a:rect l="0" t="0" r="r" b="b"/>
            <a:pathLst>
              <a:path w="1619" h="1621">
                <a:moveTo>
                  <a:pt x="809" y="1621"/>
                </a:moveTo>
                <a:lnTo>
                  <a:pt x="0" y="810"/>
                </a:lnTo>
                <a:lnTo>
                  <a:pt x="809" y="0"/>
                </a:lnTo>
                <a:lnTo>
                  <a:pt x="1619" y="810"/>
                </a:lnTo>
                <a:lnTo>
                  <a:pt x="809" y="1621"/>
                </a:lnTo>
                <a:close/>
              </a:path>
            </a:pathLst>
          </a:custGeom>
          <a:solidFill>
            <a:srgbClr val="DD2431"/>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cs typeface="+mn-ea"/>
              <a:sym typeface="+mn-lt"/>
            </a:endParaRPr>
          </a:p>
        </p:txBody>
      </p:sp>
      <p:sp>
        <p:nvSpPr>
          <p:cNvPr id="10" name="Freeform 6"/>
          <p:cNvSpPr/>
          <p:nvPr/>
        </p:nvSpPr>
        <p:spPr bwMode="auto">
          <a:xfrm>
            <a:off x="1227592" y="3352139"/>
            <a:ext cx="2972651" cy="2974487"/>
          </a:xfrm>
          <a:custGeom>
            <a:avLst/>
            <a:gdLst>
              <a:gd name="T0" fmla="*/ 809 w 1619"/>
              <a:gd name="T1" fmla="*/ 1620 h 1620"/>
              <a:gd name="T2" fmla="*/ 0 w 1619"/>
              <a:gd name="T3" fmla="*/ 810 h 1620"/>
              <a:gd name="T4" fmla="*/ 809 w 1619"/>
              <a:gd name="T5" fmla="*/ 0 h 1620"/>
              <a:gd name="T6" fmla="*/ 1619 w 1619"/>
              <a:gd name="T7" fmla="*/ 810 h 1620"/>
              <a:gd name="T8" fmla="*/ 809 w 1619"/>
              <a:gd name="T9" fmla="*/ 1620 h 1620"/>
            </a:gdLst>
            <a:ahLst/>
            <a:cxnLst>
              <a:cxn ang="0">
                <a:pos x="T0" y="T1"/>
              </a:cxn>
              <a:cxn ang="0">
                <a:pos x="T2" y="T3"/>
              </a:cxn>
              <a:cxn ang="0">
                <a:pos x="T4" y="T5"/>
              </a:cxn>
              <a:cxn ang="0">
                <a:pos x="T6" y="T7"/>
              </a:cxn>
              <a:cxn ang="0">
                <a:pos x="T8" y="T9"/>
              </a:cxn>
            </a:cxnLst>
            <a:rect l="0" t="0" r="r" b="b"/>
            <a:pathLst>
              <a:path w="1619" h="1620">
                <a:moveTo>
                  <a:pt x="809" y="1620"/>
                </a:moveTo>
                <a:lnTo>
                  <a:pt x="0" y="810"/>
                </a:lnTo>
                <a:lnTo>
                  <a:pt x="809" y="0"/>
                </a:lnTo>
                <a:lnTo>
                  <a:pt x="1619" y="810"/>
                </a:lnTo>
                <a:lnTo>
                  <a:pt x="809" y="1620"/>
                </a:lnTo>
                <a:close/>
              </a:path>
            </a:pathLst>
          </a:custGeom>
          <a:solidFill>
            <a:srgbClr val="961427"/>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cs typeface="+mn-ea"/>
              <a:sym typeface="+mn-lt"/>
            </a:endParaRPr>
          </a:p>
        </p:txBody>
      </p:sp>
      <p:sp>
        <p:nvSpPr>
          <p:cNvPr id="11" name="Freeform 7"/>
          <p:cNvSpPr/>
          <p:nvPr/>
        </p:nvSpPr>
        <p:spPr bwMode="auto">
          <a:xfrm>
            <a:off x="2713001" y="1863061"/>
            <a:ext cx="2974487" cy="2976324"/>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B71C2B"/>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cs typeface="+mn-ea"/>
              <a:sym typeface="+mn-lt"/>
            </a:endParaRPr>
          </a:p>
        </p:txBody>
      </p:sp>
      <p:sp>
        <p:nvSpPr>
          <p:cNvPr id="3314" name="Freeform 3301"/>
          <p:cNvSpPr/>
          <p:nvPr/>
        </p:nvSpPr>
        <p:spPr bwMode="auto">
          <a:xfrm>
            <a:off x="3124720" y="655867"/>
            <a:ext cx="2182187" cy="2184213"/>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333333"/>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cs typeface="+mn-ea"/>
              <a:sym typeface="+mn-lt"/>
            </a:endParaRPr>
          </a:p>
        </p:txBody>
      </p:sp>
      <p:grpSp>
        <p:nvGrpSpPr>
          <p:cNvPr id="3337" name="组合 3336"/>
          <p:cNvGrpSpPr/>
          <p:nvPr/>
        </p:nvGrpSpPr>
        <p:grpSpPr>
          <a:xfrm>
            <a:off x="353653" y="1486443"/>
            <a:ext cx="3729089" cy="3731395"/>
            <a:chOff x="265239" y="1114832"/>
            <a:chExt cx="2796817" cy="2798546"/>
          </a:xfrm>
        </p:grpSpPr>
        <p:sp>
          <p:nvSpPr>
            <p:cNvPr id="3310" name="Freeform 3297"/>
            <p:cNvSpPr/>
            <p:nvPr/>
          </p:nvSpPr>
          <p:spPr bwMode="auto">
            <a:xfrm>
              <a:off x="265239" y="1114832"/>
              <a:ext cx="2796817" cy="2798546"/>
            </a:xfrm>
            <a:custGeom>
              <a:avLst/>
              <a:gdLst>
                <a:gd name="T0" fmla="*/ 1619 w 3239"/>
                <a:gd name="T1" fmla="*/ 3241 h 3241"/>
                <a:gd name="T2" fmla="*/ 0 w 3239"/>
                <a:gd name="T3" fmla="*/ 1620 h 3241"/>
                <a:gd name="T4" fmla="*/ 1619 w 3239"/>
                <a:gd name="T5" fmla="*/ 0 h 3241"/>
                <a:gd name="T6" fmla="*/ 3239 w 3239"/>
                <a:gd name="T7" fmla="*/ 1620 h 3241"/>
                <a:gd name="T8" fmla="*/ 1619 w 3239"/>
                <a:gd name="T9" fmla="*/ 3241 h 3241"/>
              </a:gdLst>
              <a:ahLst/>
              <a:cxnLst>
                <a:cxn ang="0">
                  <a:pos x="T0" y="T1"/>
                </a:cxn>
                <a:cxn ang="0">
                  <a:pos x="T2" y="T3"/>
                </a:cxn>
                <a:cxn ang="0">
                  <a:pos x="T4" y="T5"/>
                </a:cxn>
                <a:cxn ang="0">
                  <a:pos x="T6" y="T7"/>
                </a:cxn>
                <a:cxn ang="0">
                  <a:pos x="T8" y="T9"/>
                </a:cxn>
              </a:cxnLst>
              <a:rect l="0" t="0" r="r" b="b"/>
              <a:pathLst>
                <a:path w="3239" h="3241">
                  <a:moveTo>
                    <a:pt x="1619" y="3241"/>
                  </a:moveTo>
                  <a:lnTo>
                    <a:pt x="0" y="1620"/>
                  </a:lnTo>
                  <a:lnTo>
                    <a:pt x="1619" y="0"/>
                  </a:lnTo>
                  <a:lnTo>
                    <a:pt x="3239" y="1620"/>
                  </a:lnTo>
                  <a:lnTo>
                    <a:pt x="1619" y="3241"/>
                  </a:lnTo>
                  <a:close/>
                </a:path>
              </a:pathLst>
            </a:custGeom>
            <a:solidFill>
              <a:srgbClr val="FFFFFF"/>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cs typeface="+mn-ea"/>
                <a:sym typeface="+mn-lt"/>
              </a:endParaRPr>
            </a:p>
          </p:txBody>
        </p:sp>
        <p:sp>
          <p:nvSpPr>
            <p:cNvPr id="3326" name="Freeform 3297"/>
            <p:cNvSpPr/>
            <p:nvPr/>
          </p:nvSpPr>
          <p:spPr bwMode="auto">
            <a:xfrm>
              <a:off x="436579" y="1266619"/>
              <a:ext cx="2469149" cy="2470676"/>
            </a:xfrm>
            <a:custGeom>
              <a:avLst/>
              <a:gdLst>
                <a:gd name="T0" fmla="*/ 1619 w 3239"/>
                <a:gd name="T1" fmla="*/ 3241 h 3241"/>
                <a:gd name="T2" fmla="*/ 0 w 3239"/>
                <a:gd name="T3" fmla="*/ 1620 h 3241"/>
                <a:gd name="T4" fmla="*/ 1619 w 3239"/>
                <a:gd name="T5" fmla="*/ 0 h 3241"/>
                <a:gd name="T6" fmla="*/ 3239 w 3239"/>
                <a:gd name="T7" fmla="*/ 1620 h 3241"/>
                <a:gd name="T8" fmla="*/ 1619 w 3239"/>
                <a:gd name="T9" fmla="*/ 3241 h 3241"/>
              </a:gdLst>
              <a:ahLst/>
              <a:cxnLst>
                <a:cxn ang="0">
                  <a:pos x="T0" y="T1"/>
                </a:cxn>
                <a:cxn ang="0">
                  <a:pos x="T2" y="T3"/>
                </a:cxn>
                <a:cxn ang="0">
                  <a:pos x="T4" y="T5"/>
                </a:cxn>
                <a:cxn ang="0">
                  <a:pos x="T6" y="T7"/>
                </a:cxn>
                <a:cxn ang="0">
                  <a:pos x="T8" y="T9"/>
                </a:cxn>
              </a:cxnLst>
              <a:rect l="0" t="0" r="r" b="b"/>
              <a:pathLst>
                <a:path w="3239" h="3241">
                  <a:moveTo>
                    <a:pt x="1619" y="3241"/>
                  </a:moveTo>
                  <a:lnTo>
                    <a:pt x="0" y="1620"/>
                  </a:lnTo>
                  <a:lnTo>
                    <a:pt x="1619" y="0"/>
                  </a:lnTo>
                  <a:lnTo>
                    <a:pt x="3239" y="1620"/>
                  </a:lnTo>
                  <a:lnTo>
                    <a:pt x="1619" y="3241"/>
                  </a:lnTo>
                  <a:close/>
                </a:path>
              </a:pathLst>
            </a:custGeom>
            <a:blipFill dpi="0" rotWithShape="0">
              <a:blip r:embed="rId4"/>
              <a:srcRect/>
              <a:stretch>
                <a:fillRect l="-25121" r="-25121"/>
              </a:stretch>
            </a:blipFill>
            <a:ln>
              <a:noFill/>
            </a:ln>
          </p:spPr>
          <p:txBody>
            <a:bodyPr vert="horz" wrap="square" lIns="121920" tIns="60960" rIns="121920" bIns="60960" numCol="1" anchor="t" anchorCtr="0" compatLnSpc="1"/>
            <a:lstStyle/>
            <a:p>
              <a:endParaRPr lang="zh-CN" altLang="en-US" sz="2400" dirty="0">
                <a:cs typeface="+mn-ea"/>
                <a:sym typeface="+mn-lt"/>
              </a:endParaRPr>
            </a:p>
          </p:txBody>
        </p:sp>
      </p:grpSp>
      <p:sp>
        <p:nvSpPr>
          <p:cNvPr id="3330" name="Freeform 5"/>
          <p:cNvSpPr/>
          <p:nvPr/>
        </p:nvSpPr>
        <p:spPr bwMode="auto">
          <a:xfrm>
            <a:off x="8112224" y="5231876"/>
            <a:ext cx="3487515" cy="3491824"/>
          </a:xfrm>
          <a:custGeom>
            <a:avLst/>
            <a:gdLst>
              <a:gd name="T0" fmla="*/ 809 w 1619"/>
              <a:gd name="T1" fmla="*/ 1621 h 1621"/>
              <a:gd name="T2" fmla="*/ 0 w 1619"/>
              <a:gd name="T3" fmla="*/ 810 h 1621"/>
              <a:gd name="T4" fmla="*/ 809 w 1619"/>
              <a:gd name="T5" fmla="*/ 0 h 1621"/>
              <a:gd name="T6" fmla="*/ 1619 w 1619"/>
              <a:gd name="T7" fmla="*/ 810 h 1621"/>
              <a:gd name="T8" fmla="*/ 809 w 1619"/>
              <a:gd name="T9" fmla="*/ 1621 h 1621"/>
            </a:gdLst>
            <a:ahLst/>
            <a:cxnLst>
              <a:cxn ang="0">
                <a:pos x="T0" y="T1"/>
              </a:cxn>
              <a:cxn ang="0">
                <a:pos x="T2" y="T3"/>
              </a:cxn>
              <a:cxn ang="0">
                <a:pos x="T4" y="T5"/>
              </a:cxn>
              <a:cxn ang="0">
                <a:pos x="T6" y="T7"/>
              </a:cxn>
              <a:cxn ang="0">
                <a:pos x="T8" y="T9"/>
              </a:cxn>
            </a:cxnLst>
            <a:rect l="0" t="0" r="r" b="b"/>
            <a:pathLst>
              <a:path w="1619" h="1621">
                <a:moveTo>
                  <a:pt x="809" y="1621"/>
                </a:moveTo>
                <a:lnTo>
                  <a:pt x="0" y="810"/>
                </a:lnTo>
                <a:lnTo>
                  <a:pt x="809" y="0"/>
                </a:lnTo>
                <a:lnTo>
                  <a:pt x="1619" y="810"/>
                </a:lnTo>
                <a:lnTo>
                  <a:pt x="809" y="1621"/>
                </a:lnTo>
                <a:close/>
              </a:path>
            </a:pathLst>
          </a:custGeom>
          <a:solidFill>
            <a:srgbClr val="DD2431"/>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cs typeface="+mn-ea"/>
              <a:sym typeface="+mn-lt"/>
            </a:endParaRPr>
          </a:p>
        </p:txBody>
      </p:sp>
      <p:sp>
        <p:nvSpPr>
          <p:cNvPr id="3331" name="Freeform 3301"/>
          <p:cNvSpPr/>
          <p:nvPr/>
        </p:nvSpPr>
        <p:spPr bwMode="auto">
          <a:xfrm>
            <a:off x="10524216" y="6027427"/>
            <a:ext cx="2182187" cy="2184213"/>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333333"/>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cs typeface="+mn-ea"/>
              <a:sym typeface="+mn-lt"/>
            </a:endParaRPr>
          </a:p>
        </p:txBody>
      </p:sp>
      <p:sp>
        <p:nvSpPr>
          <p:cNvPr id="3332" name="Freeform 3301"/>
          <p:cNvSpPr/>
          <p:nvPr/>
        </p:nvSpPr>
        <p:spPr bwMode="auto">
          <a:xfrm>
            <a:off x="4459866" y="4242715"/>
            <a:ext cx="1192225" cy="1193333"/>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333333"/>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cs typeface="+mn-ea"/>
              <a:sym typeface="+mn-lt"/>
            </a:endParaRPr>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324"/>
                                            </p:tgtEl>
                                            <p:attrNameLst>
                                              <p:attrName>style.visibility</p:attrName>
                                            </p:attrNameLst>
                                          </p:cBhvr>
                                          <p:to>
                                            <p:strVal val="visible"/>
                                          </p:to>
                                        </p:set>
                                        <p:animEffect transition="in" filter="fade">
                                          <p:cBhvr>
                                            <p:cTn id="7" dur="500"/>
                                            <p:tgtEl>
                                              <p:spTgt spid="33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par>
                                    <p:cTn id="15" presetID="10" presetClass="entr" presetSubtype="0" fill="hold" grpId="0" nodeType="withEffect">
                                      <p:stCondLst>
                                        <p:cond delay="25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animEffect transition="in" filter="fade">
                                          <p:cBhvr>
                                            <p:cTn id="19" dur="500"/>
                                            <p:tgtEl>
                                              <p:spTgt spid="11"/>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500" fill="hold"/>
                                            <p:tgtEl>
                                              <p:spTgt spid="10"/>
                                            </p:tgtEl>
                                            <p:attrNameLst>
                                              <p:attrName>ppt_w</p:attrName>
                                            </p:attrNameLst>
                                          </p:cBhvr>
                                          <p:tavLst>
                                            <p:tav tm="0">
                                              <p:val>
                                                <p:fltVal val="0"/>
                                              </p:val>
                                            </p:tav>
                                            <p:tav tm="100000">
                                              <p:val>
                                                <p:strVal val="#ppt_w"/>
                                              </p:val>
                                            </p:tav>
                                          </p:tavLst>
                                        </p:anim>
                                        <p:anim calcmode="lin" valueType="num">
                                          <p:cBhvr>
                                            <p:cTn id="23" dur="500" fill="hold"/>
                                            <p:tgtEl>
                                              <p:spTgt spid="10"/>
                                            </p:tgtEl>
                                            <p:attrNameLst>
                                              <p:attrName>ppt_h</p:attrName>
                                            </p:attrNameLst>
                                          </p:cBhvr>
                                          <p:tavLst>
                                            <p:tav tm="0">
                                              <p:val>
                                                <p:fltVal val="0"/>
                                              </p:val>
                                            </p:tav>
                                            <p:tav tm="100000">
                                              <p:val>
                                                <p:strVal val="#ppt_h"/>
                                              </p:val>
                                            </p:tav>
                                          </p:tavLst>
                                        </p:anim>
                                        <p:animEffect transition="in" filter="fade">
                                          <p:cBhvr>
                                            <p:cTn id="24" dur="500"/>
                                            <p:tgtEl>
                                              <p:spTgt spid="10"/>
                                            </p:tgtEl>
                                          </p:cBhvr>
                                        </p:animEffect>
                                      </p:childTnLst>
                                    </p:cTn>
                                  </p:par>
                                  <p:par>
                                    <p:cTn id="25" presetID="10" presetClass="entr" presetSubtype="0" fill="hold" grpId="0" nodeType="withEffect">
                                      <p:stCondLst>
                                        <p:cond delay="250"/>
                                      </p:stCondLst>
                                      <p:childTnLst>
                                        <p:set>
                                          <p:cBhvr>
                                            <p:cTn id="26" dur="1" fill="hold">
                                              <p:stCondLst>
                                                <p:cond delay="0"/>
                                              </p:stCondLst>
                                            </p:cTn>
                                            <p:tgtEl>
                                              <p:spTgt spid="3332"/>
                                            </p:tgtEl>
                                            <p:attrNameLst>
                                              <p:attrName>style.visibility</p:attrName>
                                            </p:attrNameLst>
                                          </p:cBhvr>
                                          <p:to>
                                            <p:strVal val="visible"/>
                                          </p:to>
                                        </p:set>
                                        <p:anim calcmode="lin" valueType="num">
                                          <p:cBhvr>
                                            <p:cTn id="27" dur="500" fill="hold"/>
                                            <p:tgtEl>
                                              <p:spTgt spid="3332"/>
                                            </p:tgtEl>
                                            <p:attrNameLst>
                                              <p:attrName>ppt_w</p:attrName>
                                            </p:attrNameLst>
                                          </p:cBhvr>
                                          <p:tavLst>
                                            <p:tav tm="0">
                                              <p:val>
                                                <p:fltVal val="0"/>
                                              </p:val>
                                            </p:tav>
                                            <p:tav tm="100000">
                                              <p:val>
                                                <p:strVal val="#ppt_w"/>
                                              </p:val>
                                            </p:tav>
                                          </p:tavLst>
                                        </p:anim>
                                        <p:anim calcmode="lin" valueType="num">
                                          <p:cBhvr>
                                            <p:cTn id="28" dur="500" fill="hold"/>
                                            <p:tgtEl>
                                              <p:spTgt spid="3332"/>
                                            </p:tgtEl>
                                            <p:attrNameLst>
                                              <p:attrName>ppt_h</p:attrName>
                                            </p:attrNameLst>
                                          </p:cBhvr>
                                          <p:tavLst>
                                            <p:tav tm="0">
                                              <p:val>
                                                <p:fltVal val="0"/>
                                              </p:val>
                                            </p:tav>
                                            <p:tav tm="100000">
                                              <p:val>
                                                <p:strVal val="#ppt_h"/>
                                              </p:val>
                                            </p:tav>
                                          </p:tavLst>
                                        </p:anim>
                                        <p:animEffect transition="in" filter="fade">
                                          <p:cBhvr>
                                            <p:cTn id="29" dur="500"/>
                                            <p:tgtEl>
                                              <p:spTgt spid="3332"/>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nodeType="clickEffect" p14:presetBounceEnd="20000">
                                      <p:stCondLst>
                                        <p:cond delay="0"/>
                                      </p:stCondLst>
                                      <p:childTnLst>
                                        <p:set>
                                          <p:cBhvr>
                                            <p:cTn id="33" dur="1" fill="hold">
                                              <p:stCondLst>
                                                <p:cond delay="0"/>
                                              </p:stCondLst>
                                            </p:cTn>
                                            <p:tgtEl>
                                              <p:spTgt spid="3337"/>
                                            </p:tgtEl>
                                            <p:attrNameLst>
                                              <p:attrName>style.visibility</p:attrName>
                                            </p:attrNameLst>
                                          </p:cBhvr>
                                          <p:to>
                                            <p:strVal val="visible"/>
                                          </p:to>
                                        </p:set>
                                        <p:anim calcmode="lin" valueType="num" p14:bounceEnd="20000">
                                          <p:cBhvr additive="base">
                                            <p:cTn id="34" dur="500" fill="hold"/>
                                            <p:tgtEl>
                                              <p:spTgt spid="3337"/>
                                            </p:tgtEl>
                                            <p:attrNameLst>
                                              <p:attrName>ppt_x</p:attrName>
                                            </p:attrNameLst>
                                          </p:cBhvr>
                                          <p:tavLst>
                                            <p:tav tm="0">
                                              <p:val>
                                                <p:strVal val="0-#ppt_w/2"/>
                                              </p:val>
                                            </p:tav>
                                            <p:tav tm="100000">
                                              <p:val>
                                                <p:strVal val="#ppt_x"/>
                                              </p:val>
                                            </p:tav>
                                          </p:tavLst>
                                        </p:anim>
                                        <p:anim calcmode="lin" valueType="num" p14:bounceEnd="20000">
                                          <p:cBhvr additive="base">
                                            <p:cTn id="35" dur="500" fill="hold"/>
                                            <p:tgtEl>
                                              <p:spTgt spid="3337"/>
                                            </p:tgtEl>
                                            <p:attrNameLst>
                                              <p:attrName>ppt_y</p:attrName>
                                            </p:attrNameLst>
                                          </p:cBhvr>
                                          <p:tavLst>
                                            <p:tav tm="0">
                                              <p:val>
                                                <p:strVal val="#ppt_y"/>
                                              </p:val>
                                            </p:tav>
                                            <p:tav tm="100000">
                                              <p:val>
                                                <p:strVal val="#ppt_y"/>
                                              </p:val>
                                            </p:tav>
                                          </p:tavLst>
                                        </p:anim>
                                      </p:childTnLst>
                                    </p:cTn>
                                  </p:par>
                                </p:childTnLst>
                              </p:cTn>
                            </p:par>
                            <p:par>
                              <p:cTn id="36" fill="hold">
                                <p:stCondLst>
                                  <p:cond delay="500"/>
                                </p:stCondLst>
                                <p:childTnLst>
                                  <p:par>
                                    <p:cTn id="37" presetID="5" presetClass="entr" presetSubtype="10" fill="hold" grpId="0" nodeType="afterEffect">
                                      <p:stCondLst>
                                        <p:cond delay="0"/>
                                      </p:stCondLst>
                                      <p:childTnLst>
                                        <p:set>
                                          <p:cBhvr>
                                            <p:cTn id="38" dur="1" fill="hold">
                                              <p:stCondLst>
                                                <p:cond delay="0"/>
                                              </p:stCondLst>
                                            </p:cTn>
                                            <p:tgtEl>
                                              <p:spTgt spid="3319"/>
                                            </p:tgtEl>
                                            <p:attrNameLst>
                                              <p:attrName>style.visibility</p:attrName>
                                            </p:attrNameLst>
                                          </p:cBhvr>
                                          <p:to>
                                            <p:strVal val="visible"/>
                                          </p:to>
                                        </p:set>
                                        <p:animEffect transition="in" filter="checkerboard(across)">
                                          <p:cBhvr>
                                            <p:cTn id="39" dur="500"/>
                                            <p:tgtEl>
                                              <p:spTgt spid="3319"/>
                                            </p:tgtEl>
                                          </p:cBhvr>
                                        </p:animEffect>
                                      </p:childTnLst>
                                    </p:cTn>
                                  </p:par>
                                </p:childTnLst>
                              </p:cTn>
                            </p:par>
                            <p:par>
                              <p:cTn id="40" fill="hold">
                                <p:stCondLst>
                                  <p:cond delay="1000"/>
                                </p:stCondLst>
                                <p:childTnLst>
                                  <p:par>
                                    <p:cTn id="41" presetID="42" presetClass="entr" presetSubtype="0" fill="hold" grpId="0" nodeType="afterEffect">
                                      <p:stCondLst>
                                        <p:cond delay="0"/>
                                      </p:stCondLst>
                                      <p:childTnLst>
                                        <p:set>
                                          <p:cBhvr>
                                            <p:cTn id="42" dur="1" fill="hold">
                                              <p:stCondLst>
                                                <p:cond delay="0"/>
                                              </p:stCondLst>
                                            </p:cTn>
                                            <p:tgtEl>
                                              <p:spTgt spid="3330"/>
                                            </p:tgtEl>
                                            <p:attrNameLst>
                                              <p:attrName>style.visibility</p:attrName>
                                            </p:attrNameLst>
                                          </p:cBhvr>
                                          <p:to>
                                            <p:strVal val="visible"/>
                                          </p:to>
                                        </p:set>
                                        <p:animEffect transition="in" filter="fade">
                                          <p:cBhvr>
                                            <p:cTn id="43" dur="1000"/>
                                            <p:tgtEl>
                                              <p:spTgt spid="3330"/>
                                            </p:tgtEl>
                                          </p:cBhvr>
                                        </p:animEffect>
                                        <p:anim calcmode="lin" valueType="num">
                                          <p:cBhvr>
                                            <p:cTn id="44" dur="1000" fill="hold"/>
                                            <p:tgtEl>
                                              <p:spTgt spid="3330"/>
                                            </p:tgtEl>
                                            <p:attrNameLst>
                                              <p:attrName>ppt_x</p:attrName>
                                            </p:attrNameLst>
                                          </p:cBhvr>
                                          <p:tavLst>
                                            <p:tav tm="0">
                                              <p:val>
                                                <p:strVal val="#ppt_x"/>
                                              </p:val>
                                            </p:tav>
                                            <p:tav tm="100000">
                                              <p:val>
                                                <p:strVal val="#ppt_x"/>
                                              </p:val>
                                            </p:tav>
                                          </p:tavLst>
                                        </p:anim>
                                        <p:anim calcmode="lin" valueType="num">
                                          <p:cBhvr>
                                            <p:cTn id="45" dur="1000" fill="hold"/>
                                            <p:tgtEl>
                                              <p:spTgt spid="3330"/>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3331"/>
                                            </p:tgtEl>
                                            <p:attrNameLst>
                                              <p:attrName>style.visibility</p:attrName>
                                            </p:attrNameLst>
                                          </p:cBhvr>
                                          <p:to>
                                            <p:strVal val="visible"/>
                                          </p:to>
                                        </p:set>
                                        <p:animEffect transition="in" filter="fade">
                                          <p:cBhvr>
                                            <p:cTn id="48" dur="1000"/>
                                            <p:tgtEl>
                                              <p:spTgt spid="3331"/>
                                            </p:tgtEl>
                                          </p:cBhvr>
                                        </p:animEffect>
                                        <p:anim calcmode="lin" valueType="num">
                                          <p:cBhvr>
                                            <p:cTn id="49" dur="1000" fill="hold"/>
                                            <p:tgtEl>
                                              <p:spTgt spid="3331"/>
                                            </p:tgtEl>
                                            <p:attrNameLst>
                                              <p:attrName>ppt_x</p:attrName>
                                            </p:attrNameLst>
                                          </p:cBhvr>
                                          <p:tavLst>
                                            <p:tav tm="0">
                                              <p:val>
                                                <p:strVal val="#ppt_x"/>
                                              </p:val>
                                            </p:tav>
                                            <p:tav tm="100000">
                                              <p:val>
                                                <p:strVal val="#ppt_x"/>
                                              </p:val>
                                            </p:tav>
                                          </p:tavLst>
                                        </p:anim>
                                        <p:anim calcmode="lin" valueType="num">
                                          <p:cBhvr>
                                            <p:cTn id="50" dur="1000" fill="hold"/>
                                            <p:tgtEl>
                                              <p:spTgt spid="33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24" grpId="0" animBg="1"/>
          <p:bldP spid="3319" grpId="0"/>
          <p:bldP spid="8" grpId="0" animBg="1"/>
          <p:bldP spid="10" grpId="0" animBg="1"/>
          <p:bldP spid="11" grpId="0" animBg="1"/>
          <p:bldP spid="3330" grpId="0" animBg="1"/>
          <p:bldP spid="3331" grpId="0" animBg="1"/>
          <p:bldP spid="3332"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324"/>
                                            </p:tgtEl>
                                            <p:attrNameLst>
                                              <p:attrName>style.visibility</p:attrName>
                                            </p:attrNameLst>
                                          </p:cBhvr>
                                          <p:to>
                                            <p:strVal val="visible"/>
                                          </p:to>
                                        </p:set>
                                        <p:animEffect transition="in" filter="fade">
                                          <p:cBhvr>
                                            <p:cTn id="7" dur="500"/>
                                            <p:tgtEl>
                                              <p:spTgt spid="33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par>
                                    <p:cTn id="15" presetID="10" presetClass="entr" presetSubtype="0" fill="hold" grpId="0" nodeType="withEffect">
                                      <p:stCondLst>
                                        <p:cond delay="25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animEffect transition="in" filter="fade">
                                          <p:cBhvr>
                                            <p:cTn id="19" dur="500"/>
                                            <p:tgtEl>
                                              <p:spTgt spid="11"/>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500" fill="hold"/>
                                            <p:tgtEl>
                                              <p:spTgt spid="10"/>
                                            </p:tgtEl>
                                            <p:attrNameLst>
                                              <p:attrName>ppt_w</p:attrName>
                                            </p:attrNameLst>
                                          </p:cBhvr>
                                          <p:tavLst>
                                            <p:tav tm="0">
                                              <p:val>
                                                <p:fltVal val="0"/>
                                              </p:val>
                                            </p:tav>
                                            <p:tav tm="100000">
                                              <p:val>
                                                <p:strVal val="#ppt_w"/>
                                              </p:val>
                                            </p:tav>
                                          </p:tavLst>
                                        </p:anim>
                                        <p:anim calcmode="lin" valueType="num">
                                          <p:cBhvr>
                                            <p:cTn id="23" dur="500" fill="hold"/>
                                            <p:tgtEl>
                                              <p:spTgt spid="10"/>
                                            </p:tgtEl>
                                            <p:attrNameLst>
                                              <p:attrName>ppt_h</p:attrName>
                                            </p:attrNameLst>
                                          </p:cBhvr>
                                          <p:tavLst>
                                            <p:tav tm="0">
                                              <p:val>
                                                <p:fltVal val="0"/>
                                              </p:val>
                                            </p:tav>
                                            <p:tav tm="100000">
                                              <p:val>
                                                <p:strVal val="#ppt_h"/>
                                              </p:val>
                                            </p:tav>
                                          </p:tavLst>
                                        </p:anim>
                                        <p:animEffect transition="in" filter="fade">
                                          <p:cBhvr>
                                            <p:cTn id="24" dur="500"/>
                                            <p:tgtEl>
                                              <p:spTgt spid="10"/>
                                            </p:tgtEl>
                                          </p:cBhvr>
                                        </p:animEffect>
                                      </p:childTnLst>
                                    </p:cTn>
                                  </p:par>
                                  <p:par>
                                    <p:cTn id="25" presetID="10" presetClass="entr" presetSubtype="0" fill="hold" grpId="0" nodeType="withEffect">
                                      <p:stCondLst>
                                        <p:cond delay="250"/>
                                      </p:stCondLst>
                                      <p:childTnLst>
                                        <p:set>
                                          <p:cBhvr>
                                            <p:cTn id="26" dur="1" fill="hold">
                                              <p:stCondLst>
                                                <p:cond delay="0"/>
                                              </p:stCondLst>
                                            </p:cTn>
                                            <p:tgtEl>
                                              <p:spTgt spid="3332"/>
                                            </p:tgtEl>
                                            <p:attrNameLst>
                                              <p:attrName>style.visibility</p:attrName>
                                            </p:attrNameLst>
                                          </p:cBhvr>
                                          <p:to>
                                            <p:strVal val="visible"/>
                                          </p:to>
                                        </p:set>
                                        <p:anim calcmode="lin" valueType="num">
                                          <p:cBhvr>
                                            <p:cTn id="27" dur="500" fill="hold"/>
                                            <p:tgtEl>
                                              <p:spTgt spid="3332"/>
                                            </p:tgtEl>
                                            <p:attrNameLst>
                                              <p:attrName>ppt_w</p:attrName>
                                            </p:attrNameLst>
                                          </p:cBhvr>
                                          <p:tavLst>
                                            <p:tav tm="0">
                                              <p:val>
                                                <p:fltVal val="0"/>
                                              </p:val>
                                            </p:tav>
                                            <p:tav tm="100000">
                                              <p:val>
                                                <p:strVal val="#ppt_w"/>
                                              </p:val>
                                            </p:tav>
                                          </p:tavLst>
                                        </p:anim>
                                        <p:anim calcmode="lin" valueType="num">
                                          <p:cBhvr>
                                            <p:cTn id="28" dur="500" fill="hold"/>
                                            <p:tgtEl>
                                              <p:spTgt spid="3332"/>
                                            </p:tgtEl>
                                            <p:attrNameLst>
                                              <p:attrName>ppt_h</p:attrName>
                                            </p:attrNameLst>
                                          </p:cBhvr>
                                          <p:tavLst>
                                            <p:tav tm="0">
                                              <p:val>
                                                <p:fltVal val="0"/>
                                              </p:val>
                                            </p:tav>
                                            <p:tav tm="100000">
                                              <p:val>
                                                <p:strVal val="#ppt_h"/>
                                              </p:val>
                                            </p:tav>
                                          </p:tavLst>
                                        </p:anim>
                                        <p:animEffect transition="in" filter="fade">
                                          <p:cBhvr>
                                            <p:cTn id="29" dur="500"/>
                                            <p:tgtEl>
                                              <p:spTgt spid="3332"/>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nodeType="clickEffect">
                                      <p:stCondLst>
                                        <p:cond delay="0"/>
                                      </p:stCondLst>
                                      <p:childTnLst>
                                        <p:set>
                                          <p:cBhvr>
                                            <p:cTn id="33" dur="1" fill="hold">
                                              <p:stCondLst>
                                                <p:cond delay="0"/>
                                              </p:stCondLst>
                                            </p:cTn>
                                            <p:tgtEl>
                                              <p:spTgt spid="3337"/>
                                            </p:tgtEl>
                                            <p:attrNameLst>
                                              <p:attrName>style.visibility</p:attrName>
                                            </p:attrNameLst>
                                          </p:cBhvr>
                                          <p:to>
                                            <p:strVal val="visible"/>
                                          </p:to>
                                        </p:set>
                                        <p:anim calcmode="lin" valueType="num">
                                          <p:cBhvr additive="base">
                                            <p:cTn id="34" dur="500" fill="hold"/>
                                            <p:tgtEl>
                                              <p:spTgt spid="3337"/>
                                            </p:tgtEl>
                                            <p:attrNameLst>
                                              <p:attrName>ppt_x</p:attrName>
                                            </p:attrNameLst>
                                          </p:cBhvr>
                                          <p:tavLst>
                                            <p:tav tm="0">
                                              <p:val>
                                                <p:strVal val="0-#ppt_w/2"/>
                                              </p:val>
                                            </p:tav>
                                            <p:tav tm="100000">
                                              <p:val>
                                                <p:strVal val="#ppt_x"/>
                                              </p:val>
                                            </p:tav>
                                          </p:tavLst>
                                        </p:anim>
                                        <p:anim calcmode="lin" valueType="num">
                                          <p:cBhvr additive="base">
                                            <p:cTn id="35" dur="500" fill="hold"/>
                                            <p:tgtEl>
                                              <p:spTgt spid="3337"/>
                                            </p:tgtEl>
                                            <p:attrNameLst>
                                              <p:attrName>ppt_y</p:attrName>
                                            </p:attrNameLst>
                                          </p:cBhvr>
                                          <p:tavLst>
                                            <p:tav tm="0">
                                              <p:val>
                                                <p:strVal val="#ppt_y"/>
                                              </p:val>
                                            </p:tav>
                                            <p:tav tm="100000">
                                              <p:val>
                                                <p:strVal val="#ppt_y"/>
                                              </p:val>
                                            </p:tav>
                                          </p:tavLst>
                                        </p:anim>
                                      </p:childTnLst>
                                    </p:cTn>
                                  </p:par>
                                </p:childTnLst>
                              </p:cTn>
                            </p:par>
                            <p:par>
                              <p:cTn id="36" fill="hold">
                                <p:stCondLst>
                                  <p:cond delay="500"/>
                                </p:stCondLst>
                                <p:childTnLst>
                                  <p:par>
                                    <p:cTn id="37" presetID="5" presetClass="entr" presetSubtype="10" fill="hold" grpId="0" nodeType="afterEffect">
                                      <p:stCondLst>
                                        <p:cond delay="0"/>
                                      </p:stCondLst>
                                      <p:childTnLst>
                                        <p:set>
                                          <p:cBhvr>
                                            <p:cTn id="38" dur="1" fill="hold">
                                              <p:stCondLst>
                                                <p:cond delay="0"/>
                                              </p:stCondLst>
                                            </p:cTn>
                                            <p:tgtEl>
                                              <p:spTgt spid="3319"/>
                                            </p:tgtEl>
                                            <p:attrNameLst>
                                              <p:attrName>style.visibility</p:attrName>
                                            </p:attrNameLst>
                                          </p:cBhvr>
                                          <p:to>
                                            <p:strVal val="visible"/>
                                          </p:to>
                                        </p:set>
                                        <p:animEffect transition="in" filter="checkerboard(across)">
                                          <p:cBhvr>
                                            <p:cTn id="39" dur="500"/>
                                            <p:tgtEl>
                                              <p:spTgt spid="3319"/>
                                            </p:tgtEl>
                                          </p:cBhvr>
                                        </p:animEffect>
                                      </p:childTnLst>
                                    </p:cTn>
                                  </p:par>
                                </p:childTnLst>
                              </p:cTn>
                            </p:par>
                            <p:par>
                              <p:cTn id="40" fill="hold">
                                <p:stCondLst>
                                  <p:cond delay="1000"/>
                                </p:stCondLst>
                                <p:childTnLst>
                                  <p:par>
                                    <p:cTn id="41" presetID="42" presetClass="entr" presetSubtype="0" fill="hold" grpId="0" nodeType="afterEffect">
                                      <p:stCondLst>
                                        <p:cond delay="0"/>
                                      </p:stCondLst>
                                      <p:childTnLst>
                                        <p:set>
                                          <p:cBhvr>
                                            <p:cTn id="42" dur="1" fill="hold">
                                              <p:stCondLst>
                                                <p:cond delay="0"/>
                                              </p:stCondLst>
                                            </p:cTn>
                                            <p:tgtEl>
                                              <p:spTgt spid="3330"/>
                                            </p:tgtEl>
                                            <p:attrNameLst>
                                              <p:attrName>style.visibility</p:attrName>
                                            </p:attrNameLst>
                                          </p:cBhvr>
                                          <p:to>
                                            <p:strVal val="visible"/>
                                          </p:to>
                                        </p:set>
                                        <p:animEffect transition="in" filter="fade">
                                          <p:cBhvr>
                                            <p:cTn id="43" dur="1000"/>
                                            <p:tgtEl>
                                              <p:spTgt spid="3330"/>
                                            </p:tgtEl>
                                          </p:cBhvr>
                                        </p:animEffect>
                                        <p:anim calcmode="lin" valueType="num">
                                          <p:cBhvr>
                                            <p:cTn id="44" dur="1000" fill="hold"/>
                                            <p:tgtEl>
                                              <p:spTgt spid="3330"/>
                                            </p:tgtEl>
                                            <p:attrNameLst>
                                              <p:attrName>ppt_x</p:attrName>
                                            </p:attrNameLst>
                                          </p:cBhvr>
                                          <p:tavLst>
                                            <p:tav tm="0">
                                              <p:val>
                                                <p:strVal val="#ppt_x"/>
                                              </p:val>
                                            </p:tav>
                                            <p:tav tm="100000">
                                              <p:val>
                                                <p:strVal val="#ppt_x"/>
                                              </p:val>
                                            </p:tav>
                                          </p:tavLst>
                                        </p:anim>
                                        <p:anim calcmode="lin" valueType="num">
                                          <p:cBhvr>
                                            <p:cTn id="45" dur="1000" fill="hold"/>
                                            <p:tgtEl>
                                              <p:spTgt spid="3330"/>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3331"/>
                                            </p:tgtEl>
                                            <p:attrNameLst>
                                              <p:attrName>style.visibility</p:attrName>
                                            </p:attrNameLst>
                                          </p:cBhvr>
                                          <p:to>
                                            <p:strVal val="visible"/>
                                          </p:to>
                                        </p:set>
                                        <p:animEffect transition="in" filter="fade">
                                          <p:cBhvr>
                                            <p:cTn id="48" dur="1000"/>
                                            <p:tgtEl>
                                              <p:spTgt spid="3331"/>
                                            </p:tgtEl>
                                          </p:cBhvr>
                                        </p:animEffect>
                                        <p:anim calcmode="lin" valueType="num">
                                          <p:cBhvr>
                                            <p:cTn id="49" dur="1000" fill="hold"/>
                                            <p:tgtEl>
                                              <p:spTgt spid="3331"/>
                                            </p:tgtEl>
                                            <p:attrNameLst>
                                              <p:attrName>ppt_x</p:attrName>
                                            </p:attrNameLst>
                                          </p:cBhvr>
                                          <p:tavLst>
                                            <p:tav tm="0">
                                              <p:val>
                                                <p:strVal val="#ppt_x"/>
                                              </p:val>
                                            </p:tav>
                                            <p:tav tm="100000">
                                              <p:val>
                                                <p:strVal val="#ppt_x"/>
                                              </p:val>
                                            </p:tav>
                                          </p:tavLst>
                                        </p:anim>
                                        <p:anim calcmode="lin" valueType="num">
                                          <p:cBhvr>
                                            <p:cTn id="50" dur="1000" fill="hold"/>
                                            <p:tgtEl>
                                              <p:spTgt spid="33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24" grpId="0" animBg="1"/>
          <p:bldP spid="3319" grpId="0"/>
          <p:bldP spid="8" grpId="0" animBg="1"/>
          <p:bldP spid="10" grpId="0" animBg="1"/>
          <p:bldP spid="11" grpId="0" animBg="1"/>
          <p:bldP spid="3330" grpId="0" animBg="1"/>
          <p:bldP spid="3331" grpId="0" animBg="1"/>
          <p:bldP spid="3332" grpId="0" animBg="1"/>
        </p:bld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3"/>
          <p:cNvSpPr>
            <a:spLocks noChangeArrowheads="1"/>
          </p:cNvSpPr>
          <p:nvPr/>
        </p:nvSpPr>
        <p:spPr bwMode="auto">
          <a:xfrm>
            <a:off x="1796946" y="377313"/>
            <a:ext cx="699611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400" b="1" u="none" dirty="0">
                <a:solidFill>
                  <a:schemeClr val="tx1">
                    <a:lumMod val="75000"/>
                    <a:lumOff val="25000"/>
                  </a:schemeClr>
                </a:solidFill>
                <a:latin typeface="+mn-lt"/>
                <a:ea typeface="+mn-ea"/>
                <a:cs typeface="+mn-ea"/>
                <a:sym typeface="+mn-lt"/>
              </a:rPr>
              <a:t>具有“本质安全”的机械设备特征</a:t>
            </a:r>
          </a:p>
        </p:txBody>
      </p:sp>
      <p:sp>
        <p:nvSpPr>
          <p:cNvPr id="46" name="Freeform 7"/>
          <p:cNvSpPr/>
          <p:nvPr/>
        </p:nvSpPr>
        <p:spPr bwMode="auto">
          <a:xfrm>
            <a:off x="252951" y="170154"/>
            <a:ext cx="968619" cy="969218"/>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606179" y="301055"/>
            <a:ext cx="837539" cy="838317"/>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sp>
        <p:nvSpPr>
          <p:cNvPr id="55" name="圆: 空心 54"/>
          <p:cNvSpPr/>
          <p:nvPr/>
        </p:nvSpPr>
        <p:spPr>
          <a:xfrm>
            <a:off x="4716073" y="2140827"/>
            <a:ext cx="2785788" cy="2785083"/>
          </a:xfrm>
          <a:prstGeom prst="donut">
            <a:avLst>
              <a:gd name="adj" fmla="val 916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865">
              <a:solidFill>
                <a:schemeClr val="tx1">
                  <a:lumMod val="75000"/>
                  <a:lumOff val="25000"/>
                </a:schemeClr>
              </a:solidFill>
              <a:latin typeface="+mn-ea"/>
              <a:cs typeface="+mn-ea"/>
              <a:sym typeface="+mn-lt"/>
            </a:endParaRPr>
          </a:p>
        </p:txBody>
      </p:sp>
      <p:sp>
        <p:nvSpPr>
          <p:cNvPr id="56" name="椭圆 55"/>
          <p:cNvSpPr/>
          <p:nvPr/>
        </p:nvSpPr>
        <p:spPr>
          <a:xfrm>
            <a:off x="6461889" y="2061979"/>
            <a:ext cx="637699" cy="63769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865">
              <a:solidFill>
                <a:schemeClr val="tx1">
                  <a:lumMod val="75000"/>
                  <a:lumOff val="25000"/>
                </a:schemeClr>
              </a:solidFill>
              <a:latin typeface="+mn-ea"/>
              <a:cs typeface="+mn-ea"/>
              <a:sym typeface="+mn-lt"/>
            </a:endParaRPr>
          </a:p>
        </p:txBody>
      </p:sp>
      <p:sp>
        <p:nvSpPr>
          <p:cNvPr id="57" name="椭圆 56"/>
          <p:cNvSpPr/>
          <p:nvPr/>
        </p:nvSpPr>
        <p:spPr>
          <a:xfrm rot="1800000">
            <a:off x="5092415" y="4433976"/>
            <a:ext cx="637699" cy="63769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865">
              <a:solidFill>
                <a:schemeClr val="tx1">
                  <a:lumMod val="75000"/>
                  <a:lumOff val="25000"/>
                </a:schemeClr>
              </a:solidFill>
              <a:latin typeface="+mn-ea"/>
              <a:cs typeface="+mn-ea"/>
              <a:sym typeface="+mn-lt"/>
            </a:endParaRPr>
          </a:p>
        </p:txBody>
      </p:sp>
      <p:sp>
        <p:nvSpPr>
          <p:cNvPr id="58" name="椭圆 57"/>
          <p:cNvSpPr/>
          <p:nvPr/>
        </p:nvSpPr>
        <p:spPr>
          <a:xfrm>
            <a:off x="6462521" y="4434921"/>
            <a:ext cx="637699" cy="63769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865">
              <a:solidFill>
                <a:schemeClr val="tx1">
                  <a:lumMod val="75000"/>
                  <a:lumOff val="25000"/>
                </a:schemeClr>
              </a:solidFill>
              <a:latin typeface="+mn-ea"/>
              <a:cs typeface="+mn-ea"/>
              <a:sym typeface="+mn-lt"/>
            </a:endParaRPr>
          </a:p>
        </p:txBody>
      </p:sp>
      <p:sp>
        <p:nvSpPr>
          <p:cNvPr id="59" name="椭圆 58"/>
          <p:cNvSpPr/>
          <p:nvPr/>
        </p:nvSpPr>
        <p:spPr>
          <a:xfrm rot="1800000">
            <a:off x="7147760" y="3248052"/>
            <a:ext cx="637699" cy="63769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865">
              <a:solidFill>
                <a:schemeClr val="tx1">
                  <a:lumMod val="75000"/>
                  <a:lumOff val="25000"/>
                </a:schemeClr>
              </a:solidFill>
              <a:latin typeface="+mn-ea"/>
              <a:cs typeface="+mn-ea"/>
              <a:sym typeface="+mn-lt"/>
            </a:endParaRPr>
          </a:p>
        </p:txBody>
      </p:sp>
      <p:sp>
        <p:nvSpPr>
          <p:cNvPr id="60" name="椭圆 59"/>
          <p:cNvSpPr/>
          <p:nvPr/>
        </p:nvSpPr>
        <p:spPr>
          <a:xfrm>
            <a:off x="4406543" y="3247902"/>
            <a:ext cx="637699" cy="63769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865">
              <a:solidFill>
                <a:schemeClr val="tx1">
                  <a:lumMod val="75000"/>
                  <a:lumOff val="25000"/>
                </a:schemeClr>
              </a:solidFill>
              <a:latin typeface="+mn-ea"/>
              <a:cs typeface="+mn-ea"/>
              <a:sym typeface="+mn-lt"/>
            </a:endParaRPr>
          </a:p>
        </p:txBody>
      </p:sp>
      <p:sp>
        <p:nvSpPr>
          <p:cNvPr id="61" name="椭圆 60"/>
          <p:cNvSpPr/>
          <p:nvPr/>
        </p:nvSpPr>
        <p:spPr>
          <a:xfrm rot="1800000">
            <a:off x="5091783" y="2061033"/>
            <a:ext cx="637699" cy="63769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865">
              <a:solidFill>
                <a:schemeClr val="tx1">
                  <a:lumMod val="75000"/>
                  <a:lumOff val="25000"/>
                </a:schemeClr>
              </a:solidFill>
              <a:latin typeface="+mn-ea"/>
              <a:cs typeface="+mn-ea"/>
              <a:sym typeface="+mn-lt"/>
            </a:endParaRPr>
          </a:p>
        </p:txBody>
      </p:sp>
      <p:grpSp>
        <p:nvGrpSpPr>
          <p:cNvPr id="17" name="组合 16"/>
          <p:cNvGrpSpPr/>
          <p:nvPr/>
        </p:nvGrpSpPr>
        <p:grpSpPr>
          <a:xfrm>
            <a:off x="8170536" y="1737041"/>
            <a:ext cx="2749351" cy="3462957"/>
            <a:chOff x="8170814" y="1912116"/>
            <a:chExt cx="2749722" cy="3463424"/>
          </a:xfrm>
        </p:grpSpPr>
        <p:grpSp>
          <p:nvGrpSpPr>
            <p:cNvPr id="40" name="组合 39"/>
            <p:cNvGrpSpPr/>
            <p:nvPr/>
          </p:nvGrpSpPr>
          <p:grpSpPr>
            <a:xfrm>
              <a:off x="8170814" y="1912116"/>
              <a:ext cx="2611177" cy="3463424"/>
              <a:chOff x="1193500" y="1491637"/>
              <a:chExt cx="3761195" cy="3463424"/>
            </a:xfrm>
          </p:grpSpPr>
          <p:grpSp>
            <p:nvGrpSpPr>
              <p:cNvPr id="43" name="组合 42"/>
              <p:cNvGrpSpPr/>
              <p:nvPr/>
            </p:nvGrpSpPr>
            <p:grpSpPr>
              <a:xfrm>
                <a:off x="1193500" y="1491637"/>
                <a:ext cx="3761195" cy="815608"/>
                <a:chOff x="1317257" y="1824875"/>
                <a:chExt cx="3761195" cy="815608"/>
              </a:xfrm>
            </p:grpSpPr>
            <p:sp>
              <p:nvSpPr>
                <p:cNvPr id="53" name="文本框 33"/>
                <p:cNvSpPr txBox="1"/>
                <p:nvPr/>
              </p:nvSpPr>
              <p:spPr>
                <a:xfrm>
                  <a:off x="1317257" y="2132652"/>
                  <a:ext cx="3761195" cy="507831"/>
                </a:xfrm>
                <a:prstGeom prst="rect">
                  <a:avLst/>
                </a:prstGeom>
                <a:noFill/>
              </p:spPr>
              <p:txBody>
                <a:bodyPr wrap="square" lIns="0" tIns="0" rIns="0" bIns="0">
                  <a:normAutofit/>
                </a:bodyPr>
                <a:lstStyle/>
                <a:p>
                  <a:pPr algn="r">
                    <a:lnSpc>
                      <a:spcPct val="120000"/>
                    </a:lnSpc>
                  </a:pPr>
                  <a:r>
                    <a:rPr lang="zh-CN" altLang="en-US" sz="1200" dirty="0">
                      <a:solidFill>
                        <a:schemeClr val="tx1">
                          <a:lumMod val="75000"/>
                          <a:lumOff val="25000"/>
                        </a:schemeClr>
                      </a:solidFill>
                      <a:latin typeface="+mn-ea"/>
                      <a:cs typeface="+mn-ea"/>
                      <a:sym typeface="+mn-lt"/>
                    </a:rPr>
                    <a:t>充分地表明有可能产生的</a:t>
                  </a:r>
                </a:p>
                <a:p>
                  <a:pPr algn="r">
                    <a:lnSpc>
                      <a:spcPct val="120000"/>
                    </a:lnSpc>
                  </a:pPr>
                  <a:r>
                    <a:rPr lang="zh-CN" altLang="en-US" sz="1200" dirty="0">
                      <a:solidFill>
                        <a:schemeClr val="tx1">
                          <a:lumMod val="75000"/>
                          <a:lumOff val="25000"/>
                        </a:schemeClr>
                      </a:solidFill>
                      <a:latin typeface="+mn-ea"/>
                      <a:cs typeface="+mn-ea"/>
                      <a:sym typeface="+mn-lt"/>
                    </a:rPr>
                    <a:t> 危险和遗留风险</a:t>
                  </a:r>
                </a:p>
              </p:txBody>
            </p:sp>
            <p:sp>
              <p:nvSpPr>
                <p:cNvPr id="54" name="矩形 53"/>
                <p:cNvSpPr/>
                <p:nvPr/>
              </p:nvSpPr>
              <p:spPr>
                <a:xfrm>
                  <a:off x="1317257" y="1824875"/>
                  <a:ext cx="3761195" cy="307777"/>
                </a:xfrm>
                <a:prstGeom prst="rect">
                  <a:avLst/>
                </a:prstGeom>
              </p:spPr>
              <p:txBody>
                <a:bodyPr wrap="square" lIns="0" tIns="0" rIns="0" bIns="0">
                  <a:normAutofit/>
                </a:bodyPr>
                <a:lstStyle/>
                <a:p>
                  <a:pPr algn="r"/>
                  <a:r>
                    <a:rPr lang="zh-CN" altLang="en-US" sz="1600" b="1" dirty="0">
                      <a:solidFill>
                        <a:schemeClr val="tx1">
                          <a:lumMod val="75000"/>
                          <a:lumOff val="25000"/>
                        </a:schemeClr>
                      </a:solidFill>
                      <a:latin typeface="+mn-ea"/>
                      <a:cs typeface="+mn-ea"/>
                      <a:sym typeface="+mn-lt"/>
                    </a:rPr>
                    <a:t>明显的警示</a:t>
                  </a:r>
                </a:p>
              </p:txBody>
            </p:sp>
          </p:grpSp>
          <p:grpSp>
            <p:nvGrpSpPr>
              <p:cNvPr id="44" name="组合 43"/>
              <p:cNvGrpSpPr/>
              <p:nvPr/>
            </p:nvGrpSpPr>
            <p:grpSpPr>
              <a:xfrm>
                <a:off x="1193500" y="2815545"/>
                <a:ext cx="3761195" cy="815608"/>
                <a:chOff x="1317257" y="1824875"/>
                <a:chExt cx="3761195" cy="815608"/>
              </a:xfrm>
            </p:grpSpPr>
            <p:sp>
              <p:nvSpPr>
                <p:cNvPr id="51" name="文本框 31"/>
                <p:cNvSpPr txBox="1"/>
                <p:nvPr/>
              </p:nvSpPr>
              <p:spPr>
                <a:xfrm>
                  <a:off x="1317257" y="2132652"/>
                  <a:ext cx="3761195" cy="507831"/>
                </a:xfrm>
                <a:prstGeom prst="rect">
                  <a:avLst/>
                </a:prstGeom>
                <a:noFill/>
              </p:spPr>
              <p:txBody>
                <a:bodyPr wrap="square" lIns="0" tIns="0" rIns="0" bIns="0">
                  <a:noAutofit/>
                </a:bodyPr>
                <a:lstStyle/>
                <a:p>
                  <a:pPr algn="r">
                    <a:lnSpc>
                      <a:spcPct val="120000"/>
                    </a:lnSpc>
                  </a:pPr>
                  <a:r>
                    <a:rPr lang="zh-CN" altLang="en-US" sz="1200" dirty="0">
                      <a:solidFill>
                        <a:schemeClr val="tx1">
                          <a:lumMod val="75000"/>
                          <a:lumOff val="25000"/>
                        </a:schemeClr>
                      </a:solidFill>
                      <a:latin typeface="+mn-ea"/>
                      <a:cs typeface="+mn-ea"/>
                      <a:sym typeface="+mn-lt"/>
                    </a:rPr>
                    <a:t>一旦产生危害时，人和物受到的损失程度应当在可接受的水平之下 （标准安全指标以下）</a:t>
                  </a:r>
                </a:p>
              </p:txBody>
            </p:sp>
            <p:sp>
              <p:nvSpPr>
                <p:cNvPr id="52" name="矩形 51"/>
                <p:cNvSpPr/>
                <p:nvPr/>
              </p:nvSpPr>
              <p:spPr>
                <a:xfrm>
                  <a:off x="1317257" y="1824875"/>
                  <a:ext cx="3761195" cy="307777"/>
                </a:xfrm>
                <a:prstGeom prst="rect">
                  <a:avLst/>
                </a:prstGeom>
              </p:spPr>
              <p:txBody>
                <a:bodyPr wrap="square" lIns="0" tIns="0" rIns="0" bIns="0">
                  <a:normAutofit/>
                </a:bodyPr>
                <a:lstStyle/>
                <a:p>
                  <a:pPr algn="r"/>
                  <a:r>
                    <a:rPr lang="zh-CN" altLang="en-US" sz="1600" b="1" dirty="0">
                      <a:solidFill>
                        <a:schemeClr val="tx1">
                          <a:lumMod val="75000"/>
                          <a:lumOff val="25000"/>
                        </a:schemeClr>
                      </a:solidFill>
                      <a:latin typeface="+mn-ea"/>
                      <a:cs typeface="+mn-ea"/>
                      <a:sym typeface="+mn-lt"/>
                    </a:rPr>
                    <a:t>有效的应急措施</a:t>
                  </a:r>
                </a:p>
              </p:txBody>
            </p:sp>
          </p:grpSp>
          <p:grpSp>
            <p:nvGrpSpPr>
              <p:cNvPr id="48" name="组合 47"/>
              <p:cNvGrpSpPr/>
              <p:nvPr/>
            </p:nvGrpSpPr>
            <p:grpSpPr>
              <a:xfrm>
                <a:off x="1193500" y="4139453"/>
                <a:ext cx="3761195" cy="815608"/>
                <a:chOff x="1317257" y="1824875"/>
                <a:chExt cx="3761195" cy="815608"/>
              </a:xfrm>
            </p:grpSpPr>
            <p:sp>
              <p:nvSpPr>
                <p:cNvPr id="49" name="文本框 29"/>
                <p:cNvSpPr txBox="1"/>
                <p:nvPr/>
              </p:nvSpPr>
              <p:spPr>
                <a:xfrm>
                  <a:off x="1317257" y="2132652"/>
                  <a:ext cx="3761195" cy="507831"/>
                </a:xfrm>
                <a:prstGeom prst="rect">
                  <a:avLst/>
                </a:prstGeom>
                <a:noFill/>
              </p:spPr>
              <p:txBody>
                <a:bodyPr wrap="square" lIns="0" tIns="0" rIns="0" bIns="0">
                  <a:noAutofit/>
                </a:bodyPr>
                <a:lstStyle/>
                <a:p>
                  <a:pPr algn="r">
                    <a:lnSpc>
                      <a:spcPct val="120000"/>
                    </a:lnSpc>
                  </a:pPr>
                  <a:r>
                    <a:rPr lang="zh-CN" altLang="en-US" sz="1200" dirty="0">
                      <a:solidFill>
                        <a:schemeClr val="tx1">
                          <a:lumMod val="75000"/>
                          <a:lumOff val="25000"/>
                        </a:schemeClr>
                      </a:solidFill>
                      <a:latin typeface="+mn-ea"/>
                      <a:cs typeface="+mn-ea"/>
                      <a:sym typeface="+mn-lt"/>
                    </a:rPr>
                    <a:t>具有“本质安全”的机械设备特征：即使发生误操作或判断错误时，</a:t>
                  </a:r>
                  <a:r>
                    <a:rPr lang="zh-CN" altLang="en-US" sz="1200" b="1" dirty="0">
                      <a:solidFill>
                        <a:srgbClr val="B71C2B"/>
                      </a:solidFill>
                      <a:latin typeface="+mn-ea"/>
                      <a:cs typeface="+mn-ea"/>
                      <a:sym typeface="+mn-lt"/>
                    </a:rPr>
                    <a:t>人身仍然不会受到伤害。</a:t>
                  </a:r>
                </a:p>
              </p:txBody>
            </p:sp>
            <p:sp>
              <p:nvSpPr>
                <p:cNvPr id="50" name="矩形 49"/>
                <p:cNvSpPr/>
                <p:nvPr/>
              </p:nvSpPr>
              <p:spPr>
                <a:xfrm>
                  <a:off x="1317257" y="1824875"/>
                  <a:ext cx="3761195" cy="307777"/>
                </a:xfrm>
                <a:prstGeom prst="rect">
                  <a:avLst/>
                </a:prstGeom>
              </p:spPr>
              <p:txBody>
                <a:bodyPr wrap="square" lIns="0" tIns="0" rIns="0" bIns="0">
                  <a:normAutofit/>
                </a:bodyPr>
                <a:lstStyle/>
                <a:p>
                  <a:pPr algn="r"/>
                  <a:r>
                    <a:rPr lang="zh-CN" altLang="en-US" sz="1600" b="1" dirty="0">
                      <a:solidFill>
                        <a:srgbClr val="B71C2B"/>
                      </a:solidFill>
                      <a:latin typeface="+mn-ea"/>
                      <a:cs typeface="+mn-ea"/>
                      <a:sym typeface="+mn-lt"/>
                    </a:rPr>
                    <a:t>人体不会受到伤害</a:t>
                  </a:r>
                </a:p>
              </p:txBody>
            </p:sp>
          </p:grpSp>
        </p:grpSp>
        <p:cxnSp>
          <p:nvCxnSpPr>
            <p:cNvPr id="41" name="直接连接符 40"/>
            <p:cNvCxnSpPr/>
            <p:nvPr/>
          </p:nvCxnSpPr>
          <p:spPr>
            <a:xfrm>
              <a:off x="8472264" y="2924944"/>
              <a:ext cx="2448272" cy="0"/>
            </a:xfrm>
            <a:prstGeom prst="line">
              <a:avLst/>
            </a:prstGeom>
            <a:ln>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nvCxnSpPr>
          <p:spPr>
            <a:xfrm>
              <a:off x="8472264" y="4263691"/>
              <a:ext cx="2448272" cy="0"/>
            </a:xfrm>
            <a:prstGeom prst="line">
              <a:avLst/>
            </a:prstGeom>
            <a:ln>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18" name="组合 17"/>
          <p:cNvGrpSpPr/>
          <p:nvPr/>
        </p:nvGrpSpPr>
        <p:grpSpPr>
          <a:xfrm>
            <a:off x="1308116" y="1737041"/>
            <a:ext cx="2713353" cy="3462957"/>
            <a:chOff x="1307468" y="1697288"/>
            <a:chExt cx="2713719" cy="3463424"/>
          </a:xfrm>
        </p:grpSpPr>
        <p:grpSp>
          <p:nvGrpSpPr>
            <p:cNvPr id="24" name="组合 23"/>
            <p:cNvGrpSpPr/>
            <p:nvPr/>
          </p:nvGrpSpPr>
          <p:grpSpPr>
            <a:xfrm>
              <a:off x="1410010" y="1697288"/>
              <a:ext cx="2611177" cy="3463424"/>
              <a:chOff x="1193500" y="1491637"/>
              <a:chExt cx="3761195" cy="3463424"/>
            </a:xfrm>
          </p:grpSpPr>
          <p:grpSp>
            <p:nvGrpSpPr>
              <p:cNvPr id="31" name="组合 30"/>
              <p:cNvGrpSpPr/>
              <p:nvPr/>
            </p:nvGrpSpPr>
            <p:grpSpPr>
              <a:xfrm>
                <a:off x="1193500" y="1491637"/>
                <a:ext cx="3761195" cy="815608"/>
                <a:chOff x="1317257" y="1824875"/>
                <a:chExt cx="3761195" cy="815608"/>
              </a:xfrm>
            </p:grpSpPr>
            <p:sp>
              <p:nvSpPr>
                <p:cNvPr id="38" name="文本框 47"/>
                <p:cNvSpPr txBox="1"/>
                <p:nvPr/>
              </p:nvSpPr>
              <p:spPr>
                <a:xfrm>
                  <a:off x="1317257" y="2132652"/>
                  <a:ext cx="3761195" cy="507831"/>
                </a:xfrm>
                <a:prstGeom prst="rect">
                  <a:avLst/>
                </a:prstGeom>
                <a:noFill/>
              </p:spPr>
              <p:txBody>
                <a:bodyPr wrap="square" lIns="0" tIns="0" rIns="0" bIns="0">
                  <a:normAutofit/>
                </a:bodyPr>
                <a:lstStyle/>
                <a:p>
                  <a:pPr>
                    <a:lnSpc>
                      <a:spcPct val="120000"/>
                    </a:lnSpc>
                  </a:pPr>
                  <a:r>
                    <a:rPr lang="zh-CN" altLang="en-US" sz="1200" dirty="0">
                      <a:solidFill>
                        <a:schemeClr val="tx1">
                          <a:lumMod val="75000"/>
                          <a:lumOff val="25000"/>
                        </a:schemeClr>
                      </a:solidFill>
                      <a:latin typeface="+mn-ea"/>
                      <a:cs typeface="+mn-ea"/>
                      <a:sym typeface="+mn-lt"/>
                    </a:rPr>
                    <a:t>能最大限度地减轻操 作人员的体力消耗，缓解精神紧张状态</a:t>
                  </a:r>
                </a:p>
              </p:txBody>
            </p:sp>
            <p:sp>
              <p:nvSpPr>
                <p:cNvPr id="39" name="矩形 38"/>
                <p:cNvSpPr/>
                <p:nvPr/>
              </p:nvSpPr>
              <p:spPr>
                <a:xfrm>
                  <a:off x="1317257" y="1824875"/>
                  <a:ext cx="3761195" cy="307777"/>
                </a:xfrm>
                <a:prstGeom prst="rect">
                  <a:avLst/>
                </a:prstGeom>
              </p:spPr>
              <p:txBody>
                <a:bodyPr wrap="square" lIns="0" tIns="0" rIns="0" bIns="0">
                  <a:normAutofit/>
                </a:bodyPr>
                <a:lstStyle/>
                <a:p>
                  <a:r>
                    <a:rPr lang="zh-CN" altLang="en-US" sz="1600" b="1" dirty="0">
                      <a:solidFill>
                        <a:schemeClr val="tx1">
                          <a:lumMod val="75000"/>
                          <a:lumOff val="25000"/>
                        </a:schemeClr>
                      </a:solidFill>
                      <a:latin typeface="+mn-ea"/>
                      <a:cs typeface="+mn-ea"/>
                      <a:sym typeface="+mn-lt"/>
                    </a:rPr>
                    <a:t>符合安全人机学原则</a:t>
                  </a:r>
                </a:p>
              </p:txBody>
            </p:sp>
          </p:grpSp>
          <p:grpSp>
            <p:nvGrpSpPr>
              <p:cNvPr id="32" name="组合 31"/>
              <p:cNvGrpSpPr/>
              <p:nvPr/>
            </p:nvGrpSpPr>
            <p:grpSpPr>
              <a:xfrm>
                <a:off x="1193500" y="2815545"/>
                <a:ext cx="3761195" cy="815608"/>
                <a:chOff x="1317257" y="1824875"/>
                <a:chExt cx="3761195" cy="815608"/>
              </a:xfrm>
            </p:grpSpPr>
            <p:sp>
              <p:nvSpPr>
                <p:cNvPr id="36" name="文本框 45"/>
                <p:cNvSpPr txBox="1"/>
                <p:nvPr/>
              </p:nvSpPr>
              <p:spPr>
                <a:xfrm>
                  <a:off x="1317257" y="2132652"/>
                  <a:ext cx="3761195" cy="507831"/>
                </a:xfrm>
                <a:prstGeom prst="rect">
                  <a:avLst/>
                </a:prstGeom>
                <a:noFill/>
              </p:spPr>
              <p:txBody>
                <a:bodyPr wrap="square" lIns="0" tIns="0" rIns="0" bIns="0">
                  <a:normAutofit/>
                </a:bodyPr>
                <a:lstStyle/>
                <a:p>
                  <a:pPr>
                    <a:lnSpc>
                      <a:spcPct val="120000"/>
                    </a:lnSpc>
                  </a:pPr>
                  <a:r>
                    <a:rPr lang="zh-CN" altLang="en-US" sz="1200" dirty="0">
                      <a:solidFill>
                        <a:schemeClr val="tx1">
                          <a:lumMod val="75000"/>
                          <a:lumOff val="25000"/>
                        </a:schemeClr>
                      </a:solidFill>
                      <a:latin typeface="+mn-ea"/>
                      <a:cs typeface="+mn-ea"/>
                      <a:sym typeface="+mn-lt"/>
                    </a:rPr>
                    <a:t>所有情况下，不产生有毒害的排放物，不会造成污染和二次污染。</a:t>
                  </a:r>
                </a:p>
              </p:txBody>
            </p:sp>
            <p:sp>
              <p:nvSpPr>
                <p:cNvPr id="37" name="矩形 36"/>
                <p:cNvSpPr/>
                <p:nvPr/>
              </p:nvSpPr>
              <p:spPr>
                <a:xfrm>
                  <a:off x="1317257" y="1824875"/>
                  <a:ext cx="3761195" cy="307777"/>
                </a:xfrm>
                <a:prstGeom prst="rect">
                  <a:avLst/>
                </a:prstGeom>
              </p:spPr>
              <p:txBody>
                <a:bodyPr wrap="square" lIns="0" tIns="0" rIns="0" bIns="0">
                  <a:normAutofit/>
                </a:bodyPr>
                <a:lstStyle/>
                <a:p>
                  <a:r>
                    <a:rPr lang="zh-CN" altLang="en-US" sz="1600" b="1" dirty="0">
                      <a:solidFill>
                        <a:schemeClr val="tx1">
                          <a:lumMod val="75000"/>
                          <a:lumOff val="25000"/>
                        </a:schemeClr>
                      </a:solidFill>
                      <a:latin typeface="+mn-ea"/>
                      <a:cs typeface="+mn-ea"/>
                      <a:sym typeface="+mn-lt"/>
                    </a:rPr>
                    <a:t>对环境无害</a:t>
                  </a:r>
                </a:p>
              </p:txBody>
            </p:sp>
          </p:grpSp>
          <p:grpSp>
            <p:nvGrpSpPr>
              <p:cNvPr id="33" name="组合 32"/>
              <p:cNvGrpSpPr/>
              <p:nvPr/>
            </p:nvGrpSpPr>
            <p:grpSpPr>
              <a:xfrm>
                <a:off x="1193500" y="4139453"/>
                <a:ext cx="3761195" cy="815608"/>
                <a:chOff x="1317257" y="1824875"/>
                <a:chExt cx="3761195" cy="815608"/>
              </a:xfrm>
            </p:grpSpPr>
            <p:sp>
              <p:nvSpPr>
                <p:cNvPr id="34" name="文本框 43"/>
                <p:cNvSpPr txBox="1"/>
                <p:nvPr/>
              </p:nvSpPr>
              <p:spPr>
                <a:xfrm>
                  <a:off x="1317257" y="2132652"/>
                  <a:ext cx="3761195" cy="507831"/>
                </a:xfrm>
                <a:prstGeom prst="rect">
                  <a:avLst/>
                </a:prstGeom>
                <a:noFill/>
              </p:spPr>
              <p:txBody>
                <a:bodyPr wrap="square" lIns="0" tIns="0" rIns="0" bIns="0">
                  <a:noAutofit/>
                </a:bodyPr>
                <a:lstStyle/>
                <a:p>
                  <a:pPr>
                    <a:lnSpc>
                      <a:spcPct val="120000"/>
                    </a:lnSpc>
                  </a:pPr>
                  <a:r>
                    <a:rPr lang="zh-CN" altLang="en-US" sz="1200" dirty="0">
                      <a:solidFill>
                        <a:schemeClr val="tx1">
                          <a:lumMod val="75000"/>
                          <a:lumOff val="25000"/>
                        </a:schemeClr>
                      </a:solidFill>
                      <a:latin typeface="+mn-ea"/>
                      <a:cs typeface="+mn-ea"/>
                      <a:sym typeface="+mn-lt"/>
                    </a:rPr>
                    <a:t>发生非预期的失效或故障时，装置能自动切除或隔离故障部位，并同时发出声或光报警信号。</a:t>
                  </a:r>
                </a:p>
              </p:txBody>
            </p:sp>
            <p:sp>
              <p:nvSpPr>
                <p:cNvPr id="35" name="矩形 34"/>
                <p:cNvSpPr/>
                <p:nvPr/>
              </p:nvSpPr>
              <p:spPr>
                <a:xfrm>
                  <a:off x="1317257" y="1824875"/>
                  <a:ext cx="3761195" cy="307777"/>
                </a:xfrm>
                <a:prstGeom prst="rect">
                  <a:avLst/>
                </a:prstGeom>
              </p:spPr>
              <p:txBody>
                <a:bodyPr wrap="square" lIns="0" tIns="0" rIns="0" bIns="0">
                  <a:normAutofit/>
                </a:bodyPr>
                <a:lstStyle/>
                <a:p>
                  <a:r>
                    <a:rPr lang="zh-CN" altLang="en-US" sz="1600" b="1" dirty="0">
                      <a:solidFill>
                        <a:schemeClr val="tx1">
                          <a:lumMod val="75000"/>
                          <a:lumOff val="25000"/>
                        </a:schemeClr>
                      </a:solidFill>
                      <a:latin typeface="+mn-ea"/>
                      <a:cs typeface="+mn-ea"/>
                      <a:sym typeface="+mn-lt"/>
                    </a:rPr>
                    <a:t>充分的防护装置</a:t>
                  </a:r>
                </a:p>
              </p:txBody>
            </p:sp>
          </p:grpSp>
        </p:grpSp>
        <p:grpSp>
          <p:nvGrpSpPr>
            <p:cNvPr id="28" name="组合 27"/>
            <p:cNvGrpSpPr/>
            <p:nvPr/>
          </p:nvGrpSpPr>
          <p:grpSpPr>
            <a:xfrm>
              <a:off x="1307468" y="2710116"/>
              <a:ext cx="2448272" cy="1338747"/>
              <a:chOff x="1307468" y="2924944"/>
              <a:chExt cx="2448272" cy="1338747"/>
            </a:xfrm>
          </p:grpSpPr>
          <p:cxnSp>
            <p:nvCxnSpPr>
              <p:cNvPr id="29" name="直接连接符 28"/>
              <p:cNvCxnSpPr/>
              <p:nvPr/>
            </p:nvCxnSpPr>
            <p:spPr>
              <a:xfrm>
                <a:off x="1307468" y="2924944"/>
                <a:ext cx="2448272" cy="0"/>
              </a:xfrm>
              <a:prstGeom prst="line">
                <a:avLst/>
              </a:prstGeom>
              <a:ln>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a:off x="1307468" y="4263691"/>
                <a:ext cx="2448272" cy="0"/>
              </a:xfrm>
              <a:prstGeom prst="line">
                <a:avLst/>
              </a:prstGeom>
              <a:ln>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sp>
        <p:nvSpPr>
          <p:cNvPr id="20" name="任意多边形: 形状 19"/>
          <p:cNvSpPr/>
          <p:nvPr/>
        </p:nvSpPr>
        <p:spPr>
          <a:xfrm>
            <a:off x="5488389" y="2688387"/>
            <a:ext cx="1231400" cy="1225617"/>
          </a:xfrm>
          <a:custGeom>
            <a:avLst/>
            <a:gdLst>
              <a:gd name="connsiteX0" fmla="*/ 196850 w 338138"/>
              <a:gd name="connsiteY0" fmla="*/ 301625 h 336550"/>
              <a:gd name="connsiteX1" fmla="*/ 184150 w 338138"/>
              <a:gd name="connsiteY1" fmla="*/ 314325 h 336550"/>
              <a:gd name="connsiteX2" fmla="*/ 196850 w 338138"/>
              <a:gd name="connsiteY2" fmla="*/ 327025 h 336550"/>
              <a:gd name="connsiteX3" fmla="*/ 209550 w 338138"/>
              <a:gd name="connsiteY3" fmla="*/ 314325 h 336550"/>
              <a:gd name="connsiteX4" fmla="*/ 196850 w 338138"/>
              <a:gd name="connsiteY4" fmla="*/ 301625 h 336550"/>
              <a:gd name="connsiteX5" fmla="*/ 140495 w 338138"/>
              <a:gd name="connsiteY5" fmla="*/ 301625 h 336550"/>
              <a:gd name="connsiteX6" fmla="*/ 128588 w 338138"/>
              <a:gd name="connsiteY6" fmla="*/ 314325 h 336550"/>
              <a:gd name="connsiteX7" fmla="*/ 140495 w 338138"/>
              <a:gd name="connsiteY7" fmla="*/ 327025 h 336550"/>
              <a:gd name="connsiteX8" fmla="*/ 152402 w 338138"/>
              <a:gd name="connsiteY8" fmla="*/ 314325 h 336550"/>
              <a:gd name="connsiteX9" fmla="*/ 140495 w 338138"/>
              <a:gd name="connsiteY9" fmla="*/ 301625 h 336550"/>
              <a:gd name="connsiteX10" fmla="*/ 295275 w 338138"/>
              <a:gd name="connsiteY10" fmla="*/ 266700 h 336550"/>
              <a:gd name="connsiteX11" fmla="*/ 282575 w 338138"/>
              <a:gd name="connsiteY11" fmla="*/ 278607 h 336550"/>
              <a:gd name="connsiteX12" fmla="*/ 295275 w 338138"/>
              <a:gd name="connsiteY12" fmla="*/ 290514 h 336550"/>
              <a:gd name="connsiteX13" fmla="*/ 307975 w 338138"/>
              <a:gd name="connsiteY13" fmla="*/ 278607 h 336550"/>
              <a:gd name="connsiteX14" fmla="*/ 295275 w 338138"/>
              <a:gd name="connsiteY14" fmla="*/ 266700 h 336550"/>
              <a:gd name="connsiteX15" fmla="*/ 42863 w 338138"/>
              <a:gd name="connsiteY15" fmla="*/ 266700 h 336550"/>
              <a:gd name="connsiteX16" fmla="*/ 30163 w 338138"/>
              <a:gd name="connsiteY16" fmla="*/ 278607 h 336550"/>
              <a:gd name="connsiteX17" fmla="*/ 42863 w 338138"/>
              <a:gd name="connsiteY17" fmla="*/ 290514 h 336550"/>
              <a:gd name="connsiteX18" fmla="*/ 55563 w 338138"/>
              <a:gd name="connsiteY18" fmla="*/ 278607 h 336550"/>
              <a:gd name="connsiteX19" fmla="*/ 42863 w 338138"/>
              <a:gd name="connsiteY19" fmla="*/ 266700 h 336550"/>
              <a:gd name="connsiteX20" fmla="*/ 219538 w 338138"/>
              <a:gd name="connsiteY20" fmla="*/ 200025 h 336550"/>
              <a:gd name="connsiteX21" fmla="*/ 254805 w 338138"/>
              <a:gd name="connsiteY21" fmla="*/ 200025 h 336550"/>
              <a:gd name="connsiteX22" fmla="*/ 260029 w 338138"/>
              <a:gd name="connsiteY22" fmla="*/ 205303 h 336550"/>
              <a:gd name="connsiteX23" fmla="*/ 260029 w 338138"/>
              <a:gd name="connsiteY23" fmla="*/ 272596 h 336550"/>
              <a:gd name="connsiteX24" fmla="*/ 271785 w 338138"/>
              <a:gd name="connsiteY24" fmla="*/ 272596 h 336550"/>
              <a:gd name="connsiteX25" fmla="*/ 293990 w 338138"/>
              <a:gd name="connsiteY25" fmla="*/ 254124 h 336550"/>
              <a:gd name="connsiteX26" fmla="*/ 317501 w 338138"/>
              <a:gd name="connsiteY26" fmla="*/ 277874 h 336550"/>
              <a:gd name="connsiteX27" fmla="*/ 293990 w 338138"/>
              <a:gd name="connsiteY27" fmla="*/ 301625 h 336550"/>
              <a:gd name="connsiteX28" fmla="*/ 271785 w 338138"/>
              <a:gd name="connsiteY28" fmla="*/ 283152 h 336550"/>
              <a:gd name="connsiteX29" fmla="*/ 254805 w 338138"/>
              <a:gd name="connsiteY29" fmla="*/ 283152 h 336550"/>
              <a:gd name="connsiteX30" fmla="*/ 249580 w 338138"/>
              <a:gd name="connsiteY30" fmla="*/ 277874 h 336550"/>
              <a:gd name="connsiteX31" fmla="*/ 249580 w 338138"/>
              <a:gd name="connsiteY31" fmla="*/ 210581 h 336550"/>
              <a:gd name="connsiteX32" fmla="*/ 219538 w 338138"/>
              <a:gd name="connsiteY32" fmla="*/ 210581 h 336550"/>
              <a:gd name="connsiteX33" fmla="*/ 214313 w 338138"/>
              <a:gd name="connsiteY33" fmla="*/ 205303 h 336550"/>
              <a:gd name="connsiteX34" fmla="*/ 219538 w 338138"/>
              <a:gd name="connsiteY34" fmla="*/ 200025 h 336550"/>
              <a:gd name="connsiteX35" fmla="*/ 162217 w 338138"/>
              <a:gd name="connsiteY35" fmla="*/ 200025 h 336550"/>
              <a:gd name="connsiteX36" fmla="*/ 198081 w 338138"/>
              <a:gd name="connsiteY36" fmla="*/ 200025 h 336550"/>
              <a:gd name="connsiteX37" fmla="*/ 203395 w 338138"/>
              <a:gd name="connsiteY37" fmla="*/ 205276 h 336550"/>
              <a:gd name="connsiteX38" fmla="*/ 203395 w 338138"/>
              <a:gd name="connsiteY38" fmla="*/ 290604 h 336550"/>
              <a:gd name="connsiteX39" fmla="*/ 220663 w 338138"/>
              <a:gd name="connsiteY39" fmla="*/ 312921 h 336550"/>
              <a:gd name="connsiteX40" fmla="*/ 198081 w 338138"/>
              <a:gd name="connsiteY40" fmla="*/ 336550 h 336550"/>
              <a:gd name="connsiteX41" fmla="*/ 174172 w 338138"/>
              <a:gd name="connsiteY41" fmla="*/ 312921 h 336550"/>
              <a:gd name="connsiteX42" fmla="*/ 192768 w 338138"/>
              <a:gd name="connsiteY42" fmla="*/ 290604 h 336550"/>
              <a:gd name="connsiteX43" fmla="*/ 192768 w 338138"/>
              <a:gd name="connsiteY43" fmla="*/ 210527 h 336550"/>
              <a:gd name="connsiteX44" fmla="*/ 162217 w 338138"/>
              <a:gd name="connsiteY44" fmla="*/ 210527 h 336550"/>
              <a:gd name="connsiteX45" fmla="*/ 155575 w 338138"/>
              <a:gd name="connsiteY45" fmla="*/ 205276 h 336550"/>
              <a:gd name="connsiteX46" fmla="*/ 162217 w 338138"/>
              <a:gd name="connsiteY46" fmla="*/ 200025 h 336550"/>
              <a:gd name="connsiteX47" fmla="*/ 103738 w 338138"/>
              <a:gd name="connsiteY47" fmla="*/ 200025 h 336550"/>
              <a:gd name="connsiteX48" fmla="*/ 139603 w 338138"/>
              <a:gd name="connsiteY48" fmla="*/ 200025 h 336550"/>
              <a:gd name="connsiteX49" fmla="*/ 144916 w 338138"/>
              <a:gd name="connsiteY49" fmla="*/ 205276 h 336550"/>
              <a:gd name="connsiteX50" fmla="*/ 144916 w 338138"/>
              <a:gd name="connsiteY50" fmla="*/ 290604 h 336550"/>
              <a:gd name="connsiteX51" fmla="*/ 163513 w 338138"/>
              <a:gd name="connsiteY51" fmla="*/ 312921 h 336550"/>
              <a:gd name="connsiteX52" fmla="*/ 139603 w 338138"/>
              <a:gd name="connsiteY52" fmla="*/ 336550 h 336550"/>
              <a:gd name="connsiteX53" fmla="*/ 117022 w 338138"/>
              <a:gd name="connsiteY53" fmla="*/ 312921 h 336550"/>
              <a:gd name="connsiteX54" fmla="*/ 134290 w 338138"/>
              <a:gd name="connsiteY54" fmla="*/ 290604 h 336550"/>
              <a:gd name="connsiteX55" fmla="*/ 134290 w 338138"/>
              <a:gd name="connsiteY55" fmla="*/ 210527 h 336550"/>
              <a:gd name="connsiteX56" fmla="*/ 103738 w 338138"/>
              <a:gd name="connsiteY56" fmla="*/ 210527 h 336550"/>
              <a:gd name="connsiteX57" fmla="*/ 98425 w 338138"/>
              <a:gd name="connsiteY57" fmla="*/ 205276 h 336550"/>
              <a:gd name="connsiteX58" fmla="*/ 103738 w 338138"/>
              <a:gd name="connsiteY58" fmla="*/ 200025 h 336550"/>
              <a:gd name="connsiteX59" fmla="*/ 256382 w 338138"/>
              <a:gd name="connsiteY59" fmla="*/ 72732 h 336550"/>
              <a:gd name="connsiteX60" fmla="*/ 262996 w 338138"/>
              <a:gd name="connsiteY60" fmla="*/ 75319 h 336550"/>
              <a:gd name="connsiteX61" fmla="*/ 268288 w 338138"/>
              <a:gd name="connsiteY61" fmla="*/ 101189 h 336550"/>
              <a:gd name="connsiteX62" fmla="*/ 262996 w 338138"/>
              <a:gd name="connsiteY62" fmla="*/ 106363 h 336550"/>
              <a:gd name="connsiteX63" fmla="*/ 257705 w 338138"/>
              <a:gd name="connsiteY63" fmla="*/ 101189 h 336550"/>
              <a:gd name="connsiteX64" fmla="*/ 253736 w 338138"/>
              <a:gd name="connsiteY64" fmla="*/ 79199 h 336550"/>
              <a:gd name="connsiteX65" fmla="*/ 256382 w 338138"/>
              <a:gd name="connsiteY65" fmla="*/ 72732 h 336550"/>
              <a:gd name="connsiteX66" fmla="*/ 195792 w 338138"/>
              <a:gd name="connsiteY66" fmla="*/ 28575 h 336550"/>
              <a:gd name="connsiteX67" fmla="*/ 252677 w 338138"/>
              <a:gd name="connsiteY67" fmla="*/ 55622 h 336550"/>
              <a:gd name="connsiteX68" fmla="*/ 251354 w 338138"/>
              <a:gd name="connsiteY68" fmla="*/ 63736 h 336550"/>
              <a:gd name="connsiteX69" fmla="*/ 247385 w 338138"/>
              <a:gd name="connsiteY69" fmla="*/ 65088 h 336550"/>
              <a:gd name="connsiteX70" fmla="*/ 243417 w 338138"/>
              <a:gd name="connsiteY70" fmla="*/ 62383 h 336550"/>
              <a:gd name="connsiteX71" fmla="*/ 195792 w 338138"/>
              <a:gd name="connsiteY71" fmla="*/ 39394 h 336550"/>
              <a:gd name="connsiteX72" fmla="*/ 190500 w 338138"/>
              <a:gd name="connsiteY72" fmla="*/ 33984 h 336550"/>
              <a:gd name="connsiteX73" fmla="*/ 195792 w 338138"/>
              <a:gd name="connsiteY73" fmla="*/ 28575 h 336550"/>
              <a:gd name="connsiteX74" fmla="*/ 195486 w 338138"/>
              <a:gd name="connsiteY74" fmla="*/ 0 h 336550"/>
              <a:gd name="connsiteX75" fmla="*/ 266812 w 338138"/>
              <a:gd name="connsiteY75" fmla="*/ 28977 h 336550"/>
              <a:gd name="connsiteX76" fmla="*/ 297192 w 338138"/>
              <a:gd name="connsiteY76" fmla="*/ 97468 h 336550"/>
              <a:gd name="connsiteX77" fmla="*/ 324930 w 338138"/>
              <a:gd name="connsiteY77" fmla="*/ 115908 h 336550"/>
              <a:gd name="connsiteX78" fmla="*/ 338138 w 338138"/>
              <a:gd name="connsiteY78" fmla="*/ 152788 h 336550"/>
              <a:gd name="connsiteX79" fmla="*/ 280021 w 338138"/>
              <a:gd name="connsiteY79" fmla="*/ 210742 h 336550"/>
              <a:gd name="connsiteX80" fmla="*/ 277379 w 338138"/>
              <a:gd name="connsiteY80" fmla="*/ 210742 h 336550"/>
              <a:gd name="connsiteX81" fmla="*/ 272095 w 338138"/>
              <a:gd name="connsiteY81" fmla="*/ 205474 h 336550"/>
              <a:gd name="connsiteX82" fmla="*/ 277379 w 338138"/>
              <a:gd name="connsiteY82" fmla="*/ 200205 h 336550"/>
              <a:gd name="connsiteX83" fmla="*/ 280021 w 338138"/>
              <a:gd name="connsiteY83" fmla="*/ 200205 h 336550"/>
              <a:gd name="connsiteX84" fmla="*/ 327571 w 338138"/>
              <a:gd name="connsiteY84" fmla="*/ 152788 h 336550"/>
              <a:gd name="connsiteX85" fmla="*/ 290587 w 338138"/>
              <a:gd name="connsiteY85" fmla="*/ 106688 h 336550"/>
              <a:gd name="connsiteX86" fmla="*/ 286625 w 338138"/>
              <a:gd name="connsiteY86" fmla="*/ 101420 h 336550"/>
              <a:gd name="connsiteX87" fmla="*/ 195486 w 338138"/>
              <a:gd name="connsiteY87" fmla="*/ 10537 h 336550"/>
              <a:gd name="connsiteX88" fmla="*/ 114914 w 338138"/>
              <a:gd name="connsiteY88" fmla="*/ 57954 h 336550"/>
              <a:gd name="connsiteX89" fmla="*/ 108310 w 338138"/>
              <a:gd name="connsiteY89" fmla="*/ 60588 h 336550"/>
              <a:gd name="connsiteX90" fmla="*/ 93781 w 338138"/>
              <a:gd name="connsiteY90" fmla="*/ 56637 h 336550"/>
              <a:gd name="connsiteX91" fmla="*/ 58118 w 338138"/>
              <a:gd name="connsiteY91" fmla="*/ 88248 h 336550"/>
              <a:gd name="connsiteX92" fmla="*/ 54155 w 338138"/>
              <a:gd name="connsiteY92" fmla="*/ 93517 h 336550"/>
              <a:gd name="connsiteX93" fmla="*/ 10567 w 338138"/>
              <a:gd name="connsiteY93" fmla="*/ 146203 h 336550"/>
              <a:gd name="connsiteX94" fmla="*/ 64722 w 338138"/>
              <a:gd name="connsiteY94" fmla="*/ 200205 h 336550"/>
              <a:gd name="connsiteX95" fmla="*/ 83214 w 338138"/>
              <a:gd name="connsiteY95" fmla="*/ 200205 h 336550"/>
              <a:gd name="connsiteX96" fmla="*/ 88497 w 338138"/>
              <a:gd name="connsiteY96" fmla="*/ 205474 h 336550"/>
              <a:gd name="connsiteX97" fmla="*/ 88497 w 338138"/>
              <a:gd name="connsiteY97" fmla="*/ 277917 h 336550"/>
              <a:gd name="connsiteX98" fmla="*/ 83214 w 338138"/>
              <a:gd name="connsiteY98" fmla="*/ 283185 h 336550"/>
              <a:gd name="connsiteX99" fmla="*/ 66043 w 338138"/>
              <a:gd name="connsiteY99" fmla="*/ 283185 h 336550"/>
              <a:gd name="connsiteX100" fmla="*/ 43588 w 338138"/>
              <a:gd name="connsiteY100" fmla="*/ 301625 h 336550"/>
              <a:gd name="connsiteX101" fmla="*/ 19813 w 338138"/>
              <a:gd name="connsiteY101" fmla="*/ 277917 h 336550"/>
              <a:gd name="connsiteX102" fmla="*/ 43588 w 338138"/>
              <a:gd name="connsiteY102" fmla="*/ 254208 h 336550"/>
              <a:gd name="connsiteX103" fmla="*/ 66043 w 338138"/>
              <a:gd name="connsiteY103" fmla="*/ 272648 h 336550"/>
              <a:gd name="connsiteX104" fmla="*/ 77930 w 338138"/>
              <a:gd name="connsiteY104" fmla="*/ 272648 h 336550"/>
              <a:gd name="connsiteX105" fmla="*/ 77930 w 338138"/>
              <a:gd name="connsiteY105" fmla="*/ 210742 h 336550"/>
              <a:gd name="connsiteX106" fmla="*/ 64722 w 338138"/>
              <a:gd name="connsiteY106" fmla="*/ 210742 h 336550"/>
              <a:gd name="connsiteX107" fmla="*/ 0 w 338138"/>
              <a:gd name="connsiteY107" fmla="*/ 146203 h 336550"/>
              <a:gd name="connsiteX108" fmla="*/ 48872 w 338138"/>
              <a:gd name="connsiteY108" fmla="*/ 82980 h 336550"/>
              <a:gd name="connsiteX109" fmla="*/ 93781 w 338138"/>
              <a:gd name="connsiteY109" fmla="*/ 46100 h 336550"/>
              <a:gd name="connsiteX110" fmla="*/ 108310 w 338138"/>
              <a:gd name="connsiteY110" fmla="*/ 48734 h 336550"/>
              <a:gd name="connsiteX111" fmla="*/ 195486 w 338138"/>
              <a:gd name="connsiteY111" fmla="*/ 0 h 33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338138" h="336550">
                <a:moveTo>
                  <a:pt x="196850" y="301625"/>
                </a:moveTo>
                <a:cubicBezTo>
                  <a:pt x="189836" y="301625"/>
                  <a:pt x="184150" y="307311"/>
                  <a:pt x="184150" y="314325"/>
                </a:cubicBezTo>
                <a:cubicBezTo>
                  <a:pt x="184150" y="321339"/>
                  <a:pt x="189836" y="327025"/>
                  <a:pt x="196850" y="327025"/>
                </a:cubicBezTo>
                <a:cubicBezTo>
                  <a:pt x="203864" y="327025"/>
                  <a:pt x="209550" y="321339"/>
                  <a:pt x="209550" y="314325"/>
                </a:cubicBezTo>
                <a:cubicBezTo>
                  <a:pt x="209550" y="307311"/>
                  <a:pt x="203864" y="301625"/>
                  <a:pt x="196850" y="301625"/>
                </a:cubicBezTo>
                <a:close/>
                <a:moveTo>
                  <a:pt x="140495" y="301625"/>
                </a:moveTo>
                <a:cubicBezTo>
                  <a:pt x="133919" y="301625"/>
                  <a:pt x="128588" y="307311"/>
                  <a:pt x="128588" y="314325"/>
                </a:cubicBezTo>
                <a:cubicBezTo>
                  <a:pt x="128588" y="321339"/>
                  <a:pt x="133919" y="327025"/>
                  <a:pt x="140495" y="327025"/>
                </a:cubicBezTo>
                <a:cubicBezTo>
                  <a:pt x="147071" y="327025"/>
                  <a:pt x="152402" y="321339"/>
                  <a:pt x="152402" y="314325"/>
                </a:cubicBezTo>
                <a:cubicBezTo>
                  <a:pt x="152402" y="307311"/>
                  <a:pt x="147071" y="301625"/>
                  <a:pt x="140495" y="301625"/>
                </a:cubicBezTo>
                <a:close/>
                <a:moveTo>
                  <a:pt x="295275" y="266700"/>
                </a:moveTo>
                <a:cubicBezTo>
                  <a:pt x="288261" y="266700"/>
                  <a:pt x="282575" y="272031"/>
                  <a:pt x="282575" y="278607"/>
                </a:cubicBezTo>
                <a:cubicBezTo>
                  <a:pt x="282575" y="285183"/>
                  <a:pt x="288261" y="290514"/>
                  <a:pt x="295275" y="290514"/>
                </a:cubicBezTo>
                <a:cubicBezTo>
                  <a:pt x="302289" y="290514"/>
                  <a:pt x="307975" y="285183"/>
                  <a:pt x="307975" y="278607"/>
                </a:cubicBezTo>
                <a:cubicBezTo>
                  <a:pt x="307975" y="272031"/>
                  <a:pt x="302289" y="266700"/>
                  <a:pt x="295275" y="266700"/>
                </a:cubicBezTo>
                <a:close/>
                <a:moveTo>
                  <a:pt x="42863" y="266700"/>
                </a:moveTo>
                <a:cubicBezTo>
                  <a:pt x="35849" y="266700"/>
                  <a:pt x="30163" y="272031"/>
                  <a:pt x="30163" y="278607"/>
                </a:cubicBezTo>
                <a:cubicBezTo>
                  <a:pt x="30163" y="285183"/>
                  <a:pt x="35849" y="290514"/>
                  <a:pt x="42863" y="290514"/>
                </a:cubicBezTo>
                <a:cubicBezTo>
                  <a:pt x="49877" y="290514"/>
                  <a:pt x="55563" y="285183"/>
                  <a:pt x="55563" y="278607"/>
                </a:cubicBezTo>
                <a:cubicBezTo>
                  <a:pt x="55563" y="272031"/>
                  <a:pt x="49877" y="266700"/>
                  <a:pt x="42863" y="266700"/>
                </a:cubicBezTo>
                <a:close/>
                <a:moveTo>
                  <a:pt x="219538" y="200025"/>
                </a:moveTo>
                <a:cubicBezTo>
                  <a:pt x="219538" y="200025"/>
                  <a:pt x="219538" y="200025"/>
                  <a:pt x="254805" y="200025"/>
                </a:cubicBezTo>
                <a:cubicBezTo>
                  <a:pt x="258723" y="200025"/>
                  <a:pt x="260029" y="201344"/>
                  <a:pt x="260029" y="205303"/>
                </a:cubicBezTo>
                <a:cubicBezTo>
                  <a:pt x="260029" y="205303"/>
                  <a:pt x="260029" y="205303"/>
                  <a:pt x="260029" y="272596"/>
                </a:cubicBezTo>
                <a:cubicBezTo>
                  <a:pt x="260029" y="272596"/>
                  <a:pt x="260029" y="272596"/>
                  <a:pt x="271785" y="272596"/>
                </a:cubicBezTo>
                <a:cubicBezTo>
                  <a:pt x="274397" y="262041"/>
                  <a:pt x="283540" y="254124"/>
                  <a:pt x="293990" y="254124"/>
                </a:cubicBezTo>
                <a:cubicBezTo>
                  <a:pt x="307052" y="254124"/>
                  <a:pt x="317501" y="264680"/>
                  <a:pt x="317501" y="277874"/>
                </a:cubicBezTo>
                <a:cubicBezTo>
                  <a:pt x="317501" y="291069"/>
                  <a:pt x="307052" y="301625"/>
                  <a:pt x="293990" y="301625"/>
                </a:cubicBezTo>
                <a:cubicBezTo>
                  <a:pt x="283540" y="301625"/>
                  <a:pt x="274397" y="293708"/>
                  <a:pt x="271785" y="283152"/>
                </a:cubicBezTo>
                <a:cubicBezTo>
                  <a:pt x="271785" y="283152"/>
                  <a:pt x="271785" y="283152"/>
                  <a:pt x="254805" y="283152"/>
                </a:cubicBezTo>
                <a:cubicBezTo>
                  <a:pt x="252192" y="283152"/>
                  <a:pt x="249580" y="280513"/>
                  <a:pt x="249580" y="277874"/>
                </a:cubicBezTo>
                <a:cubicBezTo>
                  <a:pt x="249580" y="277874"/>
                  <a:pt x="249580" y="277874"/>
                  <a:pt x="249580" y="210581"/>
                </a:cubicBezTo>
                <a:cubicBezTo>
                  <a:pt x="249580" y="210581"/>
                  <a:pt x="249580" y="210581"/>
                  <a:pt x="219538" y="210581"/>
                </a:cubicBezTo>
                <a:cubicBezTo>
                  <a:pt x="216925" y="210581"/>
                  <a:pt x="214313" y="207942"/>
                  <a:pt x="214313" y="205303"/>
                </a:cubicBezTo>
                <a:cubicBezTo>
                  <a:pt x="214313" y="201344"/>
                  <a:pt x="216925" y="200025"/>
                  <a:pt x="219538" y="200025"/>
                </a:cubicBezTo>
                <a:close/>
                <a:moveTo>
                  <a:pt x="162217" y="200025"/>
                </a:moveTo>
                <a:cubicBezTo>
                  <a:pt x="162217" y="200025"/>
                  <a:pt x="162217" y="200025"/>
                  <a:pt x="198081" y="200025"/>
                </a:cubicBezTo>
                <a:cubicBezTo>
                  <a:pt x="200738" y="200025"/>
                  <a:pt x="203395" y="201338"/>
                  <a:pt x="203395" y="205276"/>
                </a:cubicBezTo>
                <a:cubicBezTo>
                  <a:pt x="203395" y="205276"/>
                  <a:pt x="203395" y="205276"/>
                  <a:pt x="203395" y="290604"/>
                </a:cubicBezTo>
                <a:cubicBezTo>
                  <a:pt x="214021" y="293230"/>
                  <a:pt x="220663" y="302419"/>
                  <a:pt x="220663" y="312921"/>
                </a:cubicBezTo>
                <a:cubicBezTo>
                  <a:pt x="220663" y="326048"/>
                  <a:pt x="211365" y="336550"/>
                  <a:pt x="198081" y="336550"/>
                </a:cubicBezTo>
                <a:cubicBezTo>
                  <a:pt x="184798" y="336550"/>
                  <a:pt x="174172" y="326048"/>
                  <a:pt x="174172" y="312921"/>
                </a:cubicBezTo>
                <a:cubicBezTo>
                  <a:pt x="174172" y="302419"/>
                  <a:pt x="182142" y="293230"/>
                  <a:pt x="192768" y="290604"/>
                </a:cubicBezTo>
                <a:cubicBezTo>
                  <a:pt x="192768" y="290604"/>
                  <a:pt x="192768" y="290604"/>
                  <a:pt x="192768" y="210527"/>
                </a:cubicBezTo>
                <a:cubicBezTo>
                  <a:pt x="192768" y="210527"/>
                  <a:pt x="192768" y="210527"/>
                  <a:pt x="162217" y="210527"/>
                </a:cubicBezTo>
                <a:cubicBezTo>
                  <a:pt x="158232" y="210527"/>
                  <a:pt x="155575" y="207901"/>
                  <a:pt x="155575" y="205276"/>
                </a:cubicBezTo>
                <a:cubicBezTo>
                  <a:pt x="155575" y="201338"/>
                  <a:pt x="158232" y="200025"/>
                  <a:pt x="162217" y="200025"/>
                </a:cubicBezTo>
                <a:close/>
                <a:moveTo>
                  <a:pt x="103738" y="200025"/>
                </a:moveTo>
                <a:cubicBezTo>
                  <a:pt x="103738" y="200025"/>
                  <a:pt x="103738" y="200025"/>
                  <a:pt x="139603" y="200025"/>
                </a:cubicBezTo>
                <a:cubicBezTo>
                  <a:pt x="142260" y="200025"/>
                  <a:pt x="144916" y="201338"/>
                  <a:pt x="144916" y="205276"/>
                </a:cubicBezTo>
                <a:cubicBezTo>
                  <a:pt x="144916" y="205276"/>
                  <a:pt x="144916" y="205276"/>
                  <a:pt x="144916" y="290604"/>
                </a:cubicBezTo>
                <a:cubicBezTo>
                  <a:pt x="155543" y="293230"/>
                  <a:pt x="163513" y="302419"/>
                  <a:pt x="163513" y="312921"/>
                </a:cubicBezTo>
                <a:cubicBezTo>
                  <a:pt x="163513" y="326048"/>
                  <a:pt x="152886" y="336550"/>
                  <a:pt x="139603" y="336550"/>
                </a:cubicBezTo>
                <a:cubicBezTo>
                  <a:pt x="126320" y="336550"/>
                  <a:pt x="117022" y="326048"/>
                  <a:pt x="117022" y="312921"/>
                </a:cubicBezTo>
                <a:cubicBezTo>
                  <a:pt x="117022" y="302419"/>
                  <a:pt x="123663" y="293230"/>
                  <a:pt x="134290" y="290604"/>
                </a:cubicBezTo>
                <a:cubicBezTo>
                  <a:pt x="134290" y="290604"/>
                  <a:pt x="134290" y="290604"/>
                  <a:pt x="134290" y="210527"/>
                </a:cubicBezTo>
                <a:cubicBezTo>
                  <a:pt x="134290" y="210527"/>
                  <a:pt x="134290" y="210527"/>
                  <a:pt x="103738" y="210527"/>
                </a:cubicBezTo>
                <a:cubicBezTo>
                  <a:pt x="101082" y="210527"/>
                  <a:pt x="98425" y="207901"/>
                  <a:pt x="98425" y="205276"/>
                </a:cubicBezTo>
                <a:cubicBezTo>
                  <a:pt x="98425" y="201338"/>
                  <a:pt x="101082" y="200025"/>
                  <a:pt x="103738" y="200025"/>
                </a:cubicBezTo>
                <a:close/>
                <a:moveTo>
                  <a:pt x="256382" y="72732"/>
                </a:moveTo>
                <a:cubicBezTo>
                  <a:pt x="259028" y="71438"/>
                  <a:pt x="262996" y="72732"/>
                  <a:pt x="262996" y="75319"/>
                </a:cubicBezTo>
                <a:cubicBezTo>
                  <a:pt x="266965" y="84373"/>
                  <a:pt x="268288" y="92134"/>
                  <a:pt x="268288" y="101189"/>
                </a:cubicBezTo>
                <a:cubicBezTo>
                  <a:pt x="268288" y="103776"/>
                  <a:pt x="265642" y="106363"/>
                  <a:pt x="262996" y="106363"/>
                </a:cubicBezTo>
                <a:cubicBezTo>
                  <a:pt x="260351" y="106363"/>
                  <a:pt x="257705" y="103776"/>
                  <a:pt x="257705" y="101189"/>
                </a:cubicBezTo>
                <a:cubicBezTo>
                  <a:pt x="257705" y="93428"/>
                  <a:pt x="256382" y="86960"/>
                  <a:pt x="253736" y="79199"/>
                </a:cubicBezTo>
                <a:cubicBezTo>
                  <a:pt x="252413" y="76612"/>
                  <a:pt x="253736" y="74025"/>
                  <a:pt x="256382" y="72732"/>
                </a:cubicBezTo>
                <a:close/>
                <a:moveTo>
                  <a:pt x="195792" y="28575"/>
                </a:moveTo>
                <a:cubicBezTo>
                  <a:pt x="216958" y="28575"/>
                  <a:pt x="238125" y="38041"/>
                  <a:pt x="252677" y="55622"/>
                </a:cubicBezTo>
                <a:cubicBezTo>
                  <a:pt x="254000" y="58326"/>
                  <a:pt x="254000" y="61031"/>
                  <a:pt x="251354" y="63736"/>
                </a:cubicBezTo>
                <a:cubicBezTo>
                  <a:pt x="250031" y="63736"/>
                  <a:pt x="248708" y="65088"/>
                  <a:pt x="247385" y="65088"/>
                </a:cubicBezTo>
                <a:cubicBezTo>
                  <a:pt x="246063" y="65088"/>
                  <a:pt x="244740" y="63736"/>
                  <a:pt x="243417" y="62383"/>
                </a:cubicBezTo>
                <a:cubicBezTo>
                  <a:pt x="231510" y="47508"/>
                  <a:pt x="214313" y="39394"/>
                  <a:pt x="195792" y="39394"/>
                </a:cubicBezTo>
                <a:cubicBezTo>
                  <a:pt x="191823" y="39394"/>
                  <a:pt x="190500" y="36689"/>
                  <a:pt x="190500" y="33984"/>
                </a:cubicBezTo>
                <a:cubicBezTo>
                  <a:pt x="190500" y="31280"/>
                  <a:pt x="191823" y="28575"/>
                  <a:pt x="195792" y="28575"/>
                </a:cubicBezTo>
                <a:close/>
                <a:moveTo>
                  <a:pt x="195486" y="0"/>
                </a:moveTo>
                <a:cubicBezTo>
                  <a:pt x="221903" y="0"/>
                  <a:pt x="248320" y="10537"/>
                  <a:pt x="266812" y="28977"/>
                </a:cubicBezTo>
                <a:cubicBezTo>
                  <a:pt x="285304" y="47417"/>
                  <a:pt x="295871" y="71126"/>
                  <a:pt x="297192" y="97468"/>
                </a:cubicBezTo>
                <a:cubicBezTo>
                  <a:pt x="307758" y="100103"/>
                  <a:pt x="318325" y="106688"/>
                  <a:pt x="324930" y="115908"/>
                </a:cubicBezTo>
                <a:cubicBezTo>
                  <a:pt x="334175" y="126445"/>
                  <a:pt x="338138" y="139617"/>
                  <a:pt x="338138" y="152788"/>
                </a:cubicBezTo>
                <a:cubicBezTo>
                  <a:pt x="338138" y="184400"/>
                  <a:pt x="311721" y="210742"/>
                  <a:pt x="280021" y="210742"/>
                </a:cubicBezTo>
                <a:cubicBezTo>
                  <a:pt x="280021" y="210742"/>
                  <a:pt x="280021" y="210742"/>
                  <a:pt x="277379" y="210742"/>
                </a:cubicBezTo>
                <a:cubicBezTo>
                  <a:pt x="273416" y="210742"/>
                  <a:pt x="272095" y="208108"/>
                  <a:pt x="272095" y="205474"/>
                </a:cubicBezTo>
                <a:cubicBezTo>
                  <a:pt x="272095" y="201522"/>
                  <a:pt x="273416" y="200205"/>
                  <a:pt x="277379" y="200205"/>
                </a:cubicBezTo>
                <a:cubicBezTo>
                  <a:pt x="277379" y="200205"/>
                  <a:pt x="277379" y="200205"/>
                  <a:pt x="280021" y="200205"/>
                </a:cubicBezTo>
                <a:cubicBezTo>
                  <a:pt x="306438" y="200205"/>
                  <a:pt x="327571" y="177814"/>
                  <a:pt x="327571" y="152788"/>
                </a:cubicBezTo>
                <a:cubicBezTo>
                  <a:pt x="327571" y="130397"/>
                  <a:pt x="311721" y="110640"/>
                  <a:pt x="290587" y="106688"/>
                </a:cubicBezTo>
                <a:cubicBezTo>
                  <a:pt x="287946" y="105371"/>
                  <a:pt x="286625" y="104054"/>
                  <a:pt x="286625" y="101420"/>
                </a:cubicBezTo>
                <a:cubicBezTo>
                  <a:pt x="286625" y="51368"/>
                  <a:pt x="245678" y="10537"/>
                  <a:pt x="195486" y="10537"/>
                </a:cubicBezTo>
                <a:cubicBezTo>
                  <a:pt x="162465" y="10537"/>
                  <a:pt x="130764" y="28977"/>
                  <a:pt x="114914" y="57954"/>
                </a:cubicBezTo>
                <a:cubicBezTo>
                  <a:pt x="113593" y="60588"/>
                  <a:pt x="110952" y="61906"/>
                  <a:pt x="108310" y="60588"/>
                </a:cubicBezTo>
                <a:cubicBezTo>
                  <a:pt x="104347" y="57954"/>
                  <a:pt x="99064" y="56637"/>
                  <a:pt x="93781" y="56637"/>
                </a:cubicBezTo>
                <a:cubicBezTo>
                  <a:pt x="76609" y="56637"/>
                  <a:pt x="60759" y="71126"/>
                  <a:pt x="58118" y="88248"/>
                </a:cubicBezTo>
                <a:cubicBezTo>
                  <a:pt x="58118" y="90883"/>
                  <a:pt x="56797" y="92200"/>
                  <a:pt x="54155" y="93517"/>
                </a:cubicBezTo>
                <a:cubicBezTo>
                  <a:pt x="29059" y="97468"/>
                  <a:pt x="10567" y="119860"/>
                  <a:pt x="10567" y="146203"/>
                </a:cubicBezTo>
                <a:cubicBezTo>
                  <a:pt x="10567" y="175180"/>
                  <a:pt x="35663" y="200205"/>
                  <a:pt x="64722" y="200205"/>
                </a:cubicBezTo>
                <a:cubicBezTo>
                  <a:pt x="64722" y="200205"/>
                  <a:pt x="64722" y="200205"/>
                  <a:pt x="83214" y="200205"/>
                </a:cubicBezTo>
                <a:cubicBezTo>
                  <a:pt x="85855" y="200205"/>
                  <a:pt x="88497" y="201522"/>
                  <a:pt x="88497" y="205474"/>
                </a:cubicBezTo>
                <a:cubicBezTo>
                  <a:pt x="88497" y="205474"/>
                  <a:pt x="88497" y="205474"/>
                  <a:pt x="88497" y="277917"/>
                </a:cubicBezTo>
                <a:cubicBezTo>
                  <a:pt x="88497" y="280551"/>
                  <a:pt x="85855" y="283185"/>
                  <a:pt x="83214" y="283185"/>
                </a:cubicBezTo>
                <a:cubicBezTo>
                  <a:pt x="83214" y="283185"/>
                  <a:pt x="83214" y="283185"/>
                  <a:pt x="66043" y="283185"/>
                </a:cubicBezTo>
                <a:cubicBezTo>
                  <a:pt x="63401" y="293722"/>
                  <a:pt x="54155" y="301625"/>
                  <a:pt x="43588" y="301625"/>
                </a:cubicBezTo>
                <a:cubicBezTo>
                  <a:pt x="30380" y="301625"/>
                  <a:pt x="19813" y="291088"/>
                  <a:pt x="19813" y="277917"/>
                </a:cubicBezTo>
                <a:cubicBezTo>
                  <a:pt x="19813" y="264745"/>
                  <a:pt x="30380" y="254208"/>
                  <a:pt x="43588" y="254208"/>
                </a:cubicBezTo>
                <a:cubicBezTo>
                  <a:pt x="54155" y="254208"/>
                  <a:pt x="63401" y="262111"/>
                  <a:pt x="66043" y="272648"/>
                </a:cubicBezTo>
                <a:cubicBezTo>
                  <a:pt x="66043" y="272648"/>
                  <a:pt x="66043" y="272648"/>
                  <a:pt x="77930" y="272648"/>
                </a:cubicBezTo>
                <a:cubicBezTo>
                  <a:pt x="77930" y="272648"/>
                  <a:pt x="77930" y="272648"/>
                  <a:pt x="77930" y="210742"/>
                </a:cubicBezTo>
                <a:cubicBezTo>
                  <a:pt x="77930" y="210742"/>
                  <a:pt x="77930" y="210742"/>
                  <a:pt x="64722" y="210742"/>
                </a:cubicBezTo>
                <a:cubicBezTo>
                  <a:pt x="29059" y="210742"/>
                  <a:pt x="0" y="181765"/>
                  <a:pt x="0" y="146203"/>
                </a:cubicBezTo>
                <a:cubicBezTo>
                  <a:pt x="0" y="115908"/>
                  <a:pt x="19813" y="90883"/>
                  <a:pt x="48872" y="82980"/>
                </a:cubicBezTo>
                <a:cubicBezTo>
                  <a:pt x="52834" y="61906"/>
                  <a:pt x="72647" y="46100"/>
                  <a:pt x="93781" y="46100"/>
                </a:cubicBezTo>
                <a:cubicBezTo>
                  <a:pt x="99064" y="46100"/>
                  <a:pt x="103026" y="47417"/>
                  <a:pt x="108310" y="48734"/>
                </a:cubicBezTo>
                <a:cubicBezTo>
                  <a:pt x="126802" y="18440"/>
                  <a:pt x="159823" y="0"/>
                  <a:pt x="195486"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865">
              <a:solidFill>
                <a:schemeClr val="tx1">
                  <a:lumMod val="75000"/>
                  <a:lumOff val="25000"/>
                </a:schemeClr>
              </a:solidFill>
              <a:latin typeface="+mn-ea"/>
              <a:cs typeface="+mn-ea"/>
              <a:sym typeface="+mn-lt"/>
            </a:endParaRPr>
          </a:p>
        </p:txBody>
      </p:sp>
      <p:sp>
        <p:nvSpPr>
          <p:cNvPr id="23" name="文本框 53"/>
          <p:cNvSpPr txBox="1"/>
          <p:nvPr/>
        </p:nvSpPr>
        <p:spPr>
          <a:xfrm>
            <a:off x="5085868" y="4002459"/>
            <a:ext cx="2133597" cy="338426"/>
          </a:xfrm>
          <a:prstGeom prst="rect">
            <a:avLst/>
          </a:prstGeom>
          <a:noFill/>
        </p:spPr>
        <p:txBody>
          <a:bodyPr wrap="square">
            <a:spAutoFit/>
          </a:bodyPr>
          <a:lstStyle/>
          <a:p>
            <a:pPr algn="ctr"/>
            <a:r>
              <a:rPr lang="zh-CN" altLang="en-US" sz="1600" b="1" dirty="0">
                <a:solidFill>
                  <a:srgbClr val="B71C2B"/>
                </a:solidFill>
                <a:latin typeface="+mn-ea"/>
                <a:cs typeface="+mn-ea"/>
                <a:sym typeface="+mn-lt"/>
              </a:rPr>
              <a:t>本质安全的特征</a:t>
            </a:r>
          </a:p>
        </p:txBody>
      </p:sp>
      <p:sp>
        <p:nvSpPr>
          <p:cNvPr id="2" name="文本框 1"/>
          <p:cNvSpPr txBox="1"/>
          <p:nvPr/>
        </p:nvSpPr>
        <p:spPr>
          <a:xfrm>
            <a:off x="5203373" y="2169808"/>
            <a:ext cx="470809" cy="369332"/>
          </a:xfrm>
          <a:prstGeom prst="rect">
            <a:avLst/>
          </a:prstGeom>
          <a:noFill/>
        </p:spPr>
        <p:txBody>
          <a:bodyPr wrap="square" rtlCol="0">
            <a:spAutoFit/>
          </a:bodyPr>
          <a:lstStyle/>
          <a:p>
            <a:r>
              <a:rPr lang="en-US" altLang="zh-CN" dirty="0">
                <a:solidFill>
                  <a:schemeClr val="bg1"/>
                </a:solidFill>
              </a:rPr>
              <a:t>01</a:t>
            </a:r>
            <a:endParaRPr lang="zh-CN" altLang="en-US" dirty="0">
              <a:solidFill>
                <a:schemeClr val="bg1"/>
              </a:solidFill>
            </a:endParaRPr>
          </a:p>
        </p:txBody>
      </p:sp>
      <p:sp>
        <p:nvSpPr>
          <p:cNvPr id="68" name="文本框 67"/>
          <p:cNvSpPr txBox="1"/>
          <p:nvPr/>
        </p:nvSpPr>
        <p:spPr>
          <a:xfrm>
            <a:off x="4510675" y="3379390"/>
            <a:ext cx="470809" cy="369332"/>
          </a:xfrm>
          <a:prstGeom prst="rect">
            <a:avLst/>
          </a:prstGeom>
          <a:noFill/>
        </p:spPr>
        <p:txBody>
          <a:bodyPr wrap="square" rtlCol="0">
            <a:spAutoFit/>
          </a:bodyPr>
          <a:lstStyle/>
          <a:p>
            <a:r>
              <a:rPr lang="en-US" altLang="zh-CN" dirty="0">
                <a:solidFill>
                  <a:schemeClr val="bg1"/>
                </a:solidFill>
              </a:rPr>
              <a:t>02</a:t>
            </a:r>
            <a:endParaRPr lang="zh-CN" altLang="en-US" dirty="0">
              <a:solidFill>
                <a:schemeClr val="bg1"/>
              </a:solidFill>
            </a:endParaRPr>
          </a:p>
        </p:txBody>
      </p:sp>
      <p:sp>
        <p:nvSpPr>
          <p:cNvPr id="69" name="文本框 68"/>
          <p:cNvSpPr txBox="1"/>
          <p:nvPr/>
        </p:nvSpPr>
        <p:spPr>
          <a:xfrm>
            <a:off x="5197312" y="4600805"/>
            <a:ext cx="470809" cy="369332"/>
          </a:xfrm>
          <a:prstGeom prst="rect">
            <a:avLst/>
          </a:prstGeom>
          <a:noFill/>
        </p:spPr>
        <p:txBody>
          <a:bodyPr wrap="square" rtlCol="0">
            <a:spAutoFit/>
          </a:bodyPr>
          <a:lstStyle/>
          <a:p>
            <a:r>
              <a:rPr lang="en-US" altLang="zh-CN" dirty="0">
                <a:solidFill>
                  <a:schemeClr val="bg1"/>
                </a:solidFill>
              </a:rPr>
              <a:t>03</a:t>
            </a:r>
            <a:endParaRPr lang="zh-CN" altLang="en-US" dirty="0">
              <a:solidFill>
                <a:schemeClr val="bg1"/>
              </a:solidFill>
            </a:endParaRPr>
          </a:p>
        </p:txBody>
      </p:sp>
      <p:sp>
        <p:nvSpPr>
          <p:cNvPr id="70" name="文本框 69"/>
          <p:cNvSpPr txBox="1"/>
          <p:nvPr/>
        </p:nvSpPr>
        <p:spPr>
          <a:xfrm>
            <a:off x="6566717" y="4600805"/>
            <a:ext cx="470809" cy="369332"/>
          </a:xfrm>
          <a:prstGeom prst="rect">
            <a:avLst/>
          </a:prstGeom>
          <a:noFill/>
        </p:spPr>
        <p:txBody>
          <a:bodyPr wrap="square" rtlCol="0">
            <a:spAutoFit/>
          </a:bodyPr>
          <a:lstStyle/>
          <a:p>
            <a:r>
              <a:rPr lang="en-US" altLang="zh-CN" dirty="0">
                <a:solidFill>
                  <a:schemeClr val="bg1"/>
                </a:solidFill>
              </a:rPr>
              <a:t>04</a:t>
            </a:r>
            <a:endParaRPr lang="zh-CN" altLang="en-US" dirty="0">
              <a:solidFill>
                <a:schemeClr val="bg1"/>
              </a:solidFill>
            </a:endParaRPr>
          </a:p>
        </p:txBody>
      </p:sp>
      <p:sp>
        <p:nvSpPr>
          <p:cNvPr id="71" name="文本框 70"/>
          <p:cNvSpPr txBox="1"/>
          <p:nvPr/>
        </p:nvSpPr>
        <p:spPr>
          <a:xfrm>
            <a:off x="7244577" y="3379620"/>
            <a:ext cx="470809" cy="369332"/>
          </a:xfrm>
          <a:prstGeom prst="rect">
            <a:avLst/>
          </a:prstGeom>
          <a:noFill/>
        </p:spPr>
        <p:txBody>
          <a:bodyPr wrap="square" rtlCol="0">
            <a:spAutoFit/>
          </a:bodyPr>
          <a:lstStyle/>
          <a:p>
            <a:r>
              <a:rPr lang="en-US" altLang="zh-CN" dirty="0">
                <a:solidFill>
                  <a:schemeClr val="bg1"/>
                </a:solidFill>
              </a:rPr>
              <a:t>05</a:t>
            </a:r>
            <a:endParaRPr lang="zh-CN" altLang="en-US" dirty="0">
              <a:solidFill>
                <a:schemeClr val="bg1"/>
              </a:solidFill>
            </a:endParaRPr>
          </a:p>
        </p:txBody>
      </p:sp>
      <p:sp>
        <p:nvSpPr>
          <p:cNvPr id="72" name="文本框 71"/>
          <p:cNvSpPr txBox="1"/>
          <p:nvPr/>
        </p:nvSpPr>
        <p:spPr>
          <a:xfrm>
            <a:off x="6545333" y="2165809"/>
            <a:ext cx="470809" cy="369332"/>
          </a:xfrm>
          <a:prstGeom prst="rect">
            <a:avLst/>
          </a:prstGeom>
          <a:noFill/>
        </p:spPr>
        <p:txBody>
          <a:bodyPr wrap="square" rtlCol="0">
            <a:spAutoFit/>
          </a:bodyPr>
          <a:lstStyle/>
          <a:p>
            <a:r>
              <a:rPr lang="en-US" altLang="zh-CN" dirty="0">
                <a:solidFill>
                  <a:schemeClr val="bg1"/>
                </a:solidFill>
              </a:rPr>
              <a:t>06</a:t>
            </a:r>
            <a:endParaRPr lang="zh-CN" altLang="en-US" dirty="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3"/>
          <p:cNvSpPr>
            <a:spLocks noChangeArrowheads="1"/>
          </p:cNvSpPr>
          <p:nvPr/>
        </p:nvSpPr>
        <p:spPr bwMode="auto">
          <a:xfrm>
            <a:off x="1677827" y="407363"/>
            <a:ext cx="7404204"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400" b="1" u="none" dirty="0">
                <a:solidFill>
                  <a:schemeClr val="tx1">
                    <a:lumMod val="75000"/>
                    <a:lumOff val="25000"/>
                  </a:schemeClr>
                </a:solidFill>
                <a:latin typeface="+mn-lt"/>
                <a:ea typeface="+mn-ea"/>
                <a:cs typeface="+mn-ea"/>
                <a:sym typeface="+mn-lt"/>
              </a:rPr>
              <a:t>物的不安全因素存在于设计、制造及使用的各个环节</a:t>
            </a:r>
          </a:p>
        </p:txBody>
      </p:sp>
      <p:sp>
        <p:nvSpPr>
          <p:cNvPr id="46" name="Freeform 7"/>
          <p:cNvSpPr/>
          <p:nvPr/>
        </p:nvSpPr>
        <p:spPr bwMode="auto">
          <a:xfrm>
            <a:off x="252951" y="170154"/>
            <a:ext cx="968619" cy="969218"/>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606179" y="301055"/>
            <a:ext cx="837539" cy="838317"/>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sp>
        <p:nvSpPr>
          <p:cNvPr id="62" name="Rectangle 4"/>
          <p:cNvSpPr>
            <a:spLocks noChangeArrowheads="1"/>
          </p:cNvSpPr>
          <p:nvPr/>
        </p:nvSpPr>
        <p:spPr bwMode="auto">
          <a:xfrm>
            <a:off x="928370" y="1687513"/>
            <a:ext cx="1462405" cy="350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3818" rIns="0" bIns="0"/>
          <a:lstStyle>
            <a:lvl1pPr defTabSz="912495" eaLnBrk="0" hangingPunct="0">
              <a:defRPr u="sng">
                <a:solidFill>
                  <a:schemeClr val="tx1"/>
                </a:solidFill>
                <a:latin typeface="Arial" charset="0"/>
                <a:ea typeface="宋体" charset="-122"/>
              </a:defRPr>
            </a:lvl1pPr>
            <a:lvl2pPr marL="742950" indent="-285750" defTabSz="912495" eaLnBrk="0" hangingPunct="0">
              <a:defRPr u="sng">
                <a:solidFill>
                  <a:schemeClr val="tx1"/>
                </a:solidFill>
                <a:latin typeface="Arial" charset="0"/>
                <a:ea typeface="宋体" charset="-122"/>
              </a:defRPr>
            </a:lvl2pPr>
            <a:lvl3pPr marL="1143000" indent="-228600" defTabSz="912495" eaLnBrk="0" hangingPunct="0">
              <a:defRPr u="sng">
                <a:solidFill>
                  <a:schemeClr val="tx1"/>
                </a:solidFill>
                <a:latin typeface="Arial" charset="0"/>
                <a:ea typeface="宋体" charset="-122"/>
              </a:defRPr>
            </a:lvl3pPr>
            <a:lvl4pPr marL="1600200" indent="-228600" defTabSz="912495" eaLnBrk="0" hangingPunct="0">
              <a:defRPr u="sng">
                <a:solidFill>
                  <a:schemeClr val="tx1"/>
                </a:solidFill>
                <a:latin typeface="Arial" charset="0"/>
                <a:ea typeface="宋体" charset="-122"/>
              </a:defRPr>
            </a:lvl4pPr>
            <a:lvl5pPr marL="2057400" indent="-228600" defTabSz="912495" eaLnBrk="0" hangingPunct="0">
              <a:defRPr u="sng">
                <a:solidFill>
                  <a:schemeClr val="tx1"/>
                </a:solidFill>
                <a:latin typeface="Arial" charset="0"/>
                <a:ea typeface="宋体" charset="-122"/>
              </a:defRPr>
            </a:lvl5pPr>
            <a:lvl6pPr marL="2514600" indent="-228600" defTabSz="912495" eaLnBrk="0" fontAlgn="base" hangingPunct="0">
              <a:spcBef>
                <a:spcPct val="0"/>
              </a:spcBef>
              <a:spcAft>
                <a:spcPct val="0"/>
              </a:spcAft>
              <a:defRPr u="sng">
                <a:solidFill>
                  <a:schemeClr val="tx1"/>
                </a:solidFill>
                <a:latin typeface="Arial" charset="0"/>
                <a:ea typeface="宋体" charset="-122"/>
              </a:defRPr>
            </a:lvl6pPr>
            <a:lvl7pPr marL="2971800" indent="-228600" defTabSz="912495" eaLnBrk="0" fontAlgn="base" hangingPunct="0">
              <a:spcBef>
                <a:spcPct val="0"/>
              </a:spcBef>
              <a:spcAft>
                <a:spcPct val="0"/>
              </a:spcAft>
              <a:defRPr u="sng">
                <a:solidFill>
                  <a:schemeClr val="tx1"/>
                </a:solidFill>
                <a:latin typeface="Arial" charset="0"/>
                <a:ea typeface="宋体" charset="-122"/>
              </a:defRPr>
            </a:lvl7pPr>
            <a:lvl8pPr marL="3429000" indent="-228600" defTabSz="912495" eaLnBrk="0" fontAlgn="base" hangingPunct="0">
              <a:spcBef>
                <a:spcPct val="0"/>
              </a:spcBef>
              <a:spcAft>
                <a:spcPct val="0"/>
              </a:spcAft>
              <a:defRPr u="sng">
                <a:solidFill>
                  <a:schemeClr val="tx1"/>
                </a:solidFill>
                <a:latin typeface="Arial" charset="0"/>
                <a:ea typeface="宋体" charset="-122"/>
              </a:defRPr>
            </a:lvl8pPr>
            <a:lvl9pPr marL="3886200" indent="-228600" defTabSz="912495"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2495" rtl="0" eaLnBrk="1" fontAlgn="base" latinLnBrk="0" hangingPunct="1">
              <a:lnSpc>
                <a:spcPct val="111000"/>
              </a:lnSpc>
              <a:spcBef>
                <a:spcPct val="0"/>
              </a:spcBef>
              <a:spcAft>
                <a:spcPct val="0"/>
              </a:spcAft>
              <a:buClrTx/>
              <a:buSzTx/>
              <a:buFontTx/>
              <a:buNone/>
              <a:defRPr/>
            </a:pPr>
            <a:r>
              <a:rPr kumimoji="0" lang="zh-CN" altLang="en-US" sz="1500" b="1" i="0" u="none" strike="noStrike" kern="1200" cap="none" spc="0" normalizeH="0" baseline="0" noProof="0" dirty="0">
                <a:ln>
                  <a:noFill/>
                </a:ln>
                <a:solidFill>
                  <a:srgbClr val="3B3838"/>
                </a:solidFill>
                <a:effectLst/>
                <a:uLnTx/>
                <a:uFillTx/>
                <a:latin typeface="+mn-lt"/>
                <a:ea typeface="+mn-ea"/>
                <a:cs typeface="+mn-ea"/>
                <a:sym typeface="+mn-lt"/>
              </a:rPr>
              <a:t>人的不安全行为</a:t>
            </a:r>
            <a:r>
              <a:rPr kumimoji="0" lang="zh-CN" altLang="en-US" sz="1500" b="0" i="0" u="none" strike="noStrike" kern="1200" cap="none" spc="0" normalizeH="0" baseline="0" noProof="0" dirty="0">
                <a:ln>
                  <a:noFill/>
                </a:ln>
                <a:solidFill>
                  <a:srgbClr val="3B3838"/>
                </a:solidFill>
                <a:effectLst/>
                <a:uLnTx/>
                <a:uFillTx/>
                <a:latin typeface="+mn-lt"/>
                <a:ea typeface="+mn-ea"/>
                <a:cs typeface="+mn-ea"/>
                <a:sym typeface="+mn-lt"/>
              </a:rPr>
              <a:t/>
            </a:r>
            <a:br>
              <a:rPr kumimoji="0" lang="zh-CN" altLang="en-US" sz="1500" b="0" i="0" u="none" strike="noStrike" kern="1200" cap="none" spc="0" normalizeH="0" baseline="0" noProof="0" dirty="0">
                <a:ln>
                  <a:noFill/>
                </a:ln>
                <a:solidFill>
                  <a:srgbClr val="3B3838"/>
                </a:solidFill>
                <a:effectLst/>
                <a:uLnTx/>
                <a:uFillTx/>
                <a:latin typeface="+mn-lt"/>
                <a:ea typeface="+mn-ea"/>
                <a:cs typeface="+mn-ea"/>
                <a:sym typeface="+mn-lt"/>
              </a:rPr>
            </a:br>
            <a:r>
              <a:rPr kumimoji="0" lang="zh-CN" altLang="en-US" sz="1500" b="0" i="0" u="none" strike="noStrike" kern="1200" cap="none" spc="0" normalizeH="0" baseline="0" noProof="0" dirty="0">
                <a:ln>
                  <a:noFill/>
                </a:ln>
                <a:solidFill>
                  <a:srgbClr val="3B3838"/>
                </a:solidFill>
                <a:effectLst/>
                <a:uLnTx/>
                <a:uFillTx/>
                <a:latin typeface="+mn-lt"/>
                <a:ea typeface="+mn-ea"/>
                <a:cs typeface="+mn-ea"/>
                <a:sym typeface="+mn-lt"/>
              </a:rPr>
              <a:t/>
            </a:r>
            <a:br>
              <a:rPr kumimoji="0" lang="zh-CN" altLang="en-US" sz="1500" b="0" i="0" u="none" strike="noStrike" kern="1200" cap="none" spc="0" normalizeH="0" baseline="0" noProof="0" dirty="0">
                <a:ln>
                  <a:noFill/>
                </a:ln>
                <a:solidFill>
                  <a:srgbClr val="3B3838"/>
                </a:solidFill>
                <a:effectLst/>
                <a:uLnTx/>
                <a:uFillTx/>
                <a:latin typeface="+mn-lt"/>
                <a:ea typeface="+mn-ea"/>
                <a:cs typeface="+mn-ea"/>
                <a:sym typeface="+mn-lt"/>
              </a:rPr>
            </a:br>
            <a:r>
              <a:rPr kumimoji="0" lang="en-US" altLang="zh-CN" sz="1500" b="0" i="0" u="none" strike="noStrike" kern="1200" cap="none" spc="0" normalizeH="0" baseline="0" noProof="0" dirty="0">
                <a:ln>
                  <a:noFill/>
                </a:ln>
                <a:solidFill>
                  <a:srgbClr val="3B3838"/>
                </a:solidFill>
                <a:effectLst/>
                <a:uLnTx/>
                <a:uFillTx/>
                <a:latin typeface="+mn-lt"/>
                <a:ea typeface="+mn-ea"/>
                <a:cs typeface="+mn-ea"/>
                <a:sym typeface="+mn-lt"/>
              </a:rPr>
              <a:t> </a:t>
            </a:r>
            <a:endParaRPr kumimoji="0" lang="zh-CN" altLang="zh-CN" sz="1800" b="0" i="0" u="none" strike="noStrike" kern="1200" cap="none" spc="0" normalizeH="0" baseline="0" noProof="0" dirty="0">
              <a:ln>
                <a:noFill/>
              </a:ln>
              <a:solidFill>
                <a:srgbClr val="3B3838"/>
              </a:solidFill>
              <a:effectLst/>
              <a:uLnTx/>
              <a:uFillTx/>
              <a:latin typeface="+mn-lt"/>
              <a:ea typeface="+mn-ea"/>
              <a:cs typeface="+mn-ea"/>
              <a:sym typeface="+mn-lt"/>
            </a:endParaRPr>
          </a:p>
        </p:txBody>
      </p:sp>
      <p:sp>
        <p:nvSpPr>
          <p:cNvPr id="63" name="Line 5"/>
          <p:cNvSpPr>
            <a:spLocks noChangeShapeType="1"/>
          </p:cNvSpPr>
          <p:nvPr/>
        </p:nvSpPr>
        <p:spPr bwMode="auto">
          <a:xfrm>
            <a:off x="1714500" y="3188493"/>
            <a:ext cx="0" cy="481013"/>
          </a:xfrm>
          <a:prstGeom prst="line">
            <a:avLst/>
          </a:prstGeom>
          <a:noFill/>
          <a:ln w="57150">
            <a:solidFill>
              <a:srgbClr val="B71C2B"/>
            </a:solidFill>
            <a:round/>
            <a:tailEnd type="triangle" w="med" len="med"/>
          </a:ln>
          <a:extLst>
            <a:ext uri="{909E8E84-426E-40DD-AFC4-6F175D3DCCD1}">
              <a14:hiddenFill xmlns:a14="http://schemas.microsoft.com/office/drawing/2010/main">
                <a:noFill/>
              </a14:hiddenFill>
            </a:ext>
          </a:extLst>
        </p:spPr>
        <p:txBody>
          <a:bodyPr vert="eaVert" wrap="none" lIns="97920" tIns="50918" rIns="97920" bIns="5091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sng" strike="noStrike" kern="1200" cap="none" spc="0" normalizeH="0" baseline="0" noProof="0">
              <a:ln>
                <a:noFill/>
              </a:ln>
              <a:solidFill>
                <a:schemeClr val="tx1"/>
              </a:solidFill>
              <a:effectLst/>
              <a:uLnTx/>
              <a:uFillTx/>
              <a:latin typeface="+mn-lt"/>
              <a:ea typeface="+mn-ea"/>
              <a:cs typeface="+mn-ea"/>
              <a:sym typeface="+mn-lt"/>
            </a:endParaRPr>
          </a:p>
        </p:txBody>
      </p:sp>
      <p:sp>
        <p:nvSpPr>
          <p:cNvPr id="64" name="Line 7"/>
          <p:cNvSpPr>
            <a:spLocks noChangeShapeType="1"/>
          </p:cNvSpPr>
          <p:nvPr/>
        </p:nvSpPr>
        <p:spPr bwMode="auto">
          <a:xfrm>
            <a:off x="5570485" y="3188493"/>
            <a:ext cx="0" cy="481013"/>
          </a:xfrm>
          <a:prstGeom prst="line">
            <a:avLst/>
          </a:prstGeom>
          <a:noFill/>
          <a:ln w="57150">
            <a:solidFill>
              <a:srgbClr val="B71C2B"/>
            </a:solidFill>
            <a:round/>
            <a:tailEnd type="triangle" w="med" len="med"/>
          </a:ln>
          <a:extLst>
            <a:ext uri="{909E8E84-426E-40DD-AFC4-6F175D3DCCD1}">
              <a14:hiddenFill xmlns:a14="http://schemas.microsoft.com/office/drawing/2010/main">
                <a:noFill/>
              </a14:hiddenFill>
            </a:ext>
          </a:extLst>
        </p:spPr>
        <p:txBody>
          <a:bodyPr vert="eaVert" wrap="none" lIns="97920" tIns="50918" rIns="97920" bIns="5091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sng" strike="noStrike" kern="1200" cap="none" spc="0" normalizeH="0" baseline="0" noProof="0">
              <a:ln>
                <a:noFill/>
              </a:ln>
              <a:solidFill>
                <a:schemeClr val="tx1"/>
              </a:solidFill>
              <a:effectLst/>
              <a:uLnTx/>
              <a:uFillTx/>
              <a:latin typeface="+mn-lt"/>
              <a:ea typeface="+mn-ea"/>
              <a:cs typeface="+mn-ea"/>
              <a:sym typeface="+mn-lt"/>
            </a:endParaRPr>
          </a:p>
        </p:txBody>
      </p:sp>
      <p:sp>
        <p:nvSpPr>
          <p:cNvPr id="65" name="Oval 8"/>
          <p:cNvSpPr>
            <a:spLocks noChangeArrowheads="1"/>
          </p:cNvSpPr>
          <p:nvPr/>
        </p:nvSpPr>
        <p:spPr bwMode="auto">
          <a:xfrm>
            <a:off x="498475" y="3929063"/>
            <a:ext cx="2695575" cy="1281113"/>
          </a:xfrm>
          <a:prstGeom prst="ellipse">
            <a:avLst/>
          </a:prstGeom>
          <a:solidFill>
            <a:srgbClr val="3B3838"/>
          </a:solidFill>
          <a:ln w="9525">
            <a:noFill/>
            <a:round/>
          </a:ln>
        </p:spPr>
        <p:txBody>
          <a:bodyPr wrap="none" lIns="97920" tIns="50918" rIns="97920" bIns="50918"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zh-CN" sz="1800" b="0" i="0" u="none" strike="noStrike" kern="1200" cap="none" spc="0" normalizeH="0" baseline="0" noProof="0" dirty="0">
                <a:ln>
                  <a:noFill/>
                </a:ln>
                <a:solidFill>
                  <a:schemeClr val="bg1"/>
                </a:solidFill>
                <a:effectLst/>
                <a:uLnTx/>
                <a:uFillTx/>
                <a:latin typeface="+mn-lt"/>
                <a:ea typeface="+mn-ea"/>
                <a:cs typeface="+mn-ea"/>
                <a:sym typeface="+mn-lt"/>
              </a:rPr>
              <a:t>人的作业空间</a:t>
            </a:r>
            <a:r>
              <a:rPr kumimoji="0" lang="en-US" altLang="zh-CN" sz="1800" b="0" i="0" u="none" strike="noStrike" kern="1200" cap="none" spc="0" normalizeH="0" baseline="0" noProof="0" dirty="0">
                <a:ln>
                  <a:noFill/>
                </a:ln>
                <a:solidFill>
                  <a:schemeClr val="bg1"/>
                </a:solidFill>
                <a:effectLst/>
                <a:uLnTx/>
                <a:uFillTx/>
                <a:latin typeface="+mn-lt"/>
                <a:ea typeface="+mn-ea"/>
                <a:cs typeface="+mn-ea"/>
                <a:sym typeface="+mn-lt"/>
              </a:rPr>
              <a:t> </a:t>
            </a:r>
          </a:p>
        </p:txBody>
      </p:sp>
      <p:sp>
        <p:nvSpPr>
          <p:cNvPr id="66" name="Oval 9"/>
          <p:cNvSpPr>
            <a:spLocks noChangeArrowheads="1"/>
          </p:cNvSpPr>
          <p:nvPr/>
        </p:nvSpPr>
        <p:spPr bwMode="auto">
          <a:xfrm>
            <a:off x="4140200" y="3984625"/>
            <a:ext cx="2562225" cy="1200150"/>
          </a:xfrm>
          <a:prstGeom prst="ellipse">
            <a:avLst/>
          </a:prstGeom>
          <a:solidFill>
            <a:srgbClr val="3B3838"/>
          </a:solidFill>
          <a:ln w="9525">
            <a:noFill/>
            <a:round/>
          </a:ln>
        </p:spPr>
        <p:txBody>
          <a:bodyPr wrap="none" lIns="97920" tIns="50918" rIns="97920" bIns="50918"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1800" b="0" i="0" u="none" strike="noStrike" kern="1200" cap="none" spc="0" normalizeH="0" baseline="0" noProof="0" dirty="0">
                <a:ln>
                  <a:noFill/>
                </a:ln>
                <a:solidFill>
                  <a:schemeClr val="bg1"/>
                </a:solidFill>
                <a:effectLst/>
                <a:uLnTx/>
                <a:uFillTx/>
                <a:latin typeface="+mn-lt"/>
                <a:ea typeface="+mn-ea"/>
                <a:cs typeface="+mn-ea"/>
                <a:sym typeface="+mn-lt"/>
              </a:rPr>
              <a:t>    </a:t>
            </a:r>
            <a:r>
              <a:rPr kumimoji="0" lang="zh-CN" altLang="zh-CN" sz="1800" b="0" i="0" u="none" strike="noStrike" kern="1200" cap="none" spc="0" normalizeH="0" baseline="0" noProof="0" dirty="0">
                <a:ln>
                  <a:noFill/>
                </a:ln>
                <a:solidFill>
                  <a:schemeClr val="bg1"/>
                </a:solidFill>
                <a:effectLst/>
                <a:uLnTx/>
                <a:uFillTx/>
                <a:latin typeface="+mn-lt"/>
                <a:ea typeface="+mn-ea"/>
                <a:cs typeface="+mn-ea"/>
                <a:sym typeface="+mn-lt"/>
              </a:rPr>
              <a:t>机械的作业空间</a:t>
            </a:r>
          </a:p>
        </p:txBody>
      </p:sp>
      <p:sp>
        <p:nvSpPr>
          <p:cNvPr id="67" name="Oval 10"/>
          <p:cNvSpPr>
            <a:spLocks noChangeArrowheads="1"/>
          </p:cNvSpPr>
          <p:nvPr/>
        </p:nvSpPr>
        <p:spPr bwMode="auto">
          <a:xfrm>
            <a:off x="2649537" y="3929063"/>
            <a:ext cx="1928813" cy="1281113"/>
          </a:xfrm>
          <a:prstGeom prst="ellipse">
            <a:avLst/>
          </a:prstGeom>
          <a:solidFill>
            <a:srgbClr val="B71C2B"/>
          </a:solidFill>
          <a:ln w="9525">
            <a:noFill/>
            <a:round/>
          </a:ln>
        </p:spPr>
        <p:txBody>
          <a:bodyPr wrap="none" lIns="97920" tIns="50918" rIns="97920" bIns="50918"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zh-CN" sz="1800" i="0" u="none" strike="noStrike" kern="1200" cap="none" spc="0" normalizeH="0" baseline="0" noProof="0" dirty="0">
                <a:ln>
                  <a:noFill/>
                </a:ln>
                <a:solidFill>
                  <a:schemeClr val="bg1"/>
                </a:solidFill>
                <a:effectLst/>
                <a:uLnTx/>
                <a:uFillTx/>
                <a:latin typeface="+mn-lt"/>
                <a:ea typeface="+mn-ea"/>
                <a:cs typeface="+mn-ea"/>
                <a:sym typeface="+mn-lt"/>
              </a:rPr>
              <a:t>危险区域</a:t>
            </a:r>
          </a:p>
        </p:txBody>
      </p:sp>
      <p:sp>
        <p:nvSpPr>
          <p:cNvPr id="73" name="AutoShape 11"/>
          <p:cNvSpPr>
            <a:spLocks noChangeArrowheads="1"/>
          </p:cNvSpPr>
          <p:nvPr/>
        </p:nvSpPr>
        <p:spPr bwMode="auto">
          <a:xfrm>
            <a:off x="3298824" y="5357927"/>
            <a:ext cx="773113" cy="398463"/>
          </a:xfrm>
          <a:prstGeom prst="downArrow">
            <a:avLst>
              <a:gd name="adj1" fmla="val 50000"/>
              <a:gd name="adj2" fmla="val 25000"/>
            </a:avLst>
          </a:prstGeom>
          <a:solidFill>
            <a:srgbClr val="B71C2B"/>
          </a:solidFill>
          <a:ln w="9525">
            <a:noFill/>
            <a:miter lim="800000"/>
          </a:ln>
        </p:spPr>
        <p:txBody>
          <a:bodyPr vert="eaVert" wrap="none" lIns="97920" tIns="50918" rIns="97920" bIns="50918"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ea"/>
              <a:sym typeface="+mn-lt"/>
            </a:endParaRPr>
          </a:p>
        </p:txBody>
      </p:sp>
      <p:sp>
        <p:nvSpPr>
          <p:cNvPr id="74" name="Rectangle 12"/>
          <p:cNvSpPr>
            <a:spLocks noChangeArrowheads="1"/>
          </p:cNvSpPr>
          <p:nvPr/>
        </p:nvSpPr>
        <p:spPr bwMode="auto">
          <a:xfrm>
            <a:off x="2263774" y="5801518"/>
            <a:ext cx="2700338" cy="719138"/>
          </a:xfrm>
          <a:prstGeom prst="rect">
            <a:avLst/>
          </a:prstGeom>
          <a:solidFill>
            <a:srgbClr val="B71C2B"/>
          </a:solidFill>
          <a:ln w="9525">
            <a:noFill/>
            <a:miter lim="800000"/>
          </a:ln>
        </p:spPr>
        <p:txBody>
          <a:bodyPr wrap="none" lIns="97920" tIns="50918" rIns="97920" bIns="50918"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i="0" u="none" strike="noStrike" kern="1200" cap="none" spc="0" normalizeH="0" baseline="0" noProof="0" dirty="0">
                <a:ln>
                  <a:noFill/>
                </a:ln>
                <a:solidFill>
                  <a:schemeClr val="bg1"/>
                </a:solidFill>
                <a:effectLst/>
                <a:uLnTx/>
                <a:uFillTx/>
                <a:latin typeface="+mn-lt"/>
                <a:ea typeface="+mn-ea"/>
                <a:cs typeface="+mn-ea"/>
                <a:sym typeface="+mn-lt"/>
              </a:rPr>
              <a:t>安全隐患</a:t>
            </a:r>
            <a:r>
              <a:rPr kumimoji="0" lang="en-US" altLang="zh-CN" sz="1800" i="0" u="none" strike="noStrike" kern="1200" cap="none" spc="0" normalizeH="0" baseline="0" noProof="0" dirty="0">
                <a:ln>
                  <a:noFill/>
                </a:ln>
                <a:solidFill>
                  <a:schemeClr val="bg1"/>
                </a:solidFill>
                <a:effectLst/>
                <a:uLnTx/>
                <a:uFillTx/>
                <a:latin typeface="+mn-lt"/>
                <a:ea typeface="+mn-ea"/>
                <a:cs typeface="+mn-ea"/>
                <a:sym typeface="+mn-lt"/>
              </a:rPr>
              <a:t>/</a:t>
            </a:r>
            <a:r>
              <a:rPr kumimoji="0" lang="zh-CN" altLang="en-US" sz="1800" i="0" u="none" strike="noStrike" kern="1200" cap="none" spc="0" normalizeH="0" baseline="0" noProof="0" dirty="0">
                <a:ln>
                  <a:noFill/>
                </a:ln>
                <a:solidFill>
                  <a:schemeClr val="bg1"/>
                </a:solidFill>
                <a:effectLst/>
                <a:uLnTx/>
                <a:uFillTx/>
                <a:latin typeface="+mn-lt"/>
                <a:ea typeface="+mn-ea"/>
                <a:cs typeface="+mn-ea"/>
                <a:sym typeface="+mn-lt"/>
              </a:rPr>
              <a:t>未遂事故</a:t>
            </a:r>
            <a:r>
              <a:rPr kumimoji="0" lang="en-US" altLang="zh-CN" sz="1800" i="0" u="none" strike="noStrike" kern="1200" cap="none" spc="0" normalizeH="0" baseline="0" noProof="0" dirty="0">
                <a:ln>
                  <a:noFill/>
                </a:ln>
                <a:solidFill>
                  <a:schemeClr val="bg1"/>
                </a:solidFill>
                <a:effectLst/>
                <a:uLnTx/>
                <a:uFillTx/>
                <a:latin typeface="+mn-lt"/>
                <a:ea typeface="+mn-ea"/>
                <a:cs typeface="+mn-ea"/>
                <a:sym typeface="+mn-lt"/>
              </a:rPr>
              <a:t>/</a:t>
            </a:r>
            <a:r>
              <a:rPr kumimoji="0" lang="zh-CN" altLang="en-US" sz="1800" i="0" u="none" strike="noStrike" kern="1200" cap="none" spc="0" normalizeH="0" baseline="0" noProof="0" dirty="0">
                <a:ln>
                  <a:noFill/>
                </a:ln>
                <a:solidFill>
                  <a:schemeClr val="bg1"/>
                </a:solidFill>
                <a:effectLst/>
                <a:uLnTx/>
                <a:uFillTx/>
                <a:latin typeface="+mn-lt"/>
                <a:ea typeface="+mn-ea"/>
                <a:cs typeface="+mn-ea"/>
                <a:sym typeface="+mn-lt"/>
              </a:rPr>
              <a:t>事故</a:t>
            </a:r>
            <a:endParaRPr kumimoji="0" lang="zh-CN" altLang="zh-CN" sz="1800" i="0" u="none" strike="noStrike" kern="1200" cap="none" spc="0" normalizeH="0" baseline="0" noProof="0" dirty="0">
              <a:ln>
                <a:noFill/>
              </a:ln>
              <a:solidFill>
                <a:schemeClr val="bg1"/>
              </a:solidFill>
              <a:effectLst/>
              <a:uLnTx/>
              <a:uFillTx/>
              <a:latin typeface="+mn-lt"/>
              <a:ea typeface="+mn-ea"/>
              <a:cs typeface="+mn-ea"/>
              <a:sym typeface="+mn-lt"/>
            </a:endParaRPr>
          </a:p>
        </p:txBody>
      </p:sp>
      <p:sp>
        <p:nvSpPr>
          <p:cNvPr id="75" name="Rectangle 6"/>
          <p:cNvSpPr>
            <a:spLocks noChangeArrowheads="1"/>
          </p:cNvSpPr>
          <p:nvPr/>
        </p:nvSpPr>
        <p:spPr bwMode="auto">
          <a:xfrm>
            <a:off x="3227386" y="2422142"/>
            <a:ext cx="1436688" cy="269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3818" rIns="0" bIns="0"/>
          <a:lstStyle>
            <a:lvl1pPr defTabSz="912495" eaLnBrk="0" hangingPunct="0">
              <a:defRPr u="sng">
                <a:solidFill>
                  <a:schemeClr val="tx1"/>
                </a:solidFill>
                <a:latin typeface="Arial" charset="0"/>
                <a:ea typeface="宋体" charset="-122"/>
              </a:defRPr>
            </a:lvl1pPr>
            <a:lvl2pPr marL="742950" indent="-285750" defTabSz="912495" eaLnBrk="0" hangingPunct="0">
              <a:defRPr u="sng">
                <a:solidFill>
                  <a:schemeClr val="tx1"/>
                </a:solidFill>
                <a:latin typeface="Arial" charset="0"/>
                <a:ea typeface="宋体" charset="-122"/>
              </a:defRPr>
            </a:lvl2pPr>
            <a:lvl3pPr marL="1143000" indent="-228600" defTabSz="912495" eaLnBrk="0" hangingPunct="0">
              <a:defRPr u="sng">
                <a:solidFill>
                  <a:schemeClr val="tx1"/>
                </a:solidFill>
                <a:latin typeface="Arial" charset="0"/>
                <a:ea typeface="宋体" charset="-122"/>
              </a:defRPr>
            </a:lvl3pPr>
            <a:lvl4pPr marL="1600200" indent="-228600" defTabSz="912495" eaLnBrk="0" hangingPunct="0">
              <a:defRPr u="sng">
                <a:solidFill>
                  <a:schemeClr val="tx1"/>
                </a:solidFill>
                <a:latin typeface="Arial" charset="0"/>
                <a:ea typeface="宋体" charset="-122"/>
              </a:defRPr>
            </a:lvl4pPr>
            <a:lvl5pPr marL="2057400" indent="-228600" defTabSz="912495" eaLnBrk="0" hangingPunct="0">
              <a:defRPr u="sng">
                <a:solidFill>
                  <a:schemeClr val="tx1"/>
                </a:solidFill>
                <a:latin typeface="Arial" charset="0"/>
                <a:ea typeface="宋体" charset="-122"/>
              </a:defRPr>
            </a:lvl5pPr>
            <a:lvl6pPr marL="2514600" indent="-228600" defTabSz="912495" eaLnBrk="0" fontAlgn="base" hangingPunct="0">
              <a:spcBef>
                <a:spcPct val="0"/>
              </a:spcBef>
              <a:spcAft>
                <a:spcPct val="0"/>
              </a:spcAft>
              <a:defRPr u="sng">
                <a:solidFill>
                  <a:schemeClr val="tx1"/>
                </a:solidFill>
                <a:latin typeface="Arial" charset="0"/>
                <a:ea typeface="宋体" charset="-122"/>
              </a:defRPr>
            </a:lvl6pPr>
            <a:lvl7pPr marL="2971800" indent="-228600" defTabSz="912495" eaLnBrk="0" fontAlgn="base" hangingPunct="0">
              <a:spcBef>
                <a:spcPct val="0"/>
              </a:spcBef>
              <a:spcAft>
                <a:spcPct val="0"/>
              </a:spcAft>
              <a:defRPr u="sng">
                <a:solidFill>
                  <a:schemeClr val="tx1"/>
                </a:solidFill>
                <a:latin typeface="Arial" charset="0"/>
                <a:ea typeface="宋体" charset="-122"/>
              </a:defRPr>
            </a:lvl7pPr>
            <a:lvl8pPr marL="3429000" indent="-228600" defTabSz="912495" eaLnBrk="0" fontAlgn="base" hangingPunct="0">
              <a:spcBef>
                <a:spcPct val="0"/>
              </a:spcBef>
              <a:spcAft>
                <a:spcPct val="0"/>
              </a:spcAft>
              <a:defRPr u="sng">
                <a:solidFill>
                  <a:schemeClr val="tx1"/>
                </a:solidFill>
                <a:latin typeface="Arial" charset="0"/>
                <a:ea typeface="宋体" charset="-122"/>
              </a:defRPr>
            </a:lvl8pPr>
            <a:lvl9pPr marL="3886200" indent="-228600" defTabSz="912495"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2495" rtl="0" eaLnBrk="1" fontAlgn="base" latinLnBrk="0" hangingPunct="1">
              <a:lnSpc>
                <a:spcPct val="111000"/>
              </a:lnSpc>
              <a:spcBef>
                <a:spcPct val="0"/>
              </a:spcBef>
              <a:spcAft>
                <a:spcPct val="0"/>
              </a:spcAft>
              <a:buClrTx/>
              <a:buSzTx/>
              <a:buFontTx/>
              <a:buNone/>
              <a:defRPr/>
            </a:pPr>
            <a:r>
              <a:rPr kumimoji="0" lang="zh-CN" altLang="en-US" sz="1500" b="1" i="0" u="none" strike="noStrike" kern="1200" cap="none" spc="0" normalizeH="0" baseline="0" noProof="0" dirty="0">
                <a:ln>
                  <a:noFill/>
                </a:ln>
                <a:solidFill>
                  <a:srgbClr val="B71C2B"/>
                </a:solidFill>
                <a:effectLst/>
                <a:uLnTx/>
                <a:uFillTx/>
                <a:latin typeface="+mn-lt"/>
                <a:ea typeface="+mn-ea"/>
                <a:cs typeface="+mn-ea"/>
                <a:sym typeface="+mn-lt"/>
              </a:rPr>
              <a:t>安全管理缺陷</a:t>
            </a:r>
            <a:endParaRPr kumimoji="0" lang="en-US" altLang="zh-CN" sz="1500" b="1" i="0" u="none" strike="noStrike" kern="1200" cap="none" spc="0" normalizeH="0" baseline="0" noProof="0" dirty="0">
              <a:ln>
                <a:noFill/>
              </a:ln>
              <a:solidFill>
                <a:srgbClr val="B71C2B"/>
              </a:solidFill>
              <a:effectLst/>
              <a:uLnTx/>
              <a:uFillTx/>
              <a:latin typeface="+mn-lt"/>
              <a:ea typeface="+mn-ea"/>
              <a:cs typeface="+mn-ea"/>
              <a:sym typeface="+mn-lt"/>
            </a:endParaRPr>
          </a:p>
          <a:p>
            <a:pPr marL="0" marR="0" lvl="0" indent="0" algn="l" defTabSz="912495" rtl="0" eaLnBrk="1" fontAlgn="base" latinLnBrk="0" hangingPunct="1">
              <a:lnSpc>
                <a:spcPct val="111000"/>
              </a:lnSpc>
              <a:spcBef>
                <a:spcPct val="0"/>
              </a:spcBef>
              <a:spcAft>
                <a:spcPct val="0"/>
              </a:spcAft>
              <a:buClrTx/>
              <a:buSzTx/>
              <a:buFontTx/>
              <a:buNone/>
              <a:defRPr/>
            </a:pPr>
            <a:endParaRPr kumimoji="0" lang="en-US" altLang="zh-CN" sz="1500" b="1" i="0" u="none" strike="noStrike" kern="1200" cap="none" spc="0" normalizeH="0" baseline="0" noProof="0" dirty="0">
              <a:ln>
                <a:noFill/>
              </a:ln>
              <a:solidFill>
                <a:srgbClr val="B71C2B"/>
              </a:solidFill>
              <a:effectLst/>
              <a:uLnTx/>
              <a:uFillTx/>
              <a:latin typeface="+mn-lt"/>
              <a:ea typeface="+mn-ea"/>
              <a:cs typeface="+mn-ea"/>
              <a:sym typeface="+mn-lt"/>
            </a:endParaRPr>
          </a:p>
          <a:p>
            <a:pPr marL="0" marR="0" lvl="0" indent="0" algn="l" defTabSz="912495" rtl="0" eaLnBrk="1" fontAlgn="base" latinLnBrk="0" hangingPunct="1">
              <a:lnSpc>
                <a:spcPct val="111000"/>
              </a:lnSpc>
              <a:spcBef>
                <a:spcPct val="0"/>
              </a:spcBef>
              <a:spcAft>
                <a:spcPct val="0"/>
              </a:spcAft>
              <a:buClrTx/>
              <a:buSzTx/>
              <a:buFontTx/>
              <a:buNone/>
              <a:defRPr/>
            </a:pPr>
            <a:r>
              <a:rPr kumimoji="0" lang="en-US" altLang="zh-CN" sz="1600" b="1" i="0" u="none" strike="noStrike" kern="1200" cap="none" spc="0" normalizeH="0" baseline="0" noProof="0" dirty="0">
                <a:ln>
                  <a:noFill/>
                </a:ln>
                <a:solidFill>
                  <a:srgbClr val="B71C2B"/>
                </a:solidFill>
                <a:effectLst/>
                <a:uLnTx/>
                <a:uFillTx/>
                <a:latin typeface="+mn-lt"/>
                <a:ea typeface="+mn-ea"/>
                <a:cs typeface="+mn-ea"/>
                <a:sym typeface="+mn-lt"/>
              </a:rPr>
              <a:t> </a:t>
            </a:r>
            <a:r>
              <a:rPr kumimoji="0" lang="en-US" altLang="zh-CN" sz="1500" b="1" i="0" u="none" strike="noStrike" kern="1200" cap="none" spc="0" normalizeH="0" baseline="0" noProof="0" dirty="0">
                <a:ln>
                  <a:noFill/>
                </a:ln>
                <a:solidFill>
                  <a:srgbClr val="B71C2B"/>
                </a:solidFill>
                <a:effectLst/>
                <a:uLnTx/>
                <a:uFillTx/>
                <a:latin typeface="+mn-lt"/>
                <a:ea typeface="+mn-ea"/>
                <a:cs typeface="+mn-ea"/>
                <a:sym typeface="+mn-lt"/>
              </a:rPr>
              <a:t/>
            </a:r>
            <a:br>
              <a:rPr kumimoji="0" lang="en-US" altLang="zh-CN" sz="1500" b="1" i="0" u="none" strike="noStrike" kern="1200" cap="none" spc="0" normalizeH="0" baseline="0" noProof="0" dirty="0">
                <a:ln>
                  <a:noFill/>
                </a:ln>
                <a:solidFill>
                  <a:srgbClr val="B71C2B"/>
                </a:solidFill>
                <a:effectLst/>
                <a:uLnTx/>
                <a:uFillTx/>
                <a:latin typeface="+mn-lt"/>
                <a:ea typeface="+mn-ea"/>
                <a:cs typeface="+mn-ea"/>
                <a:sym typeface="+mn-lt"/>
              </a:rPr>
            </a:br>
            <a:r>
              <a:rPr kumimoji="0" lang="zh-CN" altLang="en-US" sz="1500" b="0" i="0" u="none" strike="noStrike" kern="1200" cap="none" spc="0" normalizeH="0" baseline="0" noProof="0" dirty="0">
                <a:ln>
                  <a:noFill/>
                </a:ln>
                <a:solidFill>
                  <a:srgbClr val="B71C2B"/>
                </a:solidFill>
                <a:effectLst/>
                <a:uLnTx/>
                <a:uFillTx/>
                <a:latin typeface="+mn-lt"/>
                <a:ea typeface="+mn-ea"/>
                <a:cs typeface="+mn-ea"/>
                <a:sym typeface="+mn-lt"/>
              </a:rPr>
              <a:t/>
            </a:r>
            <a:br>
              <a:rPr kumimoji="0" lang="zh-CN" altLang="en-US" sz="1500" b="0" i="0" u="none" strike="noStrike" kern="1200" cap="none" spc="0" normalizeH="0" baseline="0" noProof="0" dirty="0">
                <a:ln>
                  <a:noFill/>
                </a:ln>
                <a:solidFill>
                  <a:srgbClr val="B71C2B"/>
                </a:solidFill>
                <a:effectLst/>
                <a:uLnTx/>
                <a:uFillTx/>
                <a:latin typeface="+mn-lt"/>
                <a:ea typeface="+mn-ea"/>
                <a:cs typeface="+mn-ea"/>
                <a:sym typeface="+mn-lt"/>
              </a:rPr>
            </a:br>
            <a:r>
              <a:rPr kumimoji="0" lang="zh-CN" altLang="en-US" sz="1500" b="0" i="0" u="none" strike="noStrike" kern="1200" cap="none" spc="0" normalizeH="0" baseline="0" noProof="0" dirty="0">
                <a:ln>
                  <a:noFill/>
                </a:ln>
                <a:solidFill>
                  <a:srgbClr val="B71C2B"/>
                </a:solidFill>
                <a:effectLst/>
                <a:uLnTx/>
                <a:uFillTx/>
                <a:latin typeface="+mn-lt"/>
                <a:ea typeface="+mn-ea"/>
                <a:cs typeface="+mn-ea"/>
                <a:sym typeface="+mn-lt"/>
              </a:rPr>
              <a:t/>
            </a:r>
            <a:br>
              <a:rPr kumimoji="0" lang="zh-CN" altLang="en-US" sz="1500" b="0" i="0" u="none" strike="noStrike" kern="1200" cap="none" spc="0" normalizeH="0" baseline="0" noProof="0" dirty="0">
                <a:ln>
                  <a:noFill/>
                </a:ln>
                <a:solidFill>
                  <a:srgbClr val="B71C2B"/>
                </a:solidFill>
                <a:effectLst/>
                <a:uLnTx/>
                <a:uFillTx/>
                <a:latin typeface="+mn-lt"/>
                <a:ea typeface="+mn-ea"/>
                <a:cs typeface="+mn-ea"/>
                <a:sym typeface="+mn-lt"/>
              </a:rPr>
            </a:br>
            <a:r>
              <a:rPr kumimoji="0" lang="zh-CN" altLang="en-US" sz="1500" b="0" i="0" u="none" strike="noStrike" kern="1200" cap="none" spc="0" normalizeH="0" baseline="0" noProof="0" dirty="0">
                <a:ln>
                  <a:noFill/>
                </a:ln>
                <a:solidFill>
                  <a:srgbClr val="B71C2B"/>
                </a:solidFill>
                <a:effectLst/>
                <a:uLnTx/>
                <a:uFillTx/>
                <a:latin typeface="+mn-lt"/>
                <a:ea typeface="+mn-ea"/>
                <a:cs typeface="+mn-ea"/>
                <a:sym typeface="+mn-lt"/>
              </a:rPr>
              <a:t/>
            </a:r>
            <a:br>
              <a:rPr kumimoji="0" lang="zh-CN" altLang="en-US" sz="1500" b="0" i="0" u="none" strike="noStrike" kern="1200" cap="none" spc="0" normalizeH="0" baseline="0" noProof="0" dirty="0">
                <a:ln>
                  <a:noFill/>
                </a:ln>
                <a:solidFill>
                  <a:srgbClr val="B71C2B"/>
                </a:solidFill>
                <a:effectLst/>
                <a:uLnTx/>
                <a:uFillTx/>
                <a:latin typeface="+mn-lt"/>
                <a:ea typeface="+mn-ea"/>
                <a:cs typeface="+mn-ea"/>
                <a:sym typeface="+mn-lt"/>
              </a:rPr>
            </a:br>
            <a:r>
              <a:rPr kumimoji="0" lang="en-US" altLang="zh-CN" sz="1500" b="0" i="0" u="none" strike="noStrike" kern="1200" cap="none" spc="0" normalizeH="0" baseline="0" noProof="0" dirty="0">
                <a:ln>
                  <a:noFill/>
                </a:ln>
                <a:solidFill>
                  <a:srgbClr val="B71C2B"/>
                </a:solidFill>
                <a:effectLst/>
                <a:uLnTx/>
                <a:uFillTx/>
                <a:latin typeface="+mn-lt"/>
                <a:ea typeface="+mn-ea"/>
                <a:cs typeface="+mn-ea"/>
                <a:sym typeface="+mn-lt"/>
              </a:rPr>
              <a:t> </a:t>
            </a:r>
          </a:p>
        </p:txBody>
      </p:sp>
      <p:sp>
        <p:nvSpPr>
          <p:cNvPr id="76" name="矩形 75"/>
          <p:cNvSpPr>
            <a:spLocks noChangeArrowheads="1"/>
          </p:cNvSpPr>
          <p:nvPr/>
        </p:nvSpPr>
        <p:spPr bwMode="auto">
          <a:xfrm>
            <a:off x="2862261" y="2705992"/>
            <a:ext cx="2011363" cy="62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495" eaLnBrk="0" hangingPunct="0">
              <a:defRPr u="sng">
                <a:solidFill>
                  <a:schemeClr val="tx1"/>
                </a:solidFill>
                <a:latin typeface="Arial" charset="0"/>
                <a:ea typeface="宋体" charset="-122"/>
              </a:defRPr>
            </a:lvl1pPr>
            <a:lvl2pPr marL="742950" indent="-285750" defTabSz="912495" eaLnBrk="0" hangingPunct="0">
              <a:defRPr u="sng">
                <a:solidFill>
                  <a:schemeClr val="tx1"/>
                </a:solidFill>
                <a:latin typeface="Arial" charset="0"/>
                <a:ea typeface="宋体" charset="-122"/>
              </a:defRPr>
            </a:lvl2pPr>
            <a:lvl3pPr marL="1143000" indent="-228600" defTabSz="912495" eaLnBrk="0" hangingPunct="0">
              <a:defRPr u="sng">
                <a:solidFill>
                  <a:schemeClr val="tx1"/>
                </a:solidFill>
                <a:latin typeface="Arial" charset="0"/>
                <a:ea typeface="宋体" charset="-122"/>
              </a:defRPr>
            </a:lvl3pPr>
            <a:lvl4pPr marL="1600200" indent="-228600" defTabSz="912495" eaLnBrk="0" hangingPunct="0">
              <a:defRPr u="sng">
                <a:solidFill>
                  <a:schemeClr val="tx1"/>
                </a:solidFill>
                <a:latin typeface="Arial" charset="0"/>
                <a:ea typeface="宋体" charset="-122"/>
              </a:defRPr>
            </a:lvl4pPr>
            <a:lvl5pPr marL="2057400" indent="-228600" defTabSz="912495" eaLnBrk="0" hangingPunct="0">
              <a:defRPr u="sng">
                <a:solidFill>
                  <a:schemeClr val="tx1"/>
                </a:solidFill>
                <a:latin typeface="Arial" charset="0"/>
                <a:ea typeface="宋体" charset="-122"/>
              </a:defRPr>
            </a:lvl5pPr>
            <a:lvl6pPr marL="2514600" indent="-228600" defTabSz="912495" eaLnBrk="0" fontAlgn="base" hangingPunct="0">
              <a:spcBef>
                <a:spcPct val="0"/>
              </a:spcBef>
              <a:spcAft>
                <a:spcPct val="0"/>
              </a:spcAft>
              <a:defRPr u="sng">
                <a:solidFill>
                  <a:schemeClr val="tx1"/>
                </a:solidFill>
                <a:latin typeface="Arial" charset="0"/>
                <a:ea typeface="宋体" charset="-122"/>
              </a:defRPr>
            </a:lvl6pPr>
            <a:lvl7pPr marL="2971800" indent="-228600" defTabSz="912495" eaLnBrk="0" fontAlgn="base" hangingPunct="0">
              <a:spcBef>
                <a:spcPct val="0"/>
              </a:spcBef>
              <a:spcAft>
                <a:spcPct val="0"/>
              </a:spcAft>
              <a:defRPr u="sng">
                <a:solidFill>
                  <a:schemeClr val="tx1"/>
                </a:solidFill>
                <a:latin typeface="Arial" charset="0"/>
                <a:ea typeface="宋体" charset="-122"/>
              </a:defRPr>
            </a:lvl7pPr>
            <a:lvl8pPr marL="3429000" indent="-228600" defTabSz="912495" eaLnBrk="0" fontAlgn="base" hangingPunct="0">
              <a:spcBef>
                <a:spcPct val="0"/>
              </a:spcBef>
              <a:spcAft>
                <a:spcPct val="0"/>
              </a:spcAft>
              <a:defRPr u="sng">
                <a:solidFill>
                  <a:schemeClr val="tx1"/>
                </a:solidFill>
                <a:latin typeface="Arial" charset="0"/>
                <a:ea typeface="宋体" charset="-122"/>
              </a:defRPr>
            </a:lvl8pPr>
            <a:lvl9pPr marL="3886200" indent="-228600" defTabSz="912495"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2495" rtl="0" eaLnBrk="1" fontAlgn="base" latinLnBrk="0" hangingPunct="1">
              <a:lnSpc>
                <a:spcPct val="111000"/>
              </a:lnSpc>
              <a:spcBef>
                <a:spcPct val="0"/>
              </a:spcBef>
              <a:spcAft>
                <a:spcPct val="0"/>
              </a:spcAft>
              <a:buClrTx/>
              <a:buSzTx/>
              <a:buFontTx/>
              <a:buNone/>
              <a:defRPr/>
            </a:pPr>
            <a:r>
              <a:rPr kumimoji="0" lang="zh-CN" altLang="en-US" sz="1500" b="0" i="0" u="none" strike="noStrike" kern="1200" cap="none" spc="0" normalizeH="0" baseline="0" noProof="0" dirty="0">
                <a:ln>
                  <a:noFill/>
                </a:ln>
                <a:solidFill>
                  <a:schemeClr val="bg2">
                    <a:lumMod val="25000"/>
                  </a:schemeClr>
                </a:solidFill>
                <a:effectLst/>
                <a:uLnTx/>
                <a:uFillTx/>
                <a:latin typeface="+mn-lt"/>
                <a:ea typeface="+mn-ea"/>
                <a:cs typeface="+mn-ea"/>
                <a:sym typeface="+mn-lt"/>
              </a:rPr>
              <a:t>如：监管不到位，对人员的培训不够</a:t>
            </a:r>
            <a:r>
              <a:rPr kumimoji="0" lang="zh-CN" altLang="en-US" sz="1600" b="0" i="0" u="none" strike="noStrike" kern="1200" cap="none" spc="0" normalizeH="0" baseline="0" noProof="0" dirty="0">
                <a:ln>
                  <a:noFill/>
                </a:ln>
                <a:solidFill>
                  <a:schemeClr val="bg2">
                    <a:lumMod val="25000"/>
                  </a:schemeClr>
                </a:solidFill>
                <a:effectLst/>
                <a:uLnTx/>
                <a:uFillTx/>
                <a:latin typeface="+mn-lt"/>
                <a:ea typeface="+mn-ea"/>
                <a:cs typeface="+mn-ea"/>
                <a:sym typeface="+mn-lt"/>
              </a:rPr>
              <a:t>。</a:t>
            </a:r>
            <a:endParaRPr kumimoji="0" lang="zh-CN" altLang="en-US" sz="1600" b="1" i="0" u="none" strike="noStrike" kern="1200" cap="none" spc="0" normalizeH="0" baseline="0" noProof="0" dirty="0">
              <a:ln>
                <a:noFill/>
              </a:ln>
              <a:solidFill>
                <a:schemeClr val="bg2">
                  <a:lumMod val="25000"/>
                </a:schemeClr>
              </a:solidFill>
              <a:effectLst/>
              <a:uLnTx/>
              <a:uFillTx/>
              <a:latin typeface="+mn-lt"/>
              <a:ea typeface="+mn-ea"/>
              <a:cs typeface="+mn-ea"/>
              <a:sym typeface="+mn-lt"/>
            </a:endParaRPr>
          </a:p>
        </p:txBody>
      </p:sp>
      <p:sp>
        <p:nvSpPr>
          <p:cNvPr id="77" name="Line 7"/>
          <p:cNvSpPr>
            <a:spLocks noChangeShapeType="1"/>
          </p:cNvSpPr>
          <p:nvPr/>
        </p:nvSpPr>
        <p:spPr bwMode="auto">
          <a:xfrm>
            <a:off x="3685381" y="3421856"/>
            <a:ext cx="0" cy="481013"/>
          </a:xfrm>
          <a:prstGeom prst="line">
            <a:avLst/>
          </a:prstGeom>
          <a:noFill/>
          <a:ln w="57150">
            <a:solidFill>
              <a:srgbClr val="B71C2B"/>
            </a:solidFill>
            <a:round/>
            <a:tailEnd type="triangle" w="med" len="med"/>
          </a:ln>
          <a:extLst>
            <a:ext uri="{909E8E84-426E-40DD-AFC4-6F175D3DCCD1}">
              <a14:hiddenFill xmlns:a14="http://schemas.microsoft.com/office/drawing/2010/main">
                <a:noFill/>
              </a14:hiddenFill>
            </a:ext>
          </a:extLst>
        </p:spPr>
        <p:txBody>
          <a:bodyPr vert="eaVert" wrap="none" lIns="97920" tIns="50918" rIns="97920" bIns="5091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sng" strike="noStrike" kern="1200" cap="none" spc="0" normalizeH="0" baseline="0" noProof="0">
              <a:ln>
                <a:noFill/>
              </a:ln>
              <a:solidFill>
                <a:schemeClr val="tx1"/>
              </a:solidFill>
              <a:effectLst/>
              <a:uLnTx/>
              <a:uFillTx/>
              <a:latin typeface="+mn-lt"/>
              <a:ea typeface="+mn-ea"/>
              <a:cs typeface="+mn-ea"/>
              <a:sym typeface="+mn-lt"/>
            </a:endParaRPr>
          </a:p>
        </p:txBody>
      </p:sp>
      <p:sp>
        <p:nvSpPr>
          <p:cNvPr id="78" name="Rectangle 6"/>
          <p:cNvSpPr>
            <a:spLocks noChangeArrowheads="1"/>
          </p:cNvSpPr>
          <p:nvPr/>
        </p:nvSpPr>
        <p:spPr bwMode="auto">
          <a:xfrm>
            <a:off x="4873624" y="1716039"/>
            <a:ext cx="1620038" cy="350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3818" rIns="0" bIns="0"/>
          <a:lstStyle>
            <a:lvl1pPr defTabSz="912495" eaLnBrk="0" hangingPunct="0">
              <a:defRPr u="sng">
                <a:solidFill>
                  <a:schemeClr val="tx1"/>
                </a:solidFill>
                <a:latin typeface="Arial" charset="0"/>
                <a:ea typeface="宋体" charset="-122"/>
              </a:defRPr>
            </a:lvl1pPr>
            <a:lvl2pPr marL="742950" indent="-285750" defTabSz="912495" eaLnBrk="0" hangingPunct="0">
              <a:defRPr u="sng">
                <a:solidFill>
                  <a:schemeClr val="tx1"/>
                </a:solidFill>
                <a:latin typeface="Arial" charset="0"/>
                <a:ea typeface="宋体" charset="-122"/>
              </a:defRPr>
            </a:lvl2pPr>
            <a:lvl3pPr marL="1143000" indent="-228600" defTabSz="912495" eaLnBrk="0" hangingPunct="0">
              <a:defRPr u="sng">
                <a:solidFill>
                  <a:schemeClr val="tx1"/>
                </a:solidFill>
                <a:latin typeface="Arial" charset="0"/>
                <a:ea typeface="宋体" charset="-122"/>
              </a:defRPr>
            </a:lvl3pPr>
            <a:lvl4pPr marL="1600200" indent="-228600" defTabSz="912495" eaLnBrk="0" hangingPunct="0">
              <a:defRPr u="sng">
                <a:solidFill>
                  <a:schemeClr val="tx1"/>
                </a:solidFill>
                <a:latin typeface="Arial" charset="0"/>
                <a:ea typeface="宋体" charset="-122"/>
              </a:defRPr>
            </a:lvl4pPr>
            <a:lvl5pPr marL="2057400" indent="-228600" defTabSz="912495" eaLnBrk="0" hangingPunct="0">
              <a:defRPr u="sng">
                <a:solidFill>
                  <a:schemeClr val="tx1"/>
                </a:solidFill>
                <a:latin typeface="Arial" charset="0"/>
                <a:ea typeface="宋体" charset="-122"/>
              </a:defRPr>
            </a:lvl5pPr>
            <a:lvl6pPr marL="2514600" indent="-228600" defTabSz="912495" eaLnBrk="0" fontAlgn="base" hangingPunct="0">
              <a:spcBef>
                <a:spcPct val="0"/>
              </a:spcBef>
              <a:spcAft>
                <a:spcPct val="0"/>
              </a:spcAft>
              <a:defRPr u="sng">
                <a:solidFill>
                  <a:schemeClr val="tx1"/>
                </a:solidFill>
                <a:latin typeface="Arial" charset="0"/>
                <a:ea typeface="宋体" charset="-122"/>
              </a:defRPr>
            </a:lvl6pPr>
            <a:lvl7pPr marL="2971800" indent="-228600" defTabSz="912495" eaLnBrk="0" fontAlgn="base" hangingPunct="0">
              <a:spcBef>
                <a:spcPct val="0"/>
              </a:spcBef>
              <a:spcAft>
                <a:spcPct val="0"/>
              </a:spcAft>
              <a:defRPr u="sng">
                <a:solidFill>
                  <a:schemeClr val="tx1"/>
                </a:solidFill>
                <a:latin typeface="Arial" charset="0"/>
                <a:ea typeface="宋体" charset="-122"/>
              </a:defRPr>
            </a:lvl7pPr>
            <a:lvl8pPr marL="3429000" indent="-228600" defTabSz="912495" eaLnBrk="0" fontAlgn="base" hangingPunct="0">
              <a:spcBef>
                <a:spcPct val="0"/>
              </a:spcBef>
              <a:spcAft>
                <a:spcPct val="0"/>
              </a:spcAft>
              <a:defRPr u="sng">
                <a:solidFill>
                  <a:schemeClr val="tx1"/>
                </a:solidFill>
                <a:latin typeface="Arial" charset="0"/>
                <a:ea typeface="宋体" charset="-122"/>
              </a:defRPr>
            </a:lvl8pPr>
            <a:lvl9pPr marL="3886200" indent="-228600" defTabSz="912495"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2495" rtl="0" eaLnBrk="1" fontAlgn="base" latinLnBrk="0" hangingPunct="1">
              <a:lnSpc>
                <a:spcPct val="111000"/>
              </a:lnSpc>
              <a:spcBef>
                <a:spcPct val="0"/>
              </a:spcBef>
              <a:spcAft>
                <a:spcPct val="0"/>
              </a:spcAft>
              <a:buClrTx/>
              <a:buSzTx/>
              <a:buFontTx/>
              <a:buNone/>
              <a:defRPr/>
            </a:pPr>
            <a:r>
              <a:rPr kumimoji="0" lang="zh-CN" altLang="en-US" sz="1500" b="1" i="0" u="none" strike="noStrike" kern="1200" cap="none" spc="0" normalizeH="0" baseline="0" noProof="0" dirty="0">
                <a:ln>
                  <a:noFill/>
                </a:ln>
                <a:solidFill>
                  <a:srgbClr val="3B3838"/>
                </a:solidFill>
                <a:effectLst/>
                <a:uLnTx/>
                <a:uFillTx/>
                <a:latin typeface="+mn-lt"/>
                <a:ea typeface="+mn-ea"/>
                <a:cs typeface="+mn-ea"/>
                <a:sym typeface="+mn-lt"/>
              </a:rPr>
              <a:t>物的不安全状态</a:t>
            </a:r>
            <a:endParaRPr kumimoji="0" lang="en-US" altLang="zh-CN" sz="1500" b="1" i="0" u="none" strike="noStrike" kern="1200" cap="none" spc="0" normalizeH="0" baseline="0" noProof="0" dirty="0">
              <a:ln>
                <a:noFill/>
              </a:ln>
              <a:solidFill>
                <a:srgbClr val="3B3838"/>
              </a:solidFill>
              <a:effectLst/>
              <a:uLnTx/>
              <a:uFillTx/>
              <a:latin typeface="+mn-lt"/>
              <a:ea typeface="+mn-ea"/>
              <a:cs typeface="+mn-ea"/>
              <a:sym typeface="+mn-lt"/>
            </a:endParaRPr>
          </a:p>
        </p:txBody>
      </p:sp>
      <p:sp>
        <p:nvSpPr>
          <p:cNvPr id="81" name="Rectangle 4"/>
          <p:cNvSpPr>
            <a:spLocks noChangeArrowheads="1"/>
          </p:cNvSpPr>
          <p:nvPr/>
        </p:nvSpPr>
        <p:spPr bwMode="auto">
          <a:xfrm>
            <a:off x="858045" y="2089545"/>
            <a:ext cx="1723228" cy="564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3818" rIns="0" bIns="0"/>
          <a:lstStyle>
            <a:lvl1pPr defTabSz="912495" eaLnBrk="0" hangingPunct="0">
              <a:defRPr u="sng">
                <a:solidFill>
                  <a:schemeClr val="tx1"/>
                </a:solidFill>
                <a:latin typeface="Arial" charset="0"/>
                <a:ea typeface="宋体" charset="-122"/>
              </a:defRPr>
            </a:lvl1pPr>
            <a:lvl2pPr marL="742950" indent="-285750" defTabSz="912495" eaLnBrk="0" hangingPunct="0">
              <a:defRPr u="sng">
                <a:solidFill>
                  <a:schemeClr val="tx1"/>
                </a:solidFill>
                <a:latin typeface="Arial" charset="0"/>
                <a:ea typeface="宋体" charset="-122"/>
              </a:defRPr>
            </a:lvl2pPr>
            <a:lvl3pPr marL="1143000" indent="-228600" defTabSz="912495" eaLnBrk="0" hangingPunct="0">
              <a:defRPr u="sng">
                <a:solidFill>
                  <a:schemeClr val="tx1"/>
                </a:solidFill>
                <a:latin typeface="Arial" charset="0"/>
                <a:ea typeface="宋体" charset="-122"/>
              </a:defRPr>
            </a:lvl3pPr>
            <a:lvl4pPr marL="1600200" indent="-228600" defTabSz="912495" eaLnBrk="0" hangingPunct="0">
              <a:defRPr u="sng">
                <a:solidFill>
                  <a:schemeClr val="tx1"/>
                </a:solidFill>
                <a:latin typeface="Arial" charset="0"/>
                <a:ea typeface="宋体" charset="-122"/>
              </a:defRPr>
            </a:lvl4pPr>
            <a:lvl5pPr marL="2057400" indent="-228600" defTabSz="912495" eaLnBrk="0" hangingPunct="0">
              <a:defRPr u="sng">
                <a:solidFill>
                  <a:schemeClr val="tx1"/>
                </a:solidFill>
                <a:latin typeface="Arial" charset="0"/>
                <a:ea typeface="宋体" charset="-122"/>
              </a:defRPr>
            </a:lvl5pPr>
            <a:lvl6pPr marL="2514600" indent="-228600" defTabSz="912495" eaLnBrk="0" fontAlgn="base" hangingPunct="0">
              <a:spcBef>
                <a:spcPct val="0"/>
              </a:spcBef>
              <a:spcAft>
                <a:spcPct val="0"/>
              </a:spcAft>
              <a:defRPr u="sng">
                <a:solidFill>
                  <a:schemeClr val="tx1"/>
                </a:solidFill>
                <a:latin typeface="Arial" charset="0"/>
                <a:ea typeface="宋体" charset="-122"/>
              </a:defRPr>
            </a:lvl6pPr>
            <a:lvl7pPr marL="2971800" indent="-228600" defTabSz="912495" eaLnBrk="0" fontAlgn="base" hangingPunct="0">
              <a:spcBef>
                <a:spcPct val="0"/>
              </a:spcBef>
              <a:spcAft>
                <a:spcPct val="0"/>
              </a:spcAft>
              <a:defRPr u="sng">
                <a:solidFill>
                  <a:schemeClr val="tx1"/>
                </a:solidFill>
                <a:latin typeface="Arial" charset="0"/>
                <a:ea typeface="宋体" charset="-122"/>
              </a:defRPr>
            </a:lvl7pPr>
            <a:lvl8pPr marL="3429000" indent="-228600" defTabSz="912495" eaLnBrk="0" fontAlgn="base" hangingPunct="0">
              <a:spcBef>
                <a:spcPct val="0"/>
              </a:spcBef>
              <a:spcAft>
                <a:spcPct val="0"/>
              </a:spcAft>
              <a:defRPr u="sng">
                <a:solidFill>
                  <a:schemeClr val="tx1"/>
                </a:solidFill>
                <a:latin typeface="Arial" charset="0"/>
                <a:ea typeface="宋体" charset="-122"/>
              </a:defRPr>
            </a:lvl8pPr>
            <a:lvl9pPr marL="3886200" indent="-228600" defTabSz="912495"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2495" rtl="0" eaLnBrk="1" fontAlgn="base" latinLnBrk="0" hangingPunct="1">
              <a:lnSpc>
                <a:spcPct val="111000"/>
              </a:lnSpc>
              <a:spcBef>
                <a:spcPct val="0"/>
              </a:spcBef>
              <a:spcAft>
                <a:spcPct val="0"/>
              </a:spcAft>
              <a:buClrTx/>
              <a:buSzTx/>
              <a:buFontTx/>
              <a:buNone/>
              <a:defRPr/>
            </a:pPr>
            <a:r>
              <a:rPr kumimoji="0" lang="zh-CN" altLang="en-US" sz="1500" b="0" i="0" u="none" strike="noStrike" kern="1200" cap="none" spc="0" normalizeH="0" baseline="0" noProof="0" dirty="0">
                <a:ln>
                  <a:noFill/>
                </a:ln>
                <a:solidFill>
                  <a:schemeClr val="bg2">
                    <a:lumMod val="25000"/>
                  </a:schemeClr>
                </a:solidFill>
                <a:effectLst/>
                <a:uLnTx/>
                <a:uFillTx/>
                <a:latin typeface="+mn-lt"/>
                <a:ea typeface="+mn-ea"/>
                <a:cs typeface="+mn-ea"/>
                <a:sym typeface="+mn-lt"/>
              </a:rPr>
              <a:t>如：不按规章规定操作，违反操作流程</a:t>
            </a:r>
            <a:r>
              <a:rPr kumimoji="0" lang="zh-CN" altLang="en-US" sz="1500" b="0" i="0" u="none" strike="noStrike" kern="1200" cap="none" spc="0" normalizeH="0" baseline="0" noProof="0" dirty="0">
                <a:ln>
                  <a:noFill/>
                </a:ln>
                <a:solidFill>
                  <a:schemeClr val="tx1"/>
                </a:solidFill>
                <a:effectLst/>
                <a:uLnTx/>
                <a:uFillTx/>
                <a:latin typeface="+mn-lt"/>
                <a:ea typeface="+mn-ea"/>
                <a:cs typeface="+mn-ea"/>
                <a:sym typeface="+mn-lt"/>
              </a:rPr>
              <a:t/>
            </a:r>
            <a:br>
              <a:rPr kumimoji="0" lang="zh-CN" altLang="en-US" sz="1500" b="0" i="0" u="none" strike="noStrike" kern="1200" cap="none" spc="0" normalizeH="0" baseline="0" noProof="0" dirty="0">
                <a:ln>
                  <a:noFill/>
                </a:ln>
                <a:solidFill>
                  <a:schemeClr val="tx1"/>
                </a:solidFill>
                <a:effectLst/>
                <a:uLnTx/>
                <a:uFillTx/>
                <a:latin typeface="+mn-lt"/>
                <a:ea typeface="+mn-ea"/>
                <a:cs typeface="+mn-ea"/>
                <a:sym typeface="+mn-lt"/>
              </a:rPr>
            </a:br>
            <a:r>
              <a:rPr kumimoji="0" lang="en-US" altLang="zh-CN" sz="1500" b="0" i="0" u="none" strike="noStrike" kern="1200" cap="none" spc="0" normalizeH="0" baseline="0" noProof="0" dirty="0">
                <a:ln>
                  <a:noFill/>
                </a:ln>
                <a:solidFill>
                  <a:srgbClr val="0000FF"/>
                </a:solidFill>
                <a:effectLst/>
                <a:uLnTx/>
                <a:uFillTx/>
                <a:latin typeface="+mn-lt"/>
                <a:ea typeface="+mn-ea"/>
                <a:cs typeface="+mn-ea"/>
                <a:sym typeface="+mn-lt"/>
              </a:rPr>
              <a:t> </a:t>
            </a:r>
            <a:endParaRPr kumimoji="0" lang="zh-CN" altLang="zh-CN" sz="1800" b="0" i="0" u="none" strike="noStrike" kern="1200" cap="none" spc="0" normalizeH="0" baseline="0" noProof="0" dirty="0">
              <a:ln>
                <a:noFill/>
              </a:ln>
              <a:solidFill>
                <a:srgbClr val="0000FF"/>
              </a:solidFill>
              <a:effectLst/>
              <a:uLnTx/>
              <a:uFillTx/>
              <a:latin typeface="+mn-lt"/>
              <a:ea typeface="+mn-ea"/>
              <a:cs typeface="+mn-ea"/>
              <a:sym typeface="+mn-lt"/>
            </a:endParaRPr>
          </a:p>
        </p:txBody>
      </p:sp>
      <p:sp>
        <p:nvSpPr>
          <p:cNvPr id="82" name="矩形 81"/>
          <p:cNvSpPr>
            <a:spLocks noChangeArrowheads="1"/>
          </p:cNvSpPr>
          <p:nvPr/>
        </p:nvSpPr>
        <p:spPr bwMode="auto">
          <a:xfrm>
            <a:off x="7455589" y="1873648"/>
            <a:ext cx="4264021" cy="423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u="sng">
                <a:solidFill>
                  <a:schemeClr val="tx1"/>
                </a:solidFill>
                <a:latin typeface="Arial" charset="0"/>
                <a:ea typeface="宋体" charset="-122"/>
              </a:defRPr>
            </a:lvl1pPr>
            <a:lvl2pPr marL="990600" indent="-53340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1" indent="0" algn="l" defTabSz="914400" rtl="0" eaLnBrk="1" fontAlgn="base" latinLnBrk="0" hangingPunct="1">
              <a:lnSpc>
                <a:spcPct val="150000"/>
              </a:lnSpc>
              <a:spcBef>
                <a:spcPts val="1200"/>
              </a:spcBef>
              <a:spcAft>
                <a:spcPct val="0"/>
              </a:spcAft>
              <a:buClrTx/>
              <a:buSzPct val="90000"/>
              <a:defRPr/>
            </a:pPr>
            <a:r>
              <a:rPr kumimoji="0" lang="zh-CN" altLang="en-US" b="1" i="0" u="none" strike="noStrike" kern="1200" cap="none" spc="0" normalizeH="0" baseline="0" noProof="0" dirty="0">
                <a:ln>
                  <a:noFill/>
                </a:ln>
                <a:solidFill>
                  <a:srgbClr val="B71C2B"/>
                </a:solidFill>
                <a:effectLst/>
                <a:uLnTx/>
                <a:uFillTx/>
                <a:latin typeface="+mn-lt"/>
                <a:ea typeface="+mn-ea"/>
                <a:cs typeface="+mn-ea"/>
                <a:sym typeface="+mn-lt"/>
              </a:rPr>
              <a:t>设计阶段</a:t>
            </a:r>
            <a:r>
              <a:rPr kumimoji="0" lang="zh-CN" altLang="en-US" sz="1400" b="0" i="0" u="none" strike="noStrike" kern="1200" cap="none" spc="0" normalizeH="0" baseline="0" noProof="0" dirty="0">
                <a:ln>
                  <a:noFill/>
                </a:ln>
                <a:solidFill>
                  <a:schemeClr val="tx1"/>
                </a:solidFill>
                <a:effectLst/>
                <a:uLnTx/>
                <a:uFillTx/>
                <a:latin typeface="+mn-lt"/>
                <a:ea typeface="+mn-ea"/>
                <a:cs typeface="+mn-ea"/>
                <a:sym typeface="+mn-lt"/>
              </a:rPr>
              <a:t>：机械结构设计不合理、未满足安全人机工程学要求、计算错误、安全系数不够、对使用条件等导致的先天安全缺陷。</a:t>
            </a:r>
          </a:p>
          <a:p>
            <a:pPr marL="0" marR="0" lvl="1" indent="0" algn="l" defTabSz="914400" rtl="0" eaLnBrk="1" fontAlgn="base" latinLnBrk="0" hangingPunct="1">
              <a:lnSpc>
                <a:spcPct val="150000"/>
              </a:lnSpc>
              <a:spcBef>
                <a:spcPts val="1200"/>
              </a:spcBef>
              <a:spcAft>
                <a:spcPct val="0"/>
              </a:spcAft>
              <a:buClrTx/>
              <a:buSzPct val="90000"/>
              <a:defRPr/>
            </a:pPr>
            <a:r>
              <a:rPr kumimoji="0" lang="zh-CN" altLang="en-US" b="1" i="0" u="none" strike="noStrike" kern="1200" cap="none" spc="0" normalizeH="0" baseline="0" noProof="0" dirty="0">
                <a:ln>
                  <a:noFill/>
                </a:ln>
                <a:solidFill>
                  <a:srgbClr val="B71C2B"/>
                </a:solidFill>
                <a:effectLst/>
                <a:uLnTx/>
                <a:uFillTx/>
                <a:latin typeface="+mn-lt"/>
                <a:ea typeface="+mn-ea"/>
                <a:cs typeface="+mn-ea"/>
                <a:sym typeface="+mn-lt"/>
              </a:rPr>
              <a:t>制造阶段</a:t>
            </a:r>
            <a:r>
              <a:rPr kumimoji="0" lang="zh-CN" altLang="en-US" sz="1400" b="0" i="0" u="none" strike="noStrike" kern="1200" cap="none" spc="0" normalizeH="0" baseline="0" noProof="0" dirty="0">
                <a:ln>
                  <a:noFill/>
                </a:ln>
                <a:solidFill>
                  <a:schemeClr val="tx1"/>
                </a:solidFill>
                <a:effectLst/>
                <a:uLnTx/>
                <a:uFillTx/>
                <a:latin typeface="+mn-lt"/>
                <a:ea typeface="+mn-ea"/>
                <a:cs typeface="+mn-ea"/>
                <a:sym typeface="+mn-lt"/>
              </a:rPr>
              <a:t>：零件加工超差、粗制滥造，原材料以次充好、偷工减料，安装中的野蛮作业等，导致机械及其零部件受到损伤而埋下隐患。</a:t>
            </a:r>
          </a:p>
          <a:p>
            <a:pPr marL="0" marR="0" lvl="1" indent="0" algn="l" defTabSz="914400" rtl="0" eaLnBrk="1" fontAlgn="base" latinLnBrk="0" hangingPunct="1">
              <a:lnSpc>
                <a:spcPct val="150000"/>
              </a:lnSpc>
              <a:spcBef>
                <a:spcPts val="1200"/>
              </a:spcBef>
              <a:spcAft>
                <a:spcPct val="0"/>
              </a:spcAft>
              <a:buClrTx/>
              <a:buSzPct val="90000"/>
              <a:defRPr/>
            </a:pPr>
            <a:r>
              <a:rPr kumimoji="0" lang="zh-CN" altLang="en-US" b="1" i="0" u="none" strike="noStrike" kern="1200" cap="none" spc="0" normalizeH="0" baseline="0" noProof="0" dirty="0">
                <a:ln>
                  <a:noFill/>
                </a:ln>
                <a:solidFill>
                  <a:srgbClr val="B71C2B"/>
                </a:solidFill>
                <a:effectLst/>
                <a:uLnTx/>
                <a:uFillTx/>
                <a:latin typeface="+mn-lt"/>
                <a:ea typeface="+mn-ea"/>
                <a:cs typeface="+mn-ea"/>
                <a:sym typeface="+mn-lt"/>
              </a:rPr>
              <a:t>使用阶段</a:t>
            </a:r>
            <a:r>
              <a:rPr kumimoji="0" lang="zh-CN" altLang="en-US" b="1" i="0" u="none" strike="noStrike" kern="1200" cap="none" spc="0" normalizeH="0" baseline="0" noProof="0" dirty="0">
                <a:ln>
                  <a:noFill/>
                </a:ln>
                <a:solidFill>
                  <a:schemeClr val="tx1"/>
                </a:solidFill>
                <a:effectLst/>
                <a:uLnTx/>
                <a:uFillTx/>
                <a:latin typeface="+mn-lt"/>
                <a:ea typeface="+mn-ea"/>
                <a:cs typeface="+mn-ea"/>
                <a:sym typeface="+mn-lt"/>
              </a:rPr>
              <a:t>：</a:t>
            </a:r>
            <a:r>
              <a:rPr kumimoji="0" lang="zh-CN" altLang="en-US" sz="1400" b="0" i="0" u="none" strike="noStrike" kern="1200" cap="none" spc="0" normalizeH="0" baseline="0" noProof="0" dirty="0">
                <a:ln>
                  <a:noFill/>
                </a:ln>
                <a:solidFill>
                  <a:schemeClr val="tx1"/>
                </a:solidFill>
                <a:effectLst/>
                <a:uLnTx/>
                <a:uFillTx/>
                <a:latin typeface="+mn-lt"/>
                <a:ea typeface="+mn-ea"/>
                <a:cs typeface="+mn-ea"/>
                <a:sym typeface="+mn-lt"/>
              </a:rPr>
              <a:t>购买无生产许可、有严重安全隐患或问题的机械，设备缺乏必要的安全防护装置，报废零部件未及时更换带病运行，润滑保养不良，超机械的额定负荷、额定寿命运行，不良作业环境造成零部件腐蚀性破坏、机械系统功能降低甚至失效。</a:t>
            </a:r>
            <a:endParaRPr kumimoji="0" lang="zh-CN" altLang="en-US" sz="2800" b="0" i="0" u="sng" strike="noStrike" kern="1200" cap="none" spc="0" normalizeH="0" baseline="0" noProof="0" dirty="0">
              <a:ln>
                <a:noFill/>
              </a:ln>
              <a:solidFill>
                <a:schemeClr val="tx1"/>
              </a:solidFill>
              <a:effectLst/>
              <a:uLnTx/>
              <a:uFillTx/>
              <a:latin typeface="+mn-lt"/>
              <a:ea typeface="+mn-ea"/>
              <a:cs typeface="+mn-ea"/>
              <a:sym typeface="+mn-lt"/>
            </a:endParaRPr>
          </a:p>
        </p:txBody>
      </p:sp>
      <p:cxnSp>
        <p:nvCxnSpPr>
          <p:cNvPr id="4" name="直接连接符 3"/>
          <p:cNvCxnSpPr/>
          <p:nvPr/>
        </p:nvCxnSpPr>
        <p:spPr>
          <a:xfrm>
            <a:off x="7248525" y="1590675"/>
            <a:ext cx="0" cy="4760119"/>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5" name="椭圆 4"/>
          <p:cNvSpPr/>
          <p:nvPr/>
        </p:nvSpPr>
        <p:spPr>
          <a:xfrm>
            <a:off x="7125094" y="2048670"/>
            <a:ext cx="246861" cy="246861"/>
          </a:xfrm>
          <a:prstGeom prst="ellipse">
            <a:avLst/>
          </a:prstGeom>
          <a:solidFill>
            <a:srgbClr val="B71C2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83" name="椭圆 82"/>
          <p:cNvSpPr/>
          <p:nvPr/>
        </p:nvSpPr>
        <p:spPr>
          <a:xfrm>
            <a:off x="7125094" y="3267103"/>
            <a:ext cx="246861" cy="246861"/>
          </a:xfrm>
          <a:prstGeom prst="ellipse">
            <a:avLst/>
          </a:prstGeom>
          <a:solidFill>
            <a:srgbClr val="B71C2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84" name="椭圆 83"/>
          <p:cNvSpPr/>
          <p:nvPr/>
        </p:nvSpPr>
        <p:spPr>
          <a:xfrm>
            <a:off x="7125094" y="4485536"/>
            <a:ext cx="246861" cy="246861"/>
          </a:xfrm>
          <a:prstGeom prst="ellipse">
            <a:avLst/>
          </a:prstGeom>
          <a:solidFill>
            <a:srgbClr val="B71C2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3"/>
          <p:cNvSpPr>
            <a:spLocks noChangeArrowheads="1"/>
          </p:cNvSpPr>
          <p:nvPr/>
        </p:nvSpPr>
        <p:spPr bwMode="auto">
          <a:xfrm>
            <a:off x="1677827" y="407363"/>
            <a:ext cx="7404204"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400" b="1" u="none" dirty="0">
                <a:solidFill>
                  <a:schemeClr val="tx1">
                    <a:lumMod val="75000"/>
                    <a:lumOff val="25000"/>
                  </a:schemeClr>
                </a:solidFill>
                <a:latin typeface="+mn-lt"/>
                <a:ea typeface="+mn-ea"/>
                <a:cs typeface="+mn-ea"/>
                <a:sym typeface="+mn-lt"/>
              </a:rPr>
              <a:t>设备常见危险分类和事例 （</a:t>
            </a:r>
            <a:r>
              <a:rPr lang="en-US" altLang="zh-CN" sz="2400" b="1" u="none" dirty="0">
                <a:solidFill>
                  <a:schemeClr val="tx1">
                    <a:lumMod val="75000"/>
                    <a:lumOff val="25000"/>
                  </a:schemeClr>
                </a:solidFill>
                <a:latin typeface="+mn-lt"/>
                <a:ea typeface="+mn-ea"/>
                <a:cs typeface="+mn-ea"/>
                <a:sym typeface="+mn-lt"/>
              </a:rPr>
              <a:t>GB/T15706.1</a:t>
            </a:r>
            <a:r>
              <a:rPr lang="zh-CN" altLang="en-US" sz="2400" b="1" u="none" dirty="0">
                <a:solidFill>
                  <a:schemeClr val="tx1">
                    <a:lumMod val="75000"/>
                    <a:lumOff val="25000"/>
                  </a:schemeClr>
                </a:solidFill>
                <a:latin typeface="+mn-lt"/>
                <a:ea typeface="+mn-ea"/>
                <a:cs typeface="+mn-ea"/>
                <a:sym typeface="+mn-lt"/>
              </a:rPr>
              <a:t>）</a:t>
            </a:r>
          </a:p>
        </p:txBody>
      </p:sp>
      <p:sp>
        <p:nvSpPr>
          <p:cNvPr id="46" name="Freeform 7"/>
          <p:cNvSpPr/>
          <p:nvPr/>
        </p:nvSpPr>
        <p:spPr bwMode="auto">
          <a:xfrm>
            <a:off x="252951" y="170154"/>
            <a:ext cx="968619" cy="969218"/>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606179" y="301055"/>
            <a:ext cx="837539" cy="838317"/>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pic>
        <p:nvPicPr>
          <p:cNvPr id="23" name="Picture 7"/>
          <p:cNvPicPr>
            <a:picLocks noChangeAspect="1"/>
          </p:cNvPicPr>
          <p:nvPr/>
        </p:nvPicPr>
        <p:blipFill>
          <a:blip r:embed="rId3"/>
          <a:stretch>
            <a:fillRect/>
          </a:stretch>
        </p:blipFill>
        <p:spPr>
          <a:xfrm>
            <a:off x="2568466" y="1319837"/>
            <a:ext cx="7585075" cy="5130800"/>
          </a:xfrm>
          <a:prstGeom prst="rect">
            <a:avLst/>
          </a:prstGeom>
          <a:noFill/>
          <a:ln w="9525">
            <a:noFill/>
          </a:ln>
        </p:spPr>
      </p:pic>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3"/>
          <p:cNvSpPr>
            <a:spLocks noChangeArrowheads="1"/>
          </p:cNvSpPr>
          <p:nvPr/>
        </p:nvSpPr>
        <p:spPr bwMode="auto">
          <a:xfrm>
            <a:off x="1677827" y="407363"/>
            <a:ext cx="298624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400" b="1" u="none" dirty="0">
                <a:solidFill>
                  <a:schemeClr val="tx1">
                    <a:lumMod val="75000"/>
                    <a:lumOff val="25000"/>
                  </a:schemeClr>
                </a:solidFill>
                <a:latin typeface="+mn-lt"/>
                <a:ea typeface="+mn-ea"/>
                <a:cs typeface="+mn-ea"/>
                <a:sym typeface="+mn-lt"/>
              </a:rPr>
              <a:t>如何保证设备的安全</a:t>
            </a:r>
          </a:p>
        </p:txBody>
      </p:sp>
      <p:sp>
        <p:nvSpPr>
          <p:cNvPr id="46" name="Freeform 7"/>
          <p:cNvSpPr/>
          <p:nvPr/>
        </p:nvSpPr>
        <p:spPr bwMode="auto">
          <a:xfrm>
            <a:off x="252951" y="170154"/>
            <a:ext cx="968619" cy="969218"/>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606179" y="301055"/>
            <a:ext cx="837539" cy="838317"/>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sp>
        <p:nvSpPr>
          <p:cNvPr id="2" name="矩形 1"/>
          <p:cNvSpPr/>
          <p:nvPr/>
        </p:nvSpPr>
        <p:spPr>
          <a:xfrm>
            <a:off x="992970" y="1581150"/>
            <a:ext cx="10465605" cy="2133600"/>
          </a:xfrm>
          <a:prstGeom prst="rect">
            <a:avLst/>
          </a:prstGeom>
          <a:solidFill>
            <a:srgbClr val="B71C2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4" name="矩形 23"/>
          <p:cNvSpPr/>
          <p:nvPr/>
        </p:nvSpPr>
        <p:spPr>
          <a:xfrm>
            <a:off x="992969" y="4012237"/>
            <a:ext cx="10465605" cy="2133600"/>
          </a:xfrm>
          <a:prstGeom prst="rect">
            <a:avLst/>
          </a:prstGeom>
          <a:solidFill>
            <a:srgbClr val="3B383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5" name="矩形 24"/>
          <p:cNvSpPr>
            <a:spLocks noChangeArrowheads="1"/>
          </p:cNvSpPr>
          <p:nvPr/>
        </p:nvSpPr>
        <p:spPr bwMode="auto">
          <a:xfrm>
            <a:off x="1298124" y="3053373"/>
            <a:ext cx="226215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1"/>
                </a:solidFill>
                <a:effectLst/>
                <a:uLnTx/>
                <a:uFillTx/>
                <a:latin typeface="+mn-lt"/>
                <a:ea typeface="+mn-ea"/>
                <a:cs typeface="+mn-ea"/>
                <a:sym typeface="+mn-lt"/>
              </a:rPr>
              <a:t>保证设备安全的原则</a:t>
            </a:r>
          </a:p>
        </p:txBody>
      </p:sp>
      <p:sp>
        <p:nvSpPr>
          <p:cNvPr id="26" name="Rectangle 459"/>
          <p:cNvSpPr>
            <a:spLocks noChangeArrowheads="1"/>
          </p:cNvSpPr>
          <p:nvPr/>
        </p:nvSpPr>
        <p:spPr bwMode="auto">
          <a:xfrm>
            <a:off x="4026954" y="1931894"/>
            <a:ext cx="6866922" cy="1433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50000"/>
              </a:lnSpc>
              <a:spcBef>
                <a:spcPct val="0"/>
              </a:spcBef>
              <a:spcAft>
                <a:spcPct val="0"/>
              </a:spcAft>
              <a:buClrTx/>
              <a:buSzTx/>
              <a:buFontTx/>
              <a:buNone/>
              <a:defRPr/>
            </a:pPr>
            <a:r>
              <a:rPr lang="zh-CN" altLang="en-US" sz="1600" u="none" dirty="0">
                <a:solidFill>
                  <a:schemeClr val="bg1"/>
                </a:solidFill>
                <a:latin typeface="微软雅黑" charset="-122"/>
                <a:ea typeface="微软雅黑" charset="-122"/>
                <a:sym typeface="+mn-lt"/>
              </a:rPr>
              <a:t>建立并贯彻防患于未然的安全原则，利用层层设防的方法，使现代机械产品的安全品质从生产安全系统中突出出来，上升到一个全新的技术水平，用安全系统工程的观点和方法，从人、物和物人关系这三要素来解决机械系统的安全问题 。</a:t>
            </a:r>
          </a:p>
        </p:txBody>
      </p:sp>
      <p:sp>
        <p:nvSpPr>
          <p:cNvPr id="27" name="target_126420"/>
          <p:cNvSpPr>
            <a:spLocks noChangeAspect="1"/>
          </p:cNvSpPr>
          <p:nvPr/>
        </p:nvSpPr>
        <p:spPr bwMode="auto">
          <a:xfrm>
            <a:off x="1939957" y="1927972"/>
            <a:ext cx="978491" cy="976658"/>
          </a:xfrm>
          <a:custGeom>
            <a:avLst/>
            <a:gdLst>
              <a:gd name="connsiteX0" fmla="*/ 290910 w 605702"/>
              <a:gd name="connsiteY0" fmla="*/ 156336 h 604568"/>
              <a:gd name="connsiteX1" fmla="*/ 335849 w 605702"/>
              <a:gd name="connsiteY1" fmla="*/ 164992 h 604568"/>
              <a:gd name="connsiteX2" fmla="*/ 288310 w 605702"/>
              <a:gd name="connsiteY2" fmla="*/ 212456 h 604568"/>
              <a:gd name="connsiteX3" fmla="*/ 203632 w 605702"/>
              <a:gd name="connsiteY3" fmla="*/ 244717 h 604568"/>
              <a:gd name="connsiteX4" fmla="*/ 203632 w 605702"/>
              <a:gd name="connsiteY4" fmla="*/ 401388 h 604568"/>
              <a:gd name="connsiteX5" fmla="*/ 360547 w 605702"/>
              <a:gd name="connsiteY5" fmla="*/ 401388 h 604568"/>
              <a:gd name="connsiteX6" fmla="*/ 392859 w 605702"/>
              <a:gd name="connsiteY6" fmla="*/ 316749 h 604568"/>
              <a:gd name="connsiteX7" fmla="*/ 440397 w 605702"/>
              <a:gd name="connsiteY7" fmla="*/ 269284 h 604568"/>
              <a:gd name="connsiteX8" fmla="*/ 400287 w 605702"/>
              <a:gd name="connsiteY8" fmla="*/ 441065 h 604568"/>
              <a:gd name="connsiteX9" fmla="*/ 163892 w 605702"/>
              <a:gd name="connsiteY9" fmla="*/ 441065 h 604568"/>
              <a:gd name="connsiteX10" fmla="*/ 163892 w 605702"/>
              <a:gd name="connsiteY10" fmla="*/ 205040 h 604568"/>
              <a:gd name="connsiteX11" fmla="*/ 290910 w 605702"/>
              <a:gd name="connsiteY11" fmla="*/ 156336 h 604568"/>
              <a:gd name="connsiteX12" fmla="*/ 246542 w 605702"/>
              <a:gd name="connsiteY12" fmla="*/ 43775 h 604568"/>
              <a:gd name="connsiteX13" fmla="*/ 422196 w 605702"/>
              <a:gd name="connsiteY13" fmla="*/ 78723 h 604568"/>
              <a:gd name="connsiteX14" fmla="*/ 376794 w 605702"/>
              <a:gd name="connsiteY14" fmla="*/ 124054 h 604568"/>
              <a:gd name="connsiteX15" fmla="*/ 126109 w 605702"/>
              <a:gd name="connsiteY15" fmla="*/ 167345 h 604568"/>
              <a:gd name="connsiteX16" fmla="*/ 126109 w 605702"/>
              <a:gd name="connsiteY16" fmla="*/ 478820 h 604568"/>
              <a:gd name="connsiteX17" fmla="*/ 438073 w 605702"/>
              <a:gd name="connsiteY17" fmla="*/ 478820 h 604568"/>
              <a:gd name="connsiteX18" fmla="*/ 481432 w 605702"/>
              <a:gd name="connsiteY18" fmla="*/ 228527 h 604568"/>
              <a:gd name="connsiteX19" fmla="*/ 526741 w 605702"/>
              <a:gd name="connsiteY19" fmla="*/ 183011 h 604568"/>
              <a:gd name="connsiteX20" fmla="*/ 481432 w 605702"/>
              <a:gd name="connsiteY20" fmla="*/ 522111 h 604568"/>
              <a:gd name="connsiteX21" fmla="*/ 82657 w 605702"/>
              <a:gd name="connsiteY21" fmla="*/ 522111 h 604568"/>
              <a:gd name="connsiteX22" fmla="*/ 82657 w 605702"/>
              <a:gd name="connsiteY22" fmla="*/ 123961 h 604568"/>
              <a:gd name="connsiteX23" fmla="*/ 246542 w 605702"/>
              <a:gd name="connsiteY23" fmla="*/ 43775 h 604568"/>
              <a:gd name="connsiteX24" fmla="*/ 536061 w 605702"/>
              <a:gd name="connsiteY24" fmla="*/ 0 h 604568"/>
              <a:gd name="connsiteX25" fmla="*/ 544232 w 605702"/>
              <a:gd name="connsiteY25" fmla="*/ 61368 h 604568"/>
              <a:gd name="connsiteX26" fmla="*/ 605702 w 605702"/>
              <a:gd name="connsiteY26" fmla="*/ 69526 h 604568"/>
              <a:gd name="connsiteX27" fmla="*/ 524361 w 605702"/>
              <a:gd name="connsiteY27" fmla="*/ 150732 h 604568"/>
              <a:gd name="connsiteX28" fmla="*/ 498361 w 605702"/>
              <a:gd name="connsiteY28" fmla="*/ 147302 h 604568"/>
              <a:gd name="connsiteX29" fmla="*/ 337721 w 605702"/>
              <a:gd name="connsiteY29" fmla="*/ 307767 h 604568"/>
              <a:gd name="connsiteX30" fmla="*/ 339764 w 605702"/>
              <a:gd name="connsiteY30" fmla="*/ 323063 h 604568"/>
              <a:gd name="connsiteX31" fmla="*/ 282101 w 605702"/>
              <a:gd name="connsiteY31" fmla="*/ 380630 h 604568"/>
              <a:gd name="connsiteX32" fmla="*/ 224437 w 605702"/>
              <a:gd name="connsiteY32" fmla="*/ 323063 h 604568"/>
              <a:gd name="connsiteX33" fmla="*/ 282101 w 605702"/>
              <a:gd name="connsiteY33" fmla="*/ 265495 h 604568"/>
              <a:gd name="connsiteX34" fmla="*/ 297422 w 605702"/>
              <a:gd name="connsiteY34" fmla="*/ 267535 h 604568"/>
              <a:gd name="connsiteX35" fmla="*/ 458155 w 605702"/>
              <a:gd name="connsiteY35" fmla="*/ 107162 h 604568"/>
              <a:gd name="connsiteX36" fmla="*/ 454719 w 605702"/>
              <a:gd name="connsiteY36" fmla="*/ 81206 h 604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05702" h="604568">
                <a:moveTo>
                  <a:pt x="290910" y="156336"/>
                </a:moveTo>
                <a:cubicBezTo>
                  <a:pt x="306137" y="157147"/>
                  <a:pt x="321272" y="160032"/>
                  <a:pt x="335849" y="164992"/>
                </a:cubicBezTo>
                <a:lnTo>
                  <a:pt x="288310" y="212456"/>
                </a:lnTo>
                <a:cubicBezTo>
                  <a:pt x="257856" y="210695"/>
                  <a:pt x="226844" y="221449"/>
                  <a:pt x="203632" y="244717"/>
                </a:cubicBezTo>
                <a:cubicBezTo>
                  <a:pt x="160271" y="287918"/>
                  <a:pt x="160271" y="358187"/>
                  <a:pt x="203632" y="401388"/>
                </a:cubicBezTo>
                <a:cubicBezTo>
                  <a:pt x="246900" y="444680"/>
                  <a:pt x="317279" y="444680"/>
                  <a:pt x="360547" y="401388"/>
                </a:cubicBezTo>
                <a:cubicBezTo>
                  <a:pt x="383852" y="378211"/>
                  <a:pt x="394623" y="347156"/>
                  <a:pt x="392859" y="316749"/>
                </a:cubicBezTo>
                <a:lnTo>
                  <a:pt x="440397" y="269284"/>
                </a:lnTo>
                <a:cubicBezTo>
                  <a:pt x="460267" y="327595"/>
                  <a:pt x="446897" y="394620"/>
                  <a:pt x="400287" y="441065"/>
                </a:cubicBezTo>
                <a:cubicBezTo>
                  <a:pt x="335106" y="506236"/>
                  <a:pt x="229073" y="506236"/>
                  <a:pt x="163892" y="441065"/>
                </a:cubicBezTo>
                <a:cubicBezTo>
                  <a:pt x="98619" y="375987"/>
                  <a:pt x="98619" y="270118"/>
                  <a:pt x="163892" y="205040"/>
                </a:cubicBezTo>
                <a:cubicBezTo>
                  <a:pt x="198711" y="170137"/>
                  <a:pt x="245228" y="153902"/>
                  <a:pt x="290910" y="156336"/>
                </a:cubicBezTo>
                <a:close/>
                <a:moveTo>
                  <a:pt x="246542" y="43775"/>
                </a:moveTo>
                <a:cubicBezTo>
                  <a:pt x="306463" y="36243"/>
                  <a:pt x="368345" y="47900"/>
                  <a:pt x="422196" y="78723"/>
                </a:cubicBezTo>
                <a:lnTo>
                  <a:pt x="376794" y="124054"/>
                </a:lnTo>
                <a:cubicBezTo>
                  <a:pt x="294811" y="85305"/>
                  <a:pt x="193980" y="99581"/>
                  <a:pt x="126109" y="167345"/>
                </a:cubicBezTo>
                <a:cubicBezTo>
                  <a:pt x="39948" y="253371"/>
                  <a:pt x="39948" y="392793"/>
                  <a:pt x="126109" y="478820"/>
                </a:cubicBezTo>
                <a:cubicBezTo>
                  <a:pt x="212271" y="564846"/>
                  <a:pt x="351912" y="564846"/>
                  <a:pt x="438073" y="478820"/>
                </a:cubicBezTo>
                <a:cubicBezTo>
                  <a:pt x="505944" y="411055"/>
                  <a:pt x="520428" y="310382"/>
                  <a:pt x="481432" y="228527"/>
                </a:cubicBezTo>
                <a:lnTo>
                  <a:pt x="526741" y="183011"/>
                </a:lnTo>
                <a:cubicBezTo>
                  <a:pt x="588484" y="290544"/>
                  <a:pt x="573350" y="430244"/>
                  <a:pt x="481432" y="522111"/>
                </a:cubicBezTo>
                <a:cubicBezTo>
                  <a:pt x="371316" y="632054"/>
                  <a:pt x="192866" y="632054"/>
                  <a:pt x="82657" y="522111"/>
                </a:cubicBezTo>
                <a:cubicBezTo>
                  <a:pt x="-27552" y="412168"/>
                  <a:pt x="-27552" y="233997"/>
                  <a:pt x="82657" y="123961"/>
                </a:cubicBezTo>
                <a:cubicBezTo>
                  <a:pt x="128662" y="78028"/>
                  <a:pt x="186622" y="51307"/>
                  <a:pt x="246542" y="43775"/>
                </a:cubicBezTo>
                <a:close/>
                <a:moveTo>
                  <a:pt x="536061" y="0"/>
                </a:moveTo>
                <a:lnTo>
                  <a:pt x="544232" y="61368"/>
                </a:lnTo>
                <a:lnTo>
                  <a:pt x="605702" y="69526"/>
                </a:lnTo>
                <a:lnTo>
                  <a:pt x="524361" y="150732"/>
                </a:lnTo>
                <a:lnTo>
                  <a:pt x="498361" y="147302"/>
                </a:lnTo>
                <a:lnTo>
                  <a:pt x="337721" y="307767"/>
                </a:lnTo>
                <a:cubicBezTo>
                  <a:pt x="339021" y="312588"/>
                  <a:pt x="339764" y="317779"/>
                  <a:pt x="339764" y="323063"/>
                </a:cubicBezTo>
                <a:cubicBezTo>
                  <a:pt x="339764" y="354859"/>
                  <a:pt x="313950" y="380630"/>
                  <a:pt x="282101" y="380630"/>
                </a:cubicBezTo>
                <a:cubicBezTo>
                  <a:pt x="250251" y="380630"/>
                  <a:pt x="224437" y="354859"/>
                  <a:pt x="224437" y="323063"/>
                </a:cubicBezTo>
                <a:cubicBezTo>
                  <a:pt x="224437" y="291266"/>
                  <a:pt x="250251" y="265495"/>
                  <a:pt x="282101" y="265495"/>
                </a:cubicBezTo>
                <a:cubicBezTo>
                  <a:pt x="287393" y="265495"/>
                  <a:pt x="292500" y="266237"/>
                  <a:pt x="297422" y="267535"/>
                </a:cubicBezTo>
                <a:lnTo>
                  <a:pt x="458155" y="107162"/>
                </a:lnTo>
                <a:lnTo>
                  <a:pt x="454719" y="81206"/>
                </a:lnTo>
                <a:close/>
              </a:path>
            </a:pathLst>
          </a:custGeom>
          <a:solidFill>
            <a:schemeClr val="bg1"/>
          </a:solidFill>
          <a:ln>
            <a:noFill/>
          </a:ln>
        </p:spPr>
      </p:sp>
      <p:sp>
        <p:nvSpPr>
          <p:cNvPr id="28" name="矩形 27"/>
          <p:cNvSpPr>
            <a:spLocks noChangeArrowheads="1"/>
          </p:cNvSpPr>
          <p:nvPr/>
        </p:nvSpPr>
        <p:spPr bwMode="auto">
          <a:xfrm>
            <a:off x="1443718" y="5465120"/>
            <a:ext cx="226215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eaLnBrk="1" fontAlgn="base" hangingPunct="1">
              <a:spcBef>
                <a:spcPct val="0"/>
              </a:spcBef>
              <a:spcAft>
                <a:spcPct val="0"/>
              </a:spcAft>
              <a:defRPr/>
            </a:pPr>
            <a:r>
              <a:rPr lang="zh-CN" altLang="en-US" b="1" u="none" dirty="0">
                <a:solidFill>
                  <a:schemeClr val="bg1"/>
                </a:solidFill>
                <a:latin typeface="+mn-lt"/>
                <a:ea typeface="+mn-ea"/>
                <a:cs typeface="+mn-ea"/>
                <a:sym typeface="+mn-lt"/>
              </a:rPr>
              <a:t>保证设备安全的任务</a:t>
            </a:r>
            <a:endParaRPr kumimoji="0" lang="zh-CN" altLang="en-US" sz="1800" b="1" i="0" u="none" strike="noStrike" kern="1200" cap="none" spc="0" normalizeH="0" baseline="0" noProof="0" dirty="0">
              <a:ln>
                <a:noFill/>
              </a:ln>
              <a:solidFill>
                <a:schemeClr val="bg1"/>
              </a:solidFill>
              <a:effectLst/>
              <a:uLnTx/>
              <a:uFillTx/>
              <a:latin typeface="+mn-lt"/>
              <a:ea typeface="+mn-ea"/>
              <a:cs typeface="+mn-ea"/>
              <a:sym typeface="+mn-lt"/>
            </a:endParaRPr>
          </a:p>
        </p:txBody>
      </p:sp>
      <p:sp>
        <p:nvSpPr>
          <p:cNvPr id="29" name="Rectangle 459"/>
          <p:cNvSpPr>
            <a:spLocks noChangeArrowheads="1"/>
          </p:cNvSpPr>
          <p:nvPr/>
        </p:nvSpPr>
        <p:spPr bwMode="auto">
          <a:xfrm>
            <a:off x="4172548" y="4343641"/>
            <a:ext cx="6866922" cy="1433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eaLnBrk="1" fontAlgn="base" hangingPunct="1">
              <a:lnSpc>
                <a:spcPct val="150000"/>
              </a:lnSpc>
              <a:spcBef>
                <a:spcPct val="0"/>
              </a:spcBef>
              <a:spcAft>
                <a:spcPct val="0"/>
              </a:spcAft>
              <a:defRPr/>
            </a:pPr>
            <a:r>
              <a:rPr lang="zh-CN" altLang="en-US" sz="1600" u="none" dirty="0">
                <a:solidFill>
                  <a:schemeClr val="bg1"/>
                </a:solidFill>
                <a:latin typeface="微软雅黑" charset="-122"/>
                <a:ea typeface="微软雅黑" charset="-122"/>
                <a:sym typeface="+mn-lt"/>
              </a:rPr>
              <a:t>一切以人的安全为出发点，在设计阶段，由设计者根据机械产品的预定使用目标，进行危险识别及风险评价，综合考虑机械的各种限制，考虑采取的风险减小措施；在使用阶段，使用者根据机械产品的性能及使用环境的具体情况，考虑补充措施。</a:t>
            </a:r>
          </a:p>
        </p:txBody>
      </p:sp>
      <p:sp>
        <p:nvSpPr>
          <p:cNvPr id="32" name="target_126420"/>
          <p:cNvSpPr>
            <a:spLocks noChangeAspect="1"/>
          </p:cNvSpPr>
          <p:nvPr/>
        </p:nvSpPr>
        <p:spPr bwMode="auto">
          <a:xfrm>
            <a:off x="2128607" y="4338803"/>
            <a:ext cx="892380" cy="978491"/>
          </a:xfrm>
          <a:custGeom>
            <a:avLst/>
            <a:gdLst>
              <a:gd name="connsiteX0" fmla="*/ 257952 w 552598"/>
              <a:gd name="connsiteY0" fmla="*/ 238897 h 605921"/>
              <a:gd name="connsiteX1" fmla="*/ 252845 w 552598"/>
              <a:gd name="connsiteY1" fmla="*/ 243996 h 605921"/>
              <a:gd name="connsiteX2" fmla="*/ 252845 w 552598"/>
              <a:gd name="connsiteY2" fmla="*/ 308986 h 605921"/>
              <a:gd name="connsiteX3" fmla="*/ 228056 w 552598"/>
              <a:gd name="connsiteY3" fmla="*/ 308986 h 605921"/>
              <a:gd name="connsiteX4" fmla="*/ 225642 w 552598"/>
              <a:gd name="connsiteY4" fmla="*/ 314085 h 605921"/>
              <a:gd name="connsiteX5" fmla="*/ 273271 w 552598"/>
              <a:gd name="connsiteY5" fmla="*/ 372123 h 605921"/>
              <a:gd name="connsiteX6" fmla="*/ 279306 w 552598"/>
              <a:gd name="connsiteY6" fmla="*/ 372123 h 605921"/>
              <a:gd name="connsiteX7" fmla="*/ 327027 w 552598"/>
              <a:gd name="connsiteY7" fmla="*/ 314085 h 605921"/>
              <a:gd name="connsiteX8" fmla="*/ 324520 w 552598"/>
              <a:gd name="connsiteY8" fmla="*/ 308986 h 605921"/>
              <a:gd name="connsiteX9" fmla="*/ 299731 w 552598"/>
              <a:gd name="connsiteY9" fmla="*/ 308986 h 605921"/>
              <a:gd name="connsiteX10" fmla="*/ 299731 w 552598"/>
              <a:gd name="connsiteY10" fmla="*/ 243996 h 605921"/>
              <a:gd name="connsiteX11" fmla="*/ 294718 w 552598"/>
              <a:gd name="connsiteY11" fmla="*/ 238897 h 605921"/>
              <a:gd name="connsiteX12" fmla="*/ 260737 w 552598"/>
              <a:gd name="connsiteY12" fmla="*/ 130146 h 605921"/>
              <a:gd name="connsiteX13" fmla="*/ 291932 w 552598"/>
              <a:gd name="connsiteY13" fmla="*/ 130146 h 605921"/>
              <a:gd name="connsiteX14" fmla="*/ 303445 w 552598"/>
              <a:gd name="connsiteY14" fmla="*/ 141642 h 605921"/>
              <a:gd name="connsiteX15" fmla="*/ 303445 w 552598"/>
              <a:gd name="connsiteY15" fmla="*/ 167602 h 605921"/>
              <a:gd name="connsiteX16" fmla="*/ 353580 w 552598"/>
              <a:gd name="connsiteY16" fmla="*/ 188369 h 605921"/>
              <a:gd name="connsiteX17" fmla="*/ 371963 w 552598"/>
              <a:gd name="connsiteY17" fmla="*/ 170012 h 605921"/>
              <a:gd name="connsiteX18" fmla="*/ 388118 w 552598"/>
              <a:gd name="connsiteY18" fmla="*/ 170012 h 605921"/>
              <a:gd name="connsiteX19" fmla="*/ 410215 w 552598"/>
              <a:gd name="connsiteY19" fmla="*/ 192077 h 605921"/>
              <a:gd name="connsiteX20" fmla="*/ 410215 w 552598"/>
              <a:gd name="connsiteY20" fmla="*/ 208209 h 605921"/>
              <a:gd name="connsiteX21" fmla="*/ 391832 w 552598"/>
              <a:gd name="connsiteY21" fmla="*/ 226566 h 605921"/>
              <a:gd name="connsiteX22" fmla="*/ 412628 w 552598"/>
              <a:gd name="connsiteY22" fmla="*/ 276630 h 605921"/>
              <a:gd name="connsiteX23" fmla="*/ 438625 w 552598"/>
              <a:gd name="connsiteY23" fmla="*/ 276630 h 605921"/>
              <a:gd name="connsiteX24" fmla="*/ 450137 w 552598"/>
              <a:gd name="connsiteY24" fmla="*/ 288126 h 605921"/>
              <a:gd name="connsiteX25" fmla="*/ 450137 w 552598"/>
              <a:gd name="connsiteY25" fmla="*/ 319277 h 605921"/>
              <a:gd name="connsiteX26" fmla="*/ 438625 w 552598"/>
              <a:gd name="connsiteY26" fmla="*/ 330773 h 605921"/>
              <a:gd name="connsiteX27" fmla="*/ 412628 w 552598"/>
              <a:gd name="connsiteY27" fmla="*/ 330773 h 605921"/>
              <a:gd name="connsiteX28" fmla="*/ 391832 w 552598"/>
              <a:gd name="connsiteY28" fmla="*/ 380838 h 605921"/>
              <a:gd name="connsiteX29" fmla="*/ 410215 w 552598"/>
              <a:gd name="connsiteY29" fmla="*/ 399102 h 605921"/>
              <a:gd name="connsiteX30" fmla="*/ 410215 w 552598"/>
              <a:gd name="connsiteY30" fmla="*/ 415326 h 605921"/>
              <a:gd name="connsiteX31" fmla="*/ 388118 w 552598"/>
              <a:gd name="connsiteY31" fmla="*/ 437299 h 605921"/>
              <a:gd name="connsiteX32" fmla="*/ 371963 w 552598"/>
              <a:gd name="connsiteY32" fmla="*/ 437299 h 605921"/>
              <a:gd name="connsiteX33" fmla="*/ 353580 w 552598"/>
              <a:gd name="connsiteY33" fmla="*/ 419035 h 605921"/>
              <a:gd name="connsiteX34" fmla="*/ 303445 w 552598"/>
              <a:gd name="connsiteY34" fmla="*/ 439802 h 605921"/>
              <a:gd name="connsiteX35" fmla="*/ 303445 w 552598"/>
              <a:gd name="connsiteY35" fmla="*/ 465761 h 605921"/>
              <a:gd name="connsiteX36" fmla="*/ 291932 w 552598"/>
              <a:gd name="connsiteY36" fmla="*/ 477257 h 605921"/>
              <a:gd name="connsiteX37" fmla="*/ 260737 w 552598"/>
              <a:gd name="connsiteY37" fmla="*/ 477257 h 605921"/>
              <a:gd name="connsiteX38" fmla="*/ 249224 w 552598"/>
              <a:gd name="connsiteY38" fmla="*/ 465761 h 605921"/>
              <a:gd name="connsiteX39" fmla="*/ 249224 w 552598"/>
              <a:gd name="connsiteY39" fmla="*/ 439802 h 605921"/>
              <a:gd name="connsiteX40" fmla="*/ 199089 w 552598"/>
              <a:gd name="connsiteY40" fmla="*/ 419035 h 605921"/>
              <a:gd name="connsiteX41" fmla="*/ 180799 w 552598"/>
              <a:gd name="connsiteY41" fmla="*/ 437299 h 605921"/>
              <a:gd name="connsiteX42" fmla="*/ 164551 w 552598"/>
              <a:gd name="connsiteY42" fmla="*/ 437299 h 605921"/>
              <a:gd name="connsiteX43" fmla="*/ 142547 w 552598"/>
              <a:gd name="connsiteY43" fmla="*/ 415326 h 605921"/>
              <a:gd name="connsiteX44" fmla="*/ 142547 w 552598"/>
              <a:gd name="connsiteY44" fmla="*/ 399102 h 605921"/>
              <a:gd name="connsiteX45" fmla="*/ 160837 w 552598"/>
              <a:gd name="connsiteY45" fmla="*/ 380838 h 605921"/>
              <a:gd name="connsiteX46" fmla="*/ 140041 w 552598"/>
              <a:gd name="connsiteY46" fmla="*/ 330773 h 605921"/>
              <a:gd name="connsiteX47" fmla="*/ 114044 w 552598"/>
              <a:gd name="connsiteY47" fmla="*/ 330773 h 605921"/>
              <a:gd name="connsiteX48" fmla="*/ 102532 w 552598"/>
              <a:gd name="connsiteY48" fmla="*/ 319277 h 605921"/>
              <a:gd name="connsiteX49" fmla="*/ 102532 w 552598"/>
              <a:gd name="connsiteY49" fmla="*/ 288126 h 605921"/>
              <a:gd name="connsiteX50" fmla="*/ 114044 w 552598"/>
              <a:gd name="connsiteY50" fmla="*/ 276630 h 605921"/>
              <a:gd name="connsiteX51" fmla="*/ 140041 w 552598"/>
              <a:gd name="connsiteY51" fmla="*/ 276630 h 605921"/>
              <a:gd name="connsiteX52" fmla="*/ 160837 w 552598"/>
              <a:gd name="connsiteY52" fmla="*/ 226566 h 605921"/>
              <a:gd name="connsiteX53" fmla="*/ 142547 w 552598"/>
              <a:gd name="connsiteY53" fmla="*/ 208209 h 605921"/>
              <a:gd name="connsiteX54" fmla="*/ 142547 w 552598"/>
              <a:gd name="connsiteY54" fmla="*/ 192077 h 605921"/>
              <a:gd name="connsiteX55" fmla="*/ 164551 w 552598"/>
              <a:gd name="connsiteY55" fmla="*/ 170012 h 605921"/>
              <a:gd name="connsiteX56" fmla="*/ 180799 w 552598"/>
              <a:gd name="connsiteY56" fmla="*/ 170012 h 605921"/>
              <a:gd name="connsiteX57" fmla="*/ 199089 w 552598"/>
              <a:gd name="connsiteY57" fmla="*/ 188369 h 605921"/>
              <a:gd name="connsiteX58" fmla="*/ 249224 w 552598"/>
              <a:gd name="connsiteY58" fmla="*/ 167602 h 605921"/>
              <a:gd name="connsiteX59" fmla="*/ 249224 w 552598"/>
              <a:gd name="connsiteY59" fmla="*/ 141642 h 605921"/>
              <a:gd name="connsiteX60" fmla="*/ 260737 w 552598"/>
              <a:gd name="connsiteY60" fmla="*/ 130146 h 605921"/>
              <a:gd name="connsiteX61" fmla="*/ 438507 w 552598"/>
              <a:gd name="connsiteY61" fmla="*/ 79551 h 605921"/>
              <a:gd name="connsiteX62" fmla="*/ 552598 w 552598"/>
              <a:gd name="connsiteY62" fmla="*/ 302952 h 605921"/>
              <a:gd name="connsiteX63" fmla="*/ 276329 w 552598"/>
              <a:gd name="connsiteY63" fmla="*/ 578821 h 605921"/>
              <a:gd name="connsiteX64" fmla="*/ 276329 w 552598"/>
              <a:gd name="connsiteY64" fmla="*/ 602737 h 605921"/>
              <a:gd name="connsiteX65" fmla="*/ 271316 w 552598"/>
              <a:gd name="connsiteY65" fmla="*/ 605332 h 605921"/>
              <a:gd name="connsiteX66" fmla="*/ 206426 w 552598"/>
              <a:gd name="connsiteY66" fmla="*/ 560837 h 605921"/>
              <a:gd name="connsiteX67" fmla="*/ 206426 w 552598"/>
              <a:gd name="connsiteY67" fmla="*/ 555553 h 605921"/>
              <a:gd name="connsiteX68" fmla="*/ 271316 w 552598"/>
              <a:gd name="connsiteY68" fmla="*/ 511059 h 605921"/>
              <a:gd name="connsiteX69" fmla="*/ 276329 w 552598"/>
              <a:gd name="connsiteY69" fmla="*/ 513654 h 605921"/>
              <a:gd name="connsiteX70" fmla="*/ 276329 w 552598"/>
              <a:gd name="connsiteY70" fmla="*/ 537663 h 605921"/>
              <a:gd name="connsiteX71" fmla="*/ 511381 w 552598"/>
              <a:gd name="connsiteY71" fmla="*/ 302952 h 605921"/>
              <a:gd name="connsiteX72" fmla="*/ 414278 w 552598"/>
              <a:gd name="connsiteY72" fmla="*/ 112830 h 605921"/>
              <a:gd name="connsiteX73" fmla="*/ 281414 w 552598"/>
              <a:gd name="connsiteY73" fmla="*/ 589 h 605921"/>
              <a:gd name="connsiteX74" fmla="*/ 346313 w 552598"/>
              <a:gd name="connsiteY74" fmla="*/ 45086 h 605921"/>
              <a:gd name="connsiteX75" fmla="*/ 346313 w 552598"/>
              <a:gd name="connsiteY75" fmla="*/ 50277 h 605921"/>
              <a:gd name="connsiteX76" fmla="*/ 281414 w 552598"/>
              <a:gd name="connsiteY76" fmla="*/ 94775 h 605921"/>
              <a:gd name="connsiteX77" fmla="*/ 276308 w 552598"/>
              <a:gd name="connsiteY77" fmla="*/ 92179 h 605921"/>
              <a:gd name="connsiteX78" fmla="*/ 276308 w 552598"/>
              <a:gd name="connsiteY78" fmla="*/ 68262 h 605921"/>
              <a:gd name="connsiteX79" fmla="*/ 41223 w 552598"/>
              <a:gd name="connsiteY79" fmla="*/ 303077 h 605921"/>
              <a:gd name="connsiteX80" fmla="*/ 138432 w 552598"/>
              <a:gd name="connsiteY80" fmla="*/ 493302 h 605921"/>
              <a:gd name="connsiteX81" fmla="*/ 114200 w 552598"/>
              <a:gd name="connsiteY81" fmla="*/ 526582 h 605921"/>
              <a:gd name="connsiteX82" fmla="*/ 0 w 552598"/>
              <a:gd name="connsiteY82" fmla="*/ 303077 h 605921"/>
              <a:gd name="connsiteX83" fmla="*/ 276308 w 552598"/>
              <a:gd name="connsiteY83" fmla="*/ 27195 h 605921"/>
              <a:gd name="connsiteX84" fmla="*/ 276308 w 552598"/>
              <a:gd name="connsiteY84" fmla="*/ 3185 h 605921"/>
              <a:gd name="connsiteX85" fmla="*/ 281414 w 552598"/>
              <a:gd name="connsiteY85" fmla="*/ 589 h 605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552598" h="605921">
                <a:moveTo>
                  <a:pt x="257952" y="238897"/>
                </a:moveTo>
                <a:cubicBezTo>
                  <a:pt x="255074" y="238897"/>
                  <a:pt x="252845" y="241122"/>
                  <a:pt x="252845" y="243996"/>
                </a:cubicBezTo>
                <a:lnTo>
                  <a:pt x="252845" y="308986"/>
                </a:lnTo>
                <a:lnTo>
                  <a:pt x="228056" y="308986"/>
                </a:lnTo>
                <a:cubicBezTo>
                  <a:pt x="225364" y="308986"/>
                  <a:pt x="223878" y="311953"/>
                  <a:pt x="225642" y="314085"/>
                </a:cubicBezTo>
                <a:lnTo>
                  <a:pt x="273271" y="372123"/>
                </a:lnTo>
                <a:cubicBezTo>
                  <a:pt x="274849" y="373977"/>
                  <a:pt x="277727" y="373977"/>
                  <a:pt x="279306" y="372123"/>
                </a:cubicBezTo>
                <a:lnTo>
                  <a:pt x="327027" y="314085"/>
                </a:lnTo>
                <a:cubicBezTo>
                  <a:pt x="328605" y="311953"/>
                  <a:pt x="327213" y="308894"/>
                  <a:pt x="324520" y="308986"/>
                </a:cubicBezTo>
                <a:lnTo>
                  <a:pt x="299731" y="308986"/>
                </a:lnTo>
                <a:lnTo>
                  <a:pt x="299731" y="243996"/>
                </a:lnTo>
                <a:cubicBezTo>
                  <a:pt x="299731" y="241122"/>
                  <a:pt x="297503" y="238897"/>
                  <a:pt x="294718" y="238897"/>
                </a:cubicBezTo>
                <a:close/>
                <a:moveTo>
                  <a:pt x="260737" y="130146"/>
                </a:moveTo>
                <a:lnTo>
                  <a:pt x="291932" y="130146"/>
                </a:lnTo>
                <a:cubicBezTo>
                  <a:pt x="298431" y="130146"/>
                  <a:pt x="303445" y="135338"/>
                  <a:pt x="303445" y="141642"/>
                </a:cubicBezTo>
                <a:lnTo>
                  <a:pt x="303445" y="167602"/>
                </a:lnTo>
                <a:cubicBezTo>
                  <a:pt x="321642" y="171125"/>
                  <a:pt x="338632" y="178356"/>
                  <a:pt x="353580" y="188369"/>
                </a:cubicBezTo>
                <a:lnTo>
                  <a:pt x="371963" y="170012"/>
                </a:lnTo>
                <a:cubicBezTo>
                  <a:pt x="376420" y="165562"/>
                  <a:pt x="383661" y="165562"/>
                  <a:pt x="388118" y="170012"/>
                </a:cubicBezTo>
                <a:lnTo>
                  <a:pt x="410215" y="192077"/>
                </a:lnTo>
                <a:cubicBezTo>
                  <a:pt x="414671" y="196528"/>
                  <a:pt x="414671" y="203759"/>
                  <a:pt x="410215" y="208209"/>
                </a:cubicBezTo>
                <a:lnTo>
                  <a:pt x="391832" y="226566"/>
                </a:lnTo>
                <a:cubicBezTo>
                  <a:pt x="401859" y="241400"/>
                  <a:pt x="409100" y="258459"/>
                  <a:pt x="412628" y="276630"/>
                </a:cubicBezTo>
                <a:lnTo>
                  <a:pt x="438625" y="276630"/>
                </a:lnTo>
                <a:cubicBezTo>
                  <a:pt x="445124" y="276630"/>
                  <a:pt x="450137" y="281822"/>
                  <a:pt x="450137" y="288126"/>
                </a:cubicBezTo>
                <a:lnTo>
                  <a:pt x="450137" y="319277"/>
                </a:lnTo>
                <a:cubicBezTo>
                  <a:pt x="450137" y="325674"/>
                  <a:pt x="444938" y="330773"/>
                  <a:pt x="438625" y="330773"/>
                </a:cubicBezTo>
                <a:lnTo>
                  <a:pt x="412628" y="330773"/>
                </a:lnTo>
                <a:cubicBezTo>
                  <a:pt x="409100" y="348945"/>
                  <a:pt x="401859" y="365818"/>
                  <a:pt x="391832" y="380838"/>
                </a:cubicBezTo>
                <a:lnTo>
                  <a:pt x="410215" y="399102"/>
                </a:lnTo>
                <a:cubicBezTo>
                  <a:pt x="414671" y="403552"/>
                  <a:pt x="414671" y="410876"/>
                  <a:pt x="410215" y="415326"/>
                </a:cubicBezTo>
                <a:lnTo>
                  <a:pt x="388118" y="437299"/>
                </a:lnTo>
                <a:cubicBezTo>
                  <a:pt x="383661" y="441749"/>
                  <a:pt x="376420" y="441749"/>
                  <a:pt x="371963" y="437299"/>
                </a:cubicBezTo>
                <a:lnTo>
                  <a:pt x="353580" y="419035"/>
                </a:lnTo>
                <a:cubicBezTo>
                  <a:pt x="338725" y="429047"/>
                  <a:pt x="321642" y="436186"/>
                  <a:pt x="303445" y="439802"/>
                </a:cubicBezTo>
                <a:lnTo>
                  <a:pt x="303445" y="465761"/>
                </a:lnTo>
                <a:cubicBezTo>
                  <a:pt x="303445" y="472158"/>
                  <a:pt x="298246" y="477257"/>
                  <a:pt x="291932" y="477257"/>
                </a:cubicBezTo>
                <a:lnTo>
                  <a:pt x="260737" y="477257"/>
                </a:lnTo>
                <a:cubicBezTo>
                  <a:pt x="254331" y="477257"/>
                  <a:pt x="249224" y="472065"/>
                  <a:pt x="249224" y="465761"/>
                </a:cubicBezTo>
                <a:lnTo>
                  <a:pt x="249224" y="439802"/>
                </a:lnTo>
                <a:cubicBezTo>
                  <a:pt x="231027" y="436186"/>
                  <a:pt x="214130" y="429047"/>
                  <a:pt x="199089" y="419035"/>
                </a:cubicBezTo>
                <a:lnTo>
                  <a:pt x="180799" y="437299"/>
                </a:lnTo>
                <a:cubicBezTo>
                  <a:pt x="176342" y="441749"/>
                  <a:pt x="169008" y="441749"/>
                  <a:pt x="164551" y="437299"/>
                </a:cubicBezTo>
                <a:lnTo>
                  <a:pt x="142547" y="415326"/>
                </a:lnTo>
                <a:cubicBezTo>
                  <a:pt x="138091" y="410876"/>
                  <a:pt x="138091" y="403552"/>
                  <a:pt x="142547" y="399102"/>
                </a:cubicBezTo>
                <a:lnTo>
                  <a:pt x="160837" y="380838"/>
                </a:lnTo>
                <a:cubicBezTo>
                  <a:pt x="150810" y="366004"/>
                  <a:pt x="143661" y="348945"/>
                  <a:pt x="140041" y="330773"/>
                </a:cubicBezTo>
                <a:lnTo>
                  <a:pt x="114044" y="330773"/>
                </a:lnTo>
                <a:cubicBezTo>
                  <a:pt x="107638" y="330773"/>
                  <a:pt x="102532" y="325582"/>
                  <a:pt x="102532" y="319277"/>
                </a:cubicBezTo>
                <a:lnTo>
                  <a:pt x="102532" y="288126"/>
                </a:lnTo>
                <a:cubicBezTo>
                  <a:pt x="102532" y="281636"/>
                  <a:pt x="107731" y="276630"/>
                  <a:pt x="114044" y="276630"/>
                </a:cubicBezTo>
                <a:lnTo>
                  <a:pt x="140041" y="276630"/>
                </a:lnTo>
                <a:cubicBezTo>
                  <a:pt x="143661" y="258459"/>
                  <a:pt x="150810" y="241492"/>
                  <a:pt x="160837" y="226566"/>
                </a:cubicBezTo>
                <a:lnTo>
                  <a:pt x="142547" y="208209"/>
                </a:lnTo>
                <a:cubicBezTo>
                  <a:pt x="138091" y="203759"/>
                  <a:pt x="138091" y="196528"/>
                  <a:pt x="142547" y="192077"/>
                </a:cubicBezTo>
                <a:lnTo>
                  <a:pt x="164551" y="170012"/>
                </a:lnTo>
                <a:cubicBezTo>
                  <a:pt x="169008" y="165562"/>
                  <a:pt x="176342" y="165562"/>
                  <a:pt x="180799" y="170012"/>
                </a:cubicBezTo>
                <a:lnTo>
                  <a:pt x="199089" y="188369"/>
                </a:lnTo>
                <a:cubicBezTo>
                  <a:pt x="213944" y="178356"/>
                  <a:pt x="231027" y="171125"/>
                  <a:pt x="249224" y="167602"/>
                </a:cubicBezTo>
                <a:lnTo>
                  <a:pt x="249224" y="141642"/>
                </a:lnTo>
                <a:cubicBezTo>
                  <a:pt x="249224" y="135153"/>
                  <a:pt x="254424" y="130146"/>
                  <a:pt x="260737" y="130146"/>
                </a:cubicBezTo>
                <a:close/>
                <a:moveTo>
                  <a:pt x="438507" y="79551"/>
                </a:moveTo>
                <a:cubicBezTo>
                  <a:pt x="510081" y="131462"/>
                  <a:pt x="552598" y="214890"/>
                  <a:pt x="552598" y="302952"/>
                </a:cubicBezTo>
                <a:cubicBezTo>
                  <a:pt x="552598" y="455069"/>
                  <a:pt x="428760" y="578821"/>
                  <a:pt x="276329" y="578821"/>
                </a:cubicBezTo>
                <a:lnTo>
                  <a:pt x="276329" y="602737"/>
                </a:lnTo>
                <a:cubicBezTo>
                  <a:pt x="276329" y="605332"/>
                  <a:pt x="273358" y="606815"/>
                  <a:pt x="271316" y="605332"/>
                </a:cubicBezTo>
                <a:lnTo>
                  <a:pt x="206426" y="560837"/>
                </a:lnTo>
                <a:cubicBezTo>
                  <a:pt x="204569" y="559539"/>
                  <a:pt x="204569" y="556759"/>
                  <a:pt x="206426" y="555553"/>
                </a:cubicBezTo>
                <a:lnTo>
                  <a:pt x="271316" y="511059"/>
                </a:lnTo>
                <a:cubicBezTo>
                  <a:pt x="273544" y="509575"/>
                  <a:pt x="276329" y="511059"/>
                  <a:pt x="276329" y="513654"/>
                </a:cubicBezTo>
                <a:lnTo>
                  <a:pt x="276329" y="537663"/>
                </a:lnTo>
                <a:cubicBezTo>
                  <a:pt x="405923" y="537663"/>
                  <a:pt x="511381" y="432358"/>
                  <a:pt x="511381" y="302952"/>
                </a:cubicBezTo>
                <a:cubicBezTo>
                  <a:pt x="511381" y="228053"/>
                  <a:pt x="475176" y="156954"/>
                  <a:pt x="414278" y="112830"/>
                </a:cubicBezTo>
                <a:close/>
                <a:moveTo>
                  <a:pt x="281414" y="589"/>
                </a:moveTo>
                <a:lnTo>
                  <a:pt x="346313" y="45086"/>
                </a:lnTo>
                <a:cubicBezTo>
                  <a:pt x="348170" y="46384"/>
                  <a:pt x="348170" y="49072"/>
                  <a:pt x="346313" y="50277"/>
                </a:cubicBezTo>
                <a:lnTo>
                  <a:pt x="281414" y="94775"/>
                </a:lnTo>
                <a:cubicBezTo>
                  <a:pt x="279186" y="96258"/>
                  <a:pt x="276308" y="94775"/>
                  <a:pt x="276308" y="92179"/>
                </a:cubicBezTo>
                <a:lnTo>
                  <a:pt x="276308" y="68262"/>
                </a:lnTo>
                <a:cubicBezTo>
                  <a:pt x="146695" y="68262"/>
                  <a:pt x="41223" y="173665"/>
                  <a:pt x="41223" y="303077"/>
                </a:cubicBezTo>
                <a:cubicBezTo>
                  <a:pt x="41223" y="377980"/>
                  <a:pt x="77526" y="449176"/>
                  <a:pt x="138432" y="493302"/>
                </a:cubicBezTo>
                <a:lnTo>
                  <a:pt x="114200" y="526582"/>
                </a:lnTo>
                <a:cubicBezTo>
                  <a:pt x="42709" y="474762"/>
                  <a:pt x="0" y="391237"/>
                  <a:pt x="0" y="303077"/>
                </a:cubicBezTo>
                <a:cubicBezTo>
                  <a:pt x="0" y="150953"/>
                  <a:pt x="123948" y="27195"/>
                  <a:pt x="276308" y="27195"/>
                </a:cubicBezTo>
                <a:lnTo>
                  <a:pt x="276308" y="3185"/>
                </a:lnTo>
                <a:cubicBezTo>
                  <a:pt x="276308" y="589"/>
                  <a:pt x="279279" y="-894"/>
                  <a:pt x="281414" y="589"/>
                </a:cubicBezTo>
                <a:close/>
              </a:path>
            </a:pathLst>
          </a:custGeom>
          <a:solidFill>
            <a:schemeClr val="bg1"/>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3"/>
          <p:cNvSpPr>
            <a:spLocks noChangeArrowheads="1"/>
          </p:cNvSpPr>
          <p:nvPr/>
        </p:nvSpPr>
        <p:spPr bwMode="auto">
          <a:xfrm>
            <a:off x="1677827" y="407363"/>
            <a:ext cx="658987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400" b="1" u="none" dirty="0">
                <a:solidFill>
                  <a:schemeClr val="tx1">
                    <a:lumMod val="75000"/>
                    <a:lumOff val="25000"/>
                  </a:schemeClr>
                </a:solidFill>
                <a:latin typeface="+mn-lt"/>
                <a:ea typeface="+mn-ea"/>
                <a:cs typeface="+mn-ea"/>
                <a:sym typeface="+mn-lt"/>
              </a:rPr>
              <a:t>建立基于设备生命周期的安全管理模式</a:t>
            </a:r>
          </a:p>
        </p:txBody>
      </p:sp>
      <p:sp>
        <p:nvSpPr>
          <p:cNvPr id="46" name="Freeform 7"/>
          <p:cNvSpPr/>
          <p:nvPr/>
        </p:nvSpPr>
        <p:spPr bwMode="auto">
          <a:xfrm>
            <a:off x="252951" y="170154"/>
            <a:ext cx="968619" cy="969218"/>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606179" y="301055"/>
            <a:ext cx="837539" cy="838317"/>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9712" y="1230566"/>
            <a:ext cx="8452576" cy="3284995"/>
          </a:xfrm>
          <a:prstGeom prst="rect">
            <a:avLst/>
          </a:prstGeom>
        </p:spPr>
      </p:pic>
      <p:sp>
        <p:nvSpPr>
          <p:cNvPr id="17" name="五边形 9"/>
          <p:cNvSpPr/>
          <p:nvPr/>
        </p:nvSpPr>
        <p:spPr bwMode="auto">
          <a:xfrm>
            <a:off x="2069737" y="4878680"/>
            <a:ext cx="1384300" cy="422275"/>
          </a:xfrm>
          <a:prstGeom prst="homePlate">
            <a:avLst/>
          </a:prstGeom>
          <a:solidFill>
            <a:srgbClr val="B71C2B"/>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lIns="144000" tIns="72000" rIns="72000" bIns="72000">
            <a:spAutoFit/>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800" b="0" i="0" u="none" strike="noStrike" kern="1200" cap="none" spc="0" normalizeH="0" baseline="0" noProof="0" dirty="0">
                <a:ln>
                  <a:noFill/>
                </a:ln>
                <a:solidFill>
                  <a:schemeClr val="bg1"/>
                </a:solidFill>
                <a:effectLst/>
                <a:uLnTx/>
                <a:uFillTx/>
                <a:latin typeface="+mn-lt"/>
                <a:ea typeface="+mn-ea"/>
                <a:cs typeface="+mn-ea"/>
                <a:sym typeface="+mn-lt"/>
              </a:rPr>
              <a:t>设计</a:t>
            </a:r>
            <a:r>
              <a:rPr kumimoji="0" lang="en-US" altLang="zh-CN" sz="1800" b="0" i="0" u="none" strike="noStrike" kern="1200" cap="none" spc="0" normalizeH="0" baseline="0" noProof="0" dirty="0">
                <a:ln>
                  <a:noFill/>
                </a:ln>
                <a:solidFill>
                  <a:schemeClr val="bg1"/>
                </a:solidFill>
                <a:effectLst/>
                <a:uLnTx/>
                <a:uFillTx/>
                <a:latin typeface="+mn-lt"/>
                <a:ea typeface="+mn-ea"/>
                <a:cs typeface="+mn-ea"/>
                <a:sym typeface="+mn-lt"/>
              </a:rPr>
              <a:t>/</a:t>
            </a:r>
            <a:r>
              <a:rPr kumimoji="0" lang="zh-CN" altLang="en-US" sz="1800" b="0" i="0" u="none" strike="noStrike" kern="1200" cap="none" spc="0" normalizeH="0" baseline="0" noProof="0" dirty="0">
                <a:ln>
                  <a:noFill/>
                </a:ln>
                <a:solidFill>
                  <a:schemeClr val="bg1"/>
                </a:solidFill>
                <a:effectLst/>
                <a:uLnTx/>
                <a:uFillTx/>
                <a:latin typeface="+mn-lt"/>
                <a:ea typeface="+mn-ea"/>
                <a:cs typeface="+mn-ea"/>
                <a:sym typeface="+mn-lt"/>
              </a:rPr>
              <a:t>制造</a:t>
            </a:r>
          </a:p>
        </p:txBody>
      </p:sp>
      <p:sp>
        <p:nvSpPr>
          <p:cNvPr id="18" name="五边形 10"/>
          <p:cNvSpPr/>
          <p:nvPr/>
        </p:nvSpPr>
        <p:spPr bwMode="auto">
          <a:xfrm>
            <a:off x="4146913" y="4891547"/>
            <a:ext cx="1384300" cy="422275"/>
          </a:xfrm>
          <a:prstGeom prst="homePlate">
            <a:avLst/>
          </a:prstGeom>
          <a:solidFill>
            <a:srgbClr val="3B3838"/>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lIns="144000" tIns="72000" rIns="72000" bIns="72000">
            <a:spAutoFit/>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800" b="0" i="0" u="none" strike="noStrike" kern="1200" cap="none" spc="0" normalizeH="0" baseline="0" noProof="0" dirty="0">
                <a:ln>
                  <a:noFill/>
                </a:ln>
                <a:solidFill>
                  <a:schemeClr val="bg1"/>
                </a:solidFill>
                <a:effectLst/>
                <a:uLnTx/>
                <a:uFillTx/>
                <a:latin typeface="+mn-lt"/>
                <a:ea typeface="+mn-ea"/>
                <a:cs typeface="+mn-ea"/>
                <a:sym typeface="+mn-lt"/>
              </a:rPr>
              <a:t>安装</a:t>
            </a:r>
            <a:r>
              <a:rPr kumimoji="0" lang="en-US" altLang="zh-CN" sz="1800" b="0" i="0" u="none" strike="noStrike" kern="1200" cap="none" spc="0" normalizeH="0" baseline="0" noProof="0" dirty="0">
                <a:ln>
                  <a:noFill/>
                </a:ln>
                <a:solidFill>
                  <a:schemeClr val="bg1"/>
                </a:solidFill>
                <a:effectLst/>
                <a:uLnTx/>
                <a:uFillTx/>
                <a:latin typeface="+mn-lt"/>
                <a:ea typeface="+mn-ea"/>
                <a:cs typeface="+mn-ea"/>
                <a:sym typeface="+mn-lt"/>
              </a:rPr>
              <a:t>/</a:t>
            </a:r>
            <a:r>
              <a:rPr kumimoji="0" lang="zh-CN" altLang="en-US" sz="1800" b="0" i="0" u="none" strike="noStrike" kern="1200" cap="none" spc="0" normalizeH="0" baseline="0" noProof="0" dirty="0">
                <a:ln>
                  <a:noFill/>
                </a:ln>
                <a:solidFill>
                  <a:schemeClr val="bg1"/>
                </a:solidFill>
                <a:effectLst/>
                <a:uLnTx/>
                <a:uFillTx/>
                <a:latin typeface="+mn-lt"/>
                <a:ea typeface="+mn-ea"/>
                <a:cs typeface="+mn-ea"/>
                <a:sym typeface="+mn-lt"/>
              </a:rPr>
              <a:t>调试</a:t>
            </a:r>
          </a:p>
        </p:txBody>
      </p:sp>
      <p:sp>
        <p:nvSpPr>
          <p:cNvPr id="19" name="五边形 11"/>
          <p:cNvSpPr/>
          <p:nvPr/>
        </p:nvSpPr>
        <p:spPr bwMode="auto">
          <a:xfrm>
            <a:off x="6413863" y="4852653"/>
            <a:ext cx="1384300" cy="422275"/>
          </a:xfrm>
          <a:prstGeom prst="homePlate">
            <a:avLst/>
          </a:prstGeom>
          <a:solidFill>
            <a:srgbClr val="B71C2B"/>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lIns="144000" tIns="72000" rIns="72000" bIns="72000">
            <a:spAutoFit/>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800" b="0" i="0" u="none" strike="noStrike" kern="1200" cap="none" spc="0" normalizeH="0" baseline="0" noProof="0" dirty="0">
                <a:ln>
                  <a:noFill/>
                </a:ln>
                <a:solidFill>
                  <a:schemeClr val="bg1"/>
                </a:solidFill>
                <a:effectLst/>
                <a:uLnTx/>
                <a:uFillTx/>
                <a:latin typeface="+mn-lt"/>
                <a:ea typeface="+mn-ea"/>
                <a:cs typeface="+mn-ea"/>
                <a:sym typeface="+mn-lt"/>
              </a:rPr>
              <a:t>使用</a:t>
            </a:r>
            <a:r>
              <a:rPr kumimoji="0" lang="en-US" altLang="zh-CN" sz="1800" b="0" i="0" u="none" strike="noStrike" kern="1200" cap="none" spc="0" normalizeH="0" baseline="0" noProof="0" dirty="0">
                <a:ln>
                  <a:noFill/>
                </a:ln>
                <a:solidFill>
                  <a:schemeClr val="bg1"/>
                </a:solidFill>
                <a:effectLst/>
                <a:uLnTx/>
                <a:uFillTx/>
                <a:latin typeface="+mn-lt"/>
                <a:ea typeface="+mn-ea"/>
                <a:cs typeface="+mn-ea"/>
                <a:sym typeface="+mn-lt"/>
              </a:rPr>
              <a:t>/</a:t>
            </a:r>
            <a:r>
              <a:rPr kumimoji="0" lang="zh-CN" altLang="en-US" sz="1800" b="0" i="0" u="none" strike="noStrike" kern="1200" cap="none" spc="0" normalizeH="0" baseline="0" noProof="0" dirty="0">
                <a:ln>
                  <a:noFill/>
                </a:ln>
                <a:solidFill>
                  <a:schemeClr val="bg1"/>
                </a:solidFill>
                <a:effectLst/>
                <a:uLnTx/>
                <a:uFillTx/>
                <a:latin typeface="+mn-lt"/>
                <a:ea typeface="+mn-ea"/>
                <a:cs typeface="+mn-ea"/>
                <a:sym typeface="+mn-lt"/>
              </a:rPr>
              <a:t>操作</a:t>
            </a:r>
          </a:p>
        </p:txBody>
      </p:sp>
      <p:sp>
        <p:nvSpPr>
          <p:cNvPr id="20" name="五边形 12"/>
          <p:cNvSpPr/>
          <p:nvPr/>
        </p:nvSpPr>
        <p:spPr bwMode="auto">
          <a:xfrm>
            <a:off x="8614864" y="4852652"/>
            <a:ext cx="1384300" cy="422275"/>
          </a:xfrm>
          <a:prstGeom prst="homePlate">
            <a:avLst/>
          </a:prstGeom>
          <a:solidFill>
            <a:srgbClr val="3B3838"/>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lIns="144000" tIns="72000" rIns="72000" bIns="72000">
            <a:spAutoFit/>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800" b="0" i="0" u="none" strike="noStrike" kern="1200" cap="none" spc="0" normalizeH="0" baseline="0" noProof="0" dirty="0">
                <a:ln>
                  <a:noFill/>
                </a:ln>
                <a:solidFill>
                  <a:schemeClr val="bg1"/>
                </a:solidFill>
                <a:effectLst/>
                <a:uLnTx/>
                <a:uFillTx/>
                <a:latin typeface="+mn-lt"/>
                <a:ea typeface="+mn-ea"/>
                <a:cs typeface="+mn-ea"/>
                <a:sym typeface="+mn-lt"/>
              </a:rPr>
              <a:t>维修</a:t>
            </a:r>
            <a:r>
              <a:rPr kumimoji="0" lang="en-US" altLang="zh-CN" sz="1800" b="0" i="0" u="none" strike="noStrike" kern="1200" cap="none" spc="0" normalizeH="0" baseline="0" noProof="0" dirty="0">
                <a:ln>
                  <a:noFill/>
                </a:ln>
                <a:solidFill>
                  <a:schemeClr val="bg1"/>
                </a:solidFill>
                <a:effectLst/>
                <a:uLnTx/>
                <a:uFillTx/>
                <a:latin typeface="+mn-lt"/>
                <a:ea typeface="+mn-ea"/>
                <a:cs typeface="+mn-ea"/>
                <a:sym typeface="+mn-lt"/>
              </a:rPr>
              <a:t>/</a:t>
            </a:r>
            <a:r>
              <a:rPr kumimoji="0" lang="zh-CN" altLang="en-US" sz="1800" b="0" i="0" u="none" strike="noStrike" kern="1200" cap="none" spc="0" normalizeH="0" baseline="0" noProof="0" dirty="0">
                <a:ln>
                  <a:noFill/>
                </a:ln>
                <a:solidFill>
                  <a:schemeClr val="bg1"/>
                </a:solidFill>
                <a:effectLst/>
                <a:uLnTx/>
                <a:uFillTx/>
                <a:latin typeface="+mn-lt"/>
                <a:ea typeface="+mn-ea"/>
                <a:cs typeface="+mn-ea"/>
                <a:sym typeface="+mn-lt"/>
              </a:rPr>
              <a:t>报废</a:t>
            </a:r>
          </a:p>
        </p:txBody>
      </p:sp>
      <p:sp>
        <p:nvSpPr>
          <p:cNvPr id="21" name="燕尾形箭头 16"/>
          <p:cNvSpPr/>
          <p:nvPr/>
        </p:nvSpPr>
        <p:spPr bwMode="auto">
          <a:xfrm>
            <a:off x="1694065" y="5462275"/>
            <a:ext cx="8919302" cy="900113"/>
          </a:xfrm>
          <a:prstGeom prst="notchedRightArrow">
            <a:avLst/>
          </a:prstGeom>
          <a:solidFill>
            <a:srgbClr val="B71C2B"/>
          </a:solidFill>
          <a:ln w="6350" cap="flat" cmpd="sng" algn="ctr">
            <a:noFill/>
            <a:prstDash val="solid"/>
            <a:round/>
            <a:headEnd type="none" w="med" len="med"/>
            <a:tailEnd type="none" w="med" len="med"/>
          </a:ln>
          <a:effectLst>
            <a:outerShdw dist="35921" dir="2700000" algn="ctr" rotWithShape="0">
              <a:schemeClr val="bg2"/>
            </a:outerShdw>
          </a:effectLst>
        </p:spPr>
        <p:txBody>
          <a:bodyPr wrap="square" lIns="144000" tIns="72000" rIns="72000" bIns="7200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000" b="0" i="0" u="none" strike="noStrike" kern="1200" cap="none" spc="0" normalizeH="0" baseline="0" noProof="0" dirty="0">
                <a:ln>
                  <a:noFill/>
                </a:ln>
                <a:solidFill>
                  <a:schemeClr val="bg1"/>
                </a:solidFill>
                <a:effectLst/>
                <a:uLnTx/>
                <a:uFillTx/>
                <a:latin typeface="+mn-lt"/>
                <a:ea typeface="+mn-ea"/>
                <a:cs typeface="+mn-ea"/>
                <a:sym typeface="+mn-lt"/>
              </a:rPr>
              <a:t>设备生命周期管理</a:t>
            </a:r>
          </a:p>
        </p:txBody>
      </p:sp>
      <p:cxnSp>
        <p:nvCxnSpPr>
          <p:cNvPr id="6" name="直接连接符 5"/>
          <p:cNvCxnSpPr/>
          <p:nvPr/>
        </p:nvCxnSpPr>
        <p:spPr>
          <a:xfrm>
            <a:off x="1102088" y="6505575"/>
            <a:ext cx="10077450"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等腰三角形 23"/>
          <p:cNvSpPr/>
          <p:nvPr/>
        </p:nvSpPr>
        <p:spPr>
          <a:xfrm>
            <a:off x="3838574" y="1675773"/>
            <a:ext cx="4514851" cy="4230353"/>
          </a:xfrm>
          <a:prstGeom prst="triangle">
            <a:avLst/>
          </a:prstGeom>
          <a:solidFill>
            <a:srgbClr val="B71C2B"/>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3" name="任意多边形: 形状 22"/>
          <p:cNvSpPr/>
          <p:nvPr/>
        </p:nvSpPr>
        <p:spPr>
          <a:xfrm>
            <a:off x="3842744" y="4450540"/>
            <a:ext cx="4510681" cy="1451679"/>
          </a:xfrm>
          <a:custGeom>
            <a:avLst/>
            <a:gdLst>
              <a:gd name="connsiteX0" fmla="*/ 774654 w 4510681"/>
              <a:gd name="connsiteY0" fmla="*/ 0 h 1451679"/>
              <a:gd name="connsiteX1" fmla="*/ 3736028 w 4510681"/>
              <a:gd name="connsiteY1" fmla="*/ 0 h 1451679"/>
              <a:gd name="connsiteX2" fmla="*/ 4510681 w 4510681"/>
              <a:gd name="connsiteY2" fmla="*/ 1451679 h 1451679"/>
              <a:gd name="connsiteX3" fmla="*/ 0 w 4510681"/>
              <a:gd name="connsiteY3" fmla="*/ 1451679 h 1451679"/>
            </a:gdLst>
            <a:ahLst/>
            <a:cxnLst>
              <a:cxn ang="0">
                <a:pos x="connsiteX0" y="connsiteY0"/>
              </a:cxn>
              <a:cxn ang="0">
                <a:pos x="connsiteX1" y="connsiteY1"/>
              </a:cxn>
              <a:cxn ang="0">
                <a:pos x="connsiteX2" y="connsiteY2"/>
              </a:cxn>
              <a:cxn ang="0">
                <a:pos x="connsiteX3" y="connsiteY3"/>
              </a:cxn>
            </a:cxnLst>
            <a:rect l="l" t="t" r="r" b="b"/>
            <a:pathLst>
              <a:path w="4510681" h="1451679">
                <a:moveTo>
                  <a:pt x="774654" y="0"/>
                </a:moveTo>
                <a:lnTo>
                  <a:pt x="3736028" y="0"/>
                </a:lnTo>
                <a:lnTo>
                  <a:pt x="4510681" y="1451679"/>
                </a:lnTo>
                <a:lnTo>
                  <a:pt x="0" y="1451679"/>
                </a:lnTo>
                <a:close/>
              </a:path>
            </a:pathLst>
          </a:custGeom>
          <a:solidFill>
            <a:srgbClr val="3B383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45" name="Rectangle 3"/>
          <p:cNvSpPr>
            <a:spLocks noChangeArrowheads="1"/>
          </p:cNvSpPr>
          <p:nvPr/>
        </p:nvSpPr>
        <p:spPr bwMode="auto">
          <a:xfrm>
            <a:off x="1677827" y="407363"/>
            <a:ext cx="973312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400" b="1" u="none" dirty="0">
                <a:solidFill>
                  <a:schemeClr val="tx1">
                    <a:lumMod val="75000"/>
                    <a:lumOff val="25000"/>
                  </a:schemeClr>
                </a:solidFill>
                <a:latin typeface="+mn-lt"/>
                <a:ea typeface="+mn-ea"/>
                <a:cs typeface="+mn-ea"/>
                <a:sym typeface="+mn-lt"/>
              </a:rPr>
              <a:t>设备本质安全需要将风险评价与安全标准合规性评价进行有机结合</a:t>
            </a:r>
          </a:p>
        </p:txBody>
      </p:sp>
      <p:sp>
        <p:nvSpPr>
          <p:cNvPr id="46" name="Freeform 7"/>
          <p:cNvSpPr/>
          <p:nvPr/>
        </p:nvSpPr>
        <p:spPr bwMode="auto">
          <a:xfrm>
            <a:off x="252951" y="170154"/>
            <a:ext cx="968619" cy="969218"/>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606179" y="301055"/>
            <a:ext cx="837539" cy="838317"/>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sp>
        <p:nvSpPr>
          <p:cNvPr id="7" name="矩形 6"/>
          <p:cNvSpPr/>
          <p:nvPr/>
        </p:nvSpPr>
        <p:spPr>
          <a:xfrm>
            <a:off x="5315663" y="2994954"/>
            <a:ext cx="1647112" cy="1451679"/>
          </a:xfrm>
          <a:prstGeom prst="rect">
            <a:avLst/>
          </a:prstGeom>
        </p:spPr>
        <p:txBody>
          <a:bodyPr wrap="square">
            <a:spAutoFit/>
          </a:bodyPr>
          <a:lstStyle/>
          <a:p>
            <a:pPr marL="179705" lvl="0" indent="-179705" defTabSz="-635" fontAlgn="base">
              <a:lnSpc>
                <a:spcPts val="1800"/>
              </a:lnSpc>
              <a:spcBef>
                <a:spcPct val="0"/>
              </a:spcBef>
              <a:spcAft>
                <a:spcPct val="0"/>
              </a:spcAft>
              <a:buFont typeface="Arial" charset="0"/>
              <a:buChar char="•"/>
              <a:tabLst>
                <a:tab pos="762000" algn="l"/>
                <a:tab pos="990600" algn="l"/>
              </a:tabLst>
              <a:defRPr/>
            </a:pPr>
            <a:r>
              <a:rPr lang="zh-CN" altLang="en-US" sz="1600" dirty="0">
                <a:solidFill>
                  <a:schemeClr val="bg1"/>
                </a:solidFill>
                <a:cs typeface="+mn-ea"/>
                <a:sym typeface="+mn-lt"/>
              </a:rPr>
              <a:t>风险评价</a:t>
            </a:r>
          </a:p>
          <a:p>
            <a:pPr marL="179705" lvl="0" indent="-179705" defTabSz="-635" fontAlgn="base">
              <a:lnSpc>
                <a:spcPts val="2165"/>
              </a:lnSpc>
              <a:spcBef>
                <a:spcPct val="0"/>
              </a:spcBef>
              <a:spcAft>
                <a:spcPct val="0"/>
              </a:spcAft>
              <a:buFont typeface="Arial" charset="0"/>
              <a:buChar char="•"/>
              <a:tabLst>
                <a:tab pos="762000" algn="l"/>
                <a:tab pos="990600" algn="l"/>
              </a:tabLst>
              <a:defRPr/>
            </a:pPr>
            <a:r>
              <a:rPr lang="zh-CN" altLang="en-US" sz="1600" dirty="0">
                <a:solidFill>
                  <a:schemeClr val="bg1"/>
                </a:solidFill>
                <a:cs typeface="+mn-ea"/>
                <a:sym typeface="+mn-lt"/>
              </a:rPr>
              <a:t>安全状态报告</a:t>
            </a:r>
          </a:p>
          <a:p>
            <a:pPr marL="179705" lvl="0" indent="-179705" defTabSz="-635" fontAlgn="base">
              <a:lnSpc>
                <a:spcPts val="2165"/>
              </a:lnSpc>
              <a:spcBef>
                <a:spcPct val="0"/>
              </a:spcBef>
              <a:spcAft>
                <a:spcPct val="0"/>
              </a:spcAft>
              <a:buFont typeface="Arial" charset="0"/>
              <a:buChar char="•"/>
              <a:tabLst>
                <a:tab pos="762000" algn="l"/>
                <a:tab pos="990600" algn="l"/>
              </a:tabLst>
              <a:defRPr/>
            </a:pPr>
            <a:r>
              <a:rPr lang="zh-CN" altLang="en-US" sz="1600" dirty="0">
                <a:solidFill>
                  <a:schemeClr val="bg1"/>
                </a:solidFill>
                <a:cs typeface="+mn-ea"/>
                <a:sym typeface="+mn-lt"/>
              </a:rPr>
              <a:t>关键安全要素</a:t>
            </a:r>
          </a:p>
          <a:p>
            <a:pPr marL="179705" lvl="0" indent="-179705" defTabSz="-635" fontAlgn="base">
              <a:lnSpc>
                <a:spcPts val="2165"/>
              </a:lnSpc>
              <a:spcBef>
                <a:spcPct val="0"/>
              </a:spcBef>
              <a:spcAft>
                <a:spcPct val="0"/>
              </a:spcAft>
              <a:buFont typeface="Arial" charset="0"/>
              <a:buChar char="•"/>
              <a:tabLst>
                <a:tab pos="762000" algn="l"/>
                <a:tab pos="990600" algn="l"/>
              </a:tabLst>
              <a:defRPr/>
            </a:pPr>
            <a:r>
              <a:rPr lang="zh-CN" altLang="en-US" sz="1600" dirty="0">
                <a:solidFill>
                  <a:schemeClr val="bg1"/>
                </a:solidFill>
                <a:cs typeface="+mn-ea"/>
                <a:sym typeface="+mn-lt"/>
              </a:rPr>
              <a:t>绩效要求</a:t>
            </a:r>
          </a:p>
          <a:p>
            <a:pPr marL="179705" lvl="0" indent="-179705" defTabSz="-635" fontAlgn="base">
              <a:lnSpc>
                <a:spcPts val="2165"/>
              </a:lnSpc>
              <a:spcBef>
                <a:spcPct val="0"/>
              </a:spcBef>
              <a:spcAft>
                <a:spcPct val="0"/>
              </a:spcAft>
              <a:buFont typeface="Arial" charset="0"/>
              <a:buChar char="•"/>
              <a:tabLst>
                <a:tab pos="762000" algn="l"/>
                <a:tab pos="990600" algn="l"/>
              </a:tabLst>
              <a:defRPr/>
            </a:pPr>
            <a:r>
              <a:rPr lang="zh-CN" altLang="en-US" sz="1600" dirty="0">
                <a:solidFill>
                  <a:schemeClr val="bg1"/>
                </a:solidFill>
                <a:cs typeface="+mn-ea"/>
                <a:sym typeface="+mn-lt"/>
              </a:rPr>
              <a:t>实施与验证</a:t>
            </a:r>
            <a:endParaRPr lang="zh-CN" altLang="en-US" sz="1600" dirty="0">
              <a:solidFill>
                <a:schemeClr val="bg1"/>
              </a:solidFill>
            </a:endParaRPr>
          </a:p>
        </p:txBody>
      </p:sp>
      <p:sp>
        <p:nvSpPr>
          <p:cNvPr id="9" name="矩形 8"/>
          <p:cNvSpPr/>
          <p:nvPr/>
        </p:nvSpPr>
        <p:spPr>
          <a:xfrm>
            <a:off x="4481511" y="4836164"/>
            <a:ext cx="3405188" cy="701795"/>
          </a:xfrm>
          <a:prstGeom prst="rect">
            <a:avLst/>
          </a:prstGeom>
        </p:spPr>
        <p:txBody>
          <a:bodyPr wrap="square">
            <a:spAutoFit/>
          </a:bodyPr>
          <a:lstStyle/>
          <a:p>
            <a:pPr lvl="0" defTabSz="-635" fontAlgn="base">
              <a:lnSpc>
                <a:spcPts val="2500"/>
              </a:lnSpc>
              <a:spcBef>
                <a:spcPct val="0"/>
              </a:spcBef>
              <a:spcAft>
                <a:spcPct val="0"/>
              </a:spcAft>
              <a:tabLst>
                <a:tab pos="762000" algn="l"/>
                <a:tab pos="990600" algn="l"/>
              </a:tabLst>
              <a:defRPr/>
            </a:pPr>
            <a:r>
              <a:rPr lang="zh-CN" altLang="en-US" sz="1600" dirty="0">
                <a:solidFill>
                  <a:schemeClr val="bg1"/>
                </a:solidFill>
                <a:cs typeface="+mn-ea"/>
                <a:sym typeface="+mn-lt"/>
              </a:rPr>
              <a:t>合规性的安全设计要求：国际标准、行业导则、公司规范、法规、等等</a:t>
            </a:r>
          </a:p>
        </p:txBody>
      </p:sp>
      <p:sp>
        <p:nvSpPr>
          <p:cNvPr id="11" name="右大括号 10"/>
          <p:cNvSpPr/>
          <p:nvPr/>
        </p:nvSpPr>
        <p:spPr>
          <a:xfrm>
            <a:off x="8532812" y="1623142"/>
            <a:ext cx="676274" cy="2743624"/>
          </a:xfrm>
          <a:prstGeom prst="rightBrace">
            <a:avLst/>
          </a:prstGeom>
          <a:ln w="9525">
            <a:solidFill>
              <a:schemeClr val="tx1">
                <a:lumMod val="75000"/>
                <a:lumOff val="25000"/>
              </a:scheme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5" name="TextBox 16"/>
          <p:cNvSpPr txBox="1">
            <a:spLocks noChangeArrowheads="1"/>
          </p:cNvSpPr>
          <p:nvPr/>
        </p:nvSpPr>
        <p:spPr bwMode="auto">
          <a:xfrm>
            <a:off x="9394068" y="2879538"/>
            <a:ext cx="184665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635" eaLnBrk="0" hangingPunct="0">
              <a:tabLst>
                <a:tab pos="571500" algn="l"/>
              </a:tabLst>
              <a:defRPr u="sng">
                <a:solidFill>
                  <a:schemeClr val="tx1"/>
                </a:solidFill>
                <a:latin typeface="Arial" charset="0"/>
                <a:ea typeface="宋体" charset="-122"/>
              </a:defRPr>
            </a:lvl1pPr>
            <a:lvl2pPr marL="742950" indent="-285750" defTabSz="-635" eaLnBrk="0" hangingPunct="0">
              <a:tabLst>
                <a:tab pos="571500" algn="l"/>
              </a:tabLst>
              <a:defRPr u="sng">
                <a:solidFill>
                  <a:schemeClr val="tx1"/>
                </a:solidFill>
                <a:latin typeface="Arial" charset="0"/>
                <a:ea typeface="宋体" charset="-122"/>
              </a:defRPr>
            </a:lvl2pPr>
            <a:lvl3pPr marL="1143000" indent="-228600" defTabSz="-635" eaLnBrk="0" hangingPunct="0">
              <a:tabLst>
                <a:tab pos="571500" algn="l"/>
              </a:tabLst>
              <a:defRPr u="sng">
                <a:solidFill>
                  <a:schemeClr val="tx1"/>
                </a:solidFill>
                <a:latin typeface="Arial" charset="0"/>
                <a:ea typeface="宋体" charset="-122"/>
              </a:defRPr>
            </a:lvl3pPr>
            <a:lvl4pPr marL="1600200" indent="-228600" defTabSz="-635" eaLnBrk="0" hangingPunct="0">
              <a:tabLst>
                <a:tab pos="571500" algn="l"/>
              </a:tabLst>
              <a:defRPr u="sng">
                <a:solidFill>
                  <a:schemeClr val="tx1"/>
                </a:solidFill>
                <a:latin typeface="Arial" charset="0"/>
                <a:ea typeface="宋体" charset="-122"/>
              </a:defRPr>
            </a:lvl4pPr>
            <a:lvl5pPr marL="2057400" indent="-228600" defTabSz="-635" eaLnBrk="0" hangingPunct="0">
              <a:tabLst>
                <a:tab pos="571500" algn="l"/>
              </a:tabLst>
              <a:defRPr u="sng">
                <a:solidFill>
                  <a:schemeClr val="tx1"/>
                </a:solidFill>
                <a:latin typeface="Arial" charset="0"/>
                <a:ea typeface="宋体" charset="-122"/>
              </a:defRPr>
            </a:lvl5pPr>
            <a:lvl6pPr marL="2514600" indent="-228600" defTabSz="-635" eaLnBrk="0" fontAlgn="base" hangingPunct="0">
              <a:spcBef>
                <a:spcPct val="0"/>
              </a:spcBef>
              <a:spcAft>
                <a:spcPct val="0"/>
              </a:spcAft>
              <a:tabLst>
                <a:tab pos="571500" algn="l"/>
              </a:tabLst>
              <a:defRPr u="sng">
                <a:solidFill>
                  <a:schemeClr val="tx1"/>
                </a:solidFill>
                <a:latin typeface="Arial" charset="0"/>
                <a:ea typeface="宋体" charset="-122"/>
              </a:defRPr>
            </a:lvl6pPr>
            <a:lvl7pPr marL="2971800" indent="-228600" defTabSz="-635" eaLnBrk="0" fontAlgn="base" hangingPunct="0">
              <a:spcBef>
                <a:spcPct val="0"/>
              </a:spcBef>
              <a:spcAft>
                <a:spcPct val="0"/>
              </a:spcAft>
              <a:tabLst>
                <a:tab pos="571500" algn="l"/>
              </a:tabLst>
              <a:defRPr u="sng">
                <a:solidFill>
                  <a:schemeClr val="tx1"/>
                </a:solidFill>
                <a:latin typeface="Arial" charset="0"/>
                <a:ea typeface="宋体" charset="-122"/>
              </a:defRPr>
            </a:lvl7pPr>
            <a:lvl8pPr marL="3429000" indent="-228600" defTabSz="-635" eaLnBrk="0" fontAlgn="base" hangingPunct="0">
              <a:spcBef>
                <a:spcPct val="0"/>
              </a:spcBef>
              <a:spcAft>
                <a:spcPct val="0"/>
              </a:spcAft>
              <a:tabLst>
                <a:tab pos="571500" algn="l"/>
              </a:tabLst>
              <a:defRPr u="sng">
                <a:solidFill>
                  <a:schemeClr val="tx1"/>
                </a:solidFill>
                <a:latin typeface="Arial" charset="0"/>
                <a:ea typeface="宋体" charset="-122"/>
              </a:defRPr>
            </a:lvl8pPr>
            <a:lvl9pPr marL="3886200" indent="-228600" defTabSz="-635" eaLnBrk="0" fontAlgn="base" hangingPunct="0">
              <a:spcBef>
                <a:spcPct val="0"/>
              </a:spcBef>
              <a:spcAft>
                <a:spcPct val="0"/>
              </a:spcAft>
              <a:tabLst>
                <a:tab pos="571500" algn="l"/>
              </a:tabLst>
              <a:defRPr u="sng">
                <a:solidFill>
                  <a:schemeClr val="tx1"/>
                </a:solidFill>
                <a:latin typeface="Arial" charset="0"/>
                <a:ea typeface="宋体" charset="-122"/>
              </a:defRPr>
            </a:lvl9pPr>
          </a:lstStyle>
          <a:p>
            <a:pPr marL="0" marR="0" lvl="0" indent="0" algn="l" defTabSz="914400" rtl="0" eaLnBrk="1" fontAlgn="base" latinLnBrk="0" hangingPunct="1">
              <a:lnSpc>
                <a:spcPts val="1800"/>
              </a:lnSpc>
              <a:spcBef>
                <a:spcPct val="0"/>
              </a:spcBef>
              <a:spcAft>
                <a:spcPct val="0"/>
              </a:spcAft>
              <a:buClrTx/>
              <a:buSzTx/>
              <a:buFontTx/>
              <a:buNone/>
              <a:tabLst>
                <a:tab pos="571500" algn="l"/>
              </a:tabLst>
              <a:defRPr/>
            </a:pPr>
            <a:r>
              <a:rPr kumimoji="0" lang="zh-CN" altLang="en-US" sz="1800" b="1" i="0" u="none" strike="noStrike" kern="1200" cap="none" spc="0" normalizeH="0" baseline="0" noProof="0" dirty="0">
                <a:ln>
                  <a:noFill/>
                </a:ln>
                <a:solidFill>
                  <a:srgbClr val="C00000"/>
                </a:solidFill>
                <a:effectLst/>
                <a:uLnTx/>
                <a:uFillTx/>
                <a:latin typeface="+mn-lt"/>
                <a:ea typeface="+mn-ea"/>
                <a:cs typeface="+mn-ea"/>
                <a:sym typeface="+mn-lt"/>
              </a:rPr>
              <a:t>目标设定型的要求</a:t>
            </a:r>
          </a:p>
        </p:txBody>
      </p:sp>
      <p:sp>
        <p:nvSpPr>
          <p:cNvPr id="26" name="TextBox 16"/>
          <p:cNvSpPr txBox="1">
            <a:spLocks noChangeArrowheads="1"/>
          </p:cNvSpPr>
          <p:nvPr/>
        </p:nvSpPr>
        <p:spPr bwMode="auto">
          <a:xfrm>
            <a:off x="9391651" y="4756335"/>
            <a:ext cx="2308324" cy="781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635" eaLnBrk="0" hangingPunct="0">
              <a:tabLst>
                <a:tab pos="571500" algn="l"/>
              </a:tabLst>
              <a:defRPr u="sng">
                <a:solidFill>
                  <a:schemeClr val="tx1"/>
                </a:solidFill>
                <a:latin typeface="Arial" charset="0"/>
                <a:ea typeface="宋体" charset="-122"/>
              </a:defRPr>
            </a:lvl1pPr>
            <a:lvl2pPr marL="742950" indent="-285750" defTabSz="-635" eaLnBrk="0" hangingPunct="0">
              <a:tabLst>
                <a:tab pos="571500" algn="l"/>
              </a:tabLst>
              <a:defRPr u="sng">
                <a:solidFill>
                  <a:schemeClr val="tx1"/>
                </a:solidFill>
                <a:latin typeface="Arial" charset="0"/>
                <a:ea typeface="宋体" charset="-122"/>
              </a:defRPr>
            </a:lvl2pPr>
            <a:lvl3pPr marL="1143000" indent="-228600" defTabSz="-635" eaLnBrk="0" hangingPunct="0">
              <a:tabLst>
                <a:tab pos="571500" algn="l"/>
              </a:tabLst>
              <a:defRPr u="sng">
                <a:solidFill>
                  <a:schemeClr val="tx1"/>
                </a:solidFill>
                <a:latin typeface="Arial" charset="0"/>
                <a:ea typeface="宋体" charset="-122"/>
              </a:defRPr>
            </a:lvl3pPr>
            <a:lvl4pPr marL="1600200" indent="-228600" defTabSz="-635" eaLnBrk="0" hangingPunct="0">
              <a:tabLst>
                <a:tab pos="571500" algn="l"/>
              </a:tabLst>
              <a:defRPr u="sng">
                <a:solidFill>
                  <a:schemeClr val="tx1"/>
                </a:solidFill>
                <a:latin typeface="Arial" charset="0"/>
                <a:ea typeface="宋体" charset="-122"/>
              </a:defRPr>
            </a:lvl4pPr>
            <a:lvl5pPr marL="2057400" indent="-228600" defTabSz="-635" eaLnBrk="0" hangingPunct="0">
              <a:tabLst>
                <a:tab pos="571500" algn="l"/>
              </a:tabLst>
              <a:defRPr u="sng">
                <a:solidFill>
                  <a:schemeClr val="tx1"/>
                </a:solidFill>
                <a:latin typeface="Arial" charset="0"/>
                <a:ea typeface="宋体" charset="-122"/>
              </a:defRPr>
            </a:lvl5pPr>
            <a:lvl6pPr marL="2514600" indent="-228600" defTabSz="-635" eaLnBrk="0" fontAlgn="base" hangingPunct="0">
              <a:spcBef>
                <a:spcPct val="0"/>
              </a:spcBef>
              <a:spcAft>
                <a:spcPct val="0"/>
              </a:spcAft>
              <a:tabLst>
                <a:tab pos="571500" algn="l"/>
              </a:tabLst>
              <a:defRPr u="sng">
                <a:solidFill>
                  <a:schemeClr val="tx1"/>
                </a:solidFill>
                <a:latin typeface="Arial" charset="0"/>
                <a:ea typeface="宋体" charset="-122"/>
              </a:defRPr>
            </a:lvl6pPr>
            <a:lvl7pPr marL="2971800" indent="-228600" defTabSz="-635" eaLnBrk="0" fontAlgn="base" hangingPunct="0">
              <a:spcBef>
                <a:spcPct val="0"/>
              </a:spcBef>
              <a:spcAft>
                <a:spcPct val="0"/>
              </a:spcAft>
              <a:tabLst>
                <a:tab pos="571500" algn="l"/>
              </a:tabLst>
              <a:defRPr u="sng">
                <a:solidFill>
                  <a:schemeClr val="tx1"/>
                </a:solidFill>
                <a:latin typeface="Arial" charset="0"/>
                <a:ea typeface="宋体" charset="-122"/>
              </a:defRPr>
            </a:lvl7pPr>
            <a:lvl8pPr marL="3429000" indent="-228600" defTabSz="-635" eaLnBrk="0" fontAlgn="base" hangingPunct="0">
              <a:spcBef>
                <a:spcPct val="0"/>
              </a:spcBef>
              <a:spcAft>
                <a:spcPct val="0"/>
              </a:spcAft>
              <a:tabLst>
                <a:tab pos="571500" algn="l"/>
              </a:tabLst>
              <a:defRPr u="sng">
                <a:solidFill>
                  <a:schemeClr val="tx1"/>
                </a:solidFill>
                <a:latin typeface="Arial" charset="0"/>
                <a:ea typeface="宋体" charset="-122"/>
              </a:defRPr>
            </a:lvl8pPr>
            <a:lvl9pPr marL="3886200" indent="-228600" defTabSz="-635" eaLnBrk="0" fontAlgn="base" hangingPunct="0">
              <a:spcBef>
                <a:spcPct val="0"/>
              </a:spcBef>
              <a:spcAft>
                <a:spcPct val="0"/>
              </a:spcAft>
              <a:tabLst>
                <a:tab pos="571500" algn="l"/>
              </a:tabLst>
              <a:defRPr u="sng">
                <a:solidFill>
                  <a:schemeClr val="tx1"/>
                </a:solidFill>
                <a:latin typeface="Arial" charset="0"/>
                <a:ea typeface="宋体" charset="-122"/>
              </a:defRPr>
            </a:lvl9pPr>
          </a:lstStyle>
          <a:p>
            <a:pPr marL="0" marR="0" lvl="0" indent="0" algn="l" defTabSz="914400" rtl="0" eaLnBrk="1" fontAlgn="base" latinLnBrk="0" hangingPunct="1">
              <a:lnSpc>
                <a:spcPct val="150000"/>
              </a:lnSpc>
              <a:spcBef>
                <a:spcPct val="0"/>
              </a:spcBef>
              <a:spcAft>
                <a:spcPct val="0"/>
              </a:spcAft>
              <a:buClrTx/>
              <a:buSzTx/>
              <a:buFontTx/>
              <a:buNone/>
              <a:tabLst>
                <a:tab pos="571500" algn="l"/>
              </a:tabLst>
              <a:defRPr/>
            </a:pPr>
            <a:r>
              <a:rPr kumimoji="0" lang="zh-CN" altLang="en-US" sz="1800" b="1" i="0" u="none" strike="noStrike" kern="1200" cap="none" spc="0" normalizeH="0" baseline="0" noProof="0" dirty="0">
                <a:ln>
                  <a:noFill/>
                </a:ln>
                <a:solidFill>
                  <a:srgbClr val="3B3838"/>
                </a:solidFill>
                <a:effectLst/>
                <a:uLnTx/>
                <a:uFillTx/>
                <a:latin typeface="+mn-lt"/>
                <a:ea typeface="+mn-ea"/>
                <a:cs typeface="+mn-ea"/>
                <a:sym typeface="+mn-lt"/>
              </a:rPr>
              <a:t>确定性要求（强制或推</a:t>
            </a:r>
            <a:endParaRPr kumimoji="0" lang="en-US" altLang="zh-CN" sz="1800" b="1" i="0" u="none" strike="noStrike" kern="1200" cap="none" spc="0" normalizeH="0" baseline="0" noProof="0" dirty="0">
              <a:ln>
                <a:noFill/>
              </a:ln>
              <a:solidFill>
                <a:srgbClr val="3B3838"/>
              </a:solidFill>
              <a:effectLst/>
              <a:uLnTx/>
              <a:uFillTx/>
              <a:latin typeface="+mn-lt"/>
              <a:ea typeface="+mn-ea"/>
              <a:cs typeface="+mn-ea"/>
              <a:sym typeface="+mn-lt"/>
            </a:endParaRPr>
          </a:p>
          <a:p>
            <a:pPr marL="0" marR="0" lvl="0" indent="0" algn="l" defTabSz="914400" rtl="0" eaLnBrk="1" fontAlgn="base" latinLnBrk="0" hangingPunct="1">
              <a:lnSpc>
                <a:spcPct val="150000"/>
              </a:lnSpc>
              <a:spcBef>
                <a:spcPct val="0"/>
              </a:spcBef>
              <a:spcAft>
                <a:spcPct val="0"/>
              </a:spcAft>
              <a:buClrTx/>
              <a:buSzTx/>
              <a:buFontTx/>
              <a:buNone/>
              <a:tabLst>
                <a:tab pos="571500" algn="l"/>
              </a:tabLst>
              <a:defRPr/>
            </a:pPr>
            <a:r>
              <a:rPr kumimoji="0" lang="zh-CN" altLang="en-US" sz="1800" b="1" i="0" u="none" strike="noStrike" kern="1200" cap="none" spc="0" normalizeH="0" baseline="0" noProof="0" dirty="0">
                <a:ln>
                  <a:noFill/>
                </a:ln>
                <a:solidFill>
                  <a:srgbClr val="3B3838"/>
                </a:solidFill>
                <a:effectLst/>
                <a:uLnTx/>
                <a:uFillTx/>
                <a:latin typeface="+mn-lt"/>
                <a:ea typeface="+mn-ea"/>
                <a:cs typeface="+mn-ea"/>
                <a:sym typeface="+mn-lt"/>
              </a:rPr>
              <a:t>荐性要求）</a:t>
            </a:r>
          </a:p>
        </p:txBody>
      </p:sp>
      <p:sp>
        <p:nvSpPr>
          <p:cNvPr id="27" name="右大括号 26"/>
          <p:cNvSpPr/>
          <p:nvPr/>
        </p:nvSpPr>
        <p:spPr>
          <a:xfrm>
            <a:off x="8534401" y="4366766"/>
            <a:ext cx="676274" cy="1535453"/>
          </a:xfrm>
          <a:prstGeom prst="rightBrace">
            <a:avLst/>
          </a:prstGeom>
          <a:ln w="9525">
            <a:solidFill>
              <a:schemeClr val="tx1">
                <a:lumMod val="75000"/>
                <a:lumOff val="25000"/>
              </a:scheme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0" name="右大括号 29"/>
          <p:cNvSpPr/>
          <p:nvPr/>
        </p:nvSpPr>
        <p:spPr>
          <a:xfrm flipH="1">
            <a:off x="3033711" y="1671866"/>
            <a:ext cx="676274" cy="4230353"/>
          </a:xfrm>
          <a:prstGeom prst="rightBrace">
            <a:avLst/>
          </a:prstGeom>
          <a:ln w="9525">
            <a:solidFill>
              <a:schemeClr val="tx1">
                <a:lumMod val="75000"/>
                <a:lumOff val="25000"/>
              </a:scheme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1" name="TextBox 14"/>
          <p:cNvSpPr txBox="1">
            <a:spLocks noChangeArrowheads="1"/>
          </p:cNvSpPr>
          <p:nvPr/>
        </p:nvSpPr>
        <p:spPr bwMode="auto">
          <a:xfrm>
            <a:off x="489608" y="3673168"/>
            <a:ext cx="2542514"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635" eaLnBrk="0" hangingPunct="0">
              <a:tabLst>
                <a:tab pos="114300" algn="l"/>
              </a:tabLst>
              <a:defRPr u="sng">
                <a:solidFill>
                  <a:schemeClr val="tx1"/>
                </a:solidFill>
                <a:latin typeface="Arial" charset="0"/>
                <a:ea typeface="宋体" charset="-122"/>
              </a:defRPr>
            </a:lvl1pPr>
            <a:lvl2pPr marL="742950" indent="-285750" defTabSz="-635" eaLnBrk="0" hangingPunct="0">
              <a:tabLst>
                <a:tab pos="114300" algn="l"/>
              </a:tabLst>
              <a:defRPr u="sng">
                <a:solidFill>
                  <a:schemeClr val="tx1"/>
                </a:solidFill>
                <a:latin typeface="Arial" charset="0"/>
                <a:ea typeface="宋体" charset="-122"/>
              </a:defRPr>
            </a:lvl2pPr>
            <a:lvl3pPr marL="1143000" indent="-228600" defTabSz="-635" eaLnBrk="0" hangingPunct="0">
              <a:tabLst>
                <a:tab pos="114300" algn="l"/>
              </a:tabLst>
              <a:defRPr u="sng">
                <a:solidFill>
                  <a:schemeClr val="tx1"/>
                </a:solidFill>
                <a:latin typeface="Arial" charset="0"/>
                <a:ea typeface="宋体" charset="-122"/>
              </a:defRPr>
            </a:lvl3pPr>
            <a:lvl4pPr marL="1600200" indent="-228600" defTabSz="-635" eaLnBrk="0" hangingPunct="0">
              <a:tabLst>
                <a:tab pos="114300" algn="l"/>
              </a:tabLst>
              <a:defRPr u="sng">
                <a:solidFill>
                  <a:schemeClr val="tx1"/>
                </a:solidFill>
                <a:latin typeface="Arial" charset="0"/>
                <a:ea typeface="宋体" charset="-122"/>
              </a:defRPr>
            </a:lvl4pPr>
            <a:lvl5pPr marL="2057400" indent="-228600" defTabSz="-635" eaLnBrk="0" hangingPunct="0">
              <a:tabLst>
                <a:tab pos="114300" algn="l"/>
              </a:tabLst>
              <a:defRPr u="sng">
                <a:solidFill>
                  <a:schemeClr val="tx1"/>
                </a:solidFill>
                <a:latin typeface="Arial" charset="0"/>
                <a:ea typeface="宋体" charset="-122"/>
              </a:defRPr>
            </a:lvl5pPr>
            <a:lvl6pPr marL="2514600" indent="-228600" defTabSz="-635" eaLnBrk="0" fontAlgn="base" hangingPunct="0">
              <a:spcBef>
                <a:spcPct val="0"/>
              </a:spcBef>
              <a:spcAft>
                <a:spcPct val="0"/>
              </a:spcAft>
              <a:tabLst>
                <a:tab pos="114300" algn="l"/>
              </a:tabLst>
              <a:defRPr u="sng">
                <a:solidFill>
                  <a:schemeClr val="tx1"/>
                </a:solidFill>
                <a:latin typeface="Arial" charset="0"/>
                <a:ea typeface="宋体" charset="-122"/>
              </a:defRPr>
            </a:lvl6pPr>
            <a:lvl7pPr marL="2971800" indent="-228600" defTabSz="-635" eaLnBrk="0" fontAlgn="base" hangingPunct="0">
              <a:spcBef>
                <a:spcPct val="0"/>
              </a:spcBef>
              <a:spcAft>
                <a:spcPct val="0"/>
              </a:spcAft>
              <a:tabLst>
                <a:tab pos="114300" algn="l"/>
              </a:tabLst>
              <a:defRPr u="sng">
                <a:solidFill>
                  <a:schemeClr val="tx1"/>
                </a:solidFill>
                <a:latin typeface="Arial" charset="0"/>
                <a:ea typeface="宋体" charset="-122"/>
              </a:defRPr>
            </a:lvl7pPr>
            <a:lvl8pPr marL="3429000" indent="-228600" defTabSz="-635" eaLnBrk="0" fontAlgn="base" hangingPunct="0">
              <a:spcBef>
                <a:spcPct val="0"/>
              </a:spcBef>
              <a:spcAft>
                <a:spcPct val="0"/>
              </a:spcAft>
              <a:tabLst>
                <a:tab pos="114300" algn="l"/>
              </a:tabLst>
              <a:defRPr u="sng">
                <a:solidFill>
                  <a:schemeClr val="tx1"/>
                </a:solidFill>
                <a:latin typeface="Arial" charset="0"/>
                <a:ea typeface="宋体" charset="-122"/>
              </a:defRPr>
            </a:lvl8pPr>
            <a:lvl9pPr marL="3886200" indent="-228600" defTabSz="-635" eaLnBrk="0" fontAlgn="base" hangingPunct="0">
              <a:spcBef>
                <a:spcPct val="0"/>
              </a:spcBef>
              <a:spcAft>
                <a:spcPct val="0"/>
              </a:spcAft>
              <a:tabLst>
                <a:tab pos="114300" algn="l"/>
              </a:tabLst>
              <a:defRPr u="sng">
                <a:solidFill>
                  <a:schemeClr val="tx1"/>
                </a:solidFill>
                <a:latin typeface="Arial" charset="0"/>
                <a:ea typeface="宋体" charset="-122"/>
              </a:defRPr>
            </a:lvl9pPr>
          </a:lstStyle>
          <a:p>
            <a:pPr marL="0" marR="0" lvl="0" indent="0" algn="l" defTabSz="914400" rtl="0" eaLnBrk="1" fontAlgn="base" latinLnBrk="0" hangingPunct="1">
              <a:lnSpc>
                <a:spcPts val="1800"/>
              </a:lnSpc>
              <a:spcBef>
                <a:spcPct val="0"/>
              </a:spcBef>
              <a:spcAft>
                <a:spcPct val="0"/>
              </a:spcAft>
              <a:buClrTx/>
              <a:buSzTx/>
              <a:buFontTx/>
              <a:buNone/>
              <a:tabLst>
                <a:tab pos="114300" algn="l"/>
              </a:tabLst>
              <a:defRPr/>
            </a:pPr>
            <a:r>
              <a:rPr kumimoji="0" lang="zh-CN" altLang="en-US" sz="1800" b="1" i="0" u="none" strike="noStrike" kern="1200" cap="none" spc="0" normalizeH="0" baseline="0" noProof="0" dirty="0">
                <a:ln>
                  <a:noFill/>
                </a:ln>
                <a:solidFill>
                  <a:srgbClr val="B71C2B"/>
                </a:solidFill>
                <a:effectLst/>
                <a:uLnTx/>
                <a:uFillTx/>
                <a:latin typeface="+mn-lt"/>
                <a:ea typeface="+mn-ea"/>
                <a:cs typeface="+mn-ea"/>
                <a:sym typeface="+mn-lt"/>
              </a:rPr>
              <a:t>确保设备设施的本质安全</a:t>
            </a:r>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iamond 29"/>
          <p:cNvSpPr/>
          <p:nvPr/>
        </p:nvSpPr>
        <p:spPr>
          <a:xfrm>
            <a:off x="5003735" y="4204119"/>
            <a:ext cx="840217" cy="840217"/>
          </a:xfrm>
          <a:prstGeom prst="diamond">
            <a:avLst/>
          </a:prstGeom>
          <a:solidFill>
            <a:srgbClr val="B71C2B"/>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noAutofit/>
          </a:bodyPr>
          <a:lstStyle/>
          <a:p>
            <a:pPr algn="ctr"/>
            <a:r>
              <a:rPr lang="en-US" altLang="zh-CN" sz="2800" dirty="0">
                <a:solidFill>
                  <a:schemeClr val="bg1"/>
                </a:solidFill>
                <a:cs typeface="+mn-ea"/>
                <a:sym typeface="+mn-lt"/>
              </a:rPr>
              <a:t>03</a:t>
            </a:r>
          </a:p>
        </p:txBody>
      </p:sp>
      <p:sp>
        <p:nvSpPr>
          <p:cNvPr id="21" name="TextBox 39"/>
          <p:cNvSpPr txBox="1"/>
          <p:nvPr/>
        </p:nvSpPr>
        <p:spPr>
          <a:xfrm>
            <a:off x="5551856" y="4499898"/>
            <a:ext cx="3962573" cy="242864"/>
          </a:xfrm>
          <a:prstGeom prst="rect">
            <a:avLst/>
          </a:prstGeom>
          <a:noFill/>
        </p:spPr>
        <p:txBody>
          <a:bodyPr wrap="none" lIns="480000" tIns="0" rIns="0" bIns="0" anchor="b" anchorCtr="0">
            <a:noAutofit/>
          </a:bodyPr>
          <a:lstStyle/>
          <a:p>
            <a:r>
              <a:rPr lang="zh-CN" altLang="en-US" sz="2000" b="1" dirty="0">
                <a:solidFill>
                  <a:srgbClr val="B71C2B"/>
                </a:solidFill>
                <a:cs typeface="+mn-ea"/>
                <a:sym typeface="+mn-lt"/>
              </a:rPr>
              <a:t>如何开展设备本质安全管理</a:t>
            </a:r>
          </a:p>
        </p:txBody>
      </p:sp>
      <p:sp>
        <p:nvSpPr>
          <p:cNvPr id="13" name="Diamond 31"/>
          <p:cNvSpPr/>
          <p:nvPr/>
        </p:nvSpPr>
        <p:spPr>
          <a:xfrm>
            <a:off x="5003735" y="3077938"/>
            <a:ext cx="840217" cy="840217"/>
          </a:xfrm>
          <a:prstGeom prst="diamond">
            <a:avLst/>
          </a:prstGeom>
          <a:solidFill>
            <a:srgbClr val="3B3838"/>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noAutofit/>
          </a:bodyPr>
          <a:lstStyle/>
          <a:p>
            <a:pPr algn="ctr"/>
            <a:r>
              <a:rPr lang="en-US" altLang="zh-CN" sz="2800" dirty="0">
                <a:solidFill>
                  <a:schemeClr val="bg1"/>
                </a:solidFill>
                <a:cs typeface="+mn-ea"/>
                <a:sym typeface="+mn-lt"/>
              </a:rPr>
              <a:t>02</a:t>
            </a:r>
          </a:p>
        </p:txBody>
      </p:sp>
      <p:sp>
        <p:nvSpPr>
          <p:cNvPr id="19" name="TextBox 37"/>
          <p:cNvSpPr txBox="1"/>
          <p:nvPr/>
        </p:nvSpPr>
        <p:spPr>
          <a:xfrm>
            <a:off x="5551856" y="3429000"/>
            <a:ext cx="3962573" cy="242864"/>
          </a:xfrm>
          <a:prstGeom prst="rect">
            <a:avLst/>
          </a:prstGeom>
          <a:noFill/>
        </p:spPr>
        <p:txBody>
          <a:bodyPr wrap="none" lIns="480000" tIns="0" rIns="0" bIns="0" anchor="b" anchorCtr="0">
            <a:noAutofit/>
          </a:bodyPr>
          <a:lstStyle/>
          <a:p>
            <a:r>
              <a:rPr lang="zh-CN" altLang="en-US" sz="2000" b="1" dirty="0">
                <a:solidFill>
                  <a:srgbClr val="3B3838"/>
                </a:solidFill>
                <a:cs typeface="+mn-ea"/>
                <a:sym typeface="+mn-lt"/>
              </a:rPr>
              <a:t>设备本质安全风险管理</a:t>
            </a:r>
          </a:p>
        </p:txBody>
      </p:sp>
      <p:sp>
        <p:nvSpPr>
          <p:cNvPr id="15" name="Diamond 33"/>
          <p:cNvSpPr/>
          <p:nvPr/>
        </p:nvSpPr>
        <p:spPr>
          <a:xfrm>
            <a:off x="5039883" y="2034307"/>
            <a:ext cx="757667" cy="757667"/>
          </a:xfrm>
          <a:prstGeom prst="diamond">
            <a:avLst/>
          </a:prstGeom>
          <a:solidFill>
            <a:srgbClr val="B71C2B"/>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noAutofit/>
          </a:bodyPr>
          <a:lstStyle/>
          <a:p>
            <a:pPr algn="ctr"/>
            <a:r>
              <a:rPr lang="en-US" altLang="zh-CN" sz="2800" dirty="0">
                <a:solidFill>
                  <a:schemeClr val="bg1"/>
                </a:solidFill>
                <a:cs typeface="+mn-ea"/>
                <a:sym typeface="+mn-lt"/>
              </a:rPr>
              <a:t>01</a:t>
            </a:r>
          </a:p>
        </p:txBody>
      </p:sp>
      <p:sp>
        <p:nvSpPr>
          <p:cNvPr id="17" name="TextBox 35"/>
          <p:cNvSpPr txBox="1"/>
          <p:nvPr/>
        </p:nvSpPr>
        <p:spPr>
          <a:xfrm>
            <a:off x="5580858" y="2338826"/>
            <a:ext cx="3962573" cy="242864"/>
          </a:xfrm>
          <a:prstGeom prst="rect">
            <a:avLst/>
          </a:prstGeom>
          <a:noFill/>
        </p:spPr>
        <p:txBody>
          <a:bodyPr wrap="none" lIns="480000" tIns="0" rIns="0" bIns="0" anchor="b" anchorCtr="0">
            <a:noAutofit/>
          </a:bodyPr>
          <a:lstStyle/>
          <a:p>
            <a:r>
              <a:rPr lang="zh-CN" altLang="en-US" sz="2000" b="1" dirty="0">
                <a:solidFill>
                  <a:srgbClr val="B71C2B"/>
                </a:solidFill>
                <a:cs typeface="+mn-ea"/>
                <a:sym typeface="+mn-lt"/>
              </a:rPr>
              <a:t>设备本质安全管理基本原理</a:t>
            </a:r>
          </a:p>
        </p:txBody>
      </p:sp>
      <p:sp>
        <p:nvSpPr>
          <p:cNvPr id="34" name="Freeform 7"/>
          <p:cNvSpPr/>
          <p:nvPr/>
        </p:nvSpPr>
        <p:spPr bwMode="auto">
          <a:xfrm>
            <a:off x="1116550" y="-1114361"/>
            <a:ext cx="3145687" cy="3147631"/>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B71C2B"/>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cs typeface="+mn-ea"/>
              <a:sym typeface="+mn-lt"/>
            </a:endParaRPr>
          </a:p>
        </p:txBody>
      </p:sp>
      <p:grpSp>
        <p:nvGrpSpPr>
          <p:cNvPr id="38" name="组合 37"/>
          <p:cNvGrpSpPr/>
          <p:nvPr/>
        </p:nvGrpSpPr>
        <p:grpSpPr>
          <a:xfrm>
            <a:off x="-1401152" y="194273"/>
            <a:ext cx="3944757" cy="3947196"/>
            <a:chOff x="265239" y="1114832"/>
            <a:chExt cx="2796817" cy="2798546"/>
          </a:xfrm>
        </p:grpSpPr>
        <p:sp>
          <p:nvSpPr>
            <p:cNvPr id="39" name="Freeform 3297"/>
            <p:cNvSpPr/>
            <p:nvPr/>
          </p:nvSpPr>
          <p:spPr bwMode="auto">
            <a:xfrm>
              <a:off x="265239" y="1114832"/>
              <a:ext cx="2796817" cy="2798546"/>
            </a:xfrm>
            <a:custGeom>
              <a:avLst/>
              <a:gdLst>
                <a:gd name="T0" fmla="*/ 1619 w 3239"/>
                <a:gd name="T1" fmla="*/ 3241 h 3241"/>
                <a:gd name="T2" fmla="*/ 0 w 3239"/>
                <a:gd name="T3" fmla="*/ 1620 h 3241"/>
                <a:gd name="T4" fmla="*/ 1619 w 3239"/>
                <a:gd name="T5" fmla="*/ 0 h 3241"/>
                <a:gd name="T6" fmla="*/ 3239 w 3239"/>
                <a:gd name="T7" fmla="*/ 1620 h 3241"/>
                <a:gd name="T8" fmla="*/ 1619 w 3239"/>
                <a:gd name="T9" fmla="*/ 3241 h 3241"/>
              </a:gdLst>
              <a:ahLst/>
              <a:cxnLst>
                <a:cxn ang="0">
                  <a:pos x="T0" y="T1"/>
                </a:cxn>
                <a:cxn ang="0">
                  <a:pos x="T2" y="T3"/>
                </a:cxn>
                <a:cxn ang="0">
                  <a:pos x="T4" y="T5"/>
                </a:cxn>
                <a:cxn ang="0">
                  <a:pos x="T6" y="T7"/>
                </a:cxn>
                <a:cxn ang="0">
                  <a:pos x="T8" y="T9"/>
                </a:cxn>
              </a:cxnLst>
              <a:rect l="0" t="0" r="r" b="b"/>
              <a:pathLst>
                <a:path w="3239" h="3241">
                  <a:moveTo>
                    <a:pt x="1619" y="3241"/>
                  </a:moveTo>
                  <a:lnTo>
                    <a:pt x="0" y="1620"/>
                  </a:lnTo>
                  <a:lnTo>
                    <a:pt x="1619" y="0"/>
                  </a:lnTo>
                  <a:lnTo>
                    <a:pt x="3239" y="1620"/>
                  </a:lnTo>
                  <a:lnTo>
                    <a:pt x="1619" y="3241"/>
                  </a:lnTo>
                  <a:close/>
                </a:path>
              </a:pathLst>
            </a:custGeom>
            <a:solidFill>
              <a:srgbClr val="FFFFFF"/>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cs typeface="+mn-ea"/>
                <a:sym typeface="+mn-lt"/>
              </a:endParaRPr>
            </a:p>
          </p:txBody>
        </p:sp>
        <p:sp>
          <p:nvSpPr>
            <p:cNvPr id="40" name="Freeform 3297"/>
            <p:cNvSpPr/>
            <p:nvPr/>
          </p:nvSpPr>
          <p:spPr bwMode="auto">
            <a:xfrm>
              <a:off x="436579" y="1266619"/>
              <a:ext cx="2469149" cy="2470676"/>
            </a:xfrm>
            <a:custGeom>
              <a:avLst/>
              <a:gdLst>
                <a:gd name="T0" fmla="*/ 1619 w 3239"/>
                <a:gd name="T1" fmla="*/ 3241 h 3241"/>
                <a:gd name="T2" fmla="*/ 0 w 3239"/>
                <a:gd name="T3" fmla="*/ 1620 h 3241"/>
                <a:gd name="T4" fmla="*/ 1619 w 3239"/>
                <a:gd name="T5" fmla="*/ 0 h 3241"/>
                <a:gd name="T6" fmla="*/ 3239 w 3239"/>
                <a:gd name="T7" fmla="*/ 1620 h 3241"/>
                <a:gd name="T8" fmla="*/ 1619 w 3239"/>
                <a:gd name="T9" fmla="*/ 3241 h 3241"/>
              </a:gdLst>
              <a:ahLst/>
              <a:cxnLst>
                <a:cxn ang="0">
                  <a:pos x="T0" y="T1"/>
                </a:cxn>
                <a:cxn ang="0">
                  <a:pos x="T2" y="T3"/>
                </a:cxn>
                <a:cxn ang="0">
                  <a:pos x="T4" y="T5"/>
                </a:cxn>
                <a:cxn ang="0">
                  <a:pos x="T6" y="T7"/>
                </a:cxn>
                <a:cxn ang="0">
                  <a:pos x="T8" y="T9"/>
                </a:cxn>
              </a:cxnLst>
              <a:rect l="0" t="0" r="r" b="b"/>
              <a:pathLst>
                <a:path w="3239" h="3241">
                  <a:moveTo>
                    <a:pt x="1619" y="3241"/>
                  </a:moveTo>
                  <a:lnTo>
                    <a:pt x="0" y="1620"/>
                  </a:lnTo>
                  <a:lnTo>
                    <a:pt x="1619" y="0"/>
                  </a:lnTo>
                  <a:lnTo>
                    <a:pt x="3239" y="1620"/>
                  </a:lnTo>
                  <a:lnTo>
                    <a:pt x="1619" y="3241"/>
                  </a:lnTo>
                  <a:close/>
                </a:path>
              </a:pathLst>
            </a:custGeom>
            <a:blipFill dpi="0" rotWithShape="1">
              <a:blip r:embed="rId3">
                <a:extLst>
                  <a:ext uri="{28A0092B-C50C-407E-A947-70E740481C1C}">
                    <a14:useLocalDpi xmlns:a14="http://schemas.microsoft.com/office/drawing/2010/main" val="0"/>
                  </a:ext>
                </a:extLst>
              </a:blip>
              <a:srcRect/>
              <a:stretch>
                <a:fillRect l="-12000" r="-30000"/>
              </a:stretch>
            </a:blipFill>
            <a:ln>
              <a:noFill/>
            </a:ln>
          </p:spPr>
          <p:txBody>
            <a:bodyPr vert="horz" wrap="square" lIns="121920" tIns="60960" rIns="121920" bIns="60960" numCol="1" anchor="t" anchorCtr="0" compatLnSpc="1"/>
            <a:lstStyle/>
            <a:p>
              <a:endParaRPr lang="zh-CN" altLang="en-US" sz="2400">
                <a:cs typeface="+mn-ea"/>
                <a:sym typeface="+mn-lt"/>
              </a:endParaRPr>
            </a:p>
          </p:txBody>
        </p:sp>
      </p:grpSp>
      <p:grpSp>
        <p:nvGrpSpPr>
          <p:cNvPr id="35" name="组合 34"/>
          <p:cNvGrpSpPr/>
          <p:nvPr/>
        </p:nvGrpSpPr>
        <p:grpSpPr>
          <a:xfrm>
            <a:off x="2017685" y="2005478"/>
            <a:ext cx="2182187" cy="2184213"/>
            <a:chOff x="2343540" y="491900"/>
            <a:chExt cx="1636640" cy="1638160"/>
          </a:xfrm>
        </p:grpSpPr>
        <p:sp>
          <p:nvSpPr>
            <p:cNvPr id="36" name="Freeform 3301"/>
            <p:cNvSpPr/>
            <p:nvPr/>
          </p:nvSpPr>
          <p:spPr bwMode="auto">
            <a:xfrm>
              <a:off x="2343540" y="491900"/>
              <a:ext cx="1636640" cy="1638160"/>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333333"/>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cs typeface="+mn-ea"/>
                <a:sym typeface="+mn-lt"/>
              </a:endParaRPr>
            </a:p>
          </p:txBody>
        </p:sp>
        <p:sp>
          <p:nvSpPr>
            <p:cNvPr id="37" name="矩形 36"/>
            <p:cNvSpPr/>
            <p:nvPr/>
          </p:nvSpPr>
          <p:spPr>
            <a:xfrm>
              <a:off x="2449948" y="967459"/>
              <a:ext cx="1467561" cy="500090"/>
            </a:xfrm>
            <a:prstGeom prst="rect">
              <a:avLst/>
            </a:prstGeom>
          </p:spPr>
          <p:txBody>
            <a:bodyPr wrap="square">
              <a:spAutoFit/>
            </a:bodyPr>
            <a:lstStyle/>
            <a:p>
              <a:pPr algn="ctr"/>
              <a:r>
                <a:rPr lang="zh-CN" altLang="en-US" sz="2135" b="1" dirty="0">
                  <a:solidFill>
                    <a:schemeClr val="bg1">
                      <a:lumMod val="100000"/>
                    </a:schemeClr>
                  </a:solidFill>
                  <a:cs typeface="+mn-ea"/>
                  <a:sym typeface="+mn-lt"/>
                </a:rPr>
                <a:t>目录</a:t>
              </a:r>
              <a:endParaRPr lang="en-US" altLang="zh-CN" sz="2135" b="1" dirty="0">
                <a:solidFill>
                  <a:schemeClr val="bg1">
                    <a:lumMod val="100000"/>
                  </a:schemeClr>
                </a:solidFill>
                <a:cs typeface="+mn-ea"/>
                <a:sym typeface="+mn-lt"/>
              </a:endParaRPr>
            </a:p>
            <a:p>
              <a:pPr algn="ctr"/>
              <a:r>
                <a:rPr lang="en-US" altLang="zh-CN" sz="1600" b="1" dirty="0">
                  <a:solidFill>
                    <a:schemeClr val="bg1">
                      <a:lumMod val="100000"/>
                    </a:schemeClr>
                  </a:solidFill>
                  <a:cs typeface="+mn-ea"/>
                  <a:sym typeface="+mn-lt"/>
                </a:rPr>
                <a:t>CONTENT</a:t>
              </a:r>
              <a:endParaRPr lang="en-US" altLang="zh-CN" sz="2135" b="1" dirty="0">
                <a:solidFill>
                  <a:schemeClr val="bg1">
                    <a:lumMod val="100000"/>
                  </a:schemeClr>
                </a:solidFill>
                <a:cs typeface="+mn-ea"/>
                <a:sym typeface="+mn-lt"/>
              </a:endParaRPr>
            </a:p>
          </p:txBody>
        </p:sp>
      </p:grpSp>
      <p:sp>
        <p:nvSpPr>
          <p:cNvPr id="42" name="Freeform 7"/>
          <p:cNvSpPr/>
          <p:nvPr/>
        </p:nvSpPr>
        <p:spPr bwMode="auto">
          <a:xfrm>
            <a:off x="636699" y="3630389"/>
            <a:ext cx="2974487" cy="2976324"/>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B71C2B"/>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cs typeface="+mn-ea"/>
              <a:sym typeface="+mn-lt"/>
            </a:endParaRPr>
          </a:p>
        </p:txBody>
      </p:sp>
      <p:sp>
        <p:nvSpPr>
          <p:cNvPr id="43" name="Freeform 5"/>
          <p:cNvSpPr/>
          <p:nvPr/>
        </p:nvSpPr>
        <p:spPr bwMode="auto">
          <a:xfrm>
            <a:off x="8112224" y="5231876"/>
            <a:ext cx="3487515" cy="3491824"/>
          </a:xfrm>
          <a:custGeom>
            <a:avLst/>
            <a:gdLst>
              <a:gd name="T0" fmla="*/ 809 w 1619"/>
              <a:gd name="T1" fmla="*/ 1621 h 1621"/>
              <a:gd name="T2" fmla="*/ 0 w 1619"/>
              <a:gd name="T3" fmla="*/ 810 h 1621"/>
              <a:gd name="T4" fmla="*/ 809 w 1619"/>
              <a:gd name="T5" fmla="*/ 0 h 1621"/>
              <a:gd name="T6" fmla="*/ 1619 w 1619"/>
              <a:gd name="T7" fmla="*/ 810 h 1621"/>
              <a:gd name="T8" fmla="*/ 809 w 1619"/>
              <a:gd name="T9" fmla="*/ 1621 h 1621"/>
            </a:gdLst>
            <a:ahLst/>
            <a:cxnLst>
              <a:cxn ang="0">
                <a:pos x="T0" y="T1"/>
              </a:cxn>
              <a:cxn ang="0">
                <a:pos x="T2" y="T3"/>
              </a:cxn>
              <a:cxn ang="0">
                <a:pos x="T4" y="T5"/>
              </a:cxn>
              <a:cxn ang="0">
                <a:pos x="T6" y="T7"/>
              </a:cxn>
              <a:cxn ang="0">
                <a:pos x="T8" y="T9"/>
              </a:cxn>
            </a:cxnLst>
            <a:rect l="0" t="0" r="r" b="b"/>
            <a:pathLst>
              <a:path w="1619" h="1621">
                <a:moveTo>
                  <a:pt x="809" y="1621"/>
                </a:moveTo>
                <a:lnTo>
                  <a:pt x="0" y="810"/>
                </a:lnTo>
                <a:lnTo>
                  <a:pt x="809" y="0"/>
                </a:lnTo>
                <a:lnTo>
                  <a:pt x="1619" y="810"/>
                </a:lnTo>
                <a:lnTo>
                  <a:pt x="809" y="1621"/>
                </a:lnTo>
                <a:close/>
              </a:path>
            </a:pathLst>
          </a:custGeom>
          <a:solidFill>
            <a:srgbClr val="DD2431"/>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cs typeface="+mn-ea"/>
              <a:sym typeface="+mn-lt"/>
            </a:endParaRPr>
          </a:p>
        </p:txBody>
      </p:sp>
      <p:sp>
        <p:nvSpPr>
          <p:cNvPr id="44" name="Freeform 3301"/>
          <p:cNvSpPr/>
          <p:nvPr/>
        </p:nvSpPr>
        <p:spPr bwMode="auto">
          <a:xfrm>
            <a:off x="10524216" y="6027427"/>
            <a:ext cx="2182187" cy="2184213"/>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333333"/>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cs typeface="+mn-ea"/>
              <a:sym typeface="+mn-lt"/>
            </a:endParaRPr>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500" fill="hold"/>
                                            <p:tgtEl>
                                              <p:spTgt spid="34"/>
                                            </p:tgtEl>
                                            <p:attrNameLst>
                                              <p:attrName>ppt_w</p:attrName>
                                            </p:attrNameLst>
                                          </p:cBhvr>
                                          <p:tavLst>
                                            <p:tav tm="0">
                                              <p:val>
                                                <p:fltVal val="0"/>
                                              </p:val>
                                            </p:tav>
                                            <p:tav tm="100000">
                                              <p:val>
                                                <p:strVal val="#ppt_w"/>
                                              </p:val>
                                            </p:tav>
                                          </p:tavLst>
                                        </p:anim>
                                        <p:anim calcmode="lin" valueType="num">
                                          <p:cBhvr>
                                            <p:cTn id="8" dur="500" fill="hold"/>
                                            <p:tgtEl>
                                              <p:spTgt spid="34"/>
                                            </p:tgtEl>
                                            <p:attrNameLst>
                                              <p:attrName>ppt_h</p:attrName>
                                            </p:attrNameLst>
                                          </p:cBhvr>
                                          <p:tavLst>
                                            <p:tav tm="0">
                                              <p:val>
                                                <p:fltVal val="0"/>
                                              </p:val>
                                            </p:tav>
                                            <p:tav tm="100000">
                                              <p:val>
                                                <p:strVal val="#ppt_h"/>
                                              </p:val>
                                            </p:tav>
                                          </p:tavLst>
                                        </p:anim>
                                        <p:animEffect transition="in" filter="fade">
                                          <p:cBhvr>
                                            <p:cTn id="9" dur="500"/>
                                            <p:tgtEl>
                                              <p:spTgt spid="3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nodeType="clickEffect" p14:presetBounceEnd="20000">
                                      <p:stCondLst>
                                        <p:cond delay="0"/>
                                      </p:stCondLst>
                                      <p:childTnLst>
                                        <p:set>
                                          <p:cBhvr>
                                            <p:cTn id="13" dur="1" fill="hold">
                                              <p:stCondLst>
                                                <p:cond delay="0"/>
                                              </p:stCondLst>
                                            </p:cTn>
                                            <p:tgtEl>
                                              <p:spTgt spid="38"/>
                                            </p:tgtEl>
                                            <p:attrNameLst>
                                              <p:attrName>style.visibility</p:attrName>
                                            </p:attrNameLst>
                                          </p:cBhvr>
                                          <p:to>
                                            <p:strVal val="visible"/>
                                          </p:to>
                                        </p:set>
                                        <p:anim calcmode="lin" valueType="num" p14:bounceEnd="20000">
                                          <p:cBhvr additive="base">
                                            <p:cTn id="14" dur="500" fill="hold"/>
                                            <p:tgtEl>
                                              <p:spTgt spid="38"/>
                                            </p:tgtEl>
                                            <p:attrNameLst>
                                              <p:attrName>ppt_x</p:attrName>
                                            </p:attrNameLst>
                                          </p:cBhvr>
                                          <p:tavLst>
                                            <p:tav tm="0">
                                              <p:val>
                                                <p:strVal val="0-#ppt_w/2"/>
                                              </p:val>
                                            </p:tav>
                                            <p:tav tm="100000">
                                              <p:val>
                                                <p:strVal val="#ppt_x"/>
                                              </p:val>
                                            </p:tav>
                                          </p:tavLst>
                                        </p:anim>
                                        <p:anim calcmode="lin" valueType="num" p14:bounceEnd="20000">
                                          <p:cBhvr additive="base">
                                            <p:cTn id="15" dur="500" fill="hold"/>
                                            <p:tgtEl>
                                              <p:spTgt spid="38"/>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1" fill="hold" nodeType="clickEffect" p14:presetBounceEnd="20000">
                                      <p:stCondLst>
                                        <p:cond delay="0"/>
                                      </p:stCondLst>
                                      <p:childTnLst>
                                        <p:set>
                                          <p:cBhvr>
                                            <p:cTn id="19" dur="1" fill="hold">
                                              <p:stCondLst>
                                                <p:cond delay="0"/>
                                              </p:stCondLst>
                                            </p:cTn>
                                            <p:tgtEl>
                                              <p:spTgt spid="35"/>
                                            </p:tgtEl>
                                            <p:attrNameLst>
                                              <p:attrName>style.visibility</p:attrName>
                                            </p:attrNameLst>
                                          </p:cBhvr>
                                          <p:to>
                                            <p:strVal val="visible"/>
                                          </p:to>
                                        </p:set>
                                        <p:anim calcmode="lin" valueType="num" p14:bounceEnd="20000">
                                          <p:cBhvr additive="base">
                                            <p:cTn id="20" dur="500" fill="hold"/>
                                            <p:tgtEl>
                                              <p:spTgt spid="35"/>
                                            </p:tgtEl>
                                            <p:attrNameLst>
                                              <p:attrName>ppt_x</p:attrName>
                                            </p:attrNameLst>
                                          </p:cBhvr>
                                          <p:tavLst>
                                            <p:tav tm="0">
                                              <p:val>
                                                <p:strVal val="#ppt_x"/>
                                              </p:val>
                                            </p:tav>
                                            <p:tav tm="100000">
                                              <p:val>
                                                <p:strVal val="#ppt_x"/>
                                              </p:val>
                                            </p:tav>
                                          </p:tavLst>
                                        </p:anim>
                                        <p:anim calcmode="lin" valueType="num" p14:bounceEnd="20000">
                                          <p:cBhvr additive="base">
                                            <p:cTn id="21" dur="500" fill="hold"/>
                                            <p:tgtEl>
                                              <p:spTgt spid="35"/>
                                            </p:tgtEl>
                                            <p:attrNameLst>
                                              <p:attrName>ppt_y</p:attrName>
                                            </p:attrNameLst>
                                          </p:cBhvr>
                                          <p:tavLst>
                                            <p:tav tm="0">
                                              <p:val>
                                                <p:strVal val="0-#ppt_h/2"/>
                                              </p:val>
                                            </p:tav>
                                            <p:tav tm="100000">
                                              <p:val>
                                                <p:strVal val="#ppt_y"/>
                                              </p:val>
                                            </p:tav>
                                          </p:tavLst>
                                        </p:anim>
                                      </p:childTnLst>
                                    </p:cTn>
                                  </p:par>
                                  <p:par>
                                    <p:cTn id="22" presetID="10" presetClass="entr" presetSubtype="0" fill="hold" grpId="0" nodeType="withEffect">
                                      <p:stCondLst>
                                        <p:cond delay="250"/>
                                      </p:stCondLst>
                                      <p:childTnLst>
                                        <p:set>
                                          <p:cBhvr>
                                            <p:cTn id="23" dur="1" fill="hold">
                                              <p:stCondLst>
                                                <p:cond delay="0"/>
                                              </p:stCondLst>
                                            </p:cTn>
                                            <p:tgtEl>
                                              <p:spTgt spid="42"/>
                                            </p:tgtEl>
                                            <p:attrNameLst>
                                              <p:attrName>style.visibility</p:attrName>
                                            </p:attrNameLst>
                                          </p:cBhvr>
                                          <p:to>
                                            <p:strVal val="visible"/>
                                          </p:to>
                                        </p:set>
                                        <p:anim calcmode="lin" valueType="num">
                                          <p:cBhvr>
                                            <p:cTn id="24" dur="500" fill="hold"/>
                                            <p:tgtEl>
                                              <p:spTgt spid="42"/>
                                            </p:tgtEl>
                                            <p:attrNameLst>
                                              <p:attrName>ppt_w</p:attrName>
                                            </p:attrNameLst>
                                          </p:cBhvr>
                                          <p:tavLst>
                                            <p:tav tm="0">
                                              <p:val>
                                                <p:fltVal val="0"/>
                                              </p:val>
                                            </p:tav>
                                            <p:tav tm="100000">
                                              <p:val>
                                                <p:strVal val="#ppt_w"/>
                                              </p:val>
                                            </p:tav>
                                          </p:tavLst>
                                        </p:anim>
                                        <p:anim calcmode="lin" valueType="num">
                                          <p:cBhvr>
                                            <p:cTn id="25" dur="500" fill="hold"/>
                                            <p:tgtEl>
                                              <p:spTgt spid="42"/>
                                            </p:tgtEl>
                                            <p:attrNameLst>
                                              <p:attrName>ppt_h</p:attrName>
                                            </p:attrNameLst>
                                          </p:cBhvr>
                                          <p:tavLst>
                                            <p:tav tm="0">
                                              <p:val>
                                                <p:fltVal val="0"/>
                                              </p:val>
                                            </p:tav>
                                            <p:tav tm="100000">
                                              <p:val>
                                                <p:strVal val="#ppt_h"/>
                                              </p:val>
                                            </p:tav>
                                          </p:tavLst>
                                        </p:anim>
                                        <p:animEffect transition="in" filter="fade">
                                          <p:cBhvr>
                                            <p:cTn id="26" dur="500"/>
                                            <p:tgtEl>
                                              <p:spTgt spid="42"/>
                                            </p:tgtEl>
                                          </p:cBhvr>
                                        </p:animEffect>
                                      </p:childTnLst>
                                    </p:cTn>
                                  </p:par>
                                </p:childTnLst>
                              </p:cTn>
                            </p:par>
                            <p:par>
                              <p:cTn id="27" fill="hold">
                                <p:stCondLst>
                                  <p:cond delay="500"/>
                                </p:stCondLst>
                                <p:childTnLst>
                                  <p:par>
                                    <p:cTn id="28" presetID="42" presetClass="entr" presetSubtype="0" fill="hold" grpId="0" nodeType="afterEffect">
                                      <p:stCondLst>
                                        <p:cond delay="0"/>
                                      </p:stCondLst>
                                      <p:childTnLst>
                                        <p:set>
                                          <p:cBhvr>
                                            <p:cTn id="29" dur="1" fill="hold">
                                              <p:stCondLst>
                                                <p:cond delay="0"/>
                                              </p:stCondLst>
                                            </p:cTn>
                                            <p:tgtEl>
                                              <p:spTgt spid="43"/>
                                            </p:tgtEl>
                                            <p:attrNameLst>
                                              <p:attrName>style.visibility</p:attrName>
                                            </p:attrNameLst>
                                          </p:cBhvr>
                                          <p:to>
                                            <p:strVal val="visible"/>
                                          </p:to>
                                        </p:set>
                                        <p:animEffect transition="in" filter="fade">
                                          <p:cBhvr>
                                            <p:cTn id="30" dur="1000"/>
                                            <p:tgtEl>
                                              <p:spTgt spid="43"/>
                                            </p:tgtEl>
                                          </p:cBhvr>
                                        </p:animEffect>
                                        <p:anim calcmode="lin" valueType="num">
                                          <p:cBhvr>
                                            <p:cTn id="31" dur="1000" fill="hold"/>
                                            <p:tgtEl>
                                              <p:spTgt spid="43"/>
                                            </p:tgtEl>
                                            <p:attrNameLst>
                                              <p:attrName>ppt_x</p:attrName>
                                            </p:attrNameLst>
                                          </p:cBhvr>
                                          <p:tavLst>
                                            <p:tav tm="0">
                                              <p:val>
                                                <p:strVal val="#ppt_x"/>
                                              </p:val>
                                            </p:tav>
                                            <p:tav tm="100000">
                                              <p:val>
                                                <p:strVal val="#ppt_x"/>
                                              </p:val>
                                            </p:tav>
                                          </p:tavLst>
                                        </p:anim>
                                        <p:anim calcmode="lin" valueType="num">
                                          <p:cBhvr>
                                            <p:cTn id="32" dur="1000" fill="hold"/>
                                            <p:tgtEl>
                                              <p:spTgt spid="43"/>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44"/>
                                            </p:tgtEl>
                                            <p:attrNameLst>
                                              <p:attrName>style.visibility</p:attrName>
                                            </p:attrNameLst>
                                          </p:cBhvr>
                                          <p:to>
                                            <p:strVal val="visible"/>
                                          </p:to>
                                        </p:set>
                                        <p:animEffect transition="in" filter="fade">
                                          <p:cBhvr>
                                            <p:cTn id="35" dur="1000"/>
                                            <p:tgtEl>
                                              <p:spTgt spid="44"/>
                                            </p:tgtEl>
                                          </p:cBhvr>
                                        </p:animEffect>
                                        <p:anim calcmode="lin" valueType="num">
                                          <p:cBhvr>
                                            <p:cTn id="36" dur="1000" fill="hold"/>
                                            <p:tgtEl>
                                              <p:spTgt spid="44"/>
                                            </p:tgtEl>
                                            <p:attrNameLst>
                                              <p:attrName>ppt_x</p:attrName>
                                            </p:attrNameLst>
                                          </p:cBhvr>
                                          <p:tavLst>
                                            <p:tav tm="0">
                                              <p:val>
                                                <p:strVal val="#ppt_x"/>
                                              </p:val>
                                            </p:tav>
                                            <p:tav tm="100000">
                                              <p:val>
                                                <p:strVal val="#ppt_x"/>
                                              </p:val>
                                            </p:tav>
                                          </p:tavLst>
                                        </p:anim>
                                        <p:anim calcmode="lin" valueType="num">
                                          <p:cBhvr>
                                            <p:cTn id="37"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42" grpId="0" animBg="1"/>
          <p:bldP spid="43" grpId="0" animBg="1"/>
          <p:bldP spid="4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500" fill="hold"/>
                                            <p:tgtEl>
                                              <p:spTgt spid="34"/>
                                            </p:tgtEl>
                                            <p:attrNameLst>
                                              <p:attrName>ppt_w</p:attrName>
                                            </p:attrNameLst>
                                          </p:cBhvr>
                                          <p:tavLst>
                                            <p:tav tm="0">
                                              <p:val>
                                                <p:fltVal val="0"/>
                                              </p:val>
                                            </p:tav>
                                            <p:tav tm="100000">
                                              <p:val>
                                                <p:strVal val="#ppt_w"/>
                                              </p:val>
                                            </p:tav>
                                          </p:tavLst>
                                        </p:anim>
                                        <p:anim calcmode="lin" valueType="num">
                                          <p:cBhvr>
                                            <p:cTn id="8" dur="500" fill="hold"/>
                                            <p:tgtEl>
                                              <p:spTgt spid="34"/>
                                            </p:tgtEl>
                                            <p:attrNameLst>
                                              <p:attrName>ppt_h</p:attrName>
                                            </p:attrNameLst>
                                          </p:cBhvr>
                                          <p:tavLst>
                                            <p:tav tm="0">
                                              <p:val>
                                                <p:fltVal val="0"/>
                                              </p:val>
                                            </p:tav>
                                            <p:tav tm="100000">
                                              <p:val>
                                                <p:strVal val="#ppt_h"/>
                                              </p:val>
                                            </p:tav>
                                          </p:tavLst>
                                        </p:anim>
                                        <p:animEffect transition="in" filter="fade">
                                          <p:cBhvr>
                                            <p:cTn id="9" dur="500"/>
                                            <p:tgtEl>
                                              <p:spTgt spid="3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nodeType="clickEffect">
                                      <p:stCondLst>
                                        <p:cond delay="0"/>
                                      </p:stCondLst>
                                      <p:childTnLst>
                                        <p:set>
                                          <p:cBhvr>
                                            <p:cTn id="13" dur="1" fill="hold">
                                              <p:stCondLst>
                                                <p:cond delay="0"/>
                                              </p:stCondLst>
                                            </p:cTn>
                                            <p:tgtEl>
                                              <p:spTgt spid="38"/>
                                            </p:tgtEl>
                                            <p:attrNameLst>
                                              <p:attrName>style.visibility</p:attrName>
                                            </p:attrNameLst>
                                          </p:cBhvr>
                                          <p:to>
                                            <p:strVal val="visible"/>
                                          </p:to>
                                        </p:set>
                                        <p:anim calcmode="lin" valueType="num">
                                          <p:cBhvr additive="base">
                                            <p:cTn id="14" dur="500" fill="hold"/>
                                            <p:tgtEl>
                                              <p:spTgt spid="38"/>
                                            </p:tgtEl>
                                            <p:attrNameLst>
                                              <p:attrName>ppt_x</p:attrName>
                                            </p:attrNameLst>
                                          </p:cBhvr>
                                          <p:tavLst>
                                            <p:tav tm="0">
                                              <p:val>
                                                <p:strVal val="0-#ppt_w/2"/>
                                              </p:val>
                                            </p:tav>
                                            <p:tav tm="100000">
                                              <p:val>
                                                <p:strVal val="#ppt_x"/>
                                              </p:val>
                                            </p:tav>
                                          </p:tavLst>
                                        </p:anim>
                                        <p:anim calcmode="lin" valueType="num">
                                          <p:cBhvr additive="base">
                                            <p:cTn id="15" dur="500" fill="hold"/>
                                            <p:tgtEl>
                                              <p:spTgt spid="38"/>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1" fill="hold" nodeType="clickEffect">
                                      <p:stCondLst>
                                        <p:cond delay="0"/>
                                      </p:stCondLst>
                                      <p:childTnLst>
                                        <p:set>
                                          <p:cBhvr>
                                            <p:cTn id="19" dur="1" fill="hold">
                                              <p:stCondLst>
                                                <p:cond delay="0"/>
                                              </p:stCondLst>
                                            </p:cTn>
                                            <p:tgtEl>
                                              <p:spTgt spid="35"/>
                                            </p:tgtEl>
                                            <p:attrNameLst>
                                              <p:attrName>style.visibility</p:attrName>
                                            </p:attrNameLst>
                                          </p:cBhvr>
                                          <p:to>
                                            <p:strVal val="visible"/>
                                          </p:to>
                                        </p:set>
                                        <p:anim calcmode="lin" valueType="num">
                                          <p:cBhvr additive="base">
                                            <p:cTn id="20" dur="500" fill="hold"/>
                                            <p:tgtEl>
                                              <p:spTgt spid="35"/>
                                            </p:tgtEl>
                                            <p:attrNameLst>
                                              <p:attrName>ppt_x</p:attrName>
                                            </p:attrNameLst>
                                          </p:cBhvr>
                                          <p:tavLst>
                                            <p:tav tm="0">
                                              <p:val>
                                                <p:strVal val="#ppt_x"/>
                                              </p:val>
                                            </p:tav>
                                            <p:tav tm="100000">
                                              <p:val>
                                                <p:strVal val="#ppt_x"/>
                                              </p:val>
                                            </p:tav>
                                          </p:tavLst>
                                        </p:anim>
                                        <p:anim calcmode="lin" valueType="num">
                                          <p:cBhvr additive="base">
                                            <p:cTn id="21" dur="500" fill="hold"/>
                                            <p:tgtEl>
                                              <p:spTgt spid="35"/>
                                            </p:tgtEl>
                                            <p:attrNameLst>
                                              <p:attrName>ppt_y</p:attrName>
                                            </p:attrNameLst>
                                          </p:cBhvr>
                                          <p:tavLst>
                                            <p:tav tm="0">
                                              <p:val>
                                                <p:strVal val="0-#ppt_h/2"/>
                                              </p:val>
                                            </p:tav>
                                            <p:tav tm="100000">
                                              <p:val>
                                                <p:strVal val="#ppt_y"/>
                                              </p:val>
                                            </p:tav>
                                          </p:tavLst>
                                        </p:anim>
                                      </p:childTnLst>
                                    </p:cTn>
                                  </p:par>
                                  <p:par>
                                    <p:cTn id="22" presetID="10" presetClass="entr" presetSubtype="0" fill="hold" grpId="0" nodeType="withEffect">
                                      <p:stCondLst>
                                        <p:cond delay="250"/>
                                      </p:stCondLst>
                                      <p:childTnLst>
                                        <p:set>
                                          <p:cBhvr>
                                            <p:cTn id="23" dur="1" fill="hold">
                                              <p:stCondLst>
                                                <p:cond delay="0"/>
                                              </p:stCondLst>
                                            </p:cTn>
                                            <p:tgtEl>
                                              <p:spTgt spid="42"/>
                                            </p:tgtEl>
                                            <p:attrNameLst>
                                              <p:attrName>style.visibility</p:attrName>
                                            </p:attrNameLst>
                                          </p:cBhvr>
                                          <p:to>
                                            <p:strVal val="visible"/>
                                          </p:to>
                                        </p:set>
                                        <p:anim calcmode="lin" valueType="num">
                                          <p:cBhvr>
                                            <p:cTn id="24" dur="500" fill="hold"/>
                                            <p:tgtEl>
                                              <p:spTgt spid="42"/>
                                            </p:tgtEl>
                                            <p:attrNameLst>
                                              <p:attrName>ppt_w</p:attrName>
                                            </p:attrNameLst>
                                          </p:cBhvr>
                                          <p:tavLst>
                                            <p:tav tm="0">
                                              <p:val>
                                                <p:fltVal val="0"/>
                                              </p:val>
                                            </p:tav>
                                            <p:tav tm="100000">
                                              <p:val>
                                                <p:strVal val="#ppt_w"/>
                                              </p:val>
                                            </p:tav>
                                          </p:tavLst>
                                        </p:anim>
                                        <p:anim calcmode="lin" valueType="num">
                                          <p:cBhvr>
                                            <p:cTn id="25" dur="500" fill="hold"/>
                                            <p:tgtEl>
                                              <p:spTgt spid="42"/>
                                            </p:tgtEl>
                                            <p:attrNameLst>
                                              <p:attrName>ppt_h</p:attrName>
                                            </p:attrNameLst>
                                          </p:cBhvr>
                                          <p:tavLst>
                                            <p:tav tm="0">
                                              <p:val>
                                                <p:fltVal val="0"/>
                                              </p:val>
                                            </p:tav>
                                            <p:tav tm="100000">
                                              <p:val>
                                                <p:strVal val="#ppt_h"/>
                                              </p:val>
                                            </p:tav>
                                          </p:tavLst>
                                        </p:anim>
                                        <p:animEffect transition="in" filter="fade">
                                          <p:cBhvr>
                                            <p:cTn id="26" dur="500"/>
                                            <p:tgtEl>
                                              <p:spTgt spid="42"/>
                                            </p:tgtEl>
                                          </p:cBhvr>
                                        </p:animEffect>
                                      </p:childTnLst>
                                    </p:cTn>
                                  </p:par>
                                </p:childTnLst>
                              </p:cTn>
                            </p:par>
                            <p:par>
                              <p:cTn id="27" fill="hold">
                                <p:stCondLst>
                                  <p:cond delay="500"/>
                                </p:stCondLst>
                                <p:childTnLst>
                                  <p:par>
                                    <p:cTn id="28" presetID="42" presetClass="entr" presetSubtype="0" fill="hold" grpId="0" nodeType="afterEffect">
                                      <p:stCondLst>
                                        <p:cond delay="0"/>
                                      </p:stCondLst>
                                      <p:childTnLst>
                                        <p:set>
                                          <p:cBhvr>
                                            <p:cTn id="29" dur="1" fill="hold">
                                              <p:stCondLst>
                                                <p:cond delay="0"/>
                                              </p:stCondLst>
                                            </p:cTn>
                                            <p:tgtEl>
                                              <p:spTgt spid="43"/>
                                            </p:tgtEl>
                                            <p:attrNameLst>
                                              <p:attrName>style.visibility</p:attrName>
                                            </p:attrNameLst>
                                          </p:cBhvr>
                                          <p:to>
                                            <p:strVal val="visible"/>
                                          </p:to>
                                        </p:set>
                                        <p:animEffect transition="in" filter="fade">
                                          <p:cBhvr>
                                            <p:cTn id="30" dur="1000"/>
                                            <p:tgtEl>
                                              <p:spTgt spid="43"/>
                                            </p:tgtEl>
                                          </p:cBhvr>
                                        </p:animEffect>
                                        <p:anim calcmode="lin" valueType="num">
                                          <p:cBhvr>
                                            <p:cTn id="31" dur="1000" fill="hold"/>
                                            <p:tgtEl>
                                              <p:spTgt spid="43"/>
                                            </p:tgtEl>
                                            <p:attrNameLst>
                                              <p:attrName>ppt_x</p:attrName>
                                            </p:attrNameLst>
                                          </p:cBhvr>
                                          <p:tavLst>
                                            <p:tav tm="0">
                                              <p:val>
                                                <p:strVal val="#ppt_x"/>
                                              </p:val>
                                            </p:tav>
                                            <p:tav tm="100000">
                                              <p:val>
                                                <p:strVal val="#ppt_x"/>
                                              </p:val>
                                            </p:tav>
                                          </p:tavLst>
                                        </p:anim>
                                        <p:anim calcmode="lin" valueType="num">
                                          <p:cBhvr>
                                            <p:cTn id="32" dur="1000" fill="hold"/>
                                            <p:tgtEl>
                                              <p:spTgt spid="43"/>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44"/>
                                            </p:tgtEl>
                                            <p:attrNameLst>
                                              <p:attrName>style.visibility</p:attrName>
                                            </p:attrNameLst>
                                          </p:cBhvr>
                                          <p:to>
                                            <p:strVal val="visible"/>
                                          </p:to>
                                        </p:set>
                                        <p:animEffect transition="in" filter="fade">
                                          <p:cBhvr>
                                            <p:cTn id="35" dur="1000"/>
                                            <p:tgtEl>
                                              <p:spTgt spid="44"/>
                                            </p:tgtEl>
                                          </p:cBhvr>
                                        </p:animEffect>
                                        <p:anim calcmode="lin" valueType="num">
                                          <p:cBhvr>
                                            <p:cTn id="36" dur="1000" fill="hold"/>
                                            <p:tgtEl>
                                              <p:spTgt spid="44"/>
                                            </p:tgtEl>
                                            <p:attrNameLst>
                                              <p:attrName>ppt_x</p:attrName>
                                            </p:attrNameLst>
                                          </p:cBhvr>
                                          <p:tavLst>
                                            <p:tav tm="0">
                                              <p:val>
                                                <p:strVal val="#ppt_x"/>
                                              </p:val>
                                            </p:tav>
                                            <p:tav tm="100000">
                                              <p:val>
                                                <p:strVal val="#ppt_x"/>
                                              </p:val>
                                            </p:tav>
                                          </p:tavLst>
                                        </p:anim>
                                        <p:anim calcmode="lin" valueType="num">
                                          <p:cBhvr>
                                            <p:cTn id="37"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42" grpId="0" animBg="1"/>
          <p:bldP spid="43" grpId="0" animBg="1"/>
          <p:bldP spid="44" grpId="0" animBg="1"/>
        </p:bld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721179" y="5314069"/>
            <a:ext cx="4470821" cy="3087862"/>
            <a:chOff x="8793059" y="2348761"/>
            <a:chExt cx="4470821" cy="3087862"/>
          </a:xfrm>
        </p:grpSpPr>
        <p:sp>
          <p:nvSpPr>
            <p:cNvPr id="46" name="Freeform 7"/>
            <p:cNvSpPr/>
            <p:nvPr/>
          </p:nvSpPr>
          <p:spPr bwMode="auto">
            <a:xfrm>
              <a:off x="8793059" y="2348761"/>
              <a:ext cx="3085954" cy="3087862"/>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10595538" y="2557281"/>
              <a:ext cx="2668342" cy="2670821"/>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grpSp>
      <p:sp>
        <p:nvSpPr>
          <p:cNvPr id="16" name="文本框 1"/>
          <p:cNvSpPr txBox="1">
            <a:spLocks noChangeArrowheads="1"/>
          </p:cNvSpPr>
          <p:nvPr/>
        </p:nvSpPr>
        <p:spPr bwMode="auto">
          <a:xfrm>
            <a:off x="2502581" y="2310496"/>
            <a:ext cx="919321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a:ea typeface="宋体" charset="-122"/>
              </a:defRPr>
            </a:lvl1pPr>
            <a:lvl2pPr marL="742950" indent="-285750">
              <a:defRPr>
                <a:solidFill>
                  <a:schemeClr val="tx1"/>
                </a:solidFill>
                <a:latin typeface="Calibri"/>
                <a:ea typeface="宋体" charset="-122"/>
              </a:defRPr>
            </a:lvl2pPr>
            <a:lvl3pPr marL="1143000" indent="-228600">
              <a:defRPr>
                <a:solidFill>
                  <a:schemeClr val="tx1"/>
                </a:solidFill>
                <a:latin typeface="Calibri"/>
                <a:ea typeface="宋体" charset="-122"/>
              </a:defRPr>
            </a:lvl3pPr>
            <a:lvl4pPr marL="1600200" indent="-228600">
              <a:defRPr>
                <a:solidFill>
                  <a:schemeClr val="tx1"/>
                </a:solidFill>
                <a:latin typeface="Calibri"/>
                <a:ea typeface="宋体" charset="-122"/>
              </a:defRPr>
            </a:lvl4pPr>
            <a:lvl5pPr marL="2057400" indent="-228600">
              <a:defRPr>
                <a:solidFill>
                  <a:schemeClr val="tx1"/>
                </a:solidFill>
                <a:latin typeface="Calibri"/>
                <a:ea typeface="宋体" charset="-122"/>
              </a:defRPr>
            </a:lvl5pPr>
            <a:lvl6pPr marL="2514600" indent="-228600" fontAlgn="base">
              <a:spcBef>
                <a:spcPct val="0"/>
              </a:spcBef>
              <a:spcAft>
                <a:spcPct val="0"/>
              </a:spcAft>
              <a:defRPr>
                <a:solidFill>
                  <a:schemeClr val="tx1"/>
                </a:solidFill>
                <a:latin typeface="Calibri"/>
                <a:ea typeface="宋体" charset="-122"/>
              </a:defRPr>
            </a:lvl6pPr>
            <a:lvl7pPr marL="2971800" indent="-228600" fontAlgn="base">
              <a:spcBef>
                <a:spcPct val="0"/>
              </a:spcBef>
              <a:spcAft>
                <a:spcPct val="0"/>
              </a:spcAft>
              <a:defRPr>
                <a:solidFill>
                  <a:schemeClr val="tx1"/>
                </a:solidFill>
                <a:latin typeface="Calibri"/>
                <a:ea typeface="宋体" charset="-122"/>
              </a:defRPr>
            </a:lvl7pPr>
            <a:lvl8pPr marL="3429000" indent="-228600" fontAlgn="base">
              <a:spcBef>
                <a:spcPct val="0"/>
              </a:spcBef>
              <a:spcAft>
                <a:spcPct val="0"/>
              </a:spcAft>
              <a:defRPr>
                <a:solidFill>
                  <a:schemeClr val="tx1"/>
                </a:solidFill>
                <a:latin typeface="Calibri"/>
                <a:ea typeface="宋体" charset="-122"/>
              </a:defRPr>
            </a:lvl8pPr>
            <a:lvl9pPr marL="3886200" indent="-228600" fontAlgn="base">
              <a:spcBef>
                <a:spcPct val="0"/>
              </a:spcBef>
              <a:spcAft>
                <a:spcPct val="0"/>
              </a:spcAft>
              <a:defRPr>
                <a:solidFill>
                  <a:schemeClr val="tx1"/>
                </a:solidFill>
                <a:latin typeface="Calibri"/>
                <a:ea typeface="宋体" charset="-122"/>
              </a:defRPr>
            </a:lvl9pPr>
          </a:lstStyle>
          <a:p>
            <a:pPr>
              <a:defRPr/>
            </a:pPr>
            <a:r>
              <a:rPr lang="zh-CN" altLang="en-US" sz="6000" b="1" dirty="0">
                <a:solidFill>
                  <a:srgbClr val="B71C2B"/>
                </a:solidFill>
                <a:latin typeface="微软雅黑" charset="-122"/>
                <a:ea typeface="微软雅黑" charset="-122"/>
              </a:rPr>
              <a:t>设备本质安全风险管理</a:t>
            </a:r>
          </a:p>
        </p:txBody>
      </p:sp>
      <p:grpSp>
        <p:nvGrpSpPr>
          <p:cNvPr id="17" name="组合 16"/>
          <p:cNvGrpSpPr/>
          <p:nvPr/>
        </p:nvGrpSpPr>
        <p:grpSpPr bwMode="auto">
          <a:xfrm>
            <a:off x="921431" y="2241776"/>
            <a:ext cx="1289050" cy="1295400"/>
            <a:chOff x="3439886" y="2047910"/>
            <a:chExt cx="608204" cy="611710"/>
          </a:xfrm>
        </p:grpSpPr>
        <p:sp>
          <p:nvSpPr>
            <p:cNvPr id="25" name="矩形 24"/>
            <p:cNvSpPr/>
            <p:nvPr/>
          </p:nvSpPr>
          <p:spPr>
            <a:xfrm>
              <a:off x="3439886" y="2047910"/>
              <a:ext cx="608204" cy="607962"/>
            </a:xfrm>
            <a:prstGeom prst="rect">
              <a:avLst/>
            </a:prstGeom>
            <a:solidFill>
              <a:srgbClr val="3B383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p>
          </p:txBody>
        </p:sp>
        <p:sp>
          <p:nvSpPr>
            <p:cNvPr id="26" name="直角三角形 25"/>
            <p:cNvSpPr/>
            <p:nvPr/>
          </p:nvSpPr>
          <p:spPr>
            <a:xfrm>
              <a:off x="3439886" y="2051658"/>
              <a:ext cx="608204" cy="607962"/>
            </a:xfrm>
            <a:prstGeom prst="rtTriangle">
              <a:avLst/>
            </a:prstGeom>
            <a:solidFill>
              <a:srgbClr val="B71C2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p>
          </p:txBody>
        </p:sp>
      </p:grpSp>
      <p:sp>
        <p:nvSpPr>
          <p:cNvPr id="18" name="文本框 3"/>
          <p:cNvSpPr txBox="1">
            <a:spLocks noChangeArrowheads="1"/>
          </p:cNvSpPr>
          <p:nvPr/>
        </p:nvSpPr>
        <p:spPr bwMode="auto">
          <a:xfrm>
            <a:off x="1213531" y="2329088"/>
            <a:ext cx="7048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charset="0"/>
              <a:buChar char="•"/>
              <a:defRPr sz="2800">
                <a:solidFill>
                  <a:schemeClr val="tx1"/>
                </a:solidFill>
                <a:latin typeface="Calibri"/>
                <a:ea typeface="宋体" charset="-122"/>
              </a:defRPr>
            </a:lvl1pPr>
            <a:lvl2pPr marL="742950" indent="-285750">
              <a:lnSpc>
                <a:spcPct val="90000"/>
              </a:lnSpc>
              <a:spcBef>
                <a:spcPts val="500"/>
              </a:spcBef>
              <a:buFont typeface="Arial" charset="0"/>
              <a:buChar char="•"/>
              <a:defRPr sz="2400">
                <a:solidFill>
                  <a:schemeClr val="tx1"/>
                </a:solidFill>
                <a:latin typeface="Calibri"/>
                <a:ea typeface="宋体" charset="-122"/>
              </a:defRPr>
            </a:lvl2pPr>
            <a:lvl3pPr marL="1143000" indent="-228600">
              <a:lnSpc>
                <a:spcPct val="90000"/>
              </a:lnSpc>
              <a:spcBef>
                <a:spcPts val="500"/>
              </a:spcBef>
              <a:buFont typeface="Arial" charset="0"/>
              <a:buChar char="•"/>
              <a:defRPr sz="2000">
                <a:solidFill>
                  <a:schemeClr val="tx1"/>
                </a:solidFill>
                <a:latin typeface="Calibri"/>
                <a:ea typeface="宋体" charset="-122"/>
              </a:defRPr>
            </a:lvl3pPr>
            <a:lvl4pPr marL="1600200" indent="-228600">
              <a:lnSpc>
                <a:spcPct val="90000"/>
              </a:lnSpc>
              <a:spcBef>
                <a:spcPts val="500"/>
              </a:spcBef>
              <a:buFont typeface="Arial" charset="0"/>
              <a:buChar char="•"/>
              <a:defRPr>
                <a:solidFill>
                  <a:schemeClr val="tx1"/>
                </a:solidFill>
                <a:latin typeface="Calibri"/>
                <a:ea typeface="宋体" charset="-122"/>
              </a:defRPr>
            </a:lvl4pPr>
            <a:lvl5pPr marL="2057400" indent="-228600">
              <a:lnSpc>
                <a:spcPct val="90000"/>
              </a:lnSpc>
              <a:spcBef>
                <a:spcPts val="500"/>
              </a:spcBef>
              <a:buFont typeface="Arial" charset="0"/>
              <a:buChar char="•"/>
              <a:defRPr>
                <a:solidFill>
                  <a:schemeClr val="tx1"/>
                </a:solidFill>
                <a:latin typeface="Calibri"/>
                <a:ea typeface="宋体" charset="-122"/>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a:ea typeface="宋体" charset="-122"/>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a:ea typeface="宋体" charset="-122"/>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a:ea typeface="宋体" charset="-122"/>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a:ea typeface="宋体" charset="-122"/>
              </a:defRPr>
            </a:lvl9pPr>
          </a:lstStyle>
          <a:p>
            <a:pPr eaLnBrk="1" hangingPunct="1">
              <a:lnSpc>
                <a:spcPct val="100000"/>
              </a:lnSpc>
              <a:spcBef>
                <a:spcPct val="0"/>
              </a:spcBef>
              <a:buFontTx/>
              <a:buNone/>
            </a:pPr>
            <a:r>
              <a:rPr lang="en-US" altLang="zh-CN" sz="7200" b="1" dirty="0">
                <a:solidFill>
                  <a:schemeClr val="bg1"/>
                </a:solidFill>
                <a:latin typeface="微软雅黑" charset="-122"/>
                <a:ea typeface="微软雅黑" charset="-122"/>
              </a:rPr>
              <a:t>2</a:t>
            </a:r>
          </a:p>
        </p:txBody>
      </p:sp>
      <p:cxnSp>
        <p:nvCxnSpPr>
          <p:cNvPr id="19" name="直接连接符 18"/>
          <p:cNvCxnSpPr/>
          <p:nvPr/>
        </p:nvCxnSpPr>
        <p:spPr>
          <a:xfrm>
            <a:off x="2212068" y="3513363"/>
            <a:ext cx="8897688" cy="0"/>
          </a:xfrm>
          <a:prstGeom prst="line">
            <a:avLst/>
          </a:prstGeom>
          <a:ln>
            <a:solidFill>
              <a:schemeClr val="tx1">
                <a:lumMod val="75000"/>
                <a:lumOff val="25000"/>
              </a:schemeClr>
            </a:solidFill>
            <a:prstDash val="sysDash"/>
            <a:tailEnd type="oval"/>
          </a:ln>
        </p:spPr>
        <p:style>
          <a:lnRef idx="1">
            <a:schemeClr val="accent1"/>
          </a:lnRef>
          <a:fillRef idx="0">
            <a:schemeClr val="accent1"/>
          </a:fillRef>
          <a:effectRef idx="0">
            <a:schemeClr val="accent1"/>
          </a:effectRef>
          <a:fontRef idx="minor">
            <a:schemeClr val="tx1"/>
          </a:fontRef>
        </p:style>
      </p:cxnSp>
      <p:sp>
        <p:nvSpPr>
          <p:cNvPr id="20" name="文本框 7"/>
          <p:cNvSpPr txBox="1">
            <a:spLocks noChangeArrowheads="1"/>
          </p:cNvSpPr>
          <p:nvPr/>
        </p:nvSpPr>
        <p:spPr bwMode="auto">
          <a:xfrm>
            <a:off x="2502581" y="3922023"/>
            <a:ext cx="386646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a:ea typeface="宋体" charset="-122"/>
              </a:defRPr>
            </a:lvl1pPr>
            <a:lvl2pPr marL="742950" indent="-285750">
              <a:defRPr>
                <a:solidFill>
                  <a:schemeClr val="tx1"/>
                </a:solidFill>
                <a:latin typeface="Calibri"/>
                <a:ea typeface="宋体" charset="-122"/>
              </a:defRPr>
            </a:lvl2pPr>
            <a:lvl3pPr marL="1143000" indent="-228600">
              <a:defRPr>
                <a:solidFill>
                  <a:schemeClr val="tx1"/>
                </a:solidFill>
                <a:latin typeface="Calibri"/>
                <a:ea typeface="宋体" charset="-122"/>
              </a:defRPr>
            </a:lvl3pPr>
            <a:lvl4pPr marL="1600200" indent="-228600">
              <a:defRPr>
                <a:solidFill>
                  <a:schemeClr val="tx1"/>
                </a:solidFill>
                <a:latin typeface="Calibri"/>
                <a:ea typeface="宋体" charset="-122"/>
              </a:defRPr>
            </a:lvl4pPr>
            <a:lvl5pPr marL="2057400" indent="-228600">
              <a:defRPr>
                <a:solidFill>
                  <a:schemeClr val="tx1"/>
                </a:solidFill>
                <a:latin typeface="Calibri"/>
                <a:ea typeface="宋体" charset="-122"/>
              </a:defRPr>
            </a:lvl5pPr>
            <a:lvl6pPr marL="2514600" indent="-228600" fontAlgn="base">
              <a:spcBef>
                <a:spcPct val="0"/>
              </a:spcBef>
              <a:spcAft>
                <a:spcPct val="0"/>
              </a:spcAft>
              <a:defRPr>
                <a:solidFill>
                  <a:schemeClr val="tx1"/>
                </a:solidFill>
                <a:latin typeface="Calibri"/>
                <a:ea typeface="宋体" charset="-122"/>
              </a:defRPr>
            </a:lvl6pPr>
            <a:lvl7pPr marL="2971800" indent="-228600" fontAlgn="base">
              <a:spcBef>
                <a:spcPct val="0"/>
              </a:spcBef>
              <a:spcAft>
                <a:spcPct val="0"/>
              </a:spcAft>
              <a:defRPr>
                <a:solidFill>
                  <a:schemeClr val="tx1"/>
                </a:solidFill>
                <a:latin typeface="Calibri"/>
                <a:ea typeface="宋体" charset="-122"/>
              </a:defRPr>
            </a:lvl7pPr>
            <a:lvl8pPr marL="3429000" indent="-228600" fontAlgn="base">
              <a:spcBef>
                <a:spcPct val="0"/>
              </a:spcBef>
              <a:spcAft>
                <a:spcPct val="0"/>
              </a:spcAft>
              <a:defRPr>
                <a:solidFill>
                  <a:schemeClr val="tx1"/>
                </a:solidFill>
                <a:latin typeface="Calibri"/>
                <a:ea typeface="宋体" charset="-122"/>
              </a:defRPr>
            </a:lvl8pPr>
            <a:lvl9pPr marL="3886200" indent="-228600" fontAlgn="base">
              <a:spcBef>
                <a:spcPct val="0"/>
              </a:spcBef>
              <a:spcAft>
                <a:spcPct val="0"/>
              </a:spcAft>
              <a:defRPr>
                <a:solidFill>
                  <a:schemeClr val="tx1"/>
                </a:solidFill>
                <a:latin typeface="Calibri"/>
                <a:ea typeface="宋体" charset="-122"/>
              </a:defRPr>
            </a:lvl9pPr>
          </a:lstStyle>
          <a:p>
            <a:pPr marL="342900" indent="-342900">
              <a:buFont typeface="Arial" charset="0"/>
              <a:buChar char="•"/>
              <a:defRPr/>
            </a:pPr>
            <a:r>
              <a:rPr lang="zh-CN" altLang="en-US" sz="2400" dirty="0">
                <a:solidFill>
                  <a:schemeClr val="tx1">
                    <a:lumMod val="85000"/>
                    <a:lumOff val="15000"/>
                  </a:schemeClr>
                </a:solidFill>
                <a:latin typeface="微软雅黑" charset="-122"/>
                <a:ea typeface="微软雅黑" charset="-122"/>
              </a:rPr>
              <a:t>设备风险管理介绍</a:t>
            </a:r>
          </a:p>
        </p:txBody>
      </p:sp>
      <p:sp>
        <p:nvSpPr>
          <p:cNvPr id="21" name="文本框 8"/>
          <p:cNvSpPr txBox="1">
            <a:spLocks noChangeArrowheads="1"/>
          </p:cNvSpPr>
          <p:nvPr/>
        </p:nvSpPr>
        <p:spPr bwMode="auto">
          <a:xfrm>
            <a:off x="2502581" y="4576341"/>
            <a:ext cx="430461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a:ea typeface="宋体" charset="-122"/>
              </a:defRPr>
            </a:lvl1pPr>
            <a:lvl2pPr marL="742950" indent="-285750">
              <a:defRPr>
                <a:solidFill>
                  <a:schemeClr val="tx1"/>
                </a:solidFill>
                <a:latin typeface="Calibri"/>
                <a:ea typeface="宋体" charset="-122"/>
              </a:defRPr>
            </a:lvl2pPr>
            <a:lvl3pPr marL="1143000" indent="-228600">
              <a:defRPr>
                <a:solidFill>
                  <a:schemeClr val="tx1"/>
                </a:solidFill>
                <a:latin typeface="Calibri"/>
                <a:ea typeface="宋体" charset="-122"/>
              </a:defRPr>
            </a:lvl3pPr>
            <a:lvl4pPr marL="1600200" indent="-228600">
              <a:defRPr>
                <a:solidFill>
                  <a:schemeClr val="tx1"/>
                </a:solidFill>
                <a:latin typeface="Calibri"/>
                <a:ea typeface="宋体" charset="-122"/>
              </a:defRPr>
            </a:lvl4pPr>
            <a:lvl5pPr marL="2057400" indent="-228600">
              <a:defRPr>
                <a:solidFill>
                  <a:schemeClr val="tx1"/>
                </a:solidFill>
                <a:latin typeface="Calibri"/>
                <a:ea typeface="宋体" charset="-122"/>
              </a:defRPr>
            </a:lvl5pPr>
            <a:lvl6pPr marL="2514600" indent="-228600" fontAlgn="base">
              <a:spcBef>
                <a:spcPct val="0"/>
              </a:spcBef>
              <a:spcAft>
                <a:spcPct val="0"/>
              </a:spcAft>
              <a:defRPr>
                <a:solidFill>
                  <a:schemeClr val="tx1"/>
                </a:solidFill>
                <a:latin typeface="Calibri"/>
                <a:ea typeface="宋体" charset="-122"/>
              </a:defRPr>
            </a:lvl6pPr>
            <a:lvl7pPr marL="2971800" indent="-228600" fontAlgn="base">
              <a:spcBef>
                <a:spcPct val="0"/>
              </a:spcBef>
              <a:spcAft>
                <a:spcPct val="0"/>
              </a:spcAft>
              <a:defRPr>
                <a:solidFill>
                  <a:schemeClr val="tx1"/>
                </a:solidFill>
                <a:latin typeface="Calibri"/>
                <a:ea typeface="宋体" charset="-122"/>
              </a:defRPr>
            </a:lvl7pPr>
            <a:lvl8pPr marL="3429000" indent="-228600" fontAlgn="base">
              <a:spcBef>
                <a:spcPct val="0"/>
              </a:spcBef>
              <a:spcAft>
                <a:spcPct val="0"/>
              </a:spcAft>
              <a:defRPr>
                <a:solidFill>
                  <a:schemeClr val="tx1"/>
                </a:solidFill>
                <a:latin typeface="Calibri"/>
                <a:ea typeface="宋体" charset="-122"/>
              </a:defRPr>
            </a:lvl8pPr>
            <a:lvl9pPr marL="3886200" indent="-228600" fontAlgn="base">
              <a:spcBef>
                <a:spcPct val="0"/>
              </a:spcBef>
              <a:spcAft>
                <a:spcPct val="0"/>
              </a:spcAft>
              <a:defRPr>
                <a:solidFill>
                  <a:schemeClr val="tx1"/>
                </a:solidFill>
                <a:latin typeface="Calibri"/>
                <a:ea typeface="宋体" charset="-122"/>
              </a:defRPr>
            </a:lvl9pPr>
          </a:lstStyle>
          <a:p>
            <a:pPr marL="342900" indent="-342900">
              <a:buFont typeface="Arial" charset="0"/>
              <a:buChar char="•"/>
              <a:defRPr/>
            </a:pPr>
            <a:r>
              <a:rPr lang="zh-CN" altLang="en-US" sz="2400" dirty="0">
                <a:solidFill>
                  <a:schemeClr val="tx1">
                    <a:lumMod val="85000"/>
                    <a:lumOff val="15000"/>
                  </a:schemeClr>
                </a:solidFill>
                <a:latin typeface="微软雅黑" charset="-122"/>
                <a:ea typeface="微软雅黑" charset="-122"/>
              </a:rPr>
              <a:t>设备风险管理步骤</a:t>
            </a:r>
          </a:p>
        </p:txBody>
      </p:sp>
      <p:sp>
        <p:nvSpPr>
          <p:cNvPr id="22" name="文本框 9"/>
          <p:cNvSpPr txBox="1">
            <a:spLocks noChangeArrowheads="1"/>
          </p:cNvSpPr>
          <p:nvPr/>
        </p:nvSpPr>
        <p:spPr bwMode="auto">
          <a:xfrm>
            <a:off x="2502581" y="5166758"/>
            <a:ext cx="461996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a:ea typeface="宋体" charset="-122"/>
              </a:defRPr>
            </a:lvl1pPr>
            <a:lvl2pPr marL="742950" indent="-285750">
              <a:defRPr>
                <a:solidFill>
                  <a:schemeClr val="tx1"/>
                </a:solidFill>
                <a:latin typeface="Calibri"/>
                <a:ea typeface="宋体" charset="-122"/>
              </a:defRPr>
            </a:lvl2pPr>
            <a:lvl3pPr marL="1143000" indent="-228600">
              <a:defRPr>
                <a:solidFill>
                  <a:schemeClr val="tx1"/>
                </a:solidFill>
                <a:latin typeface="Calibri"/>
                <a:ea typeface="宋体" charset="-122"/>
              </a:defRPr>
            </a:lvl3pPr>
            <a:lvl4pPr marL="1600200" indent="-228600">
              <a:defRPr>
                <a:solidFill>
                  <a:schemeClr val="tx1"/>
                </a:solidFill>
                <a:latin typeface="Calibri"/>
                <a:ea typeface="宋体" charset="-122"/>
              </a:defRPr>
            </a:lvl4pPr>
            <a:lvl5pPr marL="2057400" indent="-228600">
              <a:defRPr>
                <a:solidFill>
                  <a:schemeClr val="tx1"/>
                </a:solidFill>
                <a:latin typeface="Calibri"/>
                <a:ea typeface="宋体" charset="-122"/>
              </a:defRPr>
            </a:lvl5pPr>
            <a:lvl6pPr marL="2514600" indent="-228600" fontAlgn="base">
              <a:spcBef>
                <a:spcPct val="0"/>
              </a:spcBef>
              <a:spcAft>
                <a:spcPct val="0"/>
              </a:spcAft>
              <a:defRPr>
                <a:solidFill>
                  <a:schemeClr val="tx1"/>
                </a:solidFill>
                <a:latin typeface="Calibri"/>
                <a:ea typeface="宋体" charset="-122"/>
              </a:defRPr>
            </a:lvl6pPr>
            <a:lvl7pPr marL="2971800" indent="-228600" fontAlgn="base">
              <a:spcBef>
                <a:spcPct val="0"/>
              </a:spcBef>
              <a:spcAft>
                <a:spcPct val="0"/>
              </a:spcAft>
              <a:defRPr>
                <a:solidFill>
                  <a:schemeClr val="tx1"/>
                </a:solidFill>
                <a:latin typeface="Calibri"/>
                <a:ea typeface="宋体" charset="-122"/>
              </a:defRPr>
            </a:lvl7pPr>
            <a:lvl8pPr marL="3429000" indent="-228600" fontAlgn="base">
              <a:spcBef>
                <a:spcPct val="0"/>
              </a:spcBef>
              <a:spcAft>
                <a:spcPct val="0"/>
              </a:spcAft>
              <a:defRPr>
                <a:solidFill>
                  <a:schemeClr val="tx1"/>
                </a:solidFill>
                <a:latin typeface="Calibri"/>
                <a:ea typeface="宋体" charset="-122"/>
              </a:defRPr>
            </a:lvl8pPr>
            <a:lvl9pPr marL="3886200" indent="-228600" fontAlgn="base">
              <a:spcBef>
                <a:spcPct val="0"/>
              </a:spcBef>
              <a:spcAft>
                <a:spcPct val="0"/>
              </a:spcAft>
              <a:defRPr>
                <a:solidFill>
                  <a:schemeClr val="tx1"/>
                </a:solidFill>
                <a:latin typeface="Calibri"/>
                <a:ea typeface="宋体" charset="-122"/>
              </a:defRPr>
            </a:lvl9pPr>
          </a:lstStyle>
          <a:p>
            <a:pPr marL="342900" indent="-342900">
              <a:buFont typeface="Arial" charset="0"/>
              <a:buChar char="•"/>
              <a:defRPr/>
            </a:pPr>
            <a:r>
              <a:rPr lang="zh-CN" altLang="en-US" sz="2400" dirty="0">
                <a:solidFill>
                  <a:schemeClr val="tx1">
                    <a:lumMod val="85000"/>
                    <a:lumOff val="15000"/>
                  </a:schemeClr>
                </a:solidFill>
                <a:latin typeface="微软雅黑" charset="-122"/>
                <a:ea typeface="微软雅黑" charset="-122"/>
              </a:rPr>
              <a:t>设备风险管理实施方法及过程</a:t>
            </a:r>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3"/>
          <p:cNvSpPr>
            <a:spLocks noChangeArrowheads="1"/>
          </p:cNvSpPr>
          <p:nvPr/>
        </p:nvSpPr>
        <p:spPr bwMode="auto">
          <a:xfrm>
            <a:off x="1677827" y="407363"/>
            <a:ext cx="973312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400" b="1" u="none" dirty="0">
                <a:solidFill>
                  <a:schemeClr val="tx1">
                    <a:lumMod val="75000"/>
                    <a:lumOff val="25000"/>
                  </a:schemeClr>
                </a:solidFill>
                <a:latin typeface="+mn-lt"/>
                <a:ea typeface="+mn-ea"/>
                <a:cs typeface="+mn-ea"/>
                <a:sym typeface="+mn-lt"/>
              </a:rPr>
              <a:t>企业开展设备安全风险管理的工作步骤</a:t>
            </a:r>
          </a:p>
        </p:txBody>
      </p:sp>
      <p:sp>
        <p:nvSpPr>
          <p:cNvPr id="46" name="Freeform 7"/>
          <p:cNvSpPr/>
          <p:nvPr/>
        </p:nvSpPr>
        <p:spPr bwMode="auto">
          <a:xfrm>
            <a:off x="252951" y="170154"/>
            <a:ext cx="968619" cy="969218"/>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606179" y="301055"/>
            <a:ext cx="837539" cy="838317"/>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sp>
        <p:nvSpPr>
          <p:cNvPr id="15" name="矩形 14"/>
          <p:cNvSpPr/>
          <p:nvPr/>
        </p:nvSpPr>
        <p:spPr>
          <a:xfrm flipV="1">
            <a:off x="29395" y="3948619"/>
            <a:ext cx="12162605" cy="61894"/>
          </a:xfrm>
          <a:prstGeom prst="rect">
            <a:avLst/>
          </a:prstGeom>
          <a:solidFill>
            <a:schemeClr val="bg1">
              <a:lumMod val="6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2827" tIns="51413" rIns="102827" bIns="51413" anchor="ctr"/>
          <a:lstStyle/>
          <a:p>
            <a:pPr algn="ctr">
              <a:defRPr/>
            </a:pPr>
            <a:endParaRPr lang="zh-CN" altLang="en-US" sz="1335" dirty="0">
              <a:cs typeface="+mn-ea"/>
              <a:sym typeface="+mn-lt"/>
            </a:endParaRPr>
          </a:p>
        </p:txBody>
      </p:sp>
      <p:sp>
        <p:nvSpPr>
          <p:cNvPr id="16" name="椭圆 15"/>
          <p:cNvSpPr/>
          <p:nvPr/>
        </p:nvSpPr>
        <p:spPr>
          <a:xfrm>
            <a:off x="4296324" y="3615350"/>
            <a:ext cx="691844" cy="691937"/>
          </a:xfrm>
          <a:prstGeom prst="ellipse">
            <a:avLst/>
          </a:prstGeom>
          <a:solidFill>
            <a:srgbClr val="FFFFFF">
              <a:alpha val="60000"/>
            </a:srgbClr>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21869" tIns="60935" rIns="121869" bIns="60935" anchor="ctr"/>
          <a:lstStyle/>
          <a:p>
            <a:pPr algn="ctr">
              <a:defRPr/>
            </a:pPr>
            <a:endParaRPr lang="zh-CN" altLang="en-US" sz="1335" dirty="0">
              <a:cs typeface="+mn-ea"/>
              <a:sym typeface="+mn-lt"/>
            </a:endParaRPr>
          </a:p>
        </p:txBody>
      </p:sp>
      <p:sp>
        <p:nvSpPr>
          <p:cNvPr id="17" name="椭圆 16"/>
          <p:cNvSpPr/>
          <p:nvPr/>
        </p:nvSpPr>
        <p:spPr>
          <a:xfrm>
            <a:off x="5770457" y="3615350"/>
            <a:ext cx="691844" cy="691937"/>
          </a:xfrm>
          <a:prstGeom prst="ellipse">
            <a:avLst/>
          </a:prstGeom>
          <a:solidFill>
            <a:srgbClr val="FFFFFF">
              <a:alpha val="60000"/>
            </a:srgbClr>
          </a:solid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121869" tIns="60935" rIns="121869" bIns="60935" anchor="ctr"/>
          <a:lstStyle/>
          <a:p>
            <a:pPr algn="ctr">
              <a:defRPr/>
            </a:pPr>
            <a:endParaRPr lang="zh-CN" altLang="en-US" sz="1335" dirty="0">
              <a:cs typeface="+mn-ea"/>
              <a:sym typeface="+mn-lt"/>
            </a:endParaRPr>
          </a:p>
        </p:txBody>
      </p:sp>
      <p:sp>
        <p:nvSpPr>
          <p:cNvPr id="18" name="椭圆 17"/>
          <p:cNvSpPr/>
          <p:nvPr/>
        </p:nvSpPr>
        <p:spPr>
          <a:xfrm>
            <a:off x="7243004" y="3615350"/>
            <a:ext cx="691844" cy="691937"/>
          </a:xfrm>
          <a:prstGeom prst="ellipse">
            <a:avLst/>
          </a:prstGeom>
          <a:solidFill>
            <a:srgbClr val="FFFFFF">
              <a:alpha val="60000"/>
            </a:srgbClr>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121869" tIns="60935" rIns="121869" bIns="60935" anchor="ctr"/>
          <a:lstStyle/>
          <a:p>
            <a:pPr algn="ctr">
              <a:defRPr/>
            </a:pPr>
            <a:endParaRPr lang="zh-CN" altLang="en-US" sz="1335" dirty="0">
              <a:cs typeface="+mn-ea"/>
              <a:sym typeface="+mn-lt"/>
            </a:endParaRPr>
          </a:p>
        </p:txBody>
      </p:sp>
      <p:sp>
        <p:nvSpPr>
          <p:cNvPr id="19" name="椭圆 18"/>
          <p:cNvSpPr/>
          <p:nvPr/>
        </p:nvSpPr>
        <p:spPr>
          <a:xfrm>
            <a:off x="8715549" y="3615350"/>
            <a:ext cx="693430" cy="691937"/>
          </a:xfrm>
          <a:prstGeom prst="ellipse">
            <a:avLst/>
          </a:prstGeom>
          <a:solidFill>
            <a:srgbClr val="FFFFFF">
              <a:alpha val="60000"/>
            </a:srgbClr>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21869" tIns="60935" rIns="121869" bIns="60935" anchor="ctr"/>
          <a:lstStyle/>
          <a:p>
            <a:pPr algn="ctr">
              <a:defRPr/>
            </a:pPr>
            <a:endParaRPr lang="zh-CN" altLang="en-US" sz="1335" dirty="0">
              <a:cs typeface="+mn-ea"/>
              <a:sym typeface="+mn-lt"/>
            </a:endParaRPr>
          </a:p>
        </p:txBody>
      </p:sp>
      <p:sp>
        <p:nvSpPr>
          <p:cNvPr id="21" name="椭圆 20"/>
          <p:cNvSpPr/>
          <p:nvPr/>
        </p:nvSpPr>
        <p:spPr>
          <a:xfrm>
            <a:off x="4385188" y="3691525"/>
            <a:ext cx="539511" cy="539584"/>
          </a:xfrm>
          <a:prstGeom prst="ellipse">
            <a:avLst/>
          </a:prstGeom>
          <a:solidFill>
            <a:srgbClr val="B71C2B"/>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121869" tIns="60935" rIns="121869" bIns="60935" anchor="ctr"/>
          <a:lstStyle/>
          <a:p>
            <a:pPr algn="ctr">
              <a:defRPr/>
            </a:pPr>
            <a:r>
              <a:rPr lang="en-US" altLang="zh-CN" sz="1335" dirty="0">
                <a:cs typeface="+mn-ea"/>
                <a:sym typeface="+mn-lt"/>
              </a:rPr>
              <a:t>2</a:t>
            </a:r>
            <a:endParaRPr lang="zh-CN" altLang="en-US" sz="1335" dirty="0">
              <a:cs typeface="+mn-ea"/>
              <a:sym typeface="+mn-lt"/>
            </a:endParaRPr>
          </a:p>
        </p:txBody>
      </p:sp>
      <p:sp>
        <p:nvSpPr>
          <p:cNvPr id="22" name="椭圆 21"/>
          <p:cNvSpPr/>
          <p:nvPr/>
        </p:nvSpPr>
        <p:spPr>
          <a:xfrm>
            <a:off x="5859322" y="3691525"/>
            <a:ext cx="539511" cy="539584"/>
          </a:xfrm>
          <a:prstGeom prst="ellipse">
            <a:avLst/>
          </a:prstGeom>
          <a:solidFill>
            <a:srgbClr val="B71C2B"/>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121869" tIns="60935" rIns="121869" bIns="60935" anchor="ctr"/>
          <a:lstStyle/>
          <a:p>
            <a:pPr algn="ctr">
              <a:defRPr/>
            </a:pPr>
            <a:r>
              <a:rPr lang="en-US" altLang="zh-CN" sz="1335" dirty="0">
                <a:cs typeface="+mn-ea"/>
                <a:sym typeface="+mn-lt"/>
              </a:rPr>
              <a:t>3</a:t>
            </a:r>
            <a:endParaRPr lang="zh-CN" altLang="en-US" sz="1335" dirty="0">
              <a:cs typeface="+mn-ea"/>
              <a:sym typeface="+mn-lt"/>
            </a:endParaRPr>
          </a:p>
        </p:txBody>
      </p:sp>
      <p:sp>
        <p:nvSpPr>
          <p:cNvPr id="28" name="椭圆 27"/>
          <p:cNvSpPr/>
          <p:nvPr/>
        </p:nvSpPr>
        <p:spPr>
          <a:xfrm>
            <a:off x="7330281" y="3691525"/>
            <a:ext cx="539511" cy="539584"/>
          </a:xfrm>
          <a:prstGeom prst="ellipse">
            <a:avLst/>
          </a:prstGeom>
          <a:solidFill>
            <a:srgbClr val="B71C2B"/>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121869" tIns="60935" rIns="121869" bIns="60935" anchor="ctr"/>
          <a:lstStyle/>
          <a:p>
            <a:pPr algn="ctr">
              <a:defRPr/>
            </a:pPr>
            <a:r>
              <a:rPr lang="en-US" altLang="zh-CN" sz="1335" dirty="0">
                <a:cs typeface="+mn-ea"/>
                <a:sym typeface="+mn-lt"/>
              </a:rPr>
              <a:t>4</a:t>
            </a:r>
            <a:endParaRPr lang="zh-CN" altLang="en-US" sz="1335" dirty="0">
              <a:cs typeface="+mn-ea"/>
              <a:sym typeface="+mn-lt"/>
            </a:endParaRPr>
          </a:p>
        </p:txBody>
      </p:sp>
      <p:sp>
        <p:nvSpPr>
          <p:cNvPr id="29" name="椭圆 28"/>
          <p:cNvSpPr/>
          <p:nvPr/>
        </p:nvSpPr>
        <p:spPr>
          <a:xfrm>
            <a:off x="8802827" y="3691525"/>
            <a:ext cx="539511" cy="539584"/>
          </a:xfrm>
          <a:prstGeom prst="ellipse">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121869" tIns="60935" rIns="121869" bIns="60935" anchor="ctr"/>
          <a:lstStyle/>
          <a:p>
            <a:pPr algn="ctr">
              <a:defRPr/>
            </a:pPr>
            <a:r>
              <a:rPr lang="en-US" altLang="zh-CN" sz="1335" dirty="0">
                <a:cs typeface="+mn-ea"/>
                <a:sym typeface="+mn-lt"/>
              </a:rPr>
              <a:t>5</a:t>
            </a:r>
            <a:endParaRPr lang="zh-CN" altLang="en-US" sz="1335" dirty="0">
              <a:cs typeface="+mn-ea"/>
              <a:sym typeface="+mn-lt"/>
            </a:endParaRPr>
          </a:p>
        </p:txBody>
      </p:sp>
      <p:sp>
        <p:nvSpPr>
          <p:cNvPr id="33" name="任意多边形 20"/>
          <p:cNvSpPr/>
          <p:nvPr/>
        </p:nvSpPr>
        <p:spPr>
          <a:xfrm flipH="1" flipV="1">
            <a:off x="4943739" y="4243805"/>
            <a:ext cx="334814" cy="1450527"/>
          </a:xfrm>
          <a:custGeom>
            <a:avLst/>
            <a:gdLst>
              <a:gd name="connsiteX0" fmla="*/ 0 w 333829"/>
              <a:gd name="connsiteY0" fmla="*/ 0 h 1451429"/>
              <a:gd name="connsiteX1" fmla="*/ 0 w 333829"/>
              <a:gd name="connsiteY1" fmla="*/ 1117600 h 1451429"/>
              <a:gd name="connsiteX2" fmla="*/ 333829 w 333829"/>
              <a:gd name="connsiteY2" fmla="*/ 1451429 h 1451429"/>
            </a:gdLst>
            <a:ahLst/>
            <a:cxnLst>
              <a:cxn ang="0">
                <a:pos x="connsiteX0" y="connsiteY0"/>
              </a:cxn>
              <a:cxn ang="0">
                <a:pos x="connsiteX1" y="connsiteY1"/>
              </a:cxn>
              <a:cxn ang="0">
                <a:pos x="connsiteX2" y="connsiteY2"/>
              </a:cxn>
            </a:cxnLst>
            <a:rect l="l" t="t" r="r" b="b"/>
            <a:pathLst>
              <a:path w="333829" h="1451429">
                <a:moveTo>
                  <a:pt x="0" y="0"/>
                </a:moveTo>
                <a:lnTo>
                  <a:pt x="0" y="1117600"/>
                </a:lnTo>
                <a:lnTo>
                  <a:pt x="333829" y="1451429"/>
                </a:lnTo>
              </a:path>
            </a:pathLst>
          </a:custGeom>
          <a:no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21869" tIns="60935" rIns="121869" bIns="60935" anchor="ctr"/>
          <a:lstStyle/>
          <a:p>
            <a:pPr algn="ctr">
              <a:defRPr/>
            </a:pPr>
            <a:endParaRPr lang="zh-CN" altLang="en-US" sz="1335" dirty="0">
              <a:cs typeface="+mn-ea"/>
              <a:sym typeface="+mn-lt"/>
            </a:endParaRPr>
          </a:p>
        </p:txBody>
      </p:sp>
      <p:sp>
        <p:nvSpPr>
          <p:cNvPr id="35" name="任意多边形 22"/>
          <p:cNvSpPr/>
          <p:nvPr/>
        </p:nvSpPr>
        <p:spPr>
          <a:xfrm flipH="1" flipV="1">
            <a:off x="7844408" y="4243805"/>
            <a:ext cx="333226" cy="1450527"/>
          </a:xfrm>
          <a:custGeom>
            <a:avLst/>
            <a:gdLst>
              <a:gd name="connsiteX0" fmla="*/ 0 w 333829"/>
              <a:gd name="connsiteY0" fmla="*/ 0 h 1451429"/>
              <a:gd name="connsiteX1" fmla="*/ 0 w 333829"/>
              <a:gd name="connsiteY1" fmla="*/ 1117600 h 1451429"/>
              <a:gd name="connsiteX2" fmla="*/ 333829 w 333829"/>
              <a:gd name="connsiteY2" fmla="*/ 1451429 h 1451429"/>
            </a:gdLst>
            <a:ahLst/>
            <a:cxnLst>
              <a:cxn ang="0">
                <a:pos x="connsiteX0" y="connsiteY0"/>
              </a:cxn>
              <a:cxn ang="0">
                <a:pos x="connsiteX1" y="connsiteY1"/>
              </a:cxn>
              <a:cxn ang="0">
                <a:pos x="connsiteX2" y="connsiteY2"/>
              </a:cxn>
            </a:cxnLst>
            <a:rect l="l" t="t" r="r" b="b"/>
            <a:pathLst>
              <a:path w="333829" h="1451429">
                <a:moveTo>
                  <a:pt x="0" y="0"/>
                </a:moveTo>
                <a:lnTo>
                  <a:pt x="0" y="1117600"/>
                </a:lnTo>
                <a:lnTo>
                  <a:pt x="333829" y="1451429"/>
                </a:lnTo>
              </a:path>
            </a:pathLst>
          </a:custGeom>
          <a:no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121869" tIns="60935" rIns="121869" bIns="60935" anchor="ctr"/>
          <a:lstStyle/>
          <a:p>
            <a:pPr algn="ctr">
              <a:defRPr/>
            </a:pPr>
            <a:endParaRPr lang="zh-CN" altLang="en-US" sz="1335" dirty="0">
              <a:cs typeface="+mn-ea"/>
              <a:sym typeface="+mn-lt"/>
            </a:endParaRPr>
          </a:p>
        </p:txBody>
      </p:sp>
      <p:sp>
        <p:nvSpPr>
          <p:cNvPr id="37" name="任意多边形 24"/>
          <p:cNvSpPr/>
          <p:nvPr/>
        </p:nvSpPr>
        <p:spPr>
          <a:xfrm>
            <a:off x="5659389" y="2126736"/>
            <a:ext cx="333226" cy="1450527"/>
          </a:xfrm>
          <a:custGeom>
            <a:avLst/>
            <a:gdLst>
              <a:gd name="connsiteX0" fmla="*/ 0 w 333829"/>
              <a:gd name="connsiteY0" fmla="*/ 0 h 1451429"/>
              <a:gd name="connsiteX1" fmla="*/ 0 w 333829"/>
              <a:gd name="connsiteY1" fmla="*/ 1117600 h 1451429"/>
              <a:gd name="connsiteX2" fmla="*/ 333829 w 333829"/>
              <a:gd name="connsiteY2" fmla="*/ 1451429 h 1451429"/>
            </a:gdLst>
            <a:ahLst/>
            <a:cxnLst>
              <a:cxn ang="0">
                <a:pos x="connsiteX0" y="connsiteY0"/>
              </a:cxn>
              <a:cxn ang="0">
                <a:pos x="connsiteX1" y="connsiteY1"/>
              </a:cxn>
              <a:cxn ang="0">
                <a:pos x="connsiteX2" y="connsiteY2"/>
              </a:cxn>
            </a:cxnLst>
            <a:rect l="l" t="t" r="r" b="b"/>
            <a:pathLst>
              <a:path w="333829" h="1451429">
                <a:moveTo>
                  <a:pt x="0" y="0"/>
                </a:moveTo>
                <a:lnTo>
                  <a:pt x="0" y="1117600"/>
                </a:lnTo>
                <a:lnTo>
                  <a:pt x="333829" y="1451429"/>
                </a:lnTo>
              </a:path>
            </a:pathLst>
          </a:custGeom>
          <a:no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121869" tIns="60935" rIns="121869" bIns="60935" anchor="ctr"/>
          <a:lstStyle/>
          <a:p>
            <a:pPr algn="ctr">
              <a:defRPr/>
            </a:pPr>
            <a:endParaRPr lang="zh-CN" altLang="en-US" sz="1335" dirty="0">
              <a:solidFill>
                <a:srgbClr val="262626"/>
              </a:solidFill>
              <a:cs typeface="+mn-ea"/>
              <a:sym typeface="+mn-lt"/>
            </a:endParaRPr>
          </a:p>
        </p:txBody>
      </p:sp>
      <p:sp>
        <p:nvSpPr>
          <p:cNvPr id="38" name="任意多边形 25"/>
          <p:cNvSpPr/>
          <p:nvPr/>
        </p:nvSpPr>
        <p:spPr>
          <a:xfrm>
            <a:off x="8561638" y="2126736"/>
            <a:ext cx="333226" cy="1450527"/>
          </a:xfrm>
          <a:custGeom>
            <a:avLst/>
            <a:gdLst>
              <a:gd name="connsiteX0" fmla="*/ 0 w 333829"/>
              <a:gd name="connsiteY0" fmla="*/ 0 h 1451429"/>
              <a:gd name="connsiteX1" fmla="*/ 0 w 333829"/>
              <a:gd name="connsiteY1" fmla="*/ 1117600 h 1451429"/>
              <a:gd name="connsiteX2" fmla="*/ 333829 w 333829"/>
              <a:gd name="connsiteY2" fmla="*/ 1451429 h 1451429"/>
            </a:gdLst>
            <a:ahLst/>
            <a:cxnLst>
              <a:cxn ang="0">
                <a:pos x="connsiteX0" y="connsiteY0"/>
              </a:cxn>
              <a:cxn ang="0">
                <a:pos x="connsiteX1" y="connsiteY1"/>
              </a:cxn>
              <a:cxn ang="0">
                <a:pos x="connsiteX2" y="connsiteY2"/>
              </a:cxn>
            </a:cxnLst>
            <a:rect l="l" t="t" r="r" b="b"/>
            <a:pathLst>
              <a:path w="333829" h="1451429">
                <a:moveTo>
                  <a:pt x="0" y="0"/>
                </a:moveTo>
                <a:lnTo>
                  <a:pt x="0" y="1117600"/>
                </a:lnTo>
                <a:lnTo>
                  <a:pt x="333829" y="1451429"/>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21869" tIns="60935" rIns="121869" bIns="60935" anchor="ctr"/>
          <a:lstStyle/>
          <a:p>
            <a:pPr algn="ctr">
              <a:defRPr/>
            </a:pPr>
            <a:endParaRPr lang="zh-CN" altLang="en-US" sz="1335" dirty="0">
              <a:solidFill>
                <a:srgbClr val="262626"/>
              </a:solidFill>
              <a:cs typeface="+mn-ea"/>
              <a:sym typeface="+mn-lt"/>
            </a:endParaRPr>
          </a:p>
        </p:txBody>
      </p:sp>
      <p:sp>
        <p:nvSpPr>
          <p:cNvPr id="43" name="椭圆 42"/>
          <p:cNvSpPr/>
          <p:nvPr/>
        </p:nvSpPr>
        <p:spPr>
          <a:xfrm>
            <a:off x="2931905" y="3615350"/>
            <a:ext cx="691844" cy="691937"/>
          </a:xfrm>
          <a:prstGeom prst="ellipse">
            <a:avLst/>
          </a:prstGeom>
          <a:solidFill>
            <a:srgbClr val="FFFFFF">
              <a:alpha val="60000"/>
            </a:srgbClr>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21869" tIns="60935" rIns="121869" bIns="60935" anchor="ctr"/>
          <a:lstStyle/>
          <a:p>
            <a:pPr algn="ctr">
              <a:defRPr/>
            </a:pPr>
            <a:endParaRPr lang="zh-CN" altLang="en-US" sz="1335" dirty="0">
              <a:cs typeface="+mn-ea"/>
              <a:sym typeface="+mn-lt"/>
            </a:endParaRPr>
          </a:p>
        </p:txBody>
      </p:sp>
      <p:sp>
        <p:nvSpPr>
          <p:cNvPr id="44" name="椭圆 43"/>
          <p:cNvSpPr/>
          <p:nvPr/>
        </p:nvSpPr>
        <p:spPr>
          <a:xfrm>
            <a:off x="3020769" y="3691525"/>
            <a:ext cx="539511" cy="539584"/>
          </a:xfrm>
          <a:prstGeom prst="ellipse">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121869" tIns="60935" rIns="121869" bIns="60935" anchor="ctr"/>
          <a:lstStyle/>
          <a:p>
            <a:pPr algn="ctr">
              <a:defRPr/>
            </a:pPr>
            <a:r>
              <a:rPr lang="en-US" altLang="zh-CN" sz="1335" dirty="0">
                <a:cs typeface="+mn-ea"/>
                <a:sym typeface="+mn-lt"/>
              </a:rPr>
              <a:t>1</a:t>
            </a:r>
            <a:endParaRPr lang="zh-CN" altLang="en-US" sz="1335" dirty="0">
              <a:cs typeface="+mn-ea"/>
              <a:sym typeface="+mn-lt"/>
            </a:endParaRPr>
          </a:p>
        </p:txBody>
      </p:sp>
      <p:sp>
        <p:nvSpPr>
          <p:cNvPr id="48" name="任意多边形 39"/>
          <p:cNvSpPr/>
          <p:nvPr/>
        </p:nvSpPr>
        <p:spPr>
          <a:xfrm>
            <a:off x="2820834" y="2126736"/>
            <a:ext cx="333226" cy="1450527"/>
          </a:xfrm>
          <a:custGeom>
            <a:avLst/>
            <a:gdLst>
              <a:gd name="connsiteX0" fmla="*/ 0 w 333829"/>
              <a:gd name="connsiteY0" fmla="*/ 0 h 1451429"/>
              <a:gd name="connsiteX1" fmla="*/ 0 w 333829"/>
              <a:gd name="connsiteY1" fmla="*/ 1117600 h 1451429"/>
              <a:gd name="connsiteX2" fmla="*/ 333829 w 333829"/>
              <a:gd name="connsiteY2" fmla="*/ 1451429 h 1451429"/>
            </a:gdLst>
            <a:ahLst/>
            <a:cxnLst>
              <a:cxn ang="0">
                <a:pos x="connsiteX0" y="connsiteY0"/>
              </a:cxn>
              <a:cxn ang="0">
                <a:pos x="connsiteX1" y="connsiteY1"/>
              </a:cxn>
              <a:cxn ang="0">
                <a:pos x="connsiteX2" y="connsiteY2"/>
              </a:cxn>
            </a:cxnLst>
            <a:rect l="l" t="t" r="r" b="b"/>
            <a:pathLst>
              <a:path w="333829" h="1451429">
                <a:moveTo>
                  <a:pt x="0" y="0"/>
                </a:moveTo>
                <a:lnTo>
                  <a:pt x="0" y="1117600"/>
                </a:lnTo>
                <a:lnTo>
                  <a:pt x="333829" y="1451429"/>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21869" tIns="60935" rIns="121869" bIns="60935" anchor="ctr"/>
          <a:lstStyle/>
          <a:p>
            <a:pPr algn="ctr">
              <a:defRPr/>
            </a:pPr>
            <a:endParaRPr lang="zh-CN" altLang="en-US" sz="1335" dirty="0">
              <a:solidFill>
                <a:srgbClr val="262626"/>
              </a:solidFill>
              <a:cs typeface="+mn-ea"/>
              <a:sym typeface="+mn-lt"/>
            </a:endParaRPr>
          </a:p>
        </p:txBody>
      </p:sp>
      <p:sp>
        <p:nvSpPr>
          <p:cNvPr id="2" name="矩形 1"/>
          <p:cNvSpPr/>
          <p:nvPr/>
        </p:nvSpPr>
        <p:spPr>
          <a:xfrm>
            <a:off x="2899933" y="2034521"/>
            <a:ext cx="1800494" cy="341632"/>
          </a:xfrm>
          <a:prstGeom prst="rect">
            <a:avLst/>
          </a:prstGeom>
        </p:spPr>
        <p:txBody>
          <a:bodyPr wrap="none">
            <a:spAutoFit/>
          </a:bodyPr>
          <a:lstStyle/>
          <a:p>
            <a:pPr lvl="0" algn="ctr" defTabSz="1106170" eaLnBrk="0" fontAlgn="base" hangingPunct="0">
              <a:lnSpc>
                <a:spcPct val="90000"/>
              </a:lnSpc>
              <a:spcBef>
                <a:spcPct val="0"/>
              </a:spcBef>
              <a:spcAft>
                <a:spcPct val="0"/>
              </a:spcAft>
              <a:defRPr/>
            </a:pPr>
            <a:r>
              <a:rPr lang="zh-CN" altLang="en-US" b="1" dirty="0">
                <a:solidFill>
                  <a:srgbClr val="B71C2B"/>
                </a:solidFill>
                <a:cs typeface="+mn-ea"/>
                <a:sym typeface="+mn-lt"/>
              </a:rPr>
              <a:t>确定范围与边界</a:t>
            </a:r>
            <a:endParaRPr lang="zh-CN" altLang="en-GB" b="1" dirty="0">
              <a:solidFill>
                <a:srgbClr val="B71C2B"/>
              </a:solidFill>
              <a:cs typeface="+mn-ea"/>
              <a:sym typeface="+mn-lt"/>
            </a:endParaRPr>
          </a:p>
        </p:txBody>
      </p:sp>
      <p:sp>
        <p:nvSpPr>
          <p:cNvPr id="50" name="矩形 49"/>
          <p:cNvSpPr/>
          <p:nvPr/>
        </p:nvSpPr>
        <p:spPr>
          <a:xfrm>
            <a:off x="2900240" y="2348706"/>
            <a:ext cx="2613465" cy="977191"/>
          </a:xfrm>
          <a:prstGeom prst="rect">
            <a:avLst/>
          </a:prstGeom>
        </p:spPr>
        <p:txBody>
          <a:bodyPr wrap="square">
            <a:spAutoFit/>
          </a:bodyPr>
          <a:lstStyle/>
          <a:p>
            <a:pPr lvl="0" defTabSz="1106170" eaLnBrk="0" fontAlgn="base" hangingPunct="0">
              <a:lnSpc>
                <a:spcPts val="2300"/>
              </a:lnSpc>
              <a:spcBef>
                <a:spcPct val="0"/>
              </a:spcBef>
              <a:spcAft>
                <a:spcPct val="0"/>
              </a:spcAft>
              <a:defRPr/>
            </a:pPr>
            <a:r>
              <a:rPr lang="zh-CN" altLang="en-US" sz="1600" dirty="0">
                <a:solidFill>
                  <a:schemeClr val="tx1">
                    <a:lumMod val="75000"/>
                    <a:lumOff val="25000"/>
                  </a:schemeClr>
                </a:solidFill>
                <a:cs typeface="+mn-ea"/>
                <a:sym typeface="+mn-lt"/>
              </a:rPr>
              <a:t>明确公司设备安全管理的重点区域，形成设备重点管理清单</a:t>
            </a:r>
          </a:p>
        </p:txBody>
      </p:sp>
      <p:sp>
        <p:nvSpPr>
          <p:cNvPr id="51" name="矩形 50"/>
          <p:cNvSpPr/>
          <p:nvPr/>
        </p:nvSpPr>
        <p:spPr>
          <a:xfrm>
            <a:off x="4091627" y="4750357"/>
            <a:ext cx="1217599" cy="341632"/>
          </a:xfrm>
          <a:prstGeom prst="rect">
            <a:avLst/>
          </a:prstGeom>
        </p:spPr>
        <p:txBody>
          <a:bodyPr wrap="square">
            <a:spAutoFit/>
          </a:bodyPr>
          <a:lstStyle/>
          <a:p>
            <a:pPr lvl="0" algn="ctr" defTabSz="1106170" eaLnBrk="0" fontAlgn="base" hangingPunct="0">
              <a:lnSpc>
                <a:spcPct val="90000"/>
              </a:lnSpc>
              <a:spcBef>
                <a:spcPct val="0"/>
              </a:spcBef>
              <a:spcAft>
                <a:spcPct val="0"/>
              </a:spcAft>
              <a:defRPr/>
            </a:pPr>
            <a:r>
              <a:rPr lang="zh-CN" altLang="en-US" b="1" dirty="0">
                <a:solidFill>
                  <a:srgbClr val="B71C2B"/>
                </a:solidFill>
                <a:cs typeface="+mn-ea"/>
                <a:sym typeface="+mn-lt"/>
              </a:rPr>
              <a:t>危险识别</a:t>
            </a:r>
            <a:endParaRPr lang="zh-CN" altLang="en-GB" b="1" dirty="0">
              <a:solidFill>
                <a:srgbClr val="B71C2B"/>
              </a:solidFill>
              <a:cs typeface="+mn-ea"/>
              <a:sym typeface="+mn-lt"/>
            </a:endParaRPr>
          </a:p>
        </p:txBody>
      </p:sp>
      <p:sp>
        <p:nvSpPr>
          <p:cNvPr id="52" name="矩形 51"/>
          <p:cNvSpPr/>
          <p:nvPr/>
        </p:nvSpPr>
        <p:spPr>
          <a:xfrm>
            <a:off x="2698922" y="5085335"/>
            <a:ext cx="2536697" cy="656911"/>
          </a:xfrm>
          <a:prstGeom prst="rect">
            <a:avLst/>
          </a:prstGeom>
        </p:spPr>
        <p:txBody>
          <a:bodyPr wrap="square">
            <a:spAutoFit/>
          </a:bodyPr>
          <a:lstStyle/>
          <a:p>
            <a:pPr lvl="0" algn="r" defTabSz="1106170" eaLnBrk="0" fontAlgn="base" hangingPunct="0">
              <a:lnSpc>
                <a:spcPts val="2300"/>
              </a:lnSpc>
              <a:spcBef>
                <a:spcPct val="0"/>
              </a:spcBef>
              <a:spcAft>
                <a:spcPct val="0"/>
              </a:spcAft>
              <a:defRPr/>
            </a:pPr>
            <a:r>
              <a:rPr lang="zh-CN" altLang="en-US" sz="1600" dirty="0">
                <a:solidFill>
                  <a:schemeClr val="tx1">
                    <a:lumMod val="75000"/>
                    <a:lumOff val="25000"/>
                  </a:schemeClr>
                </a:solidFill>
                <a:cs typeface="+mn-ea"/>
                <a:sym typeface="+mn-lt"/>
              </a:rPr>
              <a:t>对清单中的设备存在的危险进行系统识别</a:t>
            </a:r>
          </a:p>
        </p:txBody>
      </p:sp>
      <p:sp>
        <p:nvSpPr>
          <p:cNvPr id="53" name="矩形 52"/>
          <p:cNvSpPr/>
          <p:nvPr/>
        </p:nvSpPr>
        <p:spPr>
          <a:xfrm>
            <a:off x="5778457" y="2034521"/>
            <a:ext cx="1104393" cy="341632"/>
          </a:xfrm>
          <a:prstGeom prst="rect">
            <a:avLst/>
          </a:prstGeom>
        </p:spPr>
        <p:txBody>
          <a:bodyPr wrap="square">
            <a:spAutoFit/>
          </a:bodyPr>
          <a:lstStyle/>
          <a:p>
            <a:pPr lvl="0" algn="ctr" defTabSz="1106170" eaLnBrk="0" fontAlgn="base" hangingPunct="0">
              <a:lnSpc>
                <a:spcPct val="90000"/>
              </a:lnSpc>
              <a:spcBef>
                <a:spcPct val="0"/>
              </a:spcBef>
              <a:spcAft>
                <a:spcPct val="0"/>
              </a:spcAft>
              <a:defRPr/>
            </a:pPr>
            <a:r>
              <a:rPr lang="zh-CN" altLang="en-US" b="1" dirty="0">
                <a:solidFill>
                  <a:srgbClr val="B71C2B"/>
                </a:solidFill>
                <a:cs typeface="+mn-ea"/>
                <a:sym typeface="+mn-lt"/>
              </a:rPr>
              <a:t>风险评估</a:t>
            </a:r>
          </a:p>
        </p:txBody>
      </p:sp>
      <p:sp>
        <p:nvSpPr>
          <p:cNvPr id="54" name="矩形 53"/>
          <p:cNvSpPr/>
          <p:nvPr/>
        </p:nvSpPr>
        <p:spPr>
          <a:xfrm>
            <a:off x="5749115" y="2348706"/>
            <a:ext cx="2613465" cy="977191"/>
          </a:xfrm>
          <a:prstGeom prst="rect">
            <a:avLst/>
          </a:prstGeom>
        </p:spPr>
        <p:txBody>
          <a:bodyPr wrap="square">
            <a:spAutoFit/>
          </a:bodyPr>
          <a:lstStyle/>
          <a:p>
            <a:pPr lvl="0" defTabSz="1106170" eaLnBrk="0" fontAlgn="base" hangingPunct="0">
              <a:lnSpc>
                <a:spcPts val="2300"/>
              </a:lnSpc>
              <a:spcBef>
                <a:spcPct val="0"/>
              </a:spcBef>
              <a:spcAft>
                <a:spcPct val="0"/>
              </a:spcAft>
              <a:defRPr/>
            </a:pPr>
            <a:r>
              <a:rPr lang="zh-CN" altLang="en-US" sz="1600" dirty="0">
                <a:solidFill>
                  <a:schemeClr val="tx1">
                    <a:lumMod val="75000"/>
                    <a:lumOff val="25000"/>
                  </a:schemeClr>
                </a:solidFill>
                <a:cs typeface="+mn-ea"/>
                <a:sym typeface="+mn-lt"/>
              </a:rPr>
              <a:t>运用系统的风险评估工具，对设备的风险程度进行评价</a:t>
            </a:r>
          </a:p>
        </p:txBody>
      </p:sp>
      <p:sp>
        <p:nvSpPr>
          <p:cNvPr id="55" name="矩形 54"/>
          <p:cNvSpPr/>
          <p:nvPr/>
        </p:nvSpPr>
        <p:spPr>
          <a:xfrm>
            <a:off x="8591652" y="2002260"/>
            <a:ext cx="1967146" cy="341632"/>
          </a:xfrm>
          <a:prstGeom prst="rect">
            <a:avLst/>
          </a:prstGeom>
        </p:spPr>
        <p:txBody>
          <a:bodyPr wrap="square">
            <a:spAutoFit/>
          </a:bodyPr>
          <a:lstStyle/>
          <a:p>
            <a:pPr lvl="0" algn="ctr" defTabSz="1106170" eaLnBrk="0" fontAlgn="base" hangingPunct="0">
              <a:lnSpc>
                <a:spcPct val="90000"/>
              </a:lnSpc>
              <a:spcBef>
                <a:spcPct val="0"/>
              </a:spcBef>
              <a:spcAft>
                <a:spcPct val="0"/>
              </a:spcAft>
              <a:defRPr/>
            </a:pPr>
            <a:r>
              <a:rPr lang="zh-CN" altLang="en-US" b="1" dirty="0">
                <a:solidFill>
                  <a:srgbClr val="B71C2B"/>
                </a:solidFill>
                <a:cs typeface="+mn-ea"/>
                <a:sym typeface="+mn-lt"/>
              </a:rPr>
              <a:t>实施与效果评估</a:t>
            </a:r>
          </a:p>
        </p:txBody>
      </p:sp>
      <p:sp>
        <p:nvSpPr>
          <p:cNvPr id="56" name="矩形 55"/>
          <p:cNvSpPr/>
          <p:nvPr/>
        </p:nvSpPr>
        <p:spPr>
          <a:xfrm>
            <a:off x="8706689" y="2317956"/>
            <a:ext cx="2613465" cy="977191"/>
          </a:xfrm>
          <a:prstGeom prst="rect">
            <a:avLst/>
          </a:prstGeom>
        </p:spPr>
        <p:txBody>
          <a:bodyPr wrap="square">
            <a:spAutoFit/>
          </a:bodyPr>
          <a:lstStyle/>
          <a:p>
            <a:pPr lvl="0" defTabSz="1106170" eaLnBrk="0" fontAlgn="base" hangingPunct="0">
              <a:lnSpc>
                <a:spcPts val="2300"/>
              </a:lnSpc>
              <a:spcBef>
                <a:spcPct val="0"/>
              </a:spcBef>
              <a:spcAft>
                <a:spcPct val="0"/>
              </a:spcAft>
              <a:defRPr/>
            </a:pPr>
            <a:r>
              <a:rPr lang="zh-CN" altLang="en-US" sz="1600" dirty="0">
                <a:solidFill>
                  <a:schemeClr val="tx1">
                    <a:lumMod val="75000"/>
                    <a:lumOff val="25000"/>
                  </a:schemeClr>
                </a:solidFill>
                <a:cs typeface="+mn-ea"/>
                <a:sym typeface="+mn-lt"/>
              </a:rPr>
              <a:t>实施拟定的控制措施，并对效果进行再评估，确认残留风险是否可以接收。</a:t>
            </a:r>
          </a:p>
        </p:txBody>
      </p:sp>
      <p:sp>
        <p:nvSpPr>
          <p:cNvPr id="57" name="矩形 56"/>
          <p:cNvSpPr/>
          <p:nvPr/>
        </p:nvSpPr>
        <p:spPr>
          <a:xfrm>
            <a:off x="6161339" y="4771893"/>
            <a:ext cx="2108822" cy="341632"/>
          </a:xfrm>
          <a:prstGeom prst="rect">
            <a:avLst/>
          </a:prstGeom>
        </p:spPr>
        <p:txBody>
          <a:bodyPr wrap="square">
            <a:spAutoFit/>
          </a:bodyPr>
          <a:lstStyle/>
          <a:p>
            <a:pPr lvl="0" algn="ctr" defTabSz="1106170" eaLnBrk="0" fontAlgn="base" hangingPunct="0">
              <a:lnSpc>
                <a:spcPct val="90000"/>
              </a:lnSpc>
              <a:spcBef>
                <a:spcPct val="0"/>
              </a:spcBef>
              <a:spcAft>
                <a:spcPct val="0"/>
              </a:spcAft>
              <a:defRPr/>
            </a:pPr>
            <a:r>
              <a:rPr lang="zh-CN" altLang="en-US" b="1" dirty="0">
                <a:solidFill>
                  <a:srgbClr val="B71C2B"/>
                </a:solidFill>
                <a:cs typeface="+mn-ea"/>
                <a:sym typeface="+mn-lt"/>
              </a:rPr>
              <a:t>确定风险控制措施</a:t>
            </a:r>
            <a:endParaRPr lang="zh-CN" altLang="en-GB" b="1" dirty="0">
              <a:solidFill>
                <a:srgbClr val="B71C2B"/>
              </a:solidFill>
              <a:cs typeface="+mn-ea"/>
              <a:sym typeface="+mn-lt"/>
            </a:endParaRPr>
          </a:p>
        </p:txBody>
      </p:sp>
      <p:sp>
        <p:nvSpPr>
          <p:cNvPr id="58" name="矩形 57"/>
          <p:cNvSpPr/>
          <p:nvPr/>
        </p:nvSpPr>
        <p:spPr>
          <a:xfrm>
            <a:off x="5659856" y="5106871"/>
            <a:ext cx="2536697" cy="656911"/>
          </a:xfrm>
          <a:prstGeom prst="rect">
            <a:avLst/>
          </a:prstGeom>
        </p:spPr>
        <p:txBody>
          <a:bodyPr wrap="square">
            <a:spAutoFit/>
          </a:bodyPr>
          <a:lstStyle/>
          <a:p>
            <a:pPr lvl="0" algn="r" defTabSz="1106170" eaLnBrk="0" fontAlgn="base" hangingPunct="0">
              <a:lnSpc>
                <a:spcPts val="2300"/>
              </a:lnSpc>
              <a:spcBef>
                <a:spcPct val="0"/>
              </a:spcBef>
              <a:spcAft>
                <a:spcPct val="0"/>
              </a:spcAft>
              <a:defRPr/>
            </a:pPr>
            <a:r>
              <a:rPr lang="zh-CN" altLang="en-US" sz="1600" dirty="0">
                <a:solidFill>
                  <a:schemeClr val="tx1">
                    <a:lumMod val="75000"/>
                    <a:lumOff val="25000"/>
                  </a:schemeClr>
                </a:solidFill>
                <a:cs typeface="+mn-ea"/>
                <a:sym typeface="+mn-lt"/>
              </a:rPr>
              <a:t>根据风险评估的解决，确定应该采取的控制措施</a:t>
            </a:r>
          </a:p>
        </p:txBody>
      </p:sp>
      <p:sp>
        <p:nvSpPr>
          <p:cNvPr id="3" name="矩形: 圆角 2"/>
          <p:cNvSpPr/>
          <p:nvPr/>
        </p:nvSpPr>
        <p:spPr>
          <a:xfrm>
            <a:off x="484595" y="3733822"/>
            <a:ext cx="1435100" cy="497287"/>
          </a:xfrm>
          <a:prstGeom prst="roundRect">
            <a:avLst/>
          </a:prstGeom>
          <a:solidFill>
            <a:srgbClr val="B71C2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59" name="矩形 58"/>
          <p:cNvSpPr/>
          <p:nvPr/>
        </p:nvSpPr>
        <p:spPr>
          <a:xfrm>
            <a:off x="814859" y="3808750"/>
            <a:ext cx="774571" cy="341632"/>
          </a:xfrm>
          <a:prstGeom prst="rect">
            <a:avLst/>
          </a:prstGeom>
        </p:spPr>
        <p:txBody>
          <a:bodyPr wrap="none">
            <a:spAutoFit/>
          </a:bodyPr>
          <a:lstStyle/>
          <a:p>
            <a:pPr lvl="0" algn="ctr" defTabSz="1106170" eaLnBrk="0" fontAlgn="base" hangingPunct="0">
              <a:lnSpc>
                <a:spcPct val="90000"/>
              </a:lnSpc>
              <a:spcBef>
                <a:spcPct val="0"/>
              </a:spcBef>
              <a:spcAft>
                <a:spcPct val="0"/>
              </a:spcAft>
              <a:defRPr/>
            </a:pPr>
            <a:r>
              <a:rPr lang="zh-CN" altLang="en-US" b="1" dirty="0">
                <a:solidFill>
                  <a:schemeClr val="bg1"/>
                </a:solidFill>
                <a:cs typeface="+mn-ea"/>
                <a:sym typeface="+mn-lt"/>
              </a:rPr>
              <a:t>启  动</a:t>
            </a:r>
          </a:p>
        </p:txBody>
      </p:sp>
      <p:sp>
        <p:nvSpPr>
          <p:cNvPr id="60" name="矩形: 圆角 59"/>
          <p:cNvSpPr/>
          <p:nvPr/>
        </p:nvSpPr>
        <p:spPr>
          <a:xfrm>
            <a:off x="10301695" y="3694472"/>
            <a:ext cx="1435100" cy="497287"/>
          </a:xfrm>
          <a:prstGeom prst="roundRect">
            <a:avLst/>
          </a:prstGeom>
          <a:solidFill>
            <a:srgbClr val="B71C2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61" name="矩形 60"/>
          <p:cNvSpPr/>
          <p:nvPr/>
        </p:nvSpPr>
        <p:spPr>
          <a:xfrm>
            <a:off x="10465247" y="3769400"/>
            <a:ext cx="1107996" cy="341632"/>
          </a:xfrm>
          <a:prstGeom prst="rect">
            <a:avLst/>
          </a:prstGeom>
        </p:spPr>
        <p:txBody>
          <a:bodyPr wrap="none">
            <a:spAutoFit/>
          </a:bodyPr>
          <a:lstStyle/>
          <a:p>
            <a:pPr lvl="0" algn="ctr" defTabSz="1106170" eaLnBrk="0" fontAlgn="base" hangingPunct="0">
              <a:lnSpc>
                <a:spcPct val="90000"/>
              </a:lnSpc>
              <a:spcBef>
                <a:spcPct val="0"/>
              </a:spcBef>
              <a:spcAft>
                <a:spcPct val="0"/>
              </a:spcAft>
              <a:defRPr/>
            </a:pPr>
            <a:r>
              <a:rPr lang="zh-CN" altLang="en-US" b="1" dirty="0">
                <a:solidFill>
                  <a:schemeClr val="bg1"/>
                </a:solidFill>
                <a:cs typeface="+mn-ea"/>
                <a:sym typeface="+mn-lt"/>
              </a:rPr>
              <a:t>动态优化</a:t>
            </a:r>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22" presetClass="entr" presetSubtype="8" fill="hold" grpId="0" nodeType="after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wipe(left)">
                                      <p:cBhvr>
                                        <p:cTn id="18" dur="500"/>
                                        <p:tgtEl>
                                          <p:spTgt spid="15"/>
                                        </p:tgtEl>
                                      </p:cBhvr>
                                    </p:animEffect>
                                  </p:childTnLst>
                                </p:cTn>
                              </p:par>
                              <p:par>
                                <p:cTn id="19" presetID="23" presetClass="entr" presetSubtype="16" fill="hold" grpId="0" nodeType="withEffect">
                                  <p:stCondLst>
                                    <p:cond delay="0"/>
                                  </p:stCondLst>
                                  <p:childTnLst>
                                    <p:set>
                                      <p:cBhvr>
                                        <p:cTn id="20" dur="1" fill="hold">
                                          <p:stCondLst>
                                            <p:cond delay="0"/>
                                          </p:stCondLst>
                                        </p:cTn>
                                        <p:tgtEl>
                                          <p:spTgt spid="43"/>
                                        </p:tgtEl>
                                        <p:attrNameLst>
                                          <p:attrName>style.visibility</p:attrName>
                                        </p:attrNameLst>
                                      </p:cBhvr>
                                      <p:to>
                                        <p:strVal val="visible"/>
                                      </p:to>
                                    </p:set>
                                    <p:anim calcmode="lin" valueType="num">
                                      <p:cBhvr>
                                        <p:cTn id="21" dur="500" fill="hold"/>
                                        <p:tgtEl>
                                          <p:spTgt spid="43"/>
                                        </p:tgtEl>
                                        <p:attrNameLst>
                                          <p:attrName>ppt_w</p:attrName>
                                        </p:attrNameLst>
                                      </p:cBhvr>
                                      <p:tavLst>
                                        <p:tav tm="0">
                                          <p:val>
                                            <p:fltVal val="0"/>
                                          </p:val>
                                        </p:tav>
                                        <p:tav tm="100000">
                                          <p:val>
                                            <p:strVal val="#ppt_w"/>
                                          </p:val>
                                        </p:tav>
                                      </p:tavLst>
                                    </p:anim>
                                    <p:anim calcmode="lin" valueType="num">
                                      <p:cBhvr>
                                        <p:cTn id="22" dur="500" fill="hold"/>
                                        <p:tgtEl>
                                          <p:spTgt spid="43"/>
                                        </p:tgtEl>
                                        <p:attrNameLst>
                                          <p:attrName>ppt_h</p:attrName>
                                        </p:attrNameLst>
                                      </p:cBhvr>
                                      <p:tavLst>
                                        <p:tav tm="0">
                                          <p:val>
                                            <p:fltVal val="0"/>
                                          </p:val>
                                        </p:tav>
                                        <p:tav tm="100000">
                                          <p:val>
                                            <p:strVal val="#ppt_h"/>
                                          </p:val>
                                        </p:tav>
                                      </p:tavLst>
                                    </p:anim>
                                  </p:childTnLst>
                                </p:cTn>
                              </p:par>
                            </p:childTnLst>
                          </p:cTn>
                        </p:par>
                        <p:par>
                          <p:cTn id="23" fill="hold">
                            <p:stCondLst>
                              <p:cond delay="1000"/>
                            </p:stCondLst>
                            <p:childTnLst>
                              <p:par>
                                <p:cTn id="24" presetID="23" presetClass="entr" presetSubtype="16" fill="hold" grpId="0" nodeType="afterEffect">
                                  <p:stCondLst>
                                    <p:cond delay="0"/>
                                  </p:stCondLst>
                                  <p:childTnLst>
                                    <p:set>
                                      <p:cBhvr>
                                        <p:cTn id="25" dur="1" fill="hold">
                                          <p:stCondLst>
                                            <p:cond delay="0"/>
                                          </p:stCondLst>
                                        </p:cTn>
                                        <p:tgtEl>
                                          <p:spTgt spid="16"/>
                                        </p:tgtEl>
                                        <p:attrNameLst>
                                          <p:attrName>style.visibility</p:attrName>
                                        </p:attrNameLst>
                                      </p:cBhvr>
                                      <p:to>
                                        <p:strVal val="visible"/>
                                      </p:to>
                                    </p:set>
                                    <p:anim calcmode="lin" valueType="num">
                                      <p:cBhvr>
                                        <p:cTn id="26" dur="500" fill="hold"/>
                                        <p:tgtEl>
                                          <p:spTgt spid="16"/>
                                        </p:tgtEl>
                                        <p:attrNameLst>
                                          <p:attrName>ppt_w</p:attrName>
                                        </p:attrNameLst>
                                      </p:cBhvr>
                                      <p:tavLst>
                                        <p:tav tm="0">
                                          <p:val>
                                            <p:fltVal val="0"/>
                                          </p:val>
                                        </p:tav>
                                        <p:tav tm="100000">
                                          <p:val>
                                            <p:strVal val="#ppt_w"/>
                                          </p:val>
                                        </p:tav>
                                      </p:tavLst>
                                    </p:anim>
                                    <p:anim calcmode="lin" valueType="num">
                                      <p:cBhvr>
                                        <p:cTn id="27" dur="500" fill="hold"/>
                                        <p:tgtEl>
                                          <p:spTgt spid="16"/>
                                        </p:tgtEl>
                                        <p:attrNameLst>
                                          <p:attrName>ppt_h</p:attrName>
                                        </p:attrNameLst>
                                      </p:cBhvr>
                                      <p:tavLst>
                                        <p:tav tm="0">
                                          <p:val>
                                            <p:fltVal val="0"/>
                                          </p:val>
                                        </p:tav>
                                        <p:tav tm="100000">
                                          <p:val>
                                            <p:strVal val="#ppt_h"/>
                                          </p:val>
                                        </p:tav>
                                      </p:tavLst>
                                    </p:anim>
                                  </p:childTnLst>
                                </p:cTn>
                              </p:par>
                              <p:par>
                                <p:cTn id="28" presetID="23" presetClass="entr" presetSubtype="16" fill="hold" grpId="0" nodeType="withEffect">
                                  <p:stCondLst>
                                    <p:cond delay="200"/>
                                  </p:stCondLst>
                                  <p:childTnLst>
                                    <p:set>
                                      <p:cBhvr>
                                        <p:cTn id="29" dur="1" fill="hold">
                                          <p:stCondLst>
                                            <p:cond delay="0"/>
                                          </p:stCondLst>
                                        </p:cTn>
                                        <p:tgtEl>
                                          <p:spTgt spid="17"/>
                                        </p:tgtEl>
                                        <p:attrNameLst>
                                          <p:attrName>style.visibility</p:attrName>
                                        </p:attrNameLst>
                                      </p:cBhvr>
                                      <p:to>
                                        <p:strVal val="visible"/>
                                      </p:to>
                                    </p:set>
                                    <p:anim calcmode="lin" valueType="num">
                                      <p:cBhvr>
                                        <p:cTn id="30" dur="500" fill="hold"/>
                                        <p:tgtEl>
                                          <p:spTgt spid="17"/>
                                        </p:tgtEl>
                                        <p:attrNameLst>
                                          <p:attrName>ppt_w</p:attrName>
                                        </p:attrNameLst>
                                      </p:cBhvr>
                                      <p:tavLst>
                                        <p:tav tm="0">
                                          <p:val>
                                            <p:fltVal val="0"/>
                                          </p:val>
                                        </p:tav>
                                        <p:tav tm="100000">
                                          <p:val>
                                            <p:strVal val="#ppt_w"/>
                                          </p:val>
                                        </p:tav>
                                      </p:tavLst>
                                    </p:anim>
                                    <p:anim calcmode="lin" valueType="num">
                                      <p:cBhvr>
                                        <p:cTn id="31" dur="500" fill="hold"/>
                                        <p:tgtEl>
                                          <p:spTgt spid="17"/>
                                        </p:tgtEl>
                                        <p:attrNameLst>
                                          <p:attrName>ppt_h</p:attrName>
                                        </p:attrNameLst>
                                      </p:cBhvr>
                                      <p:tavLst>
                                        <p:tav tm="0">
                                          <p:val>
                                            <p:fltVal val="0"/>
                                          </p:val>
                                        </p:tav>
                                        <p:tav tm="100000">
                                          <p:val>
                                            <p:strVal val="#ppt_h"/>
                                          </p:val>
                                        </p:tav>
                                      </p:tavLst>
                                    </p:anim>
                                  </p:childTnLst>
                                </p:cTn>
                              </p:par>
                              <p:par>
                                <p:cTn id="32" presetID="23" presetClass="entr" presetSubtype="16" fill="hold" grpId="0" nodeType="withEffect">
                                  <p:stCondLst>
                                    <p:cond delay="400"/>
                                  </p:stCondLst>
                                  <p:childTnLst>
                                    <p:set>
                                      <p:cBhvr>
                                        <p:cTn id="33" dur="1" fill="hold">
                                          <p:stCondLst>
                                            <p:cond delay="0"/>
                                          </p:stCondLst>
                                        </p:cTn>
                                        <p:tgtEl>
                                          <p:spTgt spid="18"/>
                                        </p:tgtEl>
                                        <p:attrNameLst>
                                          <p:attrName>style.visibility</p:attrName>
                                        </p:attrNameLst>
                                      </p:cBhvr>
                                      <p:to>
                                        <p:strVal val="visible"/>
                                      </p:to>
                                    </p:set>
                                    <p:anim calcmode="lin" valueType="num">
                                      <p:cBhvr>
                                        <p:cTn id="34" dur="500" fill="hold"/>
                                        <p:tgtEl>
                                          <p:spTgt spid="18"/>
                                        </p:tgtEl>
                                        <p:attrNameLst>
                                          <p:attrName>ppt_w</p:attrName>
                                        </p:attrNameLst>
                                      </p:cBhvr>
                                      <p:tavLst>
                                        <p:tav tm="0">
                                          <p:val>
                                            <p:fltVal val="0"/>
                                          </p:val>
                                        </p:tav>
                                        <p:tav tm="100000">
                                          <p:val>
                                            <p:strVal val="#ppt_w"/>
                                          </p:val>
                                        </p:tav>
                                      </p:tavLst>
                                    </p:anim>
                                    <p:anim calcmode="lin" valueType="num">
                                      <p:cBhvr>
                                        <p:cTn id="35" dur="500" fill="hold"/>
                                        <p:tgtEl>
                                          <p:spTgt spid="18"/>
                                        </p:tgtEl>
                                        <p:attrNameLst>
                                          <p:attrName>ppt_h</p:attrName>
                                        </p:attrNameLst>
                                      </p:cBhvr>
                                      <p:tavLst>
                                        <p:tav tm="0">
                                          <p:val>
                                            <p:fltVal val="0"/>
                                          </p:val>
                                        </p:tav>
                                        <p:tav tm="100000">
                                          <p:val>
                                            <p:strVal val="#ppt_h"/>
                                          </p:val>
                                        </p:tav>
                                      </p:tavLst>
                                    </p:anim>
                                  </p:childTnLst>
                                </p:cTn>
                              </p:par>
                              <p:par>
                                <p:cTn id="36" presetID="23" presetClass="entr" presetSubtype="16" fill="hold" grpId="0" nodeType="withEffect">
                                  <p:stCondLst>
                                    <p:cond delay="600"/>
                                  </p:stCondLst>
                                  <p:childTnLst>
                                    <p:set>
                                      <p:cBhvr>
                                        <p:cTn id="37" dur="1" fill="hold">
                                          <p:stCondLst>
                                            <p:cond delay="0"/>
                                          </p:stCondLst>
                                        </p:cTn>
                                        <p:tgtEl>
                                          <p:spTgt spid="19"/>
                                        </p:tgtEl>
                                        <p:attrNameLst>
                                          <p:attrName>style.visibility</p:attrName>
                                        </p:attrNameLst>
                                      </p:cBhvr>
                                      <p:to>
                                        <p:strVal val="visible"/>
                                      </p:to>
                                    </p:set>
                                    <p:anim calcmode="lin" valueType="num">
                                      <p:cBhvr>
                                        <p:cTn id="38" dur="500" fill="hold"/>
                                        <p:tgtEl>
                                          <p:spTgt spid="19"/>
                                        </p:tgtEl>
                                        <p:attrNameLst>
                                          <p:attrName>ppt_w</p:attrName>
                                        </p:attrNameLst>
                                      </p:cBhvr>
                                      <p:tavLst>
                                        <p:tav tm="0">
                                          <p:val>
                                            <p:fltVal val="0"/>
                                          </p:val>
                                        </p:tav>
                                        <p:tav tm="100000">
                                          <p:val>
                                            <p:strVal val="#ppt_w"/>
                                          </p:val>
                                        </p:tav>
                                      </p:tavLst>
                                    </p:anim>
                                    <p:anim calcmode="lin" valueType="num">
                                      <p:cBhvr>
                                        <p:cTn id="39" dur="500" fill="hold"/>
                                        <p:tgtEl>
                                          <p:spTgt spid="19"/>
                                        </p:tgtEl>
                                        <p:attrNameLst>
                                          <p:attrName>ppt_h</p:attrName>
                                        </p:attrNameLst>
                                      </p:cBhvr>
                                      <p:tavLst>
                                        <p:tav tm="0">
                                          <p:val>
                                            <p:fltVal val="0"/>
                                          </p:val>
                                        </p:tav>
                                        <p:tav tm="100000">
                                          <p:val>
                                            <p:strVal val="#ppt_h"/>
                                          </p:val>
                                        </p:tav>
                                      </p:tavLst>
                                    </p:anim>
                                  </p:childTnLst>
                                </p:cTn>
                              </p:par>
                              <p:par>
                                <p:cTn id="40" presetID="23" presetClass="entr" presetSubtype="288" fill="hold" grpId="0" nodeType="withEffect">
                                  <p:stCondLst>
                                    <p:cond delay="800"/>
                                  </p:stCondLst>
                                  <p:childTnLst>
                                    <p:set>
                                      <p:cBhvr>
                                        <p:cTn id="41" dur="1" fill="hold">
                                          <p:stCondLst>
                                            <p:cond delay="0"/>
                                          </p:stCondLst>
                                        </p:cTn>
                                        <p:tgtEl>
                                          <p:spTgt spid="44"/>
                                        </p:tgtEl>
                                        <p:attrNameLst>
                                          <p:attrName>style.visibility</p:attrName>
                                        </p:attrNameLst>
                                      </p:cBhvr>
                                      <p:to>
                                        <p:strVal val="visible"/>
                                      </p:to>
                                    </p:set>
                                    <p:anim calcmode="lin" valueType="num">
                                      <p:cBhvr>
                                        <p:cTn id="42" dur="500" fill="hold"/>
                                        <p:tgtEl>
                                          <p:spTgt spid="44"/>
                                        </p:tgtEl>
                                        <p:attrNameLst>
                                          <p:attrName>ppt_w</p:attrName>
                                        </p:attrNameLst>
                                      </p:cBhvr>
                                      <p:tavLst>
                                        <p:tav tm="0">
                                          <p:val>
                                            <p:strVal val="4/3*#ppt_w"/>
                                          </p:val>
                                        </p:tav>
                                        <p:tav tm="100000">
                                          <p:val>
                                            <p:strVal val="#ppt_w"/>
                                          </p:val>
                                        </p:tav>
                                      </p:tavLst>
                                    </p:anim>
                                    <p:anim calcmode="lin" valueType="num">
                                      <p:cBhvr>
                                        <p:cTn id="43" dur="500" fill="hold"/>
                                        <p:tgtEl>
                                          <p:spTgt spid="44"/>
                                        </p:tgtEl>
                                        <p:attrNameLst>
                                          <p:attrName>ppt_h</p:attrName>
                                        </p:attrNameLst>
                                      </p:cBhvr>
                                      <p:tavLst>
                                        <p:tav tm="0">
                                          <p:val>
                                            <p:strVal val="4/3*#ppt_h"/>
                                          </p:val>
                                        </p:tav>
                                        <p:tav tm="100000">
                                          <p:val>
                                            <p:strVal val="#ppt_h"/>
                                          </p:val>
                                        </p:tav>
                                      </p:tavLst>
                                    </p:anim>
                                  </p:childTnLst>
                                </p:cTn>
                              </p:par>
                            </p:childTnLst>
                          </p:cTn>
                        </p:par>
                        <p:par>
                          <p:cTn id="44" fill="hold">
                            <p:stCondLst>
                              <p:cond delay="1500"/>
                            </p:stCondLst>
                            <p:childTnLst>
                              <p:par>
                                <p:cTn id="45" presetID="23" presetClass="entr" presetSubtype="288" fill="hold" grpId="0" nodeType="afterEffect">
                                  <p:stCondLst>
                                    <p:cond delay="0"/>
                                  </p:stCondLst>
                                  <p:childTnLst>
                                    <p:set>
                                      <p:cBhvr>
                                        <p:cTn id="46" dur="1" fill="hold">
                                          <p:stCondLst>
                                            <p:cond delay="0"/>
                                          </p:stCondLst>
                                        </p:cTn>
                                        <p:tgtEl>
                                          <p:spTgt spid="21"/>
                                        </p:tgtEl>
                                        <p:attrNameLst>
                                          <p:attrName>style.visibility</p:attrName>
                                        </p:attrNameLst>
                                      </p:cBhvr>
                                      <p:to>
                                        <p:strVal val="visible"/>
                                      </p:to>
                                    </p:set>
                                    <p:anim calcmode="lin" valueType="num">
                                      <p:cBhvr>
                                        <p:cTn id="47" dur="500" fill="hold"/>
                                        <p:tgtEl>
                                          <p:spTgt spid="21"/>
                                        </p:tgtEl>
                                        <p:attrNameLst>
                                          <p:attrName>ppt_w</p:attrName>
                                        </p:attrNameLst>
                                      </p:cBhvr>
                                      <p:tavLst>
                                        <p:tav tm="0">
                                          <p:val>
                                            <p:strVal val="4/3*#ppt_w"/>
                                          </p:val>
                                        </p:tav>
                                        <p:tav tm="100000">
                                          <p:val>
                                            <p:strVal val="#ppt_w"/>
                                          </p:val>
                                        </p:tav>
                                      </p:tavLst>
                                    </p:anim>
                                    <p:anim calcmode="lin" valueType="num">
                                      <p:cBhvr>
                                        <p:cTn id="48" dur="500" fill="hold"/>
                                        <p:tgtEl>
                                          <p:spTgt spid="21"/>
                                        </p:tgtEl>
                                        <p:attrNameLst>
                                          <p:attrName>ppt_h</p:attrName>
                                        </p:attrNameLst>
                                      </p:cBhvr>
                                      <p:tavLst>
                                        <p:tav tm="0">
                                          <p:val>
                                            <p:strVal val="4/3*#ppt_h"/>
                                          </p:val>
                                        </p:tav>
                                        <p:tav tm="100000">
                                          <p:val>
                                            <p:strVal val="#ppt_h"/>
                                          </p:val>
                                        </p:tav>
                                      </p:tavLst>
                                    </p:anim>
                                  </p:childTnLst>
                                </p:cTn>
                              </p:par>
                              <p:par>
                                <p:cTn id="49" presetID="23" presetClass="entr" presetSubtype="288" fill="hold" grpId="0" nodeType="withEffect">
                                  <p:stCondLst>
                                    <p:cond delay="200"/>
                                  </p:stCondLst>
                                  <p:childTnLst>
                                    <p:set>
                                      <p:cBhvr>
                                        <p:cTn id="50" dur="1" fill="hold">
                                          <p:stCondLst>
                                            <p:cond delay="0"/>
                                          </p:stCondLst>
                                        </p:cTn>
                                        <p:tgtEl>
                                          <p:spTgt spid="22"/>
                                        </p:tgtEl>
                                        <p:attrNameLst>
                                          <p:attrName>style.visibility</p:attrName>
                                        </p:attrNameLst>
                                      </p:cBhvr>
                                      <p:to>
                                        <p:strVal val="visible"/>
                                      </p:to>
                                    </p:set>
                                    <p:anim calcmode="lin" valueType="num">
                                      <p:cBhvr>
                                        <p:cTn id="51" dur="500" fill="hold"/>
                                        <p:tgtEl>
                                          <p:spTgt spid="22"/>
                                        </p:tgtEl>
                                        <p:attrNameLst>
                                          <p:attrName>ppt_w</p:attrName>
                                        </p:attrNameLst>
                                      </p:cBhvr>
                                      <p:tavLst>
                                        <p:tav tm="0">
                                          <p:val>
                                            <p:strVal val="4/3*#ppt_w"/>
                                          </p:val>
                                        </p:tav>
                                        <p:tav tm="100000">
                                          <p:val>
                                            <p:strVal val="#ppt_w"/>
                                          </p:val>
                                        </p:tav>
                                      </p:tavLst>
                                    </p:anim>
                                    <p:anim calcmode="lin" valueType="num">
                                      <p:cBhvr>
                                        <p:cTn id="52" dur="500" fill="hold"/>
                                        <p:tgtEl>
                                          <p:spTgt spid="22"/>
                                        </p:tgtEl>
                                        <p:attrNameLst>
                                          <p:attrName>ppt_h</p:attrName>
                                        </p:attrNameLst>
                                      </p:cBhvr>
                                      <p:tavLst>
                                        <p:tav tm="0">
                                          <p:val>
                                            <p:strVal val="4/3*#ppt_h"/>
                                          </p:val>
                                        </p:tav>
                                        <p:tav tm="100000">
                                          <p:val>
                                            <p:strVal val="#ppt_h"/>
                                          </p:val>
                                        </p:tav>
                                      </p:tavLst>
                                    </p:anim>
                                  </p:childTnLst>
                                </p:cTn>
                              </p:par>
                              <p:par>
                                <p:cTn id="53" presetID="23" presetClass="entr" presetSubtype="288" fill="hold" grpId="0" nodeType="withEffect">
                                  <p:stCondLst>
                                    <p:cond delay="400"/>
                                  </p:stCondLst>
                                  <p:childTnLst>
                                    <p:set>
                                      <p:cBhvr>
                                        <p:cTn id="54" dur="1" fill="hold">
                                          <p:stCondLst>
                                            <p:cond delay="0"/>
                                          </p:stCondLst>
                                        </p:cTn>
                                        <p:tgtEl>
                                          <p:spTgt spid="28"/>
                                        </p:tgtEl>
                                        <p:attrNameLst>
                                          <p:attrName>style.visibility</p:attrName>
                                        </p:attrNameLst>
                                      </p:cBhvr>
                                      <p:to>
                                        <p:strVal val="visible"/>
                                      </p:to>
                                    </p:set>
                                    <p:anim calcmode="lin" valueType="num">
                                      <p:cBhvr>
                                        <p:cTn id="55" dur="500" fill="hold"/>
                                        <p:tgtEl>
                                          <p:spTgt spid="28"/>
                                        </p:tgtEl>
                                        <p:attrNameLst>
                                          <p:attrName>ppt_w</p:attrName>
                                        </p:attrNameLst>
                                      </p:cBhvr>
                                      <p:tavLst>
                                        <p:tav tm="0">
                                          <p:val>
                                            <p:strVal val="4/3*#ppt_w"/>
                                          </p:val>
                                        </p:tav>
                                        <p:tav tm="100000">
                                          <p:val>
                                            <p:strVal val="#ppt_w"/>
                                          </p:val>
                                        </p:tav>
                                      </p:tavLst>
                                    </p:anim>
                                    <p:anim calcmode="lin" valueType="num">
                                      <p:cBhvr>
                                        <p:cTn id="56" dur="500" fill="hold"/>
                                        <p:tgtEl>
                                          <p:spTgt spid="28"/>
                                        </p:tgtEl>
                                        <p:attrNameLst>
                                          <p:attrName>ppt_h</p:attrName>
                                        </p:attrNameLst>
                                      </p:cBhvr>
                                      <p:tavLst>
                                        <p:tav tm="0">
                                          <p:val>
                                            <p:strVal val="4/3*#ppt_h"/>
                                          </p:val>
                                        </p:tav>
                                        <p:tav tm="100000">
                                          <p:val>
                                            <p:strVal val="#ppt_h"/>
                                          </p:val>
                                        </p:tav>
                                      </p:tavLst>
                                    </p:anim>
                                  </p:childTnLst>
                                </p:cTn>
                              </p:par>
                              <p:par>
                                <p:cTn id="57" presetID="23" presetClass="entr" presetSubtype="288" fill="hold" grpId="0" nodeType="withEffect">
                                  <p:stCondLst>
                                    <p:cond delay="600"/>
                                  </p:stCondLst>
                                  <p:childTnLst>
                                    <p:set>
                                      <p:cBhvr>
                                        <p:cTn id="58" dur="1" fill="hold">
                                          <p:stCondLst>
                                            <p:cond delay="0"/>
                                          </p:stCondLst>
                                        </p:cTn>
                                        <p:tgtEl>
                                          <p:spTgt spid="29"/>
                                        </p:tgtEl>
                                        <p:attrNameLst>
                                          <p:attrName>style.visibility</p:attrName>
                                        </p:attrNameLst>
                                      </p:cBhvr>
                                      <p:to>
                                        <p:strVal val="visible"/>
                                      </p:to>
                                    </p:set>
                                    <p:anim calcmode="lin" valueType="num">
                                      <p:cBhvr>
                                        <p:cTn id="59" dur="500" fill="hold"/>
                                        <p:tgtEl>
                                          <p:spTgt spid="29"/>
                                        </p:tgtEl>
                                        <p:attrNameLst>
                                          <p:attrName>ppt_w</p:attrName>
                                        </p:attrNameLst>
                                      </p:cBhvr>
                                      <p:tavLst>
                                        <p:tav tm="0">
                                          <p:val>
                                            <p:strVal val="4/3*#ppt_w"/>
                                          </p:val>
                                        </p:tav>
                                        <p:tav tm="100000">
                                          <p:val>
                                            <p:strVal val="#ppt_w"/>
                                          </p:val>
                                        </p:tav>
                                      </p:tavLst>
                                    </p:anim>
                                    <p:anim calcmode="lin" valueType="num">
                                      <p:cBhvr>
                                        <p:cTn id="60" dur="500" fill="hold"/>
                                        <p:tgtEl>
                                          <p:spTgt spid="29"/>
                                        </p:tgtEl>
                                        <p:attrNameLst>
                                          <p:attrName>ppt_h</p:attrName>
                                        </p:attrNameLst>
                                      </p:cBhvr>
                                      <p:tavLst>
                                        <p:tav tm="0">
                                          <p:val>
                                            <p:strVal val="4/3*#ppt_h"/>
                                          </p:val>
                                        </p:tav>
                                        <p:tav tm="100000">
                                          <p:val>
                                            <p:strVal val="#ppt_h"/>
                                          </p:val>
                                        </p:tav>
                                      </p:tavLst>
                                    </p:anim>
                                  </p:childTnLst>
                                </p:cTn>
                              </p:par>
                              <p:par>
                                <p:cTn id="61" presetID="22" presetClass="entr" presetSubtype="4" fill="hold" grpId="0" nodeType="withEffect">
                                  <p:stCondLst>
                                    <p:cond delay="800"/>
                                  </p:stCondLst>
                                  <p:childTnLst>
                                    <p:set>
                                      <p:cBhvr>
                                        <p:cTn id="62" dur="1" fill="hold">
                                          <p:stCondLst>
                                            <p:cond delay="0"/>
                                          </p:stCondLst>
                                        </p:cTn>
                                        <p:tgtEl>
                                          <p:spTgt spid="48"/>
                                        </p:tgtEl>
                                        <p:attrNameLst>
                                          <p:attrName>style.visibility</p:attrName>
                                        </p:attrNameLst>
                                      </p:cBhvr>
                                      <p:to>
                                        <p:strVal val="visible"/>
                                      </p:to>
                                    </p:set>
                                    <p:animEffect transition="in" filter="wipe(down)">
                                      <p:cBhvr>
                                        <p:cTn id="63" dur="500"/>
                                        <p:tgtEl>
                                          <p:spTgt spid="48"/>
                                        </p:tgtEl>
                                      </p:cBhvr>
                                    </p:animEffect>
                                  </p:childTnLst>
                                </p:cTn>
                              </p:par>
                            </p:childTnLst>
                          </p:cTn>
                        </p:par>
                        <p:par>
                          <p:cTn id="64" fill="hold">
                            <p:stCondLst>
                              <p:cond delay="2000"/>
                            </p:stCondLst>
                            <p:childTnLst>
                              <p:par>
                                <p:cTn id="65" presetID="22" presetClass="entr" presetSubtype="1" fill="hold" grpId="0" nodeType="afterEffect">
                                  <p:stCondLst>
                                    <p:cond delay="0"/>
                                  </p:stCondLst>
                                  <p:childTnLst>
                                    <p:set>
                                      <p:cBhvr>
                                        <p:cTn id="66" dur="1" fill="hold">
                                          <p:stCondLst>
                                            <p:cond delay="0"/>
                                          </p:stCondLst>
                                        </p:cTn>
                                        <p:tgtEl>
                                          <p:spTgt spid="33"/>
                                        </p:tgtEl>
                                        <p:attrNameLst>
                                          <p:attrName>style.visibility</p:attrName>
                                        </p:attrNameLst>
                                      </p:cBhvr>
                                      <p:to>
                                        <p:strVal val="visible"/>
                                      </p:to>
                                    </p:set>
                                    <p:animEffect transition="in" filter="wipe(up)">
                                      <p:cBhvr>
                                        <p:cTn id="67" dur="500"/>
                                        <p:tgtEl>
                                          <p:spTgt spid="33"/>
                                        </p:tgtEl>
                                      </p:cBhvr>
                                    </p:animEffect>
                                  </p:childTnLst>
                                </p:cTn>
                              </p:par>
                              <p:par>
                                <p:cTn id="68" presetID="22" presetClass="entr" presetSubtype="4" fill="hold" grpId="0" nodeType="withEffect">
                                  <p:stCondLst>
                                    <p:cond delay="0"/>
                                  </p:stCondLst>
                                  <p:childTnLst>
                                    <p:set>
                                      <p:cBhvr>
                                        <p:cTn id="69" dur="1" fill="hold">
                                          <p:stCondLst>
                                            <p:cond delay="0"/>
                                          </p:stCondLst>
                                        </p:cTn>
                                        <p:tgtEl>
                                          <p:spTgt spid="37"/>
                                        </p:tgtEl>
                                        <p:attrNameLst>
                                          <p:attrName>style.visibility</p:attrName>
                                        </p:attrNameLst>
                                      </p:cBhvr>
                                      <p:to>
                                        <p:strVal val="visible"/>
                                      </p:to>
                                    </p:set>
                                    <p:animEffect transition="in" filter="wipe(down)">
                                      <p:cBhvr>
                                        <p:cTn id="70" dur="500"/>
                                        <p:tgtEl>
                                          <p:spTgt spid="37"/>
                                        </p:tgtEl>
                                      </p:cBhvr>
                                    </p:animEffect>
                                  </p:childTnLst>
                                </p:cTn>
                              </p:par>
                              <p:par>
                                <p:cTn id="71" presetID="22" presetClass="entr" presetSubtype="1" fill="hold" grpId="0" nodeType="withEffect">
                                  <p:stCondLst>
                                    <p:cond delay="0"/>
                                  </p:stCondLst>
                                  <p:childTnLst>
                                    <p:set>
                                      <p:cBhvr>
                                        <p:cTn id="72" dur="1" fill="hold">
                                          <p:stCondLst>
                                            <p:cond delay="0"/>
                                          </p:stCondLst>
                                        </p:cTn>
                                        <p:tgtEl>
                                          <p:spTgt spid="35"/>
                                        </p:tgtEl>
                                        <p:attrNameLst>
                                          <p:attrName>style.visibility</p:attrName>
                                        </p:attrNameLst>
                                      </p:cBhvr>
                                      <p:to>
                                        <p:strVal val="visible"/>
                                      </p:to>
                                    </p:set>
                                    <p:animEffect transition="in" filter="wipe(up)">
                                      <p:cBhvr>
                                        <p:cTn id="73" dur="500"/>
                                        <p:tgtEl>
                                          <p:spTgt spid="35"/>
                                        </p:tgtEl>
                                      </p:cBhvr>
                                    </p:animEffect>
                                  </p:childTnLst>
                                </p:cTn>
                              </p:par>
                              <p:par>
                                <p:cTn id="74" presetID="22" presetClass="entr" presetSubtype="4" fill="hold" grpId="0" nodeType="withEffect">
                                  <p:stCondLst>
                                    <p:cond delay="0"/>
                                  </p:stCondLst>
                                  <p:childTnLst>
                                    <p:set>
                                      <p:cBhvr>
                                        <p:cTn id="75" dur="1" fill="hold">
                                          <p:stCondLst>
                                            <p:cond delay="0"/>
                                          </p:stCondLst>
                                        </p:cTn>
                                        <p:tgtEl>
                                          <p:spTgt spid="38"/>
                                        </p:tgtEl>
                                        <p:attrNameLst>
                                          <p:attrName>style.visibility</p:attrName>
                                        </p:attrNameLst>
                                      </p:cBhvr>
                                      <p:to>
                                        <p:strVal val="visible"/>
                                      </p:to>
                                    </p:set>
                                    <p:animEffect transition="in" filter="wipe(down)">
                                      <p:cBhvr>
                                        <p:cTn id="76"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P spid="15" grpId="0" animBg="1"/>
      <p:bldP spid="16" grpId="0" animBg="1"/>
      <p:bldP spid="17" grpId="0" animBg="1"/>
      <p:bldP spid="18" grpId="0" animBg="1"/>
      <p:bldP spid="19" grpId="0" animBg="1"/>
      <p:bldP spid="21" grpId="0" animBg="1"/>
      <p:bldP spid="22" grpId="0" animBg="1"/>
      <p:bldP spid="28" grpId="0" animBg="1"/>
      <p:bldP spid="29" grpId="0" animBg="1"/>
      <p:bldP spid="33" grpId="0" animBg="1"/>
      <p:bldP spid="35" grpId="0" animBg="1"/>
      <p:bldP spid="37" grpId="0" animBg="1"/>
      <p:bldP spid="38" grpId="0" animBg="1"/>
      <p:bldP spid="43" grpId="0" animBg="1"/>
      <p:bldP spid="44" grpId="0" animBg="1"/>
      <p:bldP spid="4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3"/>
          <p:cNvSpPr>
            <a:spLocks noChangeArrowheads="1"/>
          </p:cNvSpPr>
          <p:nvPr/>
        </p:nvSpPr>
        <p:spPr bwMode="auto">
          <a:xfrm>
            <a:off x="1677827" y="407363"/>
            <a:ext cx="973312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400" b="1" u="none" dirty="0">
                <a:solidFill>
                  <a:schemeClr val="tx1">
                    <a:lumMod val="75000"/>
                    <a:lumOff val="25000"/>
                  </a:schemeClr>
                </a:solidFill>
                <a:latin typeface="+mn-lt"/>
                <a:ea typeface="+mn-ea"/>
                <a:cs typeface="+mn-ea"/>
                <a:sym typeface="+mn-lt"/>
              </a:rPr>
              <a:t>步骤</a:t>
            </a:r>
            <a:r>
              <a:rPr lang="en-US" altLang="zh-CN" sz="2400" b="1" u="none" dirty="0">
                <a:solidFill>
                  <a:schemeClr val="tx1">
                    <a:lumMod val="75000"/>
                    <a:lumOff val="25000"/>
                  </a:schemeClr>
                </a:solidFill>
                <a:latin typeface="+mn-lt"/>
                <a:ea typeface="+mn-ea"/>
                <a:cs typeface="+mn-ea"/>
                <a:sym typeface="+mn-lt"/>
              </a:rPr>
              <a:t>1</a:t>
            </a:r>
            <a:r>
              <a:rPr lang="zh-CN" altLang="en-US" sz="2400" b="1" u="none" dirty="0">
                <a:solidFill>
                  <a:schemeClr val="tx1">
                    <a:lumMod val="75000"/>
                    <a:lumOff val="25000"/>
                  </a:schemeClr>
                </a:solidFill>
                <a:latin typeface="+mn-lt"/>
                <a:ea typeface="+mn-ea"/>
                <a:cs typeface="+mn-ea"/>
                <a:sym typeface="+mn-lt"/>
              </a:rPr>
              <a:t>：确定范围及边界</a:t>
            </a:r>
          </a:p>
        </p:txBody>
      </p:sp>
      <p:sp>
        <p:nvSpPr>
          <p:cNvPr id="46" name="Freeform 7"/>
          <p:cNvSpPr/>
          <p:nvPr/>
        </p:nvSpPr>
        <p:spPr bwMode="auto">
          <a:xfrm>
            <a:off x="252951" y="170154"/>
            <a:ext cx="968619" cy="969218"/>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606179" y="301055"/>
            <a:ext cx="837539" cy="838317"/>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graphicFrame>
        <p:nvGraphicFramePr>
          <p:cNvPr id="4" name="表格 3"/>
          <p:cNvGraphicFramePr>
            <a:graphicFrameLocks noGrp="1"/>
          </p:cNvGraphicFramePr>
          <p:nvPr/>
        </p:nvGraphicFramePr>
        <p:xfrm>
          <a:off x="1443718" y="1664908"/>
          <a:ext cx="9967232" cy="4785729"/>
        </p:xfrm>
        <a:graphic>
          <a:graphicData uri="http://schemas.openxmlformats.org/drawingml/2006/table">
            <a:tbl>
              <a:tblPr>
                <a:tableStyleId>{BC89EF96-8CEA-46FF-86C4-4CE0E7609802}</a:tableStyleId>
              </a:tblPr>
              <a:tblGrid>
                <a:gridCol w="1401082"/>
                <a:gridCol w="2157478"/>
                <a:gridCol w="1360969"/>
                <a:gridCol w="1360969"/>
                <a:gridCol w="1225804"/>
                <a:gridCol w="1230465"/>
                <a:gridCol w="1230465"/>
              </a:tblGrid>
              <a:tr h="648343">
                <a:tc rowSpan="2">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600" b="1" u="none" strike="noStrike" cap="none" normalizeH="0" baseline="0" dirty="0">
                          <a:ln>
                            <a:noFill/>
                          </a:ln>
                          <a:solidFill>
                            <a:srgbClr val="C00000"/>
                          </a:solidFill>
                          <a:effectLst/>
                          <a:latin typeface="微软雅黑" charset="-122"/>
                          <a:ea typeface="微软雅黑" charset="-122"/>
                          <a:sym typeface="+mn-lt"/>
                        </a:rPr>
                        <a:t>设备类型</a:t>
                      </a:r>
                      <a:endParaRPr kumimoji="0" lang="zh-CN" sz="1400" b="1" i="0" u="none" strike="noStrike" cap="none" normalizeH="0" baseline="0" dirty="0">
                        <a:ln>
                          <a:noFill/>
                        </a:ln>
                        <a:solidFill>
                          <a:srgbClr val="C00000"/>
                        </a:solidFill>
                        <a:effectLst/>
                        <a:latin typeface="微软雅黑" charset="-122"/>
                        <a:ea typeface="微软雅黑" charset="-122"/>
                        <a:cs typeface="+mn-ea"/>
                        <a:sym typeface="+mn-lt"/>
                      </a:endParaRPr>
                    </a:p>
                  </a:txBody>
                  <a:tcPr marL="61923" marR="61923" marT="0" marB="0" anchor="ctr" horzOverflow="overflow"/>
                </a:tc>
                <a:tc gridSpan="3">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400" b="1" u="none" strike="noStrike" cap="none" normalizeH="0" baseline="0" dirty="0">
                          <a:ln>
                            <a:noFill/>
                          </a:ln>
                          <a:solidFill>
                            <a:srgbClr val="C00000"/>
                          </a:solidFill>
                          <a:effectLst/>
                          <a:latin typeface="微软雅黑" charset="-122"/>
                          <a:ea typeface="微软雅黑" charset="-122"/>
                          <a:sym typeface="+mn-lt"/>
                        </a:rPr>
                        <a:t>设备危害控制</a:t>
                      </a:r>
                      <a:endParaRPr kumimoji="0" lang="zh-CN" sz="1200" b="1" i="0" u="none" strike="noStrike" cap="none" normalizeH="0" baseline="0" dirty="0">
                        <a:ln>
                          <a:noFill/>
                        </a:ln>
                        <a:solidFill>
                          <a:srgbClr val="C00000"/>
                        </a:solidFill>
                        <a:effectLst/>
                        <a:latin typeface="微软雅黑" charset="-122"/>
                        <a:ea typeface="微软雅黑" charset="-122"/>
                        <a:cs typeface="+mn-ea"/>
                        <a:sym typeface="+mn-lt"/>
                      </a:endParaRPr>
                    </a:p>
                  </a:txBody>
                  <a:tcPr marL="61923" marR="61923" marT="0" marB="0" anchor="ctr" horzOverflow="overflow"/>
                </a:tc>
                <a:tc hMerge="1">
                  <a:txBody>
                    <a:bodyPr/>
                    <a:lstStyle/>
                    <a:p>
                      <a:endParaRPr lang="zh-CN"/>
                    </a:p>
                  </a:txBody>
                  <a:tcPr/>
                </a:tc>
                <a:tc hMerge="1">
                  <a:txBody>
                    <a:bodyPr/>
                    <a:lstStyle/>
                    <a:p>
                      <a:endParaRPr lang="zh-CN"/>
                    </a:p>
                  </a:txBody>
                  <a:tcPr/>
                </a:tc>
                <a:tc gridSpan="3">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400" b="1" u="none" strike="noStrike" cap="none" normalizeH="0" baseline="0" dirty="0">
                          <a:ln>
                            <a:noFill/>
                          </a:ln>
                          <a:solidFill>
                            <a:srgbClr val="C00000"/>
                          </a:solidFill>
                          <a:effectLst/>
                          <a:latin typeface="微软雅黑" charset="-122"/>
                          <a:ea typeface="微软雅黑" charset="-122"/>
                          <a:sym typeface="+mn-lt"/>
                        </a:rPr>
                        <a:t>参考信息</a:t>
                      </a:r>
                      <a:endParaRPr kumimoji="0" lang="zh-CN" sz="1200" b="1" i="0" u="none" strike="noStrike" cap="none" normalizeH="0" baseline="0" dirty="0">
                        <a:ln>
                          <a:noFill/>
                        </a:ln>
                        <a:solidFill>
                          <a:srgbClr val="C00000"/>
                        </a:solidFill>
                        <a:effectLst/>
                        <a:latin typeface="微软雅黑" charset="-122"/>
                        <a:ea typeface="微软雅黑" charset="-122"/>
                        <a:cs typeface="+mn-ea"/>
                        <a:sym typeface="+mn-lt"/>
                      </a:endParaRPr>
                    </a:p>
                  </a:txBody>
                  <a:tcPr marL="61923" marR="61923" marT="0" marB="0" anchor="ctr" horzOverflow="overflow"/>
                </a:tc>
                <a:tc hMerge="1">
                  <a:txBody>
                    <a:bodyPr/>
                    <a:lstStyle/>
                    <a:p>
                      <a:endParaRPr lang="zh-CN"/>
                    </a:p>
                  </a:txBody>
                  <a:tcPr/>
                </a:tc>
                <a:tc hMerge="1">
                  <a:txBody>
                    <a:bodyPr/>
                    <a:lstStyle/>
                    <a:p>
                      <a:endParaRPr lang="zh-CN"/>
                    </a:p>
                  </a:txBody>
                  <a:tcPr/>
                </a:tc>
              </a:tr>
              <a:tr h="494268">
                <a:tc vMerge="1">
                  <a:txBody>
                    <a:bodyPr/>
                    <a:lstStyle/>
                    <a:p>
                      <a:endParaRPr lang="zh-CN"/>
                    </a:p>
                  </a:txBody>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400" b="1" u="none" strike="noStrike" cap="none" normalizeH="0" baseline="0" dirty="0">
                          <a:ln>
                            <a:noFill/>
                          </a:ln>
                          <a:solidFill>
                            <a:srgbClr val="C00000"/>
                          </a:solidFill>
                          <a:effectLst/>
                          <a:latin typeface="微软雅黑" charset="-122"/>
                          <a:ea typeface="微软雅黑" charset="-122"/>
                          <a:sym typeface="+mn-lt"/>
                        </a:rPr>
                        <a:t>运行点</a:t>
                      </a:r>
                      <a:endParaRPr kumimoji="0" lang="zh-CN" sz="1200" b="1" i="0" u="none" strike="noStrike" cap="none" normalizeH="0" baseline="0" dirty="0">
                        <a:ln>
                          <a:noFill/>
                        </a:ln>
                        <a:solidFill>
                          <a:srgbClr val="C00000"/>
                        </a:solidFill>
                        <a:effectLst/>
                        <a:latin typeface="微软雅黑" charset="-122"/>
                        <a:ea typeface="微软雅黑" charset="-122"/>
                        <a:cs typeface="+mn-ea"/>
                        <a:sym typeface="+mn-lt"/>
                      </a:endParaRPr>
                    </a:p>
                  </a:txBody>
                  <a:tcPr marL="61923" marR="61923"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400" b="1" u="none" strike="noStrike" cap="none" normalizeH="0" baseline="0" dirty="0">
                          <a:ln>
                            <a:noFill/>
                          </a:ln>
                          <a:solidFill>
                            <a:srgbClr val="C00000"/>
                          </a:solidFill>
                          <a:effectLst/>
                          <a:latin typeface="微软雅黑" charset="-122"/>
                          <a:ea typeface="微软雅黑" charset="-122"/>
                          <a:sym typeface="+mn-lt"/>
                        </a:rPr>
                        <a:t>动力结构</a:t>
                      </a:r>
                      <a:endParaRPr kumimoji="0" lang="zh-CN" sz="1200" b="1" i="0" u="none" strike="noStrike" cap="none" normalizeH="0" baseline="0" dirty="0">
                        <a:ln>
                          <a:noFill/>
                        </a:ln>
                        <a:solidFill>
                          <a:srgbClr val="C00000"/>
                        </a:solidFill>
                        <a:effectLst/>
                        <a:latin typeface="微软雅黑" charset="-122"/>
                        <a:ea typeface="微软雅黑" charset="-122"/>
                        <a:cs typeface="+mn-ea"/>
                        <a:sym typeface="+mn-lt"/>
                      </a:endParaRPr>
                    </a:p>
                  </a:txBody>
                  <a:tcPr marL="61923" marR="61923"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400" b="1" u="none" strike="noStrike" cap="none" normalizeH="0" baseline="0">
                          <a:ln>
                            <a:noFill/>
                          </a:ln>
                          <a:solidFill>
                            <a:srgbClr val="C00000"/>
                          </a:solidFill>
                          <a:effectLst/>
                          <a:latin typeface="微软雅黑" charset="-122"/>
                          <a:ea typeface="微软雅黑" charset="-122"/>
                          <a:sym typeface="+mn-lt"/>
                        </a:rPr>
                        <a:t>其它</a:t>
                      </a:r>
                      <a:endParaRPr kumimoji="0" lang="zh-CN" sz="1200" b="1" i="0" u="none" strike="noStrike" cap="none" normalizeH="0" baseline="0">
                        <a:ln>
                          <a:noFill/>
                        </a:ln>
                        <a:solidFill>
                          <a:srgbClr val="C00000"/>
                        </a:solidFill>
                        <a:effectLst/>
                        <a:latin typeface="微软雅黑" charset="-122"/>
                        <a:ea typeface="微软雅黑" charset="-122"/>
                        <a:cs typeface="+mn-ea"/>
                        <a:sym typeface="+mn-lt"/>
                      </a:endParaRPr>
                    </a:p>
                  </a:txBody>
                  <a:tcPr marL="61923" marR="61923"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400" b="1" u="none" strike="noStrike" cap="none" normalizeH="0" baseline="0">
                          <a:ln>
                            <a:noFill/>
                          </a:ln>
                          <a:solidFill>
                            <a:srgbClr val="C00000"/>
                          </a:solidFill>
                          <a:effectLst/>
                          <a:latin typeface="微软雅黑" charset="-122"/>
                          <a:ea typeface="微软雅黑" charset="-122"/>
                          <a:sym typeface="+mn-lt"/>
                        </a:rPr>
                        <a:t>通用</a:t>
                      </a:r>
                      <a:endParaRPr kumimoji="0" lang="zh-CN" sz="1200" b="1" i="0" u="none" strike="noStrike" cap="none" normalizeH="0" baseline="0">
                        <a:ln>
                          <a:noFill/>
                        </a:ln>
                        <a:solidFill>
                          <a:srgbClr val="C00000"/>
                        </a:solidFill>
                        <a:effectLst/>
                        <a:latin typeface="微软雅黑" charset="-122"/>
                        <a:ea typeface="微软雅黑" charset="-122"/>
                        <a:cs typeface="+mn-ea"/>
                        <a:sym typeface="+mn-lt"/>
                      </a:endParaRPr>
                    </a:p>
                  </a:txBody>
                  <a:tcPr marL="61923" marR="61923"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400" b="1" u="none" strike="noStrike" cap="none" normalizeH="0" baseline="0" dirty="0">
                          <a:ln>
                            <a:noFill/>
                          </a:ln>
                          <a:solidFill>
                            <a:srgbClr val="C00000"/>
                          </a:solidFill>
                          <a:effectLst/>
                          <a:latin typeface="微软雅黑" charset="-122"/>
                          <a:ea typeface="微软雅黑" charset="-122"/>
                          <a:sym typeface="+mn-lt"/>
                        </a:rPr>
                        <a:t>检查</a:t>
                      </a:r>
                      <a:endParaRPr kumimoji="0" lang="zh-CN" sz="1200" b="1" i="0" u="none" strike="noStrike" cap="none" normalizeH="0" baseline="0" dirty="0">
                        <a:ln>
                          <a:noFill/>
                        </a:ln>
                        <a:solidFill>
                          <a:srgbClr val="C00000"/>
                        </a:solidFill>
                        <a:effectLst/>
                        <a:latin typeface="微软雅黑" charset="-122"/>
                        <a:ea typeface="微软雅黑" charset="-122"/>
                        <a:cs typeface="+mn-ea"/>
                        <a:sym typeface="+mn-lt"/>
                      </a:endParaRPr>
                    </a:p>
                  </a:txBody>
                  <a:tcPr marL="61923" marR="61923"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400" b="1" u="none" strike="noStrike" cap="none" normalizeH="0" baseline="0" dirty="0">
                          <a:ln>
                            <a:noFill/>
                          </a:ln>
                          <a:solidFill>
                            <a:srgbClr val="C00000"/>
                          </a:solidFill>
                          <a:effectLst/>
                          <a:latin typeface="微软雅黑" charset="-122"/>
                          <a:ea typeface="微软雅黑" charset="-122"/>
                          <a:sym typeface="+mn-lt"/>
                        </a:rPr>
                        <a:t>培训</a:t>
                      </a:r>
                      <a:r>
                        <a:rPr kumimoji="0" lang="en-US" altLang="zh-CN" sz="1400" b="1" u="none" strike="noStrike" cap="none" normalizeH="0" baseline="0" dirty="0">
                          <a:ln>
                            <a:noFill/>
                          </a:ln>
                          <a:solidFill>
                            <a:srgbClr val="C00000"/>
                          </a:solidFill>
                          <a:effectLst/>
                          <a:latin typeface="微软雅黑" charset="-122"/>
                          <a:ea typeface="微软雅黑" charset="-122"/>
                          <a:sym typeface="+mn-lt"/>
                        </a:rPr>
                        <a:t>/</a:t>
                      </a:r>
                      <a:r>
                        <a:rPr kumimoji="0" lang="zh-CN" sz="1400" b="1" u="none" strike="noStrike" cap="none" normalizeH="0" baseline="0" dirty="0">
                          <a:ln>
                            <a:noFill/>
                          </a:ln>
                          <a:solidFill>
                            <a:srgbClr val="C00000"/>
                          </a:solidFill>
                          <a:effectLst/>
                          <a:latin typeface="微软雅黑" charset="-122"/>
                          <a:ea typeface="微软雅黑" charset="-122"/>
                          <a:sym typeface="+mn-lt"/>
                        </a:rPr>
                        <a:t>评估</a:t>
                      </a:r>
                      <a:endParaRPr kumimoji="0" lang="zh-CN" sz="1200" b="1" i="0" u="none" strike="noStrike" cap="none" normalizeH="0" baseline="0" dirty="0">
                        <a:ln>
                          <a:noFill/>
                        </a:ln>
                        <a:solidFill>
                          <a:srgbClr val="C00000"/>
                        </a:solidFill>
                        <a:effectLst/>
                        <a:latin typeface="微软雅黑" charset="-122"/>
                        <a:ea typeface="微软雅黑" charset="-122"/>
                        <a:cs typeface="+mn-ea"/>
                        <a:sym typeface="+mn-lt"/>
                      </a:endParaRPr>
                    </a:p>
                  </a:txBody>
                  <a:tcPr marL="61923" marR="61923" marT="0" marB="0" anchor="ctr" horzOverflow="overflow"/>
                </a:tc>
              </a:tr>
              <a:tr h="1104870">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600" u="none" strike="noStrike" cap="none" normalizeH="0" baseline="0" dirty="0">
                          <a:ln>
                            <a:noFill/>
                          </a:ln>
                          <a:effectLst/>
                          <a:latin typeface="微软雅黑" charset="-122"/>
                          <a:ea typeface="微软雅黑" charset="-122"/>
                          <a:sym typeface="+mn-lt"/>
                        </a:rPr>
                        <a:t>通用设备</a:t>
                      </a:r>
                      <a:endParaRPr kumimoji="0" lang="zh-CN" sz="1600" b="0" i="0" u="none" strike="noStrike" cap="none" normalizeH="0" baseline="0" dirty="0">
                        <a:ln>
                          <a:noFill/>
                        </a:ln>
                        <a:solidFill>
                          <a:schemeClr val="tx1"/>
                        </a:solidFill>
                        <a:effectLst/>
                        <a:latin typeface="微软雅黑" charset="-122"/>
                        <a:ea typeface="微软雅黑" charset="-122"/>
                        <a:cs typeface="+mn-ea"/>
                        <a:sym typeface="+mn-lt"/>
                      </a:endParaRPr>
                    </a:p>
                  </a:txBody>
                  <a:tcPr marL="61923" marR="61923"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r>
                        <a:rPr kumimoji="0" lang="zh-CN" sz="1400" u="none" strike="noStrike" cap="none" normalizeH="0" baseline="0">
                          <a:ln>
                            <a:noFill/>
                          </a:ln>
                          <a:effectLst/>
                          <a:latin typeface="微软雅黑" charset="-122"/>
                          <a:ea typeface="微软雅黑" charset="-122"/>
                          <a:sym typeface="+mn-lt"/>
                        </a:rPr>
                        <a:t>所有运行的危险点必须加装防护</a:t>
                      </a:r>
                      <a:endParaRPr kumimoji="0" lang="zh-CN" sz="1400" b="0" i="0" u="none" strike="noStrike" cap="none" normalizeH="0" baseline="0">
                        <a:ln>
                          <a:noFill/>
                        </a:ln>
                        <a:solidFill>
                          <a:schemeClr val="tx1"/>
                        </a:solidFill>
                        <a:effectLst/>
                        <a:latin typeface="微软雅黑" charset="-122"/>
                        <a:ea typeface="微软雅黑" charset="-122"/>
                        <a:cs typeface="+mn-ea"/>
                        <a:sym typeface="+mn-lt"/>
                      </a:endParaRPr>
                    </a:p>
                  </a:txBody>
                  <a:tcPr marL="61923" marR="61923"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r>
                        <a:rPr kumimoji="0" lang="zh-CN" sz="1400" u="none" strike="noStrike" cap="none" normalizeH="0" baseline="0" dirty="0">
                          <a:ln>
                            <a:noFill/>
                          </a:ln>
                          <a:effectLst/>
                          <a:latin typeface="微软雅黑" charset="-122"/>
                          <a:ea typeface="微软雅黑" charset="-122"/>
                          <a:sym typeface="+mn-lt"/>
                        </a:rPr>
                        <a:t>所有的暴露的动力结构必须加装防护</a:t>
                      </a:r>
                      <a:endParaRPr kumimoji="0" lang="zh-CN" sz="1400" b="0" i="0" u="none" strike="noStrike" cap="none" normalizeH="0" baseline="0" dirty="0">
                        <a:ln>
                          <a:noFill/>
                        </a:ln>
                        <a:solidFill>
                          <a:schemeClr val="tx1"/>
                        </a:solidFill>
                        <a:effectLst/>
                        <a:latin typeface="微软雅黑" charset="-122"/>
                        <a:ea typeface="微软雅黑" charset="-122"/>
                        <a:cs typeface="+mn-ea"/>
                        <a:sym typeface="+mn-lt"/>
                      </a:endParaRPr>
                    </a:p>
                  </a:txBody>
                  <a:tcPr marL="61923" marR="61923"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r>
                        <a:rPr kumimoji="0" lang="zh-CN" sz="1400" u="none" strike="noStrike" cap="none" normalizeH="0" baseline="0" dirty="0">
                          <a:ln>
                            <a:noFill/>
                          </a:ln>
                          <a:effectLst/>
                          <a:latin typeface="微软雅黑" charset="-122"/>
                          <a:ea typeface="微软雅黑" charset="-122"/>
                          <a:sym typeface="+mn-lt"/>
                        </a:rPr>
                        <a:t>锋利边缘，高压，高温，高速运行的条边，激光，震动，噪音等</a:t>
                      </a:r>
                      <a:endParaRPr kumimoji="0" lang="zh-CN" sz="1400" b="0" i="0" u="none" strike="noStrike" cap="none" normalizeH="0" baseline="0" dirty="0">
                        <a:ln>
                          <a:noFill/>
                        </a:ln>
                        <a:solidFill>
                          <a:schemeClr val="tx1"/>
                        </a:solidFill>
                        <a:effectLst/>
                        <a:latin typeface="微软雅黑" charset="-122"/>
                        <a:ea typeface="微软雅黑" charset="-122"/>
                        <a:cs typeface="+mn-ea"/>
                        <a:sym typeface="+mn-lt"/>
                      </a:endParaRPr>
                    </a:p>
                  </a:txBody>
                  <a:tcPr marL="61923" marR="61923"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400" u="none" strike="noStrike" cap="none" normalizeH="0" baseline="0" dirty="0">
                          <a:ln>
                            <a:noFill/>
                          </a:ln>
                          <a:effectLst/>
                          <a:latin typeface="微软雅黑" charset="-122"/>
                          <a:ea typeface="微软雅黑" charset="-122"/>
                          <a:sym typeface="+mn-lt"/>
                        </a:rPr>
                        <a:t>通用设备防护信息</a:t>
                      </a:r>
                      <a:endParaRPr kumimoji="0" lang="zh-CN" sz="1400" b="0" i="0" u="none" strike="noStrike" cap="none" normalizeH="0" baseline="0" dirty="0">
                        <a:ln>
                          <a:noFill/>
                        </a:ln>
                        <a:solidFill>
                          <a:schemeClr val="tx1"/>
                        </a:solidFill>
                        <a:effectLst/>
                        <a:latin typeface="微软雅黑" charset="-122"/>
                        <a:ea typeface="微软雅黑" charset="-122"/>
                        <a:cs typeface="+mn-ea"/>
                        <a:sym typeface="+mn-lt"/>
                      </a:endParaRPr>
                    </a:p>
                  </a:txBody>
                  <a:tcPr marL="61923" marR="61923"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400" u="none" strike="noStrike" cap="none" normalizeH="0" baseline="0">
                          <a:ln>
                            <a:noFill/>
                          </a:ln>
                          <a:effectLst/>
                          <a:latin typeface="微软雅黑" charset="-122"/>
                          <a:ea typeface="微软雅黑" charset="-122"/>
                          <a:sym typeface="+mn-lt"/>
                        </a:rPr>
                        <a:t>设备防护评估</a:t>
                      </a:r>
                      <a:r>
                        <a:rPr kumimoji="0" lang="zh-CN" altLang="en-US" sz="1400" u="none" strike="noStrike" cap="none" normalizeH="0" baseline="0">
                          <a:ln>
                            <a:noFill/>
                          </a:ln>
                          <a:effectLst/>
                          <a:latin typeface="微软雅黑" charset="-122"/>
                          <a:ea typeface="微软雅黑" charset="-122"/>
                          <a:sym typeface="+mn-lt"/>
                        </a:rPr>
                        <a:t/>
                      </a:r>
                      <a:br>
                        <a:rPr kumimoji="0" lang="zh-CN" altLang="en-US" sz="1400" u="none" strike="noStrike" cap="none" normalizeH="0" baseline="0">
                          <a:ln>
                            <a:noFill/>
                          </a:ln>
                          <a:effectLst/>
                          <a:latin typeface="微软雅黑" charset="-122"/>
                          <a:ea typeface="微软雅黑" charset="-122"/>
                          <a:sym typeface="+mn-lt"/>
                        </a:rPr>
                      </a:br>
                      <a:r>
                        <a:rPr kumimoji="0" lang="zh-CN" sz="1400" u="none" strike="noStrike" cap="none" normalizeH="0" baseline="0">
                          <a:ln>
                            <a:noFill/>
                          </a:ln>
                          <a:effectLst/>
                          <a:latin typeface="微软雅黑" charset="-122"/>
                          <a:ea typeface="微软雅黑" charset="-122"/>
                          <a:sym typeface="+mn-lt"/>
                        </a:rPr>
                        <a:t>独立的评估表</a:t>
                      </a:r>
                      <a:endParaRPr kumimoji="0" lang="zh-CN" sz="1400" b="0" i="0" u="none" strike="noStrike" cap="none" normalizeH="0" baseline="0">
                        <a:ln>
                          <a:noFill/>
                        </a:ln>
                        <a:solidFill>
                          <a:schemeClr val="tx1"/>
                        </a:solidFill>
                        <a:effectLst/>
                        <a:latin typeface="微软雅黑" charset="-122"/>
                        <a:ea typeface="微软雅黑" charset="-122"/>
                        <a:cs typeface="+mn-ea"/>
                        <a:sym typeface="+mn-lt"/>
                      </a:endParaRPr>
                    </a:p>
                  </a:txBody>
                  <a:tcPr marL="61923" marR="61923"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400" u="none" strike="noStrike" cap="none" normalizeH="0" baseline="0">
                          <a:ln>
                            <a:noFill/>
                          </a:ln>
                          <a:effectLst/>
                          <a:latin typeface="微软雅黑" charset="-122"/>
                          <a:ea typeface="微软雅黑" charset="-122"/>
                          <a:sym typeface="+mn-lt"/>
                        </a:rPr>
                        <a:t>设备防护培训</a:t>
                      </a:r>
                      <a:r>
                        <a:rPr kumimoji="0" lang="en-US" altLang="zh-CN" sz="1400" u="none" strike="noStrike" cap="none" normalizeH="0" baseline="0">
                          <a:ln>
                            <a:noFill/>
                          </a:ln>
                          <a:effectLst/>
                          <a:latin typeface="微软雅黑" charset="-122"/>
                          <a:ea typeface="微软雅黑" charset="-122"/>
                          <a:sym typeface="+mn-lt"/>
                        </a:rPr>
                        <a:t>PPT</a:t>
                      </a:r>
                      <a:br>
                        <a:rPr kumimoji="0" lang="en-US" altLang="zh-CN" sz="1400" u="none" strike="noStrike" cap="none" normalizeH="0" baseline="0">
                          <a:ln>
                            <a:noFill/>
                          </a:ln>
                          <a:effectLst/>
                          <a:latin typeface="微软雅黑" charset="-122"/>
                          <a:ea typeface="微软雅黑" charset="-122"/>
                          <a:sym typeface="+mn-lt"/>
                        </a:rPr>
                      </a:br>
                      <a:r>
                        <a:rPr kumimoji="0" lang="zh-CN" sz="1400" u="none" strike="noStrike" cap="none" normalizeH="0" baseline="0">
                          <a:ln>
                            <a:noFill/>
                          </a:ln>
                          <a:effectLst/>
                          <a:latin typeface="微软雅黑" charset="-122"/>
                          <a:ea typeface="微软雅黑" charset="-122"/>
                          <a:sym typeface="+mn-lt"/>
                        </a:rPr>
                        <a:t>独立的评估表</a:t>
                      </a:r>
                      <a:endParaRPr kumimoji="0" lang="zh-CN" sz="1400" b="0" i="0" u="none" strike="noStrike" cap="none" normalizeH="0" baseline="0">
                        <a:ln>
                          <a:noFill/>
                        </a:ln>
                        <a:solidFill>
                          <a:schemeClr val="tx1"/>
                        </a:solidFill>
                        <a:effectLst/>
                        <a:latin typeface="微软雅黑" charset="-122"/>
                        <a:ea typeface="微软雅黑" charset="-122"/>
                        <a:cs typeface="+mn-ea"/>
                        <a:sym typeface="+mn-lt"/>
                      </a:endParaRPr>
                    </a:p>
                  </a:txBody>
                  <a:tcPr marL="61923" marR="61923" marT="0" marB="0" anchor="ctr" horzOverflow="overflow"/>
                </a:tc>
              </a:tr>
              <a:tr h="1195071">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600" u="none" strike="noStrike" cap="none" normalizeH="0" baseline="0" dirty="0">
                          <a:ln>
                            <a:noFill/>
                          </a:ln>
                          <a:effectLst/>
                          <a:latin typeface="微软雅黑" charset="-122"/>
                          <a:ea typeface="微软雅黑" charset="-122"/>
                          <a:sym typeface="+mn-lt"/>
                        </a:rPr>
                        <a:t>钻床</a:t>
                      </a:r>
                      <a:endParaRPr kumimoji="0" lang="zh-CN" sz="1600" b="0" i="0" u="none" strike="noStrike" cap="none" normalizeH="0" baseline="0" dirty="0">
                        <a:ln>
                          <a:noFill/>
                        </a:ln>
                        <a:solidFill>
                          <a:schemeClr val="tx1"/>
                        </a:solidFill>
                        <a:effectLst/>
                        <a:latin typeface="微软雅黑" charset="-122"/>
                        <a:ea typeface="微软雅黑" charset="-122"/>
                        <a:cs typeface="+mn-ea"/>
                        <a:sym typeface="+mn-lt"/>
                      </a:endParaRPr>
                    </a:p>
                  </a:txBody>
                  <a:tcPr marL="61923" marR="61923"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r>
                        <a:rPr kumimoji="0" lang="zh-CN" sz="1400" u="none" strike="noStrike" cap="none" normalizeH="0" baseline="0" dirty="0">
                          <a:ln>
                            <a:noFill/>
                          </a:ln>
                          <a:effectLst/>
                          <a:latin typeface="微软雅黑" charset="-122"/>
                          <a:ea typeface="微软雅黑" charset="-122"/>
                          <a:sym typeface="+mn-lt"/>
                        </a:rPr>
                        <a:t>钻床：</a:t>
                      </a:r>
                      <a:r>
                        <a:rPr kumimoji="0" lang="zh-CN" altLang="en-US" sz="1400" u="none" strike="noStrike" cap="none" normalizeH="0" baseline="0" dirty="0">
                          <a:ln>
                            <a:noFill/>
                          </a:ln>
                          <a:effectLst/>
                          <a:latin typeface="微软雅黑" charset="-122"/>
                          <a:ea typeface="微软雅黑" charset="-122"/>
                          <a:sym typeface="+mn-lt"/>
                        </a:rPr>
                        <a:t/>
                      </a:r>
                      <a:br>
                        <a:rPr kumimoji="0" lang="zh-CN" altLang="en-US" sz="1400" u="none" strike="noStrike" cap="none" normalizeH="0" baseline="0" dirty="0">
                          <a:ln>
                            <a:noFill/>
                          </a:ln>
                          <a:effectLst/>
                          <a:latin typeface="微软雅黑" charset="-122"/>
                          <a:ea typeface="微软雅黑" charset="-122"/>
                          <a:sym typeface="+mn-lt"/>
                        </a:rPr>
                      </a:br>
                      <a:r>
                        <a:rPr kumimoji="0" lang="zh-CN" sz="1400" u="none" strike="noStrike" cap="none" normalizeH="0" baseline="0" dirty="0">
                          <a:ln>
                            <a:noFill/>
                          </a:ln>
                          <a:effectLst/>
                          <a:latin typeface="微软雅黑" charset="-122"/>
                          <a:ea typeface="微软雅黑" charset="-122"/>
                          <a:sym typeface="+mn-lt"/>
                        </a:rPr>
                        <a:t>碎片防护</a:t>
                      </a:r>
                      <a:r>
                        <a:rPr kumimoji="0" lang="zh-CN" altLang="en-US" sz="1400" u="none" strike="noStrike" cap="none" normalizeH="0" baseline="0" dirty="0">
                          <a:ln>
                            <a:noFill/>
                          </a:ln>
                          <a:effectLst/>
                          <a:latin typeface="微软雅黑" charset="-122"/>
                          <a:ea typeface="微软雅黑" charset="-122"/>
                          <a:sym typeface="+mn-lt"/>
                        </a:rPr>
                        <a:t/>
                      </a:r>
                      <a:br>
                        <a:rPr kumimoji="0" lang="zh-CN" altLang="en-US" sz="1400" u="none" strike="noStrike" cap="none" normalizeH="0" baseline="0" dirty="0">
                          <a:ln>
                            <a:noFill/>
                          </a:ln>
                          <a:effectLst/>
                          <a:latin typeface="微软雅黑" charset="-122"/>
                          <a:ea typeface="微软雅黑" charset="-122"/>
                          <a:sym typeface="+mn-lt"/>
                        </a:rPr>
                      </a:br>
                      <a:r>
                        <a:rPr kumimoji="0" lang="zh-CN" sz="1400" u="none" strike="noStrike" cap="none" normalizeH="0" baseline="0" dirty="0">
                          <a:ln>
                            <a:noFill/>
                          </a:ln>
                          <a:effectLst/>
                          <a:latin typeface="微软雅黑" charset="-122"/>
                          <a:ea typeface="微软雅黑" charset="-122"/>
                          <a:sym typeface="+mn-lt"/>
                        </a:rPr>
                        <a:t>产品类型钻床：附加防护，普通的电气安全连锁</a:t>
                      </a:r>
                      <a:endParaRPr kumimoji="0" lang="zh-CN" sz="1400" b="0" i="0" u="none" strike="noStrike" cap="none" normalizeH="0" baseline="0" dirty="0">
                        <a:ln>
                          <a:noFill/>
                        </a:ln>
                        <a:solidFill>
                          <a:schemeClr val="tx1"/>
                        </a:solidFill>
                        <a:effectLst/>
                        <a:latin typeface="微软雅黑" charset="-122"/>
                        <a:ea typeface="微软雅黑" charset="-122"/>
                        <a:cs typeface="+mn-ea"/>
                        <a:sym typeface="+mn-lt"/>
                      </a:endParaRPr>
                    </a:p>
                  </a:txBody>
                  <a:tcPr marL="61923" marR="61923"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r>
                        <a:rPr kumimoji="0" lang="zh-CN" sz="1400" u="none" strike="noStrike" cap="none" normalizeH="0" baseline="0">
                          <a:ln>
                            <a:noFill/>
                          </a:ln>
                          <a:effectLst/>
                          <a:latin typeface="微软雅黑" charset="-122"/>
                          <a:ea typeface="微软雅黑" charset="-122"/>
                          <a:sym typeface="+mn-lt"/>
                        </a:rPr>
                        <a:t>所有潜在的危害点都已经被牢固的防护罩防护</a:t>
                      </a:r>
                      <a:endParaRPr kumimoji="0" lang="zh-CN" sz="1400" b="0" i="0" u="none" strike="noStrike" cap="none" normalizeH="0" baseline="0">
                        <a:ln>
                          <a:noFill/>
                        </a:ln>
                        <a:solidFill>
                          <a:schemeClr val="tx1"/>
                        </a:solidFill>
                        <a:effectLst/>
                        <a:latin typeface="微软雅黑" charset="-122"/>
                        <a:ea typeface="微软雅黑" charset="-122"/>
                        <a:cs typeface="+mn-ea"/>
                        <a:sym typeface="+mn-lt"/>
                      </a:endParaRPr>
                    </a:p>
                  </a:txBody>
                  <a:tcPr marL="61923" marR="61923"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r>
                        <a:rPr kumimoji="0" lang="zh-CN" sz="1400" u="none" strike="noStrike" cap="none" normalizeH="0" baseline="0">
                          <a:ln>
                            <a:noFill/>
                          </a:ln>
                          <a:effectLst/>
                          <a:latin typeface="微软雅黑" charset="-122"/>
                          <a:ea typeface="微软雅黑" charset="-122"/>
                          <a:sym typeface="+mn-lt"/>
                        </a:rPr>
                        <a:t>设备必须固定住</a:t>
                      </a:r>
                      <a:endParaRPr kumimoji="0" lang="zh-CN" sz="1400" b="0" i="0" u="none" strike="noStrike" cap="none" normalizeH="0" baseline="0">
                        <a:ln>
                          <a:noFill/>
                        </a:ln>
                        <a:solidFill>
                          <a:schemeClr val="tx1"/>
                        </a:solidFill>
                        <a:effectLst/>
                        <a:latin typeface="微软雅黑" charset="-122"/>
                        <a:ea typeface="微软雅黑" charset="-122"/>
                        <a:cs typeface="+mn-ea"/>
                        <a:sym typeface="+mn-lt"/>
                      </a:endParaRPr>
                    </a:p>
                  </a:txBody>
                  <a:tcPr marL="61923" marR="61923"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400" u="none" strike="noStrike" cap="none" normalizeH="0" baseline="0" dirty="0">
                          <a:ln>
                            <a:noFill/>
                          </a:ln>
                          <a:effectLst/>
                          <a:latin typeface="微软雅黑" charset="-122"/>
                          <a:ea typeface="微软雅黑" charset="-122"/>
                          <a:sym typeface="+mn-lt"/>
                        </a:rPr>
                        <a:t>钻床</a:t>
                      </a:r>
                      <a:endParaRPr kumimoji="0" lang="zh-CN" sz="1400" b="0" i="0" u="none" strike="noStrike" cap="none" normalizeH="0" baseline="0" dirty="0">
                        <a:ln>
                          <a:noFill/>
                        </a:ln>
                        <a:solidFill>
                          <a:schemeClr val="tx1"/>
                        </a:solidFill>
                        <a:effectLst/>
                        <a:latin typeface="微软雅黑" charset="-122"/>
                        <a:ea typeface="微软雅黑" charset="-122"/>
                        <a:cs typeface="+mn-ea"/>
                        <a:sym typeface="+mn-lt"/>
                      </a:endParaRPr>
                    </a:p>
                  </a:txBody>
                  <a:tcPr marL="61923" marR="61923"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400" u="none" strike="noStrike" cap="none" normalizeH="0" baseline="0" dirty="0">
                          <a:ln>
                            <a:noFill/>
                          </a:ln>
                          <a:effectLst/>
                          <a:latin typeface="微软雅黑" charset="-122"/>
                          <a:ea typeface="微软雅黑" charset="-122"/>
                          <a:sym typeface="+mn-lt"/>
                        </a:rPr>
                        <a:t>钻床检查表</a:t>
                      </a:r>
                      <a:endParaRPr kumimoji="0" lang="zh-CN" sz="1400" b="0" i="0" u="none" strike="noStrike" cap="none" normalizeH="0" baseline="0" dirty="0">
                        <a:ln>
                          <a:noFill/>
                        </a:ln>
                        <a:solidFill>
                          <a:schemeClr val="tx1"/>
                        </a:solidFill>
                        <a:effectLst/>
                        <a:latin typeface="微软雅黑" charset="-122"/>
                        <a:ea typeface="微软雅黑" charset="-122"/>
                        <a:cs typeface="+mn-ea"/>
                        <a:sym typeface="+mn-lt"/>
                      </a:endParaRPr>
                    </a:p>
                  </a:txBody>
                  <a:tcPr marL="61923" marR="61923"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400" u="none" strike="noStrike" cap="none" normalizeH="0" baseline="0" dirty="0">
                          <a:ln>
                            <a:noFill/>
                          </a:ln>
                          <a:effectLst/>
                          <a:latin typeface="微软雅黑" charset="-122"/>
                          <a:ea typeface="微软雅黑" charset="-122"/>
                          <a:sym typeface="+mn-lt"/>
                        </a:rPr>
                        <a:t>钻床评估表</a:t>
                      </a:r>
                      <a:endParaRPr kumimoji="0" lang="zh-CN" sz="1400" b="0" i="0" u="none" strike="noStrike" cap="none" normalizeH="0" baseline="0" dirty="0">
                        <a:ln>
                          <a:noFill/>
                        </a:ln>
                        <a:solidFill>
                          <a:schemeClr val="tx1"/>
                        </a:solidFill>
                        <a:effectLst/>
                        <a:latin typeface="微软雅黑" charset="-122"/>
                        <a:ea typeface="微软雅黑" charset="-122"/>
                        <a:cs typeface="+mn-ea"/>
                        <a:sym typeface="+mn-lt"/>
                      </a:endParaRPr>
                    </a:p>
                  </a:txBody>
                  <a:tcPr marL="61923" marR="61923" marT="0" marB="0" anchor="ctr" horzOverflow="overflow"/>
                </a:tc>
              </a:tr>
              <a:tr h="1343177">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600" u="none" strike="noStrike" cap="none" normalizeH="0" baseline="0" dirty="0">
                          <a:ln>
                            <a:noFill/>
                          </a:ln>
                          <a:effectLst/>
                          <a:latin typeface="微软雅黑" charset="-122"/>
                          <a:ea typeface="微软雅黑" charset="-122"/>
                          <a:sym typeface="+mn-lt"/>
                        </a:rPr>
                        <a:t>车床</a:t>
                      </a:r>
                      <a:endParaRPr kumimoji="0" lang="zh-CN" sz="1600" b="0" i="0" u="none" strike="noStrike" cap="none" normalizeH="0" baseline="0" dirty="0">
                        <a:ln>
                          <a:noFill/>
                        </a:ln>
                        <a:solidFill>
                          <a:schemeClr val="tx1"/>
                        </a:solidFill>
                        <a:effectLst/>
                        <a:latin typeface="微软雅黑" charset="-122"/>
                        <a:ea typeface="微软雅黑" charset="-122"/>
                        <a:cs typeface="+mn-ea"/>
                        <a:sym typeface="+mn-lt"/>
                      </a:endParaRPr>
                    </a:p>
                  </a:txBody>
                  <a:tcPr marL="61923" marR="61923"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r>
                        <a:rPr kumimoji="0" lang="zh-CN" sz="1400" u="none" strike="noStrike" cap="none" normalizeH="0" baseline="0">
                          <a:ln>
                            <a:noFill/>
                          </a:ln>
                          <a:effectLst/>
                          <a:latin typeface="微软雅黑" charset="-122"/>
                          <a:ea typeface="微软雅黑" charset="-122"/>
                          <a:sym typeface="+mn-lt"/>
                        </a:rPr>
                        <a:t>切削防护罩</a:t>
                      </a:r>
                      <a:endParaRPr kumimoji="0" lang="zh-CN" sz="1400" b="0" i="0" u="none" strike="noStrike" cap="none" normalizeH="0" baseline="0">
                        <a:ln>
                          <a:noFill/>
                        </a:ln>
                        <a:solidFill>
                          <a:schemeClr val="tx1"/>
                        </a:solidFill>
                        <a:effectLst/>
                        <a:latin typeface="微软雅黑" charset="-122"/>
                        <a:ea typeface="微软雅黑" charset="-122"/>
                        <a:cs typeface="+mn-ea"/>
                        <a:sym typeface="+mn-lt"/>
                      </a:endParaRPr>
                    </a:p>
                  </a:txBody>
                  <a:tcPr marL="61923" marR="61923"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r>
                        <a:rPr kumimoji="0" lang="zh-CN" sz="1400" u="none" strike="noStrike" cap="none" normalizeH="0" baseline="0">
                          <a:ln>
                            <a:noFill/>
                          </a:ln>
                          <a:effectLst/>
                          <a:latin typeface="微软雅黑" charset="-122"/>
                          <a:ea typeface="微软雅黑" charset="-122"/>
                          <a:sym typeface="+mn-lt"/>
                        </a:rPr>
                        <a:t>所有潜在的危害点都已经被牢固的防护罩防护</a:t>
                      </a:r>
                      <a:endParaRPr kumimoji="0" lang="zh-CN" sz="1400" b="0" i="0" u="none" strike="noStrike" cap="none" normalizeH="0" baseline="0">
                        <a:ln>
                          <a:noFill/>
                        </a:ln>
                        <a:solidFill>
                          <a:schemeClr val="tx1"/>
                        </a:solidFill>
                        <a:effectLst/>
                        <a:latin typeface="微软雅黑" charset="-122"/>
                        <a:ea typeface="微软雅黑" charset="-122"/>
                        <a:cs typeface="+mn-ea"/>
                        <a:sym typeface="+mn-lt"/>
                      </a:endParaRPr>
                    </a:p>
                  </a:txBody>
                  <a:tcPr marL="61923" marR="61923"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r>
                        <a:rPr kumimoji="0" lang="zh-CN" sz="1400" u="none" strike="noStrike" cap="none" normalizeH="0" baseline="0">
                          <a:ln>
                            <a:noFill/>
                          </a:ln>
                          <a:effectLst/>
                          <a:latin typeface="微软雅黑" charset="-122"/>
                          <a:ea typeface="微软雅黑" charset="-122"/>
                          <a:sym typeface="+mn-lt"/>
                        </a:rPr>
                        <a:t>远离设备的运行点</a:t>
                      </a:r>
                      <a:r>
                        <a:rPr kumimoji="0" lang="zh-CN" altLang="en-US" sz="1400" u="none" strike="noStrike" cap="none" normalizeH="0" baseline="0">
                          <a:ln>
                            <a:noFill/>
                          </a:ln>
                          <a:effectLst/>
                          <a:latin typeface="微软雅黑" charset="-122"/>
                          <a:ea typeface="微软雅黑" charset="-122"/>
                          <a:sym typeface="+mn-lt"/>
                        </a:rPr>
                        <a:t/>
                      </a:r>
                      <a:br>
                        <a:rPr kumimoji="0" lang="zh-CN" altLang="en-US" sz="1400" u="none" strike="noStrike" cap="none" normalizeH="0" baseline="0">
                          <a:ln>
                            <a:noFill/>
                          </a:ln>
                          <a:effectLst/>
                          <a:latin typeface="微软雅黑" charset="-122"/>
                          <a:ea typeface="微软雅黑" charset="-122"/>
                          <a:sym typeface="+mn-lt"/>
                        </a:rPr>
                      </a:br>
                      <a:r>
                        <a:rPr kumimoji="0" lang="zh-CN" sz="1400" u="none" strike="noStrike" cap="none" normalizeH="0" baseline="0">
                          <a:ln>
                            <a:noFill/>
                          </a:ln>
                          <a:effectLst/>
                          <a:latin typeface="微软雅黑" charset="-122"/>
                          <a:ea typeface="微软雅黑" charset="-122"/>
                          <a:sym typeface="+mn-lt"/>
                        </a:rPr>
                        <a:t>防止在更换部件时设备运转造成事故</a:t>
                      </a:r>
                      <a:endParaRPr kumimoji="0" lang="zh-CN" sz="1400" b="0" i="0" u="none" strike="noStrike" cap="none" normalizeH="0" baseline="0">
                        <a:ln>
                          <a:noFill/>
                        </a:ln>
                        <a:solidFill>
                          <a:schemeClr val="tx1"/>
                        </a:solidFill>
                        <a:effectLst/>
                        <a:latin typeface="微软雅黑" charset="-122"/>
                        <a:ea typeface="微软雅黑" charset="-122"/>
                        <a:cs typeface="+mn-ea"/>
                        <a:sym typeface="+mn-lt"/>
                      </a:endParaRPr>
                    </a:p>
                  </a:txBody>
                  <a:tcPr marL="61923" marR="61923"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400" u="none" strike="noStrike" cap="none" normalizeH="0" baseline="0">
                          <a:ln>
                            <a:noFill/>
                          </a:ln>
                          <a:effectLst/>
                          <a:latin typeface="微软雅黑" charset="-122"/>
                          <a:ea typeface="微软雅黑" charset="-122"/>
                          <a:sym typeface="+mn-lt"/>
                        </a:rPr>
                        <a:t>车床</a:t>
                      </a:r>
                      <a:endParaRPr kumimoji="0" lang="zh-CN" sz="1400" b="0" i="0" u="none" strike="noStrike" cap="none" normalizeH="0" baseline="0">
                        <a:ln>
                          <a:noFill/>
                        </a:ln>
                        <a:solidFill>
                          <a:schemeClr val="tx1"/>
                        </a:solidFill>
                        <a:effectLst/>
                        <a:latin typeface="微软雅黑" charset="-122"/>
                        <a:ea typeface="微软雅黑" charset="-122"/>
                        <a:cs typeface="+mn-ea"/>
                        <a:sym typeface="+mn-lt"/>
                      </a:endParaRPr>
                    </a:p>
                  </a:txBody>
                  <a:tcPr marL="61923" marR="61923"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400" u="none" strike="noStrike" cap="none" normalizeH="0" baseline="0" dirty="0">
                          <a:ln>
                            <a:noFill/>
                          </a:ln>
                          <a:effectLst/>
                          <a:latin typeface="微软雅黑" charset="-122"/>
                          <a:ea typeface="微软雅黑" charset="-122"/>
                          <a:sym typeface="+mn-lt"/>
                        </a:rPr>
                        <a:t>车床检查表</a:t>
                      </a:r>
                      <a:endParaRPr kumimoji="0" lang="zh-CN" sz="1400" b="0" i="0" u="none" strike="noStrike" cap="none" normalizeH="0" baseline="0" dirty="0">
                        <a:ln>
                          <a:noFill/>
                        </a:ln>
                        <a:solidFill>
                          <a:schemeClr val="tx1"/>
                        </a:solidFill>
                        <a:effectLst/>
                        <a:latin typeface="微软雅黑" charset="-122"/>
                        <a:ea typeface="微软雅黑" charset="-122"/>
                        <a:cs typeface="+mn-ea"/>
                        <a:sym typeface="+mn-lt"/>
                      </a:endParaRPr>
                    </a:p>
                  </a:txBody>
                  <a:tcPr marL="61923" marR="61923"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400" u="none" strike="noStrike" cap="none" normalizeH="0" baseline="0" dirty="0">
                          <a:ln>
                            <a:noFill/>
                          </a:ln>
                          <a:effectLst/>
                          <a:latin typeface="微软雅黑" charset="-122"/>
                          <a:ea typeface="微软雅黑" charset="-122"/>
                          <a:sym typeface="+mn-lt"/>
                        </a:rPr>
                        <a:t>车床评估表</a:t>
                      </a:r>
                      <a:endParaRPr kumimoji="0" lang="zh-CN" sz="1400" b="0" i="0" u="none" strike="noStrike" cap="none" normalizeH="0" baseline="0" dirty="0">
                        <a:ln>
                          <a:noFill/>
                        </a:ln>
                        <a:solidFill>
                          <a:schemeClr val="tx1"/>
                        </a:solidFill>
                        <a:effectLst/>
                        <a:latin typeface="微软雅黑" charset="-122"/>
                        <a:ea typeface="微软雅黑" charset="-122"/>
                        <a:cs typeface="+mn-ea"/>
                        <a:sym typeface="+mn-lt"/>
                      </a:endParaRPr>
                    </a:p>
                  </a:txBody>
                  <a:tcPr marL="61923" marR="61923" marT="0" marB="0" anchor="ctr" horzOverflow="overflow"/>
                </a:tc>
              </a:tr>
            </a:tbl>
          </a:graphicData>
        </a:graphic>
      </p:graphicFrame>
      <p:sp>
        <p:nvSpPr>
          <p:cNvPr id="36" name="TextBox 8"/>
          <p:cNvSpPr txBox="1">
            <a:spLocks noChangeArrowheads="1"/>
          </p:cNvSpPr>
          <p:nvPr/>
        </p:nvSpPr>
        <p:spPr bwMode="auto">
          <a:xfrm>
            <a:off x="5110956" y="1076835"/>
            <a:ext cx="37988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b="1" i="0" u="none" strike="noStrike" kern="1200" cap="none" spc="0" normalizeH="0" baseline="0" noProof="0">
                <a:ln>
                  <a:noFill/>
                </a:ln>
                <a:solidFill>
                  <a:srgbClr val="C00000"/>
                </a:solidFill>
                <a:effectLst/>
                <a:uLnTx/>
                <a:uFillTx/>
                <a:latin typeface="+mn-lt"/>
                <a:ea typeface="+mn-ea"/>
                <a:cs typeface="+mn-ea"/>
                <a:sym typeface="+mn-lt"/>
              </a:rPr>
              <a:t>       拟制关键设备清单</a:t>
            </a:r>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cxnSp>
        <p:nvCxnSpPr>
          <p:cNvPr id="3" name="直接连接符 2"/>
          <p:cNvCxnSpPr/>
          <p:nvPr/>
        </p:nvCxnSpPr>
        <p:spPr>
          <a:xfrm rot="16200000" flipH="1">
            <a:off x="14087672" y="-1420522"/>
            <a:ext cx="0" cy="4317334"/>
          </a:xfrm>
          <a:prstGeom prst="line">
            <a:avLst/>
          </a:prstGeom>
          <a:ln w="12700">
            <a:gradFill>
              <a:gsLst>
                <a:gs pos="0">
                  <a:srgbClr val="FBF670"/>
                </a:gs>
                <a:gs pos="100000">
                  <a:srgbClr val="DEAE22"/>
                </a:gs>
              </a:gsLst>
              <a:lin ang="5400000" scaled="1"/>
            </a:gradFill>
            <a:prstDash val="dash"/>
          </a:ln>
        </p:spPr>
        <p:style>
          <a:lnRef idx="1">
            <a:schemeClr val="accent1"/>
          </a:lnRef>
          <a:fillRef idx="0">
            <a:schemeClr val="accent1"/>
          </a:fillRef>
          <a:effectRef idx="0">
            <a:schemeClr val="accent1"/>
          </a:effectRef>
          <a:fontRef idx="minor">
            <a:schemeClr val="tx1"/>
          </a:fontRef>
        </p:style>
      </p:cxnSp>
      <p:sp>
        <p:nvSpPr>
          <p:cNvPr id="21" name="文本框 37"/>
          <p:cNvSpPr txBox="1"/>
          <p:nvPr/>
        </p:nvSpPr>
        <p:spPr>
          <a:xfrm>
            <a:off x="5060627" y="270835"/>
            <a:ext cx="2031222" cy="461486"/>
          </a:xfrm>
          <a:prstGeom prst="rect">
            <a:avLst/>
          </a:prstGeom>
          <a:noFill/>
        </p:spPr>
        <p:txBody>
          <a:bodyPr wrap="none" lIns="91389" tIns="45695" rIns="91389" bIns="45695" rtlCol="0">
            <a:spAutoFit/>
          </a:bodyPr>
          <a:lstStyle/>
          <a:p>
            <a:pPr lvl="0" defTabSz="913765">
              <a:defRPr/>
            </a:pPr>
            <a:r>
              <a:rPr lang="zh-CN" altLang="en-US" sz="2400" b="1" kern="0" dirty="0">
                <a:solidFill>
                  <a:srgbClr val="C00000"/>
                </a:solidFill>
                <a:cs typeface="+mn-ea"/>
                <a:sym typeface="+mn-lt"/>
              </a:rPr>
              <a:t>设备本质安全</a:t>
            </a:r>
            <a:endParaRPr kumimoji="0" lang="zh-CN" altLang="en-US" sz="2400" b="1" i="0" u="none" strike="noStrike" kern="0" cap="none" spc="0" normalizeH="0" baseline="0" noProof="0" dirty="0">
              <a:ln>
                <a:noFill/>
              </a:ln>
              <a:solidFill>
                <a:srgbClr val="C00000"/>
              </a:solidFill>
              <a:effectLst/>
              <a:uLnTx/>
              <a:uFillTx/>
              <a:cs typeface="+mn-ea"/>
              <a:sym typeface="+mn-lt"/>
            </a:endParaRPr>
          </a:p>
        </p:txBody>
      </p:sp>
      <p:cxnSp>
        <p:nvCxnSpPr>
          <p:cNvPr id="22" name="直接连接符 21"/>
          <p:cNvCxnSpPr/>
          <p:nvPr/>
        </p:nvCxnSpPr>
        <p:spPr>
          <a:xfrm>
            <a:off x="381" y="501578"/>
            <a:ext cx="4851019"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a:off x="7340981" y="501578"/>
            <a:ext cx="4851019"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pic>
        <p:nvPicPr>
          <p:cNvPr id="1026" name="Picture 2" descr="https://timgsa.baidu.com/timg?image&amp;quality=80&amp;size=b9999_10000&amp;sec=1521371402114&amp;di=ee9fd558465d9da454eb98e4abada9b0&amp;imgtype=0&amp;src=http%3A%2F%2Fimgsrc.baidu.com%2Fimage%2Fc0%253Dpixel_huitu%252C0%252C0%252C294%252C40%2Fsign%3Df500e414d91b0ef478e5901eb4bc34b6%2F4afbfbedab64034f29326e3ca4c379310a551d08.jpg"/>
          <p:cNvPicPr>
            <a:picLocks noChangeAspect="1" noChangeArrowheads="1"/>
          </p:cNvPicPr>
          <p:nvPr/>
        </p:nvPicPr>
        <p:blipFill rotWithShape="1">
          <a:blip r:embed="rId4">
            <a:extLst>
              <a:ext uri="{28A0092B-C50C-407E-A947-70E740481C1C}">
                <a14:useLocalDpi xmlns:a14="http://schemas.microsoft.com/office/drawing/2010/main" val="0"/>
              </a:ext>
            </a:extLst>
          </a:blip>
          <a:srcRect t="26825" b="8905"/>
          <a:stretch>
            <a:fillRect/>
          </a:stretch>
        </p:blipFill>
        <p:spPr bwMode="auto">
          <a:xfrm>
            <a:off x="-19762" y="981081"/>
            <a:ext cx="12192000" cy="5876918"/>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0" y="986906"/>
            <a:ext cx="12192000" cy="5871094"/>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27" name="Rectangle 2"/>
          <p:cNvSpPr>
            <a:spLocks noGrp="1" noChangeArrowheads="1"/>
          </p:cNvSpPr>
          <p:nvPr/>
        </p:nvSpPr>
        <p:spPr>
          <a:xfrm>
            <a:off x="2228931" y="2314915"/>
            <a:ext cx="7694613" cy="2547371"/>
          </a:xfrm>
          <a:prstGeom prst="rect">
            <a:avLst/>
          </a:prstGeom>
          <a:noFill/>
          <a:ln w="9525">
            <a:noFill/>
            <a:miter lim="800000"/>
          </a:ln>
          <a:effectLst/>
        </p:spPr>
        <p:txBody>
          <a:bodyPr vert="horz" wrap="square" lIns="91440" tIns="45720" rIns="91440" bIns="45720" numCol="1" anchor="ctr" anchorCtr="0" compatLnSpc="1"/>
          <a:lstStyle>
            <a:lvl1pPr algn="l"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ea typeface="宋体" charset="-122"/>
              </a:defRPr>
            </a:lvl2pPr>
            <a:lvl3pPr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ea typeface="宋体" charset="-122"/>
              </a:defRPr>
            </a:lvl3pPr>
            <a:lvl4pPr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ea typeface="宋体" charset="-122"/>
              </a:defRPr>
            </a:lvl4pPr>
            <a:lvl5pPr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ea typeface="宋体" charset="-122"/>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ea typeface="宋体" charset="-122"/>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ea typeface="宋体" charset="-122"/>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ea typeface="宋体" charset="-122"/>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ea typeface="宋体" charset="-122"/>
              </a:defRPr>
            </a:lvl9pPr>
          </a:lstStyle>
          <a:p>
            <a:pPr marL="0" marR="0" lvl="0" indent="0" algn="ctr" defTabSz="914400" rtl="0" eaLnBrk="1" fontAlgn="base" latinLnBrk="0" hangingPunct="1">
              <a:lnSpc>
                <a:spcPct val="150000"/>
              </a:lnSpc>
              <a:spcBef>
                <a:spcPct val="0"/>
              </a:spcBef>
              <a:spcAft>
                <a:spcPct val="0"/>
              </a:spcAft>
              <a:buClrTx/>
              <a:buSzTx/>
              <a:buFontTx/>
              <a:buNone/>
              <a:defRPr/>
            </a:pPr>
            <a:r>
              <a:rPr kumimoji="0" lang="zh-CN" altLang="en-US" sz="5800" b="1" i="0" u="none" strike="noStrike" kern="0" cap="none" spc="0" normalizeH="0" baseline="0" noProof="0" dirty="0">
                <a:ln>
                  <a:noFill/>
                </a:ln>
                <a:solidFill>
                  <a:schemeClr val="bg1"/>
                </a:solidFill>
                <a:effectLst/>
                <a:uLnTx/>
                <a:uFillTx/>
                <a:latin typeface="+mn-lt"/>
                <a:ea typeface="+mn-ea"/>
                <a:cs typeface="+mn-ea"/>
                <a:sym typeface="+mn-lt"/>
              </a:rPr>
              <a:t>控制物的不安全状态  实现本质安全</a:t>
            </a:r>
            <a:r>
              <a:rPr kumimoji="0" lang="zh-CN" altLang="en-US" sz="4400" b="1" i="0" u="none" strike="noStrike" kern="0" cap="none" spc="0" normalizeH="0" baseline="0" noProof="0" dirty="0">
                <a:ln>
                  <a:noFill/>
                </a:ln>
                <a:solidFill>
                  <a:schemeClr val="bg1"/>
                </a:solidFill>
                <a:effectLst/>
                <a:uLnTx/>
                <a:uFillTx/>
                <a:latin typeface="+mn-lt"/>
                <a:ea typeface="+mn-ea"/>
                <a:cs typeface="+mn-ea"/>
                <a:sym typeface="+mn-lt"/>
              </a:rPr>
              <a:t> </a:t>
            </a:r>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3"/>
          <p:cNvSpPr>
            <a:spLocks noChangeArrowheads="1"/>
          </p:cNvSpPr>
          <p:nvPr/>
        </p:nvSpPr>
        <p:spPr bwMode="auto">
          <a:xfrm>
            <a:off x="1677827" y="407363"/>
            <a:ext cx="973312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400" b="1" u="none" dirty="0">
                <a:solidFill>
                  <a:schemeClr val="tx1">
                    <a:lumMod val="75000"/>
                    <a:lumOff val="25000"/>
                  </a:schemeClr>
                </a:solidFill>
                <a:latin typeface="+mn-lt"/>
                <a:ea typeface="+mn-ea"/>
                <a:cs typeface="+mn-ea"/>
                <a:sym typeface="+mn-lt"/>
              </a:rPr>
              <a:t>识别及评价对象的分解方法</a:t>
            </a:r>
          </a:p>
        </p:txBody>
      </p:sp>
      <p:sp>
        <p:nvSpPr>
          <p:cNvPr id="46" name="Freeform 7"/>
          <p:cNvSpPr/>
          <p:nvPr/>
        </p:nvSpPr>
        <p:spPr bwMode="auto">
          <a:xfrm>
            <a:off x="252951" y="170154"/>
            <a:ext cx="968619" cy="969218"/>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606179" y="301055"/>
            <a:ext cx="837539" cy="838317"/>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sp>
        <p:nvSpPr>
          <p:cNvPr id="2" name="矩形 1"/>
          <p:cNvSpPr/>
          <p:nvPr/>
        </p:nvSpPr>
        <p:spPr>
          <a:xfrm>
            <a:off x="1797040" y="1218430"/>
            <a:ext cx="3416320" cy="458459"/>
          </a:xfrm>
          <a:prstGeom prst="rect">
            <a:avLst/>
          </a:prstGeom>
        </p:spPr>
        <p:txBody>
          <a:bodyPr wrap="none">
            <a:spAutoFit/>
          </a:bodyPr>
          <a:lstStyle/>
          <a:p>
            <a:pPr marL="457200" lvl="0" indent="-457200" fontAlgn="base">
              <a:lnSpc>
                <a:spcPct val="150000"/>
              </a:lnSpc>
              <a:spcBef>
                <a:spcPct val="0"/>
              </a:spcBef>
              <a:spcAft>
                <a:spcPct val="0"/>
              </a:spcAft>
              <a:defRPr/>
            </a:pPr>
            <a:r>
              <a:rPr lang="zh-CN" altLang="en-US" dirty="0">
                <a:solidFill>
                  <a:srgbClr val="C00000"/>
                </a:solidFill>
                <a:cs typeface="+mn-ea"/>
                <a:sym typeface="+mn-lt"/>
              </a:rPr>
              <a:t>以装置和物质特征划分评价单元</a:t>
            </a:r>
          </a:p>
        </p:txBody>
      </p:sp>
      <p:sp>
        <p:nvSpPr>
          <p:cNvPr id="8" name="statistics-settings_72708"/>
          <p:cNvSpPr>
            <a:spLocks noChangeAspect="1"/>
          </p:cNvSpPr>
          <p:nvPr/>
        </p:nvSpPr>
        <p:spPr bwMode="auto">
          <a:xfrm>
            <a:off x="1159695" y="1206979"/>
            <a:ext cx="502863" cy="483765"/>
          </a:xfrm>
          <a:custGeom>
            <a:avLst/>
            <a:gdLst>
              <a:gd name="connsiteX0" fmla="*/ 195114 w 608814"/>
              <a:gd name="connsiteY0" fmla="*/ 351627 h 585693"/>
              <a:gd name="connsiteX1" fmla="*/ 258290 w 608814"/>
              <a:gd name="connsiteY1" fmla="*/ 351627 h 585693"/>
              <a:gd name="connsiteX2" fmla="*/ 282731 w 608814"/>
              <a:gd name="connsiteY2" fmla="*/ 376018 h 585693"/>
              <a:gd name="connsiteX3" fmla="*/ 282731 w 608814"/>
              <a:gd name="connsiteY3" fmla="*/ 561210 h 585693"/>
              <a:gd name="connsiteX4" fmla="*/ 258290 w 608814"/>
              <a:gd name="connsiteY4" fmla="*/ 585693 h 585693"/>
              <a:gd name="connsiteX5" fmla="*/ 195114 w 608814"/>
              <a:gd name="connsiteY5" fmla="*/ 585693 h 585693"/>
              <a:gd name="connsiteX6" fmla="*/ 170673 w 608814"/>
              <a:gd name="connsiteY6" fmla="*/ 561210 h 585693"/>
              <a:gd name="connsiteX7" fmla="*/ 170673 w 608814"/>
              <a:gd name="connsiteY7" fmla="*/ 376018 h 585693"/>
              <a:gd name="connsiteX8" fmla="*/ 195114 w 608814"/>
              <a:gd name="connsiteY8" fmla="*/ 351627 h 585693"/>
              <a:gd name="connsiteX9" fmla="*/ 358100 w 608814"/>
              <a:gd name="connsiteY9" fmla="*/ 249872 h 585693"/>
              <a:gd name="connsiteX10" fmla="*/ 421316 w 608814"/>
              <a:gd name="connsiteY10" fmla="*/ 249872 h 585693"/>
              <a:gd name="connsiteX11" fmla="*/ 445737 w 608814"/>
              <a:gd name="connsiteY11" fmla="*/ 274267 h 585693"/>
              <a:gd name="connsiteX12" fmla="*/ 445737 w 608814"/>
              <a:gd name="connsiteY12" fmla="*/ 561206 h 585693"/>
              <a:gd name="connsiteX13" fmla="*/ 421316 w 608814"/>
              <a:gd name="connsiteY13" fmla="*/ 585693 h 585693"/>
              <a:gd name="connsiteX14" fmla="*/ 358100 w 608814"/>
              <a:gd name="connsiteY14" fmla="*/ 585693 h 585693"/>
              <a:gd name="connsiteX15" fmla="*/ 333679 w 608814"/>
              <a:gd name="connsiteY15" fmla="*/ 561206 h 585693"/>
              <a:gd name="connsiteX16" fmla="*/ 333679 w 608814"/>
              <a:gd name="connsiteY16" fmla="*/ 274267 h 585693"/>
              <a:gd name="connsiteX17" fmla="*/ 358100 w 608814"/>
              <a:gd name="connsiteY17" fmla="*/ 249872 h 585693"/>
              <a:gd name="connsiteX18" fmla="*/ 140260 w 608814"/>
              <a:gd name="connsiteY18" fmla="*/ 224680 h 585693"/>
              <a:gd name="connsiteX19" fmla="*/ 191844 w 608814"/>
              <a:gd name="connsiteY19" fmla="*/ 276122 h 585693"/>
              <a:gd name="connsiteX20" fmla="*/ 140260 w 608814"/>
              <a:gd name="connsiteY20" fmla="*/ 327564 h 585693"/>
              <a:gd name="connsiteX21" fmla="*/ 88676 w 608814"/>
              <a:gd name="connsiteY21" fmla="*/ 276122 h 585693"/>
              <a:gd name="connsiteX22" fmla="*/ 140260 w 608814"/>
              <a:gd name="connsiteY22" fmla="*/ 224680 h 585693"/>
              <a:gd name="connsiteX23" fmla="*/ 521177 w 608814"/>
              <a:gd name="connsiteY23" fmla="*/ 148117 h 585693"/>
              <a:gd name="connsiteX24" fmla="*/ 584301 w 608814"/>
              <a:gd name="connsiteY24" fmla="*/ 148117 h 585693"/>
              <a:gd name="connsiteX25" fmla="*/ 608814 w 608814"/>
              <a:gd name="connsiteY25" fmla="*/ 172601 h 585693"/>
              <a:gd name="connsiteX26" fmla="*/ 608814 w 608814"/>
              <a:gd name="connsiteY26" fmla="*/ 561209 h 585693"/>
              <a:gd name="connsiteX27" fmla="*/ 584301 w 608814"/>
              <a:gd name="connsiteY27" fmla="*/ 585693 h 585693"/>
              <a:gd name="connsiteX28" fmla="*/ 521177 w 608814"/>
              <a:gd name="connsiteY28" fmla="*/ 585693 h 585693"/>
              <a:gd name="connsiteX29" fmla="*/ 496756 w 608814"/>
              <a:gd name="connsiteY29" fmla="*/ 561209 h 585693"/>
              <a:gd name="connsiteX30" fmla="*/ 496756 w 608814"/>
              <a:gd name="connsiteY30" fmla="*/ 172601 h 585693"/>
              <a:gd name="connsiteX31" fmla="*/ 521177 w 608814"/>
              <a:gd name="connsiteY31" fmla="*/ 148117 h 585693"/>
              <a:gd name="connsiteX32" fmla="*/ 116229 w 608814"/>
              <a:gd name="connsiteY32" fmla="*/ 131322 h 585693"/>
              <a:gd name="connsiteX33" fmla="*/ 164246 w 608814"/>
              <a:gd name="connsiteY33" fmla="*/ 131322 h 585693"/>
              <a:gd name="connsiteX34" fmla="*/ 184061 w 608814"/>
              <a:gd name="connsiteY34" fmla="*/ 151113 h 585693"/>
              <a:gd name="connsiteX35" fmla="*/ 184061 w 608814"/>
              <a:gd name="connsiteY35" fmla="*/ 171457 h 585693"/>
              <a:gd name="connsiteX36" fmla="*/ 208669 w 608814"/>
              <a:gd name="connsiteY36" fmla="*/ 186094 h 585693"/>
              <a:gd name="connsiteX37" fmla="*/ 226641 w 608814"/>
              <a:gd name="connsiteY37" fmla="*/ 175692 h 585693"/>
              <a:gd name="connsiteX38" fmla="*/ 253737 w 608814"/>
              <a:gd name="connsiteY38" fmla="*/ 182964 h 585693"/>
              <a:gd name="connsiteX39" fmla="*/ 277792 w 608814"/>
              <a:gd name="connsiteY39" fmla="*/ 224572 h 585693"/>
              <a:gd name="connsiteX40" fmla="*/ 279727 w 608814"/>
              <a:gd name="connsiteY40" fmla="*/ 239577 h 585693"/>
              <a:gd name="connsiteX41" fmla="*/ 270511 w 608814"/>
              <a:gd name="connsiteY41" fmla="*/ 251544 h 585693"/>
              <a:gd name="connsiteX42" fmla="*/ 252355 w 608814"/>
              <a:gd name="connsiteY42" fmla="*/ 262038 h 585693"/>
              <a:gd name="connsiteX43" fmla="*/ 253829 w 608814"/>
              <a:gd name="connsiteY43" fmla="*/ 276122 h 585693"/>
              <a:gd name="connsiteX44" fmla="*/ 252355 w 608814"/>
              <a:gd name="connsiteY44" fmla="*/ 290206 h 585693"/>
              <a:gd name="connsiteX45" fmla="*/ 270511 w 608814"/>
              <a:gd name="connsiteY45" fmla="*/ 300700 h 585693"/>
              <a:gd name="connsiteX46" fmla="*/ 278714 w 608814"/>
              <a:gd name="connsiteY46" fmla="*/ 325094 h 585693"/>
              <a:gd name="connsiteX47" fmla="*/ 258253 w 608814"/>
              <a:gd name="connsiteY47" fmla="*/ 321136 h 585693"/>
              <a:gd name="connsiteX48" fmla="*/ 195858 w 608814"/>
              <a:gd name="connsiteY48" fmla="*/ 321136 h 585693"/>
              <a:gd name="connsiteX49" fmla="*/ 212171 w 608814"/>
              <a:gd name="connsiteY49" fmla="*/ 276122 h 585693"/>
              <a:gd name="connsiteX50" fmla="*/ 140191 w 608814"/>
              <a:gd name="connsiteY50" fmla="*/ 204320 h 585693"/>
              <a:gd name="connsiteX51" fmla="*/ 68304 w 608814"/>
              <a:gd name="connsiteY51" fmla="*/ 276122 h 585693"/>
              <a:gd name="connsiteX52" fmla="*/ 140191 w 608814"/>
              <a:gd name="connsiteY52" fmla="*/ 348016 h 585693"/>
              <a:gd name="connsiteX53" fmla="*/ 148486 w 608814"/>
              <a:gd name="connsiteY53" fmla="*/ 347095 h 585693"/>
              <a:gd name="connsiteX54" fmla="*/ 140099 w 608814"/>
              <a:gd name="connsiteY54" fmla="*/ 376000 h 585693"/>
              <a:gd name="connsiteX55" fmla="*/ 140099 w 608814"/>
              <a:gd name="connsiteY55" fmla="*/ 420922 h 585693"/>
              <a:gd name="connsiteX56" fmla="*/ 116229 w 608814"/>
              <a:gd name="connsiteY56" fmla="*/ 420922 h 585693"/>
              <a:gd name="connsiteX57" fmla="*/ 96413 w 608814"/>
              <a:gd name="connsiteY57" fmla="*/ 401131 h 585693"/>
              <a:gd name="connsiteX58" fmla="*/ 96413 w 608814"/>
              <a:gd name="connsiteY58" fmla="*/ 380787 h 585693"/>
              <a:gd name="connsiteX59" fmla="*/ 71806 w 608814"/>
              <a:gd name="connsiteY59" fmla="*/ 366150 h 585693"/>
              <a:gd name="connsiteX60" fmla="*/ 53742 w 608814"/>
              <a:gd name="connsiteY60" fmla="*/ 376552 h 585693"/>
              <a:gd name="connsiteX61" fmla="*/ 38719 w 608814"/>
              <a:gd name="connsiteY61" fmla="*/ 378577 h 585693"/>
              <a:gd name="connsiteX62" fmla="*/ 26738 w 608814"/>
              <a:gd name="connsiteY62" fmla="*/ 369372 h 585693"/>
              <a:gd name="connsiteX63" fmla="*/ 2683 w 608814"/>
              <a:gd name="connsiteY63" fmla="*/ 327764 h 585693"/>
              <a:gd name="connsiteX64" fmla="*/ 9872 w 608814"/>
              <a:gd name="connsiteY64" fmla="*/ 300700 h 585693"/>
              <a:gd name="connsiteX65" fmla="*/ 28120 w 608814"/>
              <a:gd name="connsiteY65" fmla="*/ 290206 h 585693"/>
              <a:gd name="connsiteX66" fmla="*/ 26645 w 608814"/>
              <a:gd name="connsiteY66" fmla="*/ 276122 h 585693"/>
              <a:gd name="connsiteX67" fmla="*/ 28120 w 608814"/>
              <a:gd name="connsiteY67" fmla="*/ 262038 h 585693"/>
              <a:gd name="connsiteX68" fmla="*/ 9872 w 608814"/>
              <a:gd name="connsiteY68" fmla="*/ 251544 h 585693"/>
              <a:gd name="connsiteX69" fmla="*/ 2683 w 608814"/>
              <a:gd name="connsiteY69" fmla="*/ 224572 h 585693"/>
              <a:gd name="connsiteX70" fmla="*/ 26738 w 608814"/>
              <a:gd name="connsiteY70" fmla="*/ 182964 h 585693"/>
              <a:gd name="connsiteX71" fmla="*/ 38719 w 608814"/>
              <a:gd name="connsiteY71" fmla="*/ 173759 h 585693"/>
              <a:gd name="connsiteX72" fmla="*/ 53742 w 608814"/>
              <a:gd name="connsiteY72" fmla="*/ 175692 h 585693"/>
              <a:gd name="connsiteX73" fmla="*/ 71806 w 608814"/>
              <a:gd name="connsiteY73" fmla="*/ 186094 h 585693"/>
              <a:gd name="connsiteX74" fmla="*/ 96413 w 608814"/>
              <a:gd name="connsiteY74" fmla="*/ 171457 h 585693"/>
              <a:gd name="connsiteX75" fmla="*/ 96413 w 608814"/>
              <a:gd name="connsiteY75" fmla="*/ 151113 h 585693"/>
              <a:gd name="connsiteX76" fmla="*/ 116229 w 608814"/>
              <a:gd name="connsiteY76" fmla="*/ 131322 h 585693"/>
              <a:gd name="connsiteX77" fmla="*/ 445756 w 608814"/>
              <a:gd name="connsiteY77" fmla="*/ 83476 h 585693"/>
              <a:gd name="connsiteX78" fmla="*/ 414140 w 608814"/>
              <a:gd name="connsiteY78" fmla="*/ 115044 h 585693"/>
              <a:gd name="connsiteX79" fmla="*/ 445756 w 608814"/>
              <a:gd name="connsiteY79" fmla="*/ 146520 h 585693"/>
              <a:gd name="connsiteX80" fmla="*/ 477371 w 608814"/>
              <a:gd name="connsiteY80" fmla="*/ 115044 h 585693"/>
              <a:gd name="connsiteX81" fmla="*/ 445756 w 608814"/>
              <a:gd name="connsiteY81" fmla="*/ 83476 h 585693"/>
              <a:gd name="connsiteX82" fmla="*/ 426676 w 608814"/>
              <a:gd name="connsiteY82" fmla="*/ 0 h 585693"/>
              <a:gd name="connsiteX83" fmla="*/ 464835 w 608814"/>
              <a:gd name="connsiteY83" fmla="*/ 0 h 585693"/>
              <a:gd name="connsiteX84" fmla="*/ 480597 w 608814"/>
              <a:gd name="connsiteY84" fmla="*/ 15738 h 585693"/>
              <a:gd name="connsiteX85" fmla="*/ 480597 w 608814"/>
              <a:gd name="connsiteY85" fmla="*/ 31936 h 585693"/>
              <a:gd name="connsiteX86" fmla="*/ 500138 w 608814"/>
              <a:gd name="connsiteY86" fmla="*/ 43533 h 585693"/>
              <a:gd name="connsiteX87" fmla="*/ 514425 w 608814"/>
              <a:gd name="connsiteY87" fmla="*/ 35249 h 585693"/>
              <a:gd name="connsiteX88" fmla="*/ 535901 w 608814"/>
              <a:gd name="connsiteY88" fmla="*/ 40956 h 585693"/>
              <a:gd name="connsiteX89" fmla="*/ 554981 w 608814"/>
              <a:gd name="connsiteY89" fmla="*/ 73996 h 585693"/>
              <a:gd name="connsiteX90" fmla="*/ 556640 w 608814"/>
              <a:gd name="connsiteY90" fmla="*/ 85961 h 585693"/>
              <a:gd name="connsiteX91" fmla="*/ 549266 w 608814"/>
              <a:gd name="connsiteY91" fmla="*/ 95440 h 585693"/>
              <a:gd name="connsiteX92" fmla="*/ 534887 w 608814"/>
              <a:gd name="connsiteY92" fmla="*/ 103815 h 585693"/>
              <a:gd name="connsiteX93" fmla="*/ 535993 w 608814"/>
              <a:gd name="connsiteY93" fmla="*/ 115044 h 585693"/>
              <a:gd name="connsiteX94" fmla="*/ 535717 w 608814"/>
              <a:gd name="connsiteY94" fmla="*/ 117621 h 585693"/>
              <a:gd name="connsiteX95" fmla="*/ 521153 w 608814"/>
              <a:gd name="connsiteY95" fmla="*/ 117621 h 585693"/>
              <a:gd name="connsiteX96" fmla="*/ 466126 w 608814"/>
              <a:gd name="connsiteY96" fmla="*/ 172565 h 585693"/>
              <a:gd name="connsiteX97" fmla="*/ 466126 w 608814"/>
              <a:gd name="connsiteY97" fmla="*/ 229719 h 585693"/>
              <a:gd name="connsiteX98" fmla="*/ 466126 w 608814"/>
              <a:gd name="connsiteY98" fmla="*/ 242604 h 585693"/>
              <a:gd name="connsiteX99" fmla="*/ 453590 w 608814"/>
              <a:gd name="connsiteY99" fmla="*/ 229995 h 585693"/>
              <a:gd name="connsiteX100" fmla="*/ 421330 w 608814"/>
              <a:gd name="connsiteY100" fmla="*/ 219319 h 585693"/>
              <a:gd name="connsiteX101" fmla="*/ 411928 w 608814"/>
              <a:gd name="connsiteY101" fmla="*/ 219319 h 585693"/>
              <a:gd name="connsiteX102" fmla="*/ 410914 w 608814"/>
              <a:gd name="connsiteY102" fmla="*/ 214257 h 585693"/>
              <a:gd name="connsiteX103" fmla="*/ 410914 w 608814"/>
              <a:gd name="connsiteY103" fmla="*/ 198059 h 585693"/>
              <a:gd name="connsiteX104" fmla="*/ 391373 w 608814"/>
              <a:gd name="connsiteY104" fmla="*/ 186463 h 585693"/>
              <a:gd name="connsiteX105" fmla="*/ 377086 w 608814"/>
              <a:gd name="connsiteY105" fmla="*/ 194746 h 585693"/>
              <a:gd name="connsiteX106" fmla="*/ 365104 w 608814"/>
              <a:gd name="connsiteY106" fmla="*/ 196310 h 585693"/>
              <a:gd name="connsiteX107" fmla="*/ 355610 w 608814"/>
              <a:gd name="connsiteY107" fmla="*/ 189040 h 585693"/>
              <a:gd name="connsiteX108" fmla="*/ 336530 w 608814"/>
              <a:gd name="connsiteY108" fmla="*/ 155999 h 585693"/>
              <a:gd name="connsiteX109" fmla="*/ 342245 w 608814"/>
              <a:gd name="connsiteY109" fmla="*/ 134463 h 585693"/>
              <a:gd name="connsiteX110" fmla="*/ 356716 w 608814"/>
              <a:gd name="connsiteY110" fmla="*/ 126180 h 585693"/>
              <a:gd name="connsiteX111" fmla="*/ 355518 w 608814"/>
              <a:gd name="connsiteY111" fmla="*/ 115044 h 585693"/>
              <a:gd name="connsiteX112" fmla="*/ 356716 w 608814"/>
              <a:gd name="connsiteY112" fmla="*/ 103815 h 585693"/>
              <a:gd name="connsiteX113" fmla="*/ 342245 w 608814"/>
              <a:gd name="connsiteY113" fmla="*/ 95440 h 585693"/>
              <a:gd name="connsiteX114" fmla="*/ 336530 w 608814"/>
              <a:gd name="connsiteY114" fmla="*/ 73996 h 585693"/>
              <a:gd name="connsiteX115" fmla="*/ 355610 w 608814"/>
              <a:gd name="connsiteY115" fmla="*/ 40956 h 585693"/>
              <a:gd name="connsiteX116" fmla="*/ 365104 w 608814"/>
              <a:gd name="connsiteY116" fmla="*/ 33685 h 585693"/>
              <a:gd name="connsiteX117" fmla="*/ 377086 w 608814"/>
              <a:gd name="connsiteY117" fmla="*/ 35249 h 585693"/>
              <a:gd name="connsiteX118" fmla="*/ 391373 w 608814"/>
              <a:gd name="connsiteY118" fmla="*/ 43533 h 585693"/>
              <a:gd name="connsiteX119" fmla="*/ 410914 w 608814"/>
              <a:gd name="connsiteY119" fmla="*/ 31936 h 585693"/>
              <a:gd name="connsiteX120" fmla="*/ 410914 w 608814"/>
              <a:gd name="connsiteY120" fmla="*/ 15738 h 585693"/>
              <a:gd name="connsiteX121" fmla="*/ 426676 w 608814"/>
              <a:gd name="connsiteY121" fmla="*/ 0 h 585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608814" h="585693">
                <a:moveTo>
                  <a:pt x="195114" y="351627"/>
                </a:moveTo>
                <a:lnTo>
                  <a:pt x="258290" y="351627"/>
                </a:lnTo>
                <a:cubicBezTo>
                  <a:pt x="271848" y="351627"/>
                  <a:pt x="282731" y="362580"/>
                  <a:pt x="282731" y="376018"/>
                </a:cubicBezTo>
                <a:lnTo>
                  <a:pt x="282731" y="561210"/>
                </a:lnTo>
                <a:cubicBezTo>
                  <a:pt x="282731" y="574740"/>
                  <a:pt x="271848" y="585693"/>
                  <a:pt x="258290" y="585693"/>
                </a:cubicBezTo>
                <a:lnTo>
                  <a:pt x="195114" y="585693"/>
                </a:lnTo>
                <a:cubicBezTo>
                  <a:pt x="181556" y="585693"/>
                  <a:pt x="170673" y="574740"/>
                  <a:pt x="170673" y="561210"/>
                </a:cubicBezTo>
                <a:lnTo>
                  <a:pt x="170673" y="376018"/>
                </a:lnTo>
                <a:cubicBezTo>
                  <a:pt x="170673" y="362580"/>
                  <a:pt x="181556" y="351627"/>
                  <a:pt x="195114" y="351627"/>
                </a:cubicBezTo>
                <a:close/>
                <a:moveTo>
                  <a:pt x="358100" y="249872"/>
                </a:moveTo>
                <a:lnTo>
                  <a:pt x="421316" y="249872"/>
                </a:lnTo>
                <a:cubicBezTo>
                  <a:pt x="434771" y="249872"/>
                  <a:pt x="445737" y="260735"/>
                  <a:pt x="445737" y="274267"/>
                </a:cubicBezTo>
                <a:lnTo>
                  <a:pt x="445737" y="561206"/>
                </a:lnTo>
                <a:cubicBezTo>
                  <a:pt x="445737" y="574738"/>
                  <a:pt x="434771" y="585693"/>
                  <a:pt x="421316" y="585693"/>
                </a:cubicBezTo>
                <a:lnTo>
                  <a:pt x="358100" y="585693"/>
                </a:lnTo>
                <a:cubicBezTo>
                  <a:pt x="344645" y="585693"/>
                  <a:pt x="333679" y="574738"/>
                  <a:pt x="333679" y="561206"/>
                </a:cubicBezTo>
                <a:lnTo>
                  <a:pt x="333679" y="274267"/>
                </a:lnTo>
                <a:cubicBezTo>
                  <a:pt x="333679" y="260735"/>
                  <a:pt x="344645" y="249872"/>
                  <a:pt x="358100" y="249872"/>
                </a:cubicBezTo>
                <a:close/>
                <a:moveTo>
                  <a:pt x="140260" y="224680"/>
                </a:moveTo>
                <a:cubicBezTo>
                  <a:pt x="168749" y="224680"/>
                  <a:pt x="191844" y="247711"/>
                  <a:pt x="191844" y="276122"/>
                </a:cubicBezTo>
                <a:cubicBezTo>
                  <a:pt x="191844" y="304533"/>
                  <a:pt x="168749" y="327564"/>
                  <a:pt x="140260" y="327564"/>
                </a:cubicBezTo>
                <a:cubicBezTo>
                  <a:pt x="111771" y="327564"/>
                  <a:pt x="88676" y="304533"/>
                  <a:pt x="88676" y="276122"/>
                </a:cubicBezTo>
                <a:cubicBezTo>
                  <a:pt x="88676" y="247711"/>
                  <a:pt x="111771" y="224680"/>
                  <a:pt x="140260" y="224680"/>
                </a:cubicBezTo>
                <a:close/>
                <a:moveTo>
                  <a:pt x="521177" y="148117"/>
                </a:moveTo>
                <a:lnTo>
                  <a:pt x="584301" y="148117"/>
                </a:lnTo>
                <a:cubicBezTo>
                  <a:pt x="597848" y="148117"/>
                  <a:pt x="608814" y="159070"/>
                  <a:pt x="608814" y="172601"/>
                </a:cubicBezTo>
                <a:lnTo>
                  <a:pt x="608814" y="561209"/>
                </a:lnTo>
                <a:cubicBezTo>
                  <a:pt x="608814" y="574740"/>
                  <a:pt x="597848" y="585693"/>
                  <a:pt x="584301" y="585693"/>
                </a:cubicBezTo>
                <a:lnTo>
                  <a:pt x="521177" y="585693"/>
                </a:lnTo>
                <a:cubicBezTo>
                  <a:pt x="507722" y="585693"/>
                  <a:pt x="496756" y="574740"/>
                  <a:pt x="496756" y="561209"/>
                </a:cubicBezTo>
                <a:lnTo>
                  <a:pt x="496756" y="172601"/>
                </a:lnTo>
                <a:cubicBezTo>
                  <a:pt x="496756" y="159070"/>
                  <a:pt x="507722" y="148117"/>
                  <a:pt x="521177" y="148117"/>
                </a:cubicBezTo>
                <a:close/>
                <a:moveTo>
                  <a:pt x="116229" y="131322"/>
                </a:moveTo>
                <a:lnTo>
                  <a:pt x="164246" y="131322"/>
                </a:lnTo>
                <a:cubicBezTo>
                  <a:pt x="175214" y="131322"/>
                  <a:pt x="184061" y="140159"/>
                  <a:pt x="184061" y="151113"/>
                </a:cubicBezTo>
                <a:lnTo>
                  <a:pt x="184061" y="171457"/>
                </a:lnTo>
                <a:cubicBezTo>
                  <a:pt x="193001" y="175231"/>
                  <a:pt x="201019" y="180386"/>
                  <a:pt x="208669" y="186094"/>
                </a:cubicBezTo>
                <a:lnTo>
                  <a:pt x="226641" y="175692"/>
                </a:lnTo>
                <a:cubicBezTo>
                  <a:pt x="236134" y="170261"/>
                  <a:pt x="248300" y="173482"/>
                  <a:pt x="253737" y="182964"/>
                </a:cubicBezTo>
                <a:lnTo>
                  <a:pt x="277792" y="224572"/>
                </a:lnTo>
                <a:cubicBezTo>
                  <a:pt x="280465" y="229083"/>
                  <a:pt x="281110" y="234514"/>
                  <a:pt x="279727" y="239577"/>
                </a:cubicBezTo>
                <a:cubicBezTo>
                  <a:pt x="278437" y="244640"/>
                  <a:pt x="275119" y="248966"/>
                  <a:pt x="270511" y="251544"/>
                </a:cubicBezTo>
                <a:lnTo>
                  <a:pt x="252355" y="262038"/>
                </a:lnTo>
                <a:cubicBezTo>
                  <a:pt x="253000" y="266733"/>
                  <a:pt x="253829" y="271335"/>
                  <a:pt x="253829" y="276122"/>
                </a:cubicBezTo>
                <a:cubicBezTo>
                  <a:pt x="253829" y="281001"/>
                  <a:pt x="253000" y="285604"/>
                  <a:pt x="252355" y="290206"/>
                </a:cubicBezTo>
                <a:lnTo>
                  <a:pt x="270511" y="300700"/>
                </a:lnTo>
                <a:cubicBezTo>
                  <a:pt x="279174" y="305671"/>
                  <a:pt x="282308" y="316165"/>
                  <a:pt x="278714" y="325094"/>
                </a:cubicBezTo>
                <a:cubicBezTo>
                  <a:pt x="272354" y="322609"/>
                  <a:pt x="265442" y="321136"/>
                  <a:pt x="258253" y="321136"/>
                </a:cubicBezTo>
                <a:lnTo>
                  <a:pt x="195858" y="321136"/>
                </a:lnTo>
                <a:cubicBezTo>
                  <a:pt x="205904" y="308709"/>
                  <a:pt x="212171" y="293244"/>
                  <a:pt x="212171" y="276122"/>
                </a:cubicBezTo>
                <a:cubicBezTo>
                  <a:pt x="212171" y="236539"/>
                  <a:pt x="179914" y="204320"/>
                  <a:pt x="140191" y="204320"/>
                </a:cubicBezTo>
                <a:cubicBezTo>
                  <a:pt x="100561" y="204320"/>
                  <a:pt x="68304" y="236539"/>
                  <a:pt x="68304" y="276122"/>
                </a:cubicBezTo>
                <a:cubicBezTo>
                  <a:pt x="68304" y="315797"/>
                  <a:pt x="100561" y="348016"/>
                  <a:pt x="140191" y="348016"/>
                </a:cubicBezTo>
                <a:cubicBezTo>
                  <a:pt x="143048" y="348016"/>
                  <a:pt x="145721" y="347463"/>
                  <a:pt x="148486" y="347095"/>
                </a:cubicBezTo>
                <a:cubicBezTo>
                  <a:pt x="143233" y="355564"/>
                  <a:pt x="140099" y="365414"/>
                  <a:pt x="140099" y="376000"/>
                </a:cubicBezTo>
                <a:lnTo>
                  <a:pt x="140099" y="420922"/>
                </a:lnTo>
                <a:lnTo>
                  <a:pt x="116229" y="420922"/>
                </a:lnTo>
                <a:cubicBezTo>
                  <a:pt x="105261" y="420922"/>
                  <a:pt x="96413" y="412085"/>
                  <a:pt x="96413" y="401131"/>
                </a:cubicBezTo>
                <a:lnTo>
                  <a:pt x="96413" y="380787"/>
                </a:lnTo>
                <a:cubicBezTo>
                  <a:pt x="87474" y="377013"/>
                  <a:pt x="79455" y="371950"/>
                  <a:pt x="71806" y="366150"/>
                </a:cubicBezTo>
                <a:lnTo>
                  <a:pt x="53742" y="376552"/>
                </a:lnTo>
                <a:cubicBezTo>
                  <a:pt x="49226" y="379222"/>
                  <a:pt x="43788" y="379866"/>
                  <a:pt x="38719" y="378577"/>
                </a:cubicBezTo>
                <a:cubicBezTo>
                  <a:pt x="33650" y="377197"/>
                  <a:pt x="29318" y="373883"/>
                  <a:pt x="26738" y="369372"/>
                </a:cubicBezTo>
                <a:lnTo>
                  <a:pt x="2683" y="327764"/>
                </a:lnTo>
                <a:cubicBezTo>
                  <a:pt x="-2847" y="318282"/>
                  <a:pt x="471" y="306131"/>
                  <a:pt x="9872" y="300700"/>
                </a:cubicBezTo>
                <a:lnTo>
                  <a:pt x="28120" y="290206"/>
                </a:lnTo>
                <a:cubicBezTo>
                  <a:pt x="27475" y="285604"/>
                  <a:pt x="26645" y="281001"/>
                  <a:pt x="26645" y="276122"/>
                </a:cubicBezTo>
                <a:cubicBezTo>
                  <a:pt x="26645" y="271335"/>
                  <a:pt x="27475" y="266733"/>
                  <a:pt x="28120" y="262038"/>
                </a:cubicBezTo>
                <a:lnTo>
                  <a:pt x="9872" y="251544"/>
                </a:lnTo>
                <a:cubicBezTo>
                  <a:pt x="471" y="246113"/>
                  <a:pt x="-2847" y="233962"/>
                  <a:pt x="2683" y="224572"/>
                </a:cubicBezTo>
                <a:lnTo>
                  <a:pt x="26738" y="182964"/>
                </a:lnTo>
                <a:cubicBezTo>
                  <a:pt x="29318" y="178361"/>
                  <a:pt x="33650" y="175139"/>
                  <a:pt x="38719" y="173759"/>
                </a:cubicBezTo>
                <a:cubicBezTo>
                  <a:pt x="43788" y="172378"/>
                  <a:pt x="49226" y="173114"/>
                  <a:pt x="53742" y="175692"/>
                </a:cubicBezTo>
                <a:lnTo>
                  <a:pt x="71806" y="186094"/>
                </a:lnTo>
                <a:cubicBezTo>
                  <a:pt x="79455" y="180386"/>
                  <a:pt x="87474" y="175231"/>
                  <a:pt x="96413" y="171457"/>
                </a:cubicBezTo>
                <a:lnTo>
                  <a:pt x="96413" y="151113"/>
                </a:lnTo>
                <a:cubicBezTo>
                  <a:pt x="96413" y="140159"/>
                  <a:pt x="105261" y="131322"/>
                  <a:pt x="116229" y="131322"/>
                </a:cubicBezTo>
                <a:close/>
                <a:moveTo>
                  <a:pt x="445756" y="83476"/>
                </a:moveTo>
                <a:cubicBezTo>
                  <a:pt x="428335" y="83476"/>
                  <a:pt x="414140" y="97557"/>
                  <a:pt x="414140" y="115044"/>
                </a:cubicBezTo>
                <a:cubicBezTo>
                  <a:pt x="414140" y="132438"/>
                  <a:pt x="428335" y="146520"/>
                  <a:pt x="445756" y="146520"/>
                </a:cubicBezTo>
                <a:cubicBezTo>
                  <a:pt x="463176" y="146520"/>
                  <a:pt x="477371" y="132438"/>
                  <a:pt x="477371" y="115044"/>
                </a:cubicBezTo>
                <a:cubicBezTo>
                  <a:pt x="477371" y="97557"/>
                  <a:pt x="463176" y="83476"/>
                  <a:pt x="445756" y="83476"/>
                </a:cubicBezTo>
                <a:close/>
                <a:moveTo>
                  <a:pt x="426676" y="0"/>
                </a:moveTo>
                <a:lnTo>
                  <a:pt x="464835" y="0"/>
                </a:lnTo>
                <a:cubicBezTo>
                  <a:pt x="473500" y="0"/>
                  <a:pt x="480597" y="7087"/>
                  <a:pt x="480597" y="15738"/>
                </a:cubicBezTo>
                <a:lnTo>
                  <a:pt x="480597" y="31936"/>
                </a:lnTo>
                <a:cubicBezTo>
                  <a:pt x="487694" y="34881"/>
                  <a:pt x="494054" y="38931"/>
                  <a:pt x="500138" y="43533"/>
                </a:cubicBezTo>
                <a:lnTo>
                  <a:pt x="514425" y="35249"/>
                </a:lnTo>
                <a:cubicBezTo>
                  <a:pt x="521983" y="30924"/>
                  <a:pt x="531569" y="33501"/>
                  <a:pt x="535901" y="40956"/>
                </a:cubicBezTo>
                <a:lnTo>
                  <a:pt x="554981" y="73996"/>
                </a:lnTo>
                <a:cubicBezTo>
                  <a:pt x="557101" y="77585"/>
                  <a:pt x="557654" y="81911"/>
                  <a:pt x="556640" y="85961"/>
                </a:cubicBezTo>
                <a:cubicBezTo>
                  <a:pt x="555534" y="89918"/>
                  <a:pt x="552861" y="93415"/>
                  <a:pt x="549266" y="95440"/>
                </a:cubicBezTo>
                <a:lnTo>
                  <a:pt x="534887" y="103815"/>
                </a:lnTo>
                <a:cubicBezTo>
                  <a:pt x="535348" y="107497"/>
                  <a:pt x="535993" y="111178"/>
                  <a:pt x="535993" y="115044"/>
                </a:cubicBezTo>
                <a:cubicBezTo>
                  <a:pt x="535993" y="115872"/>
                  <a:pt x="535809" y="116700"/>
                  <a:pt x="535717" y="117621"/>
                </a:cubicBezTo>
                <a:lnTo>
                  <a:pt x="521153" y="117621"/>
                </a:lnTo>
                <a:cubicBezTo>
                  <a:pt x="490828" y="117621"/>
                  <a:pt x="466126" y="142286"/>
                  <a:pt x="466126" y="172565"/>
                </a:cubicBezTo>
                <a:lnTo>
                  <a:pt x="466126" y="229719"/>
                </a:lnTo>
                <a:lnTo>
                  <a:pt x="466126" y="242604"/>
                </a:lnTo>
                <a:cubicBezTo>
                  <a:pt x="462715" y="237726"/>
                  <a:pt x="458383" y="233493"/>
                  <a:pt x="453590" y="229995"/>
                </a:cubicBezTo>
                <a:cubicBezTo>
                  <a:pt x="444465" y="223369"/>
                  <a:pt x="433404" y="219319"/>
                  <a:pt x="421330" y="219319"/>
                </a:cubicBezTo>
                <a:lnTo>
                  <a:pt x="411928" y="219319"/>
                </a:lnTo>
                <a:cubicBezTo>
                  <a:pt x="411375" y="217755"/>
                  <a:pt x="410914" y="216098"/>
                  <a:pt x="410914" y="214257"/>
                </a:cubicBezTo>
                <a:lnTo>
                  <a:pt x="410914" y="198059"/>
                </a:lnTo>
                <a:cubicBezTo>
                  <a:pt x="403817" y="195114"/>
                  <a:pt x="397457" y="191064"/>
                  <a:pt x="391373" y="186463"/>
                </a:cubicBezTo>
                <a:lnTo>
                  <a:pt x="377086" y="194746"/>
                </a:lnTo>
                <a:cubicBezTo>
                  <a:pt x="373492" y="196863"/>
                  <a:pt x="369160" y="197415"/>
                  <a:pt x="365104" y="196310"/>
                </a:cubicBezTo>
                <a:cubicBezTo>
                  <a:pt x="361140" y="195206"/>
                  <a:pt x="357638" y="192629"/>
                  <a:pt x="355610" y="189040"/>
                </a:cubicBezTo>
                <a:lnTo>
                  <a:pt x="336530" y="155999"/>
                </a:lnTo>
                <a:cubicBezTo>
                  <a:pt x="332198" y="148452"/>
                  <a:pt x="334687" y="138881"/>
                  <a:pt x="342245" y="134463"/>
                </a:cubicBezTo>
                <a:lnTo>
                  <a:pt x="356716" y="126180"/>
                </a:lnTo>
                <a:cubicBezTo>
                  <a:pt x="356163" y="122498"/>
                  <a:pt x="355518" y="118817"/>
                  <a:pt x="355518" y="115044"/>
                </a:cubicBezTo>
                <a:cubicBezTo>
                  <a:pt x="355518" y="111178"/>
                  <a:pt x="356163" y="107497"/>
                  <a:pt x="356716" y="103815"/>
                </a:cubicBezTo>
                <a:lnTo>
                  <a:pt x="342245" y="95440"/>
                </a:lnTo>
                <a:cubicBezTo>
                  <a:pt x="334687" y="91115"/>
                  <a:pt x="332198" y="81543"/>
                  <a:pt x="336530" y="73996"/>
                </a:cubicBezTo>
                <a:lnTo>
                  <a:pt x="355610" y="40956"/>
                </a:lnTo>
                <a:cubicBezTo>
                  <a:pt x="357638" y="37366"/>
                  <a:pt x="361140" y="34789"/>
                  <a:pt x="365104" y="33685"/>
                </a:cubicBezTo>
                <a:cubicBezTo>
                  <a:pt x="369160" y="32580"/>
                  <a:pt x="373492" y="33133"/>
                  <a:pt x="377086" y="35249"/>
                </a:cubicBezTo>
                <a:lnTo>
                  <a:pt x="391373" y="43533"/>
                </a:lnTo>
                <a:cubicBezTo>
                  <a:pt x="397457" y="38931"/>
                  <a:pt x="403817" y="34881"/>
                  <a:pt x="410914" y="31936"/>
                </a:cubicBezTo>
                <a:lnTo>
                  <a:pt x="410914" y="15738"/>
                </a:lnTo>
                <a:cubicBezTo>
                  <a:pt x="410914" y="7087"/>
                  <a:pt x="418011" y="0"/>
                  <a:pt x="426676" y="0"/>
                </a:cubicBezTo>
                <a:close/>
              </a:path>
            </a:pathLst>
          </a:custGeom>
          <a:solidFill>
            <a:srgbClr val="B71C2B"/>
          </a:solidFill>
          <a:ln>
            <a:noFill/>
          </a:ln>
        </p:spPr>
      </p:sp>
      <p:sp>
        <p:nvSpPr>
          <p:cNvPr id="21" name="文本框 21"/>
          <p:cNvSpPr txBox="1"/>
          <p:nvPr/>
        </p:nvSpPr>
        <p:spPr>
          <a:xfrm>
            <a:off x="3104164" y="1892625"/>
            <a:ext cx="2265076" cy="338426"/>
          </a:xfrm>
          <a:prstGeom prst="rect">
            <a:avLst/>
          </a:prstGeom>
          <a:noFill/>
        </p:spPr>
        <p:txBody>
          <a:bodyPr wrap="square" rtlCol="0">
            <a:spAutoFit/>
          </a:bodyPr>
          <a:lstStyle/>
          <a:p>
            <a:pPr algn="r"/>
            <a:r>
              <a:rPr lang="zh-CN" altLang="en-US" sz="1600" dirty="0">
                <a:solidFill>
                  <a:schemeClr val="tx1">
                    <a:lumMod val="85000"/>
                    <a:lumOff val="15000"/>
                  </a:schemeClr>
                </a:solidFill>
                <a:latin typeface="微软雅黑" charset="-122"/>
                <a:ea typeface="微软雅黑" charset="-122"/>
                <a:cs typeface="+mn-ea"/>
                <a:sym typeface="+mn-lt"/>
              </a:rPr>
              <a:t>按装置工艺功能划分</a:t>
            </a:r>
          </a:p>
        </p:txBody>
      </p:sp>
      <p:sp>
        <p:nvSpPr>
          <p:cNvPr id="22" name="文本框 21"/>
          <p:cNvSpPr txBox="1"/>
          <p:nvPr/>
        </p:nvSpPr>
        <p:spPr>
          <a:xfrm>
            <a:off x="7415862" y="2711691"/>
            <a:ext cx="2782238" cy="338426"/>
          </a:xfrm>
          <a:prstGeom prst="rect">
            <a:avLst/>
          </a:prstGeom>
          <a:noFill/>
        </p:spPr>
        <p:txBody>
          <a:bodyPr wrap="square" rtlCol="0">
            <a:spAutoFit/>
          </a:bodyPr>
          <a:lstStyle/>
          <a:p>
            <a:r>
              <a:rPr lang="zh-CN" altLang="en-US" sz="1600" dirty="0">
                <a:solidFill>
                  <a:schemeClr val="tx1">
                    <a:lumMod val="85000"/>
                    <a:lumOff val="15000"/>
                  </a:schemeClr>
                </a:solidFill>
                <a:latin typeface="微软雅黑" charset="-122"/>
                <a:ea typeface="微软雅黑" charset="-122"/>
                <a:cs typeface="+mn-ea"/>
                <a:sym typeface="+mn-lt"/>
              </a:rPr>
              <a:t>按布置的相对独立性划分</a:t>
            </a:r>
          </a:p>
        </p:txBody>
      </p:sp>
      <p:sp>
        <p:nvSpPr>
          <p:cNvPr id="23" name="文本框 21"/>
          <p:cNvSpPr txBox="1"/>
          <p:nvPr/>
        </p:nvSpPr>
        <p:spPr>
          <a:xfrm>
            <a:off x="2622618" y="3514639"/>
            <a:ext cx="2746622" cy="338426"/>
          </a:xfrm>
          <a:prstGeom prst="rect">
            <a:avLst/>
          </a:prstGeom>
          <a:noFill/>
        </p:spPr>
        <p:txBody>
          <a:bodyPr wrap="square" rtlCol="0">
            <a:spAutoFit/>
          </a:bodyPr>
          <a:lstStyle/>
          <a:p>
            <a:pPr algn="r"/>
            <a:r>
              <a:rPr lang="zh-CN" altLang="en-US" sz="1600" dirty="0">
                <a:solidFill>
                  <a:schemeClr val="tx1">
                    <a:lumMod val="85000"/>
                    <a:lumOff val="15000"/>
                  </a:schemeClr>
                </a:solidFill>
                <a:latin typeface="微软雅黑" charset="-122"/>
                <a:ea typeface="微软雅黑" charset="-122"/>
                <a:cs typeface="+mn-ea"/>
                <a:sym typeface="+mn-lt"/>
              </a:rPr>
              <a:t>按工艺条件划分评价单元</a:t>
            </a:r>
          </a:p>
        </p:txBody>
      </p:sp>
      <p:grpSp>
        <p:nvGrpSpPr>
          <p:cNvPr id="9" name="淘宝店chenying0907 1"/>
          <p:cNvGrpSpPr/>
          <p:nvPr/>
        </p:nvGrpSpPr>
        <p:grpSpPr>
          <a:xfrm>
            <a:off x="5548045" y="1690744"/>
            <a:ext cx="894262" cy="894537"/>
            <a:chOff x="3673476" y="1131590"/>
            <a:chExt cx="966788" cy="966788"/>
          </a:xfrm>
        </p:grpSpPr>
        <p:sp>
          <p:nvSpPr>
            <p:cNvPr id="10" name="淘宝店chenying0907 5"/>
            <p:cNvSpPr/>
            <p:nvPr/>
          </p:nvSpPr>
          <p:spPr bwMode="auto">
            <a:xfrm>
              <a:off x="3673476" y="1131590"/>
              <a:ext cx="966788" cy="966788"/>
            </a:xfrm>
            <a:custGeom>
              <a:avLst/>
              <a:gdLst>
                <a:gd name="T0" fmla="*/ 4869 w 4870"/>
                <a:gd name="T1" fmla="*/ 2493 h 4872"/>
                <a:gd name="T2" fmla="*/ 4866 w 4870"/>
                <a:gd name="T3" fmla="*/ 2310 h 4872"/>
                <a:gd name="T4" fmla="*/ 4793 w 4870"/>
                <a:gd name="T5" fmla="*/ 1827 h 4872"/>
                <a:gd name="T6" fmla="*/ 4630 w 4870"/>
                <a:gd name="T7" fmla="*/ 1380 h 4872"/>
                <a:gd name="T8" fmla="*/ 4386 w 4870"/>
                <a:gd name="T9" fmla="*/ 979 h 4872"/>
                <a:gd name="T10" fmla="*/ 4072 w 4870"/>
                <a:gd name="T11" fmla="*/ 633 h 4872"/>
                <a:gd name="T12" fmla="*/ 3698 w 4870"/>
                <a:gd name="T13" fmla="*/ 353 h 4872"/>
                <a:gd name="T14" fmla="*/ 3272 w 4870"/>
                <a:gd name="T15" fmla="*/ 148 h 4872"/>
                <a:gd name="T16" fmla="*/ 2805 w 4870"/>
                <a:gd name="T17" fmla="*/ 28 h 4872"/>
                <a:gd name="T18" fmla="*/ 2309 w 4870"/>
                <a:gd name="T19" fmla="*/ 3 h 4872"/>
                <a:gd name="T20" fmla="*/ 1826 w 4870"/>
                <a:gd name="T21" fmla="*/ 77 h 4872"/>
                <a:gd name="T22" fmla="*/ 1380 w 4870"/>
                <a:gd name="T23" fmla="*/ 240 h 4872"/>
                <a:gd name="T24" fmla="*/ 979 w 4870"/>
                <a:gd name="T25" fmla="*/ 484 h 4872"/>
                <a:gd name="T26" fmla="*/ 633 w 4870"/>
                <a:gd name="T27" fmla="*/ 798 h 4872"/>
                <a:gd name="T28" fmla="*/ 353 w 4870"/>
                <a:gd name="T29" fmla="*/ 1173 h 4872"/>
                <a:gd name="T30" fmla="*/ 148 w 4870"/>
                <a:gd name="T31" fmla="*/ 1599 h 4872"/>
                <a:gd name="T32" fmla="*/ 29 w 4870"/>
                <a:gd name="T33" fmla="*/ 2064 h 4872"/>
                <a:gd name="T34" fmla="*/ 4 w 4870"/>
                <a:gd name="T35" fmla="*/ 2562 h 4872"/>
                <a:gd name="T36" fmla="*/ 77 w 4870"/>
                <a:gd name="T37" fmla="*/ 3044 h 4872"/>
                <a:gd name="T38" fmla="*/ 240 w 4870"/>
                <a:gd name="T39" fmla="*/ 3492 h 4872"/>
                <a:gd name="T40" fmla="*/ 484 w 4870"/>
                <a:gd name="T41" fmla="*/ 3893 h 4872"/>
                <a:gd name="T42" fmla="*/ 798 w 4870"/>
                <a:gd name="T43" fmla="*/ 4238 h 4872"/>
                <a:gd name="T44" fmla="*/ 1172 w 4870"/>
                <a:gd name="T45" fmla="*/ 4519 h 4872"/>
                <a:gd name="T46" fmla="*/ 1598 w 4870"/>
                <a:gd name="T47" fmla="*/ 4724 h 4872"/>
                <a:gd name="T48" fmla="*/ 2064 w 4870"/>
                <a:gd name="T49" fmla="*/ 4844 h 4872"/>
                <a:gd name="T50" fmla="*/ 2480 w 4870"/>
                <a:gd name="T51" fmla="*/ 4871 h 4872"/>
                <a:gd name="T52" fmla="*/ 2656 w 4870"/>
                <a:gd name="T53" fmla="*/ 4862 h 4872"/>
                <a:gd name="T54" fmla="*/ 2829 w 4870"/>
                <a:gd name="T55" fmla="*/ 4840 h 4872"/>
                <a:gd name="T56" fmla="*/ 2997 w 4870"/>
                <a:gd name="T57" fmla="*/ 4807 h 4872"/>
                <a:gd name="T58" fmla="*/ 3160 w 4870"/>
                <a:gd name="T59" fmla="*/ 4761 h 4872"/>
                <a:gd name="T60" fmla="*/ 3320 w 4870"/>
                <a:gd name="T61" fmla="*/ 4704 h 4872"/>
                <a:gd name="T62" fmla="*/ 3477 w 4870"/>
                <a:gd name="T63" fmla="*/ 4636 h 4872"/>
                <a:gd name="T64" fmla="*/ 3630 w 4870"/>
                <a:gd name="T65" fmla="*/ 4556 h 4872"/>
                <a:gd name="T66" fmla="*/ 3763 w 4870"/>
                <a:gd name="T67" fmla="*/ 4477 h 4872"/>
                <a:gd name="T68" fmla="*/ 3863 w 4870"/>
                <a:gd name="T69" fmla="*/ 4415 h 4872"/>
                <a:gd name="T70" fmla="*/ 3937 w 4870"/>
                <a:gd name="T71" fmla="*/ 4396 h 4872"/>
                <a:gd name="T72" fmla="*/ 3997 w 4870"/>
                <a:gd name="T73" fmla="*/ 4415 h 4872"/>
                <a:gd name="T74" fmla="*/ 4077 w 4870"/>
                <a:gd name="T75" fmla="*/ 4475 h 4872"/>
                <a:gd name="T76" fmla="*/ 4178 w 4870"/>
                <a:gd name="T77" fmla="*/ 4554 h 4872"/>
                <a:gd name="T78" fmla="*/ 4289 w 4870"/>
                <a:gd name="T79" fmla="*/ 4616 h 4872"/>
                <a:gd name="T80" fmla="*/ 4439 w 4870"/>
                <a:gd name="T81" fmla="*/ 4663 h 4872"/>
                <a:gd name="T82" fmla="*/ 4639 w 4870"/>
                <a:gd name="T83" fmla="*/ 4686 h 4872"/>
                <a:gd name="T84" fmla="*/ 4639 w 4870"/>
                <a:gd name="T85" fmla="*/ 4649 h 4872"/>
                <a:gd name="T86" fmla="*/ 4574 w 4870"/>
                <a:gd name="T87" fmla="*/ 4590 h 4872"/>
                <a:gd name="T88" fmla="*/ 4525 w 4870"/>
                <a:gd name="T89" fmla="*/ 4522 h 4872"/>
                <a:gd name="T90" fmla="*/ 4489 w 4870"/>
                <a:gd name="T91" fmla="*/ 4448 h 4872"/>
                <a:gd name="T92" fmla="*/ 4466 w 4870"/>
                <a:gd name="T93" fmla="*/ 4370 h 4872"/>
                <a:gd name="T94" fmla="*/ 4453 w 4870"/>
                <a:gd name="T95" fmla="*/ 4292 h 4872"/>
                <a:gd name="T96" fmla="*/ 4453 w 4870"/>
                <a:gd name="T97" fmla="*/ 4163 h 4872"/>
                <a:gd name="T98" fmla="*/ 4480 w 4870"/>
                <a:gd name="T99" fmla="*/ 4020 h 4872"/>
                <a:gd name="T100" fmla="*/ 4529 w 4870"/>
                <a:gd name="T101" fmla="*/ 3866 h 4872"/>
                <a:gd name="T102" fmla="*/ 4648 w 4870"/>
                <a:gd name="T103" fmla="*/ 3566 h 4872"/>
                <a:gd name="T104" fmla="*/ 4737 w 4870"/>
                <a:gd name="T105" fmla="*/ 3319 h 4872"/>
                <a:gd name="T106" fmla="*/ 4800 w 4870"/>
                <a:gd name="T107" fmla="*/ 3098 h 4872"/>
                <a:gd name="T108" fmla="*/ 4846 w 4870"/>
                <a:gd name="T109" fmla="*/ 2853 h 4872"/>
                <a:gd name="T110" fmla="*/ 4869 w 4870"/>
                <a:gd name="T111" fmla="*/ 2581 h 4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870" h="4872">
                  <a:moveTo>
                    <a:pt x="4870" y="2508"/>
                  </a:moveTo>
                  <a:lnTo>
                    <a:pt x="4869" y="2510"/>
                  </a:lnTo>
                  <a:lnTo>
                    <a:pt x="4867" y="2512"/>
                  </a:lnTo>
                  <a:lnTo>
                    <a:pt x="4869" y="2493"/>
                  </a:lnTo>
                  <a:lnTo>
                    <a:pt x="4869" y="2474"/>
                  </a:lnTo>
                  <a:lnTo>
                    <a:pt x="4870" y="2455"/>
                  </a:lnTo>
                  <a:lnTo>
                    <a:pt x="4870" y="2435"/>
                  </a:lnTo>
                  <a:lnTo>
                    <a:pt x="4866" y="2310"/>
                  </a:lnTo>
                  <a:lnTo>
                    <a:pt x="4857" y="2186"/>
                  </a:lnTo>
                  <a:lnTo>
                    <a:pt x="4842" y="2064"/>
                  </a:lnTo>
                  <a:lnTo>
                    <a:pt x="4820" y="1945"/>
                  </a:lnTo>
                  <a:lnTo>
                    <a:pt x="4793" y="1827"/>
                  </a:lnTo>
                  <a:lnTo>
                    <a:pt x="4760" y="1712"/>
                  </a:lnTo>
                  <a:lnTo>
                    <a:pt x="4722" y="1599"/>
                  </a:lnTo>
                  <a:lnTo>
                    <a:pt x="4678" y="1487"/>
                  </a:lnTo>
                  <a:lnTo>
                    <a:pt x="4630" y="1380"/>
                  </a:lnTo>
                  <a:lnTo>
                    <a:pt x="4576" y="1275"/>
                  </a:lnTo>
                  <a:lnTo>
                    <a:pt x="4517" y="1173"/>
                  </a:lnTo>
                  <a:lnTo>
                    <a:pt x="4454" y="1073"/>
                  </a:lnTo>
                  <a:lnTo>
                    <a:pt x="4386" y="979"/>
                  </a:lnTo>
                  <a:lnTo>
                    <a:pt x="4313" y="886"/>
                  </a:lnTo>
                  <a:lnTo>
                    <a:pt x="4238" y="798"/>
                  </a:lnTo>
                  <a:lnTo>
                    <a:pt x="4156" y="714"/>
                  </a:lnTo>
                  <a:lnTo>
                    <a:pt x="4072" y="633"/>
                  </a:lnTo>
                  <a:lnTo>
                    <a:pt x="3984" y="556"/>
                  </a:lnTo>
                  <a:lnTo>
                    <a:pt x="3892" y="484"/>
                  </a:lnTo>
                  <a:lnTo>
                    <a:pt x="3796" y="416"/>
                  </a:lnTo>
                  <a:lnTo>
                    <a:pt x="3698" y="353"/>
                  </a:lnTo>
                  <a:lnTo>
                    <a:pt x="3595" y="294"/>
                  </a:lnTo>
                  <a:lnTo>
                    <a:pt x="3490" y="240"/>
                  </a:lnTo>
                  <a:lnTo>
                    <a:pt x="3382" y="192"/>
                  </a:lnTo>
                  <a:lnTo>
                    <a:pt x="3272" y="148"/>
                  </a:lnTo>
                  <a:lnTo>
                    <a:pt x="3159" y="109"/>
                  </a:lnTo>
                  <a:lnTo>
                    <a:pt x="3043" y="77"/>
                  </a:lnTo>
                  <a:lnTo>
                    <a:pt x="2926" y="50"/>
                  </a:lnTo>
                  <a:lnTo>
                    <a:pt x="2805" y="28"/>
                  </a:lnTo>
                  <a:lnTo>
                    <a:pt x="2684" y="12"/>
                  </a:lnTo>
                  <a:lnTo>
                    <a:pt x="2561" y="3"/>
                  </a:lnTo>
                  <a:lnTo>
                    <a:pt x="2434" y="0"/>
                  </a:lnTo>
                  <a:lnTo>
                    <a:pt x="2309" y="3"/>
                  </a:lnTo>
                  <a:lnTo>
                    <a:pt x="2187" y="12"/>
                  </a:lnTo>
                  <a:lnTo>
                    <a:pt x="2064" y="28"/>
                  </a:lnTo>
                  <a:lnTo>
                    <a:pt x="1944" y="50"/>
                  </a:lnTo>
                  <a:lnTo>
                    <a:pt x="1826" y="77"/>
                  </a:lnTo>
                  <a:lnTo>
                    <a:pt x="1711" y="109"/>
                  </a:lnTo>
                  <a:lnTo>
                    <a:pt x="1598" y="148"/>
                  </a:lnTo>
                  <a:lnTo>
                    <a:pt x="1488" y="192"/>
                  </a:lnTo>
                  <a:lnTo>
                    <a:pt x="1380" y="240"/>
                  </a:lnTo>
                  <a:lnTo>
                    <a:pt x="1275" y="294"/>
                  </a:lnTo>
                  <a:lnTo>
                    <a:pt x="1172" y="353"/>
                  </a:lnTo>
                  <a:lnTo>
                    <a:pt x="1074" y="416"/>
                  </a:lnTo>
                  <a:lnTo>
                    <a:pt x="979" y="484"/>
                  </a:lnTo>
                  <a:lnTo>
                    <a:pt x="886" y="556"/>
                  </a:lnTo>
                  <a:lnTo>
                    <a:pt x="798" y="633"/>
                  </a:lnTo>
                  <a:lnTo>
                    <a:pt x="714" y="714"/>
                  </a:lnTo>
                  <a:lnTo>
                    <a:pt x="633" y="798"/>
                  </a:lnTo>
                  <a:lnTo>
                    <a:pt x="556" y="886"/>
                  </a:lnTo>
                  <a:lnTo>
                    <a:pt x="484" y="979"/>
                  </a:lnTo>
                  <a:lnTo>
                    <a:pt x="416" y="1073"/>
                  </a:lnTo>
                  <a:lnTo>
                    <a:pt x="353" y="1173"/>
                  </a:lnTo>
                  <a:lnTo>
                    <a:pt x="295" y="1275"/>
                  </a:lnTo>
                  <a:lnTo>
                    <a:pt x="240" y="1380"/>
                  </a:lnTo>
                  <a:lnTo>
                    <a:pt x="192" y="1487"/>
                  </a:lnTo>
                  <a:lnTo>
                    <a:pt x="148" y="1599"/>
                  </a:lnTo>
                  <a:lnTo>
                    <a:pt x="110" y="1712"/>
                  </a:lnTo>
                  <a:lnTo>
                    <a:pt x="77" y="1827"/>
                  </a:lnTo>
                  <a:lnTo>
                    <a:pt x="50" y="1945"/>
                  </a:lnTo>
                  <a:lnTo>
                    <a:pt x="29" y="2064"/>
                  </a:lnTo>
                  <a:lnTo>
                    <a:pt x="13" y="2186"/>
                  </a:lnTo>
                  <a:lnTo>
                    <a:pt x="4" y="2310"/>
                  </a:lnTo>
                  <a:lnTo>
                    <a:pt x="0" y="2435"/>
                  </a:lnTo>
                  <a:lnTo>
                    <a:pt x="4" y="2562"/>
                  </a:lnTo>
                  <a:lnTo>
                    <a:pt x="13" y="2685"/>
                  </a:lnTo>
                  <a:lnTo>
                    <a:pt x="29" y="2806"/>
                  </a:lnTo>
                  <a:lnTo>
                    <a:pt x="50" y="2927"/>
                  </a:lnTo>
                  <a:lnTo>
                    <a:pt x="77" y="3044"/>
                  </a:lnTo>
                  <a:lnTo>
                    <a:pt x="110" y="3160"/>
                  </a:lnTo>
                  <a:lnTo>
                    <a:pt x="148" y="3273"/>
                  </a:lnTo>
                  <a:lnTo>
                    <a:pt x="192" y="3384"/>
                  </a:lnTo>
                  <a:lnTo>
                    <a:pt x="240" y="3492"/>
                  </a:lnTo>
                  <a:lnTo>
                    <a:pt x="295" y="3597"/>
                  </a:lnTo>
                  <a:lnTo>
                    <a:pt x="353" y="3699"/>
                  </a:lnTo>
                  <a:lnTo>
                    <a:pt x="416" y="3797"/>
                  </a:lnTo>
                  <a:lnTo>
                    <a:pt x="484" y="3893"/>
                  </a:lnTo>
                  <a:lnTo>
                    <a:pt x="556" y="3985"/>
                  </a:lnTo>
                  <a:lnTo>
                    <a:pt x="633" y="4074"/>
                  </a:lnTo>
                  <a:lnTo>
                    <a:pt x="714" y="4158"/>
                  </a:lnTo>
                  <a:lnTo>
                    <a:pt x="798" y="4238"/>
                  </a:lnTo>
                  <a:lnTo>
                    <a:pt x="886" y="4315"/>
                  </a:lnTo>
                  <a:lnTo>
                    <a:pt x="979" y="4387"/>
                  </a:lnTo>
                  <a:lnTo>
                    <a:pt x="1074" y="4456"/>
                  </a:lnTo>
                  <a:lnTo>
                    <a:pt x="1172" y="4519"/>
                  </a:lnTo>
                  <a:lnTo>
                    <a:pt x="1275" y="4578"/>
                  </a:lnTo>
                  <a:lnTo>
                    <a:pt x="1380" y="4632"/>
                  </a:lnTo>
                  <a:lnTo>
                    <a:pt x="1488" y="4680"/>
                  </a:lnTo>
                  <a:lnTo>
                    <a:pt x="1598" y="4724"/>
                  </a:lnTo>
                  <a:lnTo>
                    <a:pt x="1711" y="4761"/>
                  </a:lnTo>
                  <a:lnTo>
                    <a:pt x="1826" y="4795"/>
                  </a:lnTo>
                  <a:lnTo>
                    <a:pt x="1944" y="4822"/>
                  </a:lnTo>
                  <a:lnTo>
                    <a:pt x="2064" y="4844"/>
                  </a:lnTo>
                  <a:lnTo>
                    <a:pt x="2187" y="4858"/>
                  </a:lnTo>
                  <a:lnTo>
                    <a:pt x="2309" y="4869"/>
                  </a:lnTo>
                  <a:lnTo>
                    <a:pt x="2434" y="4872"/>
                  </a:lnTo>
                  <a:lnTo>
                    <a:pt x="2480" y="4871"/>
                  </a:lnTo>
                  <a:lnTo>
                    <a:pt x="2525" y="4870"/>
                  </a:lnTo>
                  <a:lnTo>
                    <a:pt x="2569" y="4869"/>
                  </a:lnTo>
                  <a:lnTo>
                    <a:pt x="2614" y="4865"/>
                  </a:lnTo>
                  <a:lnTo>
                    <a:pt x="2656" y="4862"/>
                  </a:lnTo>
                  <a:lnTo>
                    <a:pt x="2700" y="4857"/>
                  </a:lnTo>
                  <a:lnTo>
                    <a:pt x="2743" y="4853"/>
                  </a:lnTo>
                  <a:lnTo>
                    <a:pt x="2786" y="4847"/>
                  </a:lnTo>
                  <a:lnTo>
                    <a:pt x="2829" y="4840"/>
                  </a:lnTo>
                  <a:lnTo>
                    <a:pt x="2872" y="4832"/>
                  </a:lnTo>
                  <a:lnTo>
                    <a:pt x="2913" y="4825"/>
                  </a:lnTo>
                  <a:lnTo>
                    <a:pt x="2955" y="4817"/>
                  </a:lnTo>
                  <a:lnTo>
                    <a:pt x="2997" y="4807"/>
                  </a:lnTo>
                  <a:lnTo>
                    <a:pt x="3038" y="4796"/>
                  </a:lnTo>
                  <a:lnTo>
                    <a:pt x="3079" y="4785"/>
                  </a:lnTo>
                  <a:lnTo>
                    <a:pt x="3120" y="4774"/>
                  </a:lnTo>
                  <a:lnTo>
                    <a:pt x="3160" y="4761"/>
                  </a:lnTo>
                  <a:lnTo>
                    <a:pt x="3201" y="4748"/>
                  </a:lnTo>
                  <a:lnTo>
                    <a:pt x="3241" y="4734"/>
                  </a:lnTo>
                  <a:lnTo>
                    <a:pt x="3281" y="4720"/>
                  </a:lnTo>
                  <a:lnTo>
                    <a:pt x="3320" y="4704"/>
                  </a:lnTo>
                  <a:lnTo>
                    <a:pt x="3360" y="4688"/>
                  </a:lnTo>
                  <a:lnTo>
                    <a:pt x="3399" y="4671"/>
                  </a:lnTo>
                  <a:lnTo>
                    <a:pt x="3439" y="4654"/>
                  </a:lnTo>
                  <a:lnTo>
                    <a:pt x="3477" y="4636"/>
                  </a:lnTo>
                  <a:lnTo>
                    <a:pt x="3516" y="4617"/>
                  </a:lnTo>
                  <a:lnTo>
                    <a:pt x="3555" y="4597"/>
                  </a:lnTo>
                  <a:lnTo>
                    <a:pt x="3593" y="4577"/>
                  </a:lnTo>
                  <a:lnTo>
                    <a:pt x="3630" y="4556"/>
                  </a:lnTo>
                  <a:lnTo>
                    <a:pt x="3668" y="4535"/>
                  </a:lnTo>
                  <a:lnTo>
                    <a:pt x="3707" y="4512"/>
                  </a:lnTo>
                  <a:lnTo>
                    <a:pt x="3744" y="4489"/>
                  </a:lnTo>
                  <a:lnTo>
                    <a:pt x="3763" y="4477"/>
                  </a:lnTo>
                  <a:lnTo>
                    <a:pt x="3787" y="4463"/>
                  </a:lnTo>
                  <a:lnTo>
                    <a:pt x="3813" y="4447"/>
                  </a:lnTo>
                  <a:lnTo>
                    <a:pt x="3843" y="4428"/>
                  </a:lnTo>
                  <a:lnTo>
                    <a:pt x="3863" y="4415"/>
                  </a:lnTo>
                  <a:lnTo>
                    <a:pt x="3884" y="4406"/>
                  </a:lnTo>
                  <a:lnTo>
                    <a:pt x="3902" y="4401"/>
                  </a:lnTo>
                  <a:lnTo>
                    <a:pt x="3920" y="4397"/>
                  </a:lnTo>
                  <a:lnTo>
                    <a:pt x="3937" y="4396"/>
                  </a:lnTo>
                  <a:lnTo>
                    <a:pt x="3952" y="4398"/>
                  </a:lnTo>
                  <a:lnTo>
                    <a:pt x="3968" y="4402"/>
                  </a:lnTo>
                  <a:lnTo>
                    <a:pt x="3983" y="4407"/>
                  </a:lnTo>
                  <a:lnTo>
                    <a:pt x="3997" y="4415"/>
                  </a:lnTo>
                  <a:lnTo>
                    <a:pt x="4013" y="4424"/>
                  </a:lnTo>
                  <a:lnTo>
                    <a:pt x="4028" y="4436"/>
                  </a:lnTo>
                  <a:lnTo>
                    <a:pt x="4044" y="4448"/>
                  </a:lnTo>
                  <a:lnTo>
                    <a:pt x="4077" y="4475"/>
                  </a:lnTo>
                  <a:lnTo>
                    <a:pt x="4114" y="4505"/>
                  </a:lnTo>
                  <a:lnTo>
                    <a:pt x="4134" y="4521"/>
                  </a:lnTo>
                  <a:lnTo>
                    <a:pt x="4155" y="4538"/>
                  </a:lnTo>
                  <a:lnTo>
                    <a:pt x="4178" y="4554"/>
                  </a:lnTo>
                  <a:lnTo>
                    <a:pt x="4203" y="4570"/>
                  </a:lnTo>
                  <a:lnTo>
                    <a:pt x="4230" y="4586"/>
                  </a:lnTo>
                  <a:lnTo>
                    <a:pt x="4258" y="4601"/>
                  </a:lnTo>
                  <a:lnTo>
                    <a:pt x="4289" y="4616"/>
                  </a:lnTo>
                  <a:lnTo>
                    <a:pt x="4322" y="4630"/>
                  </a:lnTo>
                  <a:lnTo>
                    <a:pt x="4358" y="4642"/>
                  </a:lnTo>
                  <a:lnTo>
                    <a:pt x="4398" y="4653"/>
                  </a:lnTo>
                  <a:lnTo>
                    <a:pt x="4439" y="4663"/>
                  </a:lnTo>
                  <a:lnTo>
                    <a:pt x="4483" y="4671"/>
                  </a:lnTo>
                  <a:lnTo>
                    <a:pt x="4532" y="4678"/>
                  </a:lnTo>
                  <a:lnTo>
                    <a:pt x="4583" y="4683"/>
                  </a:lnTo>
                  <a:lnTo>
                    <a:pt x="4639" y="4686"/>
                  </a:lnTo>
                  <a:lnTo>
                    <a:pt x="4697" y="4686"/>
                  </a:lnTo>
                  <a:lnTo>
                    <a:pt x="4677" y="4675"/>
                  </a:lnTo>
                  <a:lnTo>
                    <a:pt x="4657" y="4662"/>
                  </a:lnTo>
                  <a:lnTo>
                    <a:pt x="4639" y="4649"/>
                  </a:lnTo>
                  <a:lnTo>
                    <a:pt x="4621" y="4635"/>
                  </a:lnTo>
                  <a:lnTo>
                    <a:pt x="4604" y="4620"/>
                  </a:lnTo>
                  <a:lnTo>
                    <a:pt x="4589" y="4606"/>
                  </a:lnTo>
                  <a:lnTo>
                    <a:pt x="4574" y="4590"/>
                  </a:lnTo>
                  <a:lnTo>
                    <a:pt x="4561" y="4574"/>
                  </a:lnTo>
                  <a:lnTo>
                    <a:pt x="4547" y="4557"/>
                  </a:lnTo>
                  <a:lnTo>
                    <a:pt x="4536" y="4540"/>
                  </a:lnTo>
                  <a:lnTo>
                    <a:pt x="4525" y="4522"/>
                  </a:lnTo>
                  <a:lnTo>
                    <a:pt x="4515" y="4504"/>
                  </a:lnTo>
                  <a:lnTo>
                    <a:pt x="4506" y="4486"/>
                  </a:lnTo>
                  <a:lnTo>
                    <a:pt x="4497" y="4467"/>
                  </a:lnTo>
                  <a:lnTo>
                    <a:pt x="4489" y="4448"/>
                  </a:lnTo>
                  <a:lnTo>
                    <a:pt x="4482" y="4429"/>
                  </a:lnTo>
                  <a:lnTo>
                    <a:pt x="4476" y="4410"/>
                  </a:lnTo>
                  <a:lnTo>
                    <a:pt x="4471" y="4390"/>
                  </a:lnTo>
                  <a:lnTo>
                    <a:pt x="4466" y="4370"/>
                  </a:lnTo>
                  <a:lnTo>
                    <a:pt x="4462" y="4351"/>
                  </a:lnTo>
                  <a:lnTo>
                    <a:pt x="4458" y="4332"/>
                  </a:lnTo>
                  <a:lnTo>
                    <a:pt x="4455" y="4312"/>
                  </a:lnTo>
                  <a:lnTo>
                    <a:pt x="4453" y="4292"/>
                  </a:lnTo>
                  <a:lnTo>
                    <a:pt x="4452" y="4273"/>
                  </a:lnTo>
                  <a:lnTo>
                    <a:pt x="4449" y="4235"/>
                  </a:lnTo>
                  <a:lnTo>
                    <a:pt x="4450" y="4198"/>
                  </a:lnTo>
                  <a:lnTo>
                    <a:pt x="4453" y="4163"/>
                  </a:lnTo>
                  <a:lnTo>
                    <a:pt x="4457" y="4129"/>
                  </a:lnTo>
                  <a:lnTo>
                    <a:pt x="4463" y="4093"/>
                  </a:lnTo>
                  <a:lnTo>
                    <a:pt x="4471" y="4057"/>
                  </a:lnTo>
                  <a:lnTo>
                    <a:pt x="4480" y="4020"/>
                  </a:lnTo>
                  <a:lnTo>
                    <a:pt x="4490" y="3982"/>
                  </a:lnTo>
                  <a:lnTo>
                    <a:pt x="4502" y="3944"/>
                  </a:lnTo>
                  <a:lnTo>
                    <a:pt x="4516" y="3906"/>
                  </a:lnTo>
                  <a:lnTo>
                    <a:pt x="4529" y="3866"/>
                  </a:lnTo>
                  <a:lnTo>
                    <a:pt x="4545" y="3826"/>
                  </a:lnTo>
                  <a:lnTo>
                    <a:pt x="4577" y="3743"/>
                  </a:lnTo>
                  <a:lnTo>
                    <a:pt x="4612" y="3656"/>
                  </a:lnTo>
                  <a:lnTo>
                    <a:pt x="4648" y="3566"/>
                  </a:lnTo>
                  <a:lnTo>
                    <a:pt x="4684" y="3470"/>
                  </a:lnTo>
                  <a:lnTo>
                    <a:pt x="4702" y="3421"/>
                  </a:lnTo>
                  <a:lnTo>
                    <a:pt x="4720" y="3371"/>
                  </a:lnTo>
                  <a:lnTo>
                    <a:pt x="4737" y="3319"/>
                  </a:lnTo>
                  <a:lnTo>
                    <a:pt x="4754" y="3266"/>
                  </a:lnTo>
                  <a:lnTo>
                    <a:pt x="4769" y="3211"/>
                  </a:lnTo>
                  <a:lnTo>
                    <a:pt x="4785" y="3156"/>
                  </a:lnTo>
                  <a:lnTo>
                    <a:pt x="4800" y="3098"/>
                  </a:lnTo>
                  <a:lnTo>
                    <a:pt x="4812" y="3039"/>
                  </a:lnTo>
                  <a:lnTo>
                    <a:pt x="4825" y="2979"/>
                  </a:lnTo>
                  <a:lnTo>
                    <a:pt x="4836" y="2917"/>
                  </a:lnTo>
                  <a:lnTo>
                    <a:pt x="4846" y="2853"/>
                  </a:lnTo>
                  <a:lnTo>
                    <a:pt x="4854" y="2787"/>
                  </a:lnTo>
                  <a:lnTo>
                    <a:pt x="4861" y="2721"/>
                  </a:lnTo>
                  <a:lnTo>
                    <a:pt x="4865" y="2652"/>
                  </a:lnTo>
                  <a:lnTo>
                    <a:pt x="4869" y="2581"/>
                  </a:lnTo>
                  <a:lnTo>
                    <a:pt x="4870" y="2508"/>
                  </a:lnTo>
                  <a:close/>
                </a:path>
              </a:pathLst>
            </a:custGeom>
            <a:solidFill>
              <a:schemeClr val="accent2"/>
            </a:solidFill>
            <a:ln>
              <a:solidFill>
                <a:schemeClr val="accent2"/>
              </a:solidFill>
            </a:ln>
          </p:spPr>
          <p:txBody>
            <a:bodyPr vert="horz" wrap="square" lIns="121861" tIns="60931" rIns="121861" bIns="60931" numCol="1" anchor="t" anchorCtr="0" compatLnSpc="1"/>
            <a:lstStyle/>
            <a:p>
              <a:endParaRPr lang="zh-CN" altLang="en-US" sz="1600">
                <a:solidFill>
                  <a:schemeClr val="tx1">
                    <a:lumMod val="50000"/>
                    <a:lumOff val="50000"/>
                  </a:schemeClr>
                </a:solidFill>
                <a:cs typeface="+mn-ea"/>
                <a:sym typeface="+mn-lt"/>
              </a:endParaRPr>
            </a:p>
          </p:txBody>
        </p:sp>
        <p:sp>
          <p:nvSpPr>
            <p:cNvPr id="11" name="淘宝店chenying0907 6"/>
            <p:cNvSpPr/>
            <p:nvPr/>
          </p:nvSpPr>
          <p:spPr bwMode="auto">
            <a:xfrm>
              <a:off x="3802063" y="1260178"/>
              <a:ext cx="709613" cy="709613"/>
            </a:xfrm>
            <a:custGeom>
              <a:avLst/>
              <a:gdLst>
                <a:gd name="T0" fmla="*/ 3567 w 3576"/>
                <a:gd name="T1" fmla="*/ 1972 h 3578"/>
                <a:gd name="T2" fmla="*/ 3520 w 3576"/>
                <a:gd name="T3" fmla="*/ 2236 h 3578"/>
                <a:gd name="T4" fmla="*/ 3435 w 3576"/>
                <a:gd name="T5" fmla="*/ 2485 h 3578"/>
                <a:gd name="T6" fmla="*/ 3317 w 3576"/>
                <a:gd name="T7" fmla="*/ 2716 h 3578"/>
                <a:gd name="T8" fmla="*/ 3168 w 3576"/>
                <a:gd name="T9" fmla="*/ 2927 h 3578"/>
                <a:gd name="T10" fmla="*/ 2990 w 3576"/>
                <a:gd name="T11" fmla="*/ 3113 h 3578"/>
                <a:gd name="T12" fmla="*/ 2788 w 3576"/>
                <a:gd name="T13" fmla="*/ 3272 h 3578"/>
                <a:gd name="T14" fmla="*/ 2563 w 3576"/>
                <a:gd name="T15" fmla="*/ 3402 h 3578"/>
                <a:gd name="T16" fmla="*/ 2319 w 3576"/>
                <a:gd name="T17" fmla="*/ 3498 h 3578"/>
                <a:gd name="T18" fmla="*/ 2060 w 3576"/>
                <a:gd name="T19" fmla="*/ 3557 h 3578"/>
                <a:gd name="T20" fmla="*/ 1787 w 3576"/>
                <a:gd name="T21" fmla="*/ 3578 h 3578"/>
                <a:gd name="T22" fmla="*/ 1516 w 3576"/>
                <a:gd name="T23" fmla="*/ 3557 h 3578"/>
                <a:gd name="T24" fmla="*/ 1257 w 3576"/>
                <a:gd name="T25" fmla="*/ 3498 h 3578"/>
                <a:gd name="T26" fmla="*/ 1013 w 3576"/>
                <a:gd name="T27" fmla="*/ 3402 h 3578"/>
                <a:gd name="T28" fmla="*/ 788 w 3576"/>
                <a:gd name="T29" fmla="*/ 3272 h 3578"/>
                <a:gd name="T30" fmla="*/ 586 w 3576"/>
                <a:gd name="T31" fmla="*/ 3113 h 3578"/>
                <a:gd name="T32" fmla="*/ 408 w 3576"/>
                <a:gd name="T33" fmla="*/ 2927 h 3578"/>
                <a:gd name="T34" fmla="*/ 258 w 3576"/>
                <a:gd name="T35" fmla="*/ 2716 h 3578"/>
                <a:gd name="T36" fmla="*/ 140 w 3576"/>
                <a:gd name="T37" fmla="*/ 2485 h 3578"/>
                <a:gd name="T38" fmla="*/ 57 w 3576"/>
                <a:gd name="T39" fmla="*/ 2236 h 3578"/>
                <a:gd name="T40" fmla="*/ 9 w 3576"/>
                <a:gd name="T41" fmla="*/ 1972 h 3578"/>
                <a:gd name="T42" fmla="*/ 2 w 3576"/>
                <a:gd name="T43" fmla="*/ 1697 h 3578"/>
                <a:gd name="T44" fmla="*/ 36 w 3576"/>
                <a:gd name="T45" fmla="*/ 1429 h 3578"/>
                <a:gd name="T46" fmla="*/ 108 w 3576"/>
                <a:gd name="T47" fmla="*/ 1174 h 3578"/>
                <a:gd name="T48" fmla="*/ 215 w 3576"/>
                <a:gd name="T49" fmla="*/ 936 h 3578"/>
                <a:gd name="T50" fmla="*/ 355 w 3576"/>
                <a:gd name="T51" fmla="*/ 718 h 3578"/>
                <a:gd name="T52" fmla="*/ 523 w 3576"/>
                <a:gd name="T53" fmla="*/ 523 h 3578"/>
                <a:gd name="T54" fmla="*/ 718 w 3576"/>
                <a:gd name="T55" fmla="*/ 355 h 3578"/>
                <a:gd name="T56" fmla="*/ 936 w 3576"/>
                <a:gd name="T57" fmla="*/ 216 h 3578"/>
                <a:gd name="T58" fmla="*/ 1173 w 3576"/>
                <a:gd name="T59" fmla="*/ 108 h 3578"/>
                <a:gd name="T60" fmla="*/ 1428 w 3576"/>
                <a:gd name="T61" fmla="*/ 36 h 3578"/>
                <a:gd name="T62" fmla="*/ 1696 w 3576"/>
                <a:gd name="T63" fmla="*/ 2 h 3578"/>
                <a:gd name="T64" fmla="*/ 1971 w 3576"/>
                <a:gd name="T65" fmla="*/ 9 h 3578"/>
                <a:gd name="T66" fmla="*/ 2235 w 3576"/>
                <a:gd name="T67" fmla="*/ 57 h 3578"/>
                <a:gd name="T68" fmla="*/ 2484 w 3576"/>
                <a:gd name="T69" fmla="*/ 140 h 3578"/>
                <a:gd name="T70" fmla="*/ 2715 w 3576"/>
                <a:gd name="T71" fmla="*/ 258 h 3578"/>
                <a:gd name="T72" fmla="*/ 2926 w 3576"/>
                <a:gd name="T73" fmla="*/ 408 h 3578"/>
                <a:gd name="T74" fmla="*/ 3112 w 3576"/>
                <a:gd name="T75" fmla="*/ 585 h 3578"/>
                <a:gd name="T76" fmla="*/ 3270 w 3576"/>
                <a:gd name="T77" fmla="*/ 788 h 3578"/>
                <a:gd name="T78" fmla="*/ 3400 w 3576"/>
                <a:gd name="T79" fmla="*/ 1013 h 3578"/>
                <a:gd name="T80" fmla="*/ 3496 w 3576"/>
                <a:gd name="T81" fmla="*/ 1256 h 3578"/>
                <a:gd name="T82" fmla="*/ 3556 w 3576"/>
                <a:gd name="T83" fmla="*/ 1517 h 3578"/>
                <a:gd name="T84" fmla="*/ 3576 w 3576"/>
                <a:gd name="T85" fmla="*/ 1788 h 3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576" h="3578">
                  <a:moveTo>
                    <a:pt x="3576" y="1788"/>
                  </a:moveTo>
                  <a:lnTo>
                    <a:pt x="3574" y="1881"/>
                  </a:lnTo>
                  <a:lnTo>
                    <a:pt x="3567" y="1972"/>
                  </a:lnTo>
                  <a:lnTo>
                    <a:pt x="3556" y="2061"/>
                  </a:lnTo>
                  <a:lnTo>
                    <a:pt x="3540" y="2149"/>
                  </a:lnTo>
                  <a:lnTo>
                    <a:pt x="3520" y="2236"/>
                  </a:lnTo>
                  <a:lnTo>
                    <a:pt x="3496" y="2321"/>
                  </a:lnTo>
                  <a:lnTo>
                    <a:pt x="3468" y="2404"/>
                  </a:lnTo>
                  <a:lnTo>
                    <a:pt x="3435" y="2485"/>
                  </a:lnTo>
                  <a:lnTo>
                    <a:pt x="3400" y="2564"/>
                  </a:lnTo>
                  <a:lnTo>
                    <a:pt x="3361" y="2642"/>
                  </a:lnTo>
                  <a:lnTo>
                    <a:pt x="3317" y="2716"/>
                  </a:lnTo>
                  <a:lnTo>
                    <a:pt x="3270" y="2788"/>
                  </a:lnTo>
                  <a:lnTo>
                    <a:pt x="3221" y="2860"/>
                  </a:lnTo>
                  <a:lnTo>
                    <a:pt x="3168" y="2927"/>
                  </a:lnTo>
                  <a:lnTo>
                    <a:pt x="3112" y="2991"/>
                  </a:lnTo>
                  <a:lnTo>
                    <a:pt x="3052" y="3053"/>
                  </a:lnTo>
                  <a:lnTo>
                    <a:pt x="2990" y="3113"/>
                  </a:lnTo>
                  <a:lnTo>
                    <a:pt x="2926" y="3170"/>
                  </a:lnTo>
                  <a:lnTo>
                    <a:pt x="2858" y="3223"/>
                  </a:lnTo>
                  <a:lnTo>
                    <a:pt x="2788" y="3272"/>
                  </a:lnTo>
                  <a:lnTo>
                    <a:pt x="2715" y="3318"/>
                  </a:lnTo>
                  <a:lnTo>
                    <a:pt x="2641" y="3362"/>
                  </a:lnTo>
                  <a:lnTo>
                    <a:pt x="2563" y="3402"/>
                  </a:lnTo>
                  <a:lnTo>
                    <a:pt x="2484" y="3437"/>
                  </a:lnTo>
                  <a:lnTo>
                    <a:pt x="2403" y="3470"/>
                  </a:lnTo>
                  <a:lnTo>
                    <a:pt x="2319" y="3498"/>
                  </a:lnTo>
                  <a:lnTo>
                    <a:pt x="2235" y="3521"/>
                  </a:lnTo>
                  <a:lnTo>
                    <a:pt x="2148" y="3542"/>
                  </a:lnTo>
                  <a:lnTo>
                    <a:pt x="2060" y="3557"/>
                  </a:lnTo>
                  <a:lnTo>
                    <a:pt x="1971" y="3569"/>
                  </a:lnTo>
                  <a:lnTo>
                    <a:pt x="1880" y="3575"/>
                  </a:lnTo>
                  <a:lnTo>
                    <a:pt x="1787" y="3578"/>
                  </a:lnTo>
                  <a:lnTo>
                    <a:pt x="1696" y="3575"/>
                  </a:lnTo>
                  <a:lnTo>
                    <a:pt x="1605" y="3569"/>
                  </a:lnTo>
                  <a:lnTo>
                    <a:pt x="1516" y="3557"/>
                  </a:lnTo>
                  <a:lnTo>
                    <a:pt x="1428" y="3542"/>
                  </a:lnTo>
                  <a:lnTo>
                    <a:pt x="1341" y="3521"/>
                  </a:lnTo>
                  <a:lnTo>
                    <a:pt x="1257" y="3498"/>
                  </a:lnTo>
                  <a:lnTo>
                    <a:pt x="1173" y="3470"/>
                  </a:lnTo>
                  <a:lnTo>
                    <a:pt x="1092" y="3437"/>
                  </a:lnTo>
                  <a:lnTo>
                    <a:pt x="1013" y="3402"/>
                  </a:lnTo>
                  <a:lnTo>
                    <a:pt x="936" y="3362"/>
                  </a:lnTo>
                  <a:lnTo>
                    <a:pt x="861" y="3318"/>
                  </a:lnTo>
                  <a:lnTo>
                    <a:pt x="788" y="3272"/>
                  </a:lnTo>
                  <a:lnTo>
                    <a:pt x="718" y="3223"/>
                  </a:lnTo>
                  <a:lnTo>
                    <a:pt x="650" y="3170"/>
                  </a:lnTo>
                  <a:lnTo>
                    <a:pt x="586" y="3113"/>
                  </a:lnTo>
                  <a:lnTo>
                    <a:pt x="523" y="3053"/>
                  </a:lnTo>
                  <a:lnTo>
                    <a:pt x="465" y="2991"/>
                  </a:lnTo>
                  <a:lnTo>
                    <a:pt x="408" y="2927"/>
                  </a:lnTo>
                  <a:lnTo>
                    <a:pt x="355" y="2860"/>
                  </a:lnTo>
                  <a:lnTo>
                    <a:pt x="306" y="2788"/>
                  </a:lnTo>
                  <a:lnTo>
                    <a:pt x="258" y="2716"/>
                  </a:lnTo>
                  <a:lnTo>
                    <a:pt x="215" y="2642"/>
                  </a:lnTo>
                  <a:lnTo>
                    <a:pt x="176" y="2564"/>
                  </a:lnTo>
                  <a:lnTo>
                    <a:pt x="140" y="2485"/>
                  </a:lnTo>
                  <a:lnTo>
                    <a:pt x="108" y="2404"/>
                  </a:lnTo>
                  <a:lnTo>
                    <a:pt x="80" y="2321"/>
                  </a:lnTo>
                  <a:lnTo>
                    <a:pt x="57" y="2236"/>
                  </a:lnTo>
                  <a:lnTo>
                    <a:pt x="36" y="2149"/>
                  </a:lnTo>
                  <a:lnTo>
                    <a:pt x="21" y="2061"/>
                  </a:lnTo>
                  <a:lnTo>
                    <a:pt x="9" y="1972"/>
                  </a:lnTo>
                  <a:lnTo>
                    <a:pt x="2" y="1881"/>
                  </a:lnTo>
                  <a:lnTo>
                    <a:pt x="0" y="1788"/>
                  </a:lnTo>
                  <a:lnTo>
                    <a:pt x="2" y="1697"/>
                  </a:lnTo>
                  <a:lnTo>
                    <a:pt x="9" y="1606"/>
                  </a:lnTo>
                  <a:lnTo>
                    <a:pt x="21" y="1517"/>
                  </a:lnTo>
                  <a:lnTo>
                    <a:pt x="36" y="1429"/>
                  </a:lnTo>
                  <a:lnTo>
                    <a:pt x="57" y="1342"/>
                  </a:lnTo>
                  <a:lnTo>
                    <a:pt x="80" y="1256"/>
                  </a:lnTo>
                  <a:lnTo>
                    <a:pt x="108" y="1174"/>
                  </a:lnTo>
                  <a:lnTo>
                    <a:pt x="140" y="1093"/>
                  </a:lnTo>
                  <a:lnTo>
                    <a:pt x="176" y="1013"/>
                  </a:lnTo>
                  <a:lnTo>
                    <a:pt x="215" y="936"/>
                  </a:lnTo>
                  <a:lnTo>
                    <a:pt x="258" y="862"/>
                  </a:lnTo>
                  <a:lnTo>
                    <a:pt x="306" y="788"/>
                  </a:lnTo>
                  <a:lnTo>
                    <a:pt x="355" y="718"/>
                  </a:lnTo>
                  <a:lnTo>
                    <a:pt x="408" y="651"/>
                  </a:lnTo>
                  <a:lnTo>
                    <a:pt x="465" y="585"/>
                  </a:lnTo>
                  <a:lnTo>
                    <a:pt x="523" y="523"/>
                  </a:lnTo>
                  <a:lnTo>
                    <a:pt x="586" y="465"/>
                  </a:lnTo>
                  <a:lnTo>
                    <a:pt x="650" y="408"/>
                  </a:lnTo>
                  <a:lnTo>
                    <a:pt x="718" y="355"/>
                  </a:lnTo>
                  <a:lnTo>
                    <a:pt x="788" y="306"/>
                  </a:lnTo>
                  <a:lnTo>
                    <a:pt x="861" y="258"/>
                  </a:lnTo>
                  <a:lnTo>
                    <a:pt x="936" y="216"/>
                  </a:lnTo>
                  <a:lnTo>
                    <a:pt x="1013" y="176"/>
                  </a:lnTo>
                  <a:lnTo>
                    <a:pt x="1092" y="140"/>
                  </a:lnTo>
                  <a:lnTo>
                    <a:pt x="1173" y="108"/>
                  </a:lnTo>
                  <a:lnTo>
                    <a:pt x="1257" y="80"/>
                  </a:lnTo>
                  <a:lnTo>
                    <a:pt x="1341" y="57"/>
                  </a:lnTo>
                  <a:lnTo>
                    <a:pt x="1428" y="36"/>
                  </a:lnTo>
                  <a:lnTo>
                    <a:pt x="1516" y="20"/>
                  </a:lnTo>
                  <a:lnTo>
                    <a:pt x="1605" y="9"/>
                  </a:lnTo>
                  <a:lnTo>
                    <a:pt x="1696" y="2"/>
                  </a:lnTo>
                  <a:lnTo>
                    <a:pt x="1787" y="0"/>
                  </a:lnTo>
                  <a:lnTo>
                    <a:pt x="1880" y="2"/>
                  </a:lnTo>
                  <a:lnTo>
                    <a:pt x="1971" y="9"/>
                  </a:lnTo>
                  <a:lnTo>
                    <a:pt x="2060" y="20"/>
                  </a:lnTo>
                  <a:lnTo>
                    <a:pt x="2148" y="36"/>
                  </a:lnTo>
                  <a:lnTo>
                    <a:pt x="2235" y="57"/>
                  </a:lnTo>
                  <a:lnTo>
                    <a:pt x="2319" y="80"/>
                  </a:lnTo>
                  <a:lnTo>
                    <a:pt x="2403" y="108"/>
                  </a:lnTo>
                  <a:lnTo>
                    <a:pt x="2484" y="140"/>
                  </a:lnTo>
                  <a:lnTo>
                    <a:pt x="2563" y="176"/>
                  </a:lnTo>
                  <a:lnTo>
                    <a:pt x="2641" y="216"/>
                  </a:lnTo>
                  <a:lnTo>
                    <a:pt x="2715" y="258"/>
                  </a:lnTo>
                  <a:lnTo>
                    <a:pt x="2788" y="306"/>
                  </a:lnTo>
                  <a:lnTo>
                    <a:pt x="2858" y="355"/>
                  </a:lnTo>
                  <a:lnTo>
                    <a:pt x="2926" y="408"/>
                  </a:lnTo>
                  <a:lnTo>
                    <a:pt x="2990" y="465"/>
                  </a:lnTo>
                  <a:lnTo>
                    <a:pt x="3052" y="523"/>
                  </a:lnTo>
                  <a:lnTo>
                    <a:pt x="3112" y="585"/>
                  </a:lnTo>
                  <a:lnTo>
                    <a:pt x="3168" y="651"/>
                  </a:lnTo>
                  <a:lnTo>
                    <a:pt x="3221" y="718"/>
                  </a:lnTo>
                  <a:lnTo>
                    <a:pt x="3270" y="788"/>
                  </a:lnTo>
                  <a:lnTo>
                    <a:pt x="3317" y="862"/>
                  </a:lnTo>
                  <a:lnTo>
                    <a:pt x="3361" y="936"/>
                  </a:lnTo>
                  <a:lnTo>
                    <a:pt x="3400" y="1013"/>
                  </a:lnTo>
                  <a:lnTo>
                    <a:pt x="3435" y="1093"/>
                  </a:lnTo>
                  <a:lnTo>
                    <a:pt x="3468" y="1174"/>
                  </a:lnTo>
                  <a:lnTo>
                    <a:pt x="3496" y="1256"/>
                  </a:lnTo>
                  <a:lnTo>
                    <a:pt x="3520" y="1342"/>
                  </a:lnTo>
                  <a:lnTo>
                    <a:pt x="3540" y="1429"/>
                  </a:lnTo>
                  <a:lnTo>
                    <a:pt x="3556" y="1517"/>
                  </a:lnTo>
                  <a:lnTo>
                    <a:pt x="3567" y="1606"/>
                  </a:lnTo>
                  <a:lnTo>
                    <a:pt x="3574" y="1697"/>
                  </a:lnTo>
                  <a:lnTo>
                    <a:pt x="3576" y="1788"/>
                  </a:lnTo>
                  <a:close/>
                </a:path>
              </a:pathLst>
            </a:custGeom>
            <a:solidFill>
              <a:srgbClr val="FEFEFE"/>
            </a:solidFill>
            <a:ln>
              <a:noFill/>
            </a:ln>
            <a:extLst>
              <a:ext uri="{91240B29-F687-4F45-9708-019B960494DF}">
                <a14:hiddenLine xmlns:a14="http://schemas.microsoft.com/office/drawing/2010/main" w="9525">
                  <a:solidFill>
                    <a:srgbClr val="000000"/>
                  </a:solidFill>
                  <a:round/>
                </a14:hiddenLine>
              </a:ext>
            </a:extLst>
          </p:spPr>
          <p:txBody>
            <a:bodyPr vert="horz" wrap="square" lIns="121861" tIns="60931" rIns="121861" bIns="60931" numCol="1" anchor="t" anchorCtr="0" compatLnSpc="1"/>
            <a:lstStyle/>
            <a:p>
              <a:endParaRPr lang="zh-CN" altLang="en-US" sz="1600">
                <a:solidFill>
                  <a:schemeClr val="tx1">
                    <a:lumMod val="50000"/>
                    <a:lumOff val="50000"/>
                  </a:schemeClr>
                </a:solidFill>
                <a:cs typeface="+mn-ea"/>
                <a:sym typeface="+mn-lt"/>
              </a:endParaRPr>
            </a:p>
          </p:txBody>
        </p:sp>
      </p:grpSp>
      <p:grpSp>
        <p:nvGrpSpPr>
          <p:cNvPr id="12" name="淘宝店chenying0907 2"/>
          <p:cNvGrpSpPr/>
          <p:nvPr/>
        </p:nvGrpSpPr>
        <p:grpSpPr>
          <a:xfrm>
            <a:off x="6402659" y="2520652"/>
            <a:ext cx="894262" cy="894537"/>
            <a:chOff x="4597401" y="2028528"/>
            <a:chExt cx="966788" cy="966788"/>
          </a:xfrm>
        </p:grpSpPr>
        <p:sp>
          <p:nvSpPr>
            <p:cNvPr id="13" name="淘宝店chenying0907 7"/>
            <p:cNvSpPr/>
            <p:nvPr/>
          </p:nvSpPr>
          <p:spPr bwMode="auto">
            <a:xfrm>
              <a:off x="4597401" y="2028528"/>
              <a:ext cx="966788" cy="966788"/>
            </a:xfrm>
            <a:custGeom>
              <a:avLst/>
              <a:gdLst>
                <a:gd name="T0" fmla="*/ 2 w 4869"/>
                <a:gd name="T1" fmla="*/ 2493 h 4872"/>
                <a:gd name="T2" fmla="*/ 3 w 4869"/>
                <a:gd name="T3" fmla="*/ 2311 h 4872"/>
                <a:gd name="T4" fmla="*/ 76 w 4869"/>
                <a:gd name="T5" fmla="*/ 1827 h 4872"/>
                <a:gd name="T6" fmla="*/ 240 w 4869"/>
                <a:gd name="T7" fmla="*/ 1380 h 4872"/>
                <a:gd name="T8" fmla="*/ 484 w 4869"/>
                <a:gd name="T9" fmla="*/ 979 h 4872"/>
                <a:gd name="T10" fmla="*/ 798 w 4869"/>
                <a:gd name="T11" fmla="*/ 633 h 4872"/>
                <a:gd name="T12" fmla="*/ 1172 w 4869"/>
                <a:gd name="T13" fmla="*/ 353 h 4872"/>
                <a:gd name="T14" fmla="*/ 1598 w 4869"/>
                <a:gd name="T15" fmla="*/ 148 h 4872"/>
                <a:gd name="T16" fmla="*/ 2064 w 4869"/>
                <a:gd name="T17" fmla="*/ 29 h 4872"/>
                <a:gd name="T18" fmla="*/ 2560 w 4869"/>
                <a:gd name="T19" fmla="*/ 4 h 4872"/>
                <a:gd name="T20" fmla="*/ 3043 w 4869"/>
                <a:gd name="T21" fmla="*/ 77 h 4872"/>
                <a:gd name="T22" fmla="*/ 3490 w 4869"/>
                <a:gd name="T23" fmla="*/ 241 h 4872"/>
                <a:gd name="T24" fmla="*/ 3891 w 4869"/>
                <a:gd name="T25" fmla="*/ 484 h 4872"/>
                <a:gd name="T26" fmla="*/ 4237 w 4869"/>
                <a:gd name="T27" fmla="*/ 799 h 4872"/>
                <a:gd name="T28" fmla="*/ 4516 w 4869"/>
                <a:gd name="T29" fmla="*/ 1173 h 4872"/>
                <a:gd name="T30" fmla="*/ 4721 w 4869"/>
                <a:gd name="T31" fmla="*/ 1598 h 4872"/>
                <a:gd name="T32" fmla="*/ 4841 w 4869"/>
                <a:gd name="T33" fmla="*/ 2065 h 4872"/>
                <a:gd name="T34" fmla="*/ 4866 w 4869"/>
                <a:gd name="T35" fmla="*/ 2561 h 4872"/>
                <a:gd name="T36" fmla="*/ 4792 w 4869"/>
                <a:gd name="T37" fmla="*/ 3045 h 4872"/>
                <a:gd name="T38" fmla="*/ 4629 w 4869"/>
                <a:gd name="T39" fmla="*/ 3492 h 4872"/>
                <a:gd name="T40" fmla="*/ 4386 w 4869"/>
                <a:gd name="T41" fmla="*/ 3894 h 4872"/>
                <a:gd name="T42" fmla="*/ 4071 w 4869"/>
                <a:gd name="T43" fmla="*/ 4239 h 4872"/>
                <a:gd name="T44" fmla="*/ 3697 w 4869"/>
                <a:gd name="T45" fmla="*/ 4519 h 4872"/>
                <a:gd name="T46" fmla="*/ 3271 w 4869"/>
                <a:gd name="T47" fmla="*/ 4724 h 4872"/>
                <a:gd name="T48" fmla="*/ 2806 w 4869"/>
                <a:gd name="T49" fmla="*/ 4844 h 4872"/>
                <a:gd name="T50" fmla="*/ 2390 w 4869"/>
                <a:gd name="T51" fmla="*/ 4871 h 4872"/>
                <a:gd name="T52" fmla="*/ 2213 w 4869"/>
                <a:gd name="T53" fmla="*/ 4862 h 4872"/>
                <a:gd name="T54" fmla="*/ 2041 w 4869"/>
                <a:gd name="T55" fmla="*/ 4841 h 4872"/>
                <a:gd name="T56" fmla="*/ 1873 w 4869"/>
                <a:gd name="T57" fmla="*/ 4807 h 4872"/>
                <a:gd name="T58" fmla="*/ 1709 w 4869"/>
                <a:gd name="T59" fmla="*/ 4762 h 4872"/>
                <a:gd name="T60" fmla="*/ 1549 w 4869"/>
                <a:gd name="T61" fmla="*/ 4704 h 4872"/>
                <a:gd name="T62" fmla="*/ 1393 w 4869"/>
                <a:gd name="T63" fmla="*/ 4637 h 4872"/>
                <a:gd name="T64" fmla="*/ 1239 w 4869"/>
                <a:gd name="T65" fmla="*/ 4557 h 4872"/>
                <a:gd name="T66" fmla="*/ 1106 w 4869"/>
                <a:gd name="T67" fmla="*/ 4478 h 4872"/>
                <a:gd name="T68" fmla="*/ 1006 w 4869"/>
                <a:gd name="T69" fmla="*/ 4416 h 4872"/>
                <a:gd name="T70" fmla="*/ 933 w 4869"/>
                <a:gd name="T71" fmla="*/ 4397 h 4872"/>
                <a:gd name="T72" fmla="*/ 872 w 4869"/>
                <a:gd name="T73" fmla="*/ 4416 h 4872"/>
                <a:gd name="T74" fmla="*/ 793 w 4869"/>
                <a:gd name="T75" fmla="*/ 4475 h 4872"/>
                <a:gd name="T76" fmla="*/ 692 w 4869"/>
                <a:gd name="T77" fmla="*/ 4554 h 4872"/>
                <a:gd name="T78" fmla="*/ 580 w 4869"/>
                <a:gd name="T79" fmla="*/ 4616 h 4872"/>
                <a:gd name="T80" fmla="*/ 430 w 4869"/>
                <a:gd name="T81" fmla="*/ 4664 h 4872"/>
                <a:gd name="T82" fmla="*/ 231 w 4869"/>
                <a:gd name="T83" fmla="*/ 4686 h 4872"/>
                <a:gd name="T84" fmla="*/ 231 w 4869"/>
                <a:gd name="T85" fmla="*/ 4649 h 4872"/>
                <a:gd name="T86" fmla="*/ 295 w 4869"/>
                <a:gd name="T87" fmla="*/ 4590 h 4872"/>
                <a:gd name="T88" fmla="*/ 345 w 4869"/>
                <a:gd name="T89" fmla="*/ 4523 h 4872"/>
                <a:gd name="T90" fmla="*/ 381 w 4869"/>
                <a:gd name="T91" fmla="*/ 4448 h 4872"/>
                <a:gd name="T92" fmla="*/ 403 w 4869"/>
                <a:gd name="T93" fmla="*/ 4371 h 4872"/>
                <a:gd name="T94" fmla="*/ 417 w 4869"/>
                <a:gd name="T95" fmla="*/ 4293 h 4872"/>
                <a:gd name="T96" fmla="*/ 417 w 4869"/>
                <a:gd name="T97" fmla="*/ 4163 h 4872"/>
                <a:gd name="T98" fmla="*/ 390 w 4869"/>
                <a:gd name="T99" fmla="*/ 4020 h 4872"/>
                <a:gd name="T100" fmla="*/ 340 w 4869"/>
                <a:gd name="T101" fmla="*/ 3867 h 4872"/>
                <a:gd name="T102" fmla="*/ 222 w 4869"/>
                <a:gd name="T103" fmla="*/ 3567 h 4872"/>
                <a:gd name="T104" fmla="*/ 133 w 4869"/>
                <a:gd name="T105" fmla="*/ 3320 h 4872"/>
                <a:gd name="T106" fmla="*/ 70 w 4869"/>
                <a:gd name="T107" fmla="*/ 3099 h 4872"/>
                <a:gd name="T108" fmla="*/ 23 w 4869"/>
                <a:gd name="T109" fmla="*/ 2853 h 4872"/>
                <a:gd name="T110" fmla="*/ 1 w 4869"/>
                <a:gd name="T111" fmla="*/ 2581 h 4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869" h="4872">
                  <a:moveTo>
                    <a:pt x="0" y="2508"/>
                  </a:moveTo>
                  <a:lnTo>
                    <a:pt x="1" y="2510"/>
                  </a:lnTo>
                  <a:lnTo>
                    <a:pt x="2" y="2512"/>
                  </a:lnTo>
                  <a:lnTo>
                    <a:pt x="2" y="2493"/>
                  </a:lnTo>
                  <a:lnTo>
                    <a:pt x="1" y="2474"/>
                  </a:lnTo>
                  <a:lnTo>
                    <a:pt x="0" y="2455"/>
                  </a:lnTo>
                  <a:lnTo>
                    <a:pt x="0" y="2436"/>
                  </a:lnTo>
                  <a:lnTo>
                    <a:pt x="3" y="2311"/>
                  </a:lnTo>
                  <a:lnTo>
                    <a:pt x="12" y="2187"/>
                  </a:lnTo>
                  <a:lnTo>
                    <a:pt x="28" y="2065"/>
                  </a:lnTo>
                  <a:lnTo>
                    <a:pt x="49" y="1945"/>
                  </a:lnTo>
                  <a:lnTo>
                    <a:pt x="76" y="1827"/>
                  </a:lnTo>
                  <a:lnTo>
                    <a:pt x="109" y="1712"/>
                  </a:lnTo>
                  <a:lnTo>
                    <a:pt x="147" y="1598"/>
                  </a:lnTo>
                  <a:lnTo>
                    <a:pt x="191" y="1488"/>
                  </a:lnTo>
                  <a:lnTo>
                    <a:pt x="240" y="1380"/>
                  </a:lnTo>
                  <a:lnTo>
                    <a:pt x="294" y="1276"/>
                  </a:lnTo>
                  <a:lnTo>
                    <a:pt x="352" y="1173"/>
                  </a:lnTo>
                  <a:lnTo>
                    <a:pt x="416" y="1074"/>
                  </a:lnTo>
                  <a:lnTo>
                    <a:pt x="484" y="979"/>
                  </a:lnTo>
                  <a:lnTo>
                    <a:pt x="556" y="887"/>
                  </a:lnTo>
                  <a:lnTo>
                    <a:pt x="633" y="799"/>
                  </a:lnTo>
                  <a:lnTo>
                    <a:pt x="713" y="714"/>
                  </a:lnTo>
                  <a:lnTo>
                    <a:pt x="798" y="633"/>
                  </a:lnTo>
                  <a:lnTo>
                    <a:pt x="887" y="556"/>
                  </a:lnTo>
                  <a:lnTo>
                    <a:pt x="978" y="484"/>
                  </a:lnTo>
                  <a:lnTo>
                    <a:pt x="1074" y="416"/>
                  </a:lnTo>
                  <a:lnTo>
                    <a:pt x="1172" y="353"/>
                  </a:lnTo>
                  <a:lnTo>
                    <a:pt x="1274" y="295"/>
                  </a:lnTo>
                  <a:lnTo>
                    <a:pt x="1379" y="241"/>
                  </a:lnTo>
                  <a:lnTo>
                    <a:pt x="1487" y="192"/>
                  </a:lnTo>
                  <a:lnTo>
                    <a:pt x="1598" y="148"/>
                  </a:lnTo>
                  <a:lnTo>
                    <a:pt x="1710" y="110"/>
                  </a:lnTo>
                  <a:lnTo>
                    <a:pt x="1826" y="77"/>
                  </a:lnTo>
                  <a:lnTo>
                    <a:pt x="1944" y="50"/>
                  </a:lnTo>
                  <a:lnTo>
                    <a:pt x="2064" y="29"/>
                  </a:lnTo>
                  <a:lnTo>
                    <a:pt x="2186" y="13"/>
                  </a:lnTo>
                  <a:lnTo>
                    <a:pt x="2310" y="4"/>
                  </a:lnTo>
                  <a:lnTo>
                    <a:pt x="2435" y="0"/>
                  </a:lnTo>
                  <a:lnTo>
                    <a:pt x="2560" y="4"/>
                  </a:lnTo>
                  <a:lnTo>
                    <a:pt x="2684" y="13"/>
                  </a:lnTo>
                  <a:lnTo>
                    <a:pt x="2806" y="29"/>
                  </a:lnTo>
                  <a:lnTo>
                    <a:pt x="2925" y="50"/>
                  </a:lnTo>
                  <a:lnTo>
                    <a:pt x="3043" y="77"/>
                  </a:lnTo>
                  <a:lnTo>
                    <a:pt x="3158" y="110"/>
                  </a:lnTo>
                  <a:lnTo>
                    <a:pt x="3271" y="148"/>
                  </a:lnTo>
                  <a:lnTo>
                    <a:pt x="3383" y="192"/>
                  </a:lnTo>
                  <a:lnTo>
                    <a:pt x="3490" y="241"/>
                  </a:lnTo>
                  <a:lnTo>
                    <a:pt x="3594" y="295"/>
                  </a:lnTo>
                  <a:lnTo>
                    <a:pt x="3697" y="353"/>
                  </a:lnTo>
                  <a:lnTo>
                    <a:pt x="3796" y="416"/>
                  </a:lnTo>
                  <a:lnTo>
                    <a:pt x="3891" y="484"/>
                  </a:lnTo>
                  <a:lnTo>
                    <a:pt x="3983" y="556"/>
                  </a:lnTo>
                  <a:lnTo>
                    <a:pt x="4071" y="633"/>
                  </a:lnTo>
                  <a:lnTo>
                    <a:pt x="4156" y="714"/>
                  </a:lnTo>
                  <a:lnTo>
                    <a:pt x="4237" y="799"/>
                  </a:lnTo>
                  <a:lnTo>
                    <a:pt x="4313" y="887"/>
                  </a:lnTo>
                  <a:lnTo>
                    <a:pt x="4386" y="979"/>
                  </a:lnTo>
                  <a:lnTo>
                    <a:pt x="4453" y="1074"/>
                  </a:lnTo>
                  <a:lnTo>
                    <a:pt x="4516" y="1173"/>
                  </a:lnTo>
                  <a:lnTo>
                    <a:pt x="4575" y="1276"/>
                  </a:lnTo>
                  <a:lnTo>
                    <a:pt x="4629" y="1380"/>
                  </a:lnTo>
                  <a:lnTo>
                    <a:pt x="4677" y="1488"/>
                  </a:lnTo>
                  <a:lnTo>
                    <a:pt x="4721" y="1598"/>
                  </a:lnTo>
                  <a:lnTo>
                    <a:pt x="4760" y="1712"/>
                  </a:lnTo>
                  <a:lnTo>
                    <a:pt x="4792" y="1827"/>
                  </a:lnTo>
                  <a:lnTo>
                    <a:pt x="4819" y="1945"/>
                  </a:lnTo>
                  <a:lnTo>
                    <a:pt x="4841" y="2065"/>
                  </a:lnTo>
                  <a:lnTo>
                    <a:pt x="4857" y="2187"/>
                  </a:lnTo>
                  <a:lnTo>
                    <a:pt x="4866" y="2311"/>
                  </a:lnTo>
                  <a:lnTo>
                    <a:pt x="4869" y="2436"/>
                  </a:lnTo>
                  <a:lnTo>
                    <a:pt x="4866" y="2561"/>
                  </a:lnTo>
                  <a:lnTo>
                    <a:pt x="4857" y="2685"/>
                  </a:lnTo>
                  <a:lnTo>
                    <a:pt x="4841" y="2807"/>
                  </a:lnTo>
                  <a:lnTo>
                    <a:pt x="4819" y="2927"/>
                  </a:lnTo>
                  <a:lnTo>
                    <a:pt x="4792" y="3045"/>
                  </a:lnTo>
                  <a:lnTo>
                    <a:pt x="4760" y="3161"/>
                  </a:lnTo>
                  <a:lnTo>
                    <a:pt x="4721" y="3274"/>
                  </a:lnTo>
                  <a:lnTo>
                    <a:pt x="4677" y="3384"/>
                  </a:lnTo>
                  <a:lnTo>
                    <a:pt x="4629" y="3492"/>
                  </a:lnTo>
                  <a:lnTo>
                    <a:pt x="4575" y="3597"/>
                  </a:lnTo>
                  <a:lnTo>
                    <a:pt x="4516" y="3699"/>
                  </a:lnTo>
                  <a:lnTo>
                    <a:pt x="4453" y="3798"/>
                  </a:lnTo>
                  <a:lnTo>
                    <a:pt x="4386" y="3894"/>
                  </a:lnTo>
                  <a:lnTo>
                    <a:pt x="4313" y="3985"/>
                  </a:lnTo>
                  <a:lnTo>
                    <a:pt x="4237" y="4074"/>
                  </a:lnTo>
                  <a:lnTo>
                    <a:pt x="4156" y="4159"/>
                  </a:lnTo>
                  <a:lnTo>
                    <a:pt x="4071" y="4239"/>
                  </a:lnTo>
                  <a:lnTo>
                    <a:pt x="3983" y="4315"/>
                  </a:lnTo>
                  <a:lnTo>
                    <a:pt x="3891" y="4388"/>
                  </a:lnTo>
                  <a:lnTo>
                    <a:pt x="3796" y="4456"/>
                  </a:lnTo>
                  <a:lnTo>
                    <a:pt x="3697" y="4519"/>
                  </a:lnTo>
                  <a:lnTo>
                    <a:pt x="3594" y="4578"/>
                  </a:lnTo>
                  <a:lnTo>
                    <a:pt x="3490" y="4631"/>
                  </a:lnTo>
                  <a:lnTo>
                    <a:pt x="3383" y="4681"/>
                  </a:lnTo>
                  <a:lnTo>
                    <a:pt x="3271" y="4724"/>
                  </a:lnTo>
                  <a:lnTo>
                    <a:pt x="3158" y="4762"/>
                  </a:lnTo>
                  <a:lnTo>
                    <a:pt x="3043" y="4796"/>
                  </a:lnTo>
                  <a:lnTo>
                    <a:pt x="2925" y="4823"/>
                  </a:lnTo>
                  <a:lnTo>
                    <a:pt x="2806" y="4844"/>
                  </a:lnTo>
                  <a:lnTo>
                    <a:pt x="2684" y="4859"/>
                  </a:lnTo>
                  <a:lnTo>
                    <a:pt x="2560" y="4869"/>
                  </a:lnTo>
                  <a:lnTo>
                    <a:pt x="2435" y="4872"/>
                  </a:lnTo>
                  <a:lnTo>
                    <a:pt x="2390" y="4871"/>
                  </a:lnTo>
                  <a:lnTo>
                    <a:pt x="2345" y="4870"/>
                  </a:lnTo>
                  <a:lnTo>
                    <a:pt x="2301" y="4868"/>
                  </a:lnTo>
                  <a:lnTo>
                    <a:pt x="2257" y="4866"/>
                  </a:lnTo>
                  <a:lnTo>
                    <a:pt x="2213" y="4862"/>
                  </a:lnTo>
                  <a:lnTo>
                    <a:pt x="2169" y="4858"/>
                  </a:lnTo>
                  <a:lnTo>
                    <a:pt x="2126" y="4853"/>
                  </a:lnTo>
                  <a:lnTo>
                    <a:pt x="2083" y="4848"/>
                  </a:lnTo>
                  <a:lnTo>
                    <a:pt x="2041" y="4841"/>
                  </a:lnTo>
                  <a:lnTo>
                    <a:pt x="1998" y="4833"/>
                  </a:lnTo>
                  <a:lnTo>
                    <a:pt x="1956" y="4825"/>
                  </a:lnTo>
                  <a:lnTo>
                    <a:pt x="1914" y="4817"/>
                  </a:lnTo>
                  <a:lnTo>
                    <a:pt x="1873" y="4807"/>
                  </a:lnTo>
                  <a:lnTo>
                    <a:pt x="1831" y="4797"/>
                  </a:lnTo>
                  <a:lnTo>
                    <a:pt x="1790" y="4786"/>
                  </a:lnTo>
                  <a:lnTo>
                    <a:pt x="1750" y="4774"/>
                  </a:lnTo>
                  <a:lnTo>
                    <a:pt x="1709" y="4762"/>
                  </a:lnTo>
                  <a:lnTo>
                    <a:pt x="1669" y="4748"/>
                  </a:lnTo>
                  <a:lnTo>
                    <a:pt x="1628" y="4735"/>
                  </a:lnTo>
                  <a:lnTo>
                    <a:pt x="1589" y="4720"/>
                  </a:lnTo>
                  <a:lnTo>
                    <a:pt x="1549" y="4704"/>
                  </a:lnTo>
                  <a:lnTo>
                    <a:pt x="1510" y="4689"/>
                  </a:lnTo>
                  <a:lnTo>
                    <a:pt x="1470" y="4672"/>
                  </a:lnTo>
                  <a:lnTo>
                    <a:pt x="1431" y="4655"/>
                  </a:lnTo>
                  <a:lnTo>
                    <a:pt x="1393" y="4637"/>
                  </a:lnTo>
                  <a:lnTo>
                    <a:pt x="1353" y="4618"/>
                  </a:lnTo>
                  <a:lnTo>
                    <a:pt x="1315" y="4597"/>
                  </a:lnTo>
                  <a:lnTo>
                    <a:pt x="1276" y="4577"/>
                  </a:lnTo>
                  <a:lnTo>
                    <a:pt x="1239" y="4557"/>
                  </a:lnTo>
                  <a:lnTo>
                    <a:pt x="1201" y="4535"/>
                  </a:lnTo>
                  <a:lnTo>
                    <a:pt x="1164" y="4513"/>
                  </a:lnTo>
                  <a:lnTo>
                    <a:pt x="1125" y="4489"/>
                  </a:lnTo>
                  <a:lnTo>
                    <a:pt x="1106" y="4478"/>
                  </a:lnTo>
                  <a:lnTo>
                    <a:pt x="1083" y="4463"/>
                  </a:lnTo>
                  <a:lnTo>
                    <a:pt x="1057" y="4447"/>
                  </a:lnTo>
                  <a:lnTo>
                    <a:pt x="1026" y="4428"/>
                  </a:lnTo>
                  <a:lnTo>
                    <a:pt x="1006" y="4416"/>
                  </a:lnTo>
                  <a:lnTo>
                    <a:pt x="986" y="4407"/>
                  </a:lnTo>
                  <a:lnTo>
                    <a:pt x="968" y="4401"/>
                  </a:lnTo>
                  <a:lnTo>
                    <a:pt x="950" y="4398"/>
                  </a:lnTo>
                  <a:lnTo>
                    <a:pt x="933" y="4397"/>
                  </a:lnTo>
                  <a:lnTo>
                    <a:pt x="917" y="4399"/>
                  </a:lnTo>
                  <a:lnTo>
                    <a:pt x="901" y="4402"/>
                  </a:lnTo>
                  <a:lnTo>
                    <a:pt x="887" y="4408"/>
                  </a:lnTo>
                  <a:lnTo>
                    <a:pt x="872" y="4416"/>
                  </a:lnTo>
                  <a:lnTo>
                    <a:pt x="856" y="4425"/>
                  </a:lnTo>
                  <a:lnTo>
                    <a:pt x="841" y="4436"/>
                  </a:lnTo>
                  <a:lnTo>
                    <a:pt x="826" y="4448"/>
                  </a:lnTo>
                  <a:lnTo>
                    <a:pt x="793" y="4475"/>
                  </a:lnTo>
                  <a:lnTo>
                    <a:pt x="756" y="4506"/>
                  </a:lnTo>
                  <a:lnTo>
                    <a:pt x="736" y="4522"/>
                  </a:lnTo>
                  <a:lnTo>
                    <a:pt x="714" y="4539"/>
                  </a:lnTo>
                  <a:lnTo>
                    <a:pt x="692" y="4554"/>
                  </a:lnTo>
                  <a:lnTo>
                    <a:pt x="667" y="4570"/>
                  </a:lnTo>
                  <a:lnTo>
                    <a:pt x="640" y="4586"/>
                  </a:lnTo>
                  <a:lnTo>
                    <a:pt x="612" y="4602"/>
                  </a:lnTo>
                  <a:lnTo>
                    <a:pt x="580" y="4616"/>
                  </a:lnTo>
                  <a:lnTo>
                    <a:pt x="547" y="4630"/>
                  </a:lnTo>
                  <a:lnTo>
                    <a:pt x="511" y="4642"/>
                  </a:lnTo>
                  <a:lnTo>
                    <a:pt x="472" y="4654"/>
                  </a:lnTo>
                  <a:lnTo>
                    <a:pt x="430" y="4664"/>
                  </a:lnTo>
                  <a:lnTo>
                    <a:pt x="386" y="4672"/>
                  </a:lnTo>
                  <a:lnTo>
                    <a:pt x="338" y="4678"/>
                  </a:lnTo>
                  <a:lnTo>
                    <a:pt x="286" y="4683"/>
                  </a:lnTo>
                  <a:lnTo>
                    <a:pt x="231" y="4686"/>
                  </a:lnTo>
                  <a:lnTo>
                    <a:pt x="172" y="4686"/>
                  </a:lnTo>
                  <a:lnTo>
                    <a:pt x="192" y="4675"/>
                  </a:lnTo>
                  <a:lnTo>
                    <a:pt x="213" y="4663"/>
                  </a:lnTo>
                  <a:lnTo>
                    <a:pt x="231" y="4649"/>
                  </a:lnTo>
                  <a:lnTo>
                    <a:pt x="249" y="4636"/>
                  </a:lnTo>
                  <a:lnTo>
                    <a:pt x="266" y="4621"/>
                  </a:lnTo>
                  <a:lnTo>
                    <a:pt x="280" y="4606"/>
                  </a:lnTo>
                  <a:lnTo>
                    <a:pt x="295" y="4590"/>
                  </a:lnTo>
                  <a:lnTo>
                    <a:pt x="310" y="4575"/>
                  </a:lnTo>
                  <a:lnTo>
                    <a:pt x="322" y="4558"/>
                  </a:lnTo>
                  <a:lnTo>
                    <a:pt x="333" y="4541"/>
                  </a:lnTo>
                  <a:lnTo>
                    <a:pt x="345" y="4523"/>
                  </a:lnTo>
                  <a:lnTo>
                    <a:pt x="355" y="4505"/>
                  </a:lnTo>
                  <a:lnTo>
                    <a:pt x="364" y="4487"/>
                  </a:lnTo>
                  <a:lnTo>
                    <a:pt x="373" y="4468"/>
                  </a:lnTo>
                  <a:lnTo>
                    <a:pt x="381" y="4448"/>
                  </a:lnTo>
                  <a:lnTo>
                    <a:pt x="387" y="4429"/>
                  </a:lnTo>
                  <a:lnTo>
                    <a:pt x="393" y="4410"/>
                  </a:lnTo>
                  <a:lnTo>
                    <a:pt x="399" y="4391"/>
                  </a:lnTo>
                  <a:lnTo>
                    <a:pt x="403" y="4371"/>
                  </a:lnTo>
                  <a:lnTo>
                    <a:pt x="408" y="4351"/>
                  </a:lnTo>
                  <a:lnTo>
                    <a:pt x="411" y="4332"/>
                  </a:lnTo>
                  <a:lnTo>
                    <a:pt x="414" y="4312"/>
                  </a:lnTo>
                  <a:lnTo>
                    <a:pt x="417" y="4293"/>
                  </a:lnTo>
                  <a:lnTo>
                    <a:pt x="418" y="4274"/>
                  </a:lnTo>
                  <a:lnTo>
                    <a:pt x="420" y="4235"/>
                  </a:lnTo>
                  <a:lnTo>
                    <a:pt x="419" y="4198"/>
                  </a:lnTo>
                  <a:lnTo>
                    <a:pt x="417" y="4163"/>
                  </a:lnTo>
                  <a:lnTo>
                    <a:pt x="413" y="4129"/>
                  </a:lnTo>
                  <a:lnTo>
                    <a:pt x="407" y="4093"/>
                  </a:lnTo>
                  <a:lnTo>
                    <a:pt x="399" y="4057"/>
                  </a:lnTo>
                  <a:lnTo>
                    <a:pt x="390" y="4020"/>
                  </a:lnTo>
                  <a:lnTo>
                    <a:pt x="379" y="3983"/>
                  </a:lnTo>
                  <a:lnTo>
                    <a:pt x="367" y="3944"/>
                  </a:lnTo>
                  <a:lnTo>
                    <a:pt x="354" y="3906"/>
                  </a:lnTo>
                  <a:lnTo>
                    <a:pt x="340" y="3867"/>
                  </a:lnTo>
                  <a:lnTo>
                    <a:pt x="324" y="3826"/>
                  </a:lnTo>
                  <a:lnTo>
                    <a:pt x="293" y="3744"/>
                  </a:lnTo>
                  <a:lnTo>
                    <a:pt x="258" y="3657"/>
                  </a:lnTo>
                  <a:lnTo>
                    <a:pt x="222" y="3567"/>
                  </a:lnTo>
                  <a:lnTo>
                    <a:pt x="186" y="3471"/>
                  </a:lnTo>
                  <a:lnTo>
                    <a:pt x="168" y="3421"/>
                  </a:lnTo>
                  <a:lnTo>
                    <a:pt x="150" y="3372"/>
                  </a:lnTo>
                  <a:lnTo>
                    <a:pt x="133" y="3320"/>
                  </a:lnTo>
                  <a:lnTo>
                    <a:pt x="116" y="3266"/>
                  </a:lnTo>
                  <a:lnTo>
                    <a:pt x="100" y="3212"/>
                  </a:lnTo>
                  <a:lnTo>
                    <a:pt x="84" y="3155"/>
                  </a:lnTo>
                  <a:lnTo>
                    <a:pt x="70" y="3099"/>
                  </a:lnTo>
                  <a:lnTo>
                    <a:pt x="57" y="3039"/>
                  </a:lnTo>
                  <a:lnTo>
                    <a:pt x="45" y="2979"/>
                  </a:lnTo>
                  <a:lnTo>
                    <a:pt x="34" y="2917"/>
                  </a:lnTo>
                  <a:lnTo>
                    <a:pt x="23" y="2853"/>
                  </a:lnTo>
                  <a:lnTo>
                    <a:pt x="15" y="2788"/>
                  </a:lnTo>
                  <a:lnTo>
                    <a:pt x="9" y="2721"/>
                  </a:lnTo>
                  <a:lnTo>
                    <a:pt x="4" y="2651"/>
                  </a:lnTo>
                  <a:lnTo>
                    <a:pt x="1" y="2581"/>
                  </a:lnTo>
                  <a:lnTo>
                    <a:pt x="0" y="2508"/>
                  </a:lnTo>
                  <a:close/>
                </a:path>
              </a:pathLst>
            </a:custGeom>
            <a:solidFill>
              <a:schemeClr val="accent1"/>
            </a:solidFill>
            <a:ln>
              <a:noFill/>
            </a:ln>
          </p:spPr>
          <p:txBody>
            <a:bodyPr vert="horz" wrap="square" lIns="121861" tIns="60931" rIns="121861" bIns="60931" numCol="1" anchor="t" anchorCtr="0" compatLnSpc="1"/>
            <a:lstStyle/>
            <a:p>
              <a:endParaRPr lang="zh-CN" altLang="en-US" sz="1600">
                <a:solidFill>
                  <a:schemeClr val="tx1">
                    <a:lumMod val="50000"/>
                    <a:lumOff val="50000"/>
                  </a:schemeClr>
                </a:solidFill>
                <a:cs typeface="+mn-ea"/>
                <a:sym typeface="+mn-lt"/>
              </a:endParaRPr>
            </a:p>
          </p:txBody>
        </p:sp>
        <p:sp>
          <p:nvSpPr>
            <p:cNvPr id="14" name="淘宝店chenying0907 8"/>
            <p:cNvSpPr/>
            <p:nvPr/>
          </p:nvSpPr>
          <p:spPr bwMode="auto">
            <a:xfrm>
              <a:off x="4725988" y="2157115"/>
              <a:ext cx="709613" cy="709613"/>
            </a:xfrm>
            <a:custGeom>
              <a:avLst/>
              <a:gdLst>
                <a:gd name="T0" fmla="*/ 9 w 3575"/>
                <a:gd name="T1" fmla="*/ 1972 h 3577"/>
                <a:gd name="T2" fmla="*/ 56 w 3575"/>
                <a:gd name="T3" fmla="*/ 2235 h 3577"/>
                <a:gd name="T4" fmla="*/ 140 w 3575"/>
                <a:gd name="T5" fmla="*/ 2485 h 3577"/>
                <a:gd name="T6" fmla="*/ 259 w 3575"/>
                <a:gd name="T7" fmla="*/ 2716 h 3577"/>
                <a:gd name="T8" fmla="*/ 407 w 3575"/>
                <a:gd name="T9" fmla="*/ 2927 h 3577"/>
                <a:gd name="T10" fmla="*/ 586 w 3575"/>
                <a:gd name="T11" fmla="*/ 3113 h 3577"/>
                <a:gd name="T12" fmla="*/ 788 w 3575"/>
                <a:gd name="T13" fmla="*/ 3272 h 3577"/>
                <a:gd name="T14" fmla="*/ 1013 w 3575"/>
                <a:gd name="T15" fmla="*/ 3400 h 3577"/>
                <a:gd name="T16" fmla="*/ 1256 w 3575"/>
                <a:gd name="T17" fmla="*/ 3497 h 3577"/>
                <a:gd name="T18" fmla="*/ 1515 w 3575"/>
                <a:gd name="T19" fmla="*/ 3557 h 3577"/>
                <a:gd name="T20" fmla="*/ 1788 w 3575"/>
                <a:gd name="T21" fmla="*/ 3577 h 3577"/>
                <a:gd name="T22" fmla="*/ 2059 w 3575"/>
                <a:gd name="T23" fmla="*/ 3557 h 3577"/>
                <a:gd name="T24" fmla="*/ 2319 w 3575"/>
                <a:gd name="T25" fmla="*/ 3497 h 3577"/>
                <a:gd name="T26" fmla="*/ 2563 w 3575"/>
                <a:gd name="T27" fmla="*/ 3400 h 3577"/>
                <a:gd name="T28" fmla="*/ 2787 w 3575"/>
                <a:gd name="T29" fmla="*/ 3272 h 3577"/>
                <a:gd name="T30" fmla="*/ 2989 w 3575"/>
                <a:gd name="T31" fmla="*/ 3113 h 3577"/>
                <a:gd name="T32" fmla="*/ 3167 w 3575"/>
                <a:gd name="T33" fmla="*/ 2927 h 3577"/>
                <a:gd name="T34" fmla="*/ 3317 w 3575"/>
                <a:gd name="T35" fmla="*/ 2716 h 3577"/>
                <a:gd name="T36" fmla="*/ 3435 w 3575"/>
                <a:gd name="T37" fmla="*/ 2485 h 3577"/>
                <a:gd name="T38" fmla="*/ 3519 w 3575"/>
                <a:gd name="T39" fmla="*/ 2235 h 3577"/>
                <a:gd name="T40" fmla="*/ 3566 w 3575"/>
                <a:gd name="T41" fmla="*/ 1972 h 3577"/>
                <a:gd name="T42" fmla="*/ 3573 w 3575"/>
                <a:gd name="T43" fmla="*/ 1696 h 3577"/>
                <a:gd name="T44" fmla="*/ 3539 w 3575"/>
                <a:gd name="T45" fmla="*/ 1427 h 3577"/>
                <a:gd name="T46" fmla="*/ 3467 w 3575"/>
                <a:gd name="T47" fmla="*/ 1173 h 3577"/>
                <a:gd name="T48" fmla="*/ 3360 w 3575"/>
                <a:gd name="T49" fmla="*/ 935 h 3577"/>
                <a:gd name="T50" fmla="*/ 3220 w 3575"/>
                <a:gd name="T51" fmla="*/ 718 h 3577"/>
                <a:gd name="T52" fmla="*/ 3052 w 3575"/>
                <a:gd name="T53" fmla="*/ 523 h 3577"/>
                <a:gd name="T54" fmla="*/ 2857 w 3575"/>
                <a:gd name="T55" fmla="*/ 355 h 3577"/>
                <a:gd name="T56" fmla="*/ 2640 w 3575"/>
                <a:gd name="T57" fmla="*/ 215 h 3577"/>
                <a:gd name="T58" fmla="*/ 2402 w 3575"/>
                <a:gd name="T59" fmla="*/ 108 h 3577"/>
                <a:gd name="T60" fmla="*/ 2147 w 3575"/>
                <a:gd name="T61" fmla="*/ 36 h 3577"/>
                <a:gd name="T62" fmla="*/ 1879 w 3575"/>
                <a:gd name="T63" fmla="*/ 2 h 3577"/>
                <a:gd name="T64" fmla="*/ 1604 w 3575"/>
                <a:gd name="T65" fmla="*/ 9 h 3577"/>
                <a:gd name="T66" fmla="*/ 1341 w 3575"/>
                <a:gd name="T67" fmla="*/ 56 h 3577"/>
                <a:gd name="T68" fmla="*/ 1091 w 3575"/>
                <a:gd name="T69" fmla="*/ 139 h 3577"/>
                <a:gd name="T70" fmla="*/ 860 w 3575"/>
                <a:gd name="T71" fmla="*/ 258 h 3577"/>
                <a:gd name="T72" fmla="*/ 650 w 3575"/>
                <a:gd name="T73" fmla="*/ 408 h 3577"/>
                <a:gd name="T74" fmla="*/ 464 w 3575"/>
                <a:gd name="T75" fmla="*/ 585 h 3577"/>
                <a:gd name="T76" fmla="*/ 305 w 3575"/>
                <a:gd name="T77" fmla="*/ 788 h 3577"/>
                <a:gd name="T78" fmla="*/ 175 w 3575"/>
                <a:gd name="T79" fmla="*/ 1012 h 3577"/>
                <a:gd name="T80" fmla="*/ 80 w 3575"/>
                <a:gd name="T81" fmla="*/ 1256 h 3577"/>
                <a:gd name="T82" fmla="*/ 20 w 3575"/>
                <a:gd name="T83" fmla="*/ 1516 h 3577"/>
                <a:gd name="T84" fmla="*/ 0 w 3575"/>
                <a:gd name="T85" fmla="*/ 1788 h 3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575" h="3577">
                  <a:moveTo>
                    <a:pt x="0" y="1788"/>
                  </a:moveTo>
                  <a:lnTo>
                    <a:pt x="2" y="1880"/>
                  </a:lnTo>
                  <a:lnTo>
                    <a:pt x="9" y="1972"/>
                  </a:lnTo>
                  <a:lnTo>
                    <a:pt x="20" y="2061"/>
                  </a:lnTo>
                  <a:lnTo>
                    <a:pt x="36" y="2149"/>
                  </a:lnTo>
                  <a:lnTo>
                    <a:pt x="56" y="2235"/>
                  </a:lnTo>
                  <a:lnTo>
                    <a:pt x="80" y="2320"/>
                  </a:lnTo>
                  <a:lnTo>
                    <a:pt x="108" y="2403"/>
                  </a:lnTo>
                  <a:lnTo>
                    <a:pt x="140" y="2485"/>
                  </a:lnTo>
                  <a:lnTo>
                    <a:pt x="175" y="2564"/>
                  </a:lnTo>
                  <a:lnTo>
                    <a:pt x="216" y="2641"/>
                  </a:lnTo>
                  <a:lnTo>
                    <a:pt x="259" y="2716"/>
                  </a:lnTo>
                  <a:lnTo>
                    <a:pt x="305" y="2788"/>
                  </a:lnTo>
                  <a:lnTo>
                    <a:pt x="355" y="2859"/>
                  </a:lnTo>
                  <a:lnTo>
                    <a:pt x="407" y="2927"/>
                  </a:lnTo>
                  <a:lnTo>
                    <a:pt x="464" y="2991"/>
                  </a:lnTo>
                  <a:lnTo>
                    <a:pt x="524" y="3053"/>
                  </a:lnTo>
                  <a:lnTo>
                    <a:pt x="586" y="3113"/>
                  </a:lnTo>
                  <a:lnTo>
                    <a:pt x="650" y="3169"/>
                  </a:lnTo>
                  <a:lnTo>
                    <a:pt x="717" y="3222"/>
                  </a:lnTo>
                  <a:lnTo>
                    <a:pt x="788" y="3272"/>
                  </a:lnTo>
                  <a:lnTo>
                    <a:pt x="860" y="3318"/>
                  </a:lnTo>
                  <a:lnTo>
                    <a:pt x="935" y="3361"/>
                  </a:lnTo>
                  <a:lnTo>
                    <a:pt x="1013" y="3400"/>
                  </a:lnTo>
                  <a:lnTo>
                    <a:pt x="1091" y="3436"/>
                  </a:lnTo>
                  <a:lnTo>
                    <a:pt x="1173" y="3469"/>
                  </a:lnTo>
                  <a:lnTo>
                    <a:pt x="1256" y="3497"/>
                  </a:lnTo>
                  <a:lnTo>
                    <a:pt x="1341" y="3521"/>
                  </a:lnTo>
                  <a:lnTo>
                    <a:pt x="1427" y="3541"/>
                  </a:lnTo>
                  <a:lnTo>
                    <a:pt x="1515" y="3557"/>
                  </a:lnTo>
                  <a:lnTo>
                    <a:pt x="1604" y="3568"/>
                  </a:lnTo>
                  <a:lnTo>
                    <a:pt x="1696" y="3575"/>
                  </a:lnTo>
                  <a:lnTo>
                    <a:pt x="1788" y="3577"/>
                  </a:lnTo>
                  <a:lnTo>
                    <a:pt x="1879" y="3575"/>
                  </a:lnTo>
                  <a:lnTo>
                    <a:pt x="1970" y="3568"/>
                  </a:lnTo>
                  <a:lnTo>
                    <a:pt x="2059" y="3557"/>
                  </a:lnTo>
                  <a:lnTo>
                    <a:pt x="2147" y="3541"/>
                  </a:lnTo>
                  <a:lnTo>
                    <a:pt x="2234" y="3521"/>
                  </a:lnTo>
                  <a:lnTo>
                    <a:pt x="2319" y="3497"/>
                  </a:lnTo>
                  <a:lnTo>
                    <a:pt x="2402" y="3469"/>
                  </a:lnTo>
                  <a:lnTo>
                    <a:pt x="2483" y="3436"/>
                  </a:lnTo>
                  <a:lnTo>
                    <a:pt x="2563" y="3400"/>
                  </a:lnTo>
                  <a:lnTo>
                    <a:pt x="2640" y="3361"/>
                  </a:lnTo>
                  <a:lnTo>
                    <a:pt x="2714" y="3318"/>
                  </a:lnTo>
                  <a:lnTo>
                    <a:pt x="2787" y="3272"/>
                  </a:lnTo>
                  <a:lnTo>
                    <a:pt x="2857" y="3222"/>
                  </a:lnTo>
                  <a:lnTo>
                    <a:pt x="2925" y="3169"/>
                  </a:lnTo>
                  <a:lnTo>
                    <a:pt x="2989" y="3113"/>
                  </a:lnTo>
                  <a:lnTo>
                    <a:pt x="3052" y="3053"/>
                  </a:lnTo>
                  <a:lnTo>
                    <a:pt x="3111" y="2991"/>
                  </a:lnTo>
                  <a:lnTo>
                    <a:pt x="3167" y="2927"/>
                  </a:lnTo>
                  <a:lnTo>
                    <a:pt x="3220" y="2859"/>
                  </a:lnTo>
                  <a:lnTo>
                    <a:pt x="3270" y="2788"/>
                  </a:lnTo>
                  <a:lnTo>
                    <a:pt x="3317" y="2716"/>
                  </a:lnTo>
                  <a:lnTo>
                    <a:pt x="3360" y="2641"/>
                  </a:lnTo>
                  <a:lnTo>
                    <a:pt x="3399" y="2564"/>
                  </a:lnTo>
                  <a:lnTo>
                    <a:pt x="3435" y="2485"/>
                  </a:lnTo>
                  <a:lnTo>
                    <a:pt x="3467" y="2403"/>
                  </a:lnTo>
                  <a:lnTo>
                    <a:pt x="3495" y="2320"/>
                  </a:lnTo>
                  <a:lnTo>
                    <a:pt x="3519" y="2235"/>
                  </a:lnTo>
                  <a:lnTo>
                    <a:pt x="3539" y="2149"/>
                  </a:lnTo>
                  <a:lnTo>
                    <a:pt x="3555" y="2061"/>
                  </a:lnTo>
                  <a:lnTo>
                    <a:pt x="3566" y="1972"/>
                  </a:lnTo>
                  <a:lnTo>
                    <a:pt x="3573" y="1880"/>
                  </a:lnTo>
                  <a:lnTo>
                    <a:pt x="3575" y="1788"/>
                  </a:lnTo>
                  <a:lnTo>
                    <a:pt x="3573" y="1696"/>
                  </a:lnTo>
                  <a:lnTo>
                    <a:pt x="3566" y="1605"/>
                  </a:lnTo>
                  <a:lnTo>
                    <a:pt x="3555" y="1516"/>
                  </a:lnTo>
                  <a:lnTo>
                    <a:pt x="3539" y="1427"/>
                  </a:lnTo>
                  <a:lnTo>
                    <a:pt x="3519" y="1341"/>
                  </a:lnTo>
                  <a:lnTo>
                    <a:pt x="3495" y="1256"/>
                  </a:lnTo>
                  <a:lnTo>
                    <a:pt x="3467" y="1173"/>
                  </a:lnTo>
                  <a:lnTo>
                    <a:pt x="3435" y="1092"/>
                  </a:lnTo>
                  <a:lnTo>
                    <a:pt x="3399" y="1012"/>
                  </a:lnTo>
                  <a:lnTo>
                    <a:pt x="3360" y="935"/>
                  </a:lnTo>
                  <a:lnTo>
                    <a:pt x="3317" y="861"/>
                  </a:lnTo>
                  <a:lnTo>
                    <a:pt x="3270" y="788"/>
                  </a:lnTo>
                  <a:lnTo>
                    <a:pt x="3220" y="718"/>
                  </a:lnTo>
                  <a:lnTo>
                    <a:pt x="3167" y="650"/>
                  </a:lnTo>
                  <a:lnTo>
                    <a:pt x="3111" y="585"/>
                  </a:lnTo>
                  <a:lnTo>
                    <a:pt x="3052" y="523"/>
                  </a:lnTo>
                  <a:lnTo>
                    <a:pt x="2989" y="464"/>
                  </a:lnTo>
                  <a:lnTo>
                    <a:pt x="2925" y="408"/>
                  </a:lnTo>
                  <a:lnTo>
                    <a:pt x="2857" y="355"/>
                  </a:lnTo>
                  <a:lnTo>
                    <a:pt x="2787" y="305"/>
                  </a:lnTo>
                  <a:lnTo>
                    <a:pt x="2714" y="258"/>
                  </a:lnTo>
                  <a:lnTo>
                    <a:pt x="2640" y="215"/>
                  </a:lnTo>
                  <a:lnTo>
                    <a:pt x="2563" y="175"/>
                  </a:lnTo>
                  <a:lnTo>
                    <a:pt x="2483" y="139"/>
                  </a:lnTo>
                  <a:lnTo>
                    <a:pt x="2402" y="108"/>
                  </a:lnTo>
                  <a:lnTo>
                    <a:pt x="2319" y="80"/>
                  </a:lnTo>
                  <a:lnTo>
                    <a:pt x="2234" y="56"/>
                  </a:lnTo>
                  <a:lnTo>
                    <a:pt x="2147" y="36"/>
                  </a:lnTo>
                  <a:lnTo>
                    <a:pt x="2059" y="20"/>
                  </a:lnTo>
                  <a:lnTo>
                    <a:pt x="1970" y="9"/>
                  </a:lnTo>
                  <a:lnTo>
                    <a:pt x="1879" y="2"/>
                  </a:lnTo>
                  <a:lnTo>
                    <a:pt x="1788" y="0"/>
                  </a:lnTo>
                  <a:lnTo>
                    <a:pt x="1696" y="2"/>
                  </a:lnTo>
                  <a:lnTo>
                    <a:pt x="1604" y="9"/>
                  </a:lnTo>
                  <a:lnTo>
                    <a:pt x="1515" y="20"/>
                  </a:lnTo>
                  <a:lnTo>
                    <a:pt x="1427" y="36"/>
                  </a:lnTo>
                  <a:lnTo>
                    <a:pt x="1341" y="56"/>
                  </a:lnTo>
                  <a:lnTo>
                    <a:pt x="1256" y="80"/>
                  </a:lnTo>
                  <a:lnTo>
                    <a:pt x="1173" y="108"/>
                  </a:lnTo>
                  <a:lnTo>
                    <a:pt x="1091" y="139"/>
                  </a:lnTo>
                  <a:lnTo>
                    <a:pt x="1013" y="175"/>
                  </a:lnTo>
                  <a:lnTo>
                    <a:pt x="935" y="215"/>
                  </a:lnTo>
                  <a:lnTo>
                    <a:pt x="860" y="258"/>
                  </a:lnTo>
                  <a:lnTo>
                    <a:pt x="788" y="305"/>
                  </a:lnTo>
                  <a:lnTo>
                    <a:pt x="717" y="355"/>
                  </a:lnTo>
                  <a:lnTo>
                    <a:pt x="650" y="408"/>
                  </a:lnTo>
                  <a:lnTo>
                    <a:pt x="586" y="464"/>
                  </a:lnTo>
                  <a:lnTo>
                    <a:pt x="524" y="523"/>
                  </a:lnTo>
                  <a:lnTo>
                    <a:pt x="464" y="585"/>
                  </a:lnTo>
                  <a:lnTo>
                    <a:pt x="407" y="650"/>
                  </a:lnTo>
                  <a:lnTo>
                    <a:pt x="355" y="718"/>
                  </a:lnTo>
                  <a:lnTo>
                    <a:pt x="305" y="788"/>
                  </a:lnTo>
                  <a:lnTo>
                    <a:pt x="259" y="861"/>
                  </a:lnTo>
                  <a:lnTo>
                    <a:pt x="216" y="935"/>
                  </a:lnTo>
                  <a:lnTo>
                    <a:pt x="175" y="1012"/>
                  </a:lnTo>
                  <a:lnTo>
                    <a:pt x="140" y="1092"/>
                  </a:lnTo>
                  <a:lnTo>
                    <a:pt x="108" y="1173"/>
                  </a:lnTo>
                  <a:lnTo>
                    <a:pt x="80" y="1256"/>
                  </a:lnTo>
                  <a:lnTo>
                    <a:pt x="56" y="1341"/>
                  </a:lnTo>
                  <a:lnTo>
                    <a:pt x="36" y="1427"/>
                  </a:lnTo>
                  <a:lnTo>
                    <a:pt x="20" y="1516"/>
                  </a:lnTo>
                  <a:lnTo>
                    <a:pt x="9" y="1605"/>
                  </a:lnTo>
                  <a:lnTo>
                    <a:pt x="2" y="1696"/>
                  </a:lnTo>
                  <a:lnTo>
                    <a:pt x="0" y="1788"/>
                  </a:lnTo>
                  <a:close/>
                </a:path>
              </a:pathLst>
            </a:custGeom>
            <a:solidFill>
              <a:srgbClr val="FEFEFE"/>
            </a:solidFill>
            <a:ln>
              <a:noFill/>
            </a:ln>
            <a:extLst>
              <a:ext uri="{91240B29-F687-4F45-9708-019B960494DF}">
                <a14:hiddenLine xmlns:a14="http://schemas.microsoft.com/office/drawing/2010/main" w="9525">
                  <a:solidFill>
                    <a:srgbClr val="000000"/>
                  </a:solidFill>
                  <a:round/>
                </a14:hiddenLine>
              </a:ext>
            </a:extLst>
          </p:spPr>
          <p:txBody>
            <a:bodyPr vert="horz" wrap="square" lIns="121861" tIns="60931" rIns="121861" bIns="60931" numCol="1" anchor="t" anchorCtr="0" compatLnSpc="1"/>
            <a:lstStyle/>
            <a:p>
              <a:endParaRPr lang="zh-CN" altLang="en-US" sz="1600">
                <a:solidFill>
                  <a:schemeClr val="tx1">
                    <a:lumMod val="50000"/>
                    <a:lumOff val="50000"/>
                  </a:schemeClr>
                </a:solidFill>
                <a:cs typeface="+mn-ea"/>
                <a:sym typeface="+mn-lt"/>
              </a:endParaRPr>
            </a:p>
          </p:txBody>
        </p:sp>
      </p:grpSp>
      <p:grpSp>
        <p:nvGrpSpPr>
          <p:cNvPr id="15" name="淘宝店chenying0907 4"/>
          <p:cNvGrpSpPr/>
          <p:nvPr/>
        </p:nvGrpSpPr>
        <p:grpSpPr>
          <a:xfrm>
            <a:off x="5505460" y="3240395"/>
            <a:ext cx="894262" cy="894537"/>
            <a:chOff x="3627438" y="2806403"/>
            <a:chExt cx="966788" cy="966788"/>
          </a:xfrm>
        </p:grpSpPr>
        <p:sp>
          <p:nvSpPr>
            <p:cNvPr id="16" name="淘宝店chenying0907 9"/>
            <p:cNvSpPr/>
            <p:nvPr/>
          </p:nvSpPr>
          <p:spPr bwMode="auto">
            <a:xfrm>
              <a:off x="3627438" y="2806403"/>
              <a:ext cx="966788" cy="966788"/>
            </a:xfrm>
            <a:custGeom>
              <a:avLst/>
              <a:gdLst>
                <a:gd name="T0" fmla="*/ 4867 w 4869"/>
                <a:gd name="T1" fmla="*/ 2493 h 4872"/>
                <a:gd name="T2" fmla="*/ 4866 w 4869"/>
                <a:gd name="T3" fmla="*/ 2310 h 4872"/>
                <a:gd name="T4" fmla="*/ 4793 w 4869"/>
                <a:gd name="T5" fmla="*/ 1827 h 4872"/>
                <a:gd name="T6" fmla="*/ 4629 w 4869"/>
                <a:gd name="T7" fmla="*/ 1380 h 4872"/>
                <a:gd name="T8" fmla="*/ 4385 w 4869"/>
                <a:gd name="T9" fmla="*/ 978 h 4872"/>
                <a:gd name="T10" fmla="*/ 4071 w 4869"/>
                <a:gd name="T11" fmla="*/ 632 h 4872"/>
                <a:gd name="T12" fmla="*/ 3697 w 4869"/>
                <a:gd name="T13" fmla="*/ 353 h 4872"/>
                <a:gd name="T14" fmla="*/ 3271 w 4869"/>
                <a:gd name="T15" fmla="*/ 147 h 4872"/>
                <a:gd name="T16" fmla="*/ 2805 w 4869"/>
                <a:gd name="T17" fmla="*/ 28 h 4872"/>
                <a:gd name="T18" fmla="*/ 2309 w 4869"/>
                <a:gd name="T19" fmla="*/ 3 h 4872"/>
                <a:gd name="T20" fmla="*/ 1826 w 4869"/>
                <a:gd name="T21" fmla="*/ 76 h 4872"/>
                <a:gd name="T22" fmla="*/ 1379 w 4869"/>
                <a:gd name="T23" fmla="*/ 240 h 4872"/>
                <a:gd name="T24" fmla="*/ 978 w 4869"/>
                <a:gd name="T25" fmla="*/ 483 h 4872"/>
                <a:gd name="T26" fmla="*/ 632 w 4869"/>
                <a:gd name="T27" fmla="*/ 798 h 4872"/>
                <a:gd name="T28" fmla="*/ 353 w 4869"/>
                <a:gd name="T29" fmla="*/ 1172 h 4872"/>
                <a:gd name="T30" fmla="*/ 148 w 4869"/>
                <a:gd name="T31" fmla="*/ 1599 h 4872"/>
                <a:gd name="T32" fmla="*/ 28 w 4869"/>
                <a:gd name="T33" fmla="*/ 2065 h 4872"/>
                <a:gd name="T34" fmla="*/ 3 w 4869"/>
                <a:gd name="T35" fmla="*/ 2561 h 4872"/>
                <a:gd name="T36" fmla="*/ 77 w 4869"/>
                <a:gd name="T37" fmla="*/ 3044 h 4872"/>
                <a:gd name="T38" fmla="*/ 240 w 4869"/>
                <a:gd name="T39" fmla="*/ 3492 h 4872"/>
                <a:gd name="T40" fmla="*/ 483 w 4869"/>
                <a:gd name="T41" fmla="*/ 3893 h 4872"/>
                <a:gd name="T42" fmla="*/ 798 w 4869"/>
                <a:gd name="T43" fmla="*/ 4239 h 4872"/>
                <a:gd name="T44" fmla="*/ 1172 w 4869"/>
                <a:gd name="T45" fmla="*/ 4519 h 4872"/>
                <a:gd name="T46" fmla="*/ 1598 w 4869"/>
                <a:gd name="T47" fmla="*/ 4724 h 4872"/>
                <a:gd name="T48" fmla="*/ 2063 w 4869"/>
                <a:gd name="T49" fmla="*/ 4843 h 4872"/>
                <a:gd name="T50" fmla="*/ 2479 w 4869"/>
                <a:gd name="T51" fmla="*/ 4871 h 4872"/>
                <a:gd name="T52" fmla="*/ 2656 w 4869"/>
                <a:gd name="T53" fmla="*/ 4862 h 4872"/>
                <a:gd name="T54" fmla="*/ 2828 w 4869"/>
                <a:gd name="T55" fmla="*/ 4840 h 4872"/>
                <a:gd name="T56" fmla="*/ 2996 w 4869"/>
                <a:gd name="T57" fmla="*/ 4806 h 4872"/>
                <a:gd name="T58" fmla="*/ 3160 w 4869"/>
                <a:gd name="T59" fmla="*/ 4761 h 4872"/>
                <a:gd name="T60" fmla="*/ 3320 w 4869"/>
                <a:gd name="T61" fmla="*/ 4705 h 4872"/>
                <a:gd name="T62" fmla="*/ 3476 w 4869"/>
                <a:gd name="T63" fmla="*/ 4636 h 4872"/>
                <a:gd name="T64" fmla="*/ 3630 w 4869"/>
                <a:gd name="T65" fmla="*/ 4556 h 4872"/>
                <a:gd name="T66" fmla="*/ 3763 w 4869"/>
                <a:gd name="T67" fmla="*/ 4477 h 4872"/>
                <a:gd name="T68" fmla="*/ 3863 w 4869"/>
                <a:gd name="T69" fmla="*/ 4415 h 4872"/>
                <a:gd name="T70" fmla="*/ 3936 w 4869"/>
                <a:gd name="T71" fmla="*/ 4397 h 4872"/>
                <a:gd name="T72" fmla="*/ 3997 w 4869"/>
                <a:gd name="T73" fmla="*/ 4415 h 4872"/>
                <a:gd name="T74" fmla="*/ 4076 w 4869"/>
                <a:gd name="T75" fmla="*/ 4475 h 4872"/>
                <a:gd name="T76" fmla="*/ 4177 w 4869"/>
                <a:gd name="T77" fmla="*/ 4554 h 4872"/>
                <a:gd name="T78" fmla="*/ 4289 w 4869"/>
                <a:gd name="T79" fmla="*/ 4616 h 4872"/>
                <a:gd name="T80" fmla="*/ 4439 w 4869"/>
                <a:gd name="T81" fmla="*/ 4663 h 4872"/>
                <a:gd name="T82" fmla="*/ 4638 w 4869"/>
                <a:gd name="T83" fmla="*/ 4686 h 4872"/>
                <a:gd name="T84" fmla="*/ 4638 w 4869"/>
                <a:gd name="T85" fmla="*/ 4650 h 4872"/>
                <a:gd name="T86" fmla="*/ 4574 w 4869"/>
                <a:gd name="T87" fmla="*/ 4590 h 4872"/>
                <a:gd name="T88" fmla="*/ 4524 w 4869"/>
                <a:gd name="T89" fmla="*/ 4522 h 4872"/>
                <a:gd name="T90" fmla="*/ 4488 w 4869"/>
                <a:gd name="T91" fmla="*/ 4448 h 4872"/>
                <a:gd name="T92" fmla="*/ 4466 w 4869"/>
                <a:gd name="T93" fmla="*/ 4371 h 4872"/>
                <a:gd name="T94" fmla="*/ 4452 w 4869"/>
                <a:gd name="T95" fmla="*/ 4292 h 4872"/>
                <a:gd name="T96" fmla="*/ 4452 w 4869"/>
                <a:gd name="T97" fmla="*/ 4162 h 4872"/>
                <a:gd name="T98" fmla="*/ 4479 w 4869"/>
                <a:gd name="T99" fmla="*/ 4019 h 4872"/>
                <a:gd name="T100" fmla="*/ 4529 w 4869"/>
                <a:gd name="T101" fmla="*/ 3866 h 4872"/>
                <a:gd name="T102" fmla="*/ 4647 w 4869"/>
                <a:gd name="T103" fmla="*/ 3566 h 4872"/>
                <a:gd name="T104" fmla="*/ 4736 w 4869"/>
                <a:gd name="T105" fmla="*/ 3319 h 4872"/>
                <a:gd name="T106" fmla="*/ 4799 w 4869"/>
                <a:gd name="T107" fmla="*/ 3098 h 4872"/>
                <a:gd name="T108" fmla="*/ 4846 w 4869"/>
                <a:gd name="T109" fmla="*/ 2852 h 4872"/>
                <a:gd name="T110" fmla="*/ 4868 w 4869"/>
                <a:gd name="T111" fmla="*/ 2581 h 4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869" h="4872">
                  <a:moveTo>
                    <a:pt x="4869" y="2508"/>
                  </a:moveTo>
                  <a:lnTo>
                    <a:pt x="4868" y="2510"/>
                  </a:lnTo>
                  <a:lnTo>
                    <a:pt x="4867" y="2512"/>
                  </a:lnTo>
                  <a:lnTo>
                    <a:pt x="4867" y="2493"/>
                  </a:lnTo>
                  <a:lnTo>
                    <a:pt x="4868" y="2473"/>
                  </a:lnTo>
                  <a:lnTo>
                    <a:pt x="4869" y="2454"/>
                  </a:lnTo>
                  <a:lnTo>
                    <a:pt x="4869" y="2436"/>
                  </a:lnTo>
                  <a:lnTo>
                    <a:pt x="4866" y="2310"/>
                  </a:lnTo>
                  <a:lnTo>
                    <a:pt x="4857" y="2187"/>
                  </a:lnTo>
                  <a:lnTo>
                    <a:pt x="4841" y="2065"/>
                  </a:lnTo>
                  <a:lnTo>
                    <a:pt x="4820" y="1945"/>
                  </a:lnTo>
                  <a:lnTo>
                    <a:pt x="4793" y="1827"/>
                  </a:lnTo>
                  <a:lnTo>
                    <a:pt x="4760" y="1711"/>
                  </a:lnTo>
                  <a:lnTo>
                    <a:pt x="4722" y="1599"/>
                  </a:lnTo>
                  <a:lnTo>
                    <a:pt x="4678" y="1488"/>
                  </a:lnTo>
                  <a:lnTo>
                    <a:pt x="4629" y="1380"/>
                  </a:lnTo>
                  <a:lnTo>
                    <a:pt x="4575" y="1275"/>
                  </a:lnTo>
                  <a:lnTo>
                    <a:pt x="4517" y="1172"/>
                  </a:lnTo>
                  <a:lnTo>
                    <a:pt x="4453" y="1074"/>
                  </a:lnTo>
                  <a:lnTo>
                    <a:pt x="4385" y="978"/>
                  </a:lnTo>
                  <a:lnTo>
                    <a:pt x="4313" y="886"/>
                  </a:lnTo>
                  <a:lnTo>
                    <a:pt x="4236" y="798"/>
                  </a:lnTo>
                  <a:lnTo>
                    <a:pt x="4156" y="713"/>
                  </a:lnTo>
                  <a:lnTo>
                    <a:pt x="4071" y="632"/>
                  </a:lnTo>
                  <a:lnTo>
                    <a:pt x="3982" y="557"/>
                  </a:lnTo>
                  <a:lnTo>
                    <a:pt x="3891" y="483"/>
                  </a:lnTo>
                  <a:lnTo>
                    <a:pt x="3795" y="416"/>
                  </a:lnTo>
                  <a:lnTo>
                    <a:pt x="3697" y="353"/>
                  </a:lnTo>
                  <a:lnTo>
                    <a:pt x="3595" y="294"/>
                  </a:lnTo>
                  <a:lnTo>
                    <a:pt x="3490" y="240"/>
                  </a:lnTo>
                  <a:lnTo>
                    <a:pt x="3382" y="191"/>
                  </a:lnTo>
                  <a:lnTo>
                    <a:pt x="3271" y="147"/>
                  </a:lnTo>
                  <a:lnTo>
                    <a:pt x="3159" y="109"/>
                  </a:lnTo>
                  <a:lnTo>
                    <a:pt x="3043" y="76"/>
                  </a:lnTo>
                  <a:lnTo>
                    <a:pt x="2925" y="49"/>
                  </a:lnTo>
                  <a:lnTo>
                    <a:pt x="2805" y="28"/>
                  </a:lnTo>
                  <a:lnTo>
                    <a:pt x="2683" y="12"/>
                  </a:lnTo>
                  <a:lnTo>
                    <a:pt x="2559" y="3"/>
                  </a:lnTo>
                  <a:lnTo>
                    <a:pt x="2434" y="0"/>
                  </a:lnTo>
                  <a:lnTo>
                    <a:pt x="2309" y="3"/>
                  </a:lnTo>
                  <a:lnTo>
                    <a:pt x="2185" y="12"/>
                  </a:lnTo>
                  <a:lnTo>
                    <a:pt x="2063" y="28"/>
                  </a:lnTo>
                  <a:lnTo>
                    <a:pt x="1944" y="49"/>
                  </a:lnTo>
                  <a:lnTo>
                    <a:pt x="1826" y="76"/>
                  </a:lnTo>
                  <a:lnTo>
                    <a:pt x="1711" y="109"/>
                  </a:lnTo>
                  <a:lnTo>
                    <a:pt x="1598" y="147"/>
                  </a:lnTo>
                  <a:lnTo>
                    <a:pt x="1486" y="191"/>
                  </a:lnTo>
                  <a:lnTo>
                    <a:pt x="1379" y="240"/>
                  </a:lnTo>
                  <a:lnTo>
                    <a:pt x="1275" y="294"/>
                  </a:lnTo>
                  <a:lnTo>
                    <a:pt x="1172" y="353"/>
                  </a:lnTo>
                  <a:lnTo>
                    <a:pt x="1073" y="416"/>
                  </a:lnTo>
                  <a:lnTo>
                    <a:pt x="978" y="483"/>
                  </a:lnTo>
                  <a:lnTo>
                    <a:pt x="886" y="557"/>
                  </a:lnTo>
                  <a:lnTo>
                    <a:pt x="798" y="632"/>
                  </a:lnTo>
                  <a:lnTo>
                    <a:pt x="713" y="713"/>
                  </a:lnTo>
                  <a:lnTo>
                    <a:pt x="632" y="798"/>
                  </a:lnTo>
                  <a:lnTo>
                    <a:pt x="556" y="886"/>
                  </a:lnTo>
                  <a:lnTo>
                    <a:pt x="483" y="978"/>
                  </a:lnTo>
                  <a:lnTo>
                    <a:pt x="416" y="1074"/>
                  </a:lnTo>
                  <a:lnTo>
                    <a:pt x="353" y="1172"/>
                  </a:lnTo>
                  <a:lnTo>
                    <a:pt x="294" y="1275"/>
                  </a:lnTo>
                  <a:lnTo>
                    <a:pt x="240" y="1380"/>
                  </a:lnTo>
                  <a:lnTo>
                    <a:pt x="192" y="1488"/>
                  </a:lnTo>
                  <a:lnTo>
                    <a:pt x="148" y="1599"/>
                  </a:lnTo>
                  <a:lnTo>
                    <a:pt x="109" y="1711"/>
                  </a:lnTo>
                  <a:lnTo>
                    <a:pt x="77" y="1827"/>
                  </a:lnTo>
                  <a:lnTo>
                    <a:pt x="50" y="1945"/>
                  </a:lnTo>
                  <a:lnTo>
                    <a:pt x="28" y="2065"/>
                  </a:lnTo>
                  <a:lnTo>
                    <a:pt x="12" y="2187"/>
                  </a:lnTo>
                  <a:lnTo>
                    <a:pt x="3" y="2310"/>
                  </a:lnTo>
                  <a:lnTo>
                    <a:pt x="0" y="2436"/>
                  </a:lnTo>
                  <a:lnTo>
                    <a:pt x="3" y="2561"/>
                  </a:lnTo>
                  <a:lnTo>
                    <a:pt x="12" y="2684"/>
                  </a:lnTo>
                  <a:lnTo>
                    <a:pt x="28" y="2807"/>
                  </a:lnTo>
                  <a:lnTo>
                    <a:pt x="50" y="2927"/>
                  </a:lnTo>
                  <a:lnTo>
                    <a:pt x="77" y="3044"/>
                  </a:lnTo>
                  <a:lnTo>
                    <a:pt x="109" y="3160"/>
                  </a:lnTo>
                  <a:lnTo>
                    <a:pt x="148" y="3273"/>
                  </a:lnTo>
                  <a:lnTo>
                    <a:pt x="192" y="3383"/>
                  </a:lnTo>
                  <a:lnTo>
                    <a:pt x="240" y="3492"/>
                  </a:lnTo>
                  <a:lnTo>
                    <a:pt x="294" y="3596"/>
                  </a:lnTo>
                  <a:lnTo>
                    <a:pt x="353" y="3699"/>
                  </a:lnTo>
                  <a:lnTo>
                    <a:pt x="416" y="3797"/>
                  </a:lnTo>
                  <a:lnTo>
                    <a:pt x="483" y="3893"/>
                  </a:lnTo>
                  <a:lnTo>
                    <a:pt x="556" y="3985"/>
                  </a:lnTo>
                  <a:lnTo>
                    <a:pt x="632" y="4073"/>
                  </a:lnTo>
                  <a:lnTo>
                    <a:pt x="713" y="4158"/>
                  </a:lnTo>
                  <a:lnTo>
                    <a:pt x="798" y="4239"/>
                  </a:lnTo>
                  <a:lnTo>
                    <a:pt x="886" y="4316"/>
                  </a:lnTo>
                  <a:lnTo>
                    <a:pt x="978" y="4388"/>
                  </a:lnTo>
                  <a:lnTo>
                    <a:pt x="1073" y="4456"/>
                  </a:lnTo>
                  <a:lnTo>
                    <a:pt x="1172" y="4519"/>
                  </a:lnTo>
                  <a:lnTo>
                    <a:pt x="1275" y="4577"/>
                  </a:lnTo>
                  <a:lnTo>
                    <a:pt x="1379" y="4631"/>
                  </a:lnTo>
                  <a:lnTo>
                    <a:pt x="1486" y="4680"/>
                  </a:lnTo>
                  <a:lnTo>
                    <a:pt x="1598" y="4724"/>
                  </a:lnTo>
                  <a:lnTo>
                    <a:pt x="1711" y="4762"/>
                  </a:lnTo>
                  <a:lnTo>
                    <a:pt x="1826" y="4795"/>
                  </a:lnTo>
                  <a:lnTo>
                    <a:pt x="1944" y="4822"/>
                  </a:lnTo>
                  <a:lnTo>
                    <a:pt x="2063" y="4843"/>
                  </a:lnTo>
                  <a:lnTo>
                    <a:pt x="2185" y="4859"/>
                  </a:lnTo>
                  <a:lnTo>
                    <a:pt x="2309" y="4868"/>
                  </a:lnTo>
                  <a:lnTo>
                    <a:pt x="2434" y="4872"/>
                  </a:lnTo>
                  <a:lnTo>
                    <a:pt x="2479" y="4871"/>
                  </a:lnTo>
                  <a:lnTo>
                    <a:pt x="2524" y="4869"/>
                  </a:lnTo>
                  <a:lnTo>
                    <a:pt x="2568" y="4868"/>
                  </a:lnTo>
                  <a:lnTo>
                    <a:pt x="2612" y="4865"/>
                  </a:lnTo>
                  <a:lnTo>
                    <a:pt x="2656" y="4862"/>
                  </a:lnTo>
                  <a:lnTo>
                    <a:pt x="2700" y="4857"/>
                  </a:lnTo>
                  <a:lnTo>
                    <a:pt x="2743" y="4852"/>
                  </a:lnTo>
                  <a:lnTo>
                    <a:pt x="2786" y="4847"/>
                  </a:lnTo>
                  <a:lnTo>
                    <a:pt x="2828" y="4840"/>
                  </a:lnTo>
                  <a:lnTo>
                    <a:pt x="2871" y="4833"/>
                  </a:lnTo>
                  <a:lnTo>
                    <a:pt x="2913" y="4825"/>
                  </a:lnTo>
                  <a:lnTo>
                    <a:pt x="2955" y="4816"/>
                  </a:lnTo>
                  <a:lnTo>
                    <a:pt x="2996" y="4806"/>
                  </a:lnTo>
                  <a:lnTo>
                    <a:pt x="3038" y="4796"/>
                  </a:lnTo>
                  <a:lnTo>
                    <a:pt x="3079" y="4786"/>
                  </a:lnTo>
                  <a:lnTo>
                    <a:pt x="3119" y="4774"/>
                  </a:lnTo>
                  <a:lnTo>
                    <a:pt x="3160" y="4761"/>
                  </a:lnTo>
                  <a:lnTo>
                    <a:pt x="3200" y="4748"/>
                  </a:lnTo>
                  <a:lnTo>
                    <a:pt x="3241" y="4734"/>
                  </a:lnTo>
                  <a:lnTo>
                    <a:pt x="3280" y="4719"/>
                  </a:lnTo>
                  <a:lnTo>
                    <a:pt x="3320" y="4705"/>
                  </a:lnTo>
                  <a:lnTo>
                    <a:pt x="3359" y="4688"/>
                  </a:lnTo>
                  <a:lnTo>
                    <a:pt x="3399" y="4671"/>
                  </a:lnTo>
                  <a:lnTo>
                    <a:pt x="3438" y="4654"/>
                  </a:lnTo>
                  <a:lnTo>
                    <a:pt x="3476" y="4636"/>
                  </a:lnTo>
                  <a:lnTo>
                    <a:pt x="3516" y="4617"/>
                  </a:lnTo>
                  <a:lnTo>
                    <a:pt x="3554" y="4598"/>
                  </a:lnTo>
                  <a:lnTo>
                    <a:pt x="3593" y="4577"/>
                  </a:lnTo>
                  <a:lnTo>
                    <a:pt x="3630" y="4556"/>
                  </a:lnTo>
                  <a:lnTo>
                    <a:pt x="3668" y="4535"/>
                  </a:lnTo>
                  <a:lnTo>
                    <a:pt x="3705" y="4512"/>
                  </a:lnTo>
                  <a:lnTo>
                    <a:pt x="3744" y="4489"/>
                  </a:lnTo>
                  <a:lnTo>
                    <a:pt x="3763" y="4477"/>
                  </a:lnTo>
                  <a:lnTo>
                    <a:pt x="3786" y="4462"/>
                  </a:lnTo>
                  <a:lnTo>
                    <a:pt x="3812" y="4447"/>
                  </a:lnTo>
                  <a:lnTo>
                    <a:pt x="3843" y="4427"/>
                  </a:lnTo>
                  <a:lnTo>
                    <a:pt x="3863" y="4415"/>
                  </a:lnTo>
                  <a:lnTo>
                    <a:pt x="3883" y="4407"/>
                  </a:lnTo>
                  <a:lnTo>
                    <a:pt x="3901" y="4400"/>
                  </a:lnTo>
                  <a:lnTo>
                    <a:pt x="3919" y="4397"/>
                  </a:lnTo>
                  <a:lnTo>
                    <a:pt x="3936" y="4397"/>
                  </a:lnTo>
                  <a:lnTo>
                    <a:pt x="3952" y="4398"/>
                  </a:lnTo>
                  <a:lnTo>
                    <a:pt x="3968" y="4401"/>
                  </a:lnTo>
                  <a:lnTo>
                    <a:pt x="3982" y="4408"/>
                  </a:lnTo>
                  <a:lnTo>
                    <a:pt x="3997" y="4415"/>
                  </a:lnTo>
                  <a:lnTo>
                    <a:pt x="4013" y="4425"/>
                  </a:lnTo>
                  <a:lnTo>
                    <a:pt x="4028" y="4435"/>
                  </a:lnTo>
                  <a:lnTo>
                    <a:pt x="4043" y="4448"/>
                  </a:lnTo>
                  <a:lnTo>
                    <a:pt x="4076" y="4475"/>
                  </a:lnTo>
                  <a:lnTo>
                    <a:pt x="4113" y="4505"/>
                  </a:lnTo>
                  <a:lnTo>
                    <a:pt x="4133" y="4522"/>
                  </a:lnTo>
                  <a:lnTo>
                    <a:pt x="4155" y="4538"/>
                  </a:lnTo>
                  <a:lnTo>
                    <a:pt x="4177" y="4554"/>
                  </a:lnTo>
                  <a:lnTo>
                    <a:pt x="4202" y="4569"/>
                  </a:lnTo>
                  <a:lnTo>
                    <a:pt x="4229" y="4585"/>
                  </a:lnTo>
                  <a:lnTo>
                    <a:pt x="4257" y="4601"/>
                  </a:lnTo>
                  <a:lnTo>
                    <a:pt x="4289" y="4616"/>
                  </a:lnTo>
                  <a:lnTo>
                    <a:pt x="4322" y="4629"/>
                  </a:lnTo>
                  <a:lnTo>
                    <a:pt x="4358" y="4642"/>
                  </a:lnTo>
                  <a:lnTo>
                    <a:pt x="4397" y="4653"/>
                  </a:lnTo>
                  <a:lnTo>
                    <a:pt x="4439" y="4663"/>
                  </a:lnTo>
                  <a:lnTo>
                    <a:pt x="4483" y="4672"/>
                  </a:lnTo>
                  <a:lnTo>
                    <a:pt x="4531" y="4678"/>
                  </a:lnTo>
                  <a:lnTo>
                    <a:pt x="4583" y="4683"/>
                  </a:lnTo>
                  <a:lnTo>
                    <a:pt x="4638" y="4686"/>
                  </a:lnTo>
                  <a:lnTo>
                    <a:pt x="4697" y="4686"/>
                  </a:lnTo>
                  <a:lnTo>
                    <a:pt x="4677" y="4674"/>
                  </a:lnTo>
                  <a:lnTo>
                    <a:pt x="4656" y="4662"/>
                  </a:lnTo>
                  <a:lnTo>
                    <a:pt x="4638" y="4650"/>
                  </a:lnTo>
                  <a:lnTo>
                    <a:pt x="4620" y="4635"/>
                  </a:lnTo>
                  <a:lnTo>
                    <a:pt x="4603" y="4621"/>
                  </a:lnTo>
                  <a:lnTo>
                    <a:pt x="4589" y="4606"/>
                  </a:lnTo>
                  <a:lnTo>
                    <a:pt x="4574" y="4590"/>
                  </a:lnTo>
                  <a:lnTo>
                    <a:pt x="4559" y="4574"/>
                  </a:lnTo>
                  <a:lnTo>
                    <a:pt x="4547" y="4557"/>
                  </a:lnTo>
                  <a:lnTo>
                    <a:pt x="4536" y="4540"/>
                  </a:lnTo>
                  <a:lnTo>
                    <a:pt x="4524" y="4522"/>
                  </a:lnTo>
                  <a:lnTo>
                    <a:pt x="4514" y="4504"/>
                  </a:lnTo>
                  <a:lnTo>
                    <a:pt x="4505" y="4486"/>
                  </a:lnTo>
                  <a:lnTo>
                    <a:pt x="4496" y="4467"/>
                  </a:lnTo>
                  <a:lnTo>
                    <a:pt x="4488" y="4448"/>
                  </a:lnTo>
                  <a:lnTo>
                    <a:pt x="4482" y="4429"/>
                  </a:lnTo>
                  <a:lnTo>
                    <a:pt x="4476" y="4409"/>
                  </a:lnTo>
                  <a:lnTo>
                    <a:pt x="4470" y="4390"/>
                  </a:lnTo>
                  <a:lnTo>
                    <a:pt x="4466" y="4371"/>
                  </a:lnTo>
                  <a:lnTo>
                    <a:pt x="4461" y="4351"/>
                  </a:lnTo>
                  <a:lnTo>
                    <a:pt x="4458" y="4332"/>
                  </a:lnTo>
                  <a:lnTo>
                    <a:pt x="4455" y="4311"/>
                  </a:lnTo>
                  <a:lnTo>
                    <a:pt x="4452" y="4292"/>
                  </a:lnTo>
                  <a:lnTo>
                    <a:pt x="4451" y="4273"/>
                  </a:lnTo>
                  <a:lnTo>
                    <a:pt x="4449" y="4235"/>
                  </a:lnTo>
                  <a:lnTo>
                    <a:pt x="4450" y="4197"/>
                  </a:lnTo>
                  <a:lnTo>
                    <a:pt x="4452" y="4162"/>
                  </a:lnTo>
                  <a:lnTo>
                    <a:pt x="4456" y="4129"/>
                  </a:lnTo>
                  <a:lnTo>
                    <a:pt x="4462" y="4093"/>
                  </a:lnTo>
                  <a:lnTo>
                    <a:pt x="4470" y="4056"/>
                  </a:lnTo>
                  <a:lnTo>
                    <a:pt x="4479" y="4019"/>
                  </a:lnTo>
                  <a:lnTo>
                    <a:pt x="4490" y="3982"/>
                  </a:lnTo>
                  <a:lnTo>
                    <a:pt x="4502" y="3945"/>
                  </a:lnTo>
                  <a:lnTo>
                    <a:pt x="4515" y="3905"/>
                  </a:lnTo>
                  <a:lnTo>
                    <a:pt x="4529" y="3866"/>
                  </a:lnTo>
                  <a:lnTo>
                    <a:pt x="4545" y="3826"/>
                  </a:lnTo>
                  <a:lnTo>
                    <a:pt x="4576" y="3743"/>
                  </a:lnTo>
                  <a:lnTo>
                    <a:pt x="4611" y="3656"/>
                  </a:lnTo>
                  <a:lnTo>
                    <a:pt x="4647" y="3566"/>
                  </a:lnTo>
                  <a:lnTo>
                    <a:pt x="4683" y="3470"/>
                  </a:lnTo>
                  <a:lnTo>
                    <a:pt x="4701" y="3422"/>
                  </a:lnTo>
                  <a:lnTo>
                    <a:pt x="4719" y="3371"/>
                  </a:lnTo>
                  <a:lnTo>
                    <a:pt x="4736" y="3319"/>
                  </a:lnTo>
                  <a:lnTo>
                    <a:pt x="4753" y="3266"/>
                  </a:lnTo>
                  <a:lnTo>
                    <a:pt x="4769" y="3211"/>
                  </a:lnTo>
                  <a:lnTo>
                    <a:pt x="4785" y="3156"/>
                  </a:lnTo>
                  <a:lnTo>
                    <a:pt x="4799" y="3098"/>
                  </a:lnTo>
                  <a:lnTo>
                    <a:pt x="4812" y="3039"/>
                  </a:lnTo>
                  <a:lnTo>
                    <a:pt x="4824" y="2979"/>
                  </a:lnTo>
                  <a:lnTo>
                    <a:pt x="4835" y="2917"/>
                  </a:lnTo>
                  <a:lnTo>
                    <a:pt x="4846" y="2852"/>
                  </a:lnTo>
                  <a:lnTo>
                    <a:pt x="4854" y="2787"/>
                  </a:lnTo>
                  <a:lnTo>
                    <a:pt x="4860" y="2720"/>
                  </a:lnTo>
                  <a:lnTo>
                    <a:pt x="4865" y="2652"/>
                  </a:lnTo>
                  <a:lnTo>
                    <a:pt x="4868" y="2581"/>
                  </a:lnTo>
                  <a:lnTo>
                    <a:pt x="4869" y="2508"/>
                  </a:lnTo>
                  <a:close/>
                </a:path>
              </a:pathLst>
            </a:custGeom>
            <a:solidFill>
              <a:schemeClr val="accent4"/>
            </a:solidFill>
            <a:ln>
              <a:noFill/>
            </a:ln>
          </p:spPr>
          <p:txBody>
            <a:bodyPr vert="horz" wrap="square" lIns="121861" tIns="60931" rIns="121861" bIns="60931" numCol="1" anchor="t" anchorCtr="0" compatLnSpc="1"/>
            <a:lstStyle/>
            <a:p>
              <a:endParaRPr lang="zh-CN" altLang="en-US" sz="1600">
                <a:solidFill>
                  <a:schemeClr val="tx1">
                    <a:lumMod val="50000"/>
                    <a:lumOff val="50000"/>
                  </a:schemeClr>
                </a:solidFill>
                <a:cs typeface="+mn-ea"/>
                <a:sym typeface="+mn-lt"/>
              </a:endParaRPr>
            </a:p>
          </p:txBody>
        </p:sp>
        <p:sp>
          <p:nvSpPr>
            <p:cNvPr id="17" name="淘宝店chenying0907 10"/>
            <p:cNvSpPr/>
            <p:nvPr/>
          </p:nvSpPr>
          <p:spPr bwMode="auto">
            <a:xfrm>
              <a:off x="3756026" y="2934990"/>
              <a:ext cx="709613" cy="709613"/>
            </a:xfrm>
            <a:custGeom>
              <a:avLst/>
              <a:gdLst>
                <a:gd name="T0" fmla="*/ 3566 w 3575"/>
                <a:gd name="T1" fmla="*/ 1972 h 3577"/>
                <a:gd name="T2" fmla="*/ 3519 w 3575"/>
                <a:gd name="T3" fmla="*/ 2236 h 3577"/>
                <a:gd name="T4" fmla="*/ 3435 w 3575"/>
                <a:gd name="T5" fmla="*/ 2485 h 3577"/>
                <a:gd name="T6" fmla="*/ 3316 w 3575"/>
                <a:gd name="T7" fmla="*/ 2716 h 3577"/>
                <a:gd name="T8" fmla="*/ 3168 w 3575"/>
                <a:gd name="T9" fmla="*/ 2927 h 3577"/>
                <a:gd name="T10" fmla="*/ 2989 w 3575"/>
                <a:gd name="T11" fmla="*/ 3113 h 3577"/>
                <a:gd name="T12" fmla="*/ 2787 w 3575"/>
                <a:gd name="T13" fmla="*/ 3272 h 3577"/>
                <a:gd name="T14" fmla="*/ 2562 w 3575"/>
                <a:gd name="T15" fmla="*/ 3402 h 3577"/>
                <a:gd name="T16" fmla="*/ 2319 w 3575"/>
                <a:gd name="T17" fmla="*/ 3497 h 3577"/>
                <a:gd name="T18" fmla="*/ 2060 w 3575"/>
                <a:gd name="T19" fmla="*/ 3557 h 3577"/>
                <a:gd name="T20" fmla="*/ 1787 w 3575"/>
                <a:gd name="T21" fmla="*/ 3577 h 3577"/>
                <a:gd name="T22" fmla="*/ 1516 w 3575"/>
                <a:gd name="T23" fmla="*/ 3557 h 3577"/>
                <a:gd name="T24" fmla="*/ 1256 w 3575"/>
                <a:gd name="T25" fmla="*/ 3497 h 3577"/>
                <a:gd name="T26" fmla="*/ 1012 w 3575"/>
                <a:gd name="T27" fmla="*/ 3402 h 3577"/>
                <a:gd name="T28" fmla="*/ 788 w 3575"/>
                <a:gd name="T29" fmla="*/ 3272 h 3577"/>
                <a:gd name="T30" fmla="*/ 586 w 3575"/>
                <a:gd name="T31" fmla="*/ 3113 h 3577"/>
                <a:gd name="T32" fmla="*/ 408 w 3575"/>
                <a:gd name="T33" fmla="*/ 2927 h 3577"/>
                <a:gd name="T34" fmla="*/ 258 w 3575"/>
                <a:gd name="T35" fmla="*/ 2716 h 3577"/>
                <a:gd name="T36" fmla="*/ 140 w 3575"/>
                <a:gd name="T37" fmla="*/ 2485 h 3577"/>
                <a:gd name="T38" fmla="*/ 56 w 3575"/>
                <a:gd name="T39" fmla="*/ 2236 h 3577"/>
                <a:gd name="T40" fmla="*/ 9 w 3575"/>
                <a:gd name="T41" fmla="*/ 1972 h 3577"/>
                <a:gd name="T42" fmla="*/ 2 w 3575"/>
                <a:gd name="T43" fmla="*/ 1697 h 3577"/>
                <a:gd name="T44" fmla="*/ 36 w 3575"/>
                <a:gd name="T45" fmla="*/ 1428 h 3577"/>
                <a:gd name="T46" fmla="*/ 108 w 3575"/>
                <a:gd name="T47" fmla="*/ 1174 h 3577"/>
                <a:gd name="T48" fmla="*/ 215 w 3575"/>
                <a:gd name="T49" fmla="*/ 936 h 3577"/>
                <a:gd name="T50" fmla="*/ 355 w 3575"/>
                <a:gd name="T51" fmla="*/ 718 h 3577"/>
                <a:gd name="T52" fmla="*/ 523 w 3575"/>
                <a:gd name="T53" fmla="*/ 524 h 3577"/>
                <a:gd name="T54" fmla="*/ 718 w 3575"/>
                <a:gd name="T55" fmla="*/ 355 h 3577"/>
                <a:gd name="T56" fmla="*/ 935 w 3575"/>
                <a:gd name="T57" fmla="*/ 215 h 3577"/>
                <a:gd name="T58" fmla="*/ 1173 w 3575"/>
                <a:gd name="T59" fmla="*/ 108 h 3577"/>
                <a:gd name="T60" fmla="*/ 1428 w 3575"/>
                <a:gd name="T61" fmla="*/ 36 h 3577"/>
                <a:gd name="T62" fmla="*/ 1696 w 3575"/>
                <a:gd name="T63" fmla="*/ 2 h 3577"/>
                <a:gd name="T64" fmla="*/ 1971 w 3575"/>
                <a:gd name="T65" fmla="*/ 9 h 3577"/>
                <a:gd name="T66" fmla="*/ 2234 w 3575"/>
                <a:gd name="T67" fmla="*/ 56 h 3577"/>
                <a:gd name="T68" fmla="*/ 2484 w 3575"/>
                <a:gd name="T69" fmla="*/ 141 h 3577"/>
                <a:gd name="T70" fmla="*/ 2715 w 3575"/>
                <a:gd name="T71" fmla="*/ 259 h 3577"/>
                <a:gd name="T72" fmla="*/ 2925 w 3575"/>
                <a:gd name="T73" fmla="*/ 408 h 3577"/>
                <a:gd name="T74" fmla="*/ 3111 w 3575"/>
                <a:gd name="T75" fmla="*/ 586 h 3577"/>
                <a:gd name="T76" fmla="*/ 3270 w 3575"/>
                <a:gd name="T77" fmla="*/ 788 h 3577"/>
                <a:gd name="T78" fmla="*/ 3400 w 3575"/>
                <a:gd name="T79" fmla="*/ 1014 h 3577"/>
                <a:gd name="T80" fmla="*/ 3495 w 3575"/>
                <a:gd name="T81" fmla="*/ 1257 h 3577"/>
                <a:gd name="T82" fmla="*/ 3555 w 3575"/>
                <a:gd name="T83" fmla="*/ 1516 h 3577"/>
                <a:gd name="T84" fmla="*/ 3575 w 3575"/>
                <a:gd name="T85" fmla="*/ 1789 h 3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575" h="3577">
                  <a:moveTo>
                    <a:pt x="3575" y="1789"/>
                  </a:moveTo>
                  <a:lnTo>
                    <a:pt x="3573" y="1881"/>
                  </a:lnTo>
                  <a:lnTo>
                    <a:pt x="3566" y="1972"/>
                  </a:lnTo>
                  <a:lnTo>
                    <a:pt x="3555" y="2061"/>
                  </a:lnTo>
                  <a:lnTo>
                    <a:pt x="3539" y="2149"/>
                  </a:lnTo>
                  <a:lnTo>
                    <a:pt x="3519" y="2236"/>
                  </a:lnTo>
                  <a:lnTo>
                    <a:pt x="3495" y="2320"/>
                  </a:lnTo>
                  <a:lnTo>
                    <a:pt x="3467" y="2404"/>
                  </a:lnTo>
                  <a:lnTo>
                    <a:pt x="3435" y="2485"/>
                  </a:lnTo>
                  <a:lnTo>
                    <a:pt x="3400" y="2564"/>
                  </a:lnTo>
                  <a:lnTo>
                    <a:pt x="3359" y="2642"/>
                  </a:lnTo>
                  <a:lnTo>
                    <a:pt x="3316" y="2716"/>
                  </a:lnTo>
                  <a:lnTo>
                    <a:pt x="3270" y="2789"/>
                  </a:lnTo>
                  <a:lnTo>
                    <a:pt x="3220" y="2859"/>
                  </a:lnTo>
                  <a:lnTo>
                    <a:pt x="3168" y="2927"/>
                  </a:lnTo>
                  <a:lnTo>
                    <a:pt x="3111" y="2991"/>
                  </a:lnTo>
                  <a:lnTo>
                    <a:pt x="3051" y="3054"/>
                  </a:lnTo>
                  <a:lnTo>
                    <a:pt x="2989" y="3113"/>
                  </a:lnTo>
                  <a:lnTo>
                    <a:pt x="2925" y="3169"/>
                  </a:lnTo>
                  <a:lnTo>
                    <a:pt x="2858" y="3222"/>
                  </a:lnTo>
                  <a:lnTo>
                    <a:pt x="2787" y="3272"/>
                  </a:lnTo>
                  <a:lnTo>
                    <a:pt x="2715" y="3319"/>
                  </a:lnTo>
                  <a:lnTo>
                    <a:pt x="2640" y="3362"/>
                  </a:lnTo>
                  <a:lnTo>
                    <a:pt x="2562" y="3402"/>
                  </a:lnTo>
                  <a:lnTo>
                    <a:pt x="2484" y="3438"/>
                  </a:lnTo>
                  <a:lnTo>
                    <a:pt x="2402" y="3469"/>
                  </a:lnTo>
                  <a:lnTo>
                    <a:pt x="2319" y="3497"/>
                  </a:lnTo>
                  <a:lnTo>
                    <a:pt x="2234" y="3521"/>
                  </a:lnTo>
                  <a:lnTo>
                    <a:pt x="2148" y="3541"/>
                  </a:lnTo>
                  <a:lnTo>
                    <a:pt x="2060" y="3557"/>
                  </a:lnTo>
                  <a:lnTo>
                    <a:pt x="1971" y="3568"/>
                  </a:lnTo>
                  <a:lnTo>
                    <a:pt x="1879" y="3575"/>
                  </a:lnTo>
                  <a:lnTo>
                    <a:pt x="1787" y="3577"/>
                  </a:lnTo>
                  <a:lnTo>
                    <a:pt x="1696" y="3575"/>
                  </a:lnTo>
                  <a:lnTo>
                    <a:pt x="1605" y="3568"/>
                  </a:lnTo>
                  <a:lnTo>
                    <a:pt x="1516" y="3557"/>
                  </a:lnTo>
                  <a:lnTo>
                    <a:pt x="1428" y="3541"/>
                  </a:lnTo>
                  <a:lnTo>
                    <a:pt x="1341" y="3521"/>
                  </a:lnTo>
                  <a:lnTo>
                    <a:pt x="1256" y="3497"/>
                  </a:lnTo>
                  <a:lnTo>
                    <a:pt x="1173" y="3469"/>
                  </a:lnTo>
                  <a:lnTo>
                    <a:pt x="1092" y="3438"/>
                  </a:lnTo>
                  <a:lnTo>
                    <a:pt x="1012" y="3402"/>
                  </a:lnTo>
                  <a:lnTo>
                    <a:pt x="935" y="3362"/>
                  </a:lnTo>
                  <a:lnTo>
                    <a:pt x="861" y="3319"/>
                  </a:lnTo>
                  <a:lnTo>
                    <a:pt x="788" y="3272"/>
                  </a:lnTo>
                  <a:lnTo>
                    <a:pt x="718" y="3222"/>
                  </a:lnTo>
                  <a:lnTo>
                    <a:pt x="650" y="3169"/>
                  </a:lnTo>
                  <a:lnTo>
                    <a:pt x="586" y="3113"/>
                  </a:lnTo>
                  <a:lnTo>
                    <a:pt x="523" y="3054"/>
                  </a:lnTo>
                  <a:lnTo>
                    <a:pt x="464" y="2991"/>
                  </a:lnTo>
                  <a:lnTo>
                    <a:pt x="408" y="2927"/>
                  </a:lnTo>
                  <a:lnTo>
                    <a:pt x="355" y="2859"/>
                  </a:lnTo>
                  <a:lnTo>
                    <a:pt x="305" y="2789"/>
                  </a:lnTo>
                  <a:lnTo>
                    <a:pt x="258" y="2716"/>
                  </a:lnTo>
                  <a:lnTo>
                    <a:pt x="215" y="2642"/>
                  </a:lnTo>
                  <a:lnTo>
                    <a:pt x="176" y="2564"/>
                  </a:lnTo>
                  <a:lnTo>
                    <a:pt x="140" y="2485"/>
                  </a:lnTo>
                  <a:lnTo>
                    <a:pt x="108" y="2404"/>
                  </a:lnTo>
                  <a:lnTo>
                    <a:pt x="80" y="2320"/>
                  </a:lnTo>
                  <a:lnTo>
                    <a:pt x="56" y="2236"/>
                  </a:lnTo>
                  <a:lnTo>
                    <a:pt x="36" y="2149"/>
                  </a:lnTo>
                  <a:lnTo>
                    <a:pt x="20" y="2061"/>
                  </a:lnTo>
                  <a:lnTo>
                    <a:pt x="9" y="1972"/>
                  </a:lnTo>
                  <a:lnTo>
                    <a:pt x="2" y="1881"/>
                  </a:lnTo>
                  <a:lnTo>
                    <a:pt x="0" y="1789"/>
                  </a:lnTo>
                  <a:lnTo>
                    <a:pt x="2" y="1697"/>
                  </a:lnTo>
                  <a:lnTo>
                    <a:pt x="9" y="1605"/>
                  </a:lnTo>
                  <a:lnTo>
                    <a:pt x="20" y="1516"/>
                  </a:lnTo>
                  <a:lnTo>
                    <a:pt x="36" y="1428"/>
                  </a:lnTo>
                  <a:lnTo>
                    <a:pt x="56" y="1342"/>
                  </a:lnTo>
                  <a:lnTo>
                    <a:pt x="80" y="1257"/>
                  </a:lnTo>
                  <a:lnTo>
                    <a:pt x="108" y="1174"/>
                  </a:lnTo>
                  <a:lnTo>
                    <a:pt x="140" y="1092"/>
                  </a:lnTo>
                  <a:lnTo>
                    <a:pt x="176" y="1014"/>
                  </a:lnTo>
                  <a:lnTo>
                    <a:pt x="215" y="936"/>
                  </a:lnTo>
                  <a:lnTo>
                    <a:pt x="258" y="861"/>
                  </a:lnTo>
                  <a:lnTo>
                    <a:pt x="305" y="788"/>
                  </a:lnTo>
                  <a:lnTo>
                    <a:pt x="355" y="718"/>
                  </a:lnTo>
                  <a:lnTo>
                    <a:pt x="408" y="650"/>
                  </a:lnTo>
                  <a:lnTo>
                    <a:pt x="464" y="586"/>
                  </a:lnTo>
                  <a:lnTo>
                    <a:pt x="523" y="524"/>
                  </a:lnTo>
                  <a:lnTo>
                    <a:pt x="586" y="464"/>
                  </a:lnTo>
                  <a:lnTo>
                    <a:pt x="650" y="408"/>
                  </a:lnTo>
                  <a:lnTo>
                    <a:pt x="718" y="355"/>
                  </a:lnTo>
                  <a:lnTo>
                    <a:pt x="788" y="305"/>
                  </a:lnTo>
                  <a:lnTo>
                    <a:pt x="861" y="259"/>
                  </a:lnTo>
                  <a:lnTo>
                    <a:pt x="935" y="215"/>
                  </a:lnTo>
                  <a:lnTo>
                    <a:pt x="1012" y="176"/>
                  </a:lnTo>
                  <a:lnTo>
                    <a:pt x="1092" y="141"/>
                  </a:lnTo>
                  <a:lnTo>
                    <a:pt x="1173" y="108"/>
                  </a:lnTo>
                  <a:lnTo>
                    <a:pt x="1256" y="80"/>
                  </a:lnTo>
                  <a:lnTo>
                    <a:pt x="1341" y="56"/>
                  </a:lnTo>
                  <a:lnTo>
                    <a:pt x="1428" y="36"/>
                  </a:lnTo>
                  <a:lnTo>
                    <a:pt x="1516" y="20"/>
                  </a:lnTo>
                  <a:lnTo>
                    <a:pt x="1605" y="9"/>
                  </a:lnTo>
                  <a:lnTo>
                    <a:pt x="1696" y="2"/>
                  </a:lnTo>
                  <a:lnTo>
                    <a:pt x="1787" y="0"/>
                  </a:lnTo>
                  <a:lnTo>
                    <a:pt x="1879" y="2"/>
                  </a:lnTo>
                  <a:lnTo>
                    <a:pt x="1971" y="9"/>
                  </a:lnTo>
                  <a:lnTo>
                    <a:pt x="2060" y="20"/>
                  </a:lnTo>
                  <a:lnTo>
                    <a:pt x="2148" y="36"/>
                  </a:lnTo>
                  <a:lnTo>
                    <a:pt x="2234" y="56"/>
                  </a:lnTo>
                  <a:lnTo>
                    <a:pt x="2319" y="80"/>
                  </a:lnTo>
                  <a:lnTo>
                    <a:pt x="2402" y="108"/>
                  </a:lnTo>
                  <a:lnTo>
                    <a:pt x="2484" y="141"/>
                  </a:lnTo>
                  <a:lnTo>
                    <a:pt x="2562" y="176"/>
                  </a:lnTo>
                  <a:lnTo>
                    <a:pt x="2640" y="215"/>
                  </a:lnTo>
                  <a:lnTo>
                    <a:pt x="2715" y="259"/>
                  </a:lnTo>
                  <a:lnTo>
                    <a:pt x="2787" y="305"/>
                  </a:lnTo>
                  <a:lnTo>
                    <a:pt x="2858" y="355"/>
                  </a:lnTo>
                  <a:lnTo>
                    <a:pt x="2925" y="408"/>
                  </a:lnTo>
                  <a:lnTo>
                    <a:pt x="2989" y="464"/>
                  </a:lnTo>
                  <a:lnTo>
                    <a:pt x="3051" y="524"/>
                  </a:lnTo>
                  <a:lnTo>
                    <a:pt x="3111" y="586"/>
                  </a:lnTo>
                  <a:lnTo>
                    <a:pt x="3168" y="650"/>
                  </a:lnTo>
                  <a:lnTo>
                    <a:pt x="3220" y="718"/>
                  </a:lnTo>
                  <a:lnTo>
                    <a:pt x="3270" y="788"/>
                  </a:lnTo>
                  <a:lnTo>
                    <a:pt x="3316" y="861"/>
                  </a:lnTo>
                  <a:lnTo>
                    <a:pt x="3359" y="936"/>
                  </a:lnTo>
                  <a:lnTo>
                    <a:pt x="3400" y="1014"/>
                  </a:lnTo>
                  <a:lnTo>
                    <a:pt x="3435" y="1092"/>
                  </a:lnTo>
                  <a:lnTo>
                    <a:pt x="3467" y="1174"/>
                  </a:lnTo>
                  <a:lnTo>
                    <a:pt x="3495" y="1257"/>
                  </a:lnTo>
                  <a:lnTo>
                    <a:pt x="3519" y="1342"/>
                  </a:lnTo>
                  <a:lnTo>
                    <a:pt x="3539" y="1428"/>
                  </a:lnTo>
                  <a:lnTo>
                    <a:pt x="3555" y="1516"/>
                  </a:lnTo>
                  <a:lnTo>
                    <a:pt x="3566" y="1605"/>
                  </a:lnTo>
                  <a:lnTo>
                    <a:pt x="3573" y="1697"/>
                  </a:lnTo>
                  <a:lnTo>
                    <a:pt x="3575" y="1789"/>
                  </a:lnTo>
                  <a:close/>
                </a:path>
              </a:pathLst>
            </a:custGeom>
            <a:solidFill>
              <a:srgbClr val="FEFEFE"/>
            </a:solidFill>
            <a:ln>
              <a:noFill/>
            </a:ln>
            <a:extLst>
              <a:ext uri="{91240B29-F687-4F45-9708-019B960494DF}">
                <a14:hiddenLine xmlns:a14="http://schemas.microsoft.com/office/drawing/2010/main" w="9525">
                  <a:solidFill>
                    <a:srgbClr val="000000"/>
                  </a:solidFill>
                  <a:round/>
                </a14:hiddenLine>
              </a:ext>
            </a:extLst>
          </p:spPr>
          <p:txBody>
            <a:bodyPr vert="horz" wrap="square" lIns="121861" tIns="60931" rIns="121861" bIns="60931" numCol="1" anchor="t" anchorCtr="0" compatLnSpc="1"/>
            <a:lstStyle/>
            <a:p>
              <a:endParaRPr lang="zh-CN" altLang="en-US" sz="1600">
                <a:solidFill>
                  <a:schemeClr val="tx1">
                    <a:lumMod val="50000"/>
                    <a:lumOff val="50000"/>
                  </a:schemeClr>
                </a:solidFill>
                <a:cs typeface="+mn-ea"/>
                <a:sym typeface="+mn-lt"/>
              </a:endParaRPr>
            </a:p>
          </p:txBody>
        </p:sp>
      </p:grpSp>
      <p:grpSp>
        <p:nvGrpSpPr>
          <p:cNvPr id="18" name="淘宝店chenying0907 13"/>
          <p:cNvGrpSpPr/>
          <p:nvPr/>
        </p:nvGrpSpPr>
        <p:grpSpPr>
          <a:xfrm>
            <a:off x="6335112" y="4108492"/>
            <a:ext cx="894262" cy="894537"/>
            <a:chOff x="4524376" y="3744615"/>
            <a:chExt cx="966788" cy="966788"/>
          </a:xfrm>
        </p:grpSpPr>
        <p:sp>
          <p:nvSpPr>
            <p:cNvPr id="19" name="淘宝店chenying0907 11"/>
            <p:cNvSpPr/>
            <p:nvPr/>
          </p:nvSpPr>
          <p:spPr bwMode="auto">
            <a:xfrm>
              <a:off x="4524376" y="3744615"/>
              <a:ext cx="966788" cy="966788"/>
            </a:xfrm>
            <a:custGeom>
              <a:avLst/>
              <a:gdLst>
                <a:gd name="T0" fmla="*/ 1 w 4869"/>
                <a:gd name="T1" fmla="*/ 2493 h 4872"/>
                <a:gd name="T2" fmla="*/ 3 w 4869"/>
                <a:gd name="T3" fmla="*/ 2311 h 4872"/>
                <a:gd name="T4" fmla="*/ 76 w 4869"/>
                <a:gd name="T5" fmla="*/ 1828 h 4872"/>
                <a:gd name="T6" fmla="*/ 240 w 4869"/>
                <a:gd name="T7" fmla="*/ 1380 h 4872"/>
                <a:gd name="T8" fmla="*/ 483 w 4869"/>
                <a:gd name="T9" fmla="*/ 979 h 4872"/>
                <a:gd name="T10" fmla="*/ 798 w 4869"/>
                <a:gd name="T11" fmla="*/ 634 h 4872"/>
                <a:gd name="T12" fmla="*/ 1172 w 4869"/>
                <a:gd name="T13" fmla="*/ 353 h 4872"/>
                <a:gd name="T14" fmla="*/ 1598 w 4869"/>
                <a:gd name="T15" fmla="*/ 148 h 4872"/>
                <a:gd name="T16" fmla="*/ 2063 w 4869"/>
                <a:gd name="T17" fmla="*/ 28 h 4872"/>
                <a:gd name="T18" fmla="*/ 2559 w 4869"/>
                <a:gd name="T19" fmla="*/ 3 h 4872"/>
                <a:gd name="T20" fmla="*/ 3042 w 4869"/>
                <a:gd name="T21" fmla="*/ 77 h 4872"/>
                <a:gd name="T22" fmla="*/ 3490 w 4869"/>
                <a:gd name="T23" fmla="*/ 240 h 4872"/>
                <a:gd name="T24" fmla="*/ 3891 w 4869"/>
                <a:gd name="T25" fmla="*/ 485 h 4872"/>
                <a:gd name="T26" fmla="*/ 4236 w 4869"/>
                <a:gd name="T27" fmla="*/ 798 h 4872"/>
                <a:gd name="T28" fmla="*/ 4516 w 4869"/>
                <a:gd name="T29" fmla="*/ 1174 h 4872"/>
                <a:gd name="T30" fmla="*/ 4722 w 4869"/>
                <a:gd name="T31" fmla="*/ 1599 h 4872"/>
                <a:gd name="T32" fmla="*/ 4841 w 4869"/>
                <a:gd name="T33" fmla="*/ 2066 h 4872"/>
                <a:gd name="T34" fmla="*/ 4866 w 4869"/>
                <a:gd name="T35" fmla="*/ 2562 h 4872"/>
                <a:gd name="T36" fmla="*/ 4792 w 4869"/>
                <a:gd name="T37" fmla="*/ 3045 h 4872"/>
                <a:gd name="T38" fmla="*/ 4629 w 4869"/>
                <a:gd name="T39" fmla="*/ 3492 h 4872"/>
                <a:gd name="T40" fmla="*/ 4385 w 4869"/>
                <a:gd name="T41" fmla="*/ 3893 h 4872"/>
                <a:gd name="T42" fmla="*/ 4071 w 4869"/>
                <a:gd name="T43" fmla="*/ 4239 h 4872"/>
                <a:gd name="T44" fmla="*/ 3697 w 4869"/>
                <a:gd name="T45" fmla="*/ 4519 h 4872"/>
                <a:gd name="T46" fmla="*/ 3271 w 4869"/>
                <a:gd name="T47" fmla="*/ 4724 h 4872"/>
                <a:gd name="T48" fmla="*/ 2805 w 4869"/>
                <a:gd name="T49" fmla="*/ 4844 h 4872"/>
                <a:gd name="T50" fmla="*/ 2389 w 4869"/>
                <a:gd name="T51" fmla="*/ 4872 h 4872"/>
                <a:gd name="T52" fmla="*/ 2212 w 4869"/>
                <a:gd name="T53" fmla="*/ 4862 h 4872"/>
                <a:gd name="T54" fmla="*/ 2040 w 4869"/>
                <a:gd name="T55" fmla="*/ 4840 h 4872"/>
                <a:gd name="T56" fmla="*/ 1873 w 4869"/>
                <a:gd name="T57" fmla="*/ 4808 h 4872"/>
                <a:gd name="T58" fmla="*/ 1708 w 4869"/>
                <a:gd name="T59" fmla="*/ 4762 h 4872"/>
                <a:gd name="T60" fmla="*/ 1548 w 4869"/>
                <a:gd name="T61" fmla="*/ 4705 h 4872"/>
                <a:gd name="T62" fmla="*/ 1392 w 4869"/>
                <a:gd name="T63" fmla="*/ 4636 h 4872"/>
                <a:gd name="T64" fmla="*/ 1238 w 4869"/>
                <a:gd name="T65" fmla="*/ 4556 h 4872"/>
                <a:gd name="T66" fmla="*/ 1105 w 4869"/>
                <a:gd name="T67" fmla="*/ 4477 h 4872"/>
                <a:gd name="T68" fmla="*/ 1005 w 4869"/>
                <a:gd name="T69" fmla="*/ 4416 h 4872"/>
                <a:gd name="T70" fmla="*/ 933 w 4869"/>
                <a:gd name="T71" fmla="*/ 4397 h 4872"/>
                <a:gd name="T72" fmla="*/ 871 w 4869"/>
                <a:gd name="T73" fmla="*/ 4416 h 4872"/>
                <a:gd name="T74" fmla="*/ 792 w 4869"/>
                <a:gd name="T75" fmla="*/ 4476 h 4872"/>
                <a:gd name="T76" fmla="*/ 692 w 4869"/>
                <a:gd name="T77" fmla="*/ 4554 h 4872"/>
                <a:gd name="T78" fmla="*/ 580 w 4869"/>
                <a:gd name="T79" fmla="*/ 4616 h 4872"/>
                <a:gd name="T80" fmla="*/ 430 w 4869"/>
                <a:gd name="T81" fmla="*/ 4663 h 4872"/>
                <a:gd name="T82" fmla="*/ 231 w 4869"/>
                <a:gd name="T83" fmla="*/ 4686 h 4872"/>
                <a:gd name="T84" fmla="*/ 231 w 4869"/>
                <a:gd name="T85" fmla="*/ 4650 h 4872"/>
                <a:gd name="T86" fmla="*/ 295 w 4869"/>
                <a:gd name="T87" fmla="*/ 4591 h 4872"/>
                <a:gd name="T88" fmla="*/ 345 w 4869"/>
                <a:gd name="T89" fmla="*/ 4522 h 4872"/>
                <a:gd name="T90" fmla="*/ 380 w 4869"/>
                <a:gd name="T91" fmla="*/ 4449 h 4872"/>
                <a:gd name="T92" fmla="*/ 403 w 4869"/>
                <a:gd name="T93" fmla="*/ 4371 h 4872"/>
                <a:gd name="T94" fmla="*/ 416 w 4869"/>
                <a:gd name="T95" fmla="*/ 4292 h 4872"/>
                <a:gd name="T96" fmla="*/ 417 w 4869"/>
                <a:gd name="T97" fmla="*/ 4163 h 4872"/>
                <a:gd name="T98" fmla="*/ 390 w 4869"/>
                <a:gd name="T99" fmla="*/ 4021 h 4872"/>
                <a:gd name="T100" fmla="*/ 339 w 4869"/>
                <a:gd name="T101" fmla="*/ 3867 h 4872"/>
                <a:gd name="T102" fmla="*/ 222 w 4869"/>
                <a:gd name="T103" fmla="*/ 3566 h 4872"/>
                <a:gd name="T104" fmla="*/ 133 w 4869"/>
                <a:gd name="T105" fmla="*/ 3319 h 4872"/>
                <a:gd name="T106" fmla="*/ 70 w 4869"/>
                <a:gd name="T107" fmla="*/ 3098 h 4872"/>
                <a:gd name="T108" fmla="*/ 23 w 4869"/>
                <a:gd name="T109" fmla="*/ 2854 h 4872"/>
                <a:gd name="T110" fmla="*/ 1 w 4869"/>
                <a:gd name="T111" fmla="*/ 2581 h 4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869" h="4872">
                  <a:moveTo>
                    <a:pt x="0" y="2509"/>
                  </a:moveTo>
                  <a:lnTo>
                    <a:pt x="1" y="2510"/>
                  </a:lnTo>
                  <a:lnTo>
                    <a:pt x="2" y="2512"/>
                  </a:lnTo>
                  <a:lnTo>
                    <a:pt x="1" y="2493"/>
                  </a:lnTo>
                  <a:lnTo>
                    <a:pt x="1" y="2474"/>
                  </a:lnTo>
                  <a:lnTo>
                    <a:pt x="0" y="2456"/>
                  </a:lnTo>
                  <a:lnTo>
                    <a:pt x="0" y="2437"/>
                  </a:lnTo>
                  <a:lnTo>
                    <a:pt x="3" y="2311"/>
                  </a:lnTo>
                  <a:lnTo>
                    <a:pt x="12" y="2187"/>
                  </a:lnTo>
                  <a:lnTo>
                    <a:pt x="28" y="2066"/>
                  </a:lnTo>
                  <a:lnTo>
                    <a:pt x="49" y="1945"/>
                  </a:lnTo>
                  <a:lnTo>
                    <a:pt x="76" y="1828"/>
                  </a:lnTo>
                  <a:lnTo>
                    <a:pt x="109" y="1712"/>
                  </a:lnTo>
                  <a:lnTo>
                    <a:pt x="147" y="1599"/>
                  </a:lnTo>
                  <a:lnTo>
                    <a:pt x="191" y="1488"/>
                  </a:lnTo>
                  <a:lnTo>
                    <a:pt x="240" y="1380"/>
                  </a:lnTo>
                  <a:lnTo>
                    <a:pt x="294" y="1275"/>
                  </a:lnTo>
                  <a:lnTo>
                    <a:pt x="353" y="1174"/>
                  </a:lnTo>
                  <a:lnTo>
                    <a:pt x="416" y="1075"/>
                  </a:lnTo>
                  <a:lnTo>
                    <a:pt x="483" y="979"/>
                  </a:lnTo>
                  <a:lnTo>
                    <a:pt x="555" y="887"/>
                  </a:lnTo>
                  <a:lnTo>
                    <a:pt x="632" y="798"/>
                  </a:lnTo>
                  <a:lnTo>
                    <a:pt x="713" y="714"/>
                  </a:lnTo>
                  <a:lnTo>
                    <a:pt x="798" y="634"/>
                  </a:lnTo>
                  <a:lnTo>
                    <a:pt x="886" y="557"/>
                  </a:lnTo>
                  <a:lnTo>
                    <a:pt x="978" y="485"/>
                  </a:lnTo>
                  <a:lnTo>
                    <a:pt x="1073" y="416"/>
                  </a:lnTo>
                  <a:lnTo>
                    <a:pt x="1172" y="353"/>
                  </a:lnTo>
                  <a:lnTo>
                    <a:pt x="1274" y="294"/>
                  </a:lnTo>
                  <a:lnTo>
                    <a:pt x="1379" y="240"/>
                  </a:lnTo>
                  <a:lnTo>
                    <a:pt x="1486" y="192"/>
                  </a:lnTo>
                  <a:lnTo>
                    <a:pt x="1598" y="148"/>
                  </a:lnTo>
                  <a:lnTo>
                    <a:pt x="1710" y="111"/>
                  </a:lnTo>
                  <a:lnTo>
                    <a:pt x="1825" y="77"/>
                  </a:lnTo>
                  <a:lnTo>
                    <a:pt x="1944" y="50"/>
                  </a:lnTo>
                  <a:lnTo>
                    <a:pt x="2063" y="28"/>
                  </a:lnTo>
                  <a:lnTo>
                    <a:pt x="2185" y="14"/>
                  </a:lnTo>
                  <a:lnTo>
                    <a:pt x="2309" y="3"/>
                  </a:lnTo>
                  <a:lnTo>
                    <a:pt x="2434" y="0"/>
                  </a:lnTo>
                  <a:lnTo>
                    <a:pt x="2559" y="3"/>
                  </a:lnTo>
                  <a:lnTo>
                    <a:pt x="2683" y="14"/>
                  </a:lnTo>
                  <a:lnTo>
                    <a:pt x="2805" y="28"/>
                  </a:lnTo>
                  <a:lnTo>
                    <a:pt x="2925" y="50"/>
                  </a:lnTo>
                  <a:lnTo>
                    <a:pt x="3042" y="77"/>
                  </a:lnTo>
                  <a:lnTo>
                    <a:pt x="3159" y="111"/>
                  </a:lnTo>
                  <a:lnTo>
                    <a:pt x="3271" y="148"/>
                  </a:lnTo>
                  <a:lnTo>
                    <a:pt x="3382" y="192"/>
                  </a:lnTo>
                  <a:lnTo>
                    <a:pt x="3490" y="240"/>
                  </a:lnTo>
                  <a:lnTo>
                    <a:pt x="3595" y="294"/>
                  </a:lnTo>
                  <a:lnTo>
                    <a:pt x="3697" y="353"/>
                  </a:lnTo>
                  <a:lnTo>
                    <a:pt x="3795" y="416"/>
                  </a:lnTo>
                  <a:lnTo>
                    <a:pt x="3891" y="485"/>
                  </a:lnTo>
                  <a:lnTo>
                    <a:pt x="3982" y="557"/>
                  </a:lnTo>
                  <a:lnTo>
                    <a:pt x="4071" y="634"/>
                  </a:lnTo>
                  <a:lnTo>
                    <a:pt x="4156" y="714"/>
                  </a:lnTo>
                  <a:lnTo>
                    <a:pt x="4236" y="798"/>
                  </a:lnTo>
                  <a:lnTo>
                    <a:pt x="4312" y="887"/>
                  </a:lnTo>
                  <a:lnTo>
                    <a:pt x="4385" y="979"/>
                  </a:lnTo>
                  <a:lnTo>
                    <a:pt x="4453" y="1075"/>
                  </a:lnTo>
                  <a:lnTo>
                    <a:pt x="4516" y="1174"/>
                  </a:lnTo>
                  <a:lnTo>
                    <a:pt x="4575" y="1275"/>
                  </a:lnTo>
                  <a:lnTo>
                    <a:pt x="4629" y="1380"/>
                  </a:lnTo>
                  <a:lnTo>
                    <a:pt x="4678" y="1488"/>
                  </a:lnTo>
                  <a:lnTo>
                    <a:pt x="4722" y="1599"/>
                  </a:lnTo>
                  <a:lnTo>
                    <a:pt x="4759" y="1712"/>
                  </a:lnTo>
                  <a:lnTo>
                    <a:pt x="4792" y="1828"/>
                  </a:lnTo>
                  <a:lnTo>
                    <a:pt x="4820" y="1945"/>
                  </a:lnTo>
                  <a:lnTo>
                    <a:pt x="4841" y="2066"/>
                  </a:lnTo>
                  <a:lnTo>
                    <a:pt x="4856" y="2187"/>
                  </a:lnTo>
                  <a:lnTo>
                    <a:pt x="4866" y="2311"/>
                  </a:lnTo>
                  <a:lnTo>
                    <a:pt x="4869" y="2437"/>
                  </a:lnTo>
                  <a:lnTo>
                    <a:pt x="4866" y="2562"/>
                  </a:lnTo>
                  <a:lnTo>
                    <a:pt x="4856" y="2686"/>
                  </a:lnTo>
                  <a:lnTo>
                    <a:pt x="4841" y="2808"/>
                  </a:lnTo>
                  <a:lnTo>
                    <a:pt x="4820" y="2927"/>
                  </a:lnTo>
                  <a:lnTo>
                    <a:pt x="4792" y="3045"/>
                  </a:lnTo>
                  <a:lnTo>
                    <a:pt x="4759" y="3160"/>
                  </a:lnTo>
                  <a:lnTo>
                    <a:pt x="4722" y="3274"/>
                  </a:lnTo>
                  <a:lnTo>
                    <a:pt x="4678" y="3385"/>
                  </a:lnTo>
                  <a:lnTo>
                    <a:pt x="4629" y="3492"/>
                  </a:lnTo>
                  <a:lnTo>
                    <a:pt x="4575" y="3597"/>
                  </a:lnTo>
                  <a:lnTo>
                    <a:pt x="4516" y="3699"/>
                  </a:lnTo>
                  <a:lnTo>
                    <a:pt x="4453" y="3799"/>
                  </a:lnTo>
                  <a:lnTo>
                    <a:pt x="4385" y="3893"/>
                  </a:lnTo>
                  <a:lnTo>
                    <a:pt x="4312" y="3986"/>
                  </a:lnTo>
                  <a:lnTo>
                    <a:pt x="4236" y="4074"/>
                  </a:lnTo>
                  <a:lnTo>
                    <a:pt x="4156" y="4158"/>
                  </a:lnTo>
                  <a:lnTo>
                    <a:pt x="4071" y="4239"/>
                  </a:lnTo>
                  <a:lnTo>
                    <a:pt x="3982" y="4316"/>
                  </a:lnTo>
                  <a:lnTo>
                    <a:pt x="3891" y="4388"/>
                  </a:lnTo>
                  <a:lnTo>
                    <a:pt x="3795" y="4456"/>
                  </a:lnTo>
                  <a:lnTo>
                    <a:pt x="3697" y="4519"/>
                  </a:lnTo>
                  <a:lnTo>
                    <a:pt x="3595" y="4578"/>
                  </a:lnTo>
                  <a:lnTo>
                    <a:pt x="3490" y="4632"/>
                  </a:lnTo>
                  <a:lnTo>
                    <a:pt x="3382" y="4680"/>
                  </a:lnTo>
                  <a:lnTo>
                    <a:pt x="3271" y="4724"/>
                  </a:lnTo>
                  <a:lnTo>
                    <a:pt x="3159" y="4763"/>
                  </a:lnTo>
                  <a:lnTo>
                    <a:pt x="3042" y="4795"/>
                  </a:lnTo>
                  <a:lnTo>
                    <a:pt x="2925" y="4822"/>
                  </a:lnTo>
                  <a:lnTo>
                    <a:pt x="2805" y="4844"/>
                  </a:lnTo>
                  <a:lnTo>
                    <a:pt x="2683" y="4860"/>
                  </a:lnTo>
                  <a:lnTo>
                    <a:pt x="2559" y="4869"/>
                  </a:lnTo>
                  <a:lnTo>
                    <a:pt x="2434" y="4872"/>
                  </a:lnTo>
                  <a:lnTo>
                    <a:pt x="2389" y="4872"/>
                  </a:lnTo>
                  <a:lnTo>
                    <a:pt x="2345" y="4871"/>
                  </a:lnTo>
                  <a:lnTo>
                    <a:pt x="2300" y="4869"/>
                  </a:lnTo>
                  <a:lnTo>
                    <a:pt x="2256" y="4866"/>
                  </a:lnTo>
                  <a:lnTo>
                    <a:pt x="2212" y="4862"/>
                  </a:lnTo>
                  <a:lnTo>
                    <a:pt x="2169" y="4858"/>
                  </a:lnTo>
                  <a:lnTo>
                    <a:pt x="2125" y="4853"/>
                  </a:lnTo>
                  <a:lnTo>
                    <a:pt x="2082" y="4847"/>
                  </a:lnTo>
                  <a:lnTo>
                    <a:pt x="2040" y="4840"/>
                  </a:lnTo>
                  <a:lnTo>
                    <a:pt x="1998" y="4834"/>
                  </a:lnTo>
                  <a:lnTo>
                    <a:pt x="1956" y="4826"/>
                  </a:lnTo>
                  <a:lnTo>
                    <a:pt x="1913" y="4817"/>
                  </a:lnTo>
                  <a:lnTo>
                    <a:pt x="1873" y="4808"/>
                  </a:lnTo>
                  <a:lnTo>
                    <a:pt x="1831" y="4798"/>
                  </a:lnTo>
                  <a:lnTo>
                    <a:pt x="1789" y="4786"/>
                  </a:lnTo>
                  <a:lnTo>
                    <a:pt x="1749" y="4774"/>
                  </a:lnTo>
                  <a:lnTo>
                    <a:pt x="1708" y="4762"/>
                  </a:lnTo>
                  <a:lnTo>
                    <a:pt x="1668" y="4749"/>
                  </a:lnTo>
                  <a:lnTo>
                    <a:pt x="1628" y="4734"/>
                  </a:lnTo>
                  <a:lnTo>
                    <a:pt x="1588" y="4720"/>
                  </a:lnTo>
                  <a:lnTo>
                    <a:pt x="1548" y="4705"/>
                  </a:lnTo>
                  <a:lnTo>
                    <a:pt x="1509" y="4689"/>
                  </a:lnTo>
                  <a:lnTo>
                    <a:pt x="1469" y="4672"/>
                  </a:lnTo>
                  <a:lnTo>
                    <a:pt x="1431" y="4654"/>
                  </a:lnTo>
                  <a:lnTo>
                    <a:pt x="1392" y="4636"/>
                  </a:lnTo>
                  <a:lnTo>
                    <a:pt x="1353" y="4617"/>
                  </a:lnTo>
                  <a:lnTo>
                    <a:pt x="1315" y="4598"/>
                  </a:lnTo>
                  <a:lnTo>
                    <a:pt x="1277" y="4578"/>
                  </a:lnTo>
                  <a:lnTo>
                    <a:pt x="1238" y="4556"/>
                  </a:lnTo>
                  <a:lnTo>
                    <a:pt x="1201" y="4535"/>
                  </a:lnTo>
                  <a:lnTo>
                    <a:pt x="1163" y="4512"/>
                  </a:lnTo>
                  <a:lnTo>
                    <a:pt x="1126" y="4490"/>
                  </a:lnTo>
                  <a:lnTo>
                    <a:pt x="1105" y="4477"/>
                  </a:lnTo>
                  <a:lnTo>
                    <a:pt x="1083" y="4464"/>
                  </a:lnTo>
                  <a:lnTo>
                    <a:pt x="1057" y="4447"/>
                  </a:lnTo>
                  <a:lnTo>
                    <a:pt x="1026" y="4428"/>
                  </a:lnTo>
                  <a:lnTo>
                    <a:pt x="1005" y="4416"/>
                  </a:lnTo>
                  <a:lnTo>
                    <a:pt x="986" y="4407"/>
                  </a:lnTo>
                  <a:lnTo>
                    <a:pt x="967" y="4401"/>
                  </a:lnTo>
                  <a:lnTo>
                    <a:pt x="950" y="4397"/>
                  </a:lnTo>
                  <a:lnTo>
                    <a:pt x="933" y="4397"/>
                  </a:lnTo>
                  <a:lnTo>
                    <a:pt x="917" y="4398"/>
                  </a:lnTo>
                  <a:lnTo>
                    <a:pt x="901" y="4403"/>
                  </a:lnTo>
                  <a:lnTo>
                    <a:pt x="887" y="4409"/>
                  </a:lnTo>
                  <a:lnTo>
                    <a:pt x="871" y="4416"/>
                  </a:lnTo>
                  <a:lnTo>
                    <a:pt x="856" y="4426"/>
                  </a:lnTo>
                  <a:lnTo>
                    <a:pt x="840" y="4436"/>
                  </a:lnTo>
                  <a:lnTo>
                    <a:pt x="825" y="4448"/>
                  </a:lnTo>
                  <a:lnTo>
                    <a:pt x="792" y="4476"/>
                  </a:lnTo>
                  <a:lnTo>
                    <a:pt x="756" y="4507"/>
                  </a:lnTo>
                  <a:lnTo>
                    <a:pt x="736" y="4522"/>
                  </a:lnTo>
                  <a:lnTo>
                    <a:pt x="714" y="4538"/>
                  </a:lnTo>
                  <a:lnTo>
                    <a:pt x="692" y="4554"/>
                  </a:lnTo>
                  <a:lnTo>
                    <a:pt x="667" y="4571"/>
                  </a:lnTo>
                  <a:lnTo>
                    <a:pt x="640" y="4587"/>
                  </a:lnTo>
                  <a:lnTo>
                    <a:pt x="612" y="4601"/>
                  </a:lnTo>
                  <a:lnTo>
                    <a:pt x="580" y="4616"/>
                  </a:lnTo>
                  <a:lnTo>
                    <a:pt x="546" y="4630"/>
                  </a:lnTo>
                  <a:lnTo>
                    <a:pt x="510" y="4642"/>
                  </a:lnTo>
                  <a:lnTo>
                    <a:pt x="472" y="4653"/>
                  </a:lnTo>
                  <a:lnTo>
                    <a:pt x="430" y="4663"/>
                  </a:lnTo>
                  <a:lnTo>
                    <a:pt x="385" y="4672"/>
                  </a:lnTo>
                  <a:lnTo>
                    <a:pt x="338" y="4679"/>
                  </a:lnTo>
                  <a:lnTo>
                    <a:pt x="286" y="4684"/>
                  </a:lnTo>
                  <a:lnTo>
                    <a:pt x="231" y="4686"/>
                  </a:lnTo>
                  <a:lnTo>
                    <a:pt x="172" y="4686"/>
                  </a:lnTo>
                  <a:lnTo>
                    <a:pt x="193" y="4675"/>
                  </a:lnTo>
                  <a:lnTo>
                    <a:pt x="212" y="4662"/>
                  </a:lnTo>
                  <a:lnTo>
                    <a:pt x="231" y="4650"/>
                  </a:lnTo>
                  <a:lnTo>
                    <a:pt x="249" y="4636"/>
                  </a:lnTo>
                  <a:lnTo>
                    <a:pt x="265" y="4622"/>
                  </a:lnTo>
                  <a:lnTo>
                    <a:pt x="280" y="4606"/>
                  </a:lnTo>
                  <a:lnTo>
                    <a:pt x="295" y="4591"/>
                  </a:lnTo>
                  <a:lnTo>
                    <a:pt x="309" y="4574"/>
                  </a:lnTo>
                  <a:lnTo>
                    <a:pt x="321" y="4557"/>
                  </a:lnTo>
                  <a:lnTo>
                    <a:pt x="333" y="4541"/>
                  </a:lnTo>
                  <a:lnTo>
                    <a:pt x="345" y="4522"/>
                  </a:lnTo>
                  <a:lnTo>
                    <a:pt x="355" y="4504"/>
                  </a:lnTo>
                  <a:lnTo>
                    <a:pt x="364" y="4486"/>
                  </a:lnTo>
                  <a:lnTo>
                    <a:pt x="373" y="4467"/>
                  </a:lnTo>
                  <a:lnTo>
                    <a:pt x="380" y="4449"/>
                  </a:lnTo>
                  <a:lnTo>
                    <a:pt x="386" y="4430"/>
                  </a:lnTo>
                  <a:lnTo>
                    <a:pt x="393" y="4410"/>
                  </a:lnTo>
                  <a:lnTo>
                    <a:pt x="399" y="4391"/>
                  </a:lnTo>
                  <a:lnTo>
                    <a:pt x="403" y="4371"/>
                  </a:lnTo>
                  <a:lnTo>
                    <a:pt x="408" y="4351"/>
                  </a:lnTo>
                  <a:lnTo>
                    <a:pt x="411" y="4332"/>
                  </a:lnTo>
                  <a:lnTo>
                    <a:pt x="413" y="4313"/>
                  </a:lnTo>
                  <a:lnTo>
                    <a:pt x="416" y="4292"/>
                  </a:lnTo>
                  <a:lnTo>
                    <a:pt x="418" y="4273"/>
                  </a:lnTo>
                  <a:lnTo>
                    <a:pt x="419" y="4235"/>
                  </a:lnTo>
                  <a:lnTo>
                    <a:pt x="419" y="4199"/>
                  </a:lnTo>
                  <a:lnTo>
                    <a:pt x="417" y="4163"/>
                  </a:lnTo>
                  <a:lnTo>
                    <a:pt x="412" y="4129"/>
                  </a:lnTo>
                  <a:lnTo>
                    <a:pt x="407" y="4093"/>
                  </a:lnTo>
                  <a:lnTo>
                    <a:pt x="399" y="4057"/>
                  </a:lnTo>
                  <a:lnTo>
                    <a:pt x="390" y="4021"/>
                  </a:lnTo>
                  <a:lnTo>
                    <a:pt x="378" y="3984"/>
                  </a:lnTo>
                  <a:lnTo>
                    <a:pt x="367" y="3945"/>
                  </a:lnTo>
                  <a:lnTo>
                    <a:pt x="354" y="3907"/>
                  </a:lnTo>
                  <a:lnTo>
                    <a:pt x="339" y="3867"/>
                  </a:lnTo>
                  <a:lnTo>
                    <a:pt x="324" y="3827"/>
                  </a:lnTo>
                  <a:lnTo>
                    <a:pt x="292" y="3743"/>
                  </a:lnTo>
                  <a:lnTo>
                    <a:pt x="258" y="3657"/>
                  </a:lnTo>
                  <a:lnTo>
                    <a:pt x="222" y="3566"/>
                  </a:lnTo>
                  <a:lnTo>
                    <a:pt x="186" y="3472"/>
                  </a:lnTo>
                  <a:lnTo>
                    <a:pt x="168" y="3422"/>
                  </a:lnTo>
                  <a:lnTo>
                    <a:pt x="150" y="3371"/>
                  </a:lnTo>
                  <a:lnTo>
                    <a:pt x="133" y="3319"/>
                  </a:lnTo>
                  <a:lnTo>
                    <a:pt x="116" y="3266"/>
                  </a:lnTo>
                  <a:lnTo>
                    <a:pt x="100" y="3212"/>
                  </a:lnTo>
                  <a:lnTo>
                    <a:pt x="84" y="3156"/>
                  </a:lnTo>
                  <a:lnTo>
                    <a:pt x="70" y="3098"/>
                  </a:lnTo>
                  <a:lnTo>
                    <a:pt x="56" y="3040"/>
                  </a:lnTo>
                  <a:lnTo>
                    <a:pt x="44" y="2979"/>
                  </a:lnTo>
                  <a:lnTo>
                    <a:pt x="33" y="2917"/>
                  </a:lnTo>
                  <a:lnTo>
                    <a:pt x="23" y="2854"/>
                  </a:lnTo>
                  <a:lnTo>
                    <a:pt x="16" y="2788"/>
                  </a:lnTo>
                  <a:lnTo>
                    <a:pt x="9" y="2721"/>
                  </a:lnTo>
                  <a:lnTo>
                    <a:pt x="4" y="2652"/>
                  </a:lnTo>
                  <a:lnTo>
                    <a:pt x="1" y="2581"/>
                  </a:lnTo>
                  <a:lnTo>
                    <a:pt x="0" y="2509"/>
                  </a:lnTo>
                  <a:close/>
                </a:path>
              </a:pathLst>
            </a:custGeom>
            <a:solidFill>
              <a:srgbClr val="3B3838"/>
            </a:solidFill>
            <a:ln>
              <a:noFill/>
            </a:ln>
          </p:spPr>
          <p:txBody>
            <a:bodyPr vert="horz" wrap="square" lIns="121861" tIns="60931" rIns="121861" bIns="60931" numCol="1" anchor="t" anchorCtr="0" compatLnSpc="1"/>
            <a:lstStyle/>
            <a:p>
              <a:endParaRPr lang="zh-CN" altLang="en-US" sz="1600">
                <a:solidFill>
                  <a:schemeClr val="tx1">
                    <a:lumMod val="50000"/>
                    <a:lumOff val="50000"/>
                  </a:schemeClr>
                </a:solidFill>
                <a:cs typeface="+mn-ea"/>
                <a:sym typeface="+mn-lt"/>
              </a:endParaRPr>
            </a:p>
          </p:txBody>
        </p:sp>
        <p:sp>
          <p:nvSpPr>
            <p:cNvPr id="20" name="淘宝店chenying0907 12"/>
            <p:cNvSpPr/>
            <p:nvPr/>
          </p:nvSpPr>
          <p:spPr bwMode="auto">
            <a:xfrm>
              <a:off x="4652963" y="3873203"/>
              <a:ext cx="709613" cy="709613"/>
            </a:xfrm>
            <a:custGeom>
              <a:avLst/>
              <a:gdLst>
                <a:gd name="T0" fmla="*/ 9 w 3575"/>
                <a:gd name="T1" fmla="*/ 1972 h 3578"/>
                <a:gd name="T2" fmla="*/ 56 w 3575"/>
                <a:gd name="T3" fmla="*/ 2236 h 3578"/>
                <a:gd name="T4" fmla="*/ 139 w 3575"/>
                <a:gd name="T5" fmla="*/ 2485 h 3578"/>
                <a:gd name="T6" fmla="*/ 258 w 3575"/>
                <a:gd name="T7" fmla="*/ 2718 h 3578"/>
                <a:gd name="T8" fmla="*/ 408 w 3575"/>
                <a:gd name="T9" fmla="*/ 2927 h 3578"/>
                <a:gd name="T10" fmla="*/ 585 w 3575"/>
                <a:gd name="T11" fmla="*/ 3113 h 3578"/>
                <a:gd name="T12" fmla="*/ 787 w 3575"/>
                <a:gd name="T13" fmla="*/ 3272 h 3578"/>
                <a:gd name="T14" fmla="*/ 1012 w 3575"/>
                <a:gd name="T15" fmla="*/ 3402 h 3578"/>
                <a:gd name="T16" fmla="*/ 1255 w 3575"/>
                <a:gd name="T17" fmla="*/ 3498 h 3578"/>
                <a:gd name="T18" fmla="*/ 1515 w 3575"/>
                <a:gd name="T19" fmla="*/ 3558 h 3578"/>
                <a:gd name="T20" fmla="*/ 1787 w 3575"/>
                <a:gd name="T21" fmla="*/ 3578 h 3578"/>
                <a:gd name="T22" fmla="*/ 2060 w 3575"/>
                <a:gd name="T23" fmla="*/ 3558 h 3578"/>
                <a:gd name="T24" fmla="*/ 2319 w 3575"/>
                <a:gd name="T25" fmla="*/ 3498 h 3578"/>
                <a:gd name="T26" fmla="*/ 2562 w 3575"/>
                <a:gd name="T27" fmla="*/ 3402 h 3578"/>
                <a:gd name="T28" fmla="*/ 2786 w 3575"/>
                <a:gd name="T29" fmla="*/ 3272 h 3578"/>
                <a:gd name="T30" fmla="*/ 2989 w 3575"/>
                <a:gd name="T31" fmla="*/ 3113 h 3578"/>
                <a:gd name="T32" fmla="*/ 3167 w 3575"/>
                <a:gd name="T33" fmla="*/ 2927 h 3578"/>
                <a:gd name="T34" fmla="*/ 3316 w 3575"/>
                <a:gd name="T35" fmla="*/ 2718 h 3578"/>
                <a:gd name="T36" fmla="*/ 3434 w 3575"/>
                <a:gd name="T37" fmla="*/ 2485 h 3578"/>
                <a:gd name="T38" fmla="*/ 3519 w 3575"/>
                <a:gd name="T39" fmla="*/ 2236 h 3578"/>
                <a:gd name="T40" fmla="*/ 3566 w 3575"/>
                <a:gd name="T41" fmla="*/ 1972 h 3578"/>
                <a:gd name="T42" fmla="*/ 3573 w 3575"/>
                <a:gd name="T43" fmla="*/ 1697 h 3578"/>
                <a:gd name="T44" fmla="*/ 3539 w 3575"/>
                <a:gd name="T45" fmla="*/ 1429 h 3578"/>
                <a:gd name="T46" fmla="*/ 3467 w 3575"/>
                <a:gd name="T47" fmla="*/ 1174 h 3578"/>
                <a:gd name="T48" fmla="*/ 3359 w 3575"/>
                <a:gd name="T49" fmla="*/ 936 h 3578"/>
                <a:gd name="T50" fmla="*/ 3220 w 3575"/>
                <a:gd name="T51" fmla="*/ 718 h 3578"/>
                <a:gd name="T52" fmla="*/ 3051 w 3575"/>
                <a:gd name="T53" fmla="*/ 525 h 3578"/>
                <a:gd name="T54" fmla="*/ 2857 w 3575"/>
                <a:gd name="T55" fmla="*/ 355 h 3578"/>
                <a:gd name="T56" fmla="*/ 2640 w 3575"/>
                <a:gd name="T57" fmla="*/ 217 h 3578"/>
                <a:gd name="T58" fmla="*/ 2402 w 3575"/>
                <a:gd name="T59" fmla="*/ 108 h 3578"/>
                <a:gd name="T60" fmla="*/ 2148 w 3575"/>
                <a:gd name="T61" fmla="*/ 36 h 3578"/>
                <a:gd name="T62" fmla="*/ 1879 w 3575"/>
                <a:gd name="T63" fmla="*/ 3 h 3578"/>
                <a:gd name="T64" fmla="*/ 1604 w 3575"/>
                <a:gd name="T65" fmla="*/ 9 h 3578"/>
                <a:gd name="T66" fmla="*/ 1341 w 3575"/>
                <a:gd name="T67" fmla="*/ 57 h 3578"/>
                <a:gd name="T68" fmla="*/ 1092 w 3575"/>
                <a:gd name="T69" fmla="*/ 141 h 3578"/>
                <a:gd name="T70" fmla="*/ 861 w 3575"/>
                <a:gd name="T71" fmla="*/ 260 h 3578"/>
                <a:gd name="T72" fmla="*/ 650 w 3575"/>
                <a:gd name="T73" fmla="*/ 408 h 3578"/>
                <a:gd name="T74" fmla="*/ 464 w 3575"/>
                <a:gd name="T75" fmla="*/ 587 h 3578"/>
                <a:gd name="T76" fmla="*/ 305 w 3575"/>
                <a:gd name="T77" fmla="*/ 790 h 3578"/>
                <a:gd name="T78" fmla="*/ 175 w 3575"/>
                <a:gd name="T79" fmla="*/ 1014 h 3578"/>
                <a:gd name="T80" fmla="*/ 80 w 3575"/>
                <a:gd name="T81" fmla="*/ 1257 h 3578"/>
                <a:gd name="T82" fmla="*/ 20 w 3575"/>
                <a:gd name="T83" fmla="*/ 1517 h 3578"/>
                <a:gd name="T84" fmla="*/ 0 w 3575"/>
                <a:gd name="T85" fmla="*/ 1790 h 3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575" h="3578">
                  <a:moveTo>
                    <a:pt x="0" y="1790"/>
                  </a:moveTo>
                  <a:lnTo>
                    <a:pt x="2" y="1881"/>
                  </a:lnTo>
                  <a:lnTo>
                    <a:pt x="9" y="1972"/>
                  </a:lnTo>
                  <a:lnTo>
                    <a:pt x="20" y="2061"/>
                  </a:lnTo>
                  <a:lnTo>
                    <a:pt x="36" y="2150"/>
                  </a:lnTo>
                  <a:lnTo>
                    <a:pt x="56" y="2236"/>
                  </a:lnTo>
                  <a:lnTo>
                    <a:pt x="80" y="2322"/>
                  </a:lnTo>
                  <a:lnTo>
                    <a:pt x="108" y="2404"/>
                  </a:lnTo>
                  <a:lnTo>
                    <a:pt x="139" y="2485"/>
                  </a:lnTo>
                  <a:lnTo>
                    <a:pt x="175" y="2565"/>
                  </a:lnTo>
                  <a:lnTo>
                    <a:pt x="215" y="2642"/>
                  </a:lnTo>
                  <a:lnTo>
                    <a:pt x="258" y="2718"/>
                  </a:lnTo>
                  <a:lnTo>
                    <a:pt x="305" y="2790"/>
                  </a:lnTo>
                  <a:lnTo>
                    <a:pt x="355" y="2860"/>
                  </a:lnTo>
                  <a:lnTo>
                    <a:pt x="408" y="2927"/>
                  </a:lnTo>
                  <a:lnTo>
                    <a:pt x="464" y="2993"/>
                  </a:lnTo>
                  <a:lnTo>
                    <a:pt x="523" y="3055"/>
                  </a:lnTo>
                  <a:lnTo>
                    <a:pt x="585" y="3113"/>
                  </a:lnTo>
                  <a:lnTo>
                    <a:pt x="650" y="3170"/>
                  </a:lnTo>
                  <a:lnTo>
                    <a:pt x="717" y="3223"/>
                  </a:lnTo>
                  <a:lnTo>
                    <a:pt x="787" y="3272"/>
                  </a:lnTo>
                  <a:lnTo>
                    <a:pt x="861" y="3320"/>
                  </a:lnTo>
                  <a:lnTo>
                    <a:pt x="935" y="3362"/>
                  </a:lnTo>
                  <a:lnTo>
                    <a:pt x="1012" y="3402"/>
                  </a:lnTo>
                  <a:lnTo>
                    <a:pt x="1092" y="3438"/>
                  </a:lnTo>
                  <a:lnTo>
                    <a:pt x="1173" y="3470"/>
                  </a:lnTo>
                  <a:lnTo>
                    <a:pt x="1255" y="3498"/>
                  </a:lnTo>
                  <a:lnTo>
                    <a:pt x="1341" y="3521"/>
                  </a:lnTo>
                  <a:lnTo>
                    <a:pt x="1427" y="3542"/>
                  </a:lnTo>
                  <a:lnTo>
                    <a:pt x="1515" y="3558"/>
                  </a:lnTo>
                  <a:lnTo>
                    <a:pt x="1604" y="3569"/>
                  </a:lnTo>
                  <a:lnTo>
                    <a:pt x="1696" y="3576"/>
                  </a:lnTo>
                  <a:lnTo>
                    <a:pt x="1787" y="3578"/>
                  </a:lnTo>
                  <a:lnTo>
                    <a:pt x="1879" y="3576"/>
                  </a:lnTo>
                  <a:lnTo>
                    <a:pt x="1971" y="3569"/>
                  </a:lnTo>
                  <a:lnTo>
                    <a:pt x="2060" y="3558"/>
                  </a:lnTo>
                  <a:lnTo>
                    <a:pt x="2148" y="3542"/>
                  </a:lnTo>
                  <a:lnTo>
                    <a:pt x="2234" y="3521"/>
                  </a:lnTo>
                  <a:lnTo>
                    <a:pt x="2319" y="3498"/>
                  </a:lnTo>
                  <a:lnTo>
                    <a:pt x="2402" y="3470"/>
                  </a:lnTo>
                  <a:lnTo>
                    <a:pt x="2483" y="3438"/>
                  </a:lnTo>
                  <a:lnTo>
                    <a:pt x="2562" y="3402"/>
                  </a:lnTo>
                  <a:lnTo>
                    <a:pt x="2640" y="3362"/>
                  </a:lnTo>
                  <a:lnTo>
                    <a:pt x="2714" y="3320"/>
                  </a:lnTo>
                  <a:lnTo>
                    <a:pt x="2786" y="3272"/>
                  </a:lnTo>
                  <a:lnTo>
                    <a:pt x="2857" y="3223"/>
                  </a:lnTo>
                  <a:lnTo>
                    <a:pt x="2925" y="3170"/>
                  </a:lnTo>
                  <a:lnTo>
                    <a:pt x="2989" y="3113"/>
                  </a:lnTo>
                  <a:lnTo>
                    <a:pt x="3051" y="3055"/>
                  </a:lnTo>
                  <a:lnTo>
                    <a:pt x="3111" y="2993"/>
                  </a:lnTo>
                  <a:lnTo>
                    <a:pt x="3167" y="2927"/>
                  </a:lnTo>
                  <a:lnTo>
                    <a:pt x="3220" y="2860"/>
                  </a:lnTo>
                  <a:lnTo>
                    <a:pt x="3270" y="2790"/>
                  </a:lnTo>
                  <a:lnTo>
                    <a:pt x="3316" y="2718"/>
                  </a:lnTo>
                  <a:lnTo>
                    <a:pt x="3359" y="2642"/>
                  </a:lnTo>
                  <a:lnTo>
                    <a:pt x="3398" y="2565"/>
                  </a:lnTo>
                  <a:lnTo>
                    <a:pt x="3434" y="2485"/>
                  </a:lnTo>
                  <a:lnTo>
                    <a:pt x="3467" y="2404"/>
                  </a:lnTo>
                  <a:lnTo>
                    <a:pt x="3495" y="2322"/>
                  </a:lnTo>
                  <a:lnTo>
                    <a:pt x="3519" y="2236"/>
                  </a:lnTo>
                  <a:lnTo>
                    <a:pt x="3539" y="2150"/>
                  </a:lnTo>
                  <a:lnTo>
                    <a:pt x="3555" y="2061"/>
                  </a:lnTo>
                  <a:lnTo>
                    <a:pt x="3566" y="1972"/>
                  </a:lnTo>
                  <a:lnTo>
                    <a:pt x="3573" y="1881"/>
                  </a:lnTo>
                  <a:lnTo>
                    <a:pt x="3575" y="1790"/>
                  </a:lnTo>
                  <a:lnTo>
                    <a:pt x="3573" y="1697"/>
                  </a:lnTo>
                  <a:lnTo>
                    <a:pt x="3566" y="1607"/>
                  </a:lnTo>
                  <a:lnTo>
                    <a:pt x="3555" y="1517"/>
                  </a:lnTo>
                  <a:lnTo>
                    <a:pt x="3539" y="1429"/>
                  </a:lnTo>
                  <a:lnTo>
                    <a:pt x="3519" y="1342"/>
                  </a:lnTo>
                  <a:lnTo>
                    <a:pt x="3495" y="1257"/>
                  </a:lnTo>
                  <a:lnTo>
                    <a:pt x="3467" y="1174"/>
                  </a:lnTo>
                  <a:lnTo>
                    <a:pt x="3434" y="1093"/>
                  </a:lnTo>
                  <a:lnTo>
                    <a:pt x="3398" y="1014"/>
                  </a:lnTo>
                  <a:lnTo>
                    <a:pt x="3359" y="936"/>
                  </a:lnTo>
                  <a:lnTo>
                    <a:pt x="3316" y="862"/>
                  </a:lnTo>
                  <a:lnTo>
                    <a:pt x="3270" y="790"/>
                  </a:lnTo>
                  <a:lnTo>
                    <a:pt x="3220" y="718"/>
                  </a:lnTo>
                  <a:lnTo>
                    <a:pt x="3167" y="651"/>
                  </a:lnTo>
                  <a:lnTo>
                    <a:pt x="3111" y="587"/>
                  </a:lnTo>
                  <a:lnTo>
                    <a:pt x="3051" y="525"/>
                  </a:lnTo>
                  <a:lnTo>
                    <a:pt x="2989" y="465"/>
                  </a:lnTo>
                  <a:lnTo>
                    <a:pt x="2925" y="408"/>
                  </a:lnTo>
                  <a:lnTo>
                    <a:pt x="2857" y="355"/>
                  </a:lnTo>
                  <a:lnTo>
                    <a:pt x="2786" y="306"/>
                  </a:lnTo>
                  <a:lnTo>
                    <a:pt x="2714" y="260"/>
                  </a:lnTo>
                  <a:lnTo>
                    <a:pt x="2640" y="217"/>
                  </a:lnTo>
                  <a:lnTo>
                    <a:pt x="2562" y="177"/>
                  </a:lnTo>
                  <a:lnTo>
                    <a:pt x="2483" y="141"/>
                  </a:lnTo>
                  <a:lnTo>
                    <a:pt x="2402" y="108"/>
                  </a:lnTo>
                  <a:lnTo>
                    <a:pt x="2319" y="80"/>
                  </a:lnTo>
                  <a:lnTo>
                    <a:pt x="2234" y="57"/>
                  </a:lnTo>
                  <a:lnTo>
                    <a:pt x="2148" y="36"/>
                  </a:lnTo>
                  <a:lnTo>
                    <a:pt x="2060" y="21"/>
                  </a:lnTo>
                  <a:lnTo>
                    <a:pt x="1971" y="9"/>
                  </a:lnTo>
                  <a:lnTo>
                    <a:pt x="1879" y="3"/>
                  </a:lnTo>
                  <a:lnTo>
                    <a:pt x="1787" y="0"/>
                  </a:lnTo>
                  <a:lnTo>
                    <a:pt x="1696" y="3"/>
                  </a:lnTo>
                  <a:lnTo>
                    <a:pt x="1604" y="9"/>
                  </a:lnTo>
                  <a:lnTo>
                    <a:pt x="1515" y="21"/>
                  </a:lnTo>
                  <a:lnTo>
                    <a:pt x="1427" y="36"/>
                  </a:lnTo>
                  <a:lnTo>
                    <a:pt x="1341" y="57"/>
                  </a:lnTo>
                  <a:lnTo>
                    <a:pt x="1255" y="80"/>
                  </a:lnTo>
                  <a:lnTo>
                    <a:pt x="1173" y="108"/>
                  </a:lnTo>
                  <a:lnTo>
                    <a:pt x="1092" y="141"/>
                  </a:lnTo>
                  <a:lnTo>
                    <a:pt x="1012" y="177"/>
                  </a:lnTo>
                  <a:lnTo>
                    <a:pt x="935" y="217"/>
                  </a:lnTo>
                  <a:lnTo>
                    <a:pt x="861" y="260"/>
                  </a:lnTo>
                  <a:lnTo>
                    <a:pt x="787" y="306"/>
                  </a:lnTo>
                  <a:lnTo>
                    <a:pt x="717" y="355"/>
                  </a:lnTo>
                  <a:lnTo>
                    <a:pt x="650" y="408"/>
                  </a:lnTo>
                  <a:lnTo>
                    <a:pt x="585" y="465"/>
                  </a:lnTo>
                  <a:lnTo>
                    <a:pt x="523" y="525"/>
                  </a:lnTo>
                  <a:lnTo>
                    <a:pt x="464" y="587"/>
                  </a:lnTo>
                  <a:lnTo>
                    <a:pt x="408" y="651"/>
                  </a:lnTo>
                  <a:lnTo>
                    <a:pt x="355" y="718"/>
                  </a:lnTo>
                  <a:lnTo>
                    <a:pt x="305" y="790"/>
                  </a:lnTo>
                  <a:lnTo>
                    <a:pt x="258" y="862"/>
                  </a:lnTo>
                  <a:lnTo>
                    <a:pt x="215" y="936"/>
                  </a:lnTo>
                  <a:lnTo>
                    <a:pt x="175" y="1014"/>
                  </a:lnTo>
                  <a:lnTo>
                    <a:pt x="139" y="1093"/>
                  </a:lnTo>
                  <a:lnTo>
                    <a:pt x="108" y="1174"/>
                  </a:lnTo>
                  <a:lnTo>
                    <a:pt x="80" y="1257"/>
                  </a:lnTo>
                  <a:lnTo>
                    <a:pt x="56" y="1342"/>
                  </a:lnTo>
                  <a:lnTo>
                    <a:pt x="36" y="1429"/>
                  </a:lnTo>
                  <a:lnTo>
                    <a:pt x="20" y="1517"/>
                  </a:lnTo>
                  <a:lnTo>
                    <a:pt x="9" y="1607"/>
                  </a:lnTo>
                  <a:lnTo>
                    <a:pt x="2" y="1697"/>
                  </a:lnTo>
                  <a:lnTo>
                    <a:pt x="0" y="1790"/>
                  </a:lnTo>
                  <a:close/>
                </a:path>
              </a:pathLst>
            </a:custGeom>
            <a:solidFill>
              <a:srgbClr val="FEFEFE"/>
            </a:solidFill>
            <a:ln>
              <a:noFill/>
            </a:ln>
            <a:extLst>
              <a:ext uri="{91240B29-F687-4F45-9708-019B960494DF}">
                <a14:hiddenLine xmlns:a14="http://schemas.microsoft.com/office/drawing/2010/main" w="9525">
                  <a:solidFill>
                    <a:srgbClr val="000000"/>
                  </a:solidFill>
                  <a:round/>
                </a14:hiddenLine>
              </a:ext>
            </a:extLst>
          </p:spPr>
          <p:txBody>
            <a:bodyPr vert="horz" wrap="square" lIns="121861" tIns="60931" rIns="121861" bIns="60931" numCol="1" anchor="t" anchorCtr="0" compatLnSpc="1"/>
            <a:lstStyle/>
            <a:p>
              <a:endParaRPr lang="zh-CN" altLang="en-US" sz="1600">
                <a:solidFill>
                  <a:schemeClr val="tx1">
                    <a:lumMod val="50000"/>
                    <a:lumOff val="50000"/>
                  </a:schemeClr>
                </a:solidFill>
                <a:cs typeface="+mn-ea"/>
                <a:sym typeface="+mn-lt"/>
              </a:endParaRPr>
            </a:p>
          </p:txBody>
        </p:sp>
      </p:grpSp>
      <p:sp>
        <p:nvSpPr>
          <p:cNvPr id="29" name="TextBox 77"/>
          <p:cNvSpPr txBox="1"/>
          <p:nvPr/>
        </p:nvSpPr>
        <p:spPr>
          <a:xfrm>
            <a:off x="5827535" y="1881715"/>
            <a:ext cx="243489" cy="523220"/>
          </a:xfrm>
          <a:prstGeom prst="roundRect">
            <a:avLst>
              <a:gd name="adj" fmla="val 0"/>
            </a:avLst>
          </a:prstGeom>
          <a:noFill/>
        </p:spPr>
        <p:txBody>
          <a:bodyPr wrap="square" rtlCol="0">
            <a:spAutoFit/>
          </a:bodyPr>
          <a:lstStyle/>
          <a:p>
            <a:pPr algn="r"/>
            <a:r>
              <a:rPr lang="en-US" altLang="zh-CN" sz="2800" dirty="0">
                <a:solidFill>
                  <a:schemeClr val="accent2"/>
                </a:solidFill>
                <a:cs typeface="+mn-ea"/>
                <a:sym typeface="+mn-lt"/>
              </a:rPr>
              <a:t>1</a:t>
            </a:r>
            <a:endParaRPr lang="zh-CN" altLang="en-US" sz="2800" dirty="0">
              <a:solidFill>
                <a:schemeClr val="accent2"/>
              </a:solidFill>
              <a:cs typeface="+mn-ea"/>
              <a:sym typeface="+mn-lt"/>
            </a:endParaRPr>
          </a:p>
        </p:txBody>
      </p:sp>
      <p:sp>
        <p:nvSpPr>
          <p:cNvPr id="30" name="TextBox 78"/>
          <p:cNvSpPr txBox="1"/>
          <p:nvPr/>
        </p:nvSpPr>
        <p:spPr>
          <a:xfrm>
            <a:off x="6701623" y="2709672"/>
            <a:ext cx="243489" cy="523220"/>
          </a:xfrm>
          <a:prstGeom prst="roundRect">
            <a:avLst>
              <a:gd name="adj" fmla="val 0"/>
            </a:avLst>
          </a:prstGeom>
          <a:noFill/>
        </p:spPr>
        <p:txBody>
          <a:bodyPr wrap="square" rtlCol="0">
            <a:spAutoFit/>
          </a:bodyPr>
          <a:lstStyle/>
          <a:p>
            <a:pPr algn="r"/>
            <a:r>
              <a:rPr lang="en-US" altLang="zh-CN" sz="2800" dirty="0">
                <a:solidFill>
                  <a:schemeClr val="accent1"/>
                </a:solidFill>
                <a:cs typeface="+mn-ea"/>
                <a:sym typeface="+mn-lt"/>
              </a:rPr>
              <a:t>2</a:t>
            </a:r>
            <a:endParaRPr lang="zh-CN" altLang="en-US" sz="2800" dirty="0">
              <a:solidFill>
                <a:schemeClr val="accent1"/>
              </a:solidFill>
              <a:cs typeface="+mn-ea"/>
              <a:sym typeface="+mn-lt"/>
            </a:endParaRPr>
          </a:p>
        </p:txBody>
      </p:sp>
      <p:sp>
        <p:nvSpPr>
          <p:cNvPr id="31" name="TextBox 79"/>
          <p:cNvSpPr txBox="1"/>
          <p:nvPr/>
        </p:nvSpPr>
        <p:spPr>
          <a:xfrm>
            <a:off x="5789673" y="3422242"/>
            <a:ext cx="243489" cy="523220"/>
          </a:xfrm>
          <a:prstGeom prst="roundRect">
            <a:avLst>
              <a:gd name="adj" fmla="val 0"/>
            </a:avLst>
          </a:prstGeom>
          <a:noFill/>
        </p:spPr>
        <p:txBody>
          <a:bodyPr wrap="square" rtlCol="0">
            <a:spAutoFit/>
          </a:bodyPr>
          <a:lstStyle/>
          <a:p>
            <a:pPr algn="r"/>
            <a:r>
              <a:rPr lang="en-US" altLang="zh-CN" sz="2800" dirty="0">
                <a:solidFill>
                  <a:schemeClr val="accent4"/>
                </a:solidFill>
                <a:cs typeface="+mn-ea"/>
                <a:sym typeface="+mn-lt"/>
              </a:rPr>
              <a:t>3</a:t>
            </a:r>
            <a:endParaRPr lang="zh-CN" altLang="en-US" sz="2800" dirty="0">
              <a:solidFill>
                <a:schemeClr val="accent4"/>
              </a:solidFill>
              <a:cs typeface="+mn-ea"/>
              <a:sym typeface="+mn-lt"/>
            </a:endParaRPr>
          </a:p>
        </p:txBody>
      </p:sp>
      <p:sp>
        <p:nvSpPr>
          <p:cNvPr id="32" name="TextBox 80"/>
          <p:cNvSpPr txBox="1"/>
          <p:nvPr/>
        </p:nvSpPr>
        <p:spPr>
          <a:xfrm>
            <a:off x="6606302" y="4299464"/>
            <a:ext cx="243489" cy="523220"/>
          </a:xfrm>
          <a:prstGeom prst="roundRect">
            <a:avLst>
              <a:gd name="adj" fmla="val 0"/>
            </a:avLst>
          </a:prstGeom>
          <a:noFill/>
        </p:spPr>
        <p:txBody>
          <a:bodyPr wrap="square" rtlCol="0">
            <a:spAutoFit/>
          </a:bodyPr>
          <a:lstStyle/>
          <a:p>
            <a:pPr algn="r"/>
            <a:r>
              <a:rPr lang="en-US" altLang="zh-CN" sz="2800" dirty="0">
                <a:solidFill>
                  <a:schemeClr val="tx1">
                    <a:lumMod val="85000"/>
                    <a:lumOff val="15000"/>
                  </a:schemeClr>
                </a:solidFill>
                <a:cs typeface="+mn-ea"/>
                <a:sym typeface="+mn-lt"/>
              </a:rPr>
              <a:t>4</a:t>
            </a:r>
            <a:endParaRPr lang="zh-CN" altLang="en-US" sz="2800" dirty="0">
              <a:solidFill>
                <a:schemeClr val="tx1">
                  <a:lumMod val="85000"/>
                  <a:lumOff val="15000"/>
                </a:schemeClr>
              </a:solidFill>
              <a:cs typeface="+mn-ea"/>
              <a:sym typeface="+mn-lt"/>
            </a:endParaRPr>
          </a:p>
        </p:txBody>
      </p:sp>
      <p:grpSp>
        <p:nvGrpSpPr>
          <p:cNvPr id="34" name="淘宝店chenying0907 4"/>
          <p:cNvGrpSpPr/>
          <p:nvPr/>
        </p:nvGrpSpPr>
        <p:grpSpPr>
          <a:xfrm>
            <a:off x="5559791" y="5021404"/>
            <a:ext cx="894262" cy="894537"/>
            <a:chOff x="3627438" y="2806403"/>
            <a:chExt cx="966788" cy="966788"/>
          </a:xfrm>
        </p:grpSpPr>
        <p:sp>
          <p:nvSpPr>
            <p:cNvPr id="35" name="淘宝店chenying0907 9"/>
            <p:cNvSpPr/>
            <p:nvPr/>
          </p:nvSpPr>
          <p:spPr bwMode="auto">
            <a:xfrm>
              <a:off x="3627438" y="2806403"/>
              <a:ext cx="966788" cy="966788"/>
            </a:xfrm>
            <a:custGeom>
              <a:avLst/>
              <a:gdLst>
                <a:gd name="T0" fmla="*/ 4867 w 4869"/>
                <a:gd name="T1" fmla="*/ 2493 h 4872"/>
                <a:gd name="T2" fmla="*/ 4866 w 4869"/>
                <a:gd name="T3" fmla="*/ 2310 h 4872"/>
                <a:gd name="T4" fmla="*/ 4793 w 4869"/>
                <a:gd name="T5" fmla="*/ 1827 h 4872"/>
                <a:gd name="T6" fmla="*/ 4629 w 4869"/>
                <a:gd name="T7" fmla="*/ 1380 h 4872"/>
                <a:gd name="T8" fmla="*/ 4385 w 4869"/>
                <a:gd name="T9" fmla="*/ 978 h 4872"/>
                <a:gd name="T10" fmla="*/ 4071 w 4869"/>
                <a:gd name="T11" fmla="*/ 632 h 4872"/>
                <a:gd name="T12" fmla="*/ 3697 w 4869"/>
                <a:gd name="T13" fmla="*/ 353 h 4872"/>
                <a:gd name="T14" fmla="*/ 3271 w 4869"/>
                <a:gd name="T15" fmla="*/ 147 h 4872"/>
                <a:gd name="T16" fmla="*/ 2805 w 4869"/>
                <a:gd name="T17" fmla="*/ 28 h 4872"/>
                <a:gd name="T18" fmla="*/ 2309 w 4869"/>
                <a:gd name="T19" fmla="*/ 3 h 4872"/>
                <a:gd name="T20" fmla="*/ 1826 w 4869"/>
                <a:gd name="T21" fmla="*/ 76 h 4872"/>
                <a:gd name="T22" fmla="*/ 1379 w 4869"/>
                <a:gd name="T23" fmla="*/ 240 h 4872"/>
                <a:gd name="T24" fmla="*/ 978 w 4869"/>
                <a:gd name="T25" fmla="*/ 483 h 4872"/>
                <a:gd name="T26" fmla="*/ 632 w 4869"/>
                <a:gd name="T27" fmla="*/ 798 h 4872"/>
                <a:gd name="T28" fmla="*/ 353 w 4869"/>
                <a:gd name="T29" fmla="*/ 1172 h 4872"/>
                <a:gd name="T30" fmla="*/ 148 w 4869"/>
                <a:gd name="T31" fmla="*/ 1599 h 4872"/>
                <a:gd name="T32" fmla="*/ 28 w 4869"/>
                <a:gd name="T33" fmla="*/ 2065 h 4872"/>
                <a:gd name="T34" fmla="*/ 3 w 4869"/>
                <a:gd name="T35" fmla="*/ 2561 h 4872"/>
                <a:gd name="T36" fmla="*/ 77 w 4869"/>
                <a:gd name="T37" fmla="*/ 3044 h 4872"/>
                <a:gd name="T38" fmla="*/ 240 w 4869"/>
                <a:gd name="T39" fmla="*/ 3492 h 4872"/>
                <a:gd name="T40" fmla="*/ 483 w 4869"/>
                <a:gd name="T41" fmla="*/ 3893 h 4872"/>
                <a:gd name="T42" fmla="*/ 798 w 4869"/>
                <a:gd name="T43" fmla="*/ 4239 h 4872"/>
                <a:gd name="T44" fmla="*/ 1172 w 4869"/>
                <a:gd name="T45" fmla="*/ 4519 h 4872"/>
                <a:gd name="T46" fmla="*/ 1598 w 4869"/>
                <a:gd name="T47" fmla="*/ 4724 h 4872"/>
                <a:gd name="T48" fmla="*/ 2063 w 4869"/>
                <a:gd name="T49" fmla="*/ 4843 h 4872"/>
                <a:gd name="T50" fmla="*/ 2479 w 4869"/>
                <a:gd name="T51" fmla="*/ 4871 h 4872"/>
                <a:gd name="T52" fmla="*/ 2656 w 4869"/>
                <a:gd name="T53" fmla="*/ 4862 h 4872"/>
                <a:gd name="T54" fmla="*/ 2828 w 4869"/>
                <a:gd name="T55" fmla="*/ 4840 h 4872"/>
                <a:gd name="T56" fmla="*/ 2996 w 4869"/>
                <a:gd name="T57" fmla="*/ 4806 h 4872"/>
                <a:gd name="T58" fmla="*/ 3160 w 4869"/>
                <a:gd name="T59" fmla="*/ 4761 h 4872"/>
                <a:gd name="T60" fmla="*/ 3320 w 4869"/>
                <a:gd name="T61" fmla="*/ 4705 h 4872"/>
                <a:gd name="T62" fmla="*/ 3476 w 4869"/>
                <a:gd name="T63" fmla="*/ 4636 h 4872"/>
                <a:gd name="T64" fmla="*/ 3630 w 4869"/>
                <a:gd name="T65" fmla="*/ 4556 h 4872"/>
                <a:gd name="T66" fmla="*/ 3763 w 4869"/>
                <a:gd name="T67" fmla="*/ 4477 h 4872"/>
                <a:gd name="T68" fmla="*/ 3863 w 4869"/>
                <a:gd name="T69" fmla="*/ 4415 h 4872"/>
                <a:gd name="T70" fmla="*/ 3936 w 4869"/>
                <a:gd name="T71" fmla="*/ 4397 h 4872"/>
                <a:gd name="T72" fmla="*/ 3997 w 4869"/>
                <a:gd name="T73" fmla="*/ 4415 h 4872"/>
                <a:gd name="T74" fmla="*/ 4076 w 4869"/>
                <a:gd name="T75" fmla="*/ 4475 h 4872"/>
                <a:gd name="T76" fmla="*/ 4177 w 4869"/>
                <a:gd name="T77" fmla="*/ 4554 h 4872"/>
                <a:gd name="T78" fmla="*/ 4289 w 4869"/>
                <a:gd name="T79" fmla="*/ 4616 h 4872"/>
                <a:gd name="T80" fmla="*/ 4439 w 4869"/>
                <a:gd name="T81" fmla="*/ 4663 h 4872"/>
                <a:gd name="T82" fmla="*/ 4638 w 4869"/>
                <a:gd name="T83" fmla="*/ 4686 h 4872"/>
                <a:gd name="T84" fmla="*/ 4638 w 4869"/>
                <a:gd name="T85" fmla="*/ 4650 h 4872"/>
                <a:gd name="T86" fmla="*/ 4574 w 4869"/>
                <a:gd name="T87" fmla="*/ 4590 h 4872"/>
                <a:gd name="T88" fmla="*/ 4524 w 4869"/>
                <a:gd name="T89" fmla="*/ 4522 h 4872"/>
                <a:gd name="T90" fmla="*/ 4488 w 4869"/>
                <a:gd name="T91" fmla="*/ 4448 h 4872"/>
                <a:gd name="T92" fmla="*/ 4466 w 4869"/>
                <a:gd name="T93" fmla="*/ 4371 h 4872"/>
                <a:gd name="T94" fmla="*/ 4452 w 4869"/>
                <a:gd name="T95" fmla="*/ 4292 h 4872"/>
                <a:gd name="T96" fmla="*/ 4452 w 4869"/>
                <a:gd name="T97" fmla="*/ 4162 h 4872"/>
                <a:gd name="T98" fmla="*/ 4479 w 4869"/>
                <a:gd name="T99" fmla="*/ 4019 h 4872"/>
                <a:gd name="T100" fmla="*/ 4529 w 4869"/>
                <a:gd name="T101" fmla="*/ 3866 h 4872"/>
                <a:gd name="T102" fmla="*/ 4647 w 4869"/>
                <a:gd name="T103" fmla="*/ 3566 h 4872"/>
                <a:gd name="T104" fmla="*/ 4736 w 4869"/>
                <a:gd name="T105" fmla="*/ 3319 h 4872"/>
                <a:gd name="T106" fmla="*/ 4799 w 4869"/>
                <a:gd name="T107" fmla="*/ 3098 h 4872"/>
                <a:gd name="T108" fmla="*/ 4846 w 4869"/>
                <a:gd name="T109" fmla="*/ 2852 h 4872"/>
                <a:gd name="T110" fmla="*/ 4868 w 4869"/>
                <a:gd name="T111" fmla="*/ 2581 h 4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869" h="4872">
                  <a:moveTo>
                    <a:pt x="4869" y="2508"/>
                  </a:moveTo>
                  <a:lnTo>
                    <a:pt x="4868" y="2510"/>
                  </a:lnTo>
                  <a:lnTo>
                    <a:pt x="4867" y="2512"/>
                  </a:lnTo>
                  <a:lnTo>
                    <a:pt x="4867" y="2493"/>
                  </a:lnTo>
                  <a:lnTo>
                    <a:pt x="4868" y="2473"/>
                  </a:lnTo>
                  <a:lnTo>
                    <a:pt x="4869" y="2454"/>
                  </a:lnTo>
                  <a:lnTo>
                    <a:pt x="4869" y="2436"/>
                  </a:lnTo>
                  <a:lnTo>
                    <a:pt x="4866" y="2310"/>
                  </a:lnTo>
                  <a:lnTo>
                    <a:pt x="4857" y="2187"/>
                  </a:lnTo>
                  <a:lnTo>
                    <a:pt x="4841" y="2065"/>
                  </a:lnTo>
                  <a:lnTo>
                    <a:pt x="4820" y="1945"/>
                  </a:lnTo>
                  <a:lnTo>
                    <a:pt x="4793" y="1827"/>
                  </a:lnTo>
                  <a:lnTo>
                    <a:pt x="4760" y="1711"/>
                  </a:lnTo>
                  <a:lnTo>
                    <a:pt x="4722" y="1599"/>
                  </a:lnTo>
                  <a:lnTo>
                    <a:pt x="4678" y="1488"/>
                  </a:lnTo>
                  <a:lnTo>
                    <a:pt x="4629" y="1380"/>
                  </a:lnTo>
                  <a:lnTo>
                    <a:pt x="4575" y="1275"/>
                  </a:lnTo>
                  <a:lnTo>
                    <a:pt x="4517" y="1172"/>
                  </a:lnTo>
                  <a:lnTo>
                    <a:pt x="4453" y="1074"/>
                  </a:lnTo>
                  <a:lnTo>
                    <a:pt x="4385" y="978"/>
                  </a:lnTo>
                  <a:lnTo>
                    <a:pt x="4313" y="886"/>
                  </a:lnTo>
                  <a:lnTo>
                    <a:pt x="4236" y="798"/>
                  </a:lnTo>
                  <a:lnTo>
                    <a:pt x="4156" y="713"/>
                  </a:lnTo>
                  <a:lnTo>
                    <a:pt x="4071" y="632"/>
                  </a:lnTo>
                  <a:lnTo>
                    <a:pt x="3982" y="557"/>
                  </a:lnTo>
                  <a:lnTo>
                    <a:pt x="3891" y="483"/>
                  </a:lnTo>
                  <a:lnTo>
                    <a:pt x="3795" y="416"/>
                  </a:lnTo>
                  <a:lnTo>
                    <a:pt x="3697" y="353"/>
                  </a:lnTo>
                  <a:lnTo>
                    <a:pt x="3595" y="294"/>
                  </a:lnTo>
                  <a:lnTo>
                    <a:pt x="3490" y="240"/>
                  </a:lnTo>
                  <a:lnTo>
                    <a:pt x="3382" y="191"/>
                  </a:lnTo>
                  <a:lnTo>
                    <a:pt x="3271" y="147"/>
                  </a:lnTo>
                  <a:lnTo>
                    <a:pt x="3159" y="109"/>
                  </a:lnTo>
                  <a:lnTo>
                    <a:pt x="3043" y="76"/>
                  </a:lnTo>
                  <a:lnTo>
                    <a:pt x="2925" y="49"/>
                  </a:lnTo>
                  <a:lnTo>
                    <a:pt x="2805" y="28"/>
                  </a:lnTo>
                  <a:lnTo>
                    <a:pt x="2683" y="12"/>
                  </a:lnTo>
                  <a:lnTo>
                    <a:pt x="2559" y="3"/>
                  </a:lnTo>
                  <a:lnTo>
                    <a:pt x="2434" y="0"/>
                  </a:lnTo>
                  <a:lnTo>
                    <a:pt x="2309" y="3"/>
                  </a:lnTo>
                  <a:lnTo>
                    <a:pt x="2185" y="12"/>
                  </a:lnTo>
                  <a:lnTo>
                    <a:pt x="2063" y="28"/>
                  </a:lnTo>
                  <a:lnTo>
                    <a:pt x="1944" y="49"/>
                  </a:lnTo>
                  <a:lnTo>
                    <a:pt x="1826" y="76"/>
                  </a:lnTo>
                  <a:lnTo>
                    <a:pt x="1711" y="109"/>
                  </a:lnTo>
                  <a:lnTo>
                    <a:pt x="1598" y="147"/>
                  </a:lnTo>
                  <a:lnTo>
                    <a:pt x="1486" y="191"/>
                  </a:lnTo>
                  <a:lnTo>
                    <a:pt x="1379" y="240"/>
                  </a:lnTo>
                  <a:lnTo>
                    <a:pt x="1275" y="294"/>
                  </a:lnTo>
                  <a:lnTo>
                    <a:pt x="1172" y="353"/>
                  </a:lnTo>
                  <a:lnTo>
                    <a:pt x="1073" y="416"/>
                  </a:lnTo>
                  <a:lnTo>
                    <a:pt x="978" y="483"/>
                  </a:lnTo>
                  <a:lnTo>
                    <a:pt x="886" y="557"/>
                  </a:lnTo>
                  <a:lnTo>
                    <a:pt x="798" y="632"/>
                  </a:lnTo>
                  <a:lnTo>
                    <a:pt x="713" y="713"/>
                  </a:lnTo>
                  <a:lnTo>
                    <a:pt x="632" y="798"/>
                  </a:lnTo>
                  <a:lnTo>
                    <a:pt x="556" y="886"/>
                  </a:lnTo>
                  <a:lnTo>
                    <a:pt x="483" y="978"/>
                  </a:lnTo>
                  <a:lnTo>
                    <a:pt x="416" y="1074"/>
                  </a:lnTo>
                  <a:lnTo>
                    <a:pt x="353" y="1172"/>
                  </a:lnTo>
                  <a:lnTo>
                    <a:pt x="294" y="1275"/>
                  </a:lnTo>
                  <a:lnTo>
                    <a:pt x="240" y="1380"/>
                  </a:lnTo>
                  <a:lnTo>
                    <a:pt x="192" y="1488"/>
                  </a:lnTo>
                  <a:lnTo>
                    <a:pt x="148" y="1599"/>
                  </a:lnTo>
                  <a:lnTo>
                    <a:pt x="109" y="1711"/>
                  </a:lnTo>
                  <a:lnTo>
                    <a:pt x="77" y="1827"/>
                  </a:lnTo>
                  <a:lnTo>
                    <a:pt x="50" y="1945"/>
                  </a:lnTo>
                  <a:lnTo>
                    <a:pt x="28" y="2065"/>
                  </a:lnTo>
                  <a:lnTo>
                    <a:pt x="12" y="2187"/>
                  </a:lnTo>
                  <a:lnTo>
                    <a:pt x="3" y="2310"/>
                  </a:lnTo>
                  <a:lnTo>
                    <a:pt x="0" y="2436"/>
                  </a:lnTo>
                  <a:lnTo>
                    <a:pt x="3" y="2561"/>
                  </a:lnTo>
                  <a:lnTo>
                    <a:pt x="12" y="2684"/>
                  </a:lnTo>
                  <a:lnTo>
                    <a:pt x="28" y="2807"/>
                  </a:lnTo>
                  <a:lnTo>
                    <a:pt x="50" y="2927"/>
                  </a:lnTo>
                  <a:lnTo>
                    <a:pt x="77" y="3044"/>
                  </a:lnTo>
                  <a:lnTo>
                    <a:pt x="109" y="3160"/>
                  </a:lnTo>
                  <a:lnTo>
                    <a:pt x="148" y="3273"/>
                  </a:lnTo>
                  <a:lnTo>
                    <a:pt x="192" y="3383"/>
                  </a:lnTo>
                  <a:lnTo>
                    <a:pt x="240" y="3492"/>
                  </a:lnTo>
                  <a:lnTo>
                    <a:pt x="294" y="3596"/>
                  </a:lnTo>
                  <a:lnTo>
                    <a:pt x="353" y="3699"/>
                  </a:lnTo>
                  <a:lnTo>
                    <a:pt x="416" y="3797"/>
                  </a:lnTo>
                  <a:lnTo>
                    <a:pt x="483" y="3893"/>
                  </a:lnTo>
                  <a:lnTo>
                    <a:pt x="556" y="3985"/>
                  </a:lnTo>
                  <a:lnTo>
                    <a:pt x="632" y="4073"/>
                  </a:lnTo>
                  <a:lnTo>
                    <a:pt x="713" y="4158"/>
                  </a:lnTo>
                  <a:lnTo>
                    <a:pt x="798" y="4239"/>
                  </a:lnTo>
                  <a:lnTo>
                    <a:pt x="886" y="4316"/>
                  </a:lnTo>
                  <a:lnTo>
                    <a:pt x="978" y="4388"/>
                  </a:lnTo>
                  <a:lnTo>
                    <a:pt x="1073" y="4456"/>
                  </a:lnTo>
                  <a:lnTo>
                    <a:pt x="1172" y="4519"/>
                  </a:lnTo>
                  <a:lnTo>
                    <a:pt x="1275" y="4577"/>
                  </a:lnTo>
                  <a:lnTo>
                    <a:pt x="1379" y="4631"/>
                  </a:lnTo>
                  <a:lnTo>
                    <a:pt x="1486" y="4680"/>
                  </a:lnTo>
                  <a:lnTo>
                    <a:pt x="1598" y="4724"/>
                  </a:lnTo>
                  <a:lnTo>
                    <a:pt x="1711" y="4762"/>
                  </a:lnTo>
                  <a:lnTo>
                    <a:pt x="1826" y="4795"/>
                  </a:lnTo>
                  <a:lnTo>
                    <a:pt x="1944" y="4822"/>
                  </a:lnTo>
                  <a:lnTo>
                    <a:pt x="2063" y="4843"/>
                  </a:lnTo>
                  <a:lnTo>
                    <a:pt x="2185" y="4859"/>
                  </a:lnTo>
                  <a:lnTo>
                    <a:pt x="2309" y="4868"/>
                  </a:lnTo>
                  <a:lnTo>
                    <a:pt x="2434" y="4872"/>
                  </a:lnTo>
                  <a:lnTo>
                    <a:pt x="2479" y="4871"/>
                  </a:lnTo>
                  <a:lnTo>
                    <a:pt x="2524" y="4869"/>
                  </a:lnTo>
                  <a:lnTo>
                    <a:pt x="2568" y="4868"/>
                  </a:lnTo>
                  <a:lnTo>
                    <a:pt x="2612" y="4865"/>
                  </a:lnTo>
                  <a:lnTo>
                    <a:pt x="2656" y="4862"/>
                  </a:lnTo>
                  <a:lnTo>
                    <a:pt x="2700" y="4857"/>
                  </a:lnTo>
                  <a:lnTo>
                    <a:pt x="2743" y="4852"/>
                  </a:lnTo>
                  <a:lnTo>
                    <a:pt x="2786" y="4847"/>
                  </a:lnTo>
                  <a:lnTo>
                    <a:pt x="2828" y="4840"/>
                  </a:lnTo>
                  <a:lnTo>
                    <a:pt x="2871" y="4833"/>
                  </a:lnTo>
                  <a:lnTo>
                    <a:pt x="2913" y="4825"/>
                  </a:lnTo>
                  <a:lnTo>
                    <a:pt x="2955" y="4816"/>
                  </a:lnTo>
                  <a:lnTo>
                    <a:pt x="2996" y="4806"/>
                  </a:lnTo>
                  <a:lnTo>
                    <a:pt x="3038" y="4796"/>
                  </a:lnTo>
                  <a:lnTo>
                    <a:pt x="3079" y="4786"/>
                  </a:lnTo>
                  <a:lnTo>
                    <a:pt x="3119" y="4774"/>
                  </a:lnTo>
                  <a:lnTo>
                    <a:pt x="3160" y="4761"/>
                  </a:lnTo>
                  <a:lnTo>
                    <a:pt x="3200" y="4748"/>
                  </a:lnTo>
                  <a:lnTo>
                    <a:pt x="3241" y="4734"/>
                  </a:lnTo>
                  <a:lnTo>
                    <a:pt x="3280" y="4719"/>
                  </a:lnTo>
                  <a:lnTo>
                    <a:pt x="3320" y="4705"/>
                  </a:lnTo>
                  <a:lnTo>
                    <a:pt x="3359" y="4688"/>
                  </a:lnTo>
                  <a:lnTo>
                    <a:pt x="3399" y="4671"/>
                  </a:lnTo>
                  <a:lnTo>
                    <a:pt x="3438" y="4654"/>
                  </a:lnTo>
                  <a:lnTo>
                    <a:pt x="3476" y="4636"/>
                  </a:lnTo>
                  <a:lnTo>
                    <a:pt x="3516" y="4617"/>
                  </a:lnTo>
                  <a:lnTo>
                    <a:pt x="3554" y="4598"/>
                  </a:lnTo>
                  <a:lnTo>
                    <a:pt x="3593" y="4577"/>
                  </a:lnTo>
                  <a:lnTo>
                    <a:pt x="3630" y="4556"/>
                  </a:lnTo>
                  <a:lnTo>
                    <a:pt x="3668" y="4535"/>
                  </a:lnTo>
                  <a:lnTo>
                    <a:pt x="3705" y="4512"/>
                  </a:lnTo>
                  <a:lnTo>
                    <a:pt x="3744" y="4489"/>
                  </a:lnTo>
                  <a:lnTo>
                    <a:pt x="3763" y="4477"/>
                  </a:lnTo>
                  <a:lnTo>
                    <a:pt x="3786" y="4462"/>
                  </a:lnTo>
                  <a:lnTo>
                    <a:pt x="3812" y="4447"/>
                  </a:lnTo>
                  <a:lnTo>
                    <a:pt x="3843" y="4427"/>
                  </a:lnTo>
                  <a:lnTo>
                    <a:pt x="3863" y="4415"/>
                  </a:lnTo>
                  <a:lnTo>
                    <a:pt x="3883" y="4407"/>
                  </a:lnTo>
                  <a:lnTo>
                    <a:pt x="3901" y="4400"/>
                  </a:lnTo>
                  <a:lnTo>
                    <a:pt x="3919" y="4397"/>
                  </a:lnTo>
                  <a:lnTo>
                    <a:pt x="3936" y="4397"/>
                  </a:lnTo>
                  <a:lnTo>
                    <a:pt x="3952" y="4398"/>
                  </a:lnTo>
                  <a:lnTo>
                    <a:pt x="3968" y="4401"/>
                  </a:lnTo>
                  <a:lnTo>
                    <a:pt x="3982" y="4408"/>
                  </a:lnTo>
                  <a:lnTo>
                    <a:pt x="3997" y="4415"/>
                  </a:lnTo>
                  <a:lnTo>
                    <a:pt x="4013" y="4425"/>
                  </a:lnTo>
                  <a:lnTo>
                    <a:pt x="4028" y="4435"/>
                  </a:lnTo>
                  <a:lnTo>
                    <a:pt x="4043" y="4448"/>
                  </a:lnTo>
                  <a:lnTo>
                    <a:pt x="4076" y="4475"/>
                  </a:lnTo>
                  <a:lnTo>
                    <a:pt x="4113" y="4505"/>
                  </a:lnTo>
                  <a:lnTo>
                    <a:pt x="4133" y="4522"/>
                  </a:lnTo>
                  <a:lnTo>
                    <a:pt x="4155" y="4538"/>
                  </a:lnTo>
                  <a:lnTo>
                    <a:pt x="4177" y="4554"/>
                  </a:lnTo>
                  <a:lnTo>
                    <a:pt x="4202" y="4569"/>
                  </a:lnTo>
                  <a:lnTo>
                    <a:pt x="4229" y="4585"/>
                  </a:lnTo>
                  <a:lnTo>
                    <a:pt x="4257" y="4601"/>
                  </a:lnTo>
                  <a:lnTo>
                    <a:pt x="4289" y="4616"/>
                  </a:lnTo>
                  <a:lnTo>
                    <a:pt x="4322" y="4629"/>
                  </a:lnTo>
                  <a:lnTo>
                    <a:pt x="4358" y="4642"/>
                  </a:lnTo>
                  <a:lnTo>
                    <a:pt x="4397" y="4653"/>
                  </a:lnTo>
                  <a:lnTo>
                    <a:pt x="4439" y="4663"/>
                  </a:lnTo>
                  <a:lnTo>
                    <a:pt x="4483" y="4672"/>
                  </a:lnTo>
                  <a:lnTo>
                    <a:pt x="4531" y="4678"/>
                  </a:lnTo>
                  <a:lnTo>
                    <a:pt x="4583" y="4683"/>
                  </a:lnTo>
                  <a:lnTo>
                    <a:pt x="4638" y="4686"/>
                  </a:lnTo>
                  <a:lnTo>
                    <a:pt x="4697" y="4686"/>
                  </a:lnTo>
                  <a:lnTo>
                    <a:pt x="4677" y="4674"/>
                  </a:lnTo>
                  <a:lnTo>
                    <a:pt x="4656" y="4662"/>
                  </a:lnTo>
                  <a:lnTo>
                    <a:pt x="4638" y="4650"/>
                  </a:lnTo>
                  <a:lnTo>
                    <a:pt x="4620" y="4635"/>
                  </a:lnTo>
                  <a:lnTo>
                    <a:pt x="4603" y="4621"/>
                  </a:lnTo>
                  <a:lnTo>
                    <a:pt x="4589" y="4606"/>
                  </a:lnTo>
                  <a:lnTo>
                    <a:pt x="4574" y="4590"/>
                  </a:lnTo>
                  <a:lnTo>
                    <a:pt x="4559" y="4574"/>
                  </a:lnTo>
                  <a:lnTo>
                    <a:pt x="4547" y="4557"/>
                  </a:lnTo>
                  <a:lnTo>
                    <a:pt x="4536" y="4540"/>
                  </a:lnTo>
                  <a:lnTo>
                    <a:pt x="4524" y="4522"/>
                  </a:lnTo>
                  <a:lnTo>
                    <a:pt x="4514" y="4504"/>
                  </a:lnTo>
                  <a:lnTo>
                    <a:pt x="4505" y="4486"/>
                  </a:lnTo>
                  <a:lnTo>
                    <a:pt x="4496" y="4467"/>
                  </a:lnTo>
                  <a:lnTo>
                    <a:pt x="4488" y="4448"/>
                  </a:lnTo>
                  <a:lnTo>
                    <a:pt x="4482" y="4429"/>
                  </a:lnTo>
                  <a:lnTo>
                    <a:pt x="4476" y="4409"/>
                  </a:lnTo>
                  <a:lnTo>
                    <a:pt x="4470" y="4390"/>
                  </a:lnTo>
                  <a:lnTo>
                    <a:pt x="4466" y="4371"/>
                  </a:lnTo>
                  <a:lnTo>
                    <a:pt x="4461" y="4351"/>
                  </a:lnTo>
                  <a:lnTo>
                    <a:pt x="4458" y="4332"/>
                  </a:lnTo>
                  <a:lnTo>
                    <a:pt x="4455" y="4311"/>
                  </a:lnTo>
                  <a:lnTo>
                    <a:pt x="4452" y="4292"/>
                  </a:lnTo>
                  <a:lnTo>
                    <a:pt x="4451" y="4273"/>
                  </a:lnTo>
                  <a:lnTo>
                    <a:pt x="4449" y="4235"/>
                  </a:lnTo>
                  <a:lnTo>
                    <a:pt x="4450" y="4197"/>
                  </a:lnTo>
                  <a:lnTo>
                    <a:pt x="4452" y="4162"/>
                  </a:lnTo>
                  <a:lnTo>
                    <a:pt x="4456" y="4129"/>
                  </a:lnTo>
                  <a:lnTo>
                    <a:pt x="4462" y="4093"/>
                  </a:lnTo>
                  <a:lnTo>
                    <a:pt x="4470" y="4056"/>
                  </a:lnTo>
                  <a:lnTo>
                    <a:pt x="4479" y="4019"/>
                  </a:lnTo>
                  <a:lnTo>
                    <a:pt x="4490" y="3982"/>
                  </a:lnTo>
                  <a:lnTo>
                    <a:pt x="4502" y="3945"/>
                  </a:lnTo>
                  <a:lnTo>
                    <a:pt x="4515" y="3905"/>
                  </a:lnTo>
                  <a:lnTo>
                    <a:pt x="4529" y="3866"/>
                  </a:lnTo>
                  <a:lnTo>
                    <a:pt x="4545" y="3826"/>
                  </a:lnTo>
                  <a:lnTo>
                    <a:pt x="4576" y="3743"/>
                  </a:lnTo>
                  <a:lnTo>
                    <a:pt x="4611" y="3656"/>
                  </a:lnTo>
                  <a:lnTo>
                    <a:pt x="4647" y="3566"/>
                  </a:lnTo>
                  <a:lnTo>
                    <a:pt x="4683" y="3470"/>
                  </a:lnTo>
                  <a:lnTo>
                    <a:pt x="4701" y="3422"/>
                  </a:lnTo>
                  <a:lnTo>
                    <a:pt x="4719" y="3371"/>
                  </a:lnTo>
                  <a:lnTo>
                    <a:pt x="4736" y="3319"/>
                  </a:lnTo>
                  <a:lnTo>
                    <a:pt x="4753" y="3266"/>
                  </a:lnTo>
                  <a:lnTo>
                    <a:pt x="4769" y="3211"/>
                  </a:lnTo>
                  <a:lnTo>
                    <a:pt x="4785" y="3156"/>
                  </a:lnTo>
                  <a:lnTo>
                    <a:pt x="4799" y="3098"/>
                  </a:lnTo>
                  <a:lnTo>
                    <a:pt x="4812" y="3039"/>
                  </a:lnTo>
                  <a:lnTo>
                    <a:pt x="4824" y="2979"/>
                  </a:lnTo>
                  <a:lnTo>
                    <a:pt x="4835" y="2917"/>
                  </a:lnTo>
                  <a:lnTo>
                    <a:pt x="4846" y="2852"/>
                  </a:lnTo>
                  <a:lnTo>
                    <a:pt x="4854" y="2787"/>
                  </a:lnTo>
                  <a:lnTo>
                    <a:pt x="4860" y="2720"/>
                  </a:lnTo>
                  <a:lnTo>
                    <a:pt x="4865" y="2652"/>
                  </a:lnTo>
                  <a:lnTo>
                    <a:pt x="4868" y="2581"/>
                  </a:lnTo>
                  <a:lnTo>
                    <a:pt x="4869" y="2508"/>
                  </a:lnTo>
                  <a:close/>
                </a:path>
              </a:pathLst>
            </a:custGeom>
            <a:solidFill>
              <a:schemeClr val="accent4"/>
            </a:solidFill>
            <a:ln>
              <a:noFill/>
            </a:ln>
          </p:spPr>
          <p:txBody>
            <a:bodyPr vert="horz" wrap="square" lIns="121861" tIns="60931" rIns="121861" bIns="60931" numCol="1" anchor="t" anchorCtr="0" compatLnSpc="1"/>
            <a:lstStyle/>
            <a:p>
              <a:endParaRPr lang="zh-CN" altLang="en-US" sz="1600">
                <a:solidFill>
                  <a:schemeClr val="tx1">
                    <a:lumMod val="50000"/>
                    <a:lumOff val="50000"/>
                  </a:schemeClr>
                </a:solidFill>
                <a:cs typeface="+mn-ea"/>
                <a:sym typeface="+mn-lt"/>
              </a:endParaRPr>
            </a:p>
          </p:txBody>
        </p:sp>
        <p:sp>
          <p:nvSpPr>
            <p:cNvPr id="37" name="淘宝店chenying0907 10"/>
            <p:cNvSpPr/>
            <p:nvPr/>
          </p:nvSpPr>
          <p:spPr bwMode="auto">
            <a:xfrm>
              <a:off x="3756026" y="2934990"/>
              <a:ext cx="709613" cy="709613"/>
            </a:xfrm>
            <a:custGeom>
              <a:avLst/>
              <a:gdLst>
                <a:gd name="T0" fmla="*/ 3566 w 3575"/>
                <a:gd name="T1" fmla="*/ 1972 h 3577"/>
                <a:gd name="T2" fmla="*/ 3519 w 3575"/>
                <a:gd name="T3" fmla="*/ 2236 h 3577"/>
                <a:gd name="T4" fmla="*/ 3435 w 3575"/>
                <a:gd name="T5" fmla="*/ 2485 h 3577"/>
                <a:gd name="T6" fmla="*/ 3316 w 3575"/>
                <a:gd name="T7" fmla="*/ 2716 h 3577"/>
                <a:gd name="T8" fmla="*/ 3168 w 3575"/>
                <a:gd name="T9" fmla="*/ 2927 h 3577"/>
                <a:gd name="T10" fmla="*/ 2989 w 3575"/>
                <a:gd name="T11" fmla="*/ 3113 h 3577"/>
                <a:gd name="T12" fmla="*/ 2787 w 3575"/>
                <a:gd name="T13" fmla="*/ 3272 h 3577"/>
                <a:gd name="T14" fmla="*/ 2562 w 3575"/>
                <a:gd name="T15" fmla="*/ 3402 h 3577"/>
                <a:gd name="T16" fmla="*/ 2319 w 3575"/>
                <a:gd name="T17" fmla="*/ 3497 h 3577"/>
                <a:gd name="T18" fmla="*/ 2060 w 3575"/>
                <a:gd name="T19" fmla="*/ 3557 h 3577"/>
                <a:gd name="T20" fmla="*/ 1787 w 3575"/>
                <a:gd name="T21" fmla="*/ 3577 h 3577"/>
                <a:gd name="T22" fmla="*/ 1516 w 3575"/>
                <a:gd name="T23" fmla="*/ 3557 h 3577"/>
                <a:gd name="T24" fmla="*/ 1256 w 3575"/>
                <a:gd name="T25" fmla="*/ 3497 h 3577"/>
                <a:gd name="T26" fmla="*/ 1012 w 3575"/>
                <a:gd name="T27" fmla="*/ 3402 h 3577"/>
                <a:gd name="T28" fmla="*/ 788 w 3575"/>
                <a:gd name="T29" fmla="*/ 3272 h 3577"/>
                <a:gd name="T30" fmla="*/ 586 w 3575"/>
                <a:gd name="T31" fmla="*/ 3113 h 3577"/>
                <a:gd name="T32" fmla="*/ 408 w 3575"/>
                <a:gd name="T33" fmla="*/ 2927 h 3577"/>
                <a:gd name="T34" fmla="*/ 258 w 3575"/>
                <a:gd name="T35" fmla="*/ 2716 h 3577"/>
                <a:gd name="T36" fmla="*/ 140 w 3575"/>
                <a:gd name="T37" fmla="*/ 2485 h 3577"/>
                <a:gd name="T38" fmla="*/ 56 w 3575"/>
                <a:gd name="T39" fmla="*/ 2236 h 3577"/>
                <a:gd name="T40" fmla="*/ 9 w 3575"/>
                <a:gd name="T41" fmla="*/ 1972 h 3577"/>
                <a:gd name="T42" fmla="*/ 2 w 3575"/>
                <a:gd name="T43" fmla="*/ 1697 h 3577"/>
                <a:gd name="T44" fmla="*/ 36 w 3575"/>
                <a:gd name="T45" fmla="*/ 1428 h 3577"/>
                <a:gd name="T46" fmla="*/ 108 w 3575"/>
                <a:gd name="T47" fmla="*/ 1174 h 3577"/>
                <a:gd name="T48" fmla="*/ 215 w 3575"/>
                <a:gd name="T49" fmla="*/ 936 h 3577"/>
                <a:gd name="T50" fmla="*/ 355 w 3575"/>
                <a:gd name="T51" fmla="*/ 718 h 3577"/>
                <a:gd name="T52" fmla="*/ 523 w 3575"/>
                <a:gd name="T53" fmla="*/ 524 h 3577"/>
                <a:gd name="T54" fmla="*/ 718 w 3575"/>
                <a:gd name="T55" fmla="*/ 355 h 3577"/>
                <a:gd name="T56" fmla="*/ 935 w 3575"/>
                <a:gd name="T57" fmla="*/ 215 h 3577"/>
                <a:gd name="T58" fmla="*/ 1173 w 3575"/>
                <a:gd name="T59" fmla="*/ 108 h 3577"/>
                <a:gd name="T60" fmla="*/ 1428 w 3575"/>
                <a:gd name="T61" fmla="*/ 36 h 3577"/>
                <a:gd name="T62" fmla="*/ 1696 w 3575"/>
                <a:gd name="T63" fmla="*/ 2 h 3577"/>
                <a:gd name="T64" fmla="*/ 1971 w 3575"/>
                <a:gd name="T65" fmla="*/ 9 h 3577"/>
                <a:gd name="T66" fmla="*/ 2234 w 3575"/>
                <a:gd name="T67" fmla="*/ 56 h 3577"/>
                <a:gd name="T68" fmla="*/ 2484 w 3575"/>
                <a:gd name="T69" fmla="*/ 141 h 3577"/>
                <a:gd name="T70" fmla="*/ 2715 w 3575"/>
                <a:gd name="T71" fmla="*/ 259 h 3577"/>
                <a:gd name="T72" fmla="*/ 2925 w 3575"/>
                <a:gd name="T73" fmla="*/ 408 h 3577"/>
                <a:gd name="T74" fmla="*/ 3111 w 3575"/>
                <a:gd name="T75" fmla="*/ 586 h 3577"/>
                <a:gd name="T76" fmla="*/ 3270 w 3575"/>
                <a:gd name="T77" fmla="*/ 788 h 3577"/>
                <a:gd name="T78" fmla="*/ 3400 w 3575"/>
                <a:gd name="T79" fmla="*/ 1014 h 3577"/>
                <a:gd name="T80" fmla="*/ 3495 w 3575"/>
                <a:gd name="T81" fmla="*/ 1257 h 3577"/>
                <a:gd name="T82" fmla="*/ 3555 w 3575"/>
                <a:gd name="T83" fmla="*/ 1516 h 3577"/>
                <a:gd name="T84" fmla="*/ 3575 w 3575"/>
                <a:gd name="T85" fmla="*/ 1789 h 3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575" h="3577">
                  <a:moveTo>
                    <a:pt x="3575" y="1789"/>
                  </a:moveTo>
                  <a:lnTo>
                    <a:pt x="3573" y="1881"/>
                  </a:lnTo>
                  <a:lnTo>
                    <a:pt x="3566" y="1972"/>
                  </a:lnTo>
                  <a:lnTo>
                    <a:pt x="3555" y="2061"/>
                  </a:lnTo>
                  <a:lnTo>
                    <a:pt x="3539" y="2149"/>
                  </a:lnTo>
                  <a:lnTo>
                    <a:pt x="3519" y="2236"/>
                  </a:lnTo>
                  <a:lnTo>
                    <a:pt x="3495" y="2320"/>
                  </a:lnTo>
                  <a:lnTo>
                    <a:pt x="3467" y="2404"/>
                  </a:lnTo>
                  <a:lnTo>
                    <a:pt x="3435" y="2485"/>
                  </a:lnTo>
                  <a:lnTo>
                    <a:pt x="3400" y="2564"/>
                  </a:lnTo>
                  <a:lnTo>
                    <a:pt x="3359" y="2642"/>
                  </a:lnTo>
                  <a:lnTo>
                    <a:pt x="3316" y="2716"/>
                  </a:lnTo>
                  <a:lnTo>
                    <a:pt x="3270" y="2789"/>
                  </a:lnTo>
                  <a:lnTo>
                    <a:pt x="3220" y="2859"/>
                  </a:lnTo>
                  <a:lnTo>
                    <a:pt x="3168" y="2927"/>
                  </a:lnTo>
                  <a:lnTo>
                    <a:pt x="3111" y="2991"/>
                  </a:lnTo>
                  <a:lnTo>
                    <a:pt x="3051" y="3054"/>
                  </a:lnTo>
                  <a:lnTo>
                    <a:pt x="2989" y="3113"/>
                  </a:lnTo>
                  <a:lnTo>
                    <a:pt x="2925" y="3169"/>
                  </a:lnTo>
                  <a:lnTo>
                    <a:pt x="2858" y="3222"/>
                  </a:lnTo>
                  <a:lnTo>
                    <a:pt x="2787" y="3272"/>
                  </a:lnTo>
                  <a:lnTo>
                    <a:pt x="2715" y="3319"/>
                  </a:lnTo>
                  <a:lnTo>
                    <a:pt x="2640" y="3362"/>
                  </a:lnTo>
                  <a:lnTo>
                    <a:pt x="2562" y="3402"/>
                  </a:lnTo>
                  <a:lnTo>
                    <a:pt x="2484" y="3438"/>
                  </a:lnTo>
                  <a:lnTo>
                    <a:pt x="2402" y="3469"/>
                  </a:lnTo>
                  <a:lnTo>
                    <a:pt x="2319" y="3497"/>
                  </a:lnTo>
                  <a:lnTo>
                    <a:pt x="2234" y="3521"/>
                  </a:lnTo>
                  <a:lnTo>
                    <a:pt x="2148" y="3541"/>
                  </a:lnTo>
                  <a:lnTo>
                    <a:pt x="2060" y="3557"/>
                  </a:lnTo>
                  <a:lnTo>
                    <a:pt x="1971" y="3568"/>
                  </a:lnTo>
                  <a:lnTo>
                    <a:pt x="1879" y="3575"/>
                  </a:lnTo>
                  <a:lnTo>
                    <a:pt x="1787" y="3577"/>
                  </a:lnTo>
                  <a:lnTo>
                    <a:pt x="1696" y="3575"/>
                  </a:lnTo>
                  <a:lnTo>
                    <a:pt x="1605" y="3568"/>
                  </a:lnTo>
                  <a:lnTo>
                    <a:pt x="1516" y="3557"/>
                  </a:lnTo>
                  <a:lnTo>
                    <a:pt x="1428" y="3541"/>
                  </a:lnTo>
                  <a:lnTo>
                    <a:pt x="1341" y="3521"/>
                  </a:lnTo>
                  <a:lnTo>
                    <a:pt x="1256" y="3497"/>
                  </a:lnTo>
                  <a:lnTo>
                    <a:pt x="1173" y="3469"/>
                  </a:lnTo>
                  <a:lnTo>
                    <a:pt x="1092" y="3438"/>
                  </a:lnTo>
                  <a:lnTo>
                    <a:pt x="1012" y="3402"/>
                  </a:lnTo>
                  <a:lnTo>
                    <a:pt x="935" y="3362"/>
                  </a:lnTo>
                  <a:lnTo>
                    <a:pt x="861" y="3319"/>
                  </a:lnTo>
                  <a:lnTo>
                    <a:pt x="788" y="3272"/>
                  </a:lnTo>
                  <a:lnTo>
                    <a:pt x="718" y="3222"/>
                  </a:lnTo>
                  <a:lnTo>
                    <a:pt x="650" y="3169"/>
                  </a:lnTo>
                  <a:lnTo>
                    <a:pt x="586" y="3113"/>
                  </a:lnTo>
                  <a:lnTo>
                    <a:pt x="523" y="3054"/>
                  </a:lnTo>
                  <a:lnTo>
                    <a:pt x="464" y="2991"/>
                  </a:lnTo>
                  <a:lnTo>
                    <a:pt x="408" y="2927"/>
                  </a:lnTo>
                  <a:lnTo>
                    <a:pt x="355" y="2859"/>
                  </a:lnTo>
                  <a:lnTo>
                    <a:pt x="305" y="2789"/>
                  </a:lnTo>
                  <a:lnTo>
                    <a:pt x="258" y="2716"/>
                  </a:lnTo>
                  <a:lnTo>
                    <a:pt x="215" y="2642"/>
                  </a:lnTo>
                  <a:lnTo>
                    <a:pt x="176" y="2564"/>
                  </a:lnTo>
                  <a:lnTo>
                    <a:pt x="140" y="2485"/>
                  </a:lnTo>
                  <a:lnTo>
                    <a:pt x="108" y="2404"/>
                  </a:lnTo>
                  <a:lnTo>
                    <a:pt x="80" y="2320"/>
                  </a:lnTo>
                  <a:lnTo>
                    <a:pt x="56" y="2236"/>
                  </a:lnTo>
                  <a:lnTo>
                    <a:pt x="36" y="2149"/>
                  </a:lnTo>
                  <a:lnTo>
                    <a:pt x="20" y="2061"/>
                  </a:lnTo>
                  <a:lnTo>
                    <a:pt x="9" y="1972"/>
                  </a:lnTo>
                  <a:lnTo>
                    <a:pt x="2" y="1881"/>
                  </a:lnTo>
                  <a:lnTo>
                    <a:pt x="0" y="1789"/>
                  </a:lnTo>
                  <a:lnTo>
                    <a:pt x="2" y="1697"/>
                  </a:lnTo>
                  <a:lnTo>
                    <a:pt x="9" y="1605"/>
                  </a:lnTo>
                  <a:lnTo>
                    <a:pt x="20" y="1516"/>
                  </a:lnTo>
                  <a:lnTo>
                    <a:pt x="36" y="1428"/>
                  </a:lnTo>
                  <a:lnTo>
                    <a:pt x="56" y="1342"/>
                  </a:lnTo>
                  <a:lnTo>
                    <a:pt x="80" y="1257"/>
                  </a:lnTo>
                  <a:lnTo>
                    <a:pt x="108" y="1174"/>
                  </a:lnTo>
                  <a:lnTo>
                    <a:pt x="140" y="1092"/>
                  </a:lnTo>
                  <a:lnTo>
                    <a:pt x="176" y="1014"/>
                  </a:lnTo>
                  <a:lnTo>
                    <a:pt x="215" y="936"/>
                  </a:lnTo>
                  <a:lnTo>
                    <a:pt x="258" y="861"/>
                  </a:lnTo>
                  <a:lnTo>
                    <a:pt x="305" y="788"/>
                  </a:lnTo>
                  <a:lnTo>
                    <a:pt x="355" y="718"/>
                  </a:lnTo>
                  <a:lnTo>
                    <a:pt x="408" y="650"/>
                  </a:lnTo>
                  <a:lnTo>
                    <a:pt x="464" y="586"/>
                  </a:lnTo>
                  <a:lnTo>
                    <a:pt x="523" y="524"/>
                  </a:lnTo>
                  <a:lnTo>
                    <a:pt x="586" y="464"/>
                  </a:lnTo>
                  <a:lnTo>
                    <a:pt x="650" y="408"/>
                  </a:lnTo>
                  <a:lnTo>
                    <a:pt x="718" y="355"/>
                  </a:lnTo>
                  <a:lnTo>
                    <a:pt x="788" y="305"/>
                  </a:lnTo>
                  <a:lnTo>
                    <a:pt x="861" y="259"/>
                  </a:lnTo>
                  <a:lnTo>
                    <a:pt x="935" y="215"/>
                  </a:lnTo>
                  <a:lnTo>
                    <a:pt x="1012" y="176"/>
                  </a:lnTo>
                  <a:lnTo>
                    <a:pt x="1092" y="141"/>
                  </a:lnTo>
                  <a:lnTo>
                    <a:pt x="1173" y="108"/>
                  </a:lnTo>
                  <a:lnTo>
                    <a:pt x="1256" y="80"/>
                  </a:lnTo>
                  <a:lnTo>
                    <a:pt x="1341" y="56"/>
                  </a:lnTo>
                  <a:lnTo>
                    <a:pt x="1428" y="36"/>
                  </a:lnTo>
                  <a:lnTo>
                    <a:pt x="1516" y="20"/>
                  </a:lnTo>
                  <a:lnTo>
                    <a:pt x="1605" y="9"/>
                  </a:lnTo>
                  <a:lnTo>
                    <a:pt x="1696" y="2"/>
                  </a:lnTo>
                  <a:lnTo>
                    <a:pt x="1787" y="0"/>
                  </a:lnTo>
                  <a:lnTo>
                    <a:pt x="1879" y="2"/>
                  </a:lnTo>
                  <a:lnTo>
                    <a:pt x="1971" y="9"/>
                  </a:lnTo>
                  <a:lnTo>
                    <a:pt x="2060" y="20"/>
                  </a:lnTo>
                  <a:lnTo>
                    <a:pt x="2148" y="36"/>
                  </a:lnTo>
                  <a:lnTo>
                    <a:pt x="2234" y="56"/>
                  </a:lnTo>
                  <a:lnTo>
                    <a:pt x="2319" y="80"/>
                  </a:lnTo>
                  <a:lnTo>
                    <a:pt x="2402" y="108"/>
                  </a:lnTo>
                  <a:lnTo>
                    <a:pt x="2484" y="141"/>
                  </a:lnTo>
                  <a:lnTo>
                    <a:pt x="2562" y="176"/>
                  </a:lnTo>
                  <a:lnTo>
                    <a:pt x="2640" y="215"/>
                  </a:lnTo>
                  <a:lnTo>
                    <a:pt x="2715" y="259"/>
                  </a:lnTo>
                  <a:lnTo>
                    <a:pt x="2787" y="305"/>
                  </a:lnTo>
                  <a:lnTo>
                    <a:pt x="2858" y="355"/>
                  </a:lnTo>
                  <a:lnTo>
                    <a:pt x="2925" y="408"/>
                  </a:lnTo>
                  <a:lnTo>
                    <a:pt x="2989" y="464"/>
                  </a:lnTo>
                  <a:lnTo>
                    <a:pt x="3051" y="524"/>
                  </a:lnTo>
                  <a:lnTo>
                    <a:pt x="3111" y="586"/>
                  </a:lnTo>
                  <a:lnTo>
                    <a:pt x="3168" y="650"/>
                  </a:lnTo>
                  <a:lnTo>
                    <a:pt x="3220" y="718"/>
                  </a:lnTo>
                  <a:lnTo>
                    <a:pt x="3270" y="788"/>
                  </a:lnTo>
                  <a:lnTo>
                    <a:pt x="3316" y="861"/>
                  </a:lnTo>
                  <a:lnTo>
                    <a:pt x="3359" y="936"/>
                  </a:lnTo>
                  <a:lnTo>
                    <a:pt x="3400" y="1014"/>
                  </a:lnTo>
                  <a:lnTo>
                    <a:pt x="3435" y="1092"/>
                  </a:lnTo>
                  <a:lnTo>
                    <a:pt x="3467" y="1174"/>
                  </a:lnTo>
                  <a:lnTo>
                    <a:pt x="3495" y="1257"/>
                  </a:lnTo>
                  <a:lnTo>
                    <a:pt x="3519" y="1342"/>
                  </a:lnTo>
                  <a:lnTo>
                    <a:pt x="3539" y="1428"/>
                  </a:lnTo>
                  <a:lnTo>
                    <a:pt x="3555" y="1516"/>
                  </a:lnTo>
                  <a:lnTo>
                    <a:pt x="3566" y="1605"/>
                  </a:lnTo>
                  <a:lnTo>
                    <a:pt x="3573" y="1697"/>
                  </a:lnTo>
                  <a:lnTo>
                    <a:pt x="3575" y="1789"/>
                  </a:lnTo>
                  <a:close/>
                </a:path>
              </a:pathLst>
            </a:custGeom>
            <a:solidFill>
              <a:srgbClr val="FEFEFE"/>
            </a:solidFill>
            <a:ln>
              <a:noFill/>
            </a:ln>
            <a:extLst>
              <a:ext uri="{91240B29-F687-4F45-9708-019B960494DF}">
                <a14:hiddenLine xmlns:a14="http://schemas.microsoft.com/office/drawing/2010/main" w="9525">
                  <a:solidFill>
                    <a:srgbClr val="000000"/>
                  </a:solidFill>
                  <a:round/>
                </a14:hiddenLine>
              </a:ext>
            </a:extLst>
          </p:spPr>
          <p:txBody>
            <a:bodyPr vert="horz" wrap="square" lIns="121861" tIns="60931" rIns="121861" bIns="60931" numCol="1" anchor="t" anchorCtr="0" compatLnSpc="1"/>
            <a:lstStyle/>
            <a:p>
              <a:endParaRPr lang="zh-CN" altLang="en-US" sz="1600">
                <a:solidFill>
                  <a:schemeClr val="tx1">
                    <a:lumMod val="50000"/>
                    <a:lumOff val="50000"/>
                  </a:schemeClr>
                </a:solidFill>
                <a:cs typeface="+mn-ea"/>
                <a:sym typeface="+mn-lt"/>
              </a:endParaRPr>
            </a:p>
          </p:txBody>
        </p:sp>
      </p:grpSp>
      <p:sp>
        <p:nvSpPr>
          <p:cNvPr id="38" name="TextBox 79"/>
          <p:cNvSpPr txBox="1"/>
          <p:nvPr/>
        </p:nvSpPr>
        <p:spPr>
          <a:xfrm>
            <a:off x="5844004" y="5203251"/>
            <a:ext cx="243489" cy="523220"/>
          </a:xfrm>
          <a:prstGeom prst="roundRect">
            <a:avLst>
              <a:gd name="adj" fmla="val 0"/>
            </a:avLst>
          </a:prstGeom>
          <a:noFill/>
        </p:spPr>
        <p:txBody>
          <a:bodyPr wrap="square" rtlCol="0">
            <a:spAutoFit/>
          </a:bodyPr>
          <a:lstStyle/>
          <a:p>
            <a:pPr algn="r"/>
            <a:r>
              <a:rPr lang="en-US" altLang="zh-CN" sz="2800" dirty="0">
                <a:solidFill>
                  <a:schemeClr val="accent4"/>
                </a:solidFill>
                <a:cs typeface="+mn-ea"/>
                <a:sym typeface="+mn-lt"/>
              </a:rPr>
              <a:t>5</a:t>
            </a:r>
            <a:endParaRPr lang="zh-CN" altLang="en-US" sz="2800" dirty="0">
              <a:solidFill>
                <a:schemeClr val="accent4"/>
              </a:solidFill>
              <a:cs typeface="+mn-ea"/>
              <a:sym typeface="+mn-lt"/>
            </a:endParaRPr>
          </a:p>
        </p:txBody>
      </p:sp>
      <p:sp>
        <p:nvSpPr>
          <p:cNvPr id="40" name="文本框 39"/>
          <p:cNvSpPr txBox="1"/>
          <p:nvPr/>
        </p:nvSpPr>
        <p:spPr>
          <a:xfrm>
            <a:off x="7415862" y="4263500"/>
            <a:ext cx="4776138" cy="584519"/>
          </a:xfrm>
          <a:prstGeom prst="rect">
            <a:avLst/>
          </a:prstGeom>
          <a:noFill/>
        </p:spPr>
        <p:txBody>
          <a:bodyPr wrap="square" rtlCol="0">
            <a:spAutoFit/>
          </a:bodyPr>
          <a:lstStyle/>
          <a:p>
            <a:r>
              <a:rPr lang="zh-CN" altLang="en-US" sz="1600" dirty="0">
                <a:solidFill>
                  <a:schemeClr val="tx1">
                    <a:lumMod val="85000"/>
                    <a:lumOff val="15000"/>
                  </a:schemeClr>
                </a:solidFill>
                <a:latin typeface="微软雅黑" charset="-122"/>
                <a:ea typeface="微软雅黑" charset="-122"/>
                <a:cs typeface="+mn-ea"/>
                <a:sym typeface="+mn-lt"/>
              </a:rPr>
              <a:t>按贮存、处理危险物品的潜在化学能、毒性和危险物品的数量划分评价单元。</a:t>
            </a:r>
          </a:p>
        </p:txBody>
      </p:sp>
      <p:sp>
        <p:nvSpPr>
          <p:cNvPr id="41" name="文本框 40"/>
          <p:cNvSpPr txBox="1"/>
          <p:nvPr/>
        </p:nvSpPr>
        <p:spPr>
          <a:xfrm>
            <a:off x="783653" y="4735782"/>
            <a:ext cx="4776138" cy="1568891"/>
          </a:xfrm>
          <a:prstGeom prst="rect">
            <a:avLst/>
          </a:prstGeom>
          <a:noFill/>
        </p:spPr>
        <p:txBody>
          <a:bodyPr wrap="square" rtlCol="0">
            <a:spAutoFit/>
          </a:bodyPr>
          <a:lstStyle/>
          <a:p>
            <a:pPr marL="285750" indent="-285750">
              <a:buFont typeface="Arial" charset="0"/>
              <a:buChar char="•"/>
            </a:pPr>
            <a:r>
              <a:rPr lang="zh-CN" altLang="en-US" sz="1600" dirty="0">
                <a:solidFill>
                  <a:schemeClr val="tx1">
                    <a:lumMod val="85000"/>
                    <a:lumOff val="15000"/>
                  </a:schemeClr>
                </a:solidFill>
                <a:latin typeface="微软雅黑" charset="-122"/>
                <a:ea typeface="微软雅黑" charset="-122"/>
                <a:cs typeface="+mn-ea"/>
                <a:sym typeface="+mn-lt"/>
              </a:rPr>
              <a:t>根据以往事故资料，将发生事故能导致停产、波及范围大、造成巨大损失和伤害的关键设备作为一个单元；</a:t>
            </a:r>
            <a:endParaRPr lang="en-US" altLang="zh-CN" sz="1600" dirty="0">
              <a:solidFill>
                <a:schemeClr val="tx1">
                  <a:lumMod val="85000"/>
                  <a:lumOff val="15000"/>
                </a:schemeClr>
              </a:solidFill>
              <a:latin typeface="微软雅黑" charset="-122"/>
              <a:ea typeface="微软雅黑" charset="-122"/>
              <a:cs typeface="+mn-ea"/>
              <a:sym typeface="+mn-lt"/>
            </a:endParaRPr>
          </a:p>
          <a:p>
            <a:pPr marL="285750" indent="-285750">
              <a:buFont typeface="Arial" charset="0"/>
              <a:buChar char="•"/>
            </a:pPr>
            <a:r>
              <a:rPr lang="zh-CN" altLang="en-US" sz="1600" dirty="0">
                <a:solidFill>
                  <a:schemeClr val="tx1">
                    <a:lumMod val="85000"/>
                    <a:lumOff val="15000"/>
                  </a:schemeClr>
                </a:solidFill>
                <a:latin typeface="微软雅黑" charset="-122"/>
                <a:ea typeface="微软雅黑" charset="-122"/>
                <a:cs typeface="+mn-ea"/>
                <a:sym typeface="+mn-lt"/>
              </a:rPr>
              <a:t>将危险性大且资金密度大的区域作为一个单元；将危险性特别大的区域、装置作为一个单元；</a:t>
            </a:r>
            <a:endParaRPr lang="en-US" altLang="zh-CN" sz="1600" dirty="0">
              <a:solidFill>
                <a:schemeClr val="tx1">
                  <a:lumMod val="85000"/>
                  <a:lumOff val="15000"/>
                </a:schemeClr>
              </a:solidFill>
              <a:latin typeface="微软雅黑" charset="-122"/>
              <a:ea typeface="微软雅黑" charset="-122"/>
              <a:cs typeface="+mn-ea"/>
              <a:sym typeface="+mn-lt"/>
            </a:endParaRPr>
          </a:p>
          <a:p>
            <a:pPr marL="285750" indent="-285750">
              <a:buFont typeface="Arial" charset="0"/>
              <a:buChar char="•"/>
            </a:pPr>
            <a:r>
              <a:rPr lang="zh-CN" altLang="en-US" sz="1600" dirty="0">
                <a:solidFill>
                  <a:schemeClr val="tx1">
                    <a:lumMod val="85000"/>
                    <a:lumOff val="15000"/>
                  </a:schemeClr>
                </a:solidFill>
                <a:latin typeface="微软雅黑" charset="-122"/>
                <a:ea typeface="微软雅黑" charset="-122"/>
                <a:cs typeface="+mn-ea"/>
                <a:sym typeface="+mn-lt"/>
              </a:rPr>
              <a:t>将具有类似危险性潜能的单元合并为一个大单元。 </a:t>
            </a:r>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42" presetClass="entr" presetSubtype="0" fill="hold" grpId="0" nodeType="after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1000"/>
                                        <p:tgtEl>
                                          <p:spTgt spid="21"/>
                                        </p:tgtEl>
                                      </p:cBhvr>
                                    </p:animEffect>
                                    <p:anim calcmode="lin" valueType="num">
                                      <p:cBhvr>
                                        <p:cTn id="19" dur="1000" fill="hold"/>
                                        <p:tgtEl>
                                          <p:spTgt spid="21"/>
                                        </p:tgtEl>
                                        <p:attrNameLst>
                                          <p:attrName>ppt_x</p:attrName>
                                        </p:attrNameLst>
                                      </p:cBhvr>
                                      <p:tavLst>
                                        <p:tav tm="0">
                                          <p:val>
                                            <p:strVal val="#ppt_x"/>
                                          </p:val>
                                        </p:tav>
                                        <p:tav tm="100000">
                                          <p:val>
                                            <p:strVal val="#ppt_x"/>
                                          </p:val>
                                        </p:tav>
                                      </p:tavLst>
                                    </p:anim>
                                    <p:anim calcmode="lin" valueType="num">
                                      <p:cBhvr>
                                        <p:cTn id="20" dur="1000" fill="hold"/>
                                        <p:tgtEl>
                                          <p:spTgt spid="21"/>
                                        </p:tgtEl>
                                        <p:attrNameLst>
                                          <p:attrName>ppt_y</p:attrName>
                                        </p:attrNameLst>
                                      </p:cBhvr>
                                      <p:tavLst>
                                        <p:tav tm="0">
                                          <p:val>
                                            <p:strVal val="#ppt_y+.1"/>
                                          </p:val>
                                        </p:tav>
                                        <p:tav tm="100000">
                                          <p:val>
                                            <p:strVal val="#ppt_y"/>
                                          </p:val>
                                        </p:tav>
                                      </p:tavLst>
                                    </p:anim>
                                  </p:childTnLst>
                                </p:cTn>
                              </p:par>
                            </p:childTnLst>
                          </p:cTn>
                        </p:par>
                        <p:par>
                          <p:cTn id="21" fill="hold">
                            <p:stCondLst>
                              <p:cond delay="1500"/>
                            </p:stCondLst>
                            <p:childTnLst>
                              <p:par>
                                <p:cTn id="22" presetID="42" presetClass="entr" presetSubtype="0" fill="hold" grpId="0" nodeType="after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1000"/>
                                        <p:tgtEl>
                                          <p:spTgt spid="22"/>
                                        </p:tgtEl>
                                      </p:cBhvr>
                                    </p:animEffect>
                                    <p:anim calcmode="lin" valueType="num">
                                      <p:cBhvr>
                                        <p:cTn id="25" dur="1000" fill="hold"/>
                                        <p:tgtEl>
                                          <p:spTgt spid="22"/>
                                        </p:tgtEl>
                                        <p:attrNameLst>
                                          <p:attrName>ppt_x</p:attrName>
                                        </p:attrNameLst>
                                      </p:cBhvr>
                                      <p:tavLst>
                                        <p:tav tm="0">
                                          <p:val>
                                            <p:strVal val="#ppt_x"/>
                                          </p:val>
                                        </p:tav>
                                        <p:tav tm="100000">
                                          <p:val>
                                            <p:strVal val="#ppt_x"/>
                                          </p:val>
                                        </p:tav>
                                      </p:tavLst>
                                    </p:anim>
                                    <p:anim calcmode="lin" valueType="num">
                                      <p:cBhvr>
                                        <p:cTn id="26" dur="1000" fill="hold"/>
                                        <p:tgtEl>
                                          <p:spTgt spid="22"/>
                                        </p:tgtEl>
                                        <p:attrNameLst>
                                          <p:attrName>ppt_y</p:attrName>
                                        </p:attrNameLst>
                                      </p:cBhvr>
                                      <p:tavLst>
                                        <p:tav tm="0">
                                          <p:val>
                                            <p:strVal val="#ppt_y+.1"/>
                                          </p:val>
                                        </p:tav>
                                        <p:tav tm="100000">
                                          <p:val>
                                            <p:strVal val="#ppt_y"/>
                                          </p:val>
                                        </p:tav>
                                      </p:tavLst>
                                    </p:anim>
                                  </p:childTnLst>
                                </p:cTn>
                              </p:par>
                            </p:childTnLst>
                          </p:cTn>
                        </p:par>
                        <p:par>
                          <p:cTn id="27" fill="hold">
                            <p:stCondLst>
                              <p:cond delay="2500"/>
                            </p:stCondLst>
                            <p:childTnLst>
                              <p:par>
                                <p:cTn id="28" presetID="42" presetClass="entr" presetSubtype="0" fill="hold" grpId="0" nodeType="after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fade">
                                      <p:cBhvr>
                                        <p:cTn id="30" dur="1000"/>
                                        <p:tgtEl>
                                          <p:spTgt spid="23"/>
                                        </p:tgtEl>
                                      </p:cBhvr>
                                    </p:animEffect>
                                    <p:anim calcmode="lin" valueType="num">
                                      <p:cBhvr>
                                        <p:cTn id="31" dur="1000" fill="hold"/>
                                        <p:tgtEl>
                                          <p:spTgt spid="23"/>
                                        </p:tgtEl>
                                        <p:attrNameLst>
                                          <p:attrName>ppt_x</p:attrName>
                                        </p:attrNameLst>
                                      </p:cBhvr>
                                      <p:tavLst>
                                        <p:tav tm="0">
                                          <p:val>
                                            <p:strVal val="#ppt_x"/>
                                          </p:val>
                                        </p:tav>
                                        <p:tav tm="100000">
                                          <p:val>
                                            <p:strVal val="#ppt_x"/>
                                          </p:val>
                                        </p:tav>
                                      </p:tavLst>
                                    </p:anim>
                                    <p:anim calcmode="lin" valueType="num">
                                      <p:cBhvr>
                                        <p:cTn id="32" dur="1000" fill="hold"/>
                                        <p:tgtEl>
                                          <p:spTgt spid="23"/>
                                        </p:tgtEl>
                                        <p:attrNameLst>
                                          <p:attrName>ppt_y</p:attrName>
                                        </p:attrNameLst>
                                      </p:cBhvr>
                                      <p:tavLst>
                                        <p:tav tm="0">
                                          <p:val>
                                            <p:strVal val="#ppt_y+.1"/>
                                          </p:val>
                                        </p:tav>
                                        <p:tav tm="100000">
                                          <p:val>
                                            <p:strVal val="#ppt_y"/>
                                          </p:val>
                                        </p:tav>
                                      </p:tavLst>
                                    </p:anim>
                                  </p:childTnLst>
                                </p:cTn>
                              </p:par>
                            </p:childTnLst>
                          </p:cTn>
                        </p:par>
                        <p:par>
                          <p:cTn id="33" fill="hold">
                            <p:stCondLst>
                              <p:cond delay="3500"/>
                            </p:stCondLst>
                            <p:childTnLst>
                              <p:par>
                                <p:cTn id="34" presetID="42" presetClass="entr" presetSubtype="0" fill="hold" grpId="0" nodeType="afterEffect">
                                  <p:stCondLst>
                                    <p:cond delay="0"/>
                                  </p:stCondLst>
                                  <p:childTnLst>
                                    <p:set>
                                      <p:cBhvr>
                                        <p:cTn id="35" dur="1" fill="hold">
                                          <p:stCondLst>
                                            <p:cond delay="0"/>
                                          </p:stCondLst>
                                        </p:cTn>
                                        <p:tgtEl>
                                          <p:spTgt spid="40"/>
                                        </p:tgtEl>
                                        <p:attrNameLst>
                                          <p:attrName>style.visibility</p:attrName>
                                        </p:attrNameLst>
                                      </p:cBhvr>
                                      <p:to>
                                        <p:strVal val="visible"/>
                                      </p:to>
                                    </p:set>
                                    <p:animEffect transition="in" filter="fade">
                                      <p:cBhvr>
                                        <p:cTn id="36" dur="1000"/>
                                        <p:tgtEl>
                                          <p:spTgt spid="40"/>
                                        </p:tgtEl>
                                      </p:cBhvr>
                                    </p:animEffect>
                                    <p:anim calcmode="lin" valueType="num">
                                      <p:cBhvr>
                                        <p:cTn id="37" dur="1000" fill="hold"/>
                                        <p:tgtEl>
                                          <p:spTgt spid="40"/>
                                        </p:tgtEl>
                                        <p:attrNameLst>
                                          <p:attrName>ppt_x</p:attrName>
                                        </p:attrNameLst>
                                      </p:cBhvr>
                                      <p:tavLst>
                                        <p:tav tm="0">
                                          <p:val>
                                            <p:strVal val="#ppt_x"/>
                                          </p:val>
                                        </p:tav>
                                        <p:tav tm="100000">
                                          <p:val>
                                            <p:strVal val="#ppt_x"/>
                                          </p:val>
                                        </p:tav>
                                      </p:tavLst>
                                    </p:anim>
                                    <p:anim calcmode="lin" valueType="num">
                                      <p:cBhvr>
                                        <p:cTn id="38" dur="1000" fill="hold"/>
                                        <p:tgtEl>
                                          <p:spTgt spid="40"/>
                                        </p:tgtEl>
                                        <p:attrNameLst>
                                          <p:attrName>ppt_y</p:attrName>
                                        </p:attrNameLst>
                                      </p:cBhvr>
                                      <p:tavLst>
                                        <p:tav tm="0">
                                          <p:val>
                                            <p:strVal val="#ppt_y+.1"/>
                                          </p:val>
                                        </p:tav>
                                        <p:tav tm="100000">
                                          <p:val>
                                            <p:strVal val="#ppt_y"/>
                                          </p:val>
                                        </p:tav>
                                      </p:tavLst>
                                    </p:anim>
                                  </p:childTnLst>
                                </p:cTn>
                              </p:par>
                            </p:childTnLst>
                          </p:cTn>
                        </p:par>
                        <p:par>
                          <p:cTn id="39" fill="hold">
                            <p:stCondLst>
                              <p:cond delay="4500"/>
                            </p:stCondLst>
                            <p:childTnLst>
                              <p:par>
                                <p:cTn id="40" presetID="42" presetClass="entr" presetSubtype="0" fill="hold" grpId="0" nodeType="afterEffect">
                                  <p:stCondLst>
                                    <p:cond delay="0"/>
                                  </p:stCondLst>
                                  <p:childTnLst>
                                    <p:set>
                                      <p:cBhvr>
                                        <p:cTn id="41" dur="1" fill="hold">
                                          <p:stCondLst>
                                            <p:cond delay="0"/>
                                          </p:stCondLst>
                                        </p:cTn>
                                        <p:tgtEl>
                                          <p:spTgt spid="41"/>
                                        </p:tgtEl>
                                        <p:attrNameLst>
                                          <p:attrName>style.visibility</p:attrName>
                                        </p:attrNameLst>
                                      </p:cBhvr>
                                      <p:to>
                                        <p:strVal val="visible"/>
                                      </p:to>
                                    </p:set>
                                    <p:animEffect transition="in" filter="fade">
                                      <p:cBhvr>
                                        <p:cTn id="42" dur="1000"/>
                                        <p:tgtEl>
                                          <p:spTgt spid="41"/>
                                        </p:tgtEl>
                                      </p:cBhvr>
                                    </p:animEffect>
                                    <p:anim calcmode="lin" valueType="num">
                                      <p:cBhvr>
                                        <p:cTn id="43" dur="1000" fill="hold"/>
                                        <p:tgtEl>
                                          <p:spTgt spid="41"/>
                                        </p:tgtEl>
                                        <p:attrNameLst>
                                          <p:attrName>ppt_x</p:attrName>
                                        </p:attrNameLst>
                                      </p:cBhvr>
                                      <p:tavLst>
                                        <p:tav tm="0">
                                          <p:val>
                                            <p:strVal val="#ppt_x"/>
                                          </p:val>
                                        </p:tav>
                                        <p:tav tm="100000">
                                          <p:val>
                                            <p:strVal val="#ppt_x"/>
                                          </p:val>
                                        </p:tav>
                                      </p:tavLst>
                                    </p:anim>
                                    <p:anim calcmode="lin" valueType="num">
                                      <p:cBhvr>
                                        <p:cTn id="44"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P spid="21" grpId="0"/>
      <p:bldP spid="22" grpId="0"/>
      <p:bldP spid="23" grpId="0"/>
      <p:bldP spid="40" grpId="0"/>
      <p:bldP spid="4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3"/>
          <p:cNvSpPr>
            <a:spLocks noChangeArrowheads="1"/>
          </p:cNvSpPr>
          <p:nvPr/>
        </p:nvSpPr>
        <p:spPr bwMode="auto">
          <a:xfrm>
            <a:off x="1677827" y="407363"/>
            <a:ext cx="272272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400" b="1" u="none" dirty="0">
                <a:solidFill>
                  <a:schemeClr val="tx1">
                    <a:lumMod val="75000"/>
                    <a:lumOff val="25000"/>
                  </a:schemeClr>
                </a:solidFill>
                <a:latin typeface="+mn-lt"/>
                <a:ea typeface="+mn-ea"/>
                <a:cs typeface="+mn-ea"/>
                <a:sym typeface="+mn-lt"/>
              </a:rPr>
              <a:t>步骤</a:t>
            </a:r>
            <a:r>
              <a:rPr lang="en-US" altLang="zh-CN" sz="2400" b="1" u="none" dirty="0">
                <a:solidFill>
                  <a:schemeClr val="tx1">
                    <a:lumMod val="75000"/>
                    <a:lumOff val="25000"/>
                  </a:schemeClr>
                </a:solidFill>
                <a:latin typeface="+mn-lt"/>
                <a:ea typeface="+mn-ea"/>
                <a:cs typeface="+mn-ea"/>
                <a:sym typeface="+mn-lt"/>
              </a:rPr>
              <a:t>2</a:t>
            </a:r>
            <a:r>
              <a:rPr lang="zh-CN" altLang="en-US" sz="2400" b="1" u="none" dirty="0">
                <a:solidFill>
                  <a:schemeClr val="tx1">
                    <a:lumMod val="75000"/>
                    <a:lumOff val="25000"/>
                  </a:schemeClr>
                </a:solidFill>
                <a:latin typeface="+mn-lt"/>
                <a:ea typeface="+mn-ea"/>
                <a:cs typeface="+mn-ea"/>
                <a:sym typeface="+mn-lt"/>
              </a:rPr>
              <a:t>：危险识别</a:t>
            </a:r>
          </a:p>
        </p:txBody>
      </p:sp>
      <p:sp>
        <p:nvSpPr>
          <p:cNvPr id="46" name="Freeform 7"/>
          <p:cNvSpPr/>
          <p:nvPr/>
        </p:nvSpPr>
        <p:spPr bwMode="auto">
          <a:xfrm>
            <a:off x="252951" y="170154"/>
            <a:ext cx="968619" cy="969218"/>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606179" y="301055"/>
            <a:ext cx="837539" cy="838317"/>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graphicFrame>
        <p:nvGraphicFramePr>
          <p:cNvPr id="3" name="表格 2"/>
          <p:cNvGraphicFramePr>
            <a:graphicFrameLocks noGrp="1"/>
          </p:cNvGraphicFramePr>
          <p:nvPr/>
        </p:nvGraphicFramePr>
        <p:xfrm>
          <a:off x="1091623" y="2514534"/>
          <a:ext cx="10262177" cy="3933952"/>
        </p:xfrm>
        <a:graphic>
          <a:graphicData uri="http://schemas.openxmlformats.org/drawingml/2006/table">
            <a:tbl>
              <a:tblPr>
                <a:tableStyleId>{BC89EF96-8CEA-46FF-86C4-4CE0E7609802}</a:tableStyleId>
              </a:tblPr>
              <a:tblGrid>
                <a:gridCol w="1013402"/>
                <a:gridCol w="685800"/>
                <a:gridCol w="647700"/>
                <a:gridCol w="790575"/>
                <a:gridCol w="1238250"/>
                <a:gridCol w="996859"/>
                <a:gridCol w="1003721"/>
                <a:gridCol w="962025"/>
                <a:gridCol w="1123620"/>
                <a:gridCol w="923925"/>
                <a:gridCol w="876300"/>
              </a:tblGrid>
              <a:tr h="457199">
                <a:tc gridSpan="11">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400" b="1" u="none" strike="noStrike" cap="none" normalizeH="0" baseline="0" dirty="0">
                          <a:ln>
                            <a:noFill/>
                          </a:ln>
                          <a:solidFill>
                            <a:srgbClr val="B71C2B"/>
                          </a:solidFill>
                          <a:effectLst/>
                          <a:sym typeface="+mn-lt"/>
                        </a:rPr>
                        <a:t>初始风险分析</a:t>
                      </a:r>
                      <a:endParaRPr kumimoji="0" lang="zh-CN" sz="1400" b="1" i="0" u="none" strike="noStrike" cap="none" normalizeH="0" baseline="0" dirty="0">
                        <a:ln>
                          <a:noFill/>
                        </a:ln>
                        <a:solidFill>
                          <a:srgbClr val="B71C2B"/>
                        </a:solidFill>
                        <a:effectLst/>
                        <a:latin typeface="微软雅黑" charset="-122"/>
                        <a:ea typeface="微软雅黑" charset="-122"/>
                        <a:cs typeface="+mn-ea"/>
                        <a:sym typeface="+mn-lt"/>
                      </a:endParaRPr>
                    </a:p>
                  </a:txBody>
                  <a:tcPr marL="45530" marR="45530" marT="0" marB="0" anchor="ctr" horzOverflow="overflow"/>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r>
              <a:tr h="333375">
                <a:tc gridSpan="2">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400" b="1" u="none" strike="noStrike" cap="none" normalizeH="0" baseline="0" dirty="0">
                          <a:ln>
                            <a:noFill/>
                          </a:ln>
                          <a:solidFill>
                            <a:srgbClr val="B71C2B"/>
                          </a:solidFill>
                          <a:effectLst/>
                          <a:sym typeface="+mn-lt"/>
                        </a:rPr>
                        <a:t>活动</a:t>
                      </a:r>
                      <a:endParaRPr kumimoji="0" lang="zh-CN" sz="1400" b="1" i="0" u="none" strike="noStrike" cap="none" normalizeH="0" baseline="0" dirty="0">
                        <a:ln>
                          <a:noFill/>
                        </a:ln>
                        <a:solidFill>
                          <a:srgbClr val="B71C2B"/>
                        </a:solidFill>
                        <a:effectLst/>
                        <a:latin typeface="微软雅黑" charset="-122"/>
                        <a:ea typeface="微软雅黑" charset="-122"/>
                        <a:cs typeface="+mn-ea"/>
                        <a:sym typeface="+mn-lt"/>
                      </a:endParaRPr>
                    </a:p>
                  </a:txBody>
                  <a:tcPr marL="45530" marR="45530" marT="0" marB="0" anchor="ctr" horzOverflow="overflow"/>
                </a:tc>
                <a:tc hMerge="1">
                  <a:txBody>
                    <a:bodyPr/>
                    <a:lstStyle/>
                    <a:p>
                      <a:endParaRPr lang="zh-CN"/>
                    </a:p>
                  </a:txBody>
                  <a:tcPr/>
                </a:tc>
                <a:tc gridSpan="4">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400" b="1" u="none" strike="noStrike" cap="none" normalizeH="0" baseline="0" dirty="0">
                          <a:ln>
                            <a:noFill/>
                          </a:ln>
                          <a:solidFill>
                            <a:srgbClr val="B71C2B"/>
                          </a:solidFill>
                          <a:effectLst/>
                          <a:sym typeface="+mn-lt"/>
                        </a:rPr>
                        <a:t>危险条件</a:t>
                      </a:r>
                      <a:endParaRPr kumimoji="0" lang="zh-CN" sz="1400" b="1" i="0" u="none" strike="noStrike" cap="none" normalizeH="0" baseline="0" dirty="0">
                        <a:ln>
                          <a:noFill/>
                        </a:ln>
                        <a:solidFill>
                          <a:srgbClr val="B71C2B"/>
                        </a:solidFill>
                        <a:effectLst/>
                        <a:latin typeface="微软雅黑" charset="-122"/>
                        <a:ea typeface="微软雅黑" charset="-122"/>
                        <a:cs typeface="+mn-ea"/>
                        <a:sym typeface="+mn-lt"/>
                      </a:endParaRPr>
                    </a:p>
                  </a:txBody>
                  <a:tcPr marL="45530" marR="45530" marT="0" marB="0" anchor="ctr" horzOverflow="overflow"/>
                </a:tc>
                <a:tc hMerge="1">
                  <a:txBody>
                    <a:bodyPr/>
                    <a:lstStyle/>
                    <a:p>
                      <a:endParaRPr lang="zh-CN"/>
                    </a:p>
                  </a:txBody>
                  <a:tcPr/>
                </a:tc>
                <a:tc hMerge="1">
                  <a:txBody>
                    <a:bodyPr/>
                    <a:lstStyle/>
                    <a:p>
                      <a:endParaRPr lang="zh-CN"/>
                    </a:p>
                  </a:txBody>
                  <a:tcPr/>
                </a:tc>
                <a:tc hMerge="1">
                  <a:txBody>
                    <a:bodyPr/>
                    <a:lstStyle/>
                    <a:p>
                      <a:endParaRPr lang="zh-CN"/>
                    </a:p>
                  </a:txBody>
                  <a:tcPr/>
                </a:tc>
                <a:tc gridSpan="5">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400" b="1" u="none" strike="noStrike" cap="none" normalizeH="0" baseline="0" dirty="0">
                          <a:ln>
                            <a:noFill/>
                          </a:ln>
                          <a:solidFill>
                            <a:srgbClr val="B71C2B"/>
                          </a:solidFill>
                          <a:effectLst/>
                          <a:sym typeface="+mn-lt"/>
                        </a:rPr>
                        <a:t>分线评估</a:t>
                      </a:r>
                      <a:r>
                        <a:rPr kumimoji="0" lang="zh-CN" altLang="en-US" sz="1400" b="1" u="none" strike="noStrike" cap="none" normalizeH="0" baseline="0" dirty="0">
                          <a:ln>
                            <a:noFill/>
                          </a:ln>
                          <a:solidFill>
                            <a:srgbClr val="B71C2B"/>
                          </a:solidFill>
                          <a:effectLst/>
                          <a:sym typeface="+mn-lt"/>
                        </a:rPr>
                        <a:t>  </a:t>
                      </a:r>
                      <a:r>
                        <a:rPr kumimoji="0" lang="zh-CN" sz="1400" b="1" u="none" strike="noStrike" cap="none" normalizeH="0" baseline="0" dirty="0">
                          <a:ln>
                            <a:noFill/>
                          </a:ln>
                          <a:solidFill>
                            <a:srgbClr val="B71C2B"/>
                          </a:solidFill>
                          <a:effectLst/>
                          <a:sym typeface="+mn-lt"/>
                        </a:rPr>
                        <a:t>风险指数计算</a:t>
                      </a:r>
                      <a:endParaRPr kumimoji="0" lang="zh-CN" sz="1400" b="1" i="0" u="none" strike="noStrike" cap="none" normalizeH="0" baseline="0" dirty="0">
                        <a:ln>
                          <a:noFill/>
                        </a:ln>
                        <a:solidFill>
                          <a:srgbClr val="B71C2B"/>
                        </a:solidFill>
                        <a:effectLst/>
                        <a:latin typeface="微软雅黑" charset="-122"/>
                        <a:ea typeface="微软雅黑" charset="-122"/>
                        <a:cs typeface="+mn-ea"/>
                        <a:sym typeface="+mn-lt"/>
                      </a:endParaRPr>
                    </a:p>
                  </a:txBody>
                  <a:tcPr marL="45530" marR="45530" marT="0" marB="0" anchor="ctr" horzOverflow="overflow"/>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r>
              <a:tr h="403008">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200" u="none" strike="noStrike" cap="none" normalizeH="0" baseline="0" dirty="0">
                          <a:ln>
                            <a:noFill/>
                          </a:ln>
                          <a:effectLst/>
                          <a:sym typeface="+mn-lt"/>
                        </a:rPr>
                        <a:t>方案编号</a:t>
                      </a:r>
                      <a:endParaRPr kumimoji="0" lang="zh-CN" sz="1200" b="0" i="0" u="none" strike="noStrike" cap="none" normalizeH="0" baseline="0" dirty="0">
                        <a:ln>
                          <a:noFill/>
                        </a:ln>
                        <a:solidFill>
                          <a:schemeClr val="tx1"/>
                        </a:solidFill>
                        <a:effectLst/>
                        <a:latin typeface="微软雅黑" charset="-122"/>
                        <a:ea typeface="微软雅黑" charset="-122"/>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200" u="none" strike="noStrike" cap="none" normalizeH="0" baseline="0" dirty="0">
                          <a:ln>
                            <a:noFill/>
                          </a:ln>
                          <a:effectLst/>
                          <a:sym typeface="+mn-lt"/>
                        </a:rPr>
                        <a:t>活动</a:t>
                      </a:r>
                      <a:endParaRPr kumimoji="0" lang="zh-CN" sz="1200" b="0" i="0" u="none" strike="noStrike" cap="none" normalizeH="0" baseline="0" dirty="0">
                        <a:ln>
                          <a:noFill/>
                        </a:ln>
                        <a:solidFill>
                          <a:schemeClr val="tx1"/>
                        </a:solidFill>
                        <a:effectLst/>
                        <a:latin typeface="微软雅黑" charset="-122"/>
                        <a:ea typeface="微软雅黑" charset="-122"/>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200" u="none" strike="noStrike" cap="none" normalizeH="0" baseline="0" dirty="0">
                          <a:ln>
                            <a:noFill/>
                          </a:ln>
                          <a:effectLst/>
                          <a:sym typeface="+mn-lt"/>
                        </a:rPr>
                        <a:t>危险</a:t>
                      </a:r>
                      <a:endParaRPr kumimoji="0" lang="zh-CN" sz="1200" b="0" i="0" u="none" strike="noStrike" cap="none" normalizeH="0" baseline="0" dirty="0">
                        <a:ln>
                          <a:noFill/>
                        </a:ln>
                        <a:solidFill>
                          <a:schemeClr val="tx1"/>
                        </a:solidFill>
                        <a:effectLst/>
                        <a:latin typeface="微软雅黑" charset="-122"/>
                        <a:ea typeface="微软雅黑" charset="-122"/>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200" u="none" strike="noStrike" cap="none" normalizeH="0" baseline="0" dirty="0">
                          <a:ln>
                            <a:noFill/>
                          </a:ln>
                          <a:effectLst/>
                          <a:sym typeface="+mn-lt"/>
                        </a:rPr>
                        <a:t>危险状态</a:t>
                      </a:r>
                      <a:endParaRPr kumimoji="0" lang="zh-CN" sz="1200" b="0" i="0" u="none" strike="noStrike" cap="none" normalizeH="0" baseline="0" dirty="0">
                        <a:ln>
                          <a:noFill/>
                        </a:ln>
                        <a:solidFill>
                          <a:schemeClr val="tx1"/>
                        </a:solidFill>
                        <a:effectLst/>
                        <a:latin typeface="微软雅黑" charset="-122"/>
                        <a:ea typeface="微软雅黑" charset="-122"/>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200" u="none" strike="noStrike" cap="none" normalizeH="0" baseline="0" dirty="0">
                          <a:ln>
                            <a:noFill/>
                          </a:ln>
                          <a:effectLst/>
                          <a:sym typeface="+mn-lt"/>
                        </a:rPr>
                        <a:t>危险事件</a:t>
                      </a:r>
                      <a:endParaRPr kumimoji="0" lang="zh-CN" sz="1200" b="0" i="0" u="none" strike="noStrike" cap="none" normalizeH="0" baseline="0" dirty="0">
                        <a:ln>
                          <a:noFill/>
                        </a:ln>
                        <a:solidFill>
                          <a:schemeClr val="tx1"/>
                        </a:solidFill>
                        <a:effectLst/>
                        <a:latin typeface="微软雅黑" charset="-122"/>
                        <a:ea typeface="微软雅黑" charset="-122"/>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base" latinLnBrk="0" hangingPunct="1">
                        <a:lnSpc>
                          <a:spcPct val="100000"/>
                        </a:lnSpc>
                        <a:spcBef>
                          <a:spcPct val="0"/>
                        </a:spcBef>
                        <a:spcAft>
                          <a:spcPct val="0"/>
                        </a:spcAft>
                        <a:buClr>
                          <a:schemeClr val="hlink"/>
                        </a:buClr>
                        <a:buSzPct val="120000"/>
                        <a:buFontTx/>
                        <a:buNone/>
                      </a:pPr>
                      <a:r>
                        <a:rPr kumimoji="0" lang="zh-CN" sz="1200" u="none" strike="noStrike" cap="none" normalizeH="0" baseline="0" dirty="0">
                          <a:ln>
                            <a:noFill/>
                          </a:ln>
                          <a:effectLst/>
                          <a:sym typeface="+mn-lt"/>
                        </a:rPr>
                        <a:t>可能的伤害</a:t>
                      </a:r>
                      <a:r>
                        <a:rPr kumimoji="0" lang="zh-CN" altLang="en-US" sz="1200" u="none" strike="noStrike" cap="none" normalizeH="0" baseline="0" dirty="0">
                          <a:ln>
                            <a:noFill/>
                          </a:ln>
                          <a:effectLst/>
                          <a:sym typeface="+mn-lt"/>
                        </a:rPr>
                        <a:t>  </a:t>
                      </a:r>
                      <a:endParaRPr kumimoji="0" lang="zh-CN" sz="1200" b="0" i="0" u="none" strike="noStrike" cap="none" normalizeH="0" baseline="0" dirty="0">
                        <a:ln>
                          <a:noFill/>
                        </a:ln>
                        <a:solidFill>
                          <a:schemeClr val="tx1"/>
                        </a:solidFill>
                        <a:effectLst/>
                        <a:latin typeface="微软雅黑" charset="-122"/>
                        <a:ea typeface="微软雅黑" charset="-122"/>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200" u="none" strike="noStrike" cap="none" normalizeH="0" baseline="0" dirty="0">
                          <a:ln>
                            <a:noFill/>
                          </a:ln>
                          <a:effectLst/>
                          <a:sym typeface="+mn-lt"/>
                        </a:rPr>
                        <a:t>严重程度（</a:t>
                      </a:r>
                      <a:r>
                        <a:rPr kumimoji="0" lang="en-US" altLang="zh-CN" sz="1200" u="none" strike="noStrike" cap="none" normalizeH="0" baseline="0" dirty="0">
                          <a:ln>
                            <a:noFill/>
                          </a:ln>
                          <a:effectLst/>
                          <a:sym typeface="+mn-lt"/>
                        </a:rPr>
                        <a:t>S1/S2</a:t>
                      </a:r>
                      <a:r>
                        <a:rPr kumimoji="0" lang="zh-CN" sz="1200" u="none" strike="noStrike" cap="none" normalizeH="0" baseline="0" dirty="0">
                          <a:ln>
                            <a:noFill/>
                          </a:ln>
                          <a:effectLst/>
                          <a:sym typeface="+mn-lt"/>
                        </a:rPr>
                        <a:t>）</a:t>
                      </a:r>
                      <a:endParaRPr kumimoji="0" lang="zh-CN" sz="1200" b="0" i="0" u="none" strike="noStrike" cap="none" normalizeH="0" baseline="0" dirty="0">
                        <a:ln>
                          <a:noFill/>
                        </a:ln>
                        <a:solidFill>
                          <a:schemeClr val="tx1"/>
                        </a:solidFill>
                        <a:effectLst/>
                        <a:latin typeface="微软雅黑" charset="-122"/>
                        <a:ea typeface="微软雅黑" charset="-122"/>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200" u="none" strike="noStrike" cap="none" normalizeH="0" baseline="0" dirty="0">
                          <a:ln>
                            <a:noFill/>
                          </a:ln>
                          <a:effectLst/>
                          <a:sym typeface="+mn-lt"/>
                        </a:rPr>
                        <a:t>频率</a:t>
                      </a:r>
                      <a:r>
                        <a:rPr kumimoji="0" lang="en-US" altLang="zh-CN" sz="1200" u="none" strike="noStrike" cap="none" normalizeH="0" baseline="0" dirty="0">
                          <a:ln>
                            <a:noFill/>
                          </a:ln>
                          <a:effectLst/>
                          <a:sym typeface="+mn-lt"/>
                        </a:rPr>
                        <a:t>/</a:t>
                      </a:r>
                      <a:r>
                        <a:rPr kumimoji="0" lang="zh-CN" sz="1200" u="none" strike="noStrike" cap="none" normalizeH="0" baseline="0" dirty="0">
                          <a:ln>
                            <a:noFill/>
                          </a:ln>
                          <a:effectLst/>
                          <a:sym typeface="+mn-lt"/>
                        </a:rPr>
                        <a:t>暴露度（</a:t>
                      </a:r>
                      <a:r>
                        <a:rPr kumimoji="0" lang="en-US" altLang="zh-CN" sz="1200" u="none" strike="noStrike" cap="none" normalizeH="0" baseline="0" dirty="0">
                          <a:ln>
                            <a:noFill/>
                          </a:ln>
                          <a:effectLst/>
                          <a:sym typeface="+mn-lt"/>
                        </a:rPr>
                        <a:t>F1/F2</a:t>
                      </a:r>
                      <a:r>
                        <a:rPr kumimoji="0" lang="zh-CN" sz="1200" u="none" strike="noStrike" cap="none" normalizeH="0" baseline="0" dirty="0">
                          <a:ln>
                            <a:noFill/>
                          </a:ln>
                          <a:effectLst/>
                          <a:sym typeface="+mn-lt"/>
                        </a:rPr>
                        <a:t>）</a:t>
                      </a:r>
                      <a:endParaRPr kumimoji="0" lang="zh-CN" sz="1200" b="0" i="0" u="none" strike="noStrike" cap="none" normalizeH="0" baseline="0" dirty="0">
                        <a:ln>
                          <a:noFill/>
                        </a:ln>
                        <a:solidFill>
                          <a:schemeClr val="tx1"/>
                        </a:solidFill>
                        <a:effectLst/>
                        <a:latin typeface="微软雅黑" charset="-122"/>
                        <a:ea typeface="微软雅黑" charset="-122"/>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200" u="none" strike="noStrike" cap="none" normalizeH="0" baseline="0" dirty="0">
                          <a:ln>
                            <a:noFill/>
                          </a:ln>
                          <a:effectLst/>
                          <a:sym typeface="+mn-lt"/>
                        </a:rPr>
                        <a:t>发生概率（</a:t>
                      </a:r>
                      <a:r>
                        <a:rPr kumimoji="0" lang="en-US" altLang="zh-CN" sz="1200" u="none" strike="noStrike" cap="none" normalizeH="0" baseline="0" dirty="0">
                          <a:ln>
                            <a:noFill/>
                          </a:ln>
                          <a:effectLst/>
                          <a:sym typeface="+mn-lt"/>
                        </a:rPr>
                        <a:t>O1/O2/O3</a:t>
                      </a:r>
                      <a:r>
                        <a:rPr kumimoji="0" lang="zh-CN" sz="1200" u="none" strike="noStrike" cap="none" normalizeH="0" baseline="0" dirty="0">
                          <a:ln>
                            <a:noFill/>
                          </a:ln>
                          <a:effectLst/>
                          <a:sym typeface="+mn-lt"/>
                        </a:rPr>
                        <a:t>）</a:t>
                      </a:r>
                      <a:endParaRPr kumimoji="0" lang="zh-CN" sz="1200" b="0" i="0" u="none" strike="noStrike" cap="none" normalizeH="0" baseline="0" dirty="0">
                        <a:ln>
                          <a:noFill/>
                        </a:ln>
                        <a:solidFill>
                          <a:schemeClr val="tx1"/>
                        </a:solidFill>
                        <a:effectLst/>
                        <a:latin typeface="微软雅黑" charset="-122"/>
                        <a:ea typeface="微软雅黑" charset="-122"/>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200" u="none" strike="noStrike" cap="none" normalizeH="0" baseline="0" dirty="0">
                          <a:ln>
                            <a:noFill/>
                          </a:ln>
                          <a:effectLst/>
                          <a:sym typeface="+mn-lt"/>
                        </a:rPr>
                        <a:t>规避可能性（</a:t>
                      </a:r>
                      <a:r>
                        <a:rPr kumimoji="0" lang="en-US" altLang="zh-CN" sz="1200" u="none" strike="noStrike" cap="none" normalizeH="0" baseline="0" dirty="0">
                          <a:ln>
                            <a:noFill/>
                          </a:ln>
                          <a:effectLst/>
                          <a:sym typeface="+mn-lt"/>
                        </a:rPr>
                        <a:t>A1/A2</a:t>
                      </a:r>
                      <a:r>
                        <a:rPr kumimoji="0" lang="zh-CN" sz="1200" u="none" strike="noStrike" cap="none" normalizeH="0" baseline="0" dirty="0">
                          <a:ln>
                            <a:noFill/>
                          </a:ln>
                          <a:effectLst/>
                          <a:sym typeface="+mn-lt"/>
                        </a:rPr>
                        <a:t>）</a:t>
                      </a:r>
                      <a:endParaRPr kumimoji="0" lang="zh-CN" sz="1200" b="0" i="0" u="none" strike="noStrike" cap="none" normalizeH="0" baseline="0" dirty="0">
                        <a:ln>
                          <a:noFill/>
                        </a:ln>
                        <a:solidFill>
                          <a:schemeClr val="tx1"/>
                        </a:solidFill>
                        <a:effectLst/>
                        <a:latin typeface="微软雅黑" charset="-122"/>
                        <a:ea typeface="微软雅黑" charset="-122"/>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200" u="none" strike="noStrike" cap="none" normalizeH="0" baseline="0" dirty="0">
                          <a:ln>
                            <a:noFill/>
                          </a:ln>
                          <a:effectLst/>
                          <a:sym typeface="+mn-lt"/>
                        </a:rPr>
                        <a:t>风险指数 （</a:t>
                      </a:r>
                      <a:r>
                        <a:rPr kumimoji="0" lang="en-US" altLang="zh-CN" sz="1200" u="none" strike="noStrike" cap="none" normalizeH="0" baseline="0" dirty="0">
                          <a:ln>
                            <a:noFill/>
                          </a:ln>
                          <a:effectLst/>
                          <a:sym typeface="+mn-lt"/>
                        </a:rPr>
                        <a:t>1~6</a:t>
                      </a:r>
                      <a:r>
                        <a:rPr kumimoji="0" lang="zh-CN" sz="1200" u="none" strike="noStrike" cap="none" normalizeH="0" baseline="0" dirty="0">
                          <a:ln>
                            <a:noFill/>
                          </a:ln>
                          <a:effectLst/>
                          <a:sym typeface="+mn-lt"/>
                        </a:rPr>
                        <a:t>）</a:t>
                      </a:r>
                      <a:endParaRPr kumimoji="0" lang="zh-CN" sz="1200" b="0" i="0" u="none" strike="noStrike" cap="none" normalizeH="0" baseline="0" dirty="0">
                        <a:ln>
                          <a:noFill/>
                        </a:ln>
                        <a:solidFill>
                          <a:schemeClr val="tx1"/>
                        </a:solidFill>
                        <a:effectLst/>
                        <a:latin typeface="微软雅黑" charset="-122"/>
                        <a:ea typeface="微软雅黑" charset="-122"/>
                        <a:cs typeface="+mn-ea"/>
                        <a:sym typeface="+mn-lt"/>
                      </a:endParaRPr>
                    </a:p>
                  </a:txBody>
                  <a:tcPr marL="45530" marR="45530" marT="0" marB="0" anchor="ctr" horzOverflow="overflow"/>
                </a:tc>
              </a:tr>
              <a:tr h="344452">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horzOverflow="overflow"/>
                </a:tc>
                <a:tc rowSpan="5">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2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anchor="ctr" horzOverflow="overflow"/>
                </a:tc>
              </a:tr>
              <a:tr h="439177">
                <a:tc rowSpan="2">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horzOverflow="overflow"/>
                </a:tc>
                <a:tc vMerge="1">
                  <a:txBody>
                    <a:bodyPr/>
                    <a:lstStyle/>
                    <a:p>
                      <a:endParaRPr lang="zh-CN"/>
                    </a:p>
                  </a:txBody>
                  <a:tcPr/>
                </a:tc>
                <a:tc rowSpan="3">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horzOverflow="overflow"/>
                </a:tc>
                <a:tc rowSpan="3">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horzOverflow="overflow"/>
                </a:tc>
                <a:tc rowSpan="3">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horzOverflow="overflow"/>
                </a:tc>
                <a:tc rowSpan="2">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anchor="ctr" horzOverflow="overflow"/>
                </a:tc>
                <a:tc rowSpan="2">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anchor="ctr" horzOverflow="overflow"/>
                </a:tc>
                <a:tc rowSpan="2">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anchor="ctr" horzOverflow="overflow"/>
                </a:tc>
                <a:tc rowSpan="2">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anchor="ctr" horzOverflow="overflow"/>
                </a:tc>
                <a:tc rowSpan="2">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anchor="ctr" horzOverflow="overflow"/>
                </a:tc>
              </a:tr>
              <a:tr h="0">
                <a:tc vMerge="1">
                  <a:txBody>
                    <a:bodyPr/>
                    <a:lstStyle/>
                    <a:p>
                      <a:endParaRPr lang="zh-CN"/>
                    </a:p>
                  </a:txBody>
                  <a:tcPr/>
                </a:tc>
                <a:tc vMerge="1">
                  <a:txBody>
                    <a:bodyPr/>
                    <a:lstStyle/>
                    <a:p>
                      <a:endParaRPr lang="zh-CN"/>
                    </a:p>
                  </a:txBody>
                  <a:tcPr/>
                </a:tc>
                <a:tc vMerge="1">
                  <a:txBody>
                    <a:bodyPr/>
                    <a:lstStyle/>
                    <a:p>
                      <a:endParaRPr lang="zh-CN"/>
                    </a:p>
                  </a:txBody>
                  <a:tcPr/>
                </a:tc>
                <a:tc vMerge="1">
                  <a:txBody>
                    <a:bodyPr/>
                    <a:lstStyle/>
                    <a:p>
                      <a:endParaRPr lang="zh-CN"/>
                    </a:p>
                  </a:txBody>
                  <a:tcPr/>
                </a:tc>
                <a:tc rowSpan="2">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horzOverflow="overflow"/>
                </a:tc>
                <a:tc vMerge="1">
                  <a:txBody>
                    <a:bodyPr/>
                    <a:lstStyle/>
                    <a:p>
                      <a:endParaRPr lang="zh-CN"/>
                    </a:p>
                  </a:txBody>
                  <a:tcPr/>
                </a:tc>
                <a:tc vMerge="1">
                  <a:txBody>
                    <a:bodyPr/>
                    <a:lstStyle/>
                    <a:p>
                      <a:endParaRPr lang="zh-CN"/>
                    </a:p>
                  </a:txBody>
                  <a:tcPr/>
                </a:tc>
                <a:tc vMerge="1">
                  <a:txBody>
                    <a:bodyPr/>
                    <a:lstStyle/>
                    <a:p>
                      <a:endParaRPr lang="zh-CN"/>
                    </a:p>
                  </a:txBody>
                  <a:tcPr/>
                </a:tc>
                <a:tc vMerge="1">
                  <a:txBody>
                    <a:bodyPr/>
                    <a:lstStyle/>
                    <a:p>
                      <a:endParaRPr lang="zh-CN"/>
                    </a:p>
                  </a:txBody>
                  <a:tcPr/>
                </a:tc>
                <a:tc vMerge="1">
                  <a:txBody>
                    <a:bodyPr/>
                    <a:lstStyle/>
                    <a:p>
                      <a:endParaRPr lang="zh-CN"/>
                    </a:p>
                  </a:txBody>
                  <a:tcPr/>
                </a:tc>
                <a:tc vMerge="1">
                  <a:txBody>
                    <a:bodyPr/>
                    <a:lstStyle/>
                    <a:p>
                      <a:endParaRPr lang="zh-CN"/>
                    </a:p>
                  </a:txBody>
                  <a:tcPr/>
                </a:tc>
              </a:tr>
              <a:tr h="349619">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horzOverflow="overflow"/>
                </a:tc>
                <a:tc vMerge="1">
                  <a:txBody>
                    <a:bodyPr/>
                    <a:lstStyle/>
                    <a:p>
                      <a:endParaRPr lang="zh-CN"/>
                    </a:p>
                  </a:txBody>
                  <a:tcPr/>
                </a:tc>
                <a:tc vMerge="1">
                  <a:txBody>
                    <a:bodyPr/>
                    <a:lstStyle/>
                    <a:p>
                      <a:endParaRPr lang="zh-CN"/>
                    </a:p>
                  </a:txBody>
                  <a:tcPr/>
                </a:tc>
                <a:tc vMerge="1">
                  <a:txBody>
                    <a:bodyPr/>
                    <a:lstStyle/>
                    <a:p>
                      <a:endParaRPr lang="zh-CN"/>
                    </a:p>
                  </a:txBody>
                  <a:tcPr/>
                </a:tc>
                <a:tc vMerge="1">
                  <a:txBody>
                    <a:bodyPr/>
                    <a:lstStyle/>
                    <a:p>
                      <a:endParaRPr lang="zh-CN"/>
                    </a:p>
                  </a:txBody>
                  <a:tcPr/>
                </a:tc>
                <a:tc vMerge="1">
                  <a:txBody>
                    <a:bodyPr/>
                    <a:lstStyle/>
                    <a:p>
                      <a:endParaRPr lang="zh-CN"/>
                    </a:p>
                  </a:txBody>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anchor="ctr" horzOverflow="overflow"/>
                </a:tc>
              </a:tr>
              <a:tr h="297606">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horzOverflow="overflow"/>
                </a:tc>
                <a:tc vMerge="1">
                  <a:txBody>
                    <a:bodyPr/>
                    <a:lstStyle/>
                    <a:p>
                      <a:endParaRPr lang="zh-CN"/>
                    </a:p>
                  </a:txBody>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anchor="ctr" horzOverflow="overflow"/>
                </a:tc>
              </a:tr>
              <a:tr h="297606">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horzOverflow="overflow"/>
                </a:tc>
                <a:tc rowSpan="2">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horzOverflow="overflow"/>
                </a:tc>
                <a:tc rowSpan="2">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horzOverflow="overflow"/>
                </a:tc>
                <a:tc rowSpan="2">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horzOverflow="overflow"/>
                </a:tc>
                <a:tc rowSpan="2">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anchor="ctr" horzOverflow="overflow"/>
                </a:tc>
              </a:tr>
              <a:tr h="344452">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horzOverflow="overflow"/>
                </a:tc>
                <a:tc vMerge="1">
                  <a:txBody>
                    <a:bodyPr/>
                    <a:lstStyle/>
                    <a:p>
                      <a:endParaRPr lang="zh-CN"/>
                    </a:p>
                  </a:txBody>
                  <a:tcPr/>
                </a:tc>
                <a:tc vMerge="1">
                  <a:txBody>
                    <a:bodyPr/>
                    <a:lstStyle/>
                    <a:p>
                      <a:endParaRPr lang="zh-CN"/>
                    </a:p>
                  </a:txBody>
                  <a:tcPr/>
                </a:tc>
                <a:tc vMerge="1">
                  <a:txBody>
                    <a:bodyPr/>
                    <a:lstStyle/>
                    <a:p>
                      <a:endParaRPr lang="zh-CN"/>
                    </a:p>
                  </a:txBody>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horzOverflow="overflow"/>
                </a:tc>
                <a:tc vMerge="1">
                  <a:txBody>
                    <a:bodyPr/>
                    <a:lstStyle/>
                    <a:p>
                      <a:endParaRPr lang="zh-CN"/>
                    </a:p>
                  </a:txBody>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anchor="ctr" horzOverflow="overflow"/>
                </a:tc>
              </a:tr>
              <a:tr h="344452">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horzOverflow="overflow"/>
                </a:tc>
                <a:tc rowSpan="2">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horzOverflow="overflow"/>
                </a:tc>
                <a:tc rowSpan="2">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horzOverflow="overflow"/>
                </a:tc>
                <a:tc rowSpan="2">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horzOverflow="overflow"/>
                </a:tc>
                <a:tc rowSpan="2">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anchor="ctr" horzOverflow="overflow"/>
                </a:tc>
              </a:tr>
              <a:tr h="297606">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base" latinLnBrk="0" hangingPunct="1">
                        <a:lnSpc>
                          <a:spcPct val="100000"/>
                        </a:lnSpc>
                        <a:spcBef>
                          <a:spcPct val="0"/>
                        </a:spcBef>
                        <a:spcAft>
                          <a:spcPct val="0"/>
                        </a:spcAft>
                        <a:buClr>
                          <a:schemeClr val="hlink"/>
                        </a:buClr>
                        <a:buSzPct val="120000"/>
                        <a:buFontTx/>
                        <a:buNone/>
                      </a:pPr>
                      <a:r>
                        <a:rPr kumimoji="0" lang="en-US" altLang="zh-CN" sz="700" u="none" strike="noStrike" cap="none" normalizeH="0" baseline="0">
                          <a:ln>
                            <a:noFill/>
                          </a:ln>
                          <a:effectLst/>
                          <a:sym typeface="+mn-lt"/>
                        </a:rPr>
                        <a:t>--</a:t>
                      </a:r>
                      <a:endParaRPr kumimoji="0" lang="zh-CN" altLang="zh-CN" sz="7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horzOverflow="overflow"/>
                </a:tc>
                <a:tc vMerge="1">
                  <a:txBody>
                    <a:bodyPr/>
                    <a:lstStyle/>
                    <a:p>
                      <a:endParaRPr lang="zh-CN"/>
                    </a:p>
                  </a:txBody>
                  <a:tcPr/>
                </a:tc>
                <a:tc vMerge="1">
                  <a:txBody>
                    <a:bodyPr/>
                    <a:lstStyle/>
                    <a:p>
                      <a:endParaRPr lang="zh-CN"/>
                    </a:p>
                  </a:txBody>
                  <a:tcPr/>
                </a:tc>
                <a:tc vMerge="1">
                  <a:txBody>
                    <a:bodyPr/>
                    <a:lstStyle/>
                    <a:p>
                      <a:endParaRPr lang="zh-CN"/>
                    </a:p>
                  </a:txBody>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horzOverflow="overflow"/>
                </a:tc>
                <a:tc vMerge="1">
                  <a:txBody>
                    <a:bodyPr/>
                    <a:lstStyle/>
                    <a:p>
                      <a:endParaRPr lang="zh-CN"/>
                    </a:p>
                  </a:txBody>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微软雅黑" charset="-122"/>
                        <a:ea typeface="微软雅黑" charset="-122"/>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dirty="0">
                        <a:ln>
                          <a:noFill/>
                        </a:ln>
                        <a:solidFill>
                          <a:schemeClr val="tx1"/>
                        </a:solidFill>
                        <a:effectLst/>
                        <a:latin typeface="微软雅黑" charset="-122"/>
                        <a:ea typeface="微软雅黑" charset="-122"/>
                        <a:cs typeface="+mn-ea"/>
                        <a:sym typeface="+mn-lt"/>
                      </a:endParaRPr>
                    </a:p>
                  </a:txBody>
                  <a:tcPr marL="45530" marR="45530" marT="0" marB="0" anchor="ctr" horzOverflow="overflow"/>
                </a:tc>
              </a:tr>
            </a:tbl>
          </a:graphicData>
        </a:graphic>
      </p:graphicFrame>
      <p:sp>
        <p:nvSpPr>
          <p:cNvPr id="4" name="矩形 3"/>
          <p:cNvSpPr/>
          <p:nvPr/>
        </p:nvSpPr>
        <p:spPr>
          <a:xfrm>
            <a:off x="1856211" y="1513304"/>
            <a:ext cx="9297563" cy="733534"/>
          </a:xfrm>
          <a:prstGeom prst="rect">
            <a:avLst/>
          </a:prstGeom>
        </p:spPr>
        <p:txBody>
          <a:bodyPr wrap="square">
            <a:spAutoFit/>
          </a:bodyPr>
          <a:lstStyle/>
          <a:p>
            <a:pPr>
              <a:lnSpc>
                <a:spcPts val="2500"/>
              </a:lnSpc>
            </a:pPr>
            <a:r>
              <a:rPr lang="zh-CN" altLang="en-US" sz="1600" b="1" dirty="0">
                <a:solidFill>
                  <a:srgbClr val="B71C2B"/>
                </a:solidFill>
                <a:cs typeface="+mn-ea"/>
                <a:sym typeface="+mn-lt"/>
              </a:rPr>
              <a:t>危险识别的目标</a:t>
            </a:r>
            <a:r>
              <a:rPr lang="zh-CN" altLang="en-US" sz="1600" dirty="0">
                <a:cs typeface="+mn-ea"/>
                <a:sym typeface="+mn-lt"/>
              </a:rPr>
              <a:t>是形成一份危险、危险状态和危险事件的列表，该列表能够描述危险状态可能在何时以何种方式导致伤害的事故场景</a:t>
            </a:r>
            <a:endParaRPr lang="zh-CN" altLang="en-US" sz="1600" dirty="0"/>
          </a:p>
        </p:txBody>
      </p:sp>
      <p:sp>
        <p:nvSpPr>
          <p:cNvPr id="36" name="idea-lightbulb-symbol_45725"/>
          <p:cNvSpPr>
            <a:spLocks noChangeAspect="1"/>
          </p:cNvSpPr>
          <p:nvPr/>
        </p:nvSpPr>
        <p:spPr bwMode="auto">
          <a:xfrm>
            <a:off x="1185065" y="1545215"/>
            <a:ext cx="492762" cy="609685"/>
          </a:xfrm>
          <a:custGeom>
            <a:avLst/>
            <a:gdLst>
              <a:gd name="connsiteX0" fmla="*/ 203312 w 490994"/>
              <a:gd name="connsiteY0" fmla="*/ 568333 h 607497"/>
              <a:gd name="connsiteX1" fmla="*/ 287691 w 490994"/>
              <a:gd name="connsiteY1" fmla="*/ 568333 h 607497"/>
              <a:gd name="connsiteX2" fmla="*/ 307242 w 490994"/>
              <a:gd name="connsiteY2" fmla="*/ 587955 h 607497"/>
              <a:gd name="connsiteX3" fmla="*/ 287691 w 490994"/>
              <a:gd name="connsiteY3" fmla="*/ 607497 h 607497"/>
              <a:gd name="connsiteX4" fmla="*/ 203312 w 490994"/>
              <a:gd name="connsiteY4" fmla="*/ 607497 h 607497"/>
              <a:gd name="connsiteX5" fmla="*/ 183682 w 490994"/>
              <a:gd name="connsiteY5" fmla="*/ 587955 h 607497"/>
              <a:gd name="connsiteX6" fmla="*/ 203312 w 490994"/>
              <a:gd name="connsiteY6" fmla="*/ 568333 h 607497"/>
              <a:gd name="connsiteX7" fmla="*/ 186520 w 490994"/>
              <a:gd name="connsiteY7" fmla="*/ 510187 h 607497"/>
              <a:gd name="connsiteX8" fmla="*/ 304395 w 490994"/>
              <a:gd name="connsiteY8" fmla="*/ 510187 h 607497"/>
              <a:gd name="connsiteX9" fmla="*/ 324107 w 490994"/>
              <a:gd name="connsiteY9" fmla="*/ 529804 h 607497"/>
              <a:gd name="connsiteX10" fmla="*/ 304395 w 490994"/>
              <a:gd name="connsiteY10" fmla="*/ 549421 h 607497"/>
              <a:gd name="connsiteX11" fmla="*/ 186520 w 490994"/>
              <a:gd name="connsiteY11" fmla="*/ 549421 h 607497"/>
              <a:gd name="connsiteX12" fmla="*/ 166887 w 490994"/>
              <a:gd name="connsiteY12" fmla="*/ 529804 h 607497"/>
              <a:gd name="connsiteX13" fmla="*/ 186520 w 490994"/>
              <a:gd name="connsiteY13" fmla="*/ 510187 h 607497"/>
              <a:gd name="connsiteX14" fmla="*/ 62837 w 490994"/>
              <a:gd name="connsiteY14" fmla="*/ 319449 h 607497"/>
              <a:gd name="connsiteX15" fmla="*/ 79611 w 490994"/>
              <a:gd name="connsiteY15" fmla="*/ 330831 h 607497"/>
              <a:gd name="connsiteX16" fmla="*/ 87445 w 490994"/>
              <a:gd name="connsiteY16" fmla="*/ 348457 h 607497"/>
              <a:gd name="connsiteX17" fmla="*/ 79137 w 490994"/>
              <a:gd name="connsiteY17" fmla="*/ 374856 h 607497"/>
              <a:gd name="connsiteX18" fmla="*/ 64498 w 490994"/>
              <a:gd name="connsiteY18" fmla="*/ 383314 h 607497"/>
              <a:gd name="connsiteX19" fmla="*/ 54687 w 490994"/>
              <a:gd name="connsiteY19" fmla="*/ 385922 h 607497"/>
              <a:gd name="connsiteX20" fmla="*/ 37675 w 490994"/>
              <a:gd name="connsiteY20" fmla="*/ 376121 h 607497"/>
              <a:gd name="connsiteX21" fmla="*/ 28021 w 490994"/>
              <a:gd name="connsiteY21" fmla="*/ 359285 h 607497"/>
              <a:gd name="connsiteX22" fmla="*/ 26043 w 490994"/>
              <a:gd name="connsiteY22" fmla="*/ 344426 h 607497"/>
              <a:gd name="connsiteX23" fmla="*/ 35222 w 490994"/>
              <a:gd name="connsiteY23" fmla="*/ 332491 h 607497"/>
              <a:gd name="connsiteX24" fmla="*/ 53500 w 490994"/>
              <a:gd name="connsiteY24" fmla="*/ 321978 h 607497"/>
              <a:gd name="connsiteX25" fmla="*/ 62837 w 490994"/>
              <a:gd name="connsiteY25" fmla="*/ 319449 h 607497"/>
              <a:gd name="connsiteX26" fmla="*/ 427899 w 490994"/>
              <a:gd name="connsiteY26" fmla="*/ 319379 h 607497"/>
              <a:gd name="connsiteX27" fmla="*/ 437320 w 490994"/>
              <a:gd name="connsiteY27" fmla="*/ 321908 h 607497"/>
              <a:gd name="connsiteX28" fmla="*/ 455767 w 490994"/>
              <a:gd name="connsiteY28" fmla="*/ 332498 h 607497"/>
              <a:gd name="connsiteX29" fmla="*/ 464871 w 490994"/>
              <a:gd name="connsiteY29" fmla="*/ 344431 h 607497"/>
              <a:gd name="connsiteX30" fmla="*/ 462971 w 490994"/>
              <a:gd name="connsiteY30" fmla="*/ 359289 h 607497"/>
              <a:gd name="connsiteX31" fmla="*/ 453233 w 490994"/>
              <a:gd name="connsiteY31" fmla="*/ 376122 h 607497"/>
              <a:gd name="connsiteX32" fmla="*/ 436212 w 490994"/>
              <a:gd name="connsiteY32" fmla="*/ 385922 h 607497"/>
              <a:gd name="connsiteX33" fmla="*/ 426395 w 490994"/>
              <a:gd name="connsiteY33" fmla="*/ 383235 h 607497"/>
              <a:gd name="connsiteX34" fmla="*/ 411511 w 490994"/>
              <a:gd name="connsiteY34" fmla="*/ 374700 h 607497"/>
              <a:gd name="connsiteX35" fmla="*/ 403198 w 490994"/>
              <a:gd name="connsiteY35" fmla="*/ 348225 h 607497"/>
              <a:gd name="connsiteX36" fmla="*/ 411115 w 490994"/>
              <a:gd name="connsiteY36" fmla="*/ 330759 h 607497"/>
              <a:gd name="connsiteX37" fmla="*/ 427899 w 490994"/>
              <a:gd name="connsiteY37" fmla="*/ 319379 h 607497"/>
              <a:gd name="connsiteX38" fmla="*/ 19624 w 490994"/>
              <a:gd name="connsiteY38" fmla="*/ 215859 h 607497"/>
              <a:gd name="connsiteX39" fmla="*/ 40990 w 490994"/>
              <a:gd name="connsiteY39" fmla="*/ 215859 h 607497"/>
              <a:gd name="connsiteX40" fmla="*/ 54917 w 490994"/>
              <a:gd name="connsiteY40" fmla="*/ 222024 h 607497"/>
              <a:gd name="connsiteX41" fmla="*/ 59269 w 490994"/>
              <a:gd name="connsiteY41" fmla="*/ 236489 h 607497"/>
              <a:gd name="connsiteX42" fmla="*/ 58636 w 490994"/>
              <a:gd name="connsiteY42" fmla="*/ 245104 h 607497"/>
              <a:gd name="connsiteX43" fmla="*/ 59269 w 490994"/>
              <a:gd name="connsiteY43" fmla="*/ 253719 h 607497"/>
              <a:gd name="connsiteX44" fmla="*/ 54996 w 490994"/>
              <a:gd name="connsiteY44" fmla="*/ 268263 h 607497"/>
              <a:gd name="connsiteX45" fmla="*/ 41069 w 490994"/>
              <a:gd name="connsiteY45" fmla="*/ 274428 h 607497"/>
              <a:gd name="connsiteX46" fmla="*/ 19624 w 490994"/>
              <a:gd name="connsiteY46" fmla="*/ 274428 h 607497"/>
              <a:gd name="connsiteX47" fmla="*/ 0 w 490994"/>
              <a:gd name="connsiteY47" fmla="*/ 254826 h 607497"/>
              <a:gd name="connsiteX48" fmla="*/ 0 w 490994"/>
              <a:gd name="connsiteY48" fmla="*/ 235461 h 607497"/>
              <a:gd name="connsiteX49" fmla="*/ 19624 w 490994"/>
              <a:gd name="connsiteY49" fmla="*/ 215859 h 607497"/>
              <a:gd name="connsiteX50" fmla="*/ 450011 w 490994"/>
              <a:gd name="connsiteY50" fmla="*/ 215789 h 607497"/>
              <a:gd name="connsiteX51" fmla="*/ 471373 w 490994"/>
              <a:gd name="connsiteY51" fmla="*/ 215789 h 607497"/>
              <a:gd name="connsiteX52" fmla="*/ 490994 w 490994"/>
              <a:gd name="connsiteY52" fmla="*/ 235467 h 607497"/>
              <a:gd name="connsiteX53" fmla="*/ 490994 w 490994"/>
              <a:gd name="connsiteY53" fmla="*/ 254830 h 607497"/>
              <a:gd name="connsiteX54" fmla="*/ 471373 w 490994"/>
              <a:gd name="connsiteY54" fmla="*/ 274429 h 607497"/>
              <a:gd name="connsiteX55" fmla="*/ 449931 w 490994"/>
              <a:gd name="connsiteY55" fmla="*/ 274429 h 607497"/>
              <a:gd name="connsiteX56" fmla="*/ 436007 w 490994"/>
              <a:gd name="connsiteY56" fmla="*/ 268265 h 607497"/>
              <a:gd name="connsiteX57" fmla="*/ 431655 w 490994"/>
              <a:gd name="connsiteY57" fmla="*/ 253723 h 607497"/>
              <a:gd name="connsiteX58" fmla="*/ 432367 w 490994"/>
              <a:gd name="connsiteY58" fmla="*/ 245109 h 607497"/>
              <a:gd name="connsiteX59" fmla="*/ 431655 w 490994"/>
              <a:gd name="connsiteY59" fmla="*/ 236495 h 607497"/>
              <a:gd name="connsiteX60" fmla="*/ 436007 w 490994"/>
              <a:gd name="connsiteY60" fmla="*/ 221953 h 607497"/>
              <a:gd name="connsiteX61" fmla="*/ 450011 w 490994"/>
              <a:gd name="connsiteY61" fmla="*/ 215789 h 607497"/>
              <a:gd name="connsiteX62" fmla="*/ 245501 w 490994"/>
              <a:gd name="connsiteY62" fmla="*/ 133735 h 607497"/>
              <a:gd name="connsiteX63" fmla="*/ 137281 w 490994"/>
              <a:gd name="connsiteY63" fmla="*/ 241809 h 607497"/>
              <a:gd name="connsiteX64" fmla="*/ 171639 w 490994"/>
              <a:gd name="connsiteY64" fmla="*/ 338656 h 607497"/>
              <a:gd name="connsiteX65" fmla="*/ 208372 w 490994"/>
              <a:gd name="connsiteY65" fmla="*/ 425858 h 607497"/>
              <a:gd name="connsiteX66" fmla="*/ 211459 w 490994"/>
              <a:gd name="connsiteY66" fmla="*/ 428388 h 607497"/>
              <a:gd name="connsiteX67" fmla="*/ 279305 w 490994"/>
              <a:gd name="connsiteY67" fmla="*/ 428388 h 607497"/>
              <a:gd name="connsiteX68" fmla="*/ 282313 w 490994"/>
              <a:gd name="connsiteY68" fmla="*/ 425858 h 607497"/>
              <a:gd name="connsiteX69" fmla="*/ 319838 w 490994"/>
              <a:gd name="connsiteY69" fmla="*/ 336759 h 607497"/>
              <a:gd name="connsiteX70" fmla="*/ 319918 w 490994"/>
              <a:gd name="connsiteY70" fmla="*/ 336601 h 607497"/>
              <a:gd name="connsiteX71" fmla="*/ 353722 w 490994"/>
              <a:gd name="connsiteY71" fmla="*/ 241809 h 607497"/>
              <a:gd name="connsiteX72" fmla="*/ 245501 w 490994"/>
              <a:gd name="connsiteY72" fmla="*/ 133735 h 607497"/>
              <a:gd name="connsiteX73" fmla="*/ 436205 w 490994"/>
              <a:gd name="connsiteY73" fmla="*/ 104366 h 607497"/>
              <a:gd name="connsiteX74" fmla="*/ 453224 w 490994"/>
              <a:gd name="connsiteY74" fmla="*/ 114168 h 607497"/>
              <a:gd name="connsiteX75" fmla="*/ 462960 w 490994"/>
              <a:gd name="connsiteY75" fmla="*/ 131006 h 607497"/>
              <a:gd name="connsiteX76" fmla="*/ 455757 w 490994"/>
              <a:gd name="connsiteY76" fmla="*/ 157804 h 607497"/>
              <a:gd name="connsiteX77" fmla="*/ 437788 w 490994"/>
              <a:gd name="connsiteY77" fmla="*/ 168159 h 607497"/>
              <a:gd name="connsiteX78" fmla="*/ 428289 w 490994"/>
              <a:gd name="connsiteY78" fmla="*/ 170768 h 607497"/>
              <a:gd name="connsiteX79" fmla="*/ 411349 w 490994"/>
              <a:gd name="connsiteY79" fmla="*/ 160254 h 607497"/>
              <a:gd name="connsiteX80" fmla="*/ 402009 w 490994"/>
              <a:gd name="connsiteY80" fmla="*/ 144365 h 607497"/>
              <a:gd name="connsiteX81" fmla="*/ 399317 w 490994"/>
              <a:gd name="connsiteY81" fmla="*/ 129346 h 607497"/>
              <a:gd name="connsiteX82" fmla="*/ 408262 w 490994"/>
              <a:gd name="connsiteY82" fmla="*/ 117488 h 607497"/>
              <a:gd name="connsiteX83" fmla="*/ 426389 w 490994"/>
              <a:gd name="connsiteY83" fmla="*/ 107054 h 607497"/>
              <a:gd name="connsiteX84" fmla="*/ 436205 w 490994"/>
              <a:gd name="connsiteY84" fmla="*/ 104366 h 607497"/>
              <a:gd name="connsiteX85" fmla="*/ 54676 w 490994"/>
              <a:gd name="connsiteY85" fmla="*/ 104366 h 607497"/>
              <a:gd name="connsiteX86" fmla="*/ 64501 w 490994"/>
              <a:gd name="connsiteY86" fmla="*/ 107054 h 607497"/>
              <a:gd name="connsiteX87" fmla="*/ 82644 w 490994"/>
              <a:gd name="connsiteY87" fmla="*/ 117488 h 607497"/>
              <a:gd name="connsiteX88" fmla="*/ 91596 w 490994"/>
              <a:gd name="connsiteY88" fmla="*/ 129346 h 607497"/>
              <a:gd name="connsiteX89" fmla="*/ 88903 w 490994"/>
              <a:gd name="connsiteY89" fmla="*/ 144365 h 607497"/>
              <a:gd name="connsiteX90" fmla="*/ 79633 w 490994"/>
              <a:gd name="connsiteY90" fmla="*/ 160254 h 607497"/>
              <a:gd name="connsiteX91" fmla="*/ 62678 w 490994"/>
              <a:gd name="connsiteY91" fmla="*/ 170768 h 607497"/>
              <a:gd name="connsiteX92" fmla="*/ 53171 w 490994"/>
              <a:gd name="connsiteY92" fmla="*/ 168159 h 607497"/>
              <a:gd name="connsiteX93" fmla="*/ 35186 w 490994"/>
              <a:gd name="connsiteY93" fmla="*/ 157804 h 607497"/>
              <a:gd name="connsiteX94" fmla="*/ 27977 w 490994"/>
              <a:gd name="connsiteY94" fmla="*/ 131006 h 607497"/>
              <a:gd name="connsiteX95" fmla="*/ 37642 w 490994"/>
              <a:gd name="connsiteY95" fmla="*/ 114168 h 607497"/>
              <a:gd name="connsiteX96" fmla="*/ 54676 w 490994"/>
              <a:gd name="connsiteY96" fmla="*/ 104366 h 607497"/>
              <a:gd name="connsiteX97" fmla="*/ 245501 w 490994"/>
              <a:gd name="connsiteY97" fmla="*/ 75152 h 607497"/>
              <a:gd name="connsiteX98" fmla="*/ 412384 w 490994"/>
              <a:gd name="connsiteY98" fmla="*/ 241809 h 607497"/>
              <a:gd name="connsiteX99" fmla="*/ 372247 w 490994"/>
              <a:gd name="connsiteY99" fmla="*/ 363006 h 607497"/>
              <a:gd name="connsiteX100" fmla="*/ 334168 w 490994"/>
              <a:gd name="connsiteY100" fmla="*/ 468155 h 607497"/>
              <a:gd name="connsiteX101" fmla="*/ 314138 w 490994"/>
              <a:gd name="connsiteY101" fmla="*/ 486971 h 607497"/>
              <a:gd name="connsiteX102" fmla="*/ 176864 w 490994"/>
              <a:gd name="connsiteY102" fmla="*/ 486971 h 607497"/>
              <a:gd name="connsiteX103" fmla="*/ 156755 w 490994"/>
              <a:gd name="connsiteY103" fmla="*/ 468155 h 607497"/>
              <a:gd name="connsiteX104" fmla="*/ 119151 w 490994"/>
              <a:gd name="connsiteY104" fmla="*/ 364825 h 607497"/>
              <a:gd name="connsiteX105" fmla="*/ 78618 w 490994"/>
              <a:gd name="connsiteY105" fmla="*/ 241809 h 607497"/>
              <a:gd name="connsiteX106" fmla="*/ 245501 w 490994"/>
              <a:gd name="connsiteY106" fmla="*/ 75152 h 607497"/>
              <a:gd name="connsiteX107" fmla="*/ 350001 w 490994"/>
              <a:gd name="connsiteY107" fmla="*/ 25404 h 607497"/>
              <a:gd name="connsiteX108" fmla="*/ 359812 w 490994"/>
              <a:gd name="connsiteY108" fmla="*/ 28012 h 607497"/>
              <a:gd name="connsiteX109" fmla="*/ 376587 w 490994"/>
              <a:gd name="connsiteY109" fmla="*/ 37731 h 607497"/>
              <a:gd name="connsiteX110" fmla="*/ 383787 w 490994"/>
              <a:gd name="connsiteY110" fmla="*/ 64519 h 607497"/>
              <a:gd name="connsiteX111" fmla="*/ 373343 w 490994"/>
              <a:gd name="connsiteY111" fmla="*/ 82536 h 607497"/>
              <a:gd name="connsiteX112" fmla="*/ 357043 w 490994"/>
              <a:gd name="connsiteY112" fmla="*/ 92018 h 607497"/>
              <a:gd name="connsiteX113" fmla="*/ 346440 w 490994"/>
              <a:gd name="connsiteY113" fmla="*/ 88857 h 607497"/>
              <a:gd name="connsiteX114" fmla="*/ 330536 w 490994"/>
              <a:gd name="connsiteY114" fmla="*/ 79533 h 607497"/>
              <a:gd name="connsiteX115" fmla="*/ 320803 w 490994"/>
              <a:gd name="connsiteY115" fmla="*/ 67917 h 607497"/>
              <a:gd name="connsiteX116" fmla="*/ 322623 w 490994"/>
              <a:gd name="connsiteY116" fmla="*/ 53219 h 607497"/>
              <a:gd name="connsiteX117" fmla="*/ 332989 w 490994"/>
              <a:gd name="connsiteY117" fmla="*/ 35202 h 607497"/>
              <a:gd name="connsiteX118" fmla="*/ 350001 w 490994"/>
              <a:gd name="connsiteY118" fmla="*/ 25404 h 607497"/>
              <a:gd name="connsiteX119" fmla="*/ 140881 w 490994"/>
              <a:gd name="connsiteY119" fmla="*/ 25404 h 607497"/>
              <a:gd name="connsiteX120" fmla="*/ 157911 w 490994"/>
              <a:gd name="connsiteY120" fmla="*/ 35202 h 607497"/>
              <a:gd name="connsiteX121" fmla="*/ 168367 w 490994"/>
              <a:gd name="connsiteY121" fmla="*/ 53219 h 607497"/>
              <a:gd name="connsiteX122" fmla="*/ 170189 w 490994"/>
              <a:gd name="connsiteY122" fmla="*/ 67917 h 607497"/>
              <a:gd name="connsiteX123" fmla="*/ 160367 w 490994"/>
              <a:gd name="connsiteY123" fmla="*/ 79533 h 607497"/>
              <a:gd name="connsiteX124" fmla="*/ 144446 w 490994"/>
              <a:gd name="connsiteY124" fmla="*/ 88857 h 607497"/>
              <a:gd name="connsiteX125" fmla="*/ 133831 w 490994"/>
              <a:gd name="connsiteY125" fmla="*/ 92018 h 607497"/>
              <a:gd name="connsiteX126" fmla="*/ 117514 w 490994"/>
              <a:gd name="connsiteY126" fmla="*/ 82615 h 607497"/>
              <a:gd name="connsiteX127" fmla="*/ 107058 w 490994"/>
              <a:gd name="connsiteY127" fmla="*/ 64519 h 607497"/>
              <a:gd name="connsiteX128" fmla="*/ 105078 w 490994"/>
              <a:gd name="connsiteY128" fmla="*/ 49584 h 607497"/>
              <a:gd name="connsiteX129" fmla="*/ 114266 w 490994"/>
              <a:gd name="connsiteY129" fmla="*/ 37731 h 607497"/>
              <a:gd name="connsiteX130" fmla="*/ 131059 w 490994"/>
              <a:gd name="connsiteY130" fmla="*/ 28012 h 607497"/>
              <a:gd name="connsiteX131" fmla="*/ 140881 w 490994"/>
              <a:gd name="connsiteY131" fmla="*/ 25404 h 607497"/>
              <a:gd name="connsiteX132" fmla="*/ 235768 w 490994"/>
              <a:gd name="connsiteY132" fmla="*/ 0 h 607497"/>
              <a:gd name="connsiteX133" fmla="*/ 255156 w 490994"/>
              <a:gd name="connsiteY133" fmla="*/ 0 h 607497"/>
              <a:gd name="connsiteX134" fmla="*/ 274782 w 490994"/>
              <a:gd name="connsiteY134" fmla="*/ 19595 h 607497"/>
              <a:gd name="connsiteX135" fmla="*/ 274782 w 490994"/>
              <a:gd name="connsiteY135" fmla="*/ 40927 h 607497"/>
              <a:gd name="connsiteX136" fmla="*/ 256581 w 490994"/>
              <a:gd name="connsiteY136" fmla="*/ 59416 h 607497"/>
              <a:gd name="connsiteX137" fmla="*/ 254127 w 490994"/>
              <a:gd name="connsiteY137" fmla="*/ 59258 h 607497"/>
              <a:gd name="connsiteX138" fmla="*/ 245502 w 490994"/>
              <a:gd name="connsiteY138" fmla="*/ 58547 h 607497"/>
              <a:gd name="connsiteX139" fmla="*/ 236876 w 490994"/>
              <a:gd name="connsiteY139" fmla="*/ 59258 h 607497"/>
              <a:gd name="connsiteX140" fmla="*/ 234422 w 490994"/>
              <a:gd name="connsiteY140" fmla="*/ 59416 h 607497"/>
              <a:gd name="connsiteX141" fmla="*/ 216142 w 490994"/>
              <a:gd name="connsiteY141" fmla="*/ 40927 h 607497"/>
              <a:gd name="connsiteX142" fmla="*/ 216142 w 490994"/>
              <a:gd name="connsiteY142" fmla="*/ 19595 h 607497"/>
              <a:gd name="connsiteX143" fmla="*/ 235768 w 490994"/>
              <a:gd name="connsiteY143" fmla="*/ 0 h 607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490994" h="607497">
                <a:moveTo>
                  <a:pt x="203312" y="568333"/>
                </a:moveTo>
                <a:lnTo>
                  <a:pt x="287691" y="568333"/>
                </a:lnTo>
                <a:cubicBezTo>
                  <a:pt x="298456" y="568333"/>
                  <a:pt x="307242" y="577115"/>
                  <a:pt x="307242" y="587955"/>
                </a:cubicBezTo>
                <a:cubicBezTo>
                  <a:pt x="307242" y="598794"/>
                  <a:pt x="298456" y="607497"/>
                  <a:pt x="287691" y="607497"/>
                </a:cubicBezTo>
                <a:lnTo>
                  <a:pt x="203312" y="607497"/>
                </a:lnTo>
                <a:cubicBezTo>
                  <a:pt x="192468" y="607497"/>
                  <a:pt x="183682" y="598794"/>
                  <a:pt x="183682" y="587955"/>
                </a:cubicBezTo>
                <a:cubicBezTo>
                  <a:pt x="183682" y="577115"/>
                  <a:pt x="192468" y="568333"/>
                  <a:pt x="203312" y="568333"/>
                </a:cubicBezTo>
                <a:close/>
                <a:moveTo>
                  <a:pt x="186520" y="510187"/>
                </a:moveTo>
                <a:lnTo>
                  <a:pt x="304395" y="510187"/>
                </a:lnTo>
                <a:cubicBezTo>
                  <a:pt x="315320" y="510187"/>
                  <a:pt x="324107" y="518967"/>
                  <a:pt x="324107" y="529804"/>
                </a:cubicBezTo>
                <a:cubicBezTo>
                  <a:pt x="324107" y="540641"/>
                  <a:pt x="315320" y="549421"/>
                  <a:pt x="304395" y="549421"/>
                </a:cubicBezTo>
                <a:lnTo>
                  <a:pt x="186520" y="549421"/>
                </a:lnTo>
                <a:cubicBezTo>
                  <a:pt x="175674" y="549421"/>
                  <a:pt x="166887" y="540641"/>
                  <a:pt x="166887" y="529804"/>
                </a:cubicBezTo>
                <a:cubicBezTo>
                  <a:pt x="166887" y="518967"/>
                  <a:pt x="175674" y="510187"/>
                  <a:pt x="186520" y="510187"/>
                </a:cubicBezTo>
                <a:close/>
                <a:moveTo>
                  <a:pt x="62837" y="319449"/>
                </a:moveTo>
                <a:cubicBezTo>
                  <a:pt x="70116" y="319449"/>
                  <a:pt x="76684" y="323954"/>
                  <a:pt x="79611" y="330831"/>
                </a:cubicBezTo>
                <a:cubicBezTo>
                  <a:pt x="82064" y="336601"/>
                  <a:pt x="84676" y="342529"/>
                  <a:pt x="87445" y="348457"/>
                </a:cubicBezTo>
                <a:cubicBezTo>
                  <a:pt x="91876" y="358021"/>
                  <a:pt x="88236" y="369640"/>
                  <a:pt x="79137" y="374856"/>
                </a:cubicBezTo>
                <a:lnTo>
                  <a:pt x="64498" y="383314"/>
                </a:lnTo>
                <a:cubicBezTo>
                  <a:pt x="61571" y="384974"/>
                  <a:pt x="58168" y="385922"/>
                  <a:pt x="54687" y="385922"/>
                </a:cubicBezTo>
                <a:cubicBezTo>
                  <a:pt x="47724" y="385922"/>
                  <a:pt x="41156" y="382128"/>
                  <a:pt x="37675" y="376121"/>
                </a:cubicBezTo>
                <a:lnTo>
                  <a:pt x="28021" y="359285"/>
                </a:lnTo>
                <a:cubicBezTo>
                  <a:pt x="25410" y="354780"/>
                  <a:pt x="24698" y="349484"/>
                  <a:pt x="26043" y="344426"/>
                </a:cubicBezTo>
                <a:cubicBezTo>
                  <a:pt x="27388" y="339367"/>
                  <a:pt x="30632" y="335099"/>
                  <a:pt x="35222" y="332491"/>
                </a:cubicBezTo>
                <a:lnTo>
                  <a:pt x="53500" y="321978"/>
                </a:lnTo>
                <a:cubicBezTo>
                  <a:pt x="56348" y="320319"/>
                  <a:pt x="59593" y="319449"/>
                  <a:pt x="62837" y="319449"/>
                </a:cubicBezTo>
                <a:close/>
                <a:moveTo>
                  <a:pt x="427899" y="319379"/>
                </a:moveTo>
                <a:cubicBezTo>
                  <a:pt x="431145" y="319379"/>
                  <a:pt x="434391" y="320248"/>
                  <a:pt x="437320" y="321908"/>
                </a:cubicBezTo>
                <a:lnTo>
                  <a:pt x="455767" y="332498"/>
                </a:lnTo>
                <a:cubicBezTo>
                  <a:pt x="460279" y="335106"/>
                  <a:pt x="463525" y="339374"/>
                  <a:pt x="464871" y="344431"/>
                </a:cubicBezTo>
                <a:cubicBezTo>
                  <a:pt x="466296" y="349489"/>
                  <a:pt x="465583" y="354784"/>
                  <a:pt x="462971" y="359289"/>
                </a:cubicBezTo>
                <a:lnTo>
                  <a:pt x="453233" y="376122"/>
                </a:lnTo>
                <a:cubicBezTo>
                  <a:pt x="449750" y="382129"/>
                  <a:pt x="443258" y="385922"/>
                  <a:pt x="436212" y="385922"/>
                </a:cubicBezTo>
                <a:cubicBezTo>
                  <a:pt x="432808" y="385922"/>
                  <a:pt x="429403" y="384974"/>
                  <a:pt x="426395" y="383235"/>
                </a:cubicBezTo>
                <a:lnTo>
                  <a:pt x="411511" y="374700"/>
                </a:lnTo>
                <a:cubicBezTo>
                  <a:pt x="402407" y="369405"/>
                  <a:pt x="398765" y="357787"/>
                  <a:pt x="403198" y="348225"/>
                </a:cubicBezTo>
                <a:cubicBezTo>
                  <a:pt x="405969" y="342456"/>
                  <a:pt x="408582" y="336529"/>
                  <a:pt x="411115" y="330759"/>
                </a:cubicBezTo>
                <a:cubicBezTo>
                  <a:pt x="414045" y="323805"/>
                  <a:pt x="420616" y="319379"/>
                  <a:pt x="427899" y="319379"/>
                </a:cubicBezTo>
                <a:close/>
                <a:moveTo>
                  <a:pt x="19624" y="215859"/>
                </a:moveTo>
                <a:lnTo>
                  <a:pt x="40990" y="215859"/>
                </a:lnTo>
                <a:cubicBezTo>
                  <a:pt x="46371" y="215859"/>
                  <a:pt x="51435" y="218072"/>
                  <a:pt x="54917" y="222024"/>
                </a:cubicBezTo>
                <a:cubicBezTo>
                  <a:pt x="58398" y="225897"/>
                  <a:pt x="59981" y="231193"/>
                  <a:pt x="59269" y="236489"/>
                </a:cubicBezTo>
                <a:cubicBezTo>
                  <a:pt x="58952" y="239097"/>
                  <a:pt x="58636" y="242101"/>
                  <a:pt x="58636" y="245104"/>
                </a:cubicBezTo>
                <a:cubicBezTo>
                  <a:pt x="58636" y="248187"/>
                  <a:pt x="58952" y="251348"/>
                  <a:pt x="59269" y="253719"/>
                </a:cubicBezTo>
                <a:cubicBezTo>
                  <a:pt x="59981" y="259094"/>
                  <a:pt x="58398" y="264390"/>
                  <a:pt x="54996" y="268263"/>
                </a:cubicBezTo>
                <a:cubicBezTo>
                  <a:pt x="51514" y="272136"/>
                  <a:pt x="46450" y="274428"/>
                  <a:pt x="41069" y="274428"/>
                </a:cubicBezTo>
                <a:lnTo>
                  <a:pt x="19624" y="274428"/>
                </a:lnTo>
                <a:cubicBezTo>
                  <a:pt x="8783" y="274428"/>
                  <a:pt x="0" y="265576"/>
                  <a:pt x="0" y="254826"/>
                </a:cubicBezTo>
                <a:lnTo>
                  <a:pt x="0" y="235461"/>
                </a:lnTo>
                <a:cubicBezTo>
                  <a:pt x="0" y="224633"/>
                  <a:pt x="8783" y="215859"/>
                  <a:pt x="19624" y="215859"/>
                </a:cubicBezTo>
                <a:close/>
                <a:moveTo>
                  <a:pt x="450011" y="215789"/>
                </a:moveTo>
                <a:lnTo>
                  <a:pt x="471373" y="215789"/>
                </a:lnTo>
                <a:cubicBezTo>
                  <a:pt x="482133" y="215789"/>
                  <a:pt x="490994" y="224640"/>
                  <a:pt x="490994" y="235467"/>
                </a:cubicBezTo>
                <a:lnTo>
                  <a:pt x="490994" y="254830"/>
                </a:lnTo>
                <a:cubicBezTo>
                  <a:pt x="490994" y="265578"/>
                  <a:pt x="482133" y="274429"/>
                  <a:pt x="471373" y="274429"/>
                </a:cubicBezTo>
                <a:lnTo>
                  <a:pt x="449931" y="274429"/>
                </a:lnTo>
                <a:cubicBezTo>
                  <a:pt x="444472" y="274429"/>
                  <a:pt x="439409" y="272137"/>
                  <a:pt x="436007" y="268265"/>
                </a:cubicBezTo>
                <a:cubicBezTo>
                  <a:pt x="432525" y="264313"/>
                  <a:pt x="430943" y="259018"/>
                  <a:pt x="431655" y="253723"/>
                </a:cubicBezTo>
                <a:cubicBezTo>
                  <a:pt x="431972" y="251352"/>
                  <a:pt x="432367" y="248191"/>
                  <a:pt x="432367" y="245109"/>
                </a:cubicBezTo>
                <a:cubicBezTo>
                  <a:pt x="432367" y="242106"/>
                  <a:pt x="431972" y="239024"/>
                  <a:pt x="431655" y="236495"/>
                </a:cubicBezTo>
                <a:cubicBezTo>
                  <a:pt x="431022" y="231200"/>
                  <a:pt x="432604" y="225905"/>
                  <a:pt x="436007" y="221953"/>
                </a:cubicBezTo>
                <a:cubicBezTo>
                  <a:pt x="439488" y="218081"/>
                  <a:pt x="444551" y="215789"/>
                  <a:pt x="450011" y="215789"/>
                </a:cubicBezTo>
                <a:close/>
                <a:moveTo>
                  <a:pt x="245501" y="133735"/>
                </a:moveTo>
                <a:cubicBezTo>
                  <a:pt x="185810" y="133735"/>
                  <a:pt x="137281" y="182198"/>
                  <a:pt x="137281" y="241809"/>
                </a:cubicBezTo>
                <a:cubicBezTo>
                  <a:pt x="137281" y="269717"/>
                  <a:pt x="153905" y="303159"/>
                  <a:pt x="171639" y="338656"/>
                </a:cubicBezTo>
                <a:cubicBezTo>
                  <a:pt x="185572" y="366564"/>
                  <a:pt x="199901" y="395342"/>
                  <a:pt x="208372" y="425858"/>
                </a:cubicBezTo>
                <a:cubicBezTo>
                  <a:pt x="208768" y="427123"/>
                  <a:pt x="210430" y="428388"/>
                  <a:pt x="211459" y="428388"/>
                </a:cubicBezTo>
                <a:lnTo>
                  <a:pt x="279305" y="428388"/>
                </a:lnTo>
                <a:cubicBezTo>
                  <a:pt x="280255" y="428388"/>
                  <a:pt x="281997" y="427123"/>
                  <a:pt x="282313" y="425858"/>
                </a:cubicBezTo>
                <a:cubicBezTo>
                  <a:pt x="290863" y="394314"/>
                  <a:pt x="305588" y="364983"/>
                  <a:pt x="319838" y="336759"/>
                </a:cubicBezTo>
                <a:lnTo>
                  <a:pt x="319918" y="336601"/>
                </a:lnTo>
                <a:cubicBezTo>
                  <a:pt x="337255" y="301973"/>
                  <a:pt x="353722" y="269321"/>
                  <a:pt x="353722" y="241809"/>
                </a:cubicBezTo>
                <a:cubicBezTo>
                  <a:pt x="353722" y="182198"/>
                  <a:pt x="305113" y="133735"/>
                  <a:pt x="245501" y="133735"/>
                </a:cubicBezTo>
                <a:close/>
                <a:moveTo>
                  <a:pt x="436205" y="104366"/>
                </a:moveTo>
                <a:cubicBezTo>
                  <a:pt x="443250" y="104366"/>
                  <a:pt x="449741" y="108160"/>
                  <a:pt x="453224" y="114168"/>
                </a:cubicBezTo>
                <a:lnTo>
                  <a:pt x="462960" y="131006"/>
                </a:lnTo>
                <a:cubicBezTo>
                  <a:pt x="468343" y="140334"/>
                  <a:pt x="465098" y="152428"/>
                  <a:pt x="455757" y="157804"/>
                </a:cubicBezTo>
                <a:lnTo>
                  <a:pt x="437788" y="168159"/>
                </a:lnTo>
                <a:cubicBezTo>
                  <a:pt x="434859" y="169819"/>
                  <a:pt x="431535" y="170768"/>
                  <a:pt x="428289" y="170768"/>
                </a:cubicBezTo>
                <a:cubicBezTo>
                  <a:pt x="421165" y="170768"/>
                  <a:pt x="414674" y="166737"/>
                  <a:pt x="411349" y="160254"/>
                </a:cubicBezTo>
                <a:cubicBezTo>
                  <a:pt x="408579" y="154879"/>
                  <a:pt x="405413" y="149504"/>
                  <a:pt x="402009" y="144365"/>
                </a:cubicBezTo>
                <a:cubicBezTo>
                  <a:pt x="399080" y="139780"/>
                  <a:pt x="398130" y="134484"/>
                  <a:pt x="399317" y="129346"/>
                </a:cubicBezTo>
                <a:cubicBezTo>
                  <a:pt x="400505" y="124366"/>
                  <a:pt x="403671" y="120097"/>
                  <a:pt x="408262" y="117488"/>
                </a:cubicBezTo>
                <a:lnTo>
                  <a:pt x="426389" y="107054"/>
                </a:lnTo>
                <a:cubicBezTo>
                  <a:pt x="429397" y="105315"/>
                  <a:pt x="432801" y="104366"/>
                  <a:pt x="436205" y="104366"/>
                </a:cubicBezTo>
                <a:close/>
                <a:moveTo>
                  <a:pt x="54676" y="104366"/>
                </a:moveTo>
                <a:cubicBezTo>
                  <a:pt x="58162" y="104366"/>
                  <a:pt x="61569" y="105315"/>
                  <a:pt x="64501" y="107054"/>
                </a:cubicBezTo>
                <a:lnTo>
                  <a:pt x="82644" y="117488"/>
                </a:lnTo>
                <a:cubicBezTo>
                  <a:pt x="87239" y="120097"/>
                  <a:pt x="90408" y="124366"/>
                  <a:pt x="91596" y="129346"/>
                </a:cubicBezTo>
                <a:cubicBezTo>
                  <a:pt x="92864" y="134484"/>
                  <a:pt x="91913" y="139780"/>
                  <a:pt x="88903" y="144365"/>
                </a:cubicBezTo>
                <a:cubicBezTo>
                  <a:pt x="85575" y="149504"/>
                  <a:pt x="82406" y="154879"/>
                  <a:pt x="79633" y="160254"/>
                </a:cubicBezTo>
                <a:cubicBezTo>
                  <a:pt x="76305" y="166737"/>
                  <a:pt x="69809" y="170768"/>
                  <a:pt x="62678" y="170768"/>
                </a:cubicBezTo>
                <a:cubicBezTo>
                  <a:pt x="59430" y="170768"/>
                  <a:pt x="56102" y="169819"/>
                  <a:pt x="53171" y="168159"/>
                </a:cubicBezTo>
                <a:lnTo>
                  <a:pt x="35186" y="157804"/>
                </a:lnTo>
                <a:cubicBezTo>
                  <a:pt x="25758" y="152428"/>
                  <a:pt x="22510" y="140334"/>
                  <a:pt x="27977" y="131006"/>
                </a:cubicBezTo>
                <a:lnTo>
                  <a:pt x="37642" y="114168"/>
                </a:lnTo>
                <a:cubicBezTo>
                  <a:pt x="41128" y="108160"/>
                  <a:pt x="47704" y="104366"/>
                  <a:pt x="54676" y="104366"/>
                </a:cubicBezTo>
                <a:close/>
                <a:moveTo>
                  <a:pt x="245501" y="75152"/>
                </a:moveTo>
                <a:cubicBezTo>
                  <a:pt x="337493" y="75152"/>
                  <a:pt x="412384" y="149942"/>
                  <a:pt x="412384" y="241809"/>
                </a:cubicBezTo>
                <a:cubicBezTo>
                  <a:pt x="412384" y="283236"/>
                  <a:pt x="391959" y="323793"/>
                  <a:pt x="372247" y="363006"/>
                </a:cubicBezTo>
                <a:cubicBezTo>
                  <a:pt x="354909" y="397634"/>
                  <a:pt x="336859" y="433448"/>
                  <a:pt x="334168" y="468155"/>
                </a:cubicBezTo>
                <a:cubicBezTo>
                  <a:pt x="333297" y="478749"/>
                  <a:pt x="324509" y="486971"/>
                  <a:pt x="314138" y="486971"/>
                </a:cubicBezTo>
                <a:lnTo>
                  <a:pt x="176864" y="486971"/>
                </a:lnTo>
                <a:cubicBezTo>
                  <a:pt x="166493" y="486971"/>
                  <a:pt x="157705" y="478749"/>
                  <a:pt x="156755" y="468155"/>
                </a:cubicBezTo>
                <a:cubicBezTo>
                  <a:pt x="153985" y="434792"/>
                  <a:pt x="137043" y="400797"/>
                  <a:pt x="119151" y="364825"/>
                </a:cubicBezTo>
                <a:cubicBezTo>
                  <a:pt x="99201" y="324821"/>
                  <a:pt x="78539" y="283473"/>
                  <a:pt x="78618" y="241809"/>
                </a:cubicBezTo>
                <a:cubicBezTo>
                  <a:pt x="78618" y="149942"/>
                  <a:pt x="153430" y="75152"/>
                  <a:pt x="245501" y="75152"/>
                </a:cubicBezTo>
                <a:close/>
                <a:moveTo>
                  <a:pt x="350001" y="25404"/>
                </a:moveTo>
                <a:cubicBezTo>
                  <a:pt x="353482" y="25404"/>
                  <a:pt x="356885" y="26273"/>
                  <a:pt x="359812" y="28012"/>
                </a:cubicBezTo>
                <a:lnTo>
                  <a:pt x="376587" y="37731"/>
                </a:lnTo>
                <a:cubicBezTo>
                  <a:pt x="386003" y="43104"/>
                  <a:pt x="389168" y="55116"/>
                  <a:pt x="383787" y="64519"/>
                </a:cubicBezTo>
                <a:lnTo>
                  <a:pt x="373343" y="82536"/>
                </a:lnTo>
                <a:cubicBezTo>
                  <a:pt x="369940" y="88462"/>
                  <a:pt x="363848" y="92018"/>
                  <a:pt x="357043" y="92018"/>
                </a:cubicBezTo>
                <a:cubicBezTo>
                  <a:pt x="353324" y="92018"/>
                  <a:pt x="349684" y="90912"/>
                  <a:pt x="346440" y="88857"/>
                </a:cubicBezTo>
                <a:cubicBezTo>
                  <a:pt x="341297" y="85459"/>
                  <a:pt x="335916" y="82378"/>
                  <a:pt x="330536" y="79533"/>
                </a:cubicBezTo>
                <a:cubicBezTo>
                  <a:pt x="325788" y="77083"/>
                  <a:pt x="322307" y="72974"/>
                  <a:pt x="320803" y="67917"/>
                </a:cubicBezTo>
                <a:cubicBezTo>
                  <a:pt x="319379" y="62939"/>
                  <a:pt x="320012" y="57723"/>
                  <a:pt x="322623" y="53219"/>
                </a:cubicBezTo>
                <a:lnTo>
                  <a:pt x="332989" y="35202"/>
                </a:lnTo>
                <a:cubicBezTo>
                  <a:pt x="336549" y="29197"/>
                  <a:pt x="343038" y="25404"/>
                  <a:pt x="350001" y="25404"/>
                </a:cubicBezTo>
                <a:close/>
                <a:moveTo>
                  <a:pt x="140881" y="25404"/>
                </a:moveTo>
                <a:cubicBezTo>
                  <a:pt x="147931" y="25404"/>
                  <a:pt x="154426" y="29197"/>
                  <a:pt x="157911" y="35202"/>
                </a:cubicBezTo>
                <a:lnTo>
                  <a:pt x="168367" y="53219"/>
                </a:lnTo>
                <a:cubicBezTo>
                  <a:pt x="170981" y="57723"/>
                  <a:pt x="171615" y="62939"/>
                  <a:pt x="170189" y="67917"/>
                </a:cubicBezTo>
                <a:cubicBezTo>
                  <a:pt x="168684" y="72974"/>
                  <a:pt x="165199" y="77083"/>
                  <a:pt x="160367" y="79533"/>
                </a:cubicBezTo>
                <a:cubicBezTo>
                  <a:pt x="154981" y="82378"/>
                  <a:pt x="149673" y="85459"/>
                  <a:pt x="144446" y="88857"/>
                </a:cubicBezTo>
                <a:cubicBezTo>
                  <a:pt x="141198" y="90912"/>
                  <a:pt x="137554" y="92018"/>
                  <a:pt x="133831" y="92018"/>
                </a:cubicBezTo>
                <a:cubicBezTo>
                  <a:pt x="127019" y="92018"/>
                  <a:pt x="120999" y="88541"/>
                  <a:pt x="117514" y="82615"/>
                </a:cubicBezTo>
                <a:lnTo>
                  <a:pt x="107058" y="64519"/>
                </a:lnTo>
                <a:cubicBezTo>
                  <a:pt x="104444" y="59936"/>
                  <a:pt x="103731" y="54641"/>
                  <a:pt x="105078" y="49584"/>
                </a:cubicBezTo>
                <a:cubicBezTo>
                  <a:pt x="106424" y="44527"/>
                  <a:pt x="109672" y="40339"/>
                  <a:pt x="114266" y="37731"/>
                </a:cubicBezTo>
                <a:lnTo>
                  <a:pt x="131059" y="28012"/>
                </a:lnTo>
                <a:cubicBezTo>
                  <a:pt x="134069" y="26273"/>
                  <a:pt x="137475" y="25404"/>
                  <a:pt x="140881" y="25404"/>
                </a:cubicBezTo>
                <a:close/>
                <a:moveTo>
                  <a:pt x="235768" y="0"/>
                </a:moveTo>
                <a:lnTo>
                  <a:pt x="255156" y="0"/>
                </a:lnTo>
                <a:cubicBezTo>
                  <a:pt x="265998" y="0"/>
                  <a:pt x="274782" y="8770"/>
                  <a:pt x="274782" y="19595"/>
                </a:cubicBezTo>
                <a:lnTo>
                  <a:pt x="274782" y="40927"/>
                </a:lnTo>
                <a:cubicBezTo>
                  <a:pt x="274782" y="51278"/>
                  <a:pt x="266789" y="59416"/>
                  <a:pt x="256581" y="59416"/>
                </a:cubicBezTo>
                <a:cubicBezTo>
                  <a:pt x="255710" y="59416"/>
                  <a:pt x="254919" y="59337"/>
                  <a:pt x="254127" y="59258"/>
                </a:cubicBezTo>
                <a:cubicBezTo>
                  <a:pt x="251516" y="58863"/>
                  <a:pt x="248509" y="58547"/>
                  <a:pt x="245502" y="58547"/>
                </a:cubicBezTo>
                <a:cubicBezTo>
                  <a:pt x="242415" y="58547"/>
                  <a:pt x="239408" y="58863"/>
                  <a:pt x="236876" y="59258"/>
                </a:cubicBezTo>
                <a:cubicBezTo>
                  <a:pt x="236005" y="59337"/>
                  <a:pt x="235214" y="59416"/>
                  <a:pt x="234422" y="59416"/>
                </a:cubicBezTo>
                <a:cubicBezTo>
                  <a:pt x="224135" y="59416"/>
                  <a:pt x="216142" y="51278"/>
                  <a:pt x="216142" y="40927"/>
                </a:cubicBezTo>
                <a:lnTo>
                  <a:pt x="216142" y="19595"/>
                </a:lnTo>
                <a:cubicBezTo>
                  <a:pt x="216142" y="8770"/>
                  <a:pt x="224926" y="0"/>
                  <a:pt x="235768" y="0"/>
                </a:cubicBezTo>
                <a:close/>
              </a:path>
            </a:pathLst>
          </a:custGeom>
          <a:solidFill>
            <a:srgbClr val="B71C2B"/>
          </a:solidFill>
          <a:ln>
            <a:noFill/>
          </a:ln>
        </p:spPr>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3"/>
          <p:cNvSpPr>
            <a:spLocks noChangeArrowheads="1"/>
          </p:cNvSpPr>
          <p:nvPr/>
        </p:nvSpPr>
        <p:spPr bwMode="auto">
          <a:xfrm>
            <a:off x="1677827" y="407363"/>
            <a:ext cx="272272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400" b="1" u="none" dirty="0">
                <a:solidFill>
                  <a:schemeClr val="tx1">
                    <a:lumMod val="75000"/>
                    <a:lumOff val="25000"/>
                  </a:schemeClr>
                </a:solidFill>
                <a:latin typeface="+mn-lt"/>
                <a:ea typeface="+mn-ea"/>
                <a:cs typeface="+mn-ea"/>
                <a:sym typeface="+mn-lt"/>
              </a:rPr>
              <a:t>步骤</a:t>
            </a:r>
            <a:r>
              <a:rPr lang="en-US" altLang="zh-CN" sz="2400" b="1" u="none" dirty="0">
                <a:solidFill>
                  <a:schemeClr val="tx1">
                    <a:lumMod val="75000"/>
                    <a:lumOff val="25000"/>
                  </a:schemeClr>
                </a:solidFill>
                <a:latin typeface="+mn-lt"/>
                <a:ea typeface="+mn-ea"/>
                <a:cs typeface="+mn-ea"/>
                <a:sym typeface="+mn-lt"/>
              </a:rPr>
              <a:t>3</a:t>
            </a:r>
            <a:r>
              <a:rPr lang="zh-CN" altLang="en-US" sz="2400" b="1" u="none" dirty="0">
                <a:solidFill>
                  <a:schemeClr val="tx1">
                    <a:lumMod val="75000"/>
                    <a:lumOff val="25000"/>
                  </a:schemeClr>
                </a:solidFill>
                <a:latin typeface="+mn-lt"/>
                <a:ea typeface="+mn-ea"/>
                <a:cs typeface="+mn-ea"/>
                <a:sym typeface="+mn-lt"/>
              </a:rPr>
              <a:t>：风险评价</a:t>
            </a:r>
          </a:p>
        </p:txBody>
      </p:sp>
      <p:sp>
        <p:nvSpPr>
          <p:cNvPr id="46" name="Freeform 7"/>
          <p:cNvSpPr/>
          <p:nvPr/>
        </p:nvSpPr>
        <p:spPr bwMode="auto">
          <a:xfrm>
            <a:off x="252951" y="170154"/>
            <a:ext cx="968619" cy="969218"/>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606179" y="301055"/>
            <a:ext cx="837539" cy="838317"/>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sp>
        <p:nvSpPr>
          <p:cNvPr id="4" name="矩形 3"/>
          <p:cNvSpPr/>
          <p:nvPr/>
        </p:nvSpPr>
        <p:spPr>
          <a:xfrm>
            <a:off x="1814266" y="1502864"/>
            <a:ext cx="9297563" cy="733534"/>
          </a:xfrm>
          <a:prstGeom prst="rect">
            <a:avLst/>
          </a:prstGeom>
        </p:spPr>
        <p:txBody>
          <a:bodyPr wrap="square">
            <a:spAutoFit/>
          </a:bodyPr>
          <a:lstStyle/>
          <a:p>
            <a:pPr>
              <a:lnSpc>
                <a:spcPts val="2500"/>
              </a:lnSpc>
            </a:pPr>
            <a:r>
              <a:rPr lang="zh-CN" altLang="en-US" sz="1600" dirty="0">
                <a:solidFill>
                  <a:schemeClr val="tx1">
                    <a:lumMod val="75000"/>
                    <a:lumOff val="25000"/>
                  </a:schemeClr>
                </a:solidFill>
                <a:cs typeface="+mn-ea"/>
                <a:sym typeface="+mn-lt"/>
              </a:rPr>
              <a:t>风险评价是</a:t>
            </a:r>
            <a:r>
              <a:rPr lang="zh-CN" altLang="en-US" sz="1600" b="1" dirty="0">
                <a:solidFill>
                  <a:srgbClr val="B71C2B"/>
                </a:solidFill>
                <a:cs typeface="+mn-ea"/>
                <a:sym typeface="+mn-lt"/>
              </a:rPr>
              <a:t>对设备安全程度</a:t>
            </a:r>
            <a:r>
              <a:rPr lang="en-US" altLang="zh-CN" sz="1600" b="1" dirty="0">
                <a:solidFill>
                  <a:srgbClr val="B71C2B"/>
                </a:solidFill>
                <a:cs typeface="+mn-ea"/>
                <a:sym typeface="+mn-lt"/>
              </a:rPr>
              <a:t>/</a:t>
            </a:r>
            <a:r>
              <a:rPr lang="zh-CN" altLang="en-US" sz="1600" b="1" dirty="0">
                <a:solidFill>
                  <a:srgbClr val="B71C2B"/>
                </a:solidFill>
                <a:cs typeface="+mn-ea"/>
                <a:sym typeface="+mn-lt"/>
              </a:rPr>
              <a:t>危险程度的客观评价</a:t>
            </a:r>
            <a:r>
              <a:rPr lang="zh-CN" altLang="en-US" sz="1600" dirty="0">
                <a:solidFill>
                  <a:schemeClr val="tx1">
                    <a:lumMod val="75000"/>
                    <a:lumOff val="25000"/>
                  </a:schemeClr>
                </a:solidFill>
                <a:cs typeface="+mn-ea"/>
                <a:sym typeface="+mn-lt"/>
              </a:rPr>
              <a:t>，它通过对系统中存在的危险源及其控制措施的评价，客观地描述系统的安全</a:t>
            </a:r>
            <a:r>
              <a:rPr lang="en-US" altLang="zh-CN" sz="1600" dirty="0">
                <a:solidFill>
                  <a:schemeClr val="tx1">
                    <a:lumMod val="75000"/>
                    <a:lumOff val="25000"/>
                  </a:schemeClr>
                </a:solidFill>
                <a:cs typeface="+mn-ea"/>
                <a:sym typeface="+mn-lt"/>
              </a:rPr>
              <a:t>/</a:t>
            </a:r>
            <a:r>
              <a:rPr lang="zh-CN" altLang="en-US" sz="1600" dirty="0">
                <a:solidFill>
                  <a:schemeClr val="tx1">
                    <a:lumMod val="75000"/>
                    <a:lumOff val="25000"/>
                  </a:schemeClr>
                </a:solidFill>
                <a:cs typeface="+mn-ea"/>
                <a:sym typeface="+mn-lt"/>
              </a:rPr>
              <a:t>危险程度，从而确定对危险源采取的措施。</a:t>
            </a:r>
          </a:p>
        </p:txBody>
      </p:sp>
      <p:sp>
        <p:nvSpPr>
          <p:cNvPr id="8" name="idea-lightbulb-symbol_45725"/>
          <p:cNvSpPr>
            <a:spLocks noChangeAspect="1"/>
          </p:cNvSpPr>
          <p:nvPr/>
        </p:nvSpPr>
        <p:spPr bwMode="auto">
          <a:xfrm>
            <a:off x="1126603" y="1545782"/>
            <a:ext cx="609685" cy="608550"/>
          </a:xfrm>
          <a:custGeom>
            <a:avLst/>
            <a:gdLst>
              <a:gd name="connsiteX0" fmla="*/ 470631 w 606721"/>
              <a:gd name="connsiteY0" fmla="*/ 489441 h 605592"/>
              <a:gd name="connsiteX1" fmla="*/ 549816 w 606721"/>
              <a:gd name="connsiteY1" fmla="*/ 489441 h 605592"/>
              <a:gd name="connsiteX2" fmla="*/ 606721 w 606721"/>
              <a:gd name="connsiteY2" fmla="*/ 542094 h 605592"/>
              <a:gd name="connsiteX3" fmla="*/ 606721 w 606721"/>
              <a:gd name="connsiteY3" fmla="*/ 605592 h 605592"/>
              <a:gd name="connsiteX4" fmla="*/ 413725 w 606721"/>
              <a:gd name="connsiteY4" fmla="*/ 605592 h 605592"/>
              <a:gd name="connsiteX5" fmla="*/ 413725 w 606721"/>
              <a:gd name="connsiteY5" fmla="*/ 542094 h 605592"/>
              <a:gd name="connsiteX6" fmla="*/ 470631 w 606721"/>
              <a:gd name="connsiteY6" fmla="*/ 489441 h 605592"/>
              <a:gd name="connsiteX7" fmla="*/ 510293 w 606721"/>
              <a:gd name="connsiteY7" fmla="*/ 350145 h 605592"/>
              <a:gd name="connsiteX8" fmla="*/ 573343 w 606721"/>
              <a:gd name="connsiteY8" fmla="*/ 412666 h 605592"/>
              <a:gd name="connsiteX9" fmla="*/ 510293 w 606721"/>
              <a:gd name="connsiteY9" fmla="*/ 475187 h 605592"/>
              <a:gd name="connsiteX10" fmla="*/ 447243 w 606721"/>
              <a:gd name="connsiteY10" fmla="*/ 412666 h 605592"/>
              <a:gd name="connsiteX11" fmla="*/ 510293 w 606721"/>
              <a:gd name="connsiteY11" fmla="*/ 350145 h 605592"/>
              <a:gd name="connsiteX12" fmla="*/ 51993 w 606721"/>
              <a:gd name="connsiteY12" fmla="*/ 0 h 605592"/>
              <a:gd name="connsiteX13" fmla="*/ 415854 w 606721"/>
              <a:gd name="connsiteY13" fmla="*/ 0 h 605592"/>
              <a:gd name="connsiteX14" fmla="*/ 467848 w 606721"/>
              <a:gd name="connsiteY14" fmla="*/ 51819 h 605592"/>
              <a:gd name="connsiteX15" fmla="*/ 467848 w 606721"/>
              <a:gd name="connsiteY15" fmla="*/ 281901 h 605592"/>
              <a:gd name="connsiteX16" fmla="*/ 415854 w 606721"/>
              <a:gd name="connsiteY16" fmla="*/ 333720 h 605592"/>
              <a:gd name="connsiteX17" fmla="*/ 368596 w 606721"/>
              <a:gd name="connsiteY17" fmla="*/ 333720 h 605592"/>
              <a:gd name="connsiteX18" fmla="*/ 368596 w 606721"/>
              <a:gd name="connsiteY18" fmla="*/ 452747 h 605592"/>
              <a:gd name="connsiteX19" fmla="*/ 219022 w 606721"/>
              <a:gd name="connsiteY19" fmla="*/ 333720 h 605592"/>
              <a:gd name="connsiteX20" fmla="*/ 51993 w 606721"/>
              <a:gd name="connsiteY20" fmla="*/ 333720 h 605592"/>
              <a:gd name="connsiteX21" fmla="*/ 0 w 606721"/>
              <a:gd name="connsiteY21" fmla="*/ 281901 h 605592"/>
              <a:gd name="connsiteX22" fmla="*/ 0 w 606721"/>
              <a:gd name="connsiteY22" fmla="*/ 51819 h 605592"/>
              <a:gd name="connsiteX23" fmla="*/ 51993 w 606721"/>
              <a:gd name="connsiteY23" fmla="*/ 0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6721" h="605592">
                <a:moveTo>
                  <a:pt x="470631" y="489441"/>
                </a:moveTo>
                <a:lnTo>
                  <a:pt x="549816" y="489441"/>
                </a:lnTo>
                <a:cubicBezTo>
                  <a:pt x="549816" y="489441"/>
                  <a:pt x="606721" y="490368"/>
                  <a:pt x="606721" y="542094"/>
                </a:cubicBezTo>
                <a:lnTo>
                  <a:pt x="606721" y="605592"/>
                </a:lnTo>
                <a:lnTo>
                  <a:pt x="413725" y="605592"/>
                </a:lnTo>
                <a:lnTo>
                  <a:pt x="413725" y="542094"/>
                </a:lnTo>
                <a:cubicBezTo>
                  <a:pt x="413725" y="489997"/>
                  <a:pt x="470631" y="489441"/>
                  <a:pt x="470631" y="489441"/>
                </a:cubicBezTo>
                <a:close/>
                <a:moveTo>
                  <a:pt x="510293" y="350145"/>
                </a:moveTo>
                <a:cubicBezTo>
                  <a:pt x="545115" y="350145"/>
                  <a:pt x="573343" y="378137"/>
                  <a:pt x="573343" y="412666"/>
                </a:cubicBezTo>
                <a:cubicBezTo>
                  <a:pt x="573343" y="447195"/>
                  <a:pt x="545115" y="475187"/>
                  <a:pt x="510293" y="475187"/>
                </a:cubicBezTo>
                <a:cubicBezTo>
                  <a:pt x="475471" y="475187"/>
                  <a:pt x="447243" y="447195"/>
                  <a:pt x="447243" y="412666"/>
                </a:cubicBezTo>
                <a:cubicBezTo>
                  <a:pt x="447243" y="378137"/>
                  <a:pt x="475471" y="350145"/>
                  <a:pt x="510293" y="350145"/>
                </a:cubicBezTo>
                <a:close/>
                <a:moveTo>
                  <a:pt x="51993" y="0"/>
                </a:moveTo>
                <a:lnTo>
                  <a:pt x="415854" y="0"/>
                </a:lnTo>
                <a:cubicBezTo>
                  <a:pt x="444544" y="0"/>
                  <a:pt x="467848" y="23268"/>
                  <a:pt x="467848" y="51819"/>
                </a:cubicBezTo>
                <a:lnTo>
                  <a:pt x="467848" y="281901"/>
                </a:lnTo>
                <a:cubicBezTo>
                  <a:pt x="467848" y="310545"/>
                  <a:pt x="444544" y="333720"/>
                  <a:pt x="415854" y="333720"/>
                </a:cubicBezTo>
                <a:lnTo>
                  <a:pt x="368596" y="333720"/>
                </a:lnTo>
                <a:lnTo>
                  <a:pt x="368596" y="452747"/>
                </a:lnTo>
                <a:lnTo>
                  <a:pt x="219022" y="333720"/>
                </a:lnTo>
                <a:lnTo>
                  <a:pt x="51993" y="333720"/>
                </a:lnTo>
                <a:cubicBezTo>
                  <a:pt x="23304" y="333720"/>
                  <a:pt x="0" y="310545"/>
                  <a:pt x="0" y="281901"/>
                </a:cubicBezTo>
                <a:lnTo>
                  <a:pt x="0" y="51819"/>
                </a:lnTo>
                <a:cubicBezTo>
                  <a:pt x="0" y="23268"/>
                  <a:pt x="23304" y="0"/>
                  <a:pt x="51993" y="0"/>
                </a:cubicBezTo>
                <a:close/>
              </a:path>
            </a:pathLst>
          </a:custGeom>
          <a:solidFill>
            <a:srgbClr val="B71C2B"/>
          </a:solidFill>
          <a:ln>
            <a:noFill/>
          </a:ln>
        </p:spPr>
        <p:txBody>
          <a:bodyPr/>
          <a:lstStyle/>
          <a:p>
            <a:endParaRPr lang="zh-CN" altLang="en-US"/>
          </a:p>
        </p:txBody>
      </p:sp>
      <p:graphicFrame>
        <p:nvGraphicFramePr>
          <p:cNvPr id="2" name="表格 1"/>
          <p:cNvGraphicFramePr>
            <a:graphicFrameLocks noGrp="1"/>
          </p:cNvGraphicFramePr>
          <p:nvPr/>
        </p:nvGraphicFramePr>
        <p:xfrm>
          <a:off x="1121353" y="2560742"/>
          <a:ext cx="9990476" cy="3202161"/>
        </p:xfrm>
        <a:graphic>
          <a:graphicData uri="http://schemas.openxmlformats.org/drawingml/2006/table">
            <a:tbl>
              <a:tblPr>
                <a:tableStyleId>{BC89EF96-8CEA-46FF-86C4-4CE0E7609802}</a:tableStyleId>
              </a:tblPr>
              <a:tblGrid>
                <a:gridCol w="1447439"/>
                <a:gridCol w="481227"/>
                <a:gridCol w="620706"/>
                <a:gridCol w="749662"/>
                <a:gridCol w="1310931"/>
                <a:gridCol w="860229"/>
                <a:gridCol w="847792"/>
                <a:gridCol w="955865"/>
                <a:gridCol w="1104729"/>
                <a:gridCol w="857441"/>
                <a:gridCol w="754455"/>
              </a:tblGrid>
              <a:tr h="295275">
                <a:tc gridSpan="11">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400" b="1" i="0" u="none" strike="noStrike" cap="none" normalizeH="0" baseline="0" dirty="0">
                          <a:ln>
                            <a:noFill/>
                          </a:ln>
                          <a:solidFill>
                            <a:srgbClr val="B71C2B"/>
                          </a:solidFill>
                          <a:effectLst/>
                          <a:latin typeface="+mj-ea"/>
                          <a:ea typeface="+mj-ea"/>
                          <a:sym typeface="+mn-lt"/>
                        </a:rPr>
                        <a:t>初始风险分析</a:t>
                      </a:r>
                      <a:endParaRPr kumimoji="0" lang="zh-CN" sz="1400" b="1" i="0" u="none" strike="noStrike" cap="none" normalizeH="0" baseline="0" dirty="0">
                        <a:ln>
                          <a:noFill/>
                        </a:ln>
                        <a:solidFill>
                          <a:srgbClr val="B71C2B"/>
                        </a:solidFill>
                        <a:effectLst/>
                        <a:latin typeface="+mj-ea"/>
                        <a:ea typeface="+mj-ea"/>
                        <a:cs typeface="+mn-ea"/>
                        <a:sym typeface="+mn-lt"/>
                      </a:endParaRPr>
                    </a:p>
                  </a:txBody>
                  <a:tcPr marL="45530" marR="45530" marT="0" marB="0" anchor="ctr" horzOverflow="overflow"/>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r>
              <a:tr h="239665">
                <a:tc gridSpan="2">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200" b="1" i="0" u="none" strike="noStrike" cap="none" normalizeH="0" baseline="0">
                          <a:ln>
                            <a:noFill/>
                          </a:ln>
                          <a:solidFill>
                            <a:srgbClr val="B71C2B"/>
                          </a:solidFill>
                          <a:effectLst/>
                          <a:latin typeface="+mj-ea"/>
                          <a:ea typeface="+mj-ea"/>
                          <a:sym typeface="+mn-lt"/>
                        </a:rPr>
                        <a:t>活动</a:t>
                      </a:r>
                      <a:endParaRPr kumimoji="0" lang="zh-CN" sz="1200" b="1" i="0" u="none" strike="noStrike" cap="none" normalizeH="0" baseline="0">
                        <a:ln>
                          <a:noFill/>
                        </a:ln>
                        <a:solidFill>
                          <a:srgbClr val="B71C2B"/>
                        </a:solidFill>
                        <a:effectLst/>
                        <a:latin typeface="+mj-ea"/>
                        <a:ea typeface="+mj-ea"/>
                        <a:cs typeface="+mn-ea"/>
                        <a:sym typeface="+mn-lt"/>
                      </a:endParaRPr>
                    </a:p>
                  </a:txBody>
                  <a:tcPr marL="45530" marR="45530" marT="0" marB="0" anchor="ctr" horzOverflow="overflow"/>
                </a:tc>
                <a:tc hMerge="1">
                  <a:txBody>
                    <a:bodyPr/>
                    <a:lstStyle/>
                    <a:p>
                      <a:endParaRPr lang="zh-CN"/>
                    </a:p>
                  </a:txBody>
                  <a:tcPr/>
                </a:tc>
                <a:tc gridSpan="4">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400" b="1" i="0" u="none" strike="noStrike" cap="none" normalizeH="0" baseline="0">
                          <a:ln>
                            <a:noFill/>
                          </a:ln>
                          <a:solidFill>
                            <a:srgbClr val="B71C2B"/>
                          </a:solidFill>
                          <a:effectLst/>
                          <a:latin typeface="+mj-ea"/>
                          <a:ea typeface="+mj-ea"/>
                          <a:sym typeface="+mn-lt"/>
                        </a:rPr>
                        <a:t>危险条件</a:t>
                      </a:r>
                      <a:endParaRPr kumimoji="0" lang="zh-CN" sz="1400" b="1" i="0" u="none" strike="noStrike" cap="none" normalizeH="0" baseline="0">
                        <a:ln>
                          <a:noFill/>
                        </a:ln>
                        <a:solidFill>
                          <a:srgbClr val="B71C2B"/>
                        </a:solidFill>
                        <a:effectLst/>
                        <a:latin typeface="+mj-ea"/>
                        <a:ea typeface="+mj-ea"/>
                        <a:cs typeface="+mn-ea"/>
                        <a:sym typeface="+mn-lt"/>
                      </a:endParaRPr>
                    </a:p>
                  </a:txBody>
                  <a:tcPr marL="45530" marR="45530" marT="0" marB="0" anchor="ctr" horzOverflow="overflow"/>
                </a:tc>
                <a:tc hMerge="1">
                  <a:txBody>
                    <a:bodyPr/>
                    <a:lstStyle/>
                    <a:p>
                      <a:endParaRPr lang="zh-CN"/>
                    </a:p>
                  </a:txBody>
                  <a:tcPr/>
                </a:tc>
                <a:tc hMerge="1">
                  <a:txBody>
                    <a:bodyPr/>
                    <a:lstStyle/>
                    <a:p>
                      <a:endParaRPr lang="zh-CN"/>
                    </a:p>
                  </a:txBody>
                  <a:tcPr/>
                </a:tc>
                <a:tc hMerge="1">
                  <a:txBody>
                    <a:bodyPr/>
                    <a:lstStyle/>
                    <a:p>
                      <a:endParaRPr lang="zh-CN"/>
                    </a:p>
                  </a:txBody>
                  <a:tcPr/>
                </a:tc>
                <a:tc gridSpan="5">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altLang="en-US" sz="1400" b="1" i="0" u="none" strike="noStrike" cap="none" normalizeH="0" baseline="0" dirty="0">
                          <a:ln>
                            <a:noFill/>
                          </a:ln>
                          <a:solidFill>
                            <a:srgbClr val="B71C2B"/>
                          </a:solidFill>
                          <a:effectLst/>
                          <a:latin typeface="+mj-ea"/>
                          <a:ea typeface="+mj-ea"/>
                          <a:sym typeface="+mn-lt"/>
                        </a:rPr>
                        <a:t>风险</a:t>
                      </a:r>
                      <a:r>
                        <a:rPr kumimoji="0" lang="zh-CN" sz="1400" b="1" i="0" u="none" strike="noStrike" cap="none" normalizeH="0" baseline="0" dirty="0">
                          <a:ln>
                            <a:noFill/>
                          </a:ln>
                          <a:solidFill>
                            <a:srgbClr val="B71C2B"/>
                          </a:solidFill>
                          <a:effectLst/>
                          <a:latin typeface="+mj-ea"/>
                          <a:ea typeface="+mj-ea"/>
                          <a:sym typeface="+mn-lt"/>
                        </a:rPr>
                        <a:t>评估风险指数计算</a:t>
                      </a:r>
                      <a:endParaRPr kumimoji="0" lang="zh-CN" sz="1400" b="1" i="0" u="none" strike="noStrike" cap="none" normalizeH="0" baseline="0" dirty="0">
                        <a:ln>
                          <a:noFill/>
                        </a:ln>
                        <a:solidFill>
                          <a:srgbClr val="B71C2B"/>
                        </a:solidFill>
                        <a:effectLst/>
                        <a:latin typeface="+mj-ea"/>
                        <a:ea typeface="+mj-ea"/>
                        <a:cs typeface="+mn-ea"/>
                        <a:sym typeface="+mn-lt"/>
                      </a:endParaRPr>
                    </a:p>
                  </a:txBody>
                  <a:tcPr marL="45530" marR="45530" marT="0" marB="0" anchor="ctr" horzOverflow="overflow"/>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r>
              <a:tr h="731375">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200" u="none" strike="noStrike" cap="none" normalizeH="0" baseline="0" dirty="0">
                          <a:ln>
                            <a:noFill/>
                          </a:ln>
                          <a:effectLst/>
                          <a:latin typeface="+mj-ea"/>
                          <a:ea typeface="+mj-ea"/>
                          <a:sym typeface="+mn-lt"/>
                        </a:rPr>
                        <a:t>方案编号</a:t>
                      </a:r>
                      <a:endParaRPr kumimoji="0" lang="zh-CN" sz="1200" b="1" i="0" u="none" strike="noStrike" cap="none" normalizeH="0" baseline="0" dirty="0">
                        <a:ln>
                          <a:noFill/>
                        </a:ln>
                        <a:solidFill>
                          <a:schemeClr val="tx1"/>
                        </a:solidFill>
                        <a:effectLst/>
                        <a:latin typeface="+mj-ea"/>
                        <a:ea typeface="+mj-ea"/>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200" u="none" strike="noStrike" cap="none" normalizeH="0" baseline="0">
                          <a:ln>
                            <a:noFill/>
                          </a:ln>
                          <a:effectLst/>
                          <a:latin typeface="+mj-ea"/>
                          <a:ea typeface="+mj-ea"/>
                          <a:sym typeface="+mn-lt"/>
                        </a:rPr>
                        <a:t>活动</a:t>
                      </a:r>
                      <a:endParaRPr kumimoji="0" lang="zh-CN" sz="1200" b="1"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200" u="none" strike="noStrike" cap="none" normalizeH="0" baseline="0">
                          <a:ln>
                            <a:noFill/>
                          </a:ln>
                          <a:effectLst/>
                          <a:latin typeface="+mj-ea"/>
                          <a:ea typeface="+mj-ea"/>
                          <a:sym typeface="+mn-lt"/>
                        </a:rPr>
                        <a:t>危险</a:t>
                      </a:r>
                      <a:endParaRPr kumimoji="0" lang="zh-CN" sz="1200" b="1"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200" u="none" strike="noStrike" cap="none" normalizeH="0" baseline="0" dirty="0">
                          <a:ln>
                            <a:noFill/>
                          </a:ln>
                          <a:effectLst/>
                          <a:latin typeface="+mj-ea"/>
                          <a:ea typeface="+mj-ea"/>
                          <a:sym typeface="+mn-lt"/>
                        </a:rPr>
                        <a:t>危险状态</a:t>
                      </a:r>
                      <a:endParaRPr kumimoji="0" lang="zh-CN" sz="1200" b="1" i="0" u="none" strike="noStrike" cap="none" normalizeH="0" baseline="0" dirty="0">
                        <a:ln>
                          <a:noFill/>
                        </a:ln>
                        <a:solidFill>
                          <a:schemeClr val="tx1"/>
                        </a:solidFill>
                        <a:effectLst/>
                        <a:latin typeface="+mj-ea"/>
                        <a:ea typeface="+mj-ea"/>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200" u="none" strike="noStrike" cap="none" normalizeH="0" baseline="0" dirty="0">
                          <a:ln>
                            <a:noFill/>
                          </a:ln>
                          <a:effectLst/>
                          <a:latin typeface="+mj-ea"/>
                          <a:ea typeface="+mj-ea"/>
                          <a:sym typeface="+mn-lt"/>
                        </a:rPr>
                        <a:t>危险事件</a:t>
                      </a:r>
                      <a:endParaRPr kumimoji="0" lang="zh-CN" sz="1200" b="1" i="0" u="none" strike="noStrike" cap="none" normalizeH="0" baseline="0" dirty="0">
                        <a:ln>
                          <a:noFill/>
                        </a:ln>
                        <a:solidFill>
                          <a:schemeClr val="tx1"/>
                        </a:solidFill>
                        <a:effectLst/>
                        <a:latin typeface="+mj-ea"/>
                        <a:ea typeface="+mj-ea"/>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200" u="none" strike="noStrike" cap="none" normalizeH="0" baseline="0" dirty="0">
                          <a:ln>
                            <a:noFill/>
                          </a:ln>
                          <a:effectLst/>
                          <a:latin typeface="+mj-ea"/>
                          <a:ea typeface="+mj-ea"/>
                          <a:sym typeface="+mn-lt"/>
                        </a:rPr>
                        <a:t>可能的伤害</a:t>
                      </a:r>
                      <a:r>
                        <a:rPr kumimoji="0" lang="zh-CN" altLang="en-US" sz="1200" u="none" strike="noStrike" cap="none" normalizeH="0" baseline="0" dirty="0">
                          <a:ln>
                            <a:noFill/>
                          </a:ln>
                          <a:effectLst/>
                          <a:latin typeface="+mj-ea"/>
                          <a:ea typeface="+mj-ea"/>
                          <a:sym typeface="+mn-lt"/>
                        </a:rPr>
                        <a:t>  </a:t>
                      </a:r>
                      <a:endParaRPr kumimoji="0" lang="zh-CN" sz="1200" b="1" i="0" u="none" strike="noStrike" cap="none" normalizeH="0" baseline="0" dirty="0">
                        <a:ln>
                          <a:noFill/>
                        </a:ln>
                        <a:solidFill>
                          <a:schemeClr val="tx1"/>
                        </a:solidFill>
                        <a:effectLst/>
                        <a:latin typeface="+mj-ea"/>
                        <a:ea typeface="+mj-ea"/>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200" u="none" strike="noStrike" cap="none" normalizeH="0" baseline="0" dirty="0">
                          <a:ln>
                            <a:noFill/>
                          </a:ln>
                          <a:effectLst/>
                          <a:latin typeface="+mj-ea"/>
                          <a:ea typeface="+mj-ea"/>
                          <a:sym typeface="+mn-lt"/>
                        </a:rPr>
                        <a:t>严重程度（</a:t>
                      </a:r>
                      <a:r>
                        <a:rPr kumimoji="0" lang="en-US" altLang="zh-CN" sz="1200" u="none" strike="noStrike" cap="none" normalizeH="0" baseline="0" dirty="0">
                          <a:ln>
                            <a:noFill/>
                          </a:ln>
                          <a:effectLst/>
                          <a:latin typeface="+mj-ea"/>
                          <a:ea typeface="+mj-ea"/>
                          <a:sym typeface="+mn-lt"/>
                        </a:rPr>
                        <a:t>S1/S2</a:t>
                      </a:r>
                      <a:r>
                        <a:rPr kumimoji="0" lang="zh-CN" sz="1200" u="none" strike="noStrike" cap="none" normalizeH="0" baseline="0" dirty="0">
                          <a:ln>
                            <a:noFill/>
                          </a:ln>
                          <a:effectLst/>
                          <a:latin typeface="+mj-ea"/>
                          <a:ea typeface="+mj-ea"/>
                          <a:sym typeface="+mn-lt"/>
                        </a:rPr>
                        <a:t>）</a:t>
                      </a:r>
                      <a:endParaRPr kumimoji="0" lang="zh-CN" sz="1200" b="1" i="0" u="none" strike="noStrike" cap="none" normalizeH="0" baseline="0" dirty="0">
                        <a:ln>
                          <a:noFill/>
                        </a:ln>
                        <a:solidFill>
                          <a:schemeClr val="tx1"/>
                        </a:solidFill>
                        <a:effectLst/>
                        <a:latin typeface="+mj-ea"/>
                        <a:ea typeface="+mj-ea"/>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200" u="none" strike="noStrike" cap="none" normalizeH="0" baseline="0" dirty="0">
                          <a:ln>
                            <a:noFill/>
                          </a:ln>
                          <a:effectLst/>
                          <a:latin typeface="+mj-ea"/>
                          <a:ea typeface="+mj-ea"/>
                          <a:sym typeface="+mn-lt"/>
                        </a:rPr>
                        <a:t>频率</a:t>
                      </a:r>
                      <a:r>
                        <a:rPr kumimoji="0" lang="en-US" altLang="zh-CN" sz="1200" u="none" strike="noStrike" cap="none" normalizeH="0" baseline="0" dirty="0">
                          <a:ln>
                            <a:noFill/>
                          </a:ln>
                          <a:effectLst/>
                          <a:latin typeface="+mj-ea"/>
                          <a:ea typeface="+mj-ea"/>
                          <a:sym typeface="+mn-lt"/>
                        </a:rPr>
                        <a:t>/</a:t>
                      </a:r>
                      <a:r>
                        <a:rPr kumimoji="0" lang="zh-CN" sz="1200" u="none" strike="noStrike" cap="none" normalizeH="0" baseline="0" dirty="0">
                          <a:ln>
                            <a:noFill/>
                          </a:ln>
                          <a:effectLst/>
                          <a:latin typeface="+mj-ea"/>
                          <a:ea typeface="+mj-ea"/>
                          <a:sym typeface="+mn-lt"/>
                        </a:rPr>
                        <a:t>暴露度（</a:t>
                      </a:r>
                      <a:r>
                        <a:rPr kumimoji="0" lang="en-US" altLang="zh-CN" sz="1200" u="none" strike="noStrike" cap="none" normalizeH="0" baseline="0" dirty="0">
                          <a:ln>
                            <a:noFill/>
                          </a:ln>
                          <a:effectLst/>
                          <a:latin typeface="+mj-ea"/>
                          <a:ea typeface="+mj-ea"/>
                          <a:sym typeface="+mn-lt"/>
                        </a:rPr>
                        <a:t>F1/F2</a:t>
                      </a:r>
                      <a:r>
                        <a:rPr kumimoji="0" lang="zh-CN" sz="1200" u="none" strike="noStrike" cap="none" normalizeH="0" baseline="0" dirty="0">
                          <a:ln>
                            <a:noFill/>
                          </a:ln>
                          <a:effectLst/>
                          <a:latin typeface="+mj-ea"/>
                          <a:ea typeface="+mj-ea"/>
                          <a:sym typeface="+mn-lt"/>
                        </a:rPr>
                        <a:t>）</a:t>
                      </a:r>
                      <a:endParaRPr kumimoji="0" lang="zh-CN" sz="1200" b="1" i="0" u="none" strike="noStrike" cap="none" normalizeH="0" baseline="0" dirty="0">
                        <a:ln>
                          <a:noFill/>
                        </a:ln>
                        <a:solidFill>
                          <a:schemeClr val="tx1"/>
                        </a:solidFill>
                        <a:effectLst/>
                        <a:latin typeface="+mj-ea"/>
                        <a:ea typeface="+mj-ea"/>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200" u="none" strike="noStrike" cap="none" normalizeH="0" baseline="0">
                          <a:ln>
                            <a:noFill/>
                          </a:ln>
                          <a:effectLst/>
                          <a:latin typeface="+mj-ea"/>
                          <a:ea typeface="+mj-ea"/>
                          <a:sym typeface="+mn-lt"/>
                        </a:rPr>
                        <a:t>发生概率（</a:t>
                      </a:r>
                      <a:r>
                        <a:rPr kumimoji="0" lang="en-US" altLang="zh-CN" sz="1200" u="none" strike="noStrike" cap="none" normalizeH="0" baseline="0">
                          <a:ln>
                            <a:noFill/>
                          </a:ln>
                          <a:effectLst/>
                          <a:latin typeface="+mj-ea"/>
                          <a:ea typeface="+mj-ea"/>
                          <a:sym typeface="+mn-lt"/>
                        </a:rPr>
                        <a:t>O1/O2/O3</a:t>
                      </a:r>
                      <a:r>
                        <a:rPr kumimoji="0" lang="zh-CN" sz="1200" u="none" strike="noStrike" cap="none" normalizeH="0" baseline="0">
                          <a:ln>
                            <a:noFill/>
                          </a:ln>
                          <a:effectLst/>
                          <a:latin typeface="+mj-ea"/>
                          <a:ea typeface="+mj-ea"/>
                          <a:sym typeface="+mn-lt"/>
                        </a:rPr>
                        <a:t>）</a:t>
                      </a:r>
                      <a:endParaRPr kumimoji="0" lang="zh-CN" sz="1200" b="1"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200" u="none" strike="noStrike" cap="none" normalizeH="0" baseline="0">
                          <a:ln>
                            <a:noFill/>
                          </a:ln>
                          <a:effectLst/>
                          <a:latin typeface="+mj-ea"/>
                          <a:ea typeface="+mj-ea"/>
                          <a:sym typeface="+mn-lt"/>
                        </a:rPr>
                        <a:t>规避可能性（</a:t>
                      </a:r>
                      <a:r>
                        <a:rPr kumimoji="0" lang="en-US" altLang="zh-CN" sz="1200" u="none" strike="noStrike" cap="none" normalizeH="0" baseline="0">
                          <a:ln>
                            <a:noFill/>
                          </a:ln>
                          <a:effectLst/>
                          <a:latin typeface="+mj-ea"/>
                          <a:ea typeface="+mj-ea"/>
                          <a:sym typeface="+mn-lt"/>
                        </a:rPr>
                        <a:t>A1/A2</a:t>
                      </a:r>
                      <a:r>
                        <a:rPr kumimoji="0" lang="zh-CN" sz="1200" u="none" strike="noStrike" cap="none" normalizeH="0" baseline="0">
                          <a:ln>
                            <a:noFill/>
                          </a:ln>
                          <a:effectLst/>
                          <a:latin typeface="+mj-ea"/>
                          <a:ea typeface="+mj-ea"/>
                          <a:sym typeface="+mn-lt"/>
                        </a:rPr>
                        <a:t>）</a:t>
                      </a:r>
                      <a:endParaRPr kumimoji="0" lang="zh-CN" sz="1200" b="1"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sz="1200" u="none" strike="noStrike" cap="none" normalizeH="0" baseline="0" dirty="0">
                          <a:ln>
                            <a:noFill/>
                          </a:ln>
                          <a:effectLst/>
                          <a:latin typeface="+mj-ea"/>
                          <a:ea typeface="+mj-ea"/>
                          <a:sym typeface="+mn-lt"/>
                        </a:rPr>
                        <a:t>风险指数 （</a:t>
                      </a:r>
                      <a:r>
                        <a:rPr kumimoji="0" lang="en-US" altLang="zh-CN" sz="1200" u="none" strike="noStrike" cap="none" normalizeH="0" baseline="0" dirty="0">
                          <a:ln>
                            <a:noFill/>
                          </a:ln>
                          <a:effectLst/>
                          <a:latin typeface="+mj-ea"/>
                          <a:ea typeface="+mj-ea"/>
                          <a:sym typeface="+mn-lt"/>
                        </a:rPr>
                        <a:t>1~6</a:t>
                      </a:r>
                      <a:r>
                        <a:rPr kumimoji="0" lang="zh-CN" sz="1200" u="none" strike="noStrike" cap="none" normalizeH="0" baseline="0" dirty="0">
                          <a:ln>
                            <a:noFill/>
                          </a:ln>
                          <a:effectLst/>
                          <a:latin typeface="+mj-ea"/>
                          <a:ea typeface="+mj-ea"/>
                          <a:sym typeface="+mn-lt"/>
                        </a:rPr>
                        <a:t>）</a:t>
                      </a:r>
                      <a:endParaRPr kumimoji="0" lang="zh-CN" sz="1200" b="1" i="0" u="none" strike="noStrike" cap="none" normalizeH="0" baseline="0" dirty="0">
                        <a:ln>
                          <a:noFill/>
                        </a:ln>
                        <a:solidFill>
                          <a:schemeClr val="tx1"/>
                        </a:solidFill>
                        <a:effectLst/>
                        <a:latin typeface="+mj-ea"/>
                        <a:ea typeface="+mj-ea"/>
                        <a:cs typeface="+mn-ea"/>
                        <a:sym typeface="+mn-lt"/>
                      </a:endParaRPr>
                    </a:p>
                  </a:txBody>
                  <a:tcPr marL="45530" marR="45530" marT="0" marB="0" anchor="ctr" horzOverflow="overflow"/>
                </a:tc>
              </a:tr>
              <a:tr h="317437">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rowSpan="5">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200" b="1"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r>
              <a:tr h="404733">
                <a:tc rowSpan="2">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vMerge="1">
                  <a:txBody>
                    <a:bodyPr/>
                    <a:lstStyle/>
                    <a:p>
                      <a:endParaRPr lang="zh-CN"/>
                    </a:p>
                  </a:txBody>
                  <a:tcPr/>
                </a:tc>
                <a:tc rowSpan="3">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rowSpan="3">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rowSpan="3">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rowSpan="2">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rowSpan="2">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rowSpan="2">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rowSpan="2">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rowSpan="2">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r>
              <a:tr h="0">
                <a:tc vMerge="1">
                  <a:txBody>
                    <a:bodyPr/>
                    <a:lstStyle/>
                    <a:p>
                      <a:endParaRPr lang="zh-CN"/>
                    </a:p>
                  </a:txBody>
                  <a:tcPr/>
                </a:tc>
                <a:tc vMerge="1">
                  <a:txBody>
                    <a:bodyPr/>
                    <a:lstStyle/>
                    <a:p>
                      <a:endParaRPr lang="zh-CN"/>
                    </a:p>
                  </a:txBody>
                  <a:tcPr/>
                </a:tc>
                <a:tc vMerge="1">
                  <a:txBody>
                    <a:bodyPr/>
                    <a:lstStyle/>
                    <a:p>
                      <a:endParaRPr lang="zh-CN"/>
                    </a:p>
                  </a:txBody>
                  <a:tcPr/>
                </a:tc>
                <a:tc vMerge="1">
                  <a:txBody>
                    <a:bodyPr/>
                    <a:lstStyle/>
                    <a:p>
                      <a:endParaRPr lang="zh-CN"/>
                    </a:p>
                  </a:txBody>
                  <a:tcPr/>
                </a:tc>
                <a:tc rowSpan="2">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vMerge="1">
                  <a:txBody>
                    <a:bodyPr/>
                    <a:lstStyle/>
                    <a:p>
                      <a:endParaRPr lang="zh-CN"/>
                    </a:p>
                  </a:txBody>
                  <a:tcPr/>
                </a:tc>
                <a:tc vMerge="1">
                  <a:txBody>
                    <a:bodyPr/>
                    <a:lstStyle/>
                    <a:p>
                      <a:endParaRPr lang="zh-CN"/>
                    </a:p>
                  </a:txBody>
                  <a:tcPr/>
                </a:tc>
                <a:tc vMerge="1">
                  <a:txBody>
                    <a:bodyPr/>
                    <a:lstStyle/>
                    <a:p>
                      <a:endParaRPr lang="zh-CN"/>
                    </a:p>
                  </a:txBody>
                  <a:tcPr/>
                </a:tc>
                <a:tc vMerge="1">
                  <a:txBody>
                    <a:bodyPr/>
                    <a:lstStyle/>
                    <a:p>
                      <a:endParaRPr lang="zh-CN"/>
                    </a:p>
                  </a:txBody>
                  <a:tcPr/>
                </a:tc>
                <a:tc vMerge="1">
                  <a:txBody>
                    <a:bodyPr/>
                    <a:lstStyle/>
                    <a:p>
                      <a:endParaRPr lang="zh-CN"/>
                    </a:p>
                  </a:txBody>
                  <a:tcPr/>
                </a:tc>
                <a:tc vMerge="1">
                  <a:txBody>
                    <a:bodyPr/>
                    <a:lstStyle/>
                    <a:p>
                      <a:endParaRPr lang="zh-CN"/>
                    </a:p>
                  </a:txBody>
                  <a:tcPr/>
                </a:tc>
              </a:tr>
              <a:tr h="322199">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vMerge="1">
                  <a:txBody>
                    <a:bodyPr/>
                    <a:lstStyle/>
                    <a:p>
                      <a:endParaRPr lang="zh-CN"/>
                    </a:p>
                  </a:txBody>
                  <a:tcPr/>
                </a:tc>
                <a:tc vMerge="1">
                  <a:txBody>
                    <a:bodyPr/>
                    <a:lstStyle/>
                    <a:p>
                      <a:endParaRPr lang="zh-CN"/>
                    </a:p>
                  </a:txBody>
                  <a:tcPr/>
                </a:tc>
                <a:tc vMerge="1">
                  <a:txBody>
                    <a:bodyPr/>
                    <a:lstStyle/>
                    <a:p>
                      <a:endParaRPr lang="zh-CN"/>
                    </a:p>
                  </a:txBody>
                  <a:tcPr/>
                </a:tc>
                <a:tc vMerge="1">
                  <a:txBody>
                    <a:bodyPr/>
                    <a:lstStyle/>
                    <a:p>
                      <a:endParaRPr lang="zh-CN"/>
                    </a:p>
                  </a:txBody>
                  <a:tcPr/>
                </a:tc>
                <a:tc vMerge="1">
                  <a:txBody>
                    <a:bodyPr/>
                    <a:lstStyle/>
                    <a:p>
                      <a:endParaRPr lang="zh-CN"/>
                    </a:p>
                  </a:txBody>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r>
              <a:tr h="274266">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vMerge="1">
                  <a:txBody>
                    <a:bodyPr/>
                    <a:lstStyle/>
                    <a:p>
                      <a:endParaRPr lang="zh-CN"/>
                    </a:p>
                  </a:txBody>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r>
              <a:tr h="317437">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rowSpan="2">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rowSpan="2">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rowSpan="2">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rowSpan="2">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r>
              <a:tr h="274266">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en-US" altLang="zh-CN" sz="700" u="none" strike="noStrike" cap="none" normalizeH="0" baseline="0">
                          <a:ln>
                            <a:noFill/>
                          </a:ln>
                          <a:effectLst/>
                          <a:latin typeface="+mj-ea"/>
                          <a:ea typeface="+mj-ea"/>
                          <a:sym typeface="+mn-lt"/>
                        </a:rPr>
                        <a:t>--</a:t>
                      </a:r>
                      <a:endParaRPr kumimoji="0" lang="zh-CN" altLang="zh-CN" sz="7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vMerge="1">
                  <a:txBody>
                    <a:bodyPr/>
                    <a:lstStyle/>
                    <a:p>
                      <a:endParaRPr lang="zh-CN"/>
                    </a:p>
                  </a:txBody>
                  <a:tcPr/>
                </a:tc>
                <a:tc vMerge="1">
                  <a:txBody>
                    <a:bodyPr/>
                    <a:lstStyle/>
                    <a:p>
                      <a:endParaRPr lang="zh-CN"/>
                    </a:p>
                  </a:txBody>
                  <a:tcPr/>
                </a:tc>
                <a:tc vMerge="1">
                  <a:txBody>
                    <a:bodyPr/>
                    <a:lstStyle/>
                    <a:p>
                      <a:endParaRPr lang="zh-CN"/>
                    </a:p>
                  </a:txBody>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vMerge="1">
                  <a:txBody>
                    <a:bodyPr/>
                    <a:lstStyle/>
                    <a:p>
                      <a:endParaRPr lang="zh-CN"/>
                    </a:p>
                  </a:txBody>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a:ln>
                          <a:noFill/>
                        </a:ln>
                        <a:solidFill>
                          <a:schemeClr val="tx1"/>
                        </a:solidFill>
                        <a:effectLst/>
                        <a:latin typeface="+mj-ea"/>
                        <a:ea typeface="+mj-ea"/>
                        <a:cs typeface="+mn-ea"/>
                        <a:sym typeface="+mn-lt"/>
                      </a:endParaRPr>
                    </a:p>
                  </a:txBody>
                  <a:tcPr marL="45530" marR="45530" marT="0" marB="0"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800" b="0" i="0" u="none" strike="noStrike" cap="none" normalizeH="0" baseline="0" dirty="0">
                        <a:ln>
                          <a:noFill/>
                        </a:ln>
                        <a:solidFill>
                          <a:schemeClr val="tx1"/>
                        </a:solidFill>
                        <a:effectLst/>
                        <a:latin typeface="+mj-ea"/>
                        <a:ea typeface="+mj-ea"/>
                        <a:cs typeface="+mn-ea"/>
                        <a:sym typeface="+mn-lt"/>
                      </a:endParaRPr>
                    </a:p>
                  </a:txBody>
                  <a:tcPr marL="45530" marR="45530" marT="0" marB="0" anchor="ctr" horzOverflow="overflow"/>
                </a:tc>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3"/>
          <p:cNvSpPr>
            <a:spLocks noChangeArrowheads="1"/>
          </p:cNvSpPr>
          <p:nvPr/>
        </p:nvSpPr>
        <p:spPr bwMode="auto">
          <a:xfrm>
            <a:off x="1677827" y="407363"/>
            <a:ext cx="272272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400" b="1" u="none" dirty="0">
                <a:solidFill>
                  <a:schemeClr val="tx1">
                    <a:lumMod val="75000"/>
                    <a:lumOff val="25000"/>
                  </a:schemeClr>
                </a:solidFill>
                <a:latin typeface="+mn-lt"/>
                <a:ea typeface="+mn-ea"/>
                <a:cs typeface="+mn-ea"/>
                <a:sym typeface="+mn-lt"/>
              </a:rPr>
              <a:t>风险评估常用方法</a:t>
            </a:r>
          </a:p>
        </p:txBody>
      </p:sp>
      <p:sp>
        <p:nvSpPr>
          <p:cNvPr id="46" name="Freeform 7"/>
          <p:cNvSpPr/>
          <p:nvPr/>
        </p:nvSpPr>
        <p:spPr bwMode="auto">
          <a:xfrm>
            <a:off x="252951" y="170154"/>
            <a:ext cx="968619" cy="969218"/>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606179" y="301055"/>
            <a:ext cx="837539" cy="838317"/>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sp>
        <p:nvSpPr>
          <p:cNvPr id="3" name="矩形 2"/>
          <p:cNvSpPr/>
          <p:nvPr/>
        </p:nvSpPr>
        <p:spPr>
          <a:xfrm>
            <a:off x="2068352" y="1962150"/>
            <a:ext cx="3600450" cy="466725"/>
          </a:xfrm>
          <a:prstGeom prst="rect">
            <a:avLst/>
          </a:prstGeom>
          <a:solidFill>
            <a:srgbClr val="B71C2B"/>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7068977" y="1962150"/>
            <a:ext cx="3600450" cy="466725"/>
          </a:xfrm>
          <a:prstGeom prst="rect">
            <a:avLst/>
          </a:prstGeom>
          <a:solidFill>
            <a:srgbClr val="3B3838"/>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2068352" y="2908565"/>
            <a:ext cx="3600450" cy="466725"/>
          </a:xfrm>
          <a:prstGeom prst="rect">
            <a:avLst/>
          </a:prstGeom>
          <a:solidFill>
            <a:srgbClr val="3B3838"/>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7068977" y="2908565"/>
            <a:ext cx="3600450" cy="466725"/>
          </a:xfrm>
          <a:prstGeom prst="rect">
            <a:avLst/>
          </a:prstGeom>
          <a:solidFill>
            <a:srgbClr val="B71C2B"/>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2068352" y="3854979"/>
            <a:ext cx="3600450" cy="466725"/>
          </a:xfrm>
          <a:prstGeom prst="rect">
            <a:avLst/>
          </a:prstGeom>
          <a:solidFill>
            <a:srgbClr val="B71C2B"/>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7068977" y="3854979"/>
            <a:ext cx="3600450" cy="466725"/>
          </a:xfrm>
          <a:prstGeom prst="rect">
            <a:avLst/>
          </a:prstGeom>
          <a:solidFill>
            <a:srgbClr val="3B3838"/>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2068352" y="4801394"/>
            <a:ext cx="3600450" cy="466725"/>
          </a:xfrm>
          <a:prstGeom prst="rect">
            <a:avLst/>
          </a:prstGeom>
          <a:solidFill>
            <a:srgbClr val="3B3838"/>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7068977" y="4801394"/>
            <a:ext cx="3600450" cy="466725"/>
          </a:xfrm>
          <a:prstGeom prst="rect">
            <a:avLst/>
          </a:prstGeom>
          <a:solidFill>
            <a:srgbClr val="B71C2B"/>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Rectangle 3"/>
          <p:cNvSpPr>
            <a:spLocks noChangeArrowheads="1"/>
          </p:cNvSpPr>
          <p:nvPr/>
        </p:nvSpPr>
        <p:spPr bwMode="auto">
          <a:xfrm>
            <a:off x="2896313" y="1843288"/>
            <a:ext cx="2141698"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1600" u="none" dirty="0">
                <a:solidFill>
                  <a:schemeClr val="bg1"/>
                </a:solidFill>
                <a:latin typeface="+mn-lt"/>
                <a:ea typeface="+mn-ea"/>
                <a:cs typeface="+mn-ea"/>
                <a:sym typeface="+mn-lt"/>
              </a:rPr>
              <a:t>安全检查表（</a:t>
            </a:r>
            <a:r>
              <a:rPr lang="en-US" altLang="zh-CN" sz="1600" u="none" dirty="0">
                <a:solidFill>
                  <a:schemeClr val="bg1"/>
                </a:solidFill>
                <a:latin typeface="+mn-lt"/>
                <a:ea typeface="+mn-ea"/>
                <a:cs typeface="+mn-ea"/>
                <a:sym typeface="+mn-lt"/>
              </a:rPr>
              <a:t>SCL</a:t>
            </a:r>
            <a:r>
              <a:rPr lang="zh-CN" altLang="en-US" sz="1600" u="none" dirty="0">
                <a:solidFill>
                  <a:schemeClr val="bg1"/>
                </a:solidFill>
                <a:latin typeface="+mn-lt"/>
                <a:ea typeface="+mn-ea"/>
                <a:cs typeface="+mn-ea"/>
                <a:sym typeface="+mn-lt"/>
              </a:rPr>
              <a:t>）</a:t>
            </a:r>
          </a:p>
        </p:txBody>
      </p:sp>
      <p:sp>
        <p:nvSpPr>
          <p:cNvPr id="25" name="Rectangle 3"/>
          <p:cNvSpPr>
            <a:spLocks noChangeArrowheads="1"/>
          </p:cNvSpPr>
          <p:nvPr/>
        </p:nvSpPr>
        <p:spPr bwMode="auto">
          <a:xfrm>
            <a:off x="8115300" y="1819475"/>
            <a:ext cx="2141698"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1600" u="none" dirty="0">
                <a:solidFill>
                  <a:schemeClr val="bg1"/>
                </a:solidFill>
                <a:latin typeface="+mn-lt"/>
                <a:ea typeface="+mn-ea"/>
                <a:cs typeface="+mn-ea"/>
                <a:sym typeface="+mn-lt"/>
              </a:rPr>
              <a:t>预先危险性分析</a:t>
            </a:r>
          </a:p>
        </p:txBody>
      </p:sp>
      <p:sp>
        <p:nvSpPr>
          <p:cNvPr id="26" name="Rectangle 3"/>
          <p:cNvSpPr>
            <a:spLocks noChangeArrowheads="1"/>
          </p:cNvSpPr>
          <p:nvPr/>
        </p:nvSpPr>
        <p:spPr bwMode="auto">
          <a:xfrm>
            <a:off x="8296275" y="2787784"/>
            <a:ext cx="2141698"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1600" u="none" dirty="0">
                <a:solidFill>
                  <a:schemeClr val="bg1"/>
                </a:solidFill>
                <a:latin typeface="+mn-lt"/>
                <a:ea typeface="+mn-ea"/>
                <a:cs typeface="+mn-ea"/>
                <a:sym typeface="+mn-lt"/>
              </a:rPr>
              <a:t>事件树分析</a:t>
            </a:r>
          </a:p>
        </p:txBody>
      </p:sp>
      <p:sp>
        <p:nvSpPr>
          <p:cNvPr id="27" name="Rectangle 3"/>
          <p:cNvSpPr>
            <a:spLocks noChangeArrowheads="1"/>
          </p:cNvSpPr>
          <p:nvPr/>
        </p:nvSpPr>
        <p:spPr bwMode="auto">
          <a:xfrm>
            <a:off x="8296275" y="3717925"/>
            <a:ext cx="2141698"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1600" u="none" dirty="0">
                <a:solidFill>
                  <a:schemeClr val="bg1"/>
                </a:solidFill>
                <a:latin typeface="+mn-lt"/>
                <a:ea typeface="+mn-ea"/>
                <a:cs typeface="+mn-ea"/>
                <a:sym typeface="+mn-lt"/>
              </a:rPr>
              <a:t>风险图评价法</a:t>
            </a:r>
          </a:p>
        </p:txBody>
      </p:sp>
      <p:sp>
        <p:nvSpPr>
          <p:cNvPr id="28" name="Rectangle 3"/>
          <p:cNvSpPr>
            <a:spLocks noChangeArrowheads="1"/>
          </p:cNvSpPr>
          <p:nvPr/>
        </p:nvSpPr>
        <p:spPr bwMode="auto">
          <a:xfrm>
            <a:off x="7488077" y="4691856"/>
            <a:ext cx="318135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1600" u="none" dirty="0">
                <a:solidFill>
                  <a:schemeClr val="bg1"/>
                </a:solidFill>
                <a:latin typeface="+mn-lt"/>
                <a:ea typeface="+mn-ea"/>
                <a:cs typeface="+mn-ea"/>
                <a:sym typeface="+mn-lt"/>
              </a:rPr>
              <a:t>故障类型和影响分析（</a:t>
            </a:r>
            <a:r>
              <a:rPr lang="en-US" altLang="zh-CN" sz="1600" u="none" dirty="0">
                <a:solidFill>
                  <a:schemeClr val="bg1"/>
                </a:solidFill>
                <a:latin typeface="+mn-lt"/>
                <a:ea typeface="+mn-ea"/>
                <a:cs typeface="+mn-ea"/>
                <a:sym typeface="+mn-lt"/>
              </a:rPr>
              <a:t>FMEA</a:t>
            </a:r>
            <a:r>
              <a:rPr lang="zh-CN" altLang="en-US" sz="1600" u="none" dirty="0">
                <a:solidFill>
                  <a:schemeClr val="bg1"/>
                </a:solidFill>
                <a:latin typeface="+mn-lt"/>
                <a:ea typeface="+mn-ea"/>
                <a:cs typeface="+mn-ea"/>
                <a:sym typeface="+mn-lt"/>
              </a:rPr>
              <a:t>）</a:t>
            </a:r>
          </a:p>
        </p:txBody>
      </p:sp>
      <p:sp>
        <p:nvSpPr>
          <p:cNvPr id="29" name="Rectangle 3"/>
          <p:cNvSpPr>
            <a:spLocks noChangeArrowheads="1"/>
          </p:cNvSpPr>
          <p:nvPr/>
        </p:nvSpPr>
        <p:spPr bwMode="auto">
          <a:xfrm>
            <a:off x="2489476" y="4691856"/>
            <a:ext cx="295537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1600" u="none" dirty="0">
                <a:solidFill>
                  <a:schemeClr val="bg1"/>
                </a:solidFill>
                <a:latin typeface="+mn-lt"/>
                <a:ea typeface="+mn-ea"/>
                <a:cs typeface="+mn-ea"/>
                <a:sym typeface="+mn-lt"/>
              </a:rPr>
              <a:t>作业条件危险性评价法</a:t>
            </a:r>
            <a:r>
              <a:rPr lang="en-US" altLang="zh-CN" sz="1600" u="none" dirty="0">
                <a:solidFill>
                  <a:schemeClr val="bg1"/>
                </a:solidFill>
                <a:latin typeface="+mn-lt"/>
                <a:ea typeface="+mn-ea"/>
                <a:cs typeface="+mn-ea"/>
                <a:sym typeface="+mn-lt"/>
              </a:rPr>
              <a:t>(LEC)</a:t>
            </a:r>
            <a:endParaRPr lang="zh-CN" altLang="en-US" sz="1600" u="none" dirty="0">
              <a:solidFill>
                <a:schemeClr val="bg1"/>
              </a:solidFill>
              <a:latin typeface="+mn-lt"/>
              <a:ea typeface="+mn-ea"/>
              <a:cs typeface="+mn-ea"/>
              <a:sym typeface="+mn-lt"/>
            </a:endParaRPr>
          </a:p>
        </p:txBody>
      </p:sp>
      <p:sp>
        <p:nvSpPr>
          <p:cNvPr id="30" name="Rectangle 3"/>
          <p:cNvSpPr>
            <a:spLocks noChangeArrowheads="1"/>
          </p:cNvSpPr>
          <p:nvPr/>
        </p:nvSpPr>
        <p:spPr bwMode="auto">
          <a:xfrm>
            <a:off x="2619374" y="3730625"/>
            <a:ext cx="269557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1600" u="none" dirty="0">
                <a:solidFill>
                  <a:schemeClr val="bg1"/>
                </a:solidFill>
                <a:latin typeface="+mn-lt"/>
                <a:ea typeface="+mn-ea"/>
                <a:cs typeface="+mn-ea"/>
                <a:sym typeface="+mn-lt"/>
              </a:rPr>
              <a:t>火灾、爆炸危险指数评价法</a:t>
            </a:r>
          </a:p>
        </p:txBody>
      </p:sp>
      <p:sp>
        <p:nvSpPr>
          <p:cNvPr id="31" name="Rectangle 3"/>
          <p:cNvSpPr>
            <a:spLocks noChangeArrowheads="1"/>
          </p:cNvSpPr>
          <p:nvPr/>
        </p:nvSpPr>
        <p:spPr bwMode="auto">
          <a:xfrm>
            <a:off x="3242781" y="2796911"/>
            <a:ext cx="2141698"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1600" u="none" dirty="0">
                <a:solidFill>
                  <a:schemeClr val="bg1"/>
                </a:solidFill>
                <a:latin typeface="+mn-lt"/>
                <a:ea typeface="+mn-ea"/>
                <a:cs typeface="+mn-ea"/>
                <a:sym typeface="+mn-lt"/>
              </a:rPr>
              <a:t>故障树分析</a:t>
            </a:r>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nvGraphicFramePr>
        <p:xfrm>
          <a:off x="1131727" y="1466430"/>
          <a:ext cx="10326848" cy="5221416"/>
        </p:xfrm>
        <a:graphic>
          <a:graphicData uri="http://schemas.openxmlformats.org/drawingml/2006/table">
            <a:tbl>
              <a:tblPr>
                <a:tableStyleId>{BC89EF96-8CEA-46FF-86C4-4CE0E7609802}</a:tableStyleId>
              </a:tblPr>
              <a:tblGrid>
                <a:gridCol w="3442970"/>
                <a:gridCol w="1215045"/>
                <a:gridCol w="2225862"/>
                <a:gridCol w="3442971"/>
              </a:tblGrid>
              <a:tr h="347980">
                <a:tc gridSpan="4">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839470" rtl="0" eaLnBrk="1" fontAlgn="b" latinLnBrk="0" hangingPunct="1">
                        <a:lnSpc>
                          <a:spcPct val="100000"/>
                        </a:lnSpc>
                        <a:spcBef>
                          <a:spcPct val="0"/>
                        </a:spcBef>
                        <a:spcAft>
                          <a:spcPct val="0"/>
                        </a:spcAft>
                        <a:buClr>
                          <a:schemeClr val="hlink"/>
                        </a:buClr>
                        <a:buSzPct val="120000"/>
                        <a:buFont typeface="Bosch Office Sans"/>
                        <a:buNone/>
                      </a:pPr>
                      <a:r>
                        <a:rPr kumimoji="0" lang="de-DE" altLang="zh-CN" sz="1600" u="none" strike="noStrike" cap="none" normalizeH="0" baseline="0" dirty="0">
                          <a:ln>
                            <a:noFill/>
                          </a:ln>
                          <a:solidFill>
                            <a:schemeClr val="bg1"/>
                          </a:solidFill>
                          <a:effectLst/>
                          <a:latin typeface="+mn-ea"/>
                          <a:ea typeface="+mn-ea"/>
                          <a:sym typeface="+mn-lt"/>
                        </a:rPr>
                        <a:t>S1           </a:t>
                      </a:r>
                      <a:r>
                        <a:rPr kumimoji="0" lang="zh-CN" altLang="en-US" sz="1600" u="none" strike="noStrike" cap="none" normalizeH="0" baseline="0" dirty="0">
                          <a:ln>
                            <a:noFill/>
                          </a:ln>
                          <a:solidFill>
                            <a:schemeClr val="bg1"/>
                          </a:solidFill>
                          <a:effectLst/>
                          <a:latin typeface="+mn-ea"/>
                          <a:ea typeface="+mn-ea"/>
                          <a:sym typeface="+mn-lt"/>
                        </a:rPr>
                        <a:t>伤害的严重程度</a:t>
                      </a:r>
                      <a:r>
                        <a:rPr kumimoji="0" lang="zh-CN" altLang="de-DE" sz="1600" u="none" strike="noStrike" cap="none" normalizeH="0" baseline="0" dirty="0">
                          <a:ln>
                            <a:noFill/>
                          </a:ln>
                          <a:solidFill>
                            <a:schemeClr val="bg1"/>
                          </a:solidFill>
                          <a:effectLst/>
                          <a:latin typeface="+mn-ea"/>
                          <a:ea typeface="+mn-ea"/>
                          <a:sym typeface="+mn-lt"/>
                        </a:rPr>
                        <a:t>          </a:t>
                      </a:r>
                      <a:r>
                        <a:rPr kumimoji="0" lang="de-DE" altLang="zh-CN" sz="1600" u="none" strike="noStrike" cap="none" normalizeH="0" baseline="0" dirty="0">
                          <a:ln>
                            <a:noFill/>
                          </a:ln>
                          <a:solidFill>
                            <a:schemeClr val="bg1"/>
                          </a:solidFill>
                          <a:effectLst/>
                          <a:latin typeface="+mn-ea"/>
                          <a:ea typeface="+mn-ea"/>
                          <a:sym typeface="+mn-lt"/>
                        </a:rPr>
                        <a:t>S2</a:t>
                      </a:r>
                      <a:endParaRPr kumimoji="0" lang="de-DE" altLang="zh-CN" sz="1600" b="0" i="0" u="none" strike="noStrike" cap="none" normalizeH="0" baseline="0" dirty="0">
                        <a:ln>
                          <a:noFill/>
                        </a:ln>
                        <a:solidFill>
                          <a:schemeClr val="bg1"/>
                        </a:solidFill>
                        <a:effectLst/>
                        <a:latin typeface="+mn-ea"/>
                        <a:ea typeface="+mn-ea"/>
                        <a:cs typeface="+mn-ea"/>
                        <a:sym typeface="+mn-lt"/>
                      </a:endParaRPr>
                    </a:p>
                  </a:txBody>
                  <a:tcPr marL="96429" marR="96429" marT="52002" marB="52002" anchor="b" horzOverflow="overflow">
                    <a:solidFill>
                      <a:srgbClr val="B71C2B"/>
                    </a:solidFill>
                  </a:tcPr>
                </a:tc>
                <a:tc hMerge="1">
                  <a:txBody>
                    <a:bodyPr/>
                    <a:lstStyle/>
                    <a:p>
                      <a:endParaRPr lang="zh-CN"/>
                    </a:p>
                  </a:txBody>
                  <a:tcPr/>
                </a:tc>
                <a:tc hMerge="1">
                  <a:txBody>
                    <a:bodyPr/>
                    <a:lstStyle/>
                    <a:p>
                      <a:endParaRPr lang="zh-CN"/>
                    </a:p>
                  </a:txBody>
                  <a:tcPr/>
                </a:tc>
                <a:tc hMerge="1">
                  <a:txBody>
                    <a:bodyPr/>
                    <a:lstStyle/>
                    <a:p>
                      <a:endParaRPr lang="zh-CN"/>
                    </a:p>
                  </a:txBody>
                  <a:tcPr/>
                </a:tc>
              </a:tr>
              <a:tr h="835547">
                <a:tc gridSpan="2">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839470" rtl="0" eaLnBrk="1" fontAlgn="b" latinLnBrk="0" hangingPunct="1">
                        <a:lnSpc>
                          <a:spcPct val="100000"/>
                        </a:lnSpc>
                        <a:spcBef>
                          <a:spcPct val="0"/>
                        </a:spcBef>
                        <a:spcAft>
                          <a:spcPct val="0"/>
                        </a:spcAft>
                        <a:buClr>
                          <a:schemeClr val="hlink"/>
                        </a:buClr>
                        <a:buSzPct val="120000"/>
                        <a:buFont typeface="Bosch Office Sans"/>
                        <a:buNone/>
                      </a:pPr>
                      <a:r>
                        <a:rPr kumimoji="0" lang="zh-CN" altLang="de-DE" sz="1600" u="none" strike="noStrike" cap="none" normalizeH="0" baseline="0" dirty="0">
                          <a:ln>
                            <a:noFill/>
                          </a:ln>
                          <a:effectLst/>
                          <a:latin typeface="+mn-ea"/>
                          <a:ea typeface="+mn-ea"/>
                          <a:sym typeface="+mn-lt"/>
                        </a:rPr>
                        <a:t>轻度的 </a:t>
                      </a:r>
                      <a:r>
                        <a:rPr kumimoji="0" lang="zh-CN" altLang="en-US" sz="1600" u="none" strike="noStrike" cap="none" normalizeH="0" baseline="0" dirty="0">
                          <a:ln>
                            <a:noFill/>
                          </a:ln>
                          <a:effectLst/>
                          <a:latin typeface="+mn-ea"/>
                          <a:ea typeface="+mn-ea"/>
                          <a:sym typeface="+mn-lt"/>
                        </a:rPr>
                        <a:t>（</a:t>
                      </a:r>
                      <a:r>
                        <a:rPr kumimoji="0" lang="zh-CN" altLang="de-DE" sz="1600" u="none" strike="noStrike" cap="none" normalizeH="0" baseline="0" dirty="0">
                          <a:ln>
                            <a:noFill/>
                          </a:ln>
                          <a:effectLst/>
                          <a:latin typeface="+mn-ea"/>
                          <a:ea typeface="+mn-ea"/>
                          <a:sym typeface="+mn-lt"/>
                        </a:rPr>
                        <a:t> 通常是可逆转的</a:t>
                      </a:r>
                      <a:r>
                        <a:rPr kumimoji="0" lang="zh-CN" altLang="en-US" sz="1600" u="none" strike="noStrike" cap="none" normalizeH="0" baseline="0" dirty="0">
                          <a:ln>
                            <a:noFill/>
                          </a:ln>
                          <a:effectLst/>
                          <a:latin typeface="+mn-ea"/>
                          <a:ea typeface="+mn-ea"/>
                          <a:sym typeface="+mn-lt"/>
                        </a:rPr>
                        <a:t>），例如：擦伤、划伤。</a:t>
                      </a:r>
                      <a:endParaRPr kumimoji="0" lang="zh-CN" altLang="de-DE" sz="1600" b="0" i="0" u="none" strike="noStrike" cap="none" normalizeH="0" baseline="0" dirty="0">
                        <a:ln>
                          <a:noFill/>
                        </a:ln>
                        <a:solidFill>
                          <a:schemeClr val="tx1"/>
                        </a:solidFill>
                        <a:effectLst/>
                        <a:latin typeface="+mn-ea"/>
                        <a:ea typeface="+mn-ea"/>
                        <a:cs typeface="+mn-ea"/>
                        <a:sym typeface="+mn-lt"/>
                      </a:endParaRPr>
                    </a:p>
                  </a:txBody>
                  <a:tcPr marL="96429" marR="96429" marT="52002" marB="52002" anchor="ctr" horzOverflow="overflow"/>
                </a:tc>
                <a:tc hMerge="1">
                  <a:txBody>
                    <a:bodyPr/>
                    <a:lstStyle/>
                    <a:p>
                      <a:endParaRPr lang="zh-CN"/>
                    </a:p>
                  </a:txBody>
                  <a:tcPr/>
                </a:tc>
                <a:tc gridSpan="2">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839470" rtl="0" eaLnBrk="1" fontAlgn="b" latinLnBrk="0" hangingPunct="1">
                        <a:lnSpc>
                          <a:spcPct val="100000"/>
                        </a:lnSpc>
                        <a:spcBef>
                          <a:spcPct val="0"/>
                        </a:spcBef>
                        <a:spcAft>
                          <a:spcPct val="0"/>
                        </a:spcAft>
                        <a:buClr>
                          <a:schemeClr val="hlink"/>
                        </a:buClr>
                        <a:buSzPct val="120000"/>
                        <a:buFont typeface="Bosch Office Sans"/>
                        <a:buNone/>
                      </a:pPr>
                      <a:r>
                        <a:rPr kumimoji="0" lang="zh-CN" altLang="en-US" sz="1600" u="none" strike="noStrike" cap="none" normalizeH="0" baseline="0" dirty="0">
                          <a:ln>
                            <a:noFill/>
                          </a:ln>
                          <a:effectLst/>
                          <a:latin typeface="+mn-ea"/>
                          <a:ea typeface="+mn-ea"/>
                          <a:sym typeface="+mn-lt"/>
                        </a:rPr>
                        <a:t>伤害</a:t>
                      </a:r>
                      <a:r>
                        <a:rPr kumimoji="0" lang="en-US" altLang="zh-CN" sz="1600" u="none" strike="noStrike" cap="none" normalizeH="0" baseline="0" dirty="0">
                          <a:ln>
                            <a:noFill/>
                          </a:ln>
                          <a:effectLst/>
                          <a:latin typeface="+mn-ea"/>
                          <a:ea typeface="+mn-ea"/>
                          <a:sym typeface="+mn-lt"/>
                        </a:rPr>
                        <a:t>(</a:t>
                      </a:r>
                      <a:r>
                        <a:rPr kumimoji="0" lang="zh-CN" altLang="en-US" sz="1600" u="none" strike="noStrike" cap="none" normalizeH="0" baseline="0" dirty="0">
                          <a:ln>
                            <a:noFill/>
                          </a:ln>
                          <a:effectLst/>
                          <a:latin typeface="+mn-ea"/>
                          <a:ea typeface="+mn-ea"/>
                          <a:sym typeface="+mn-lt"/>
                        </a:rPr>
                        <a:t>通常不能恢复，包括死亡</a:t>
                      </a:r>
                      <a:r>
                        <a:rPr kumimoji="0" lang="en-US" altLang="zh-CN" sz="1600" u="none" strike="noStrike" cap="none" normalizeH="0" baseline="0" dirty="0">
                          <a:ln>
                            <a:noFill/>
                          </a:ln>
                          <a:effectLst/>
                          <a:latin typeface="+mn-ea"/>
                          <a:ea typeface="+mn-ea"/>
                          <a:sym typeface="+mn-lt"/>
                        </a:rPr>
                        <a:t>)</a:t>
                      </a:r>
                      <a:r>
                        <a:rPr kumimoji="0" lang="zh-CN" altLang="en-US" sz="1600" u="none" strike="noStrike" cap="none" normalizeH="0" baseline="0" dirty="0">
                          <a:ln>
                            <a:noFill/>
                          </a:ln>
                          <a:effectLst/>
                          <a:latin typeface="+mn-ea"/>
                          <a:ea typeface="+mn-ea"/>
                          <a:sym typeface="+mn-lt"/>
                        </a:rPr>
                        <a:t>。例如：肢体被切断、撕裂或挤压，骨折，需要缝线的严重伤害，严重的骨骼损伤，死亡。</a:t>
                      </a:r>
                      <a:endParaRPr kumimoji="0" lang="zh-CN" altLang="en-US" sz="1600" b="0" i="0" u="none" strike="noStrike" cap="none" normalizeH="0" baseline="0" dirty="0">
                        <a:ln>
                          <a:noFill/>
                        </a:ln>
                        <a:solidFill>
                          <a:schemeClr val="tx1"/>
                        </a:solidFill>
                        <a:effectLst/>
                        <a:latin typeface="+mn-ea"/>
                        <a:ea typeface="+mn-ea"/>
                        <a:cs typeface="+mn-ea"/>
                        <a:sym typeface="+mn-lt"/>
                      </a:endParaRPr>
                    </a:p>
                  </a:txBody>
                  <a:tcPr marL="96429" marR="96429" marT="52002" marB="52002" anchor="ctr" horzOverflow="overflow"/>
                </a:tc>
                <a:tc hMerge="1">
                  <a:txBody>
                    <a:bodyPr/>
                    <a:lstStyle/>
                    <a:p>
                      <a:endParaRPr lang="zh-CN"/>
                    </a:p>
                  </a:txBody>
                  <a:tcPr/>
                </a:tc>
              </a:tr>
              <a:tr h="347851">
                <a:tc gridSpan="4">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839470" rtl="0" eaLnBrk="1" fontAlgn="b" latinLnBrk="0" hangingPunct="1">
                        <a:lnSpc>
                          <a:spcPct val="100000"/>
                        </a:lnSpc>
                        <a:spcBef>
                          <a:spcPct val="0"/>
                        </a:spcBef>
                        <a:spcAft>
                          <a:spcPct val="0"/>
                        </a:spcAft>
                        <a:buClr>
                          <a:schemeClr val="hlink"/>
                        </a:buClr>
                        <a:buSzPct val="120000"/>
                        <a:buFont typeface="Bosch Office Sans"/>
                        <a:buNone/>
                      </a:pPr>
                      <a:r>
                        <a:rPr kumimoji="0" lang="de-DE" altLang="zh-CN" sz="1600" u="none" strike="noStrike" cap="none" normalizeH="0" baseline="0" dirty="0">
                          <a:ln>
                            <a:noFill/>
                          </a:ln>
                          <a:solidFill>
                            <a:schemeClr val="bg1"/>
                          </a:solidFill>
                          <a:effectLst/>
                          <a:latin typeface="+mn-ea"/>
                          <a:ea typeface="+mn-ea"/>
                          <a:sym typeface="+mn-lt"/>
                        </a:rPr>
                        <a:t>F1                  </a:t>
                      </a:r>
                      <a:r>
                        <a:rPr kumimoji="0" lang="zh-CN" altLang="en-US" sz="1600" u="none" strike="noStrike" cap="none" normalizeH="0" baseline="0" dirty="0">
                          <a:ln>
                            <a:noFill/>
                          </a:ln>
                          <a:solidFill>
                            <a:schemeClr val="bg1"/>
                          </a:solidFill>
                          <a:effectLst/>
                          <a:latin typeface="+mn-ea"/>
                          <a:ea typeface="+mn-ea"/>
                          <a:sym typeface="+mn-lt"/>
                        </a:rPr>
                        <a:t>暴露于</a:t>
                      </a:r>
                      <a:r>
                        <a:rPr kumimoji="0" lang="zh-CN" altLang="de-DE" sz="1600" u="none" strike="noStrike" cap="none" normalizeH="0" baseline="0" dirty="0">
                          <a:ln>
                            <a:noFill/>
                          </a:ln>
                          <a:solidFill>
                            <a:schemeClr val="bg1"/>
                          </a:solidFill>
                          <a:effectLst/>
                          <a:latin typeface="+mn-ea"/>
                          <a:ea typeface="+mn-ea"/>
                          <a:sym typeface="+mn-lt"/>
                        </a:rPr>
                        <a:t>危险区域的频率                      </a:t>
                      </a:r>
                      <a:r>
                        <a:rPr kumimoji="0" lang="de-DE" altLang="zh-CN" sz="1600" u="none" strike="noStrike" cap="none" normalizeH="0" baseline="0" dirty="0">
                          <a:ln>
                            <a:noFill/>
                          </a:ln>
                          <a:solidFill>
                            <a:schemeClr val="bg1"/>
                          </a:solidFill>
                          <a:effectLst/>
                          <a:latin typeface="+mn-ea"/>
                          <a:ea typeface="+mn-ea"/>
                          <a:sym typeface="+mn-lt"/>
                        </a:rPr>
                        <a:t>F2</a:t>
                      </a:r>
                      <a:endParaRPr kumimoji="0" lang="de-DE" altLang="zh-CN" sz="1600" b="1" i="0" u="none" strike="noStrike" cap="none" normalizeH="0" baseline="0" dirty="0">
                        <a:ln>
                          <a:noFill/>
                        </a:ln>
                        <a:solidFill>
                          <a:schemeClr val="bg1"/>
                        </a:solidFill>
                        <a:effectLst/>
                        <a:latin typeface="+mn-ea"/>
                        <a:ea typeface="+mn-ea"/>
                        <a:cs typeface="+mn-ea"/>
                        <a:sym typeface="+mn-lt"/>
                      </a:endParaRPr>
                    </a:p>
                  </a:txBody>
                  <a:tcPr marL="96429" marR="96429" marT="52002" marB="52002" anchor="ctr" horzOverflow="overflow">
                    <a:solidFill>
                      <a:schemeClr val="accent6">
                        <a:lumMod val="60000"/>
                        <a:lumOff val="40000"/>
                      </a:schemeClr>
                    </a:solidFill>
                  </a:tcPr>
                </a:tc>
                <a:tc hMerge="1">
                  <a:txBody>
                    <a:bodyPr/>
                    <a:lstStyle/>
                    <a:p>
                      <a:endParaRPr lang="zh-CN"/>
                    </a:p>
                  </a:txBody>
                  <a:tcPr/>
                </a:tc>
                <a:tc hMerge="1">
                  <a:txBody>
                    <a:bodyPr/>
                    <a:lstStyle/>
                    <a:p>
                      <a:endParaRPr lang="zh-CN"/>
                    </a:p>
                  </a:txBody>
                  <a:tcPr/>
                </a:tc>
                <a:tc hMerge="1">
                  <a:txBody>
                    <a:bodyPr/>
                    <a:lstStyle/>
                    <a:p>
                      <a:endParaRPr lang="zh-CN"/>
                    </a:p>
                  </a:txBody>
                  <a:tcPr/>
                </a:tc>
              </a:tr>
              <a:tr h="591699">
                <a:tc gridSpan="2">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839470" rtl="0" eaLnBrk="1" fontAlgn="b" latinLnBrk="0" hangingPunct="1">
                        <a:lnSpc>
                          <a:spcPct val="100000"/>
                        </a:lnSpc>
                        <a:spcBef>
                          <a:spcPct val="0"/>
                        </a:spcBef>
                        <a:spcAft>
                          <a:spcPct val="0"/>
                        </a:spcAft>
                        <a:buClr>
                          <a:schemeClr val="hlink"/>
                        </a:buClr>
                        <a:buSzPct val="120000"/>
                        <a:buFont typeface="Bosch Office Sans"/>
                        <a:buNone/>
                      </a:pPr>
                      <a:r>
                        <a:rPr kumimoji="0" lang="zh-CN" altLang="en-US" sz="1600" u="none" strike="noStrike" cap="none" normalizeH="0" baseline="0">
                          <a:ln>
                            <a:noFill/>
                          </a:ln>
                          <a:effectLst/>
                          <a:latin typeface="+mn-ea"/>
                          <a:ea typeface="+mn-ea"/>
                          <a:sym typeface="+mn-lt"/>
                        </a:rPr>
                        <a:t>每个工作班次不超过</a:t>
                      </a:r>
                      <a:r>
                        <a:rPr kumimoji="0" lang="en-US" altLang="zh-CN" sz="1600" u="none" strike="noStrike" cap="none" normalizeH="0" baseline="0">
                          <a:ln>
                            <a:noFill/>
                          </a:ln>
                          <a:effectLst/>
                          <a:latin typeface="+mn-ea"/>
                          <a:ea typeface="+mn-ea"/>
                          <a:sym typeface="+mn-lt"/>
                        </a:rPr>
                        <a:t>2</a:t>
                      </a:r>
                      <a:r>
                        <a:rPr kumimoji="0" lang="zh-CN" altLang="en-US" sz="1600" u="none" strike="noStrike" cap="none" normalizeH="0" baseline="0">
                          <a:ln>
                            <a:noFill/>
                          </a:ln>
                          <a:effectLst/>
                          <a:latin typeface="+mn-ea"/>
                          <a:ea typeface="+mn-ea"/>
                          <a:sym typeface="+mn-lt"/>
                        </a:rPr>
                        <a:t>次或每个工作班次累积暴露时间不超过</a:t>
                      </a:r>
                      <a:r>
                        <a:rPr kumimoji="0" lang="en-US" altLang="zh-CN" sz="1600" u="none" strike="noStrike" cap="none" normalizeH="0" baseline="0">
                          <a:ln>
                            <a:noFill/>
                          </a:ln>
                          <a:effectLst/>
                          <a:latin typeface="+mn-ea"/>
                          <a:ea typeface="+mn-ea"/>
                          <a:sym typeface="+mn-lt"/>
                        </a:rPr>
                        <a:t>15 min</a:t>
                      </a:r>
                      <a:r>
                        <a:rPr kumimoji="0" lang="zh-CN" altLang="en-US" sz="1600" u="none" strike="noStrike" cap="none" normalizeH="0" baseline="0">
                          <a:ln>
                            <a:noFill/>
                          </a:ln>
                          <a:effectLst/>
                          <a:latin typeface="+mn-ea"/>
                          <a:ea typeface="+mn-ea"/>
                          <a:sym typeface="+mn-lt"/>
                        </a:rPr>
                        <a:t>。</a:t>
                      </a:r>
                      <a:endParaRPr kumimoji="0" lang="zh-CN" altLang="de-DE" sz="1600" b="0" i="0" u="none" strike="noStrike" cap="none" normalizeH="0" baseline="0">
                        <a:ln>
                          <a:noFill/>
                        </a:ln>
                        <a:solidFill>
                          <a:schemeClr val="tx1"/>
                        </a:solidFill>
                        <a:effectLst/>
                        <a:latin typeface="+mn-ea"/>
                        <a:ea typeface="+mn-ea"/>
                        <a:cs typeface="+mn-ea"/>
                        <a:sym typeface="+mn-lt"/>
                      </a:endParaRPr>
                    </a:p>
                  </a:txBody>
                  <a:tcPr marL="96429" marR="96429" marT="52002" marB="52002" anchor="ctr" horzOverflow="overflow"/>
                </a:tc>
                <a:tc hMerge="1">
                  <a:txBody>
                    <a:bodyPr/>
                    <a:lstStyle/>
                    <a:p>
                      <a:endParaRPr lang="zh-CN"/>
                    </a:p>
                  </a:txBody>
                  <a:tcPr/>
                </a:tc>
                <a:tc gridSpan="2">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839470" rtl="0" eaLnBrk="1" fontAlgn="b" latinLnBrk="0" hangingPunct="1">
                        <a:lnSpc>
                          <a:spcPct val="100000"/>
                        </a:lnSpc>
                        <a:spcBef>
                          <a:spcPct val="0"/>
                        </a:spcBef>
                        <a:spcAft>
                          <a:spcPct val="0"/>
                        </a:spcAft>
                        <a:buClr>
                          <a:schemeClr val="hlink"/>
                        </a:buClr>
                        <a:buSzPct val="120000"/>
                        <a:buFont typeface="Bosch Office Sans"/>
                        <a:buNone/>
                      </a:pPr>
                      <a:r>
                        <a:rPr kumimoji="0" lang="zh-CN" altLang="en-US" sz="1600" u="none" strike="noStrike" cap="none" normalizeH="0" baseline="0" dirty="0">
                          <a:ln>
                            <a:noFill/>
                          </a:ln>
                          <a:effectLst/>
                          <a:latin typeface="+mn-ea"/>
                          <a:ea typeface="+mn-ea"/>
                          <a:sym typeface="+mn-lt"/>
                        </a:rPr>
                        <a:t>每个工作班次超过</a:t>
                      </a:r>
                      <a:r>
                        <a:rPr kumimoji="0" lang="en-US" altLang="zh-CN" sz="1600" u="none" strike="noStrike" cap="none" normalizeH="0" baseline="0" dirty="0">
                          <a:ln>
                            <a:noFill/>
                          </a:ln>
                          <a:effectLst/>
                          <a:latin typeface="+mn-ea"/>
                          <a:ea typeface="+mn-ea"/>
                          <a:sym typeface="+mn-lt"/>
                        </a:rPr>
                        <a:t>2</a:t>
                      </a:r>
                      <a:r>
                        <a:rPr kumimoji="0" lang="zh-CN" altLang="en-US" sz="1600" u="none" strike="noStrike" cap="none" normalizeH="0" baseline="0" dirty="0">
                          <a:ln>
                            <a:noFill/>
                          </a:ln>
                          <a:effectLst/>
                          <a:latin typeface="+mn-ea"/>
                          <a:ea typeface="+mn-ea"/>
                          <a:sym typeface="+mn-lt"/>
                        </a:rPr>
                        <a:t>次或每个工作班次累积暴露时间超过</a:t>
                      </a:r>
                      <a:r>
                        <a:rPr kumimoji="0" lang="en-US" altLang="zh-CN" sz="1600" u="none" strike="noStrike" cap="none" normalizeH="0" baseline="0" dirty="0">
                          <a:ln>
                            <a:noFill/>
                          </a:ln>
                          <a:effectLst/>
                          <a:latin typeface="+mn-ea"/>
                          <a:ea typeface="+mn-ea"/>
                          <a:sym typeface="+mn-lt"/>
                        </a:rPr>
                        <a:t>15 min</a:t>
                      </a:r>
                      <a:r>
                        <a:rPr kumimoji="0" lang="zh-CN" altLang="en-US" sz="1600" u="none" strike="noStrike" cap="none" normalizeH="0" baseline="0" dirty="0">
                          <a:ln>
                            <a:noFill/>
                          </a:ln>
                          <a:effectLst/>
                          <a:latin typeface="+mn-ea"/>
                          <a:ea typeface="+mn-ea"/>
                          <a:sym typeface="+mn-lt"/>
                        </a:rPr>
                        <a:t>。</a:t>
                      </a:r>
                      <a:endParaRPr kumimoji="0" lang="zh-CN" altLang="de-DE" sz="1600" b="0" i="0" u="none" strike="noStrike" cap="none" normalizeH="0" baseline="0" dirty="0">
                        <a:ln>
                          <a:noFill/>
                        </a:ln>
                        <a:solidFill>
                          <a:schemeClr val="tx1"/>
                        </a:solidFill>
                        <a:effectLst/>
                        <a:latin typeface="+mn-ea"/>
                        <a:ea typeface="+mn-ea"/>
                        <a:cs typeface="+mn-ea"/>
                        <a:sym typeface="+mn-lt"/>
                      </a:endParaRPr>
                    </a:p>
                  </a:txBody>
                  <a:tcPr marL="96429" marR="96429" marT="52002" marB="52002" anchor="ctr" horzOverflow="overflow"/>
                </a:tc>
                <a:tc hMerge="1">
                  <a:txBody>
                    <a:bodyPr/>
                    <a:lstStyle/>
                    <a:p>
                      <a:endParaRPr lang="zh-CN"/>
                    </a:p>
                  </a:txBody>
                  <a:tcPr/>
                </a:tc>
              </a:tr>
              <a:tr h="347851">
                <a:tc gridSpan="4">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839470" rtl="0" eaLnBrk="1" fontAlgn="b" latinLnBrk="0" hangingPunct="1">
                        <a:lnSpc>
                          <a:spcPct val="100000"/>
                        </a:lnSpc>
                        <a:spcBef>
                          <a:spcPct val="0"/>
                        </a:spcBef>
                        <a:spcAft>
                          <a:spcPct val="0"/>
                        </a:spcAft>
                        <a:buClr>
                          <a:schemeClr val="hlink"/>
                        </a:buClr>
                        <a:buSzPct val="120000"/>
                        <a:buFont typeface="Bosch Office Sans"/>
                        <a:buNone/>
                      </a:pPr>
                      <a:r>
                        <a:rPr kumimoji="0" lang="en-US" altLang="zh-CN" sz="1600" u="none" strike="noStrike" cap="none" normalizeH="0" baseline="0" dirty="0">
                          <a:ln>
                            <a:noFill/>
                          </a:ln>
                          <a:solidFill>
                            <a:schemeClr val="bg1"/>
                          </a:solidFill>
                          <a:effectLst/>
                          <a:latin typeface="+mn-ea"/>
                          <a:ea typeface="+mn-ea"/>
                          <a:sym typeface="+mn-lt"/>
                        </a:rPr>
                        <a:t>A</a:t>
                      </a:r>
                      <a:r>
                        <a:rPr kumimoji="0" lang="zh-CN" altLang="zh-CN" sz="1600" u="none" strike="noStrike" cap="none" normalizeH="0" baseline="0" dirty="0">
                          <a:ln>
                            <a:noFill/>
                          </a:ln>
                          <a:solidFill>
                            <a:schemeClr val="bg1"/>
                          </a:solidFill>
                          <a:effectLst/>
                          <a:latin typeface="+mn-ea"/>
                          <a:ea typeface="+mn-ea"/>
                          <a:sym typeface="+mn-lt"/>
                        </a:rPr>
                        <a:t>1                    </a:t>
                      </a:r>
                      <a:r>
                        <a:rPr kumimoji="0" lang="zh-CN" altLang="en-US" sz="1600" u="none" strike="noStrike" cap="none" normalizeH="0" baseline="0" dirty="0">
                          <a:ln>
                            <a:noFill/>
                          </a:ln>
                          <a:solidFill>
                            <a:schemeClr val="bg1"/>
                          </a:solidFill>
                          <a:effectLst/>
                          <a:latin typeface="+mn-ea"/>
                          <a:ea typeface="+mn-ea"/>
                          <a:sym typeface="+mn-lt"/>
                        </a:rPr>
                        <a:t>规避或减少伤害</a:t>
                      </a:r>
                      <a:r>
                        <a:rPr kumimoji="0" lang="zh-CN" altLang="zh-CN" sz="1600" u="none" strike="noStrike" cap="none" normalizeH="0" baseline="0" dirty="0">
                          <a:ln>
                            <a:noFill/>
                          </a:ln>
                          <a:solidFill>
                            <a:schemeClr val="bg1"/>
                          </a:solidFill>
                          <a:effectLst/>
                          <a:latin typeface="+mn-ea"/>
                          <a:ea typeface="+mn-ea"/>
                          <a:sym typeface="+mn-lt"/>
                        </a:rPr>
                        <a:t>的可能性                        </a:t>
                      </a:r>
                      <a:r>
                        <a:rPr kumimoji="0" lang="en-US" altLang="zh-CN" sz="1600" u="none" strike="noStrike" cap="none" normalizeH="0" baseline="0" dirty="0">
                          <a:ln>
                            <a:noFill/>
                          </a:ln>
                          <a:solidFill>
                            <a:schemeClr val="bg1"/>
                          </a:solidFill>
                          <a:effectLst/>
                          <a:latin typeface="+mn-ea"/>
                          <a:ea typeface="+mn-ea"/>
                          <a:sym typeface="+mn-lt"/>
                        </a:rPr>
                        <a:t>A</a:t>
                      </a:r>
                      <a:r>
                        <a:rPr kumimoji="0" lang="zh-CN" altLang="zh-CN" sz="1600" u="none" strike="noStrike" cap="none" normalizeH="0" baseline="0" dirty="0">
                          <a:ln>
                            <a:noFill/>
                          </a:ln>
                          <a:solidFill>
                            <a:schemeClr val="bg1"/>
                          </a:solidFill>
                          <a:effectLst/>
                          <a:latin typeface="+mn-ea"/>
                          <a:ea typeface="+mn-ea"/>
                          <a:sym typeface="+mn-lt"/>
                        </a:rPr>
                        <a:t>2</a:t>
                      </a:r>
                      <a:endParaRPr kumimoji="0" lang="zh-CN" altLang="zh-CN" sz="1600" b="1" i="0" u="none" strike="noStrike" cap="none" normalizeH="0" baseline="0" dirty="0">
                        <a:ln>
                          <a:noFill/>
                        </a:ln>
                        <a:solidFill>
                          <a:schemeClr val="bg1"/>
                        </a:solidFill>
                        <a:effectLst/>
                        <a:latin typeface="+mn-ea"/>
                        <a:ea typeface="+mn-ea"/>
                        <a:cs typeface="+mn-ea"/>
                        <a:sym typeface="+mn-lt"/>
                      </a:endParaRPr>
                    </a:p>
                  </a:txBody>
                  <a:tcPr marL="96429" marR="96429" marT="52002" marB="52002" anchor="ctr" horzOverflow="overflow">
                    <a:solidFill>
                      <a:schemeClr val="bg1">
                        <a:lumMod val="50000"/>
                      </a:schemeClr>
                    </a:solidFill>
                  </a:tcPr>
                </a:tc>
                <a:tc hMerge="1">
                  <a:txBody>
                    <a:bodyPr/>
                    <a:lstStyle/>
                    <a:p>
                      <a:endParaRPr lang="zh-CN"/>
                    </a:p>
                  </a:txBody>
                  <a:tcPr/>
                </a:tc>
                <a:tc hMerge="1">
                  <a:txBody>
                    <a:bodyPr/>
                    <a:lstStyle/>
                    <a:p>
                      <a:endParaRPr lang="zh-CN"/>
                    </a:p>
                  </a:txBody>
                  <a:tcPr/>
                </a:tc>
                <a:tc hMerge="1">
                  <a:txBody>
                    <a:bodyPr/>
                    <a:lstStyle/>
                    <a:p>
                      <a:endParaRPr lang="zh-CN"/>
                    </a:p>
                  </a:txBody>
                  <a:tcPr/>
                </a:tc>
              </a:tr>
              <a:tr h="1567090">
                <a:tc gridSpan="2">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839470" rtl="0" eaLnBrk="1" fontAlgn="b" latinLnBrk="0" hangingPunct="1">
                        <a:lnSpc>
                          <a:spcPct val="150000"/>
                        </a:lnSpc>
                        <a:spcBef>
                          <a:spcPct val="0"/>
                        </a:spcBef>
                        <a:spcAft>
                          <a:spcPct val="0"/>
                        </a:spcAft>
                        <a:buClr>
                          <a:schemeClr val="hlink"/>
                        </a:buClr>
                        <a:buSzPct val="120000"/>
                        <a:buFont typeface="Bosch Office Sans"/>
                        <a:buNone/>
                      </a:pPr>
                      <a:r>
                        <a:rPr lang="zh-CN" altLang="en-US" sz="1600" dirty="0">
                          <a:latin typeface="+mn-ea"/>
                          <a:ea typeface="+mn-ea"/>
                          <a:sym typeface="+mn-lt"/>
                        </a:rPr>
                        <a:t>一些情况下可能</a:t>
                      </a:r>
                      <a:endParaRPr lang="en-US" altLang="zh-CN" sz="1600" dirty="0">
                        <a:latin typeface="+mn-ea"/>
                        <a:ea typeface="+mn-ea"/>
                        <a:sym typeface="+mn-lt"/>
                      </a:endParaRPr>
                    </a:p>
                    <a:p>
                      <a:pPr marL="285750" marR="0" lvl="0" indent="-285750" algn="l" defTabSz="839470" rtl="0" eaLnBrk="1" fontAlgn="b" latinLnBrk="0" hangingPunct="1">
                        <a:lnSpc>
                          <a:spcPct val="150000"/>
                        </a:lnSpc>
                        <a:spcBef>
                          <a:spcPct val="0"/>
                        </a:spcBef>
                        <a:spcAft>
                          <a:spcPct val="0"/>
                        </a:spcAft>
                        <a:buClr>
                          <a:srgbClr val="3B3838"/>
                        </a:buClr>
                        <a:buSzPct val="120000"/>
                        <a:buFont typeface="Arial" charset="0"/>
                        <a:buChar char="•"/>
                      </a:pPr>
                      <a:r>
                        <a:rPr lang="zh-CN" altLang="en-US" sz="1400" dirty="0">
                          <a:latin typeface="+mn-ea"/>
                          <a:ea typeface="+mn-ea"/>
                          <a:sym typeface="+mn-lt"/>
                        </a:rPr>
                        <a:t>如果零部件的移动速度小于</a:t>
                      </a:r>
                      <a:r>
                        <a:rPr lang="en-US" altLang="zh-CN" sz="1400" dirty="0">
                          <a:latin typeface="+mn-ea"/>
                          <a:ea typeface="+mn-ea"/>
                          <a:sym typeface="+mn-lt"/>
                        </a:rPr>
                        <a:t>0</a:t>
                      </a:r>
                      <a:r>
                        <a:rPr lang="zh-CN" altLang="en-US" sz="1400" dirty="0">
                          <a:latin typeface="+mn-ea"/>
                          <a:ea typeface="+mn-ea"/>
                          <a:sym typeface="+mn-lt"/>
                        </a:rPr>
                        <a:t>．</a:t>
                      </a:r>
                      <a:r>
                        <a:rPr lang="en-US" altLang="zh-CN" sz="1400" dirty="0">
                          <a:latin typeface="+mn-ea"/>
                          <a:ea typeface="+mn-ea"/>
                          <a:sym typeface="+mn-lt"/>
                        </a:rPr>
                        <a:t>25 m</a:t>
                      </a:r>
                      <a:r>
                        <a:rPr lang="zh-CN" altLang="en-US" sz="1400" dirty="0">
                          <a:latin typeface="+mn-ea"/>
                          <a:ea typeface="+mn-ea"/>
                          <a:sym typeface="+mn-lt"/>
                        </a:rPr>
                        <a:t>／</a:t>
                      </a:r>
                      <a:r>
                        <a:rPr lang="en-US" altLang="zh-CN" sz="1400" dirty="0">
                          <a:latin typeface="+mn-ea"/>
                          <a:ea typeface="+mn-ea"/>
                          <a:sym typeface="+mn-lt"/>
                        </a:rPr>
                        <a:t>s</a:t>
                      </a:r>
                      <a:r>
                        <a:rPr lang="zh-CN" altLang="en-US" sz="1400" dirty="0">
                          <a:latin typeface="+mn-ea"/>
                          <a:ea typeface="+mn-ea"/>
                          <a:sym typeface="+mn-lt"/>
                        </a:rPr>
                        <a:t>，且暴露工人熟悉风险和危险状态或即将发生危险事件的迹象；</a:t>
                      </a:r>
                      <a:endParaRPr lang="en-US" altLang="zh-CN" sz="1400" dirty="0">
                        <a:latin typeface="+mn-ea"/>
                        <a:ea typeface="+mn-ea"/>
                        <a:sym typeface="+mn-lt"/>
                      </a:endParaRPr>
                    </a:p>
                    <a:p>
                      <a:pPr marL="285750" marR="0" lvl="0" indent="-285750" algn="l" defTabSz="839470" rtl="0" eaLnBrk="1" fontAlgn="b" latinLnBrk="0" hangingPunct="1">
                        <a:lnSpc>
                          <a:spcPct val="150000"/>
                        </a:lnSpc>
                        <a:spcBef>
                          <a:spcPct val="0"/>
                        </a:spcBef>
                        <a:spcAft>
                          <a:spcPct val="0"/>
                        </a:spcAft>
                        <a:buClr>
                          <a:srgbClr val="3B3838"/>
                        </a:buClr>
                        <a:buSzPct val="120000"/>
                        <a:buFont typeface="Arial" charset="0"/>
                        <a:buChar char="•"/>
                      </a:pPr>
                      <a:r>
                        <a:rPr lang="zh-CN" altLang="en-US" sz="1400" dirty="0">
                          <a:latin typeface="+mn-ea"/>
                          <a:ea typeface="+mn-ea"/>
                          <a:sym typeface="+mn-lt"/>
                        </a:rPr>
                        <a:t>取决于特定条件</a:t>
                      </a:r>
                      <a:r>
                        <a:rPr lang="en-US" altLang="zh-CN" sz="1400" dirty="0">
                          <a:latin typeface="+mn-ea"/>
                          <a:ea typeface="+mn-ea"/>
                          <a:sym typeface="+mn-lt"/>
                        </a:rPr>
                        <a:t>(</a:t>
                      </a:r>
                      <a:r>
                        <a:rPr lang="zh-CN" altLang="en-US" sz="1400" dirty="0">
                          <a:latin typeface="+mn-ea"/>
                          <a:ea typeface="+mn-ea"/>
                          <a:sym typeface="+mn-lt"/>
                        </a:rPr>
                        <a:t>温度、噪声、人类工效学等</a:t>
                      </a:r>
                      <a:r>
                        <a:rPr lang="en-US" altLang="zh-CN" sz="1400" dirty="0">
                          <a:latin typeface="+mn-ea"/>
                          <a:ea typeface="+mn-ea"/>
                          <a:sym typeface="+mn-lt"/>
                        </a:rPr>
                        <a:t>)</a:t>
                      </a:r>
                      <a:r>
                        <a:rPr lang="zh-CN" altLang="en-US" sz="1400" dirty="0">
                          <a:latin typeface="+mn-ea"/>
                          <a:ea typeface="+mn-ea"/>
                          <a:sym typeface="+mn-lt"/>
                        </a:rPr>
                        <a:t>。</a:t>
                      </a:r>
                    </a:p>
                  </a:txBody>
                  <a:tcPr marL="96429" marR="96429" marT="52002" marB="52002" anchor="ctr" horzOverflow="overflow"/>
                </a:tc>
                <a:tc hMerge="1">
                  <a:txBody>
                    <a:bodyPr/>
                    <a:lstStyle/>
                    <a:p>
                      <a:endParaRPr lang="zh-CN"/>
                    </a:p>
                  </a:txBody>
                  <a:tcPr/>
                </a:tc>
                <a:tc gridSpan="2">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839470" rtl="0" eaLnBrk="1" fontAlgn="b" latinLnBrk="0" hangingPunct="1">
                        <a:lnSpc>
                          <a:spcPct val="100000"/>
                        </a:lnSpc>
                        <a:spcBef>
                          <a:spcPct val="0"/>
                        </a:spcBef>
                        <a:spcAft>
                          <a:spcPct val="0"/>
                        </a:spcAft>
                        <a:buClr>
                          <a:schemeClr val="hlink"/>
                        </a:buClr>
                        <a:buSzPct val="120000"/>
                        <a:buFont typeface="Bosch Office Sans"/>
                        <a:buNone/>
                      </a:pPr>
                      <a:r>
                        <a:rPr kumimoji="0" lang="zh-CN" altLang="en-US" sz="1600" u="none" strike="noStrike" cap="none" normalizeH="0" baseline="0" dirty="0">
                          <a:ln>
                            <a:noFill/>
                          </a:ln>
                          <a:effectLst/>
                          <a:latin typeface="+mn-ea"/>
                          <a:ea typeface="+mn-ea"/>
                          <a:sym typeface="+mn-lt"/>
                        </a:rPr>
                        <a:t>不可能</a:t>
                      </a:r>
                      <a:endParaRPr kumimoji="0" lang="zh-CN" altLang="en-US" sz="1600" b="0" i="0" u="none" strike="noStrike" cap="none" normalizeH="0" baseline="0" dirty="0">
                        <a:ln>
                          <a:noFill/>
                        </a:ln>
                        <a:solidFill>
                          <a:schemeClr val="tx1"/>
                        </a:solidFill>
                        <a:effectLst/>
                        <a:latin typeface="+mn-ea"/>
                        <a:ea typeface="+mn-ea"/>
                        <a:cs typeface="+mn-ea"/>
                        <a:sym typeface="+mn-lt"/>
                      </a:endParaRPr>
                    </a:p>
                  </a:txBody>
                  <a:tcPr marL="96429" marR="96429" marT="52002" marB="52002" anchor="ctr" horzOverflow="overflow"/>
                </a:tc>
                <a:tc hMerge="1">
                  <a:txBody>
                    <a:bodyPr/>
                    <a:lstStyle/>
                    <a:p>
                      <a:endParaRPr lang="zh-CN"/>
                    </a:p>
                  </a:txBody>
                  <a:tcPr/>
                </a:tc>
              </a:tr>
              <a:tr h="347851">
                <a:tc gridSpan="4">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839470" rtl="0" eaLnBrk="1" fontAlgn="b" latinLnBrk="0" hangingPunct="1">
                        <a:lnSpc>
                          <a:spcPct val="100000"/>
                        </a:lnSpc>
                        <a:spcBef>
                          <a:spcPct val="0"/>
                        </a:spcBef>
                        <a:spcAft>
                          <a:spcPct val="0"/>
                        </a:spcAft>
                        <a:buClr>
                          <a:schemeClr val="hlink"/>
                        </a:buClr>
                        <a:buSzPct val="120000"/>
                        <a:buFont typeface="Bosch Office Sans"/>
                        <a:buNone/>
                      </a:pPr>
                      <a:r>
                        <a:rPr kumimoji="0" lang="zh-CN" altLang="en-US" sz="1600" u="none" strike="noStrike" cap="none" normalizeH="0" baseline="0" dirty="0">
                          <a:ln>
                            <a:noFill/>
                          </a:ln>
                          <a:solidFill>
                            <a:schemeClr val="bg1"/>
                          </a:solidFill>
                          <a:effectLst/>
                          <a:latin typeface="+mn-ea"/>
                          <a:ea typeface="+mn-ea"/>
                          <a:sym typeface="+mn-lt"/>
                        </a:rPr>
                        <a:t>危险事件发生的概率</a:t>
                      </a:r>
                      <a:r>
                        <a:rPr kumimoji="0" lang="de-DE" altLang="zh-CN" sz="1600" u="none" strike="noStrike" cap="none" normalizeH="0" baseline="0" dirty="0">
                          <a:ln>
                            <a:noFill/>
                          </a:ln>
                          <a:solidFill>
                            <a:schemeClr val="bg1"/>
                          </a:solidFill>
                          <a:effectLst/>
                          <a:latin typeface="+mn-ea"/>
                          <a:ea typeface="+mn-ea"/>
                          <a:sym typeface="+mn-lt"/>
                        </a:rPr>
                        <a:t> </a:t>
                      </a:r>
                      <a:endParaRPr kumimoji="0" lang="de-DE" altLang="zh-CN" sz="1600" b="1" i="0" u="none" strike="noStrike" cap="none" normalizeH="0" baseline="0" dirty="0">
                        <a:ln>
                          <a:noFill/>
                        </a:ln>
                        <a:solidFill>
                          <a:schemeClr val="bg1"/>
                        </a:solidFill>
                        <a:effectLst/>
                        <a:latin typeface="+mn-ea"/>
                        <a:ea typeface="+mn-ea"/>
                        <a:cs typeface="+mn-ea"/>
                        <a:sym typeface="+mn-lt"/>
                      </a:endParaRPr>
                    </a:p>
                  </a:txBody>
                  <a:tcPr marL="96429" marR="96429" marT="52002" marB="52002" anchor="ctr" horzOverflow="overflow">
                    <a:solidFill>
                      <a:schemeClr val="tx1">
                        <a:lumMod val="50000"/>
                        <a:lumOff val="50000"/>
                      </a:schemeClr>
                    </a:solidFill>
                  </a:tcPr>
                </a:tc>
                <a:tc hMerge="1">
                  <a:txBody>
                    <a:bodyPr/>
                    <a:lstStyle/>
                    <a:p>
                      <a:endParaRPr lang="zh-CN"/>
                    </a:p>
                  </a:txBody>
                  <a:tcPr/>
                </a:tc>
                <a:tc hMerge="1">
                  <a:txBody>
                    <a:bodyPr/>
                    <a:lstStyle/>
                    <a:p>
                      <a:endParaRPr lang="zh-CN"/>
                    </a:p>
                  </a:txBody>
                  <a:tcPr/>
                </a:tc>
                <a:tc hMerge="1">
                  <a:txBody>
                    <a:bodyPr/>
                    <a:lstStyle/>
                    <a:p>
                      <a:endParaRPr lang="zh-CN"/>
                    </a:p>
                  </a:txBody>
                  <a:tcPr/>
                </a:tc>
              </a:tr>
              <a:tr h="835547">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839470" rtl="0" eaLnBrk="1" fontAlgn="b" latinLnBrk="0" hangingPunct="1">
                        <a:lnSpc>
                          <a:spcPct val="100000"/>
                        </a:lnSpc>
                        <a:spcBef>
                          <a:spcPct val="0"/>
                        </a:spcBef>
                        <a:spcAft>
                          <a:spcPct val="0"/>
                        </a:spcAft>
                        <a:buClr>
                          <a:schemeClr val="hlink"/>
                        </a:buClr>
                        <a:buSzPct val="120000"/>
                        <a:buFont typeface="Bosch Office Sans"/>
                        <a:buNone/>
                      </a:pPr>
                      <a:r>
                        <a:rPr kumimoji="0" lang="en-US" altLang="zh-CN" sz="1600" u="none" strike="noStrike" cap="none" normalizeH="0" baseline="0" dirty="0">
                          <a:ln>
                            <a:noFill/>
                          </a:ln>
                          <a:effectLst/>
                          <a:latin typeface="+mn-ea"/>
                          <a:ea typeface="+mn-ea"/>
                          <a:sym typeface="+mn-lt"/>
                        </a:rPr>
                        <a:t>O1</a:t>
                      </a:r>
                    </a:p>
                    <a:p>
                      <a:pPr marL="0" marR="0" lvl="0" indent="0" algn="ctr" defTabSz="839470" rtl="0" eaLnBrk="1" fontAlgn="b" latinLnBrk="0" hangingPunct="1">
                        <a:lnSpc>
                          <a:spcPct val="100000"/>
                        </a:lnSpc>
                        <a:spcBef>
                          <a:spcPct val="0"/>
                        </a:spcBef>
                        <a:spcAft>
                          <a:spcPct val="0"/>
                        </a:spcAft>
                        <a:buClr>
                          <a:schemeClr val="hlink"/>
                        </a:buClr>
                        <a:buSzPct val="120000"/>
                        <a:buFont typeface="Bosch Office Sans"/>
                        <a:buNone/>
                      </a:pPr>
                      <a:r>
                        <a:rPr kumimoji="0" lang="zh-CN" altLang="en-US" sz="1600" u="none" strike="noStrike" cap="none" normalizeH="0" baseline="0" dirty="0">
                          <a:ln>
                            <a:noFill/>
                          </a:ln>
                          <a:effectLst/>
                          <a:latin typeface="+mn-ea"/>
                          <a:ea typeface="+mn-ea"/>
                          <a:sym typeface="+mn-lt"/>
                        </a:rPr>
                        <a:t>在安全应用方面得到证实和公认的成熟技术 </a:t>
                      </a:r>
                      <a:endParaRPr kumimoji="0" lang="zh-CN" altLang="de-DE" sz="1600" b="0" i="0" u="none" strike="noStrike" cap="none" normalizeH="0" baseline="0" dirty="0">
                        <a:ln>
                          <a:noFill/>
                        </a:ln>
                        <a:solidFill>
                          <a:schemeClr val="tx1"/>
                        </a:solidFill>
                        <a:effectLst/>
                        <a:latin typeface="+mn-ea"/>
                        <a:ea typeface="+mn-ea"/>
                        <a:cs typeface="+mn-ea"/>
                        <a:sym typeface="+mn-lt"/>
                      </a:endParaRPr>
                    </a:p>
                  </a:txBody>
                  <a:tcPr marL="96429" marR="96429" marT="52002" marB="52002" anchor="ctr" horzOverflow="overflow"/>
                </a:tc>
                <a:tc gridSpan="2">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839470" rtl="0" eaLnBrk="1" fontAlgn="b" latinLnBrk="0" hangingPunct="1">
                        <a:lnSpc>
                          <a:spcPct val="100000"/>
                        </a:lnSpc>
                        <a:spcBef>
                          <a:spcPct val="0"/>
                        </a:spcBef>
                        <a:spcAft>
                          <a:spcPct val="0"/>
                        </a:spcAft>
                        <a:buClr>
                          <a:schemeClr val="hlink"/>
                        </a:buClr>
                        <a:buSzPct val="120000"/>
                        <a:buFont typeface="Bosch Office Sans"/>
                        <a:buNone/>
                      </a:pPr>
                      <a:r>
                        <a:rPr kumimoji="0" lang="en-US" altLang="zh-CN" sz="1600" u="none" strike="noStrike" cap="none" normalizeH="0" baseline="0" dirty="0">
                          <a:ln>
                            <a:noFill/>
                          </a:ln>
                          <a:effectLst/>
                          <a:latin typeface="+mn-ea"/>
                          <a:ea typeface="+mn-ea"/>
                          <a:sym typeface="+mn-lt"/>
                        </a:rPr>
                        <a:t>O2</a:t>
                      </a:r>
                    </a:p>
                    <a:p>
                      <a:pPr marL="0" marR="0" lvl="0" indent="0" algn="ctr" defTabSz="839470" rtl="0" eaLnBrk="1" fontAlgn="b" latinLnBrk="0" hangingPunct="1">
                        <a:lnSpc>
                          <a:spcPct val="100000"/>
                        </a:lnSpc>
                        <a:spcBef>
                          <a:spcPct val="0"/>
                        </a:spcBef>
                        <a:spcAft>
                          <a:spcPct val="0"/>
                        </a:spcAft>
                        <a:buClr>
                          <a:schemeClr val="hlink"/>
                        </a:buClr>
                        <a:buSzPct val="120000"/>
                        <a:buFont typeface="Bosch Office Sans"/>
                        <a:buNone/>
                      </a:pPr>
                      <a:r>
                        <a:rPr kumimoji="0" lang="zh-CN" altLang="en-US" sz="1600" u="none" strike="noStrike" cap="none" normalizeH="0" baseline="0" dirty="0">
                          <a:ln>
                            <a:noFill/>
                          </a:ln>
                          <a:effectLst/>
                          <a:latin typeface="+mn-ea"/>
                          <a:ea typeface="+mn-ea"/>
                          <a:sym typeface="+mn-lt"/>
                        </a:rPr>
                        <a:t>近</a:t>
                      </a:r>
                      <a:r>
                        <a:rPr kumimoji="0" lang="en-US" altLang="zh-CN" sz="1600" u="none" strike="noStrike" cap="none" normalizeH="0" baseline="0" dirty="0">
                          <a:ln>
                            <a:noFill/>
                          </a:ln>
                          <a:effectLst/>
                          <a:latin typeface="+mn-ea"/>
                          <a:ea typeface="+mn-ea"/>
                          <a:sym typeface="+mn-lt"/>
                        </a:rPr>
                        <a:t>2</a:t>
                      </a:r>
                      <a:r>
                        <a:rPr kumimoji="0" lang="zh-CN" altLang="en-US" sz="1600" u="none" strike="noStrike" cap="none" normalizeH="0" baseline="0" dirty="0">
                          <a:ln>
                            <a:noFill/>
                          </a:ln>
                          <a:effectLst/>
                          <a:latin typeface="+mn-ea"/>
                          <a:ea typeface="+mn-ea"/>
                          <a:sym typeface="+mn-lt"/>
                        </a:rPr>
                        <a:t>年内观察到的技术故障</a:t>
                      </a:r>
                      <a:endParaRPr kumimoji="0" lang="en-US" altLang="zh-CN" sz="1600" u="none" strike="noStrike" cap="none" normalizeH="0" baseline="0" dirty="0">
                        <a:ln>
                          <a:noFill/>
                        </a:ln>
                        <a:effectLst/>
                        <a:latin typeface="+mn-ea"/>
                        <a:ea typeface="+mn-ea"/>
                        <a:sym typeface="+mn-lt"/>
                      </a:endParaRPr>
                    </a:p>
                  </a:txBody>
                  <a:tcPr marL="96429" marR="96429" marT="52002" marB="52002" anchor="ctr" horzOverflow="overflow"/>
                </a:tc>
                <a:tc hMerge="1">
                  <a:txBody>
                    <a:bodyPr/>
                    <a:lstStyle/>
                    <a:p>
                      <a:endParaRPr lang="zh-CN"/>
                    </a:p>
                  </a:txBody>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839470" rtl="0" eaLnBrk="1" fontAlgn="b" latinLnBrk="0" hangingPunct="1">
                        <a:lnSpc>
                          <a:spcPct val="100000"/>
                        </a:lnSpc>
                        <a:spcBef>
                          <a:spcPct val="0"/>
                        </a:spcBef>
                        <a:spcAft>
                          <a:spcPct val="0"/>
                        </a:spcAft>
                        <a:buClr>
                          <a:schemeClr val="hlink"/>
                        </a:buClr>
                        <a:buSzPct val="120000"/>
                        <a:buFont typeface="Bosch Office Sans"/>
                        <a:buNone/>
                      </a:pPr>
                      <a:r>
                        <a:rPr kumimoji="0" lang="en-US" altLang="zh-CN" sz="1600" u="none" strike="noStrike" cap="none" normalizeH="0" baseline="0" dirty="0">
                          <a:ln>
                            <a:noFill/>
                          </a:ln>
                          <a:effectLst/>
                          <a:latin typeface="+mn-ea"/>
                          <a:ea typeface="+mn-ea"/>
                          <a:sym typeface="+mn-lt"/>
                        </a:rPr>
                        <a:t>O3</a:t>
                      </a:r>
                    </a:p>
                    <a:p>
                      <a:pPr marL="0" marR="0" lvl="0" indent="0" algn="ctr" defTabSz="839470" rtl="0" eaLnBrk="1" fontAlgn="b" latinLnBrk="0" hangingPunct="1">
                        <a:lnSpc>
                          <a:spcPct val="100000"/>
                        </a:lnSpc>
                        <a:spcBef>
                          <a:spcPct val="0"/>
                        </a:spcBef>
                        <a:spcAft>
                          <a:spcPct val="0"/>
                        </a:spcAft>
                        <a:buClr>
                          <a:schemeClr val="hlink"/>
                        </a:buClr>
                        <a:buSzPct val="120000"/>
                        <a:buFont typeface="Bosch Office Sans"/>
                        <a:buNone/>
                      </a:pPr>
                      <a:r>
                        <a:rPr kumimoji="0" lang="zh-CN" altLang="en-US" sz="1600" u="none" strike="noStrike" cap="none" normalizeH="0" baseline="0" dirty="0">
                          <a:ln>
                            <a:noFill/>
                          </a:ln>
                          <a:effectLst/>
                          <a:latin typeface="+mn-ea"/>
                          <a:ea typeface="+mn-ea"/>
                          <a:sym typeface="+mn-lt"/>
                        </a:rPr>
                        <a:t>观察到的技术故障</a:t>
                      </a:r>
                      <a:r>
                        <a:rPr kumimoji="0" lang="en-US" altLang="zh-CN" sz="1600" u="none" strike="noStrike" cap="none" normalizeH="0" baseline="0" dirty="0">
                          <a:ln>
                            <a:noFill/>
                          </a:ln>
                          <a:effectLst/>
                          <a:latin typeface="+mn-ea"/>
                          <a:ea typeface="+mn-ea"/>
                          <a:sym typeface="+mn-lt"/>
                        </a:rPr>
                        <a:t>(</a:t>
                      </a:r>
                      <a:r>
                        <a:rPr kumimoji="0" lang="zh-CN" altLang="en-US" sz="1600" u="none" strike="noStrike" cap="none" normalizeH="0" baseline="0" dirty="0">
                          <a:ln>
                            <a:noFill/>
                          </a:ln>
                          <a:effectLst/>
                          <a:latin typeface="+mn-ea"/>
                          <a:ea typeface="+mn-ea"/>
                          <a:sym typeface="+mn-lt"/>
                        </a:rPr>
                        <a:t>每六个月或更短</a:t>
                      </a:r>
                      <a:r>
                        <a:rPr kumimoji="0" lang="en-US" altLang="zh-CN" sz="1600" u="none" strike="noStrike" cap="none" normalizeH="0" baseline="0" dirty="0">
                          <a:ln>
                            <a:noFill/>
                          </a:ln>
                          <a:effectLst/>
                          <a:latin typeface="+mn-ea"/>
                          <a:ea typeface="+mn-ea"/>
                          <a:sym typeface="+mn-lt"/>
                        </a:rPr>
                        <a:t>)</a:t>
                      </a:r>
                      <a:endParaRPr kumimoji="0" lang="zh-CN" altLang="de-DE" sz="1600" b="0" i="0" u="none" strike="noStrike" cap="none" normalizeH="0" baseline="0" dirty="0">
                        <a:ln>
                          <a:noFill/>
                        </a:ln>
                        <a:solidFill>
                          <a:schemeClr val="tx1"/>
                        </a:solidFill>
                        <a:effectLst/>
                        <a:latin typeface="+mn-ea"/>
                        <a:ea typeface="+mn-ea"/>
                        <a:cs typeface="+mn-ea"/>
                        <a:sym typeface="+mn-lt"/>
                      </a:endParaRPr>
                    </a:p>
                  </a:txBody>
                  <a:tcPr marL="96429" marR="96429" marT="52002" marB="52002" anchor="ctr" horzOverflow="overflow"/>
                </a:tc>
              </a:tr>
            </a:tbl>
          </a:graphicData>
        </a:graphic>
      </p:graphicFrame>
      <p:sp>
        <p:nvSpPr>
          <p:cNvPr id="45" name="Rectangle 3"/>
          <p:cNvSpPr>
            <a:spLocks noChangeArrowheads="1"/>
          </p:cNvSpPr>
          <p:nvPr/>
        </p:nvSpPr>
        <p:spPr bwMode="auto">
          <a:xfrm>
            <a:off x="1677827" y="407363"/>
            <a:ext cx="643747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400" b="1" u="none" dirty="0">
                <a:solidFill>
                  <a:schemeClr val="tx1">
                    <a:lumMod val="75000"/>
                    <a:lumOff val="25000"/>
                  </a:schemeClr>
                </a:solidFill>
                <a:latin typeface="+mn-lt"/>
                <a:ea typeface="+mn-ea"/>
                <a:cs typeface="+mn-ea"/>
                <a:sym typeface="+mn-lt"/>
              </a:rPr>
              <a:t>风险评价细则</a:t>
            </a:r>
            <a:r>
              <a:rPr lang="en-US" altLang="zh-CN" sz="2400" b="1" u="none" dirty="0">
                <a:solidFill>
                  <a:schemeClr val="tx1">
                    <a:lumMod val="75000"/>
                    <a:lumOff val="25000"/>
                  </a:schemeClr>
                </a:solidFill>
                <a:latin typeface="+mn-lt"/>
                <a:ea typeface="+mn-ea"/>
                <a:cs typeface="+mn-ea"/>
                <a:sym typeface="+mn-lt"/>
              </a:rPr>
              <a:t>--- </a:t>
            </a:r>
            <a:r>
              <a:rPr lang="zh-CN" altLang="en-US" sz="2400" b="1" u="none" dirty="0">
                <a:solidFill>
                  <a:schemeClr val="tx1">
                    <a:lumMod val="75000"/>
                    <a:lumOff val="25000"/>
                  </a:schemeClr>
                </a:solidFill>
                <a:latin typeface="+mn-lt"/>
                <a:ea typeface="+mn-ea"/>
                <a:cs typeface="+mn-ea"/>
                <a:sym typeface="+mn-lt"/>
              </a:rPr>
              <a:t>多因素（风险图）评价法</a:t>
            </a:r>
          </a:p>
        </p:txBody>
      </p:sp>
      <p:sp>
        <p:nvSpPr>
          <p:cNvPr id="46" name="Freeform 7"/>
          <p:cNvSpPr/>
          <p:nvPr/>
        </p:nvSpPr>
        <p:spPr bwMode="auto">
          <a:xfrm>
            <a:off x="252951" y="170154"/>
            <a:ext cx="968619" cy="969218"/>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606179" y="301055"/>
            <a:ext cx="837539" cy="838317"/>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3"/>
          <p:cNvSpPr>
            <a:spLocks noChangeArrowheads="1"/>
          </p:cNvSpPr>
          <p:nvPr/>
        </p:nvSpPr>
        <p:spPr bwMode="auto">
          <a:xfrm>
            <a:off x="1677827" y="407363"/>
            <a:ext cx="580515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400" b="1" u="none" dirty="0">
                <a:solidFill>
                  <a:schemeClr val="tx1">
                    <a:lumMod val="75000"/>
                    <a:lumOff val="25000"/>
                  </a:schemeClr>
                </a:solidFill>
                <a:latin typeface="+mn-lt"/>
                <a:ea typeface="+mn-ea"/>
                <a:cs typeface="+mn-ea"/>
                <a:sym typeface="+mn-lt"/>
              </a:rPr>
              <a:t>风险评估方法</a:t>
            </a:r>
            <a:r>
              <a:rPr lang="en-US" altLang="zh-CN" sz="2400" b="1" u="none" dirty="0">
                <a:solidFill>
                  <a:schemeClr val="tx1">
                    <a:lumMod val="75000"/>
                    <a:lumOff val="25000"/>
                  </a:schemeClr>
                </a:solidFill>
                <a:latin typeface="+mn-lt"/>
                <a:ea typeface="+mn-ea"/>
                <a:cs typeface="+mn-ea"/>
                <a:sym typeface="+mn-lt"/>
              </a:rPr>
              <a:t>--- </a:t>
            </a:r>
            <a:r>
              <a:rPr lang="zh-CN" altLang="en-US" sz="2400" b="1" u="none" dirty="0">
                <a:solidFill>
                  <a:schemeClr val="tx1">
                    <a:lumMod val="75000"/>
                    <a:lumOff val="25000"/>
                  </a:schemeClr>
                </a:solidFill>
                <a:latin typeface="+mn-lt"/>
                <a:ea typeface="+mn-ea"/>
                <a:cs typeface="+mn-ea"/>
                <a:sym typeface="+mn-lt"/>
              </a:rPr>
              <a:t>多因素（风险图）评价法</a:t>
            </a:r>
          </a:p>
        </p:txBody>
      </p:sp>
      <p:sp>
        <p:nvSpPr>
          <p:cNvPr id="46" name="Freeform 7"/>
          <p:cNvSpPr/>
          <p:nvPr/>
        </p:nvSpPr>
        <p:spPr bwMode="auto">
          <a:xfrm>
            <a:off x="252951" y="170154"/>
            <a:ext cx="968619" cy="969218"/>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606179" y="301055"/>
            <a:ext cx="837539" cy="838317"/>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cxnSp>
        <p:nvCxnSpPr>
          <p:cNvPr id="9" name="直接连接符 8"/>
          <p:cNvCxnSpPr/>
          <p:nvPr/>
        </p:nvCxnSpPr>
        <p:spPr>
          <a:xfrm>
            <a:off x="1617961" y="3566439"/>
            <a:ext cx="646113" cy="0"/>
          </a:xfrm>
          <a:prstGeom prst="line">
            <a:avLst/>
          </a:prstGeom>
          <a:ln w="6350" cap="flat" cmpd="sng">
            <a:solidFill>
              <a:schemeClr val="tx1"/>
            </a:solidFill>
            <a:prstDash val="solid"/>
            <a:headEnd type="none" w="med" len="med"/>
            <a:tailEnd type="none" w="med" len="med"/>
          </a:ln>
        </p:spPr>
      </p:cxnSp>
      <p:cxnSp>
        <p:nvCxnSpPr>
          <p:cNvPr id="10" name="直接连接符 9"/>
          <p:cNvCxnSpPr/>
          <p:nvPr/>
        </p:nvCxnSpPr>
        <p:spPr bwMode="auto">
          <a:xfrm rot="16200000" flipH="1">
            <a:off x="1132337" y="3447595"/>
            <a:ext cx="2293023" cy="28136"/>
          </a:xfrm>
          <a:prstGeom prst="line">
            <a:avLst/>
          </a:prstGeom>
          <a:solidFill>
            <a:schemeClr val="accent1"/>
          </a:solidFill>
          <a:ln w="6350" cap="flat" cmpd="sng" algn="ctr">
            <a:noFill/>
            <a:prstDash val="solid"/>
            <a:round/>
            <a:headEnd type="none" w="med" len="med"/>
            <a:tailEnd type="none" w="med" len="med"/>
          </a:ln>
          <a:effectLst/>
          <a:scene3d>
            <a:camera prst="orthographicFront">
              <a:rot lat="0" lon="0" rev="0"/>
            </a:camera>
            <a:lightRig rig="soft" dir="t">
              <a:rot lat="0" lon="0" rev="0"/>
            </a:lightRig>
          </a:scene3d>
          <a:sp3d contourW="44450" prstMaterial="matte">
            <a:bevelT w="63500" h="63500" prst="artDeco"/>
            <a:contourClr>
              <a:srgbClr val="FFFFFF"/>
            </a:contourClr>
          </a:sp3d>
        </p:spPr>
      </p:cxnSp>
      <p:cxnSp>
        <p:nvCxnSpPr>
          <p:cNvPr id="11" name="直接连接符 10"/>
          <p:cNvCxnSpPr/>
          <p:nvPr/>
        </p:nvCxnSpPr>
        <p:spPr>
          <a:xfrm rot="-5400000" flipH="1">
            <a:off x="1356024" y="3699789"/>
            <a:ext cx="1871662" cy="28575"/>
          </a:xfrm>
          <a:prstGeom prst="line">
            <a:avLst/>
          </a:prstGeom>
          <a:ln w="6350" cap="flat" cmpd="sng">
            <a:solidFill>
              <a:schemeClr val="tx1"/>
            </a:solidFill>
            <a:prstDash val="solid"/>
            <a:headEnd type="none" w="med" len="med"/>
            <a:tailEnd type="none" w="med" len="med"/>
          </a:ln>
        </p:spPr>
      </p:cxnSp>
      <p:cxnSp>
        <p:nvCxnSpPr>
          <p:cNvPr id="12" name="直接箭头连接符 11"/>
          <p:cNvCxnSpPr/>
          <p:nvPr/>
        </p:nvCxnSpPr>
        <p:spPr>
          <a:xfrm flipV="1">
            <a:off x="2292649" y="2784938"/>
            <a:ext cx="2798762" cy="14287"/>
          </a:xfrm>
          <a:prstGeom prst="straightConnector1">
            <a:avLst/>
          </a:prstGeom>
          <a:ln w="6350" cap="flat" cmpd="sng">
            <a:solidFill>
              <a:schemeClr val="tx1"/>
            </a:solidFill>
            <a:prstDash val="solid"/>
            <a:headEnd type="none" w="med" len="med"/>
            <a:tailEnd type="none" w="med" len="med"/>
          </a:ln>
        </p:spPr>
      </p:cxnSp>
      <p:cxnSp>
        <p:nvCxnSpPr>
          <p:cNvPr id="13" name="直接箭头连接符 12"/>
          <p:cNvCxnSpPr/>
          <p:nvPr/>
        </p:nvCxnSpPr>
        <p:spPr>
          <a:xfrm flipV="1">
            <a:off x="2291061" y="4636414"/>
            <a:ext cx="1268413" cy="11113"/>
          </a:xfrm>
          <a:prstGeom prst="straightConnector1">
            <a:avLst/>
          </a:prstGeom>
          <a:ln w="6350" cap="flat" cmpd="sng">
            <a:solidFill>
              <a:schemeClr val="tx1"/>
            </a:solidFill>
            <a:prstDash val="solid"/>
            <a:headEnd type="none" w="med" len="med"/>
            <a:tailEnd type="none" w="med" len="med"/>
          </a:ln>
        </p:spPr>
      </p:cxnSp>
      <p:cxnSp>
        <p:nvCxnSpPr>
          <p:cNvPr id="14" name="直接连接符 13"/>
          <p:cNvCxnSpPr/>
          <p:nvPr/>
        </p:nvCxnSpPr>
        <p:spPr>
          <a:xfrm rot="5400000">
            <a:off x="2972099" y="4584027"/>
            <a:ext cx="1166812" cy="0"/>
          </a:xfrm>
          <a:prstGeom prst="line">
            <a:avLst/>
          </a:prstGeom>
          <a:ln w="6350" cap="flat" cmpd="sng">
            <a:solidFill>
              <a:schemeClr val="tx1"/>
            </a:solidFill>
            <a:prstDash val="solid"/>
            <a:headEnd type="none" w="med" len="med"/>
            <a:tailEnd type="none" w="med" len="med"/>
          </a:ln>
        </p:spPr>
      </p:cxnSp>
      <p:cxnSp>
        <p:nvCxnSpPr>
          <p:cNvPr id="15" name="直接箭头连接符 14"/>
          <p:cNvCxnSpPr/>
          <p:nvPr/>
        </p:nvCxnSpPr>
        <p:spPr>
          <a:xfrm flipV="1">
            <a:off x="3556299" y="3988714"/>
            <a:ext cx="1549400" cy="12700"/>
          </a:xfrm>
          <a:prstGeom prst="straightConnector1">
            <a:avLst/>
          </a:prstGeom>
          <a:ln w="6350" cap="flat" cmpd="sng">
            <a:solidFill>
              <a:schemeClr val="tx1"/>
            </a:solidFill>
            <a:prstDash val="solid"/>
            <a:headEnd type="none" w="med" len="med"/>
            <a:tailEnd type="none" w="med" len="med"/>
          </a:ln>
        </p:spPr>
      </p:cxnSp>
      <p:cxnSp>
        <p:nvCxnSpPr>
          <p:cNvPr id="16" name="直接箭头连接符 15"/>
          <p:cNvCxnSpPr/>
          <p:nvPr/>
        </p:nvCxnSpPr>
        <p:spPr>
          <a:xfrm flipV="1">
            <a:off x="3554711" y="5139652"/>
            <a:ext cx="1549400" cy="12700"/>
          </a:xfrm>
          <a:prstGeom prst="straightConnector1">
            <a:avLst/>
          </a:prstGeom>
          <a:ln w="6350" cap="flat" cmpd="sng">
            <a:solidFill>
              <a:schemeClr val="tx1"/>
            </a:solidFill>
            <a:prstDash val="solid"/>
            <a:headEnd type="none" w="med" len="med"/>
            <a:tailEnd type="none" w="med" len="med"/>
          </a:ln>
        </p:spPr>
      </p:cxnSp>
      <p:cxnSp>
        <p:nvCxnSpPr>
          <p:cNvPr id="17" name="直接箭头连接符 16"/>
          <p:cNvCxnSpPr/>
          <p:nvPr/>
        </p:nvCxnSpPr>
        <p:spPr>
          <a:xfrm>
            <a:off x="5105699" y="2784938"/>
            <a:ext cx="1506537" cy="14287"/>
          </a:xfrm>
          <a:prstGeom prst="straightConnector1">
            <a:avLst/>
          </a:prstGeom>
          <a:ln w="6350" cap="flat" cmpd="sng">
            <a:solidFill>
              <a:schemeClr val="tx1"/>
            </a:solidFill>
            <a:prstDash val="solid"/>
            <a:headEnd type="none" w="med" len="med"/>
            <a:tailEnd type="arrow" w="med" len="med"/>
          </a:ln>
        </p:spPr>
      </p:cxnSp>
      <p:cxnSp>
        <p:nvCxnSpPr>
          <p:cNvPr id="18" name="直接箭头连接符 17"/>
          <p:cNvCxnSpPr/>
          <p:nvPr/>
        </p:nvCxnSpPr>
        <p:spPr>
          <a:xfrm>
            <a:off x="5146974" y="2833014"/>
            <a:ext cx="1422400" cy="635000"/>
          </a:xfrm>
          <a:prstGeom prst="straightConnector1">
            <a:avLst/>
          </a:prstGeom>
          <a:ln w="6350" cap="flat" cmpd="sng">
            <a:solidFill>
              <a:schemeClr val="tx1"/>
            </a:solidFill>
            <a:prstDash val="solid"/>
            <a:headEnd type="none" w="med" len="med"/>
            <a:tailEnd type="arrow" w="med" len="med"/>
          </a:ln>
        </p:spPr>
      </p:cxnSp>
      <p:cxnSp>
        <p:nvCxnSpPr>
          <p:cNvPr id="19" name="直接箭头连接符 18"/>
          <p:cNvCxnSpPr/>
          <p:nvPr/>
        </p:nvCxnSpPr>
        <p:spPr>
          <a:xfrm flipV="1">
            <a:off x="5104111" y="3525164"/>
            <a:ext cx="1479550" cy="461963"/>
          </a:xfrm>
          <a:prstGeom prst="straightConnector1">
            <a:avLst/>
          </a:prstGeom>
          <a:ln w="6350" cap="flat" cmpd="sng">
            <a:solidFill>
              <a:schemeClr val="tx1"/>
            </a:solidFill>
            <a:prstDash val="solid"/>
            <a:headEnd type="none" w="med" len="med"/>
            <a:tailEnd type="arrow" w="med" len="med"/>
          </a:ln>
        </p:spPr>
      </p:cxnSp>
      <p:cxnSp>
        <p:nvCxnSpPr>
          <p:cNvPr id="20" name="直接箭头连接符 19"/>
          <p:cNvCxnSpPr/>
          <p:nvPr/>
        </p:nvCxnSpPr>
        <p:spPr>
          <a:xfrm>
            <a:off x="5104111" y="3987127"/>
            <a:ext cx="1504950" cy="14287"/>
          </a:xfrm>
          <a:prstGeom prst="straightConnector1">
            <a:avLst/>
          </a:prstGeom>
          <a:ln w="6350" cap="flat" cmpd="sng">
            <a:solidFill>
              <a:schemeClr val="tx1"/>
            </a:solidFill>
            <a:prstDash val="solid"/>
            <a:headEnd type="none" w="med" len="med"/>
            <a:tailEnd type="arrow" w="med" len="med"/>
          </a:ln>
        </p:spPr>
      </p:cxnSp>
      <p:cxnSp>
        <p:nvCxnSpPr>
          <p:cNvPr id="21" name="直接箭头连接符 20"/>
          <p:cNvCxnSpPr/>
          <p:nvPr/>
        </p:nvCxnSpPr>
        <p:spPr>
          <a:xfrm>
            <a:off x="5148561" y="4003002"/>
            <a:ext cx="1392238" cy="647700"/>
          </a:xfrm>
          <a:prstGeom prst="straightConnector1">
            <a:avLst/>
          </a:prstGeom>
          <a:ln w="6350" cap="flat" cmpd="sng">
            <a:solidFill>
              <a:schemeClr val="tx1"/>
            </a:solidFill>
            <a:prstDash val="solid"/>
            <a:headEnd type="none" w="med" len="med"/>
            <a:tailEnd type="arrow" w="med" len="med"/>
          </a:ln>
        </p:spPr>
      </p:cxnSp>
      <p:cxnSp>
        <p:nvCxnSpPr>
          <p:cNvPr id="22" name="直接箭头连接符 21"/>
          <p:cNvCxnSpPr/>
          <p:nvPr/>
        </p:nvCxnSpPr>
        <p:spPr>
          <a:xfrm flipV="1">
            <a:off x="5089824" y="4664989"/>
            <a:ext cx="1450975" cy="488950"/>
          </a:xfrm>
          <a:prstGeom prst="straightConnector1">
            <a:avLst/>
          </a:prstGeom>
          <a:ln w="6350" cap="flat" cmpd="sng">
            <a:solidFill>
              <a:schemeClr val="tx1"/>
            </a:solidFill>
            <a:prstDash val="solid"/>
            <a:headEnd type="none" w="med" len="med"/>
            <a:tailEnd type="arrow" w="med" len="med"/>
          </a:ln>
        </p:spPr>
      </p:cxnSp>
      <p:cxnSp>
        <p:nvCxnSpPr>
          <p:cNvPr id="23" name="直接箭头连接符 22"/>
          <p:cNvCxnSpPr/>
          <p:nvPr/>
        </p:nvCxnSpPr>
        <p:spPr>
          <a:xfrm>
            <a:off x="5075536" y="5153939"/>
            <a:ext cx="1504950" cy="14288"/>
          </a:xfrm>
          <a:prstGeom prst="straightConnector1">
            <a:avLst/>
          </a:prstGeom>
          <a:ln w="6350" cap="flat" cmpd="sng">
            <a:solidFill>
              <a:schemeClr val="tx1"/>
            </a:solidFill>
            <a:prstDash val="solid"/>
            <a:headEnd type="none" w="med" len="med"/>
            <a:tailEnd type="arrow" w="med" len="med"/>
          </a:ln>
        </p:spPr>
      </p:cxnSp>
      <p:cxnSp>
        <p:nvCxnSpPr>
          <p:cNvPr id="24" name="直接箭头连接符 23"/>
          <p:cNvCxnSpPr/>
          <p:nvPr/>
        </p:nvCxnSpPr>
        <p:spPr>
          <a:xfrm>
            <a:off x="5105699" y="5198389"/>
            <a:ext cx="1517650" cy="560388"/>
          </a:xfrm>
          <a:prstGeom prst="straightConnector1">
            <a:avLst/>
          </a:prstGeom>
          <a:ln w="6350" cap="flat" cmpd="sng">
            <a:solidFill>
              <a:schemeClr val="tx1"/>
            </a:solidFill>
            <a:prstDash val="solid"/>
            <a:headEnd type="none" w="med" len="med"/>
            <a:tailEnd type="arrow" w="med" len="med"/>
          </a:ln>
        </p:spPr>
      </p:cxnSp>
      <p:cxnSp>
        <p:nvCxnSpPr>
          <p:cNvPr id="25" name="直接箭头连接符 24"/>
          <p:cNvCxnSpPr/>
          <p:nvPr/>
        </p:nvCxnSpPr>
        <p:spPr>
          <a:xfrm>
            <a:off x="6623349" y="2804439"/>
            <a:ext cx="1504950" cy="14288"/>
          </a:xfrm>
          <a:prstGeom prst="straightConnector1">
            <a:avLst/>
          </a:prstGeom>
          <a:ln w="6350" cap="flat" cmpd="sng">
            <a:solidFill>
              <a:schemeClr val="tx1"/>
            </a:solidFill>
            <a:prstDash val="solid"/>
            <a:headEnd type="none" w="med" len="med"/>
            <a:tailEnd type="arrow" w="med" len="med"/>
          </a:ln>
        </p:spPr>
      </p:cxnSp>
      <p:cxnSp>
        <p:nvCxnSpPr>
          <p:cNvPr id="26" name="直接箭头连接符 25"/>
          <p:cNvCxnSpPr/>
          <p:nvPr/>
        </p:nvCxnSpPr>
        <p:spPr>
          <a:xfrm>
            <a:off x="6580486" y="3495002"/>
            <a:ext cx="1506538" cy="14287"/>
          </a:xfrm>
          <a:prstGeom prst="straightConnector1">
            <a:avLst/>
          </a:prstGeom>
          <a:ln w="6350" cap="flat" cmpd="sng">
            <a:solidFill>
              <a:schemeClr val="tx1"/>
            </a:solidFill>
            <a:prstDash val="solid"/>
            <a:headEnd type="none" w="med" len="med"/>
            <a:tailEnd type="arrow" w="med" len="med"/>
          </a:ln>
        </p:spPr>
      </p:cxnSp>
      <p:cxnSp>
        <p:nvCxnSpPr>
          <p:cNvPr id="27" name="直接箭头连接符 26"/>
          <p:cNvCxnSpPr/>
          <p:nvPr/>
        </p:nvCxnSpPr>
        <p:spPr>
          <a:xfrm>
            <a:off x="6623349" y="4001414"/>
            <a:ext cx="1504950" cy="14288"/>
          </a:xfrm>
          <a:prstGeom prst="straightConnector1">
            <a:avLst/>
          </a:prstGeom>
          <a:ln w="6350" cap="flat" cmpd="sng">
            <a:solidFill>
              <a:schemeClr val="tx1"/>
            </a:solidFill>
            <a:prstDash val="solid"/>
            <a:headEnd type="none" w="med" len="med"/>
            <a:tailEnd type="arrow" w="med" len="med"/>
          </a:ln>
        </p:spPr>
      </p:cxnSp>
      <p:cxnSp>
        <p:nvCxnSpPr>
          <p:cNvPr id="28" name="直接箭头连接符 27"/>
          <p:cNvCxnSpPr/>
          <p:nvPr/>
        </p:nvCxnSpPr>
        <p:spPr>
          <a:xfrm flipV="1">
            <a:off x="6569374" y="3553739"/>
            <a:ext cx="1547812" cy="407988"/>
          </a:xfrm>
          <a:prstGeom prst="straightConnector1">
            <a:avLst/>
          </a:prstGeom>
          <a:ln w="6350" cap="flat" cmpd="sng">
            <a:solidFill>
              <a:schemeClr val="tx1"/>
            </a:solidFill>
            <a:prstDash val="solid"/>
            <a:headEnd type="none" w="med" len="med"/>
            <a:tailEnd type="arrow" w="med" len="med"/>
          </a:ln>
        </p:spPr>
      </p:cxnSp>
      <p:cxnSp>
        <p:nvCxnSpPr>
          <p:cNvPr id="29" name="直接箭头连接符 28"/>
          <p:cNvCxnSpPr/>
          <p:nvPr/>
        </p:nvCxnSpPr>
        <p:spPr>
          <a:xfrm>
            <a:off x="6553499" y="4676102"/>
            <a:ext cx="1504950" cy="14287"/>
          </a:xfrm>
          <a:prstGeom prst="straightConnector1">
            <a:avLst/>
          </a:prstGeom>
          <a:ln w="6350" cap="flat" cmpd="sng">
            <a:solidFill>
              <a:schemeClr val="tx1"/>
            </a:solidFill>
            <a:prstDash val="solid"/>
            <a:headEnd type="none" w="med" len="med"/>
            <a:tailEnd type="arrow" w="med" len="med"/>
          </a:ln>
        </p:spPr>
      </p:cxnSp>
      <p:cxnSp>
        <p:nvCxnSpPr>
          <p:cNvPr id="30" name="直接箭头连接符 29"/>
          <p:cNvCxnSpPr/>
          <p:nvPr/>
        </p:nvCxnSpPr>
        <p:spPr>
          <a:xfrm flipV="1">
            <a:off x="6513811" y="4060152"/>
            <a:ext cx="1574800" cy="604837"/>
          </a:xfrm>
          <a:prstGeom prst="straightConnector1">
            <a:avLst/>
          </a:prstGeom>
          <a:ln w="6350" cap="flat" cmpd="sng">
            <a:solidFill>
              <a:schemeClr val="tx1"/>
            </a:solidFill>
            <a:prstDash val="solid"/>
            <a:headEnd type="none" w="med" len="med"/>
            <a:tailEnd type="arrow" w="med" len="med"/>
          </a:ln>
        </p:spPr>
      </p:cxnSp>
      <p:cxnSp>
        <p:nvCxnSpPr>
          <p:cNvPr id="31" name="直接箭头连接符 30"/>
          <p:cNvCxnSpPr/>
          <p:nvPr/>
        </p:nvCxnSpPr>
        <p:spPr>
          <a:xfrm>
            <a:off x="6580486" y="5153939"/>
            <a:ext cx="1506538" cy="14288"/>
          </a:xfrm>
          <a:prstGeom prst="straightConnector1">
            <a:avLst/>
          </a:prstGeom>
          <a:ln w="6350" cap="flat" cmpd="sng">
            <a:solidFill>
              <a:schemeClr val="tx1"/>
            </a:solidFill>
            <a:prstDash val="solid"/>
            <a:headEnd type="none" w="med" len="med"/>
            <a:tailEnd type="arrow" w="med" len="med"/>
          </a:ln>
        </p:spPr>
      </p:cxnSp>
      <p:cxnSp>
        <p:nvCxnSpPr>
          <p:cNvPr id="32" name="直接箭头连接符 31"/>
          <p:cNvCxnSpPr/>
          <p:nvPr/>
        </p:nvCxnSpPr>
        <p:spPr>
          <a:xfrm flipV="1">
            <a:off x="6555086" y="4734839"/>
            <a:ext cx="1477963" cy="407988"/>
          </a:xfrm>
          <a:prstGeom prst="straightConnector1">
            <a:avLst/>
          </a:prstGeom>
          <a:ln w="6350" cap="flat" cmpd="sng">
            <a:solidFill>
              <a:schemeClr val="tx1"/>
            </a:solidFill>
            <a:prstDash val="solid"/>
            <a:headEnd type="none" w="med" len="med"/>
            <a:tailEnd type="arrow" w="med" len="med"/>
          </a:ln>
        </p:spPr>
      </p:cxnSp>
      <p:cxnSp>
        <p:nvCxnSpPr>
          <p:cNvPr id="33" name="直接箭头连接符 32"/>
          <p:cNvCxnSpPr/>
          <p:nvPr/>
        </p:nvCxnSpPr>
        <p:spPr>
          <a:xfrm>
            <a:off x="6609061" y="5773064"/>
            <a:ext cx="1504950" cy="14288"/>
          </a:xfrm>
          <a:prstGeom prst="straightConnector1">
            <a:avLst/>
          </a:prstGeom>
          <a:ln w="6350" cap="flat" cmpd="sng">
            <a:solidFill>
              <a:schemeClr val="tx1"/>
            </a:solidFill>
            <a:prstDash val="solid"/>
            <a:headEnd type="none" w="med" len="med"/>
            <a:tailEnd type="arrow" w="med" len="med"/>
          </a:ln>
        </p:spPr>
      </p:cxnSp>
      <p:cxnSp>
        <p:nvCxnSpPr>
          <p:cNvPr id="34" name="直接箭头连接符 33"/>
          <p:cNvCxnSpPr/>
          <p:nvPr/>
        </p:nvCxnSpPr>
        <p:spPr>
          <a:xfrm flipV="1">
            <a:off x="6597949" y="5226964"/>
            <a:ext cx="1462087" cy="506413"/>
          </a:xfrm>
          <a:prstGeom prst="straightConnector1">
            <a:avLst/>
          </a:prstGeom>
          <a:ln w="6350" cap="flat" cmpd="sng">
            <a:solidFill>
              <a:schemeClr val="tx1"/>
            </a:solidFill>
            <a:prstDash val="solid"/>
            <a:headEnd type="none" w="med" len="med"/>
            <a:tailEnd type="arrow" w="med" len="med"/>
          </a:ln>
        </p:spPr>
      </p:cxnSp>
      <p:sp>
        <p:nvSpPr>
          <p:cNvPr id="35" name="TextBox 71"/>
          <p:cNvSpPr txBox="1">
            <a:spLocks noChangeArrowheads="1"/>
          </p:cNvSpPr>
          <p:nvPr/>
        </p:nvSpPr>
        <p:spPr bwMode="auto">
          <a:xfrm>
            <a:off x="2400598" y="1560930"/>
            <a:ext cx="1214438" cy="338554"/>
          </a:xfrm>
          <a:prstGeom prst="rect">
            <a:avLst/>
          </a:prstGeom>
          <a:solidFill>
            <a:srgbClr val="B71C2B"/>
          </a:solidFill>
          <a:ln>
            <a:noFill/>
          </a:ln>
        </p:spPr>
        <p:txBody>
          <a:bodyPr wrap="square">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600" i="0" u="none" strike="noStrike" kern="1200" cap="none" spc="0" normalizeH="0" baseline="0" noProof="0">
                <a:ln>
                  <a:noFill/>
                </a:ln>
                <a:solidFill>
                  <a:schemeClr val="bg1"/>
                </a:solidFill>
                <a:effectLst/>
                <a:uLnTx/>
                <a:uFillTx/>
                <a:latin typeface="+mn-ea"/>
                <a:ea typeface="+mn-ea"/>
                <a:cs typeface="+mn-ea"/>
                <a:sym typeface="+mn-lt"/>
              </a:rPr>
              <a:t>严重程度</a:t>
            </a:r>
            <a:r>
              <a:rPr kumimoji="0" lang="en-US" altLang="zh-CN" sz="1600" i="0" u="none" strike="noStrike" kern="1200" cap="none" spc="0" normalizeH="0" baseline="0" noProof="0" dirty="0">
                <a:ln>
                  <a:noFill/>
                </a:ln>
                <a:solidFill>
                  <a:schemeClr val="bg1"/>
                </a:solidFill>
                <a:effectLst/>
                <a:uLnTx/>
                <a:uFillTx/>
                <a:latin typeface="+mn-ea"/>
                <a:ea typeface="+mn-ea"/>
                <a:cs typeface="+mn-ea"/>
                <a:sym typeface="+mn-lt"/>
              </a:rPr>
              <a:t>S</a:t>
            </a:r>
          </a:p>
        </p:txBody>
      </p:sp>
      <p:sp>
        <p:nvSpPr>
          <p:cNvPr id="36" name="TextBox 74"/>
          <p:cNvSpPr txBox="1">
            <a:spLocks noChangeArrowheads="1"/>
          </p:cNvSpPr>
          <p:nvPr/>
        </p:nvSpPr>
        <p:spPr bwMode="auto">
          <a:xfrm>
            <a:off x="3806284" y="1560930"/>
            <a:ext cx="931359" cy="338554"/>
          </a:xfrm>
          <a:prstGeom prst="rect">
            <a:avLst/>
          </a:prstGeom>
          <a:solidFill>
            <a:srgbClr val="B71C2B"/>
          </a:solidFill>
          <a:ln>
            <a:noFill/>
          </a:ln>
        </p:spPr>
        <p:txBody>
          <a:bodyPr wrap="square">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600" i="0" u="none" strike="noStrike" kern="1200" cap="none" spc="0" normalizeH="0" baseline="0" noProof="0" dirty="0">
                <a:ln>
                  <a:noFill/>
                </a:ln>
                <a:solidFill>
                  <a:schemeClr val="bg1"/>
                </a:solidFill>
                <a:effectLst/>
                <a:uLnTx/>
                <a:uFillTx/>
                <a:latin typeface="+mn-ea"/>
                <a:ea typeface="+mn-ea"/>
                <a:cs typeface="+mn-ea"/>
                <a:sym typeface="+mn-lt"/>
              </a:rPr>
              <a:t>暴露度</a:t>
            </a:r>
            <a:r>
              <a:rPr kumimoji="0" lang="en-US" altLang="zh-CN" sz="1600" i="0" u="none" strike="noStrike" kern="1200" cap="none" spc="0" normalizeH="0" baseline="0" noProof="0" dirty="0">
                <a:ln>
                  <a:noFill/>
                </a:ln>
                <a:solidFill>
                  <a:schemeClr val="bg1"/>
                </a:solidFill>
                <a:effectLst/>
                <a:uLnTx/>
                <a:uFillTx/>
                <a:latin typeface="+mn-ea"/>
                <a:ea typeface="+mn-ea"/>
                <a:cs typeface="+mn-ea"/>
                <a:sym typeface="+mn-lt"/>
              </a:rPr>
              <a:t>F</a:t>
            </a:r>
          </a:p>
        </p:txBody>
      </p:sp>
      <p:sp>
        <p:nvSpPr>
          <p:cNvPr id="37" name="TextBox 76"/>
          <p:cNvSpPr txBox="1">
            <a:spLocks noChangeArrowheads="1"/>
          </p:cNvSpPr>
          <p:nvPr/>
        </p:nvSpPr>
        <p:spPr bwMode="auto">
          <a:xfrm>
            <a:off x="4936166" y="1560930"/>
            <a:ext cx="1505940" cy="338554"/>
          </a:xfrm>
          <a:prstGeom prst="rect">
            <a:avLst/>
          </a:prstGeom>
          <a:solidFill>
            <a:srgbClr val="B71C2B"/>
          </a:solidFill>
          <a:ln>
            <a:noFill/>
          </a:ln>
        </p:spPr>
        <p:txBody>
          <a:bodyPr wrap="square">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600" i="0" u="none" strike="noStrike" kern="1200" cap="none" spc="0" normalizeH="0" baseline="0" noProof="0" dirty="0">
                <a:ln>
                  <a:noFill/>
                </a:ln>
                <a:solidFill>
                  <a:schemeClr val="bg1"/>
                </a:solidFill>
                <a:effectLst/>
                <a:uLnTx/>
                <a:uFillTx/>
                <a:latin typeface="+mn-ea"/>
                <a:ea typeface="+mn-ea"/>
                <a:cs typeface="+mn-ea"/>
                <a:sym typeface="+mn-lt"/>
              </a:rPr>
              <a:t>发生的概率</a:t>
            </a:r>
            <a:r>
              <a:rPr kumimoji="0" lang="en-US" altLang="zh-CN" sz="1600" i="0" u="none" strike="noStrike" kern="1200" cap="none" spc="0" normalizeH="0" baseline="0" noProof="0" dirty="0">
                <a:ln>
                  <a:noFill/>
                </a:ln>
                <a:solidFill>
                  <a:schemeClr val="bg1"/>
                </a:solidFill>
                <a:effectLst/>
                <a:uLnTx/>
                <a:uFillTx/>
                <a:latin typeface="+mn-ea"/>
                <a:ea typeface="+mn-ea"/>
                <a:cs typeface="+mn-ea"/>
                <a:sym typeface="+mn-lt"/>
              </a:rPr>
              <a:t>O</a:t>
            </a:r>
          </a:p>
        </p:txBody>
      </p:sp>
      <p:sp>
        <p:nvSpPr>
          <p:cNvPr id="38" name="TextBox 78"/>
          <p:cNvSpPr txBox="1">
            <a:spLocks noChangeArrowheads="1"/>
          </p:cNvSpPr>
          <p:nvPr/>
        </p:nvSpPr>
        <p:spPr bwMode="auto">
          <a:xfrm>
            <a:off x="6633354" y="1560930"/>
            <a:ext cx="1585731" cy="338554"/>
          </a:xfrm>
          <a:prstGeom prst="rect">
            <a:avLst/>
          </a:prstGeom>
          <a:solidFill>
            <a:srgbClr val="B71C2B"/>
          </a:solidFill>
          <a:ln>
            <a:noFill/>
          </a:ln>
        </p:spPr>
        <p:txBody>
          <a:bodyPr wrap="square">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600" i="0" u="none" strike="noStrike" kern="1200" cap="none" spc="0" normalizeH="0" baseline="0" noProof="0" dirty="0">
                <a:ln>
                  <a:noFill/>
                </a:ln>
                <a:solidFill>
                  <a:schemeClr val="bg1"/>
                </a:solidFill>
                <a:effectLst/>
                <a:uLnTx/>
                <a:uFillTx/>
                <a:latin typeface="+mn-ea"/>
                <a:ea typeface="+mn-ea"/>
                <a:cs typeface="+mn-ea"/>
                <a:sym typeface="+mn-lt"/>
              </a:rPr>
              <a:t>避免的可能性</a:t>
            </a:r>
            <a:r>
              <a:rPr kumimoji="0" lang="en-US" altLang="zh-CN" sz="1600" i="0" u="none" strike="noStrike" kern="1200" cap="none" spc="0" normalizeH="0" baseline="0" noProof="0" dirty="0">
                <a:ln>
                  <a:noFill/>
                </a:ln>
                <a:solidFill>
                  <a:schemeClr val="bg1"/>
                </a:solidFill>
                <a:effectLst/>
                <a:uLnTx/>
                <a:uFillTx/>
                <a:latin typeface="+mn-ea"/>
                <a:ea typeface="+mn-ea"/>
                <a:cs typeface="+mn-ea"/>
                <a:sym typeface="+mn-lt"/>
              </a:rPr>
              <a:t>A</a:t>
            </a:r>
          </a:p>
        </p:txBody>
      </p:sp>
      <p:sp>
        <p:nvSpPr>
          <p:cNvPr id="39" name="圆角矩形 79"/>
          <p:cNvSpPr>
            <a:spLocks noChangeArrowheads="1"/>
          </p:cNvSpPr>
          <p:nvPr/>
        </p:nvSpPr>
        <p:spPr bwMode="auto">
          <a:xfrm>
            <a:off x="8510886" y="2477414"/>
            <a:ext cx="760413" cy="466725"/>
          </a:xfrm>
          <a:prstGeom prst="roundRect">
            <a:avLst>
              <a:gd name="adj" fmla="val 16667"/>
            </a:avLst>
          </a:prstGeom>
          <a:solidFill>
            <a:schemeClr val="bg1">
              <a:lumMod val="75000"/>
            </a:schemeClr>
          </a:solidFill>
          <a:ln w="6350" algn="ctr">
            <a:noFill/>
            <a:round/>
          </a:ln>
        </p:spPr>
        <p:txBody>
          <a:bodyPr lIns="144000" tIns="72000" rIns="72000" bIns="72000">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1800" b="0" i="0" u="sng" strike="noStrike" kern="1200" cap="none" spc="0" normalizeH="0" baseline="0" noProof="0" dirty="0">
                <a:ln>
                  <a:noFill/>
                </a:ln>
                <a:solidFill>
                  <a:schemeClr val="bg1"/>
                </a:solidFill>
                <a:effectLst/>
                <a:uLnTx/>
                <a:uFillTx/>
                <a:latin typeface="+mn-lt"/>
                <a:ea typeface="+mn-ea"/>
                <a:cs typeface="+mn-ea"/>
                <a:sym typeface="+mn-lt"/>
              </a:rPr>
              <a:t>1</a:t>
            </a:r>
            <a:endParaRPr kumimoji="0" lang="zh-CN" altLang="en-US" sz="1800" b="0" i="0" u="sng" strike="noStrike" kern="1200" cap="none" spc="0" normalizeH="0" baseline="0" noProof="0" dirty="0">
              <a:ln>
                <a:noFill/>
              </a:ln>
              <a:solidFill>
                <a:schemeClr val="bg1"/>
              </a:solidFill>
              <a:effectLst/>
              <a:uLnTx/>
              <a:uFillTx/>
              <a:latin typeface="+mn-lt"/>
              <a:ea typeface="+mn-ea"/>
              <a:cs typeface="+mn-ea"/>
              <a:sym typeface="+mn-lt"/>
            </a:endParaRPr>
          </a:p>
        </p:txBody>
      </p:sp>
      <p:sp>
        <p:nvSpPr>
          <p:cNvPr id="40" name="TextBox 80"/>
          <p:cNvSpPr txBox="1">
            <a:spLocks noChangeArrowheads="1"/>
          </p:cNvSpPr>
          <p:nvPr/>
        </p:nvSpPr>
        <p:spPr bwMode="auto">
          <a:xfrm>
            <a:off x="8344952" y="1560930"/>
            <a:ext cx="1090692" cy="338554"/>
          </a:xfrm>
          <a:prstGeom prst="rect">
            <a:avLst/>
          </a:prstGeom>
          <a:solidFill>
            <a:srgbClr val="B71C2B"/>
          </a:solidFill>
          <a:ln>
            <a:noFill/>
          </a:ln>
        </p:spPr>
        <p:txBody>
          <a:bodyPr wrap="square">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600" i="0" u="none" strike="noStrike" kern="1200" cap="none" spc="0" normalizeH="0" baseline="0" noProof="0" dirty="0">
                <a:ln>
                  <a:noFill/>
                </a:ln>
                <a:solidFill>
                  <a:schemeClr val="bg1"/>
                </a:solidFill>
                <a:effectLst/>
                <a:uLnTx/>
                <a:uFillTx/>
                <a:latin typeface="+mn-ea"/>
                <a:ea typeface="+mn-ea"/>
                <a:cs typeface="+mn-ea"/>
                <a:sym typeface="+mn-lt"/>
              </a:rPr>
              <a:t>风险指数</a:t>
            </a:r>
            <a:endParaRPr kumimoji="0" lang="en-US" altLang="zh-CN" sz="1600" i="0" u="none" strike="noStrike" kern="1200" cap="none" spc="0" normalizeH="0" baseline="0" noProof="0" dirty="0">
              <a:ln>
                <a:noFill/>
              </a:ln>
              <a:solidFill>
                <a:schemeClr val="bg1"/>
              </a:solidFill>
              <a:effectLst/>
              <a:uLnTx/>
              <a:uFillTx/>
              <a:latin typeface="+mn-ea"/>
              <a:ea typeface="+mn-ea"/>
              <a:cs typeface="+mn-ea"/>
              <a:sym typeface="+mn-lt"/>
            </a:endParaRPr>
          </a:p>
        </p:txBody>
      </p:sp>
      <p:sp>
        <p:nvSpPr>
          <p:cNvPr id="41" name="圆角矩形 82"/>
          <p:cNvSpPr>
            <a:spLocks noChangeArrowheads="1"/>
          </p:cNvSpPr>
          <p:nvPr/>
        </p:nvSpPr>
        <p:spPr bwMode="auto">
          <a:xfrm>
            <a:off x="8510886" y="3152721"/>
            <a:ext cx="760413" cy="468313"/>
          </a:xfrm>
          <a:prstGeom prst="roundRect">
            <a:avLst>
              <a:gd name="adj" fmla="val 16667"/>
            </a:avLst>
          </a:prstGeom>
          <a:solidFill>
            <a:schemeClr val="bg1">
              <a:lumMod val="50000"/>
            </a:schemeClr>
          </a:solidFill>
          <a:ln w="6350" algn="ctr">
            <a:noFill/>
            <a:round/>
          </a:ln>
        </p:spPr>
        <p:txBody>
          <a:bodyPr lIns="144000" tIns="72000" rIns="72000" bIns="72000">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1800" b="0" i="0" u="sng" strike="noStrike" kern="1200" cap="none" spc="0" normalizeH="0" baseline="0" noProof="0">
                <a:ln>
                  <a:noFill/>
                </a:ln>
                <a:solidFill>
                  <a:schemeClr val="bg1"/>
                </a:solidFill>
                <a:effectLst/>
                <a:uLnTx/>
                <a:uFillTx/>
                <a:latin typeface="+mn-lt"/>
                <a:ea typeface="+mn-ea"/>
                <a:cs typeface="+mn-ea"/>
                <a:sym typeface="+mn-lt"/>
              </a:rPr>
              <a:t>2</a:t>
            </a:r>
            <a:endParaRPr kumimoji="0" lang="zh-CN" altLang="en-US" sz="1800" b="0" i="0" u="sng" strike="noStrike" kern="1200" cap="none" spc="0" normalizeH="0" baseline="0" noProof="0">
              <a:ln>
                <a:noFill/>
              </a:ln>
              <a:solidFill>
                <a:schemeClr val="bg1"/>
              </a:solidFill>
              <a:effectLst/>
              <a:uLnTx/>
              <a:uFillTx/>
              <a:latin typeface="+mn-lt"/>
              <a:ea typeface="+mn-ea"/>
              <a:cs typeface="+mn-ea"/>
              <a:sym typeface="+mn-lt"/>
            </a:endParaRPr>
          </a:p>
        </p:txBody>
      </p:sp>
      <p:sp>
        <p:nvSpPr>
          <p:cNvPr id="42" name="圆角矩形 83"/>
          <p:cNvSpPr>
            <a:spLocks noChangeArrowheads="1"/>
          </p:cNvSpPr>
          <p:nvPr/>
        </p:nvSpPr>
        <p:spPr bwMode="auto">
          <a:xfrm>
            <a:off x="8510886" y="3869652"/>
            <a:ext cx="758825" cy="466725"/>
          </a:xfrm>
          <a:prstGeom prst="roundRect">
            <a:avLst>
              <a:gd name="adj" fmla="val 16667"/>
            </a:avLst>
          </a:prstGeom>
          <a:solidFill>
            <a:srgbClr val="F79F9B"/>
          </a:solidFill>
          <a:ln w="6350" algn="ctr">
            <a:noFill/>
            <a:round/>
          </a:ln>
        </p:spPr>
        <p:txBody>
          <a:bodyPr lIns="144000" tIns="72000" rIns="72000" bIns="72000">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1800" b="0" i="0" u="sng" strike="noStrike" kern="1200" cap="none" spc="0" normalizeH="0" baseline="0" noProof="0">
                <a:ln>
                  <a:noFill/>
                </a:ln>
                <a:solidFill>
                  <a:schemeClr val="bg1"/>
                </a:solidFill>
                <a:effectLst/>
                <a:uLnTx/>
                <a:uFillTx/>
                <a:latin typeface="+mn-lt"/>
                <a:ea typeface="+mn-ea"/>
                <a:cs typeface="+mn-ea"/>
                <a:sym typeface="+mn-lt"/>
              </a:rPr>
              <a:t>3</a:t>
            </a:r>
            <a:endParaRPr kumimoji="0" lang="zh-CN" altLang="en-US" sz="1800" b="0" i="0" u="sng" strike="noStrike" kern="1200" cap="none" spc="0" normalizeH="0" baseline="0" noProof="0">
              <a:ln>
                <a:noFill/>
              </a:ln>
              <a:solidFill>
                <a:schemeClr val="bg1"/>
              </a:solidFill>
              <a:effectLst/>
              <a:uLnTx/>
              <a:uFillTx/>
              <a:latin typeface="+mn-lt"/>
              <a:ea typeface="+mn-ea"/>
              <a:cs typeface="+mn-ea"/>
              <a:sym typeface="+mn-lt"/>
            </a:endParaRPr>
          </a:p>
        </p:txBody>
      </p:sp>
      <p:sp>
        <p:nvSpPr>
          <p:cNvPr id="43" name="圆角矩形 84"/>
          <p:cNvSpPr>
            <a:spLocks noChangeArrowheads="1"/>
          </p:cNvSpPr>
          <p:nvPr/>
        </p:nvSpPr>
        <p:spPr bwMode="auto">
          <a:xfrm>
            <a:off x="8510886" y="4460202"/>
            <a:ext cx="758825" cy="468313"/>
          </a:xfrm>
          <a:prstGeom prst="roundRect">
            <a:avLst>
              <a:gd name="adj" fmla="val 16667"/>
            </a:avLst>
          </a:prstGeom>
          <a:solidFill>
            <a:schemeClr val="accent6">
              <a:lumMod val="60000"/>
              <a:lumOff val="40000"/>
            </a:schemeClr>
          </a:solidFill>
          <a:ln w="6350" algn="ctr">
            <a:noFill/>
            <a:round/>
          </a:ln>
        </p:spPr>
        <p:txBody>
          <a:bodyPr lIns="144000" tIns="72000" rIns="72000" bIns="72000">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1800" b="0" i="0" u="sng" strike="noStrike" kern="1200" cap="none" spc="0" normalizeH="0" baseline="0" noProof="0">
                <a:ln>
                  <a:noFill/>
                </a:ln>
                <a:solidFill>
                  <a:schemeClr val="bg1"/>
                </a:solidFill>
                <a:effectLst/>
                <a:uLnTx/>
                <a:uFillTx/>
                <a:latin typeface="+mn-lt"/>
                <a:ea typeface="+mn-ea"/>
                <a:cs typeface="+mn-ea"/>
                <a:sym typeface="+mn-lt"/>
              </a:rPr>
              <a:t>4</a:t>
            </a:r>
            <a:endParaRPr kumimoji="0" lang="zh-CN" altLang="en-US" sz="1800" b="0" i="0" u="sng" strike="noStrike" kern="1200" cap="none" spc="0" normalizeH="0" baseline="0" noProof="0">
              <a:ln>
                <a:noFill/>
              </a:ln>
              <a:solidFill>
                <a:schemeClr val="bg1"/>
              </a:solidFill>
              <a:effectLst/>
              <a:uLnTx/>
              <a:uFillTx/>
              <a:latin typeface="+mn-lt"/>
              <a:ea typeface="+mn-ea"/>
              <a:cs typeface="+mn-ea"/>
              <a:sym typeface="+mn-lt"/>
            </a:endParaRPr>
          </a:p>
        </p:txBody>
      </p:sp>
      <p:sp>
        <p:nvSpPr>
          <p:cNvPr id="44" name="圆角矩形 85"/>
          <p:cNvSpPr>
            <a:spLocks noChangeArrowheads="1"/>
          </p:cNvSpPr>
          <p:nvPr/>
        </p:nvSpPr>
        <p:spPr bwMode="auto">
          <a:xfrm>
            <a:off x="8510886" y="5009477"/>
            <a:ext cx="758825" cy="466725"/>
          </a:xfrm>
          <a:prstGeom prst="roundRect">
            <a:avLst>
              <a:gd name="adj" fmla="val 16667"/>
            </a:avLst>
          </a:prstGeom>
          <a:solidFill>
            <a:schemeClr val="accent6">
              <a:lumMod val="75000"/>
            </a:schemeClr>
          </a:solidFill>
          <a:ln w="6350" algn="ctr">
            <a:noFill/>
            <a:round/>
          </a:ln>
        </p:spPr>
        <p:txBody>
          <a:bodyPr lIns="144000" tIns="72000" rIns="72000" bIns="72000">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1800" b="0" i="0" u="sng" strike="noStrike" kern="1200" cap="none" spc="0" normalizeH="0" baseline="0" noProof="0">
                <a:ln>
                  <a:noFill/>
                </a:ln>
                <a:solidFill>
                  <a:schemeClr val="bg1"/>
                </a:solidFill>
                <a:effectLst/>
                <a:uLnTx/>
                <a:uFillTx/>
                <a:latin typeface="+mn-lt"/>
                <a:ea typeface="+mn-ea"/>
                <a:cs typeface="+mn-ea"/>
                <a:sym typeface="+mn-lt"/>
              </a:rPr>
              <a:t>5</a:t>
            </a:r>
            <a:endParaRPr kumimoji="0" lang="zh-CN" altLang="en-US" sz="1800" b="0" i="0" u="sng" strike="noStrike" kern="1200" cap="none" spc="0" normalizeH="0" baseline="0" noProof="0">
              <a:ln>
                <a:noFill/>
              </a:ln>
              <a:solidFill>
                <a:schemeClr val="bg1"/>
              </a:solidFill>
              <a:effectLst/>
              <a:uLnTx/>
              <a:uFillTx/>
              <a:latin typeface="+mn-lt"/>
              <a:ea typeface="+mn-ea"/>
              <a:cs typeface="+mn-ea"/>
              <a:sym typeface="+mn-lt"/>
            </a:endParaRPr>
          </a:p>
        </p:txBody>
      </p:sp>
      <p:sp>
        <p:nvSpPr>
          <p:cNvPr id="48" name="圆角矩形 86"/>
          <p:cNvSpPr>
            <a:spLocks noChangeArrowheads="1"/>
          </p:cNvSpPr>
          <p:nvPr/>
        </p:nvSpPr>
        <p:spPr bwMode="auto">
          <a:xfrm>
            <a:off x="8510886" y="5606377"/>
            <a:ext cx="758825" cy="468313"/>
          </a:xfrm>
          <a:prstGeom prst="roundRect">
            <a:avLst>
              <a:gd name="adj" fmla="val 16667"/>
            </a:avLst>
          </a:prstGeom>
          <a:solidFill>
            <a:schemeClr val="accent6">
              <a:lumMod val="50000"/>
            </a:schemeClr>
          </a:solidFill>
          <a:ln w="6350" algn="ctr">
            <a:noFill/>
            <a:round/>
          </a:ln>
        </p:spPr>
        <p:txBody>
          <a:bodyPr lIns="144000" tIns="72000" rIns="72000" bIns="72000">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1800" b="0" i="0" u="sng" strike="noStrike" kern="1200" cap="none" spc="0" normalizeH="0" baseline="0" noProof="0">
                <a:ln>
                  <a:noFill/>
                </a:ln>
                <a:solidFill>
                  <a:schemeClr val="bg1"/>
                </a:solidFill>
                <a:effectLst/>
                <a:uLnTx/>
                <a:uFillTx/>
                <a:latin typeface="+mn-lt"/>
                <a:ea typeface="+mn-ea"/>
                <a:cs typeface="+mn-ea"/>
                <a:sym typeface="+mn-lt"/>
              </a:rPr>
              <a:t>6</a:t>
            </a:r>
            <a:endParaRPr kumimoji="0" lang="zh-CN" altLang="en-US" sz="1800" b="0" i="0" u="sng" strike="noStrike" kern="1200" cap="none" spc="0" normalizeH="0" baseline="0" noProof="0">
              <a:ln>
                <a:noFill/>
              </a:ln>
              <a:solidFill>
                <a:schemeClr val="bg1"/>
              </a:solidFill>
              <a:effectLst/>
              <a:uLnTx/>
              <a:uFillTx/>
              <a:latin typeface="+mn-lt"/>
              <a:ea typeface="+mn-ea"/>
              <a:cs typeface="+mn-ea"/>
              <a:sym typeface="+mn-lt"/>
            </a:endParaRPr>
          </a:p>
        </p:txBody>
      </p:sp>
      <p:sp>
        <p:nvSpPr>
          <p:cNvPr id="49" name="TextBox 88"/>
          <p:cNvSpPr txBox="1">
            <a:spLocks noChangeArrowheads="1"/>
          </p:cNvSpPr>
          <p:nvPr/>
        </p:nvSpPr>
        <p:spPr bwMode="auto">
          <a:xfrm>
            <a:off x="2332336" y="2340889"/>
            <a:ext cx="13509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1400" b="0" i="0" u="none" strike="noStrike" kern="1200" cap="none" spc="0" normalizeH="0" baseline="0" noProof="0" dirty="0">
                <a:ln>
                  <a:noFill/>
                </a:ln>
                <a:solidFill>
                  <a:schemeClr val="tx1"/>
                </a:solidFill>
                <a:effectLst/>
                <a:uLnTx/>
                <a:uFillTx/>
                <a:latin typeface="+mn-lt"/>
                <a:ea typeface="+mn-ea"/>
                <a:cs typeface="+mn-ea"/>
                <a:sym typeface="+mn-lt"/>
              </a:rPr>
              <a:t>S1</a:t>
            </a:r>
            <a:r>
              <a:rPr kumimoji="0" lang="zh-CN" altLang="en-US" sz="1400" b="0" i="0" u="none" strike="noStrike" kern="1200" cap="none" spc="0" normalizeH="0" baseline="0" noProof="0" dirty="0">
                <a:ln>
                  <a:noFill/>
                </a:ln>
                <a:solidFill>
                  <a:schemeClr val="tx1"/>
                </a:solidFill>
                <a:effectLst/>
                <a:uLnTx/>
                <a:uFillTx/>
                <a:latin typeface="+mn-lt"/>
                <a:ea typeface="+mn-ea"/>
                <a:cs typeface="+mn-ea"/>
                <a:sym typeface="+mn-lt"/>
              </a:rPr>
              <a:t>：轻微的</a:t>
            </a:r>
            <a:endParaRPr kumimoji="0" lang="en-US" altLang="zh-CN" sz="1400" b="0" i="0" u="none" strike="noStrike" kern="1200" cap="none" spc="0" normalizeH="0" baseline="0" noProof="0" dirty="0">
              <a:ln>
                <a:noFill/>
              </a:ln>
              <a:solidFill>
                <a:schemeClr val="tx1"/>
              </a:solidFill>
              <a:effectLst/>
              <a:uLnTx/>
              <a:uFillTx/>
              <a:latin typeface="+mn-lt"/>
              <a:ea typeface="+mn-ea"/>
              <a:cs typeface="+mn-ea"/>
              <a:sym typeface="+mn-lt"/>
            </a:endParaRPr>
          </a:p>
        </p:txBody>
      </p:sp>
      <p:sp>
        <p:nvSpPr>
          <p:cNvPr id="50" name="TextBox 89"/>
          <p:cNvSpPr txBox="1">
            <a:spLocks noChangeArrowheads="1"/>
          </p:cNvSpPr>
          <p:nvPr/>
        </p:nvSpPr>
        <p:spPr bwMode="auto">
          <a:xfrm>
            <a:off x="2354163" y="4201217"/>
            <a:ext cx="13509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1400" b="0" i="0" u="none" strike="noStrike" kern="1200" cap="none" spc="0" normalizeH="0" baseline="0" noProof="0" dirty="0">
                <a:ln>
                  <a:noFill/>
                </a:ln>
                <a:solidFill>
                  <a:schemeClr val="tx1"/>
                </a:solidFill>
                <a:effectLst/>
                <a:uLnTx/>
                <a:uFillTx/>
                <a:latin typeface="+mn-lt"/>
                <a:ea typeface="+mn-ea"/>
                <a:cs typeface="+mn-ea"/>
                <a:sym typeface="+mn-lt"/>
              </a:rPr>
              <a:t>S2</a:t>
            </a:r>
            <a:r>
              <a:rPr kumimoji="0" lang="zh-CN" altLang="en-US" sz="1400" b="0" i="0" u="none" strike="noStrike" kern="1200" cap="none" spc="0" normalizeH="0" baseline="0" noProof="0" dirty="0">
                <a:ln>
                  <a:noFill/>
                </a:ln>
                <a:solidFill>
                  <a:schemeClr val="tx1"/>
                </a:solidFill>
                <a:effectLst/>
                <a:uLnTx/>
                <a:uFillTx/>
                <a:latin typeface="+mn-lt"/>
                <a:ea typeface="+mn-ea"/>
                <a:cs typeface="+mn-ea"/>
                <a:sym typeface="+mn-lt"/>
              </a:rPr>
              <a:t>：严重的</a:t>
            </a:r>
            <a:endParaRPr kumimoji="0" lang="en-US" altLang="zh-CN" sz="1400" b="0" i="0" u="none" strike="noStrike" kern="1200" cap="none" spc="0" normalizeH="0" baseline="0" noProof="0" dirty="0">
              <a:ln>
                <a:noFill/>
              </a:ln>
              <a:solidFill>
                <a:schemeClr val="tx1"/>
              </a:solidFill>
              <a:effectLst/>
              <a:uLnTx/>
              <a:uFillTx/>
              <a:latin typeface="+mn-lt"/>
              <a:ea typeface="+mn-ea"/>
              <a:cs typeface="+mn-ea"/>
              <a:sym typeface="+mn-lt"/>
            </a:endParaRPr>
          </a:p>
        </p:txBody>
      </p:sp>
      <p:sp>
        <p:nvSpPr>
          <p:cNvPr id="51" name="TextBox 90"/>
          <p:cNvSpPr txBox="1">
            <a:spLocks noChangeArrowheads="1"/>
          </p:cNvSpPr>
          <p:nvPr/>
        </p:nvSpPr>
        <p:spPr bwMode="auto">
          <a:xfrm>
            <a:off x="3891261" y="2340889"/>
            <a:ext cx="13509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1400" b="0" i="0" u="none" strike="noStrike" kern="1200" cap="none" spc="0" normalizeH="0" baseline="0" noProof="0" dirty="0">
                <a:ln>
                  <a:noFill/>
                </a:ln>
                <a:solidFill>
                  <a:schemeClr val="tx1"/>
                </a:solidFill>
                <a:effectLst/>
                <a:uLnTx/>
                <a:uFillTx/>
                <a:latin typeface="+mn-lt"/>
                <a:ea typeface="+mn-ea"/>
                <a:cs typeface="+mn-ea"/>
                <a:sym typeface="+mn-lt"/>
              </a:rPr>
              <a:t>F1</a:t>
            </a:r>
            <a:r>
              <a:rPr kumimoji="0" lang="zh-CN" altLang="en-US" sz="1400" b="0" i="0" u="none" strike="noStrike" kern="1200" cap="none" spc="0" normalizeH="0" baseline="0" noProof="0" dirty="0">
                <a:ln>
                  <a:noFill/>
                </a:ln>
                <a:solidFill>
                  <a:schemeClr val="tx1"/>
                </a:solidFill>
                <a:effectLst/>
                <a:uLnTx/>
                <a:uFillTx/>
                <a:latin typeface="+mn-lt"/>
                <a:ea typeface="+mn-ea"/>
                <a:cs typeface="+mn-ea"/>
                <a:sym typeface="+mn-lt"/>
              </a:rPr>
              <a:t>，</a:t>
            </a:r>
            <a:r>
              <a:rPr kumimoji="0" lang="en-US" altLang="zh-CN" sz="1400" b="0" i="0" u="none" strike="noStrike" kern="1200" cap="none" spc="0" normalizeH="0" baseline="0" noProof="0" dirty="0">
                <a:ln>
                  <a:noFill/>
                </a:ln>
                <a:solidFill>
                  <a:schemeClr val="tx1"/>
                </a:solidFill>
                <a:effectLst/>
                <a:uLnTx/>
                <a:uFillTx/>
                <a:latin typeface="+mn-lt"/>
                <a:ea typeface="+mn-ea"/>
                <a:cs typeface="+mn-ea"/>
                <a:sym typeface="+mn-lt"/>
              </a:rPr>
              <a:t>F2</a:t>
            </a:r>
          </a:p>
        </p:txBody>
      </p:sp>
      <p:sp>
        <p:nvSpPr>
          <p:cNvPr id="52" name="TextBox 91"/>
          <p:cNvSpPr txBox="1">
            <a:spLocks noChangeArrowheads="1"/>
          </p:cNvSpPr>
          <p:nvPr/>
        </p:nvSpPr>
        <p:spPr bwMode="auto">
          <a:xfrm>
            <a:off x="3693078" y="3594341"/>
            <a:ext cx="13493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solidFill>
                <a:effectLst/>
                <a:uLnTx/>
                <a:uFillTx/>
                <a:latin typeface="+mn-lt"/>
                <a:ea typeface="+mn-ea"/>
                <a:cs typeface="+mn-ea"/>
                <a:sym typeface="+mn-lt"/>
              </a:rPr>
              <a:t>F1</a:t>
            </a:r>
            <a:r>
              <a:rPr kumimoji="0" lang="zh-CN" altLang="en-US" sz="1400" b="0" i="0" u="none" strike="noStrike" kern="1200" cap="none" spc="0" normalizeH="0" baseline="0" noProof="0" dirty="0">
                <a:ln>
                  <a:noFill/>
                </a:ln>
                <a:solidFill>
                  <a:schemeClr val="tx1"/>
                </a:solidFill>
                <a:effectLst/>
                <a:uLnTx/>
                <a:uFillTx/>
                <a:latin typeface="+mn-lt"/>
                <a:ea typeface="+mn-ea"/>
                <a:cs typeface="+mn-ea"/>
                <a:sym typeface="+mn-lt"/>
              </a:rPr>
              <a:t>：很少的</a:t>
            </a:r>
            <a:endParaRPr kumimoji="0" lang="en-US" altLang="zh-CN" sz="1400" b="0" i="0" u="none" strike="noStrike" kern="1200" cap="none" spc="0" normalizeH="0" baseline="0" noProof="0" dirty="0">
              <a:ln>
                <a:noFill/>
              </a:ln>
              <a:solidFill>
                <a:schemeClr val="tx1"/>
              </a:solidFill>
              <a:effectLst/>
              <a:uLnTx/>
              <a:uFillTx/>
              <a:latin typeface="+mn-lt"/>
              <a:ea typeface="+mn-ea"/>
              <a:cs typeface="+mn-ea"/>
              <a:sym typeface="+mn-lt"/>
            </a:endParaRPr>
          </a:p>
        </p:txBody>
      </p:sp>
      <p:sp>
        <p:nvSpPr>
          <p:cNvPr id="53" name="TextBox 92"/>
          <p:cNvSpPr txBox="1">
            <a:spLocks noChangeArrowheads="1"/>
          </p:cNvSpPr>
          <p:nvPr/>
        </p:nvSpPr>
        <p:spPr bwMode="auto">
          <a:xfrm>
            <a:off x="3708699" y="4772939"/>
            <a:ext cx="1350963"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solidFill>
                <a:effectLst/>
                <a:uLnTx/>
                <a:uFillTx/>
                <a:latin typeface="+mn-lt"/>
                <a:ea typeface="+mn-ea"/>
                <a:cs typeface="+mn-ea"/>
                <a:sym typeface="+mn-lt"/>
              </a:rPr>
              <a:t>F2</a:t>
            </a:r>
            <a:r>
              <a:rPr kumimoji="0" lang="zh-CN" altLang="en-US" sz="1400" b="0" i="0" u="none" strike="noStrike" kern="1200" cap="none" spc="0" normalizeH="0" baseline="0" noProof="0">
                <a:ln>
                  <a:noFill/>
                </a:ln>
                <a:solidFill>
                  <a:schemeClr val="tx1"/>
                </a:solidFill>
                <a:effectLst/>
                <a:uLnTx/>
                <a:uFillTx/>
                <a:latin typeface="+mn-lt"/>
                <a:ea typeface="+mn-ea"/>
                <a:cs typeface="+mn-ea"/>
                <a:sym typeface="+mn-lt"/>
              </a:rPr>
              <a:t>：频繁的</a:t>
            </a:r>
            <a:endParaRPr kumimoji="0" lang="en-US" altLang="zh-CN" sz="1400" b="0" i="0" u="none" strike="noStrike" kern="1200" cap="none" spc="0" normalizeH="0" baseline="0" noProof="0">
              <a:ln>
                <a:noFill/>
              </a:ln>
              <a:solidFill>
                <a:schemeClr val="tx1"/>
              </a:solidFill>
              <a:effectLst/>
              <a:uLnTx/>
              <a:uFillTx/>
              <a:latin typeface="+mn-lt"/>
              <a:ea typeface="+mn-ea"/>
              <a:cs typeface="+mn-ea"/>
              <a:sym typeface="+mn-lt"/>
            </a:endParaRPr>
          </a:p>
        </p:txBody>
      </p:sp>
      <p:sp>
        <p:nvSpPr>
          <p:cNvPr id="54" name="TextBox 93"/>
          <p:cNvSpPr txBox="1">
            <a:spLocks noChangeArrowheads="1"/>
          </p:cNvSpPr>
          <p:nvPr/>
        </p:nvSpPr>
        <p:spPr bwMode="auto">
          <a:xfrm>
            <a:off x="5172374" y="2340889"/>
            <a:ext cx="13509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solidFill>
                <a:effectLst/>
                <a:uLnTx/>
                <a:uFillTx/>
                <a:latin typeface="+mn-lt"/>
                <a:ea typeface="+mn-ea"/>
                <a:cs typeface="+mn-ea"/>
                <a:sym typeface="+mn-lt"/>
              </a:rPr>
              <a:t>O1</a:t>
            </a:r>
            <a:r>
              <a:rPr kumimoji="0" lang="zh-CN" altLang="en-US" sz="1400" b="0" i="0" u="none" strike="noStrike" kern="1200" cap="none" spc="0" normalizeH="0" baseline="0" noProof="0">
                <a:ln>
                  <a:noFill/>
                </a:ln>
                <a:solidFill>
                  <a:schemeClr val="tx1"/>
                </a:solidFill>
                <a:effectLst/>
                <a:uLnTx/>
                <a:uFillTx/>
                <a:latin typeface="+mn-lt"/>
                <a:ea typeface="+mn-ea"/>
                <a:cs typeface="+mn-ea"/>
                <a:sym typeface="+mn-lt"/>
              </a:rPr>
              <a:t>，</a:t>
            </a:r>
            <a:r>
              <a:rPr kumimoji="0" lang="en-US" altLang="zh-CN" sz="1400" b="0" i="0" u="none" strike="noStrike" kern="1200" cap="none" spc="0" normalizeH="0" baseline="0" noProof="0">
                <a:ln>
                  <a:noFill/>
                </a:ln>
                <a:solidFill>
                  <a:schemeClr val="tx1"/>
                </a:solidFill>
                <a:effectLst/>
                <a:uLnTx/>
                <a:uFillTx/>
                <a:latin typeface="+mn-lt"/>
                <a:ea typeface="+mn-ea"/>
                <a:cs typeface="+mn-ea"/>
                <a:sym typeface="+mn-lt"/>
              </a:rPr>
              <a:t>O2</a:t>
            </a:r>
          </a:p>
        </p:txBody>
      </p:sp>
      <p:sp>
        <p:nvSpPr>
          <p:cNvPr id="55" name="TextBox 94"/>
          <p:cNvSpPr txBox="1">
            <a:spLocks noChangeArrowheads="1"/>
          </p:cNvSpPr>
          <p:nvPr/>
        </p:nvSpPr>
        <p:spPr bwMode="auto">
          <a:xfrm rot="1275798">
            <a:off x="5580361" y="2985414"/>
            <a:ext cx="13509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solidFill>
                <a:effectLst/>
                <a:uLnTx/>
                <a:uFillTx/>
                <a:latin typeface="+mn-lt"/>
                <a:ea typeface="+mn-ea"/>
                <a:cs typeface="+mn-ea"/>
                <a:sym typeface="+mn-lt"/>
              </a:rPr>
              <a:t>O3</a:t>
            </a:r>
            <a:r>
              <a:rPr kumimoji="0" lang="zh-CN" altLang="en-US" sz="1400" b="0" i="0" u="none" strike="noStrike" kern="1200" cap="none" spc="0" normalizeH="0" baseline="0" noProof="0">
                <a:ln>
                  <a:noFill/>
                </a:ln>
                <a:solidFill>
                  <a:schemeClr val="tx1"/>
                </a:solidFill>
                <a:effectLst/>
                <a:uLnTx/>
                <a:uFillTx/>
                <a:latin typeface="+mn-lt"/>
                <a:ea typeface="+mn-ea"/>
                <a:cs typeface="+mn-ea"/>
                <a:sym typeface="+mn-lt"/>
              </a:rPr>
              <a:t>，高</a:t>
            </a:r>
            <a:endParaRPr kumimoji="0" lang="en-US" altLang="zh-CN" sz="1400" b="0" i="0" u="none" strike="noStrike" kern="1200" cap="none" spc="0" normalizeH="0" baseline="0" noProof="0">
              <a:ln>
                <a:noFill/>
              </a:ln>
              <a:solidFill>
                <a:schemeClr val="tx1"/>
              </a:solidFill>
              <a:effectLst/>
              <a:uLnTx/>
              <a:uFillTx/>
              <a:latin typeface="+mn-lt"/>
              <a:ea typeface="+mn-ea"/>
              <a:cs typeface="+mn-ea"/>
              <a:sym typeface="+mn-lt"/>
            </a:endParaRPr>
          </a:p>
        </p:txBody>
      </p:sp>
      <p:sp>
        <p:nvSpPr>
          <p:cNvPr id="56" name="TextBox 95"/>
          <p:cNvSpPr txBox="1">
            <a:spLocks noChangeArrowheads="1"/>
          </p:cNvSpPr>
          <p:nvPr/>
        </p:nvSpPr>
        <p:spPr bwMode="auto">
          <a:xfrm>
            <a:off x="6774161" y="2340889"/>
            <a:ext cx="13493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solidFill>
                <a:effectLst/>
                <a:uLnTx/>
                <a:uFillTx/>
                <a:latin typeface="+mn-lt"/>
                <a:ea typeface="+mn-ea"/>
                <a:cs typeface="+mn-ea"/>
                <a:sym typeface="+mn-lt"/>
              </a:rPr>
              <a:t>A1</a:t>
            </a:r>
            <a:r>
              <a:rPr kumimoji="0" lang="zh-CN" altLang="en-US" sz="1400" b="0" i="0" u="none" strike="noStrike" kern="1200" cap="none" spc="0" normalizeH="0" baseline="0" noProof="0">
                <a:ln>
                  <a:noFill/>
                </a:ln>
                <a:solidFill>
                  <a:schemeClr val="tx1"/>
                </a:solidFill>
                <a:effectLst/>
                <a:uLnTx/>
                <a:uFillTx/>
                <a:latin typeface="+mn-lt"/>
                <a:ea typeface="+mn-ea"/>
                <a:cs typeface="+mn-ea"/>
                <a:sym typeface="+mn-lt"/>
              </a:rPr>
              <a:t>，</a:t>
            </a:r>
            <a:r>
              <a:rPr kumimoji="0" lang="en-US" altLang="zh-CN" sz="1400" b="0" i="0" u="none" strike="noStrike" kern="1200" cap="none" spc="0" normalizeH="0" baseline="0" noProof="0">
                <a:ln>
                  <a:noFill/>
                </a:ln>
                <a:solidFill>
                  <a:schemeClr val="tx1"/>
                </a:solidFill>
                <a:effectLst/>
                <a:uLnTx/>
                <a:uFillTx/>
                <a:latin typeface="+mn-lt"/>
                <a:ea typeface="+mn-ea"/>
                <a:cs typeface="+mn-ea"/>
                <a:sym typeface="+mn-lt"/>
              </a:rPr>
              <a:t>A2</a:t>
            </a:r>
          </a:p>
        </p:txBody>
      </p:sp>
      <p:sp>
        <p:nvSpPr>
          <p:cNvPr id="57" name="TextBox 96"/>
          <p:cNvSpPr txBox="1">
            <a:spLocks noChangeArrowheads="1"/>
          </p:cNvSpPr>
          <p:nvPr/>
        </p:nvSpPr>
        <p:spPr bwMode="auto">
          <a:xfrm rot="-1158298">
            <a:off x="5142211" y="3418802"/>
            <a:ext cx="13493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solidFill>
                <a:effectLst/>
                <a:uLnTx/>
                <a:uFillTx/>
                <a:latin typeface="+mn-lt"/>
                <a:ea typeface="+mn-ea"/>
                <a:cs typeface="+mn-ea"/>
                <a:sym typeface="+mn-lt"/>
              </a:rPr>
              <a:t>O1</a:t>
            </a:r>
            <a:r>
              <a:rPr kumimoji="0" lang="zh-CN" altLang="en-US" sz="1400" b="0" i="0" u="none" strike="noStrike" kern="1200" cap="none" spc="0" normalizeH="0" baseline="0" noProof="0">
                <a:ln>
                  <a:noFill/>
                </a:ln>
                <a:solidFill>
                  <a:schemeClr val="tx1"/>
                </a:solidFill>
                <a:effectLst/>
                <a:uLnTx/>
                <a:uFillTx/>
                <a:latin typeface="+mn-lt"/>
                <a:ea typeface="+mn-ea"/>
                <a:cs typeface="+mn-ea"/>
                <a:sym typeface="+mn-lt"/>
              </a:rPr>
              <a:t>，很低</a:t>
            </a:r>
            <a:endParaRPr kumimoji="0" lang="en-US" altLang="zh-CN" sz="1400" b="0" i="0" u="none" strike="noStrike" kern="1200" cap="none" spc="0" normalizeH="0" baseline="0" noProof="0">
              <a:ln>
                <a:noFill/>
              </a:ln>
              <a:solidFill>
                <a:schemeClr val="tx1"/>
              </a:solidFill>
              <a:effectLst/>
              <a:uLnTx/>
              <a:uFillTx/>
              <a:latin typeface="+mn-lt"/>
              <a:ea typeface="+mn-ea"/>
              <a:cs typeface="+mn-ea"/>
              <a:sym typeface="+mn-lt"/>
            </a:endParaRPr>
          </a:p>
        </p:txBody>
      </p:sp>
      <p:sp>
        <p:nvSpPr>
          <p:cNvPr id="58" name="TextBox 97"/>
          <p:cNvSpPr txBox="1">
            <a:spLocks noChangeArrowheads="1"/>
          </p:cNvSpPr>
          <p:nvPr/>
        </p:nvSpPr>
        <p:spPr bwMode="auto">
          <a:xfrm>
            <a:off x="5845474" y="3701377"/>
            <a:ext cx="13493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solidFill>
                <a:effectLst/>
                <a:uLnTx/>
                <a:uFillTx/>
                <a:latin typeface="+mn-lt"/>
                <a:ea typeface="+mn-ea"/>
                <a:cs typeface="+mn-ea"/>
                <a:sym typeface="+mn-lt"/>
              </a:rPr>
              <a:t>O2</a:t>
            </a:r>
            <a:r>
              <a:rPr kumimoji="0" lang="zh-CN" altLang="en-US" sz="1400" b="0" i="0" u="none" strike="noStrike" kern="1200" cap="none" spc="0" normalizeH="0" baseline="0" noProof="0">
                <a:ln>
                  <a:noFill/>
                </a:ln>
                <a:solidFill>
                  <a:schemeClr val="tx1"/>
                </a:solidFill>
                <a:effectLst/>
                <a:uLnTx/>
                <a:uFillTx/>
                <a:latin typeface="+mn-lt"/>
                <a:ea typeface="+mn-ea"/>
                <a:cs typeface="+mn-ea"/>
                <a:sym typeface="+mn-lt"/>
              </a:rPr>
              <a:t>，低</a:t>
            </a:r>
            <a:endParaRPr kumimoji="0" lang="en-US" altLang="zh-CN" sz="1400" b="0" i="0" u="none" strike="noStrike" kern="1200" cap="none" spc="0" normalizeH="0" baseline="0" noProof="0">
              <a:ln>
                <a:noFill/>
              </a:ln>
              <a:solidFill>
                <a:schemeClr val="tx1"/>
              </a:solidFill>
              <a:effectLst/>
              <a:uLnTx/>
              <a:uFillTx/>
              <a:latin typeface="+mn-lt"/>
              <a:ea typeface="+mn-ea"/>
              <a:cs typeface="+mn-ea"/>
              <a:sym typeface="+mn-lt"/>
            </a:endParaRPr>
          </a:p>
        </p:txBody>
      </p:sp>
      <p:sp>
        <p:nvSpPr>
          <p:cNvPr id="59" name="TextBox 99"/>
          <p:cNvSpPr txBox="1">
            <a:spLocks noChangeArrowheads="1"/>
          </p:cNvSpPr>
          <p:nvPr/>
        </p:nvSpPr>
        <p:spPr bwMode="auto">
          <a:xfrm>
            <a:off x="5786736" y="4852314"/>
            <a:ext cx="13493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solidFill>
                <a:effectLst/>
                <a:uLnTx/>
                <a:uFillTx/>
                <a:latin typeface="+mn-lt"/>
                <a:ea typeface="+mn-ea"/>
                <a:cs typeface="+mn-ea"/>
                <a:sym typeface="+mn-lt"/>
              </a:rPr>
              <a:t>O2</a:t>
            </a:r>
            <a:r>
              <a:rPr kumimoji="0" lang="zh-CN" altLang="en-US" sz="1400" b="0" i="0" u="none" strike="noStrike" kern="1200" cap="none" spc="0" normalizeH="0" baseline="0" noProof="0">
                <a:ln>
                  <a:noFill/>
                </a:ln>
                <a:solidFill>
                  <a:schemeClr val="tx1"/>
                </a:solidFill>
                <a:effectLst/>
                <a:uLnTx/>
                <a:uFillTx/>
                <a:latin typeface="+mn-lt"/>
                <a:ea typeface="+mn-ea"/>
                <a:cs typeface="+mn-ea"/>
                <a:sym typeface="+mn-lt"/>
              </a:rPr>
              <a:t>，低</a:t>
            </a:r>
            <a:endParaRPr kumimoji="0" lang="en-US" altLang="zh-CN" sz="1400" b="0" i="0" u="none" strike="noStrike" kern="1200" cap="none" spc="0" normalizeH="0" baseline="0" noProof="0">
              <a:ln>
                <a:noFill/>
              </a:ln>
              <a:solidFill>
                <a:schemeClr val="tx1"/>
              </a:solidFill>
              <a:effectLst/>
              <a:uLnTx/>
              <a:uFillTx/>
              <a:latin typeface="+mn-lt"/>
              <a:ea typeface="+mn-ea"/>
              <a:cs typeface="+mn-ea"/>
              <a:sym typeface="+mn-lt"/>
            </a:endParaRPr>
          </a:p>
        </p:txBody>
      </p:sp>
      <p:sp>
        <p:nvSpPr>
          <p:cNvPr id="60" name="TextBox 100"/>
          <p:cNvSpPr txBox="1">
            <a:spLocks noChangeArrowheads="1"/>
          </p:cNvSpPr>
          <p:nvPr/>
        </p:nvSpPr>
        <p:spPr bwMode="auto">
          <a:xfrm rot="1275798">
            <a:off x="5620049" y="4193502"/>
            <a:ext cx="13509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solidFill>
                <a:effectLst/>
                <a:uLnTx/>
                <a:uFillTx/>
                <a:latin typeface="+mn-lt"/>
                <a:ea typeface="+mn-ea"/>
                <a:cs typeface="+mn-ea"/>
                <a:sym typeface="+mn-lt"/>
              </a:rPr>
              <a:t>O3</a:t>
            </a:r>
            <a:r>
              <a:rPr kumimoji="0" lang="zh-CN" altLang="en-US" sz="1400" b="0" i="0" u="none" strike="noStrike" kern="1200" cap="none" spc="0" normalizeH="0" baseline="0" noProof="0">
                <a:ln>
                  <a:noFill/>
                </a:ln>
                <a:solidFill>
                  <a:schemeClr val="tx1"/>
                </a:solidFill>
                <a:effectLst/>
                <a:uLnTx/>
                <a:uFillTx/>
                <a:latin typeface="+mn-lt"/>
                <a:ea typeface="+mn-ea"/>
                <a:cs typeface="+mn-ea"/>
                <a:sym typeface="+mn-lt"/>
              </a:rPr>
              <a:t>，高</a:t>
            </a:r>
            <a:endParaRPr kumimoji="0" lang="en-US" altLang="zh-CN" sz="1400" b="0" i="0" u="none" strike="noStrike" kern="1200" cap="none" spc="0" normalizeH="0" baseline="0" noProof="0">
              <a:ln>
                <a:noFill/>
              </a:ln>
              <a:solidFill>
                <a:schemeClr val="tx1"/>
              </a:solidFill>
              <a:effectLst/>
              <a:uLnTx/>
              <a:uFillTx/>
              <a:latin typeface="+mn-lt"/>
              <a:ea typeface="+mn-ea"/>
              <a:cs typeface="+mn-ea"/>
              <a:sym typeface="+mn-lt"/>
            </a:endParaRPr>
          </a:p>
        </p:txBody>
      </p:sp>
      <p:sp>
        <p:nvSpPr>
          <p:cNvPr id="61" name="TextBox 101"/>
          <p:cNvSpPr txBox="1">
            <a:spLocks noChangeArrowheads="1"/>
          </p:cNvSpPr>
          <p:nvPr/>
        </p:nvSpPr>
        <p:spPr bwMode="auto">
          <a:xfrm rot="1275798">
            <a:off x="5675611" y="5346027"/>
            <a:ext cx="13509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solidFill>
                <a:effectLst/>
                <a:uLnTx/>
                <a:uFillTx/>
                <a:latin typeface="+mn-lt"/>
                <a:ea typeface="+mn-ea"/>
                <a:cs typeface="+mn-ea"/>
                <a:sym typeface="+mn-lt"/>
              </a:rPr>
              <a:t>O3</a:t>
            </a:r>
            <a:r>
              <a:rPr kumimoji="0" lang="zh-CN" altLang="en-US" sz="1400" b="0" i="0" u="none" strike="noStrike" kern="1200" cap="none" spc="0" normalizeH="0" baseline="0" noProof="0">
                <a:ln>
                  <a:noFill/>
                </a:ln>
                <a:solidFill>
                  <a:schemeClr val="tx1"/>
                </a:solidFill>
                <a:effectLst/>
                <a:uLnTx/>
                <a:uFillTx/>
                <a:latin typeface="+mn-lt"/>
                <a:ea typeface="+mn-ea"/>
                <a:cs typeface="+mn-ea"/>
                <a:sym typeface="+mn-lt"/>
              </a:rPr>
              <a:t>，高</a:t>
            </a:r>
            <a:endParaRPr kumimoji="0" lang="en-US" altLang="zh-CN" sz="1400" b="0" i="0" u="none" strike="noStrike" kern="1200" cap="none" spc="0" normalizeH="0" baseline="0" noProof="0">
              <a:ln>
                <a:noFill/>
              </a:ln>
              <a:solidFill>
                <a:schemeClr val="tx1"/>
              </a:solidFill>
              <a:effectLst/>
              <a:uLnTx/>
              <a:uFillTx/>
              <a:latin typeface="+mn-lt"/>
              <a:ea typeface="+mn-ea"/>
              <a:cs typeface="+mn-ea"/>
              <a:sym typeface="+mn-lt"/>
            </a:endParaRPr>
          </a:p>
        </p:txBody>
      </p:sp>
      <p:sp>
        <p:nvSpPr>
          <p:cNvPr id="62" name="TextBox 102"/>
          <p:cNvSpPr txBox="1">
            <a:spLocks noChangeArrowheads="1"/>
          </p:cNvSpPr>
          <p:nvPr/>
        </p:nvSpPr>
        <p:spPr bwMode="auto">
          <a:xfrm rot="-1158298">
            <a:off x="5069186" y="4584027"/>
            <a:ext cx="13509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solidFill>
                <a:effectLst/>
                <a:uLnTx/>
                <a:uFillTx/>
                <a:latin typeface="+mn-lt"/>
                <a:ea typeface="+mn-ea"/>
                <a:cs typeface="+mn-ea"/>
                <a:sym typeface="+mn-lt"/>
              </a:rPr>
              <a:t>O1</a:t>
            </a:r>
            <a:r>
              <a:rPr kumimoji="0" lang="zh-CN" altLang="en-US" sz="1400" b="0" i="0" u="none" strike="noStrike" kern="1200" cap="none" spc="0" normalizeH="0" baseline="0" noProof="0">
                <a:ln>
                  <a:noFill/>
                </a:ln>
                <a:solidFill>
                  <a:schemeClr val="tx1"/>
                </a:solidFill>
                <a:effectLst/>
                <a:uLnTx/>
                <a:uFillTx/>
                <a:latin typeface="+mn-lt"/>
                <a:ea typeface="+mn-ea"/>
                <a:cs typeface="+mn-ea"/>
                <a:sym typeface="+mn-lt"/>
              </a:rPr>
              <a:t>，很低</a:t>
            </a:r>
            <a:endParaRPr kumimoji="0" lang="en-US" altLang="zh-CN" sz="1400" b="0" i="0" u="none" strike="noStrike" kern="1200" cap="none" spc="0" normalizeH="0" baseline="0" noProof="0">
              <a:ln>
                <a:noFill/>
              </a:ln>
              <a:solidFill>
                <a:schemeClr val="tx1"/>
              </a:solidFill>
              <a:effectLst/>
              <a:uLnTx/>
              <a:uFillTx/>
              <a:latin typeface="+mn-lt"/>
              <a:ea typeface="+mn-ea"/>
              <a:cs typeface="+mn-ea"/>
              <a:sym typeface="+mn-lt"/>
            </a:endParaRPr>
          </a:p>
        </p:txBody>
      </p:sp>
      <p:sp>
        <p:nvSpPr>
          <p:cNvPr id="63" name="TextBox 103"/>
          <p:cNvSpPr txBox="1">
            <a:spLocks noChangeArrowheads="1"/>
          </p:cNvSpPr>
          <p:nvPr/>
        </p:nvSpPr>
        <p:spPr bwMode="auto">
          <a:xfrm>
            <a:off x="6770986" y="3177502"/>
            <a:ext cx="13509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solidFill>
                <a:effectLst/>
                <a:uLnTx/>
                <a:uFillTx/>
                <a:latin typeface="+mn-lt"/>
                <a:ea typeface="+mn-ea"/>
                <a:cs typeface="+mn-ea"/>
                <a:sym typeface="+mn-lt"/>
              </a:rPr>
              <a:t>A1</a:t>
            </a:r>
            <a:r>
              <a:rPr kumimoji="0" lang="zh-CN" altLang="en-US" sz="1400" b="0" i="0" u="none" strike="noStrike" kern="1200" cap="none" spc="0" normalizeH="0" baseline="0" noProof="0">
                <a:ln>
                  <a:noFill/>
                </a:ln>
                <a:solidFill>
                  <a:schemeClr val="tx1"/>
                </a:solidFill>
                <a:effectLst/>
                <a:uLnTx/>
                <a:uFillTx/>
                <a:latin typeface="+mn-lt"/>
                <a:ea typeface="+mn-ea"/>
                <a:cs typeface="+mn-ea"/>
                <a:sym typeface="+mn-lt"/>
              </a:rPr>
              <a:t>，</a:t>
            </a:r>
            <a:r>
              <a:rPr kumimoji="0" lang="en-US" altLang="zh-CN" sz="1400" b="0" i="0" u="none" strike="noStrike" kern="1200" cap="none" spc="0" normalizeH="0" baseline="0" noProof="0">
                <a:ln>
                  <a:noFill/>
                </a:ln>
                <a:solidFill>
                  <a:schemeClr val="tx1"/>
                </a:solidFill>
                <a:effectLst/>
                <a:uLnTx/>
                <a:uFillTx/>
                <a:latin typeface="+mn-lt"/>
                <a:ea typeface="+mn-ea"/>
                <a:cs typeface="+mn-ea"/>
                <a:sym typeface="+mn-lt"/>
              </a:rPr>
              <a:t>A2</a:t>
            </a:r>
          </a:p>
        </p:txBody>
      </p:sp>
      <p:sp>
        <p:nvSpPr>
          <p:cNvPr id="64" name="TextBox 104"/>
          <p:cNvSpPr txBox="1">
            <a:spLocks noChangeArrowheads="1"/>
          </p:cNvSpPr>
          <p:nvPr/>
        </p:nvSpPr>
        <p:spPr bwMode="auto">
          <a:xfrm rot="-1158298">
            <a:off x="6629699" y="3487064"/>
            <a:ext cx="13509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solidFill>
                <a:effectLst/>
                <a:uLnTx/>
                <a:uFillTx/>
                <a:latin typeface="+mn-lt"/>
                <a:ea typeface="+mn-ea"/>
                <a:cs typeface="+mn-ea"/>
                <a:sym typeface="+mn-lt"/>
              </a:rPr>
              <a:t>A1</a:t>
            </a:r>
            <a:r>
              <a:rPr kumimoji="0" lang="zh-CN" altLang="en-US" sz="1400" b="0" i="0" u="none" strike="noStrike" kern="1200" cap="none" spc="0" normalizeH="0" baseline="0" noProof="0">
                <a:ln>
                  <a:noFill/>
                </a:ln>
                <a:solidFill>
                  <a:schemeClr val="tx1"/>
                </a:solidFill>
                <a:effectLst/>
                <a:uLnTx/>
                <a:uFillTx/>
                <a:latin typeface="+mn-lt"/>
                <a:ea typeface="+mn-ea"/>
                <a:cs typeface="+mn-ea"/>
                <a:sym typeface="+mn-lt"/>
              </a:rPr>
              <a:t>，可能</a:t>
            </a:r>
            <a:endParaRPr kumimoji="0" lang="en-US" altLang="zh-CN" sz="1400" b="0" i="0" u="none" strike="noStrike" kern="1200" cap="none" spc="0" normalizeH="0" baseline="0" noProof="0">
              <a:ln>
                <a:noFill/>
              </a:ln>
              <a:solidFill>
                <a:schemeClr val="tx1"/>
              </a:solidFill>
              <a:effectLst/>
              <a:uLnTx/>
              <a:uFillTx/>
              <a:latin typeface="+mn-lt"/>
              <a:ea typeface="+mn-ea"/>
              <a:cs typeface="+mn-ea"/>
              <a:sym typeface="+mn-lt"/>
            </a:endParaRPr>
          </a:p>
        </p:txBody>
      </p:sp>
      <p:sp>
        <p:nvSpPr>
          <p:cNvPr id="65" name="TextBox 105"/>
          <p:cNvSpPr txBox="1">
            <a:spLocks noChangeArrowheads="1"/>
          </p:cNvSpPr>
          <p:nvPr/>
        </p:nvSpPr>
        <p:spPr bwMode="auto">
          <a:xfrm rot="-1158298">
            <a:off x="6558261" y="4090314"/>
            <a:ext cx="13493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solidFill>
                <a:effectLst/>
                <a:uLnTx/>
                <a:uFillTx/>
                <a:latin typeface="+mn-lt"/>
                <a:ea typeface="+mn-ea"/>
                <a:cs typeface="+mn-ea"/>
                <a:sym typeface="+mn-lt"/>
              </a:rPr>
              <a:t>A1</a:t>
            </a:r>
            <a:r>
              <a:rPr kumimoji="0" lang="zh-CN" altLang="en-US" sz="1400" b="0" i="0" u="none" strike="noStrike" kern="1200" cap="none" spc="0" normalizeH="0" baseline="0" noProof="0">
                <a:ln>
                  <a:noFill/>
                </a:ln>
                <a:solidFill>
                  <a:schemeClr val="tx1"/>
                </a:solidFill>
                <a:effectLst/>
                <a:uLnTx/>
                <a:uFillTx/>
                <a:latin typeface="+mn-lt"/>
                <a:ea typeface="+mn-ea"/>
                <a:cs typeface="+mn-ea"/>
                <a:sym typeface="+mn-lt"/>
              </a:rPr>
              <a:t>，可能</a:t>
            </a:r>
            <a:endParaRPr kumimoji="0" lang="en-US" altLang="zh-CN" sz="1400" b="0" i="0" u="none" strike="noStrike" kern="1200" cap="none" spc="0" normalizeH="0" baseline="0" noProof="0">
              <a:ln>
                <a:noFill/>
              </a:ln>
              <a:solidFill>
                <a:schemeClr val="tx1"/>
              </a:solidFill>
              <a:effectLst/>
              <a:uLnTx/>
              <a:uFillTx/>
              <a:latin typeface="+mn-lt"/>
              <a:ea typeface="+mn-ea"/>
              <a:cs typeface="+mn-ea"/>
              <a:sym typeface="+mn-lt"/>
            </a:endParaRPr>
          </a:p>
        </p:txBody>
      </p:sp>
      <p:sp>
        <p:nvSpPr>
          <p:cNvPr id="66" name="TextBox 106"/>
          <p:cNvSpPr txBox="1">
            <a:spLocks noChangeArrowheads="1"/>
          </p:cNvSpPr>
          <p:nvPr/>
        </p:nvSpPr>
        <p:spPr bwMode="auto">
          <a:xfrm rot="-1158298">
            <a:off x="6599536" y="4638002"/>
            <a:ext cx="13509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solidFill>
                <a:effectLst/>
                <a:uLnTx/>
                <a:uFillTx/>
                <a:latin typeface="+mn-lt"/>
                <a:ea typeface="+mn-ea"/>
                <a:cs typeface="+mn-ea"/>
                <a:sym typeface="+mn-lt"/>
              </a:rPr>
              <a:t>A1</a:t>
            </a:r>
            <a:r>
              <a:rPr kumimoji="0" lang="zh-CN" altLang="en-US" sz="1400" b="0" i="0" u="none" strike="noStrike" kern="1200" cap="none" spc="0" normalizeH="0" baseline="0" noProof="0">
                <a:ln>
                  <a:noFill/>
                </a:ln>
                <a:solidFill>
                  <a:schemeClr val="tx1"/>
                </a:solidFill>
                <a:effectLst/>
                <a:uLnTx/>
                <a:uFillTx/>
                <a:latin typeface="+mn-lt"/>
                <a:ea typeface="+mn-ea"/>
                <a:cs typeface="+mn-ea"/>
                <a:sym typeface="+mn-lt"/>
              </a:rPr>
              <a:t>，可能</a:t>
            </a:r>
            <a:endParaRPr kumimoji="0" lang="en-US" altLang="zh-CN" sz="1400" b="0" i="0" u="none" strike="noStrike" kern="1200" cap="none" spc="0" normalizeH="0" baseline="0" noProof="0">
              <a:ln>
                <a:noFill/>
              </a:ln>
              <a:solidFill>
                <a:schemeClr val="tx1"/>
              </a:solidFill>
              <a:effectLst/>
              <a:uLnTx/>
              <a:uFillTx/>
              <a:latin typeface="+mn-lt"/>
              <a:ea typeface="+mn-ea"/>
              <a:cs typeface="+mn-ea"/>
              <a:sym typeface="+mn-lt"/>
            </a:endParaRPr>
          </a:p>
        </p:txBody>
      </p:sp>
      <p:sp>
        <p:nvSpPr>
          <p:cNvPr id="67" name="TextBox 107"/>
          <p:cNvSpPr txBox="1">
            <a:spLocks noChangeArrowheads="1"/>
          </p:cNvSpPr>
          <p:nvPr/>
        </p:nvSpPr>
        <p:spPr bwMode="auto">
          <a:xfrm rot="-1158298">
            <a:off x="6572549" y="5187277"/>
            <a:ext cx="13493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solidFill>
                <a:effectLst/>
                <a:uLnTx/>
                <a:uFillTx/>
                <a:latin typeface="+mn-lt"/>
                <a:ea typeface="+mn-ea"/>
                <a:cs typeface="+mn-ea"/>
                <a:sym typeface="+mn-lt"/>
              </a:rPr>
              <a:t>A1</a:t>
            </a:r>
            <a:r>
              <a:rPr kumimoji="0" lang="zh-CN" altLang="en-US" sz="1400" b="0" i="0" u="none" strike="noStrike" kern="1200" cap="none" spc="0" normalizeH="0" baseline="0" noProof="0">
                <a:ln>
                  <a:noFill/>
                </a:ln>
                <a:solidFill>
                  <a:schemeClr val="tx1"/>
                </a:solidFill>
                <a:effectLst/>
                <a:uLnTx/>
                <a:uFillTx/>
                <a:latin typeface="+mn-lt"/>
                <a:ea typeface="+mn-ea"/>
                <a:cs typeface="+mn-ea"/>
                <a:sym typeface="+mn-lt"/>
              </a:rPr>
              <a:t>，可能</a:t>
            </a:r>
            <a:endParaRPr kumimoji="0" lang="en-US" altLang="zh-CN" sz="1400" b="0" i="0" u="none" strike="noStrike" kern="1200" cap="none" spc="0" normalizeH="0" baseline="0" noProof="0">
              <a:ln>
                <a:noFill/>
              </a:ln>
              <a:solidFill>
                <a:schemeClr val="tx1"/>
              </a:solidFill>
              <a:effectLst/>
              <a:uLnTx/>
              <a:uFillTx/>
              <a:latin typeface="+mn-lt"/>
              <a:ea typeface="+mn-ea"/>
              <a:cs typeface="+mn-ea"/>
              <a:sym typeface="+mn-lt"/>
            </a:endParaRPr>
          </a:p>
        </p:txBody>
      </p:sp>
      <p:sp>
        <p:nvSpPr>
          <p:cNvPr id="68" name="TextBox 108"/>
          <p:cNvSpPr txBox="1">
            <a:spLocks noChangeArrowheads="1"/>
          </p:cNvSpPr>
          <p:nvPr/>
        </p:nvSpPr>
        <p:spPr bwMode="auto">
          <a:xfrm>
            <a:off x="7247236" y="3752177"/>
            <a:ext cx="13509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solidFill>
                <a:effectLst/>
                <a:uLnTx/>
                <a:uFillTx/>
                <a:latin typeface="+mn-lt"/>
                <a:ea typeface="+mn-ea"/>
                <a:cs typeface="+mn-ea"/>
                <a:sym typeface="+mn-lt"/>
              </a:rPr>
              <a:t>A2</a:t>
            </a:r>
            <a:r>
              <a:rPr kumimoji="0" lang="zh-CN" altLang="en-US" sz="1400" b="0" i="0" u="none" strike="noStrike" kern="1200" cap="none" spc="0" normalizeH="0" baseline="0" noProof="0">
                <a:ln>
                  <a:noFill/>
                </a:ln>
                <a:solidFill>
                  <a:schemeClr val="tx1"/>
                </a:solidFill>
                <a:effectLst/>
                <a:uLnTx/>
                <a:uFillTx/>
                <a:latin typeface="+mn-lt"/>
                <a:ea typeface="+mn-ea"/>
                <a:cs typeface="+mn-ea"/>
                <a:sym typeface="+mn-lt"/>
              </a:rPr>
              <a:t>，不可能</a:t>
            </a:r>
            <a:endParaRPr kumimoji="0" lang="en-US" altLang="zh-CN" sz="1400" b="0" i="0" u="none" strike="noStrike" kern="1200" cap="none" spc="0" normalizeH="0" baseline="0" noProof="0">
              <a:ln>
                <a:noFill/>
              </a:ln>
              <a:solidFill>
                <a:schemeClr val="tx1"/>
              </a:solidFill>
              <a:effectLst/>
              <a:uLnTx/>
              <a:uFillTx/>
              <a:latin typeface="+mn-lt"/>
              <a:ea typeface="+mn-ea"/>
              <a:cs typeface="+mn-ea"/>
              <a:sym typeface="+mn-lt"/>
            </a:endParaRPr>
          </a:p>
        </p:txBody>
      </p:sp>
      <p:sp>
        <p:nvSpPr>
          <p:cNvPr id="69" name="TextBox 109"/>
          <p:cNvSpPr txBox="1">
            <a:spLocks noChangeArrowheads="1"/>
          </p:cNvSpPr>
          <p:nvPr/>
        </p:nvSpPr>
        <p:spPr bwMode="auto">
          <a:xfrm>
            <a:off x="7286924" y="4355427"/>
            <a:ext cx="13509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solidFill>
                <a:effectLst/>
                <a:uLnTx/>
                <a:uFillTx/>
                <a:latin typeface="+mn-lt"/>
                <a:ea typeface="+mn-ea"/>
                <a:cs typeface="+mn-ea"/>
                <a:sym typeface="+mn-lt"/>
              </a:rPr>
              <a:t>A2</a:t>
            </a:r>
            <a:r>
              <a:rPr kumimoji="0" lang="zh-CN" altLang="en-US" sz="1400" b="0" i="0" u="none" strike="noStrike" kern="1200" cap="none" spc="0" normalizeH="0" baseline="0" noProof="0">
                <a:ln>
                  <a:noFill/>
                </a:ln>
                <a:solidFill>
                  <a:schemeClr val="tx1"/>
                </a:solidFill>
                <a:effectLst/>
                <a:uLnTx/>
                <a:uFillTx/>
                <a:latin typeface="+mn-lt"/>
                <a:ea typeface="+mn-ea"/>
                <a:cs typeface="+mn-ea"/>
                <a:sym typeface="+mn-lt"/>
              </a:rPr>
              <a:t>，不可能</a:t>
            </a:r>
            <a:endParaRPr kumimoji="0" lang="en-US" altLang="zh-CN" sz="1400" b="0" i="0" u="none" strike="noStrike" kern="1200" cap="none" spc="0" normalizeH="0" baseline="0" noProof="0">
              <a:ln>
                <a:noFill/>
              </a:ln>
              <a:solidFill>
                <a:schemeClr val="tx1"/>
              </a:solidFill>
              <a:effectLst/>
              <a:uLnTx/>
              <a:uFillTx/>
              <a:latin typeface="+mn-lt"/>
              <a:ea typeface="+mn-ea"/>
              <a:cs typeface="+mn-ea"/>
              <a:sym typeface="+mn-lt"/>
            </a:endParaRPr>
          </a:p>
        </p:txBody>
      </p:sp>
      <p:sp>
        <p:nvSpPr>
          <p:cNvPr id="70" name="TextBox 110"/>
          <p:cNvSpPr txBox="1">
            <a:spLocks noChangeArrowheads="1"/>
          </p:cNvSpPr>
          <p:nvPr/>
        </p:nvSpPr>
        <p:spPr bwMode="auto">
          <a:xfrm>
            <a:off x="7371061" y="4876127"/>
            <a:ext cx="1350963"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solidFill>
                <a:effectLst/>
                <a:uLnTx/>
                <a:uFillTx/>
                <a:latin typeface="+mn-lt"/>
                <a:ea typeface="+mn-ea"/>
                <a:cs typeface="+mn-ea"/>
                <a:sym typeface="+mn-lt"/>
              </a:rPr>
              <a:t>A2</a:t>
            </a:r>
            <a:r>
              <a:rPr kumimoji="0" lang="zh-CN" altLang="en-US" sz="1400" b="0" i="0" u="none" strike="noStrike" kern="1200" cap="none" spc="0" normalizeH="0" baseline="0" noProof="0">
                <a:ln>
                  <a:noFill/>
                </a:ln>
                <a:solidFill>
                  <a:schemeClr val="tx1"/>
                </a:solidFill>
                <a:effectLst/>
                <a:uLnTx/>
                <a:uFillTx/>
                <a:latin typeface="+mn-lt"/>
                <a:ea typeface="+mn-ea"/>
                <a:cs typeface="+mn-ea"/>
                <a:sym typeface="+mn-lt"/>
              </a:rPr>
              <a:t>，不可能</a:t>
            </a:r>
            <a:endParaRPr kumimoji="0" lang="en-US" altLang="zh-CN" sz="1400" b="0" i="0" u="none" strike="noStrike" kern="1200" cap="none" spc="0" normalizeH="0" baseline="0" noProof="0">
              <a:ln>
                <a:noFill/>
              </a:ln>
              <a:solidFill>
                <a:schemeClr val="tx1"/>
              </a:solidFill>
              <a:effectLst/>
              <a:uLnTx/>
              <a:uFillTx/>
              <a:latin typeface="+mn-lt"/>
              <a:ea typeface="+mn-ea"/>
              <a:cs typeface="+mn-ea"/>
              <a:sym typeface="+mn-lt"/>
            </a:endParaRPr>
          </a:p>
        </p:txBody>
      </p:sp>
      <p:sp>
        <p:nvSpPr>
          <p:cNvPr id="71" name="TextBox 111"/>
          <p:cNvSpPr txBox="1">
            <a:spLocks noChangeArrowheads="1"/>
          </p:cNvSpPr>
          <p:nvPr/>
        </p:nvSpPr>
        <p:spPr bwMode="auto">
          <a:xfrm>
            <a:off x="7342486" y="5466677"/>
            <a:ext cx="13509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solidFill>
                <a:effectLst/>
                <a:uLnTx/>
                <a:uFillTx/>
                <a:latin typeface="+mn-lt"/>
                <a:ea typeface="+mn-ea"/>
                <a:cs typeface="+mn-ea"/>
                <a:sym typeface="+mn-lt"/>
              </a:rPr>
              <a:t>A2</a:t>
            </a:r>
            <a:r>
              <a:rPr kumimoji="0" lang="zh-CN" altLang="en-US" sz="1400" b="0" i="0" u="none" strike="noStrike" kern="1200" cap="none" spc="0" normalizeH="0" baseline="0" noProof="0">
                <a:ln>
                  <a:noFill/>
                </a:ln>
                <a:solidFill>
                  <a:schemeClr val="tx1"/>
                </a:solidFill>
                <a:effectLst/>
                <a:uLnTx/>
                <a:uFillTx/>
                <a:latin typeface="+mn-lt"/>
                <a:ea typeface="+mn-ea"/>
                <a:cs typeface="+mn-ea"/>
                <a:sym typeface="+mn-lt"/>
              </a:rPr>
              <a:t>，不可能</a:t>
            </a:r>
            <a:endParaRPr kumimoji="0" lang="en-US" altLang="zh-CN" sz="1400" b="0" i="0" u="none" strike="noStrike" kern="1200" cap="none" spc="0" normalizeH="0" baseline="0" noProof="0">
              <a:ln>
                <a:noFill/>
              </a:ln>
              <a:solidFill>
                <a:schemeClr val="tx1"/>
              </a:solidFill>
              <a:effectLst/>
              <a:uLnTx/>
              <a:uFillTx/>
              <a:latin typeface="+mn-lt"/>
              <a:ea typeface="+mn-ea"/>
              <a:cs typeface="+mn-ea"/>
              <a:sym typeface="+mn-lt"/>
            </a:endParaRPr>
          </a:p>
        </p:txBody>
      </p:sp>
      <p:sp>
        <p:nvSpPr>
          <p:cNvPr id="72" name="TextBox 87"/>
          <p:cNvSpPr txBox="1">
            <a:spLocks noChangeArrowheads="1"/>
          </p:cNvSpPr>
          <p:nvPr/>
        </p:nvSpPr>
        <p:spPr bwMode="auto">
          <a:xfrm>
            <a:off x="1373153" y="3149597"/>
            <a:ext cx="9572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tx1"/>
                </a:solidFill>
                <a:effectLst/>
                <a:uLnTx/>
                <a:uFillTx/>
                <a:latin typeface="+mn-lt"/>
                <a:ea typeface="+mn-ea"/>
                <a:cs typeface="+mn-ea"/>
                <a:sym typeface="+mn-lt"/>
              </a:rPr>
              <a:t>    开始</a:t>
            </a:r>
            <a:endParaRPr kumimoji="0" lang="en-US" altLang="zh-CN" sz="1800" b="1" i="0" u="none" strike="noStrike" kern="1200" cap="none" spc="0" normalizeH="0" baseline="0" noProof="0" dirty="0">
              <a:ln>
                <a:noFill/>
              </a:ln>
              <a:solidFill>
                <a:schemeClr val="tx1"/>
              </a:solidFill>
              <a:effectLst/>
              <a:uLnTx/>
              <a:uFillTx/>
              <a:latin typeface="+mn-lt"/>
              <a:ea typeface="+mn-ea"/>
              <a:cs typeface="+mn-ea"/>
              <a:sym typeface="+mn-lt"/>
            </a:endParaRPr>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3"/>
          <p:cNvSpPr>
            <a:spLocks noChangeArrowheads="1"/>
          </p:cNvSpPr>
          <p:nvPr/>
        </p:nvSpPr>
        <p:spPr bwMode="auto">
          <a:xfrm>
            <a:off x="1677827" y="407363"/>
            <a:ext cx="580515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400" b="1" u="none" dirty="0">
                <a:solidFill>
                  <a:schemeClr val="tx1">
                    <a:lumMod val="75000"/>
                    <a:lumOff val="25000"/>
                  </a:schemeClr>
                </a:solidFill>
                <a:latin typeface="+mn-lt"/>
                <a:ea typeface="+mn-ea"/>
                <a:cs typeface="+mn-ea"/>
                <a:sym typeface="+mn-lt"/>
              </a:rPr>
              <a:t>步骤</a:t>
            </a:r>
            <a:r>
              <a:rPr lang="en-US" altLang="zh-CN" sz="2400" b="1" u="none" dirty="0">
                <a:solidFill>
                  <a:schemeClr val="tx1">
                    <a:lumMod val="75000"/>
                    <a:lumOff val="25000"/>
                  </a:schemeClr>
                </a:solidFill>
                <a:latin typeface="+mn-lt"/>
                <a:ea typeface="+mn-ea"/>
                <a:cs typeface="+mn-ea"/>
                <a:sym typeface="+mn-lt"/>
              </a:rPr>
              <a:t>4</a:t>
            </a:r>
            <a:r>
              <a:rPr lang="zh-CN" altLang="en-US" sz="2400" b="1" u="none" dirty="0">
                <a:solidFill>
                  <a:schemeClr val="tx1">
                    <a:lumMod val="75000"/>
                    <a:lumOff val="25000"/>
                  </a:schemeClr>
                </a:solidFill>
                <a:latin typeface="+mn-lt"/>
                <a:ea typeface="+mn-ea"/>
                <a:cs typeface="+mn-ea"/>
                <a:sym typeface="+mn-lt"/>
              </a:rPr>
              <a:t>：确定风险控制措施</a:t>
            </a:r>
          </a:p>
        </p:txBody>
      </p:sp>
      <p:sp>
        <p:nvSpPr>
          <p:cNvPr id="46" name="Freeform 7"/>
          <p:cNvSpPr/>
          <p:nvPr/>
        </p:nvSpPr>
        <p:spPr bwMode="auto">
          <a:xfrm>
            <a:off x="252951" y="170154"/>
            <a:ext cx="968619" cy="969218"/>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606179" y="301055"/>
            <a:ext cx="837539" cy="838317"/>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sp>
        <p:nvSpPr>
          <p:cNvPr id="3" name="矩形 2"/>
          <p:cNvSpPr/>
          <p:nvPr/>
        </p:nvSpPr>
        <p:spPr>
          <a:xfrm>
            <a:off x="1221570" y="1495425"/>
            <a:ext cx="10303680" cy="18288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 name="矩形 72"/>
          <p:cNvSpPr>
            <a:spLocks noChangeArrowheads="1"/>
          </p:cNvSpPr>
          <p:nvPr/>
        </p:nvSpPr>
        <p:spPr bwMode="auto">
          <a:xfrm>
            <a:off x="1517650" y="1696243"/>
            <a:ext cx="2032000"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1106170" eaLnBrk="0" hangingPunct="0">
              <a:defRPr u="sng">
                <a:solidFill>
                  <a:schemeClr val="tx1"/>
                </a:solidFill>
                <a:latin typeface="Arial" charset="0"/>
                <a:ea typeface="宋体" charset="-122"/>
              </a:defRPr>
            </a:lvl1pPr>
            <a:lvl2pPr marL="742950" indent="-285750" defTabSz="1106170" eaLnBrk="0" hangingPunct="0">
              <a:defRPr u="sng">
                <a:solidFill>
                  <a:schemeClr val="tx1"/>
                </a:solidFill>
                <a:latin typeface="Arial" charset="0"/>
                <a:ea typeface="宋体" charset="-122"/>
              </a:defRPr>
            </a:lvl2pPr>
            <a:lvl3pPr marL="1143000" indent="-228600" defTabSz="1106170" eaLnBrk="0" hangingPunct="0">
              <a:defRPr u="sng">
                <a:solidFill>
                  <a:schemeClr val="tx1"/>
                </a:solidFill>
                <a:latin typeface="Arial" charset="0"/>
                <a:ea typeface="宋体" charset="-122"/>
              </a:defRPr>
            </a:lvl3pPr>
            <a:lvl4pPr marL="1600200" indent="-228600" defTabSz="1106170" eaLnBrk="0" hangingPunct="0">
              <a:defRPr u="sng">
                <a:solidFill>
                  <a:schemeClr val="tx1"/>
                </a:solidFill>
                <a:latin typeface="Arial" charset="0"/>
                <a:ea typeface="宋体" charset="-122"/>
              </a:defRPr>
            </a:lvl4pPr>
            <a:lvl5pPr marL="2057400" indent="-228600" defTabSz="1106170" eaLnBrk="0" hangingPunct="0">
              <a:defRPr u="sng">
                <a:solidFill>
                  <a:schemeClr val="tx1"/>
                </a:solidFill>
                <a:latin typeface="Arial" charset="0"/>
                <a:ea typeface="宋体" charset="-122"/>
              </a:defRPr>
            </a:lvl5pPr>
            <a:lvl6pPr marL="2514600" indent="-228600" defTabSz="1106170" eaLnBrk="0" fontAlgn="base" hangingPunct="0">
              <a:spcBef>
                <a:spcPct val="0"/>
              </a:spcBef>
              <a:spcAft>
                <a:spcPct val="0"/>
              </a:spcAft>
              <a:defRPr u="sng">
                <a:solidFill>
                  <a:schemeClr val="tx1"/>
                </a:solidFill>
                <a:latin typeface="Arial" charset="0"/>
                <a:ea typeface="宋体" charset="-122"/>
              </a:defRPr>
            </a:lvl6pPr>
            <a:lvl7pPr marL="2971800" indent="-228600" defTabSz="1106170" eaLnBrk="0" fontAlgn="base" hangingPunct="0">
              <a:spcBef>
                <a:spcPct val="0"/>
              </a:spcBef>
              <a:spcAft>
                <a:spcPct val="0"/>
              </a:spcAft>
              <a:defRPr u="sng">
                <a:solidFill>
                  <a:schemeClr val="tx1"/>
                </a:solidFill>
                <a:latin typeface="Arial" charset="0"/>
                <a:ea typeface="宋体" charset="-122"/>
              </a:defRPr>
            </a:lvl7pPr>
            <a:lvl8pPr marL="3429000" indent="-228600" defTabSz="1106170" eaLnBrk="0" fontAlgn="base" hangingPunct="0">
              <a:spcBef>
                <a:spcPct val="0"/>
              </a:spcBef>
              <a:spcAft>
                <a:spcPct val="0"/>
              </a:spcAft>
              <a:defRPr u="sng">
                <a:solidFill>
                  <a:schemeClr val="tx1"/>
                </a:solidFill>
                <a:latin typeface="Arial" charset="0"/>
                <a:ea typeface="宋体" charset="-122"/>
              </a:defRPr>
            </a:lvl8pPr>
            <a:lvl9pPr marL="3886200" indent="-228600" defTabSz="1106170" eaLnBrk="0" fontAlgn="base" hangingPunct="0">
              <a:spcBef>
                <a:spcPct val="0"/>
              </a:spcBef>
              <a:spcAft>
                <a:spcPct val="0"/>
              </a:spcAft>
              <a:defRPr u="sng">
                <a:solidFill>
                  <a:schemeClr val="tx1"/>
                </a:solidFill>
                <a:latin typeface="Arial" charset="0"/>
                <a:ea typeface="宋体" charset="-122"/>
              </a:defRPr>
            </a:lvl9pPr>
          </a:lstStyle>
          <a:p>
            <a:pPr marL="0" marR="0" lvl="0" indent="0" algn="ctr" defTabSz="1106170" rtl="0" eaLnBrk="0" fontAlgn="base" latinLnBrk="0" hangingPunct="0">
              <a:lnSpc>
                <a:spcPct val="90000"/>
              </a:lnSpc>
              <a:spcBef>
                <a:spcPct val="0"/>
              </a:spcBef>
              <a:spcAft>
                <a:spcPct val="0"/>
              </a:spcAft>
              <a:buClrTx/>
              <a:buSzTx/>
              <a:buFontTx/>
              <a:buNone/>
              <a:defRPr/>
            </a:pPr>
            <a:r>
              <a:rPr kumimoji="0" lang="zh-CN" altLang="en-US" sz="1800" b="1" i="0" u="none" strike="noStrike" kern="1200" cap="none" spc="0" normalizeH="0" baseline="0" noProof="0">
                <a:ln>
                  <a:noFill/>
                </a:ln>
                <a:solidFill>
                  <a:srgbClr val="B71C2B"/>
                </a:solidFill>
                <a:effectLst/>
                <a:uLnTx/>
                <a:uFillTx/>
                <a:latin typeface="+mn-lt"/>
                <a:ea typeface="+mn-ea"/>
                <a:cs typeface="+mn-ea"/>
                <a:sym typeface="+mn-lt"/>
              </a:rPr>
              <a:t>确定风险控制措施</a:t>
            </a:r>
            <a:endParaRPr kumimoji="0" lang="zh-CN" altLang="en-GB" sz="1800" b="1" i="0" u="none" strike="noStrike" kern="1200" cap="none" spc="0" normalizeH="0" baseline="0" noProof="0">
              <a:ln>
                <a:noFill/>
              </a:ln>
              <a:solidFill>
                <a:srgbClr val="B71C2B"/>
              </a:solidFill>
              <a:effectLst/>
              <a:uLnTx/>
              <a:uFillTx/>
              <a:latin typeface="+mn-lt"/>
              <a:ea typeface="+mn-ea"/>
              <a:cs typeface="+mn-ea"/>
              <a:sym typeface="+mn-lt"/>
            </a:endParaRPr>
          </a:p>
        </p:txBody>
      </p:sp>
      <p:sp>
        <p:nvSpPr>
          <p:cNvPr id="74" name="矩形 73"/>
          <p:cNvSpPr>
            <a:spLocks noChangeArrowheads="1"/>
          </p:cNvSpPr>
          <p:nvPr/>
        </p:nvSpPr>
        <p:spPr bwMode="auto">
          <a:xfrm>
            <a:off x="1332644" y="2077621"/>
            <a:ext cx="10081532" cy="873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215900" marR="0" lvl="0" indent="215900" algn="l" defTabSz="914400" rtl="0" eaLnBrk="1" fontAlgn="base" latinLnBrk="0" hangingPunct="1">
              <a:lnSpc>
                <a:spcPct val="150000"/>
              </a:lnSpc>
              <a:spcBef>
                <a:spcPct val="0"/>
              </a:spcBef>
              <a:spcAft>
                <a:spcPct val="0"/>
              </a:spcAft>
              <a:buClrTx/>
              <a:buSzTx/>
              <a:buFont typeface="Arial" charset="0"/>
              <a:buChar char="•"/>
              <a:defRPr/>
            </a:pPr>
            <a:r>
              <a:rPr kumimoji="0" lang="zh-CN" altLang="en-US" b="0" i="0" u="none" strike="noStrike" kern="1200" cap="none" spc="0" normalizeH="0" baseline="0" noProof="0" dirty="0">
                <a:ln>
                  <a:noFill/>
                </a:ln>
                <a:solidFill>
                  <a:schemeClr val="tx1"/>
                </a:solidFill>
                <a:effectLst/>
                <a:uLnTx/>
                <a:uFillTx/>
                <a:latin typeface="+mn-lt"/>
                <a:ea typeface="+mn-ea"/>
                <a:cs typeface="+mn-ea"/>
                <a:sym typeface="+mn-lt"/>
              </a:rPr>
              <a:t>危险的风险程度超出可容许风险标准，必须采取措施降低风险；</a:t>
            </a:r>
          </a:p>
          <a:p>
            <a:pPr marL="215900" marR="0" lvl="0" indent="215900" algn="l" defTabSz="914400" rtl="0" eaLnBrk="1" fontAlgn="base" latinLnBrk="0" hangingPunct="1">
              <a:lnSpc>
                <a:spcPct val="150000"/>
              </a:lnSpc>
              <a:spcBef>
                <a:spcPct val="0"/>
              </a:spcBef>
              <a:spcAft>
                <a:spcPct val="0"/>
              </a:spcAft>
              <a:buClrTx/>
              <a:buSzTx/>
              <a:buFont typeface="Arial" charset="0"/>
              <a:buChar char="•"/>
              <a:defRPr/>
            </a:pPr>
            <a:r>
              <a:rPr kumimoji="0" lang="zh-CN" altLang="en-US" b="0" i="0" u="none" strike="noStrike" kern="1200" cap="none" spc="0" normalizeH="0" baseline="0" noProof="0" dirty="0">
                <a:ln>
                  <a:noFill/>
                </a:ln>
                <a:solidFill>
                  <a:schemeClr val="tx1"/>
                </a:solidFill>
                <a:effectLst/>
                <a:uLnTx/>
                <a:uFillTx/>
                <a:latin typeface="+mn-lt"/>
                <a:ea typeface="+mn-ea"/>
                <a:cs typeface="+mn-ea"/>
                <a:sym typeface="+mn-lt"/>
              </a:rPr>
              <a:t>危险的风险程度在可容许风险标准范围内，可以对原有控制措施加强监测和维护。</a:t>
            </a:r>
          </a:p>
        </p:txBody>
      </p:sp>
      <p:sp>
        <p:nvSpPr>
          <p:cNvPr id="5" name="矩形 4"/>
          <p:cNvSpPr/>
          <p:nvPr/>
        </p:nvSpPr>
        <p:spPr>
          <a:xfrm>
            <a:off x="1221570" y="1495425"/>
            <a:ext cx="111074" cy="1828800"/>
          </a:xfrm>
          <a:prstGeom prst="rect">
            <a:avLst/>
          </a:prstGeom>
          <a:solidFill>
            <a:srgbClr val="B71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矩形 74"/>
          <p:cNvSpPr/>
          <p:nvPr/>
        </p:nvSpPr>
        <p:spPr>
          <a:xfrm>
            <a:off x="11399965" y="1495425"/>
            <a:ext cx="111074" cy="1828800"/>
          </a:xfrm>
          <a:prstGeom prst="rect">
            <a:avLst/>
          </a:prstGeom>
          <a:solidFill>
            <a:srgbClr val="B71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5428" y="3680278"/>
            <a:ext cx="6809822" cy="3029975"/>
          </a:xfrm>
          <a:prstGeom prst="rect">
            <a:avLst/>
          </a:prstGeom>
        </p:spPr>
      </p:pic>
      <p:sp>
        <p:nvSpPr>
          <p:cNvPr id="77" name="矩形 76"/>
          <p:cNvSpPr>
            <a:spLocks noChangeArrowheads="1"/>
          </p:cNvSpPr>
          <p:nvPr/>
        </p:nvSpPr>
        <p:spPr bwMode="auto">
          <a:xfrm>
            <a:off x="1724330" y="4724778"/>
            <a:ext cx="3114675" cy="873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r" defTabSz="914400" rtl="0" eaLnBrk="1" fontAlgn="base" latinLnBrk="0" hangingPunct="1">
              <a:lnSpc>
                <a:spcPct val="150000"/>
              </a:lnSpc>
              <a:spcBef>
                <a:spcPct val="0"/>
              </a:spcBef>
              <a:spcAft>
                <a:spcPct val="0"/>
              </a:spcAft>
              <a:buClrTx/>
              <a:buSzTx/>
              <a:buFontTx/>
              <a:buNone/>
              <a:defRPr/>
            </a:pPr>
            <a:r>
              <a:rPr kumimoji="0" lang="zh-CN" altLang="en-US" sz="1800" b="0" i="0" u="none" strike="noStrike" kern="1200" cap="none" spc="0" normalizeH="0" baseline="0" noProof="0" dirty="0">
                <a:ln>
                  <a:noFill/>
                </a:ln>
                <a:solidFill>
                  <a:schemeClr val="tx1"/>
                </a:solidFill>
                <a:effectLst/>
                <a:uLnTx/>
                <a:uFillTx/>
                <a:latin typeface="+mn-lt"/>
                <a:ea typeface="+mn-ea"/>
                <a:cs typeface="+mn-ea"/>
                <a:sym typeface="+mn-lt"/>
              </a:rPr>
              <a:t>公司应根据具体条件</a:t>
            </a:r>
            <a:endParaRPr kumimoji="0" lang="en-US" altLang="zh-CN" sz="1800" b="0" i="0" u="none" strike="noStrike" kern="1200" cap="none" spc="0" normalizeH="0" baseline="0" noProof="0" dirty="0">
              <a:ln>
                <a:noFill/>
              </a:ln>
              <a:solidFill>
                <a:schemeClr val="tx1"/>
              </a:solidFill>
              <a:effectLst/>
              <a:uLnTx/>
              <a:uFillTx/>
              <a:latin typeface="+mn-lt"/>
              <a:ea typeface="+mn-ea"/>
              <a:cs typeface="+mn-ea"/>
              <a:sym typeface="+mn-lt"/>
            </a:endParaRPr>
          </a:p>
          <a:p>
            <a:pPr marL="0" marR="0" lvl="0" indent="0" algn="r" defTabSz="914400" rtl="0" eaLnBrk="1" fontAlgn="base" latinLnBrk="0" hangingPunct="1">
              <a:lnSpc>
                <a:spcPct val="150000"/>
              </a:lnSpc>
              <a:spcBef>
                <a:spcPct val="0"/>
              </a:spcBef>
              <a:spcAft>
                <a:spcPct val="0"/>
              </a:spcAft>
              <a:buClrTx/>
              <a:buSzTx/>
              <a:buFontTx/>
              <a:buNone/>
              <a:defRPr/>
            </a:pPr>
            <a:r>
              <a:rPr kumimoji="0" lang="zh-CN" altLang="en-US" sz="1800" b="0" i="0" u="none" strike="noStrike" kern="1200" cap="none" spc="0" normalizeH="0" baseline="0" noProof="0" dirty="0">
                <a:ln>
                  <a:noFill/>
                </a:ln>
                <a:solidFill>
                  <a:schemeClr val="tx1"/>
                </a:solidFill>
                <a:effectLst/>
                <a:uLnTx/>
                <a:uFillTx/>
                <a:latin typeface="+mn-lt"/>
                <a:ea typeface="+mn-ea"/>
                <a:cs typeface="+mn-ea"/>
                <a:sym typeface="+mn-lt"/>
              </a:rPr>
              <a:t>选择适用的风险控制措施</a:t>
            </a:r>
          </a:p>
        </p:txBody>
      </p:sp>
      <p:sp>
        <p:nvSpPr>
          <p:cNvPr id="78" name="等腰三角形 77"/>
          <p:cNvSpPr/>
          <p:nvPr/>
        </p:nvSpPr>
        <p:spPr>
          <a:xfrm rot="5400000">
            <a:off x="5062844" y="5038500"/>
            <a:ext cx="363696" cy="313531"/>
          </a:xfrm>
          <a:prstGeom prst="triangle">
            <a:avLst/>
          </a:prstGeom>
          <a:solidFill>
            <a:srgbClr val="B71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3"/>
          <p:cNvSpPr>
            <a:spLocks noChangeArrowheads="1"/>
          </p:cNvSpPr>
          <p:nvPr/>
        </p:nvSpPr>
        <p:spPr bwMode="auto">
          <a:xfrm>
            <a:off x="1677827" y="407363"/>
            <a:ext cx="580515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400" b="1" u="none" dirty="0">
                <a:solidFill>
                  <a:schemeClr val="tx1">
                    <a:lumMod val="75000"/>
                    <a:lumOff val="25000"/>
                  </a:schemeClr>
                </a:solidFill>
                <a:latin typeface="+mn-lt"/>
                <a:ea typeface="+mn-ea"/>
                <a:cs typeface="+mn-ea"/>
                <a:sym typeface="+mn-lt"/>
              </a:rPr>
              <a:t>风险控制措施选用原则优先次序</a:t>
            </a:r>
          </a:p>
        </p:txBody>
      </p:sp>
      <p:sp>
        <p:nvSpPr>
          <p:cNvPr id="46" name="Freeform 7"/>
          <p:cNvSpPr/>
          <p:nvPr/>
        </p:nvSpPr>
        <p:spPr bwMode="auto">
          <a:xfrm>
            <a:off x="252951" y="170154"/>
            <a:ext cx="968619" cy="969218"/>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606179" y="301055"/>
            <a:ext cx="837539" cy="838317"/>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sp>
        <p:nvSpPr>
          <p:cNvPr id="13" name="Rectangle 2"/>
          <p:cNvSpPr>
            <a:spLocks noChangeArrowheads="1"/>
          </p:cNvSpPr>
          <p:nvPr/>
        </p:nvSpPr>
        <p:spPr bwMode="auto">
          <a:xfrm>
            <a:off x="3240088" y="5713413"/>
            <a:ext cx="7369175" cy="431800"/>
          </a:xfrm>
          <a:prstGeom prst="rect">
            <a:avLst/>
          </a:prstGeom>
          <a:solidFill>
            <a:srgbClr val="B71C2B"/>
          </a:solidFill>
          <a:ln w="25400">
            <a:noFill/>
            <a:miter lim="800000"/>
          </a:ln>
        </p:spPr>
        <p:txBody>
          <a:bodyPr wrap="none"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i="0" u="none" strike="noStrike" kern="1200" cap="none" spc="0" normalizeH="0" baseline="0" noProof="0">
              <a:ln>
                <a:noFill/>
              </a:ln>
              <a:solidFill>
                <a:schemeClr val="bg1"/>
              </a:solidFill>
              <a:effectLst/>
              <a:uLnTx/>
              <a:uFillTx/>
              <a:latin typeface="+mn-lt"/>
              <a:ea typeface="+mn-ea"/>
              <a:cs typeface="+mn-ea"/>
              <a:sym typeface="+mn-lt"/>
            </a:endParaRPr>
          </a:p>
        </p:txBody>
      </p:sp>
      <p:sp>
        <p:nvSpPr>
          <p:cNvPr id="14" name="Rectangle 3"/>
          <p:cNvSpPr>
            <a:spLocks noChangeArrowheads="1"/>
          </p:cNvSpPr>
          <p:nvPr/>
        </p:nvSpPr>
        <p:spPr bwMode="auto">
          <a:xfrm>
            <a:off x="4078288" y="5256213"/>
            <a:ext cx="6530975" cy="431800"/>
          </a:xfrm>
          <a:prstGeom prst="rect">
            <a:avLst/>
          </a:prstGeom>
          <a:solidFill>
            <a:srgbClr val="3B3838"/>
          </a:solidFill>
          <a:ln w="25400">
            <a:noFill/>
            <a:miter lim="800000"/>
          </a:ln>
        </p:spPr>
        <p:txBody>
          <a:bodyPr wrap="none"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i="0" u="none" strike="noStrike" kern="1200" cap="none" spc="0" normalizeH="0" baseline="0" noProof="0">
              <a:ln>
                <a:noFill/>
              </a:ln>
              <a:solidFill>
                <a:schemeClr val="bg1"/>
              </a:solidFill>
              <a:effectLst/>
              <a:uLnTx/>
              <a:uFillTx/>
              <a:latin typeface="+mn-lt"/>
              <a:ea typeface="+mn-ea"/>
              <a:cs typeface="+mn-ea"/>
              <a:sym typeface="+mn-lt"/>
            </a:endParaRPr>
          </a:p>
        </p:txBody>
      </p:sp>
      <p:sp>
        <p:nvSpPr>
          <p:cNvPr id="15" name="Rectangle 4"/>
          <p:cNvSpPr>
            <a:spLocks noChangeArrowheads="1"/>
          </p:cNvSpPr>
          <p:nvPr/>
        </p:nvSpPr>
        <p:spPr bwMode="auto">
          <a:xfrm>
            <a:off x="4916488" y="4799013"/>
            <a:ext cx="5692775" cy="431800"/>
          </a:xfrm>
          <a:prstGeom prst="rect">
            <a:avLst/>
          </a:prstGeom>
          <a:solidFill>
            <a:srgbClr val="B71C2B"/>
          </a:solidFill>
          <a:ln w="25400">
            <a:noFill/>
            <a:miter lim="800000"/>
          </a:ln>
        </p:spPr>
        <p:txBody>
          <a:bodyPr wrap="none"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i="0" u="none" strike="noStrike" kern="1200" cap="none" spc="0" normalizeH="0" baseline="0" noProof="0">
              <a:ln>
                <a:noFill/>
              </a:ln>
              <a:solidFill>
                <a:schemeClr val="bg1"/>
              </a:solidFill>
              <a:effectLst/>
              <a:uLnTx/>
              <a:uFillTx/>
              <a:latin typeface="+mn-lt"/>
              <a:ea typeface="+mn-ea"/>
              <a:cs typeface="+mn-ea"/>
              <a:sym typeface="+mn-lt"/>
            </a:endParaRPr>
          </a:p>
        </p:txBody>
      </p:sp>
      <p:sp>
        <p:nvSpPr>
          <p:cNvPr id="16" name="Rectangle 5"/>
          <p:cNvSpPr>
            <a:spLocks noChangeArrowheads="1"/>
          </p:cNvSpPr>
          <p:nvPr/>
        </p:nvSpPr>
        <p:spPr bwMode="auto">
          <a:xfrm>
            <a:off x="5830888" y="4341813"/>
            <a:ext cx="4778375" cy="431800"/>
          </a:xfrm>
          <a:prstGeom prst="rect">
            <a:avLst/>
          </a:prstGeom>
          <a:solidFill>
            <a:srgbClr val="3B3838"/>
          </a:solidFill>
          <a:ln w="25400">
            <a:noFill/>
            <a:miter lim="800000"/>
          </a:ln>
        </p:spPr>
        <p:txBody>
          <a:bodyPr wrap="none"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i="0" u="none" strike="noStrike" kern="1200" cap="none" spc="0" normalizeH="0" baseline="0" noProof="0">
              <a:ln>
                <a:noFill/>
              </a:ln>
              <a:solidFill>
                <a:schemeClr val="bg1"/>
              </a:solidFill>
              <a:effectLst/>
              <a:uLnTx/>
              <a:uFillTx/>
              <a:latin typeface="+mn-lt"/>
              <a:ea typeface="+mn-ea"/>
              <a:cs typeface="+mn-ea"/>
              <a:sym typeface="+mn-lt"/>
            </a:endParaRPr>
          </a:p>
        </p:txBody>
      </p:sp>
      <p:sp>
        <p:nvSpPr>
          <p:cNvPr id="17" name="Rectangle 6"/>
          <p:cNvSpPr>
            <a:spLocks noChangeArrowheads="1"/>
          </p:cNvSpPr>
          <p:nvPr/>
        </p:nvSpPr>
        <p:spPr bwMode="auto">
          <a:xfrm>
            <a:off x="6745288" y="3884613"/>
            <a:ext cx="3863975" cy="431800"/>
          </a:xfrm>
          <a:prstGeom prst="rect">
            <a:avLst/>
          </a:prstGeom>
          <a:solidFill>
            <a:srgbClr val="B71C2B"/>
          </a:solidFill>
          <a:ln w="25400">
            <a:noFill/>
            <a:miter lim="800000"/>
          </a:ln>
        </p:spPr>
        <p:txBody>
          <a:bodyPr wrap="none"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i="0" u="none" strike="noStrike" kern="1200" cap="none" spc="0" normalizeH="0" baseline="0" noProof="0">
              <a:ln>
                <a:noFill/>
              </a:ln>
              <a:solidFill>
                <a:schemeClr val="bg1"/>
              </a:solidFill>
              <a:effectLst/>
              <a:uLnTx/>
              <a:uFillTx/>
              <a:latin typeface="+mn-lt"/>
              <a:ea typeface="+mn-ea"/>
              <a:cs typeface="+mn-ea"/>
              <a:sym typeface="+mn-lt"/>
            </a:endParaRPr>
          </a:p>
        </p:txBody>
      </p:sp>
      <p:sp>
        <p:nvSpPr>
          <p:cNvPr id="18" name="Rectangle 7"/>
          <p:cNvSpPr>
            <a:spLocks noChangeArrowheads="1"/>
          </p:cNvSpPr>
          <p:nvPr/>
        </p:nvSpPr>
        <p:spPr bwMode="auto">
          <a:xfrm>
            <a:off x="7659688" y="3427413"/>
            <a:ext cx="2949575" cy="431800"/>
          </a:xfrm>
          <a:prstGeom prst="rect">
            <a:avLst/>
          </a:prstGeom>
          <a:solidFill>
            <a:srgbClr val="3B3838"/>
          </a:solidFill>
          <a:ln w="25400">
            <a:noFill/>
            <a:miter lim="800000"/>
          </a:ln>
        </p:spPr>
        <p:txBody>
          <a:bodyPr wrap="none"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TW" altLang="en-US" sz="1800" i="0" u="none" strike="noStrike" kern="1200" cap="none" spc="0" normalizeH="0" baseline="0" noProof="0">
              <a:ln>
                <a:noFill/>
              </a:ln>
              <a:solidFill>
                <a:schemeClr val="bg1"/>
              </a:solidFill>
              <a:effectLst/>
              <a:uLnTx/>
              <a:uFillTx/>
              <a:latin typeface="+mn-lt"/>
              <a:ea typeface="+mn-ea"/>
              <a:cs typeface="+mn-ea"/>
              <a:sym typeface="+mn-lt"/>
            </a:endParaRPr>
          </a:p>
        </p:txBody>
      </p:sp>
      <p:sp>
        <p:nvSpPr>
          <p:cNvPr id="19" name="Rectangle 8"/>
          <p:cNvSpPr>
            <a:spLocks noChangeArrowheads="1"/>
          </p:cNvSpPr>
          <p:nvPr/>
        </p:nvSpPr>
        <p:spPr bwMode="auto">
          <a:xfrm>
            <a:off x="8421688" y="2970213"/>
            <a:ext cx="2187575" cy="431800"/>
          </a:xfrm>
          <a:prstGeom prst="rect">
            <a:avLst/>
          </a:prstGeom>
          <a:solidFill>
            <a:srgbClr val="B71C2B"/>
          </a:solidFill>
          <a:ln w="25400">
            <a:noFill/>
            <a:miter lim="800000"/>
          </a:ln>
        </p:spPr>
        <p:txBody>
          <a:bodyPr wrap="none"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i="0" u="none" strike="noStrike" kern="1200" cap="none" spc="0" normalizeH="0" baseline="0" noProof="0">
              <a:ln>
                <a:noFill/>
              </a:ln>
              <a:solidFill>
                <a:schemeClr val="bg1"/>
              </a:solidFill>
              <a:effectLst/>
              <a:uLnTx/>
              <a:uFillTx/>
              <a:latin typeface="+mn-lt"/>
              <a:ea typeface="+mn-ea"/>
              <a:cs typeface="+mn-ea"/>
              <a:sym typeface="+mn-lt"/>
            </a:endParaRPr>
          </a:p>
        </p:txBody>
      </p:sp>
      <p:sp>
        <p:nvSpPr>
          <p:cNvPr id="20" name="Rectangle 9"/>
          <p:cNvSpPr>
            <a:spLocks noChangeArrowheads="1"/>
          </p:cNvSpPr>
          <p:nvPr/>
        </p:nvSpPr>
        <p:spPr bwMode="auto">
          <a:xfrm>
            <a:off x="9107488" y="2513013"/>
            <a:ext cx="1501775" cy="431800"/>
          </a:xfrm>
          <a:prstGeom prst="rect">
            <a:avLst/>
          </a:prstGeom>
          <a:solidFill>
            <a:srgbClr val="3B3838"/>
          </a:solidFill>
          <a:ln w="25400">
            <a:noFill/>
            <a:miter lim="800000"/>
          </a:ln>
        </p:spPr>
        <p:txBody>
          <a:bodyPr wrap="none"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i="0" u="none" strike="noStrike" kern="1200" cap="none" spc="0" normalizeH="0" baseline="0" noProof="0">
              <a:ln>
                <a:noFill/>
              </a:ln>
              <a:solidFill>
                <a:schemeClr val="bg1"/>
              </a:solidFill>
              <a:effectLst/>
              <a:uLnTx/>
              <a:uFillTx/>
              <a:latin typeface="+mn-lt"/>
              <a:ea typeface="+mn-ea"/>
              <a:cs typeface="+mn-ea"/>
              <a:sym typeface="+mn-lt"/>
            </a:endParaRPr>
          </a:p>
        </p:txBody>
      </p:sp>
      <p:sp>
        <p:nvSpPr>
          <p:cNvPr id="21" name="Rectangle 10"/>
          <p:cNvSpPr>
            <a:spLocks noChangeArrowheads="1"/>
          </p:cNvSpPr>
          <p:nvPr/>
        </p:nvSpPr>
        <p:spPr bwMode="auto">
          <a:xfrm>
            <a:off x="3346450" y="5703888"/>
            <a:ext cx="2493963" cy="369888"/>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lIns="92075" tIns="46038" rIns="92075" bIns="46038">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800" i="0" u="none" strike="noStrike" kern="1200" cap="none" spc="0" normalizeH="0" baseline="0" noProof="0">
                <a:ln>
                  <a:noFill/>
                </a:ln>
                <a:solidFill>
                  <a:schemeClr val="bg1"/>
                </a:solidFill>
                <a:effectLst/>
                <a:uLnTx/>
                <a:uFillTx/>
                <a:latin typeface="+mn-lt"/>
                <a:ea typeface="+mn-ea"/>
                <a:cs typeface="+mn-ea"/>
                <a:sym typeface="+mn-lt"/>
              </a:rPr>
              <a:t>通过设计消除危险</a:t>
            </a:r>
            <a:endParaRPr kumimoji="0" lang="zh-TW" altLang="en-US" sz="1800" i="0" u="none" strike="noStrike" kern="1200" cap="none" spc="0" normalizeH="0" baseline="0" noProof="0">
              <a:ln>
                <a:noFill/>
              </a:ln>
              <a:solidFill>
                <a:schemeClr val="bg1"/>
              </a:solidFill>
              <a:effectLst/>
              <a:uLnTx/>
              <a:uFillTx/>
              <a:latin typeface="+mn-lt"/>
              <a:ea typeface="+mn-ea"/>
              <a:cs typeface="+mn-ea"/>
              <a:sym typeface="+mn-lt"/>
            </a:endParaRPr>
          </a:p>
        </p:txBody>
      </p:sp>
      <p:sp>
        <p:nvSpPr>
          <p:cNvPr id="22" name="Rectangle 11"/>
          <p:cNvSpPr>
            <a:spLocks noChangeArrowheads="1"/>
          </p:cNvSpPr>
          <p:nvPr/>
        </p:nvSpPr>
        <p:spPr bwMode="auto">
          <a:xfrm>
            <a:off x="4356100" y="5246688"/>
            <a:ext cx="2725738" cy="369888"/>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lIns="92075" tIns="46038" rIns="92075" bIns="46038">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800" i="0" u="none" strike="noStrike" kern="1200" cap="none" spc="0" normalizeH="0" baseline="0" noProof="0">
                <a:ln>
                  <a:noFill/>
                </a:ln>
                <a:solidFill>
                  <a:schemeClr val="bg1"/>
                </a:solidFill>
                <a:effectLst/>
                <a:uLnTx/>
                <a:uFillTx/>
                <a:latin typeface="+mn-lt"/>
                <a:ea typeface="+mn-ea"/>
                <a:cs typeface="+mn-ea"/>
                <a:sym typeface="+mn-lt"/>
              </a:rPr>
              <a:t>通过设计减小风险</a:t>
            </a:r>
            <a:endParaRPr kumimoji="0" lang="zh-TW" altLang="en-US" sz="1800" i="0" u="none" strike="noStrike" kern="1200" cap="none" spc="0" normalizeH="0" baseline="0" noProof="0">
              <a:ln>
                <a:noFill/>
              </a:ln>
              <a:solidFill>
                <a:schemeClr val="bg1"/>
              </a:solidFill>
              <a:effectLst/>
              <a:uLnTx/>
              <a:uFillTx/>
              <a:latin typeface="+mn-lt"/>
              <a:ea typeface="+mn-ea"/>
              <a:cs typeface="+mn-ea"/>
              <a:sym typeface="+mn-lt"/>
            </a:endParaRPr>
          </a:p>
        </p:txBody>
      </p:sp>
      <p:sp>
        <p:nvSpPr>
          <p:cNvPr id="23" name="Rectangle 12"/>
          <p:cNvSpPr>
            <a:spLocks noChangeArrowheads="1"/>
          </p:cNvSpPr>
          <p:nvPr/>
        </p:nvSpPr>
        <p:spPr bwMode="auto">
          <a:xfrm>
            <a:off x="5194300" y="4789488"/>
            <a:ext cx="2493963" cy="369888"/>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lIns="92075" tIns="46038" rIns="92075" bIns="46038">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800" i="0" u="none" strike="noStrike" kern="1200" cap="none" spc="0" normalizeH="0" baseline="0" noProof="0">
                <a:ln>
                  <a:noFill/>
                </a:ln>
                <a:solidFill>
                  <a:schemeClr val="bg1"/>
                </a:solidFill>
                <a:effectLst/>
                <a:uLnTx/>
                <a:uFillTx/>
                <a:latin typeface="+mn-lt"/>
                <a:ea typeface="+mn-ea"/>
                <a:cs typeface="+mn-ea"/>
                <a:sym typeface="+mn-lt"/>
              </a:rPr>
              <a:t>采取安全防护对策</a:t>
            </a:r>
            <a:endParaRPr kumimoji="0" lang="zh-TW" altLang="en-US" sz="1800" i="0" u="none" strike="noStrike" kern="1200" cap="none" spc="0" normalizeH="0" baseline="0" noProof="0">
              <a:ln>
                <a:noFill/>
              </a:ln>
              <a:solidFill>
                <a:schemeClr val="bg1"/>
              </a:solidFill>
              <a:effectLst/>
              <a:uLnTx/>
              <a:uFillTx/>
              <a:latin typeface="+mn-lt"/>
              <a:ea typeface="+mn-ea"/>
              <a:cs typeface="+mn-ea"/>
              <a:sym typeface="+mn-lt"/>
            </a:endParaRPr>
          </a:p>
        </p:txBody>
      </p:sp>
      <p:sp>
        <p:nvSpPr>
          <p:cNvPr id="24" name="Rectangle 13"/>
          <p:cNvSpPr>
            <a:spLocks noChangeArrowheads="1"/>
          </p:cNvSpPr>
          <p:nvPr/>
        </p:nvSpPr>
        <p:spPr bwMode="auto">
          <a:xfrm>
            <a:off x="6184900" y="4332288"/>
            <a:ext cx="2493963" cy="369888"/>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lIns="92075" tIns="46038" rIns="92075" bIns="46038">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800" i="0" u="none" strike="noStrike" kern="1200" cap="none" spc="0" normalizeH="0" baseline="0" noProof="0">
                <a:ln>
                  <a:noFill/>
                </a:ln>
                <a:solidFill>
                  <a:schemeClr val="bg1"/>
                </a:solidFill>
                <a:effectLst/>
                <a:uLnTx/>
                <a:uFillTx/>
                <a:latin typeface="+mn-lt"/>
                <a:ea typeface="+mn-ea"/>
                <a:cs typeface="+mn-ea"/>
                <a:sym typeface="+mn-lt"/>
              </a:rPr>
              <a:t>采取补充保护措施</a:t>
            </a:r>
            <a:endParaRPr kumimoji="0" lang="zh-TW" altLang="en-US" sz="1800" i="0" u="none" strike="noStrike" kern="1200" cap="none" spc="0" normalizeH="0" baseline="0" noProof="0">
              <a:ln>
                <a:noFill/>
              </a:ln>
              <a:solidFill>
                <a:schemeClr val="bg1"/>
              </a:solidFill>
              <a:effectLst/>
              <a:uLnTx/>
              <a:uFillTx/>
              <a:latin typeface="+mn-lt"/>
              <a:ea typeface="+mn-ea"/>
              <a:cs typeface="+mn-ea"/>
              <a:sym typeface="+mn-lt"/>
            </a:endParaRPr>
          </a:p>
        </p:txBody>
      </p:sp>
      <p:sp>
        <p:nvSpPr>
          <p:cNvPr id="25" name="Rectangle 14"/>
          <p:cNvSpPr>
            <a:spLocks noChangeArrowheads="1"/>
          </p:cNvSpPr>
          <p:nvPr/>
        </p:nvSpPr>
        <p:spPr bwMode="auto">
          <a:xfrm>
            <a:off x="7115175" y="3848101"/>
            <a:ext cx="1600200" cy="369888"/>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lIns="92075" tIns="46038" rIns="92075" bIns="46038">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800" i="0" u="none" strike="noStrike" kern="1200" cap="none" spc="0" normalizeH="0" baseline="0" noProof="0">
                <a:ln>
                  <a:noFill/>
                </a:ln>
                <a:solidFill>
                  <a:schemeClr val="bg1"/>
                </a:solidFill>
                <a:effectLst/>
                <a:uLnTx/>
                <a:uFillTx/>
                <a:latin typeface="+mn-lt"/>
                <a:ea typeface="+mn-ea"/>
                <a:cs typeface="+mn-ea"/>
                <a:sym typeface="+mn-lt"/>
              </a:rPr>
              <a:t>使用信息</a:t>
            </a:r>
            <a:endParaRPr kumimoji="0" lang="zh-TW" altLang="en-US" sz="1800" i="0" u="none" strike="noStrike" kern="1200" cap="none" spc="0" normalizeH="0" baseline="0" noProof="0">
              <a:ln>
                <a:noFill/>
              </a:ln>
              <a:solidFill>
                <a:schemeClr val="bg1"/>
              </a:solidFill>
              <a:effectLst/>
              <a:uLnTx/>
              <a:uFillTx/>
              <a:latin typeface="+mn-lt"/>
              <a:ea typeface="+mn-ea"/>
              <a:cs typeface="+mn-ea"/>
              <a:sym typeface="+mn-lt"/>
            </a:endParaRPr>
          </a:p>
        </p:txBody>
      </p:sp>
      <p:sp>
        <p:nvSpPr>
          <p:cNvPr id="26" name="Rectangle 15"/>
          <p:cNvSpPr>
            <a:spLocks noChangeArrowheads="1"/>
          </p:cNvSpPr>
          <p:nvPr/>
        </p:nvSpPr>
        <p:spPr bwMode="auto">
          <a:xfrm>
            <a:off x="7648575" y="3417888"/>
            <a:ext cx="2971800" cy="369888"/>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lIns="92075" tIns="46038" rIns="92075" bIns="46038">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800" i="0" u="none" strike="noStrike" kern="1200" cap="none" spc="0" normalizeH="0" baseline="0" noProof="0">
                <a:ln>
                  <a:noFill/>
                </a:ln>
                <a:solidFill>
                  <a:schemeClr val="bg1"/>
                </a:solidFill>
                <a:effectLst/>
                <a:uLnTx/>
                <a:uFillTx/>
                <a:latin typeface="+mn-lt"/>
                <a:ea typeface="+mn-ea"/>
                <a:cs typeface="+mn-ea"/>
                <a:sym typeface="+mn-lt"/>
              </a:rPr>
              <a:t>培训</a:t>
            </a:r>
            <a:endParaRPr kumimoji="0" lang="zh-TW" altLang="en-US" sz="1800" i="0" u="none" strike="noStrike" kern="1200" cap="none" spc="0" normalizeH="0" baseline="0" noProof="0">
              <a:ln>
                <a:noFill/>
              </a:ln>
              <a:solidFill>
                <a:schemeClr val="bg1"/>
              </a:solidFill>
              <a:effectLst/>
              <a:uLnTx/>
              <a:uFillTx/>
              <a:latin typeface="+mn-lt"/>
              <a:ea typeface="+mn-ea"/>
              <a:cs typeface="+mn-ea"/>
              <a:sym typeface="+mn-lt"/>
            </a:endParaRPr>
          </a:p>
        </p:txBody>
      </p:sp>
      <p:sp>
        <p:nvSpPr>
          <p:cNvPr id="27" name="Rectangle 16"/>
          <p:cNvSpPr>
            <a:spLocks noChangeArrowheads="1"/>
          </p:cNvSpPr>
          <p:nvPr/>
        </p:nvSpPr>
        <p:spPr bwMode="auto">
          <a:xfrm>
            <a:off x="8410575" y="2957513"/>
            <a:ext cx="2209800" cy="369888"/>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lIns="92075" tIns="46038" rIns="92075" bIns="46038">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800" i="0" u="none" strike="noStrike" kern="1200" cap="none" spc="0" normalizeH="0" baseline="0" noProof="0">
                <a:ln>
                  <a:noFill/>
                </a:ln>
                <a:solidFill>
                  <a:schemeClr val="bg1"/>
                </a:solidFill>
                <a:effectLst/>
                <a:uLnTx/>
                <a:uFillTx/>
                <a:latin typeface="+mn-lt"/>
                <a:ea typeface="+mn-ea"/>
                <a:cs typeface="+mn-ea"/>
                <a:sym typeface="+mn-lt"/>
              </a:rPr>
              <a:t>个人防护装备</a:t>
            </a:r>
            <a:endParaRPr kumimoji="0" lang="zh-TW" altLang="en-US" sz="1800" i="0" u="none" strike="noStrike" kern="1200" cap="none" spc="0" normalizeH="0" baseline="0" noProof="0">
              <a:ln>
                <a:noFill/>
              </a:ln>
              <a:solidFill>
                <a:schemeClr val="bg1"/>
              </a:solidFill>
              <a:effectLst/>
              <a:uLnTx/>
              <a:uFillTx/>
              <a:latin typeface="+mn-lt"/>
              <a:ea typeface="+mn-ea"/>
              <a:cs typeface="+mn-ea"/>
              <a:sym typeface="+mn-lt"/>
            </a:endParaRPr>
          </a:p>
        </p:txBody>
      </p:sp>
      <p:sp>
        <p:nvSpPr>
          <p:cNvPr id="28" name="Rectangle 17"/>
          <p:cNvSpPr>
            <a:spLocks noChangeArrowheads="1"/>
          </p:cNvSpPr>
          <p:nvPr/>
        </p:nvSpPr>
        <p:spPr bwMode="auto">
          <a:xfrm>
            <a:off x="9096375" y="2503488"/>
            <a:ext cx="1714500" cy="369888"/>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lIns="92075" tIns="46038" rIns="92075" bIns="46038">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800" i="0" u="none" strike="noStrike" kern="1200" cap="none" spc="0" normalizeH="0" baseline="0" noProof="0" dirty="0">
                <a:ln>
                  <a:noFill/>
                </a:ln>
                <a:solidFill>
                  <a:schemeClr val="bg1"/>
                </a:solidFill>
                <a:effectLst/>
                <a:uLnTx/>
                <a:uFillTx/>
                <a:latin typeface="+mn-lt"/>
                <a:ea typeface="+mn-ea"/>
                <a:cs typeface="+mn-ea"/>
                <a:sym typeface="+mn-lt"/>
              </a:rPr>
              <a:t>标准操作程序 </a:t>
            </a:r>
            <a:endParaRPr kumimoji="0" lang="zh-TW" altLang="en-US" sz="1800" i="0" u="none" strike="noStrike" kern="1200" cap="none" spc="0" normalizeH="0" baseline="0" noProof="0" dirty="0">
              <a:ln>
                <a:noFill/>
              </a:ln>
              <a:solidFill>
                <a:schemeClr val="bg1"/>
              </a:solidFill>
              <a:effectLst/>
              <a:uLnTx/>
              <a:uFillTx/>
              <a:latin typeface="+mn-lt"/>
              <a:ea typeface="+mn-ea"/>
              <a:cs typeface="+mn-ea"/>
              <a:sym typeface="+mn-lt"/>
            </a:endParaRPr>
          </a:p>
        </p:txBody>
      </p:sp>
      <p:grpSp>
        <p:nvGrpSpPr>
          <p:cNvPr id="2" name="组合 1"/>
          <p:cNvGrpSpPr/>
          <p:nvPr/>
        </p:nvGrpSpPr>
        <p:grpSpPr>
          <a:xfrm>
            <a:off x="4230688" y="2284413"/>
            <a:ext cx="1055687" cy="2882900"/>
            <a:chOff x="3944938" y="2284413"/>
            <a:chExt cx="1055687" cy="2882900"/>
          </a:xfrm>
        </p:grpSpPr>
        <p:sp>
          <p:nvSpPr>
            <p:cNvPr id="29" name="Oval 18"/>
            <p:cNvSpPr>
              <a:spLocks noChangeArrowheads="1"/>
            </p:cNvSpPr>
            <p:nvPr/>
          </p:nvSpPr>
          <p:spPr bwMode="auto">
            <a:xfrm>
              <a:off x="3944938" y="2284413"/>
              <a:ext cx="663575" cy="660400"/>
            </a:xfrm>
            <a:prstGeom prst="ellipse">
              <a:avLst/>
            </a:prstGeom>
            <a:noFill/>
            <a:ln w="25400">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i="0" u="none" strike="noStrike" kern="1200" cap="none" spc="0" normalizeH="0" baseline="0" noProof="0">
                <a:ln>
                  <a:noFill/>
                </a:ln>
                <a:solidFill>
                  <a:schemeClr val="tx1"/>
                </a:solidFill>
                <a:effectLst/>
                <a:uLnTx/>
                <a:uFillTx/>
                <a:latin typeface="+mn-lt"/>
                <a:ea typeface="+mn-ea"/>
                <a:cs typeface="+mn-ea"/>
                <a:sym typeface="+mn-lt"/>
              </a:endParaRPr>
            </a:p>
          </p:txBody>
        </p:sp>
        <p:sp>
          <p:nvSpPr>
            <p:cNvPr id="30" name="Line 19"/>
            <p:cNvSpPr>
              <a:spLocks noChangeShapeType="1"/>
            </p:cNvSpPr>
            <p:nvPr/>
          </p:nvSpPr>
          <p:spPr bwMode="auto">
            <a:xfrm>
              <a:off x="4314825" y="5167313"/>
              <a:ext cx="228600" cy="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i="0" u="sng" strike="noStrike" kern="1200" cap="none" spc="0" normalizeH="0" baseline="0" noProof="0">
                <a:ln>
                  <a:noFill/>
                </a:ln>
                <a:solidFill>
                  <a:schemeClr val="tx1"/>
                </a:solidFill>
                <a:effectLst/>
                <a:uLnTx/>
                <a:uFillTx/>
                <a:latin typeface="+mn-lt"/>
                <a:ea typeface="+mn-ea"/>
                <a:cs typeface="+mn-ea"/>
                <a:sym typeface="+mn-lt"/>
              </a:endParaRPr>
            </a:p>
          </p:txBody>
        </p:sp>
        <p:sp>
          <p:nvSpPr>
            <p:cNvPr id="31" name="Line 20"/>
            <p:cNvSpPr>
              <a:spLocks noChangeShapeType="1"/>
            </p:cNvSpPr>
            <p:nvPr/>
          </p:nvSpPr>
          <p:spPr bwMode="auto">
            <a:xfrm>
              <a:off x="4314825" y="4100513"/>
              <a:ext cx="533400" cy="22860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i="0" u="sng" strike="noStrike" kern="1200" cap="none" spc="0" normalizeH="0" baseline="0" noProof="0">
                <a:ln>
                  <a:noFill/>
                </a:ln>
                <a:solidFill>
                  <a:schemeClr val="tx1"/>
                </a:solidFill>
                <a:effectLst/>
                <a:uLnTx/>
                <a:uFillTx/>
                <a:latin typeface="+mn-lt"/>
                <a:ea typeface="+mn-ea"/>
                <a:cs typeface="+mn-ea"/>
                <a:sym typeface="+mn-lt"/>
              </a:endParaRPr>
            </a:p>
          </p:txBody>
        </p:sp>
        <p:sp>
          <p:nvSpPr>
            <p:cNvPr id="32" name="Line 21"/>
            <p:cNvSpPr>
              <a:spLocks noChangeShapeType="1"/>
            </p:cNvSpPr>
            <p:nvPr/>
          </p:nvSpPr>
          <p:spPr bwMode="auto">
            <a:xfrm>
              <a:off x="4848225" y="4329113"/>
              <a:ext cx="0" cy="38100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i="0" u="sng" strike="noStrike" kern="1200" cap="none" spc="0" normalizeH="0" baseline="0" noProof="0">
                <a:ln>
                  <a:noFill/>
                </a:ln>
                <a:solidFill>
                  <a:schemeClr val="tx1"/>
                </a:solidFill>
                <a:effectLst/>
                <a:uLnTx/>
                <a:uFillTx/>
                <a:latin typeface="+mn-lt"/>
                <a:ea typeface="+mn-ea"/>
                <a:cs typeface="+mn-ea"/>
                <a:sym typeface="+mn-lt"/>
              </a:endParaRPr>
            </a:p>
          </p:txBody>
        </p:sp>
        <p:sp>
          <p:nvSpPr>
            <p:cNvPr id="33" name="Line 22"/>
            <p:cNvSpPr>
              <a:spLocks noChangeShapeType="1"/>
            </p:cNvSpPr>
            <p:nvPr/>
          </p:nvSpPr>
          <p:spPr bwMode="auto">
            <a:xfrm>
              <a:off x="4848225" y="4710113"/>
              <a:ext cx="152400" cy="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i="0" u="sng" strike="noStrike" kern="1200" cap="none" spc="0" normalizeH="0" baseline="0" noProof="0">
                <a:ln>
                  <a:noFill/>
                </a:ln>
                <a:solidFill>
                  <a:schemeClr val="tx1"/>
                </a:solidFill>
                <a:effectLst/>
                <a:uLnTx/>
                <a:uFillTx/>
                <a:latin typeface="+mn-lt"/>
                <a:ea typeface="+mn-ea"/>
                <a:cs typeface="+mn-ea"/>
                <a:sym typeface="+mn-lt"/>
              </a:endParaRPr>
            </a:p>
          </p:txBody>
        </p:sp>
        <p:sp>
          <p:nvSpPr>
            <p:cNvPr id="34" name="Line 23"/>
            <p:cNvSpPr>
              <a:spLocks noChangeShapeType="1"/>
            </p:cNvSpPr>
            <p:nvPr/>
          </p:nvSpPr>
          <p:spPr bwMode="auto">
            <a:xfrm flipV="1">
              <a:off x="4314825" y="2957513"/>
              <a:ext cx="0" cy="220980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i="0" u="sng" strike="noStrike" kern="1200" cap="none" spc="0" normalizeH="0" baseline="0" noProof="0">
                <a:ln>
                  <a:noFill/>
                </a:ln>
                <a:solidFill>
                  <a:schemeClr val="tx1"/>
                </a:solidFill>
                <a:effectLst/>
                <a:uLnTx/>
                <a:uFillTx/>
                <a:latin typeface="+mn-lt"/>
                <a:ea typeface="+mn-ea"/>
                <a:cs typeface="+mn-ea"/>
                <a:sym typeface="+mn-lt"/>
              </a:endParaRPr>
            </a:p>
          </p:txBody>
        </p:sp>
        <p:sp>
          <p:nvSpPr>
            <p:cNvPr id="35" name="Line 24"/>
            <p:cNvSpPr>
              <a:spLocks noChangeShapeType="1"/>
            </p:cNvSpPr>
            <p:nvPr/>
          </p:nvSpPr>
          <p:spPr bwMode="auto">
            <a:xfrm>
              <a:off x="4314825" y="3414713"/>
              <a:ext cx="457200" cy="22860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i="0" u="sng" strike="noStrike" kern="1200" cap="none" spc="0" normalizeH="0" baseline="0" noProof="0">
                <a:ln>
                  <a:noFill/>
                </a:ln>
                <a:solidFill>
                  <a:schemeClr val="tx1"/>
                </a:solidFill>
                <a:effectLst/>
                <a:uLnTx/>
                <a:uFillTx/>
                <a:latin typeface="+mn-lt"/>
                <a:ea typeface="+mn-ea"/>
                <a:cs typeface="+mn-ea"/>
                <a:sym typeface="+mn-lt"/>
              </a:endParaRPr>
            </a:p>
          </p:txBody>
        </p:sp>
        <p:sp>
          <p:nvSpPr>
            <p:cNvPr id="36" name="Line 25"/>
            <p:cNvSpPr>
              <a:spLocks noChangeShapeType="1"/>
            </p:cNvSpPr>
            <p:nvPr/>
          </p:nvSpPr>
          <p:spPr bwMode="auto">
            <a:xfrm>
              <a:off x="4772025" y="3643313"/>
              <a:ext cx="0" cy="22860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i="0" u="sng" strike="noStrike" kern="1200" cap="none" spc="0" normalizeH="0" baseline="0" noProof="0">
                <a:ln>
                  <a:noFill/>
                </a:ln>
                <a:solidFill>
                  <a:schemeClr val="tx1"/>
                </a:solidFill>
                <a:effectLst/>
                <a:uLnTx/>
                <a:uFillTx/>
                <a:latin typeface="+mn-lt"/>
                <a:ea typeface="+mn-ea"/>
                <a:cs typeface="+mn-ea"/>
                <a:sym typeface="+mn-lt"/>
              </a:endParaRPr>
            </a:p>
          </p:txBody>
        </p:sp>
      </p:grpSp>
      <p:sp>
        <p:nvSpPr>
          <p:cNvPr id="37" name="AutoShape 26"/>
          <p:cNvSpPr>
            <a:spLocks noChangeArrowheads="1"/>
          </p:cNvSpPr>
          <p:nvPr/>
        </p:nvSpPr>
        <p:spPr bwMode="auto">
          <a:xfrm>
            <a:off x="1562100" y="4231482"/>
            <a:ext cx="609600" cy="522288"/>
          </a:xfrm>
          <a:prstGeom prst="upArrow">
            <a:avLst>
              <a:gd name="adj1" fmla="val 50000"/>
              <a:gd name="adj2" fmla="val 53125"/>
            </a:avLst>
          </a:prstGeom>
          <a:solidFill>
            <a:srgbClr val="3B3838"/>
          </a:solidFill>
          <a:ln w="9525">
            <a:noFill/>
            <a:miter lim="800000"/>
            <a:headEnd type="none" w="sm" len="sm"/>
            <a:tailEnd type="none" w="sm" len="sm"/>
          </a:ln>
        </p:spPr>
        <p:txBody>
          <a:bodyPr wrap="none"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i="0" u="none" strike="noStrike" kern="1200" cap="none" spc="0" normalizeH="0" baseline="0" noProof="0">
              <a:ln>
                <a:noFill/>
              </a:ln>
              <a:solidFill>
                <a:schemeClr val="tx1"/>
              </a:solidFill>
              <a:effectLst/>
              <a:uLnTx/>
              <a:uFillTx/>
              <a:latin typeface="+mn-lt"/>
              <a:ea typeface="+mn-ea"/>
              <a:cs typeface="+mn-ea"/>
              <a:sym typeface="+mn-lt"/>
            </a:endParaRPr>
          </a:p>
        </p:txBody>
      </p:sp>
      <p:sp>
        <p:nvSpPr>
          <p:cNvPr id="38" name="AutoShape 27"/>
          <p:cNvSpPr>
            <a:spLocks noChangeArrowheads="1"/>
          </p:cNvSpPr>
          <p:nvPr/>
        </p:nvSpPr>
        <p:spPr bwMode="auto">
          <a:xfrm>
            <a:off x="1562100" y="2631282"/>
            <a:ext cx="609600" cy="522288"/>
          </a:xfrm>
          <a:prstGeom prst="upArrow">
            <a:avLst>
              <a:gd name="adj1" fmla="val 50000"/>
              <a:gd name="adj2" fmla="val 53125"/>
            </a:avLst>
          </a:prstGeom>
          <a:solidFill>
            <a:srgbClr val="3B3838"/>
          </a:solidFill>
          <a:ln w="9525">
            <a:noFill/>
            <a:miter lim="800000"/>
            <a:headEnd type="none" w="sm" len="sm"/>
            <a:tailEnd type="none" w="sm" len="sm"/>
          </a:ln>
        </p:spPr>
        <p:txBody>
          <a:bodyPr wrap="none"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i="0" u="none" strike="noStrike" kern="1200" cap="none" spc="0" normalizeH="0" baseline="0" noProof="0">
              <a:ln>
                <a:noFill/>
              </a:ln>
              <a:solidFill>
                <a:schemeClr val="tx1"/>
              </a:solidFill>
              <a:effectLst/>
              <a:uLnTx/>
              <a:uFillTx/>
              <a:latin typeface="+mn-lt"/>
              <a:ea typeface="+mn-ea"/>
              <a:cs typeface="+mn-ea"/>
              <a:sym typeface="+mn-lt"/>
            </a:endParaRPr>
          </a:p>
        </p:txBody>
      </p:sp>
      <p:sp>
        <p:nvSpPr>
          <p:cNvPr id="39" name="Text Box 28"/>
          <p:cNvSpPr txBox="1">
            <a:spLocks noChangeArrowheads="1"/>
          </p:cNvSpPr>
          <p:nvPr/>
        </p:nvSpPr>
        <p:spPr bwMode="auto">
          <a:xfrm>
            <a:off x="1312862" y="5006181"/>
            <a:ext cx="1108075" cy="369888"/>
          </a:xfrm>
          <a:prstGeom prst="rect">
            <a:avLst/>
          </a:prstGeom>
          <a:solidFill>
            <a:srgbClr val="B71C2B"/>
          </a:solidFill>
          <a:ln w="9525">
            <a:noFill/>
            <a:miter lim="800000"/>
            <a:headEnd type="none" w="sm" len="sm"/>
            <a:tailEnd type="none" w="sm" len="sm"/>
          </a:ln>
        </p:spPr>
        <p:txBody>
          <a:bodyPr wrap="none">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800" i="0" u="none" strike="noStrike" kern="1200" cap="none" spc="0" normalizeH="0" baseline="0" noProof="0">
                <a:ln>
                  <a:noFill/>
                </a:ln>
                <a:solidFill>
                  <a:schemeClr val="bg1"/>
                </a:solidFill>
                <a:effectLst/>
                <a:uLnTx/>
                <a:uFillTx/>
                <a:latin typeface="+mn-lt"/>
                <a:ea typeface="+mn-ea"/>
                <a:cs typeface="+mn-ea"/>
                <a:sym typeface="+mn-lt"/>
              </a:rPr>
              <a:t>消除风险</a:t>
            </a:r>
            <a:endParaRPr kumimoji="0" lang="zh-TW" altLang="en-US" sz="1800" i="0" u="none" strike="noStrike" kern="1200" cap="none" spc="0" normalizeH="0" baseline="0" noProof="0">
              <a:ln>
                <a:noFill/>
              </a:ln>
              <a:solidFill>
                <a:schemeClr val="bg1"/>
              </a:solidFill>
              <a:effectLst/>
              <a:uLnTx/>
              <a:uFillTx/>
              <a:latin typeface="+mn-lt"/>
              <a:ea typeface="+mn-ea"/>
              <a:cs typeface="+mn-ea"/>
              <a:sym typeface="+mn-lt"/>
            </a:endParaRPr>
          </a:p>
        </p:txBody>
      </p:sp>
      <p:sp>
        <p:nvSpPr>
          <p:cNvPr id="40" name="Text Box 29"/>
          <p:cNvSpPr txBox="1">
            <a:spLocks noChangeArrowheads="1"/>
          </p:cNvSpPr>
          <p:nvPr/>
        </p:nvSpPr>
        <p:spPr bwMode="auto">
          <a:xfrm>
            <a:off x="1312862" y="3526632"/>
            <a:ext cx="1108075" cy="369888"/>
          </a:xfrm>
          <a:prstGeom prst="rect">
            <a:avLst/>
          </a:prstGeom>
          <a:solidFill>
            <a:srgbClr val="B71C2B"/>
          </a:solidFill>
          <a:ln w="9525">
            <a:noFill/>
            <a:miter lim="800000"/>
            <a:headEnd type="none" w="sm" len="sm"/>
            <a:tailEnd type="none" w="sm" len="sm"/>
          </a:ln>
        </p:spPr>
        <p:txBody>
          <a:bodyPr wrap="none">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800" i="0" u="none" strike="noStrike" kern="1200" cap="none" spc="0" normalizeH="0" baseline="0" noProof="0">
                <a:ln>
                  <a:noFill/>
                </a:ln>
                <a:solidFill>
                  <a:schemeClr val="bg1"/>
                </a:solidFill>
                <a:effectLst/>
                <a:uLnTx/>
                <a:uFillTx/>
                <a:latin typeface="+mn-lt"/>
                <a:ea typeface="+mn-ea"/>
                <a:cs typeface="+mn-ea"/>
                <a:sym typeface="+mn-lt"/>
              </a:rPr>
              <a:t>降低风险</a:t>
            </a:r>
            <a:endParaRPr kumimoji="0" lang="zh-TW" altLang="en-US" sz="1800" i="0" u="none" strike="noStrike" kern="1200" cap="none" spc="0" normalizeH="0" baseline="0" noProof="0">
              <a:ln>
                <a:noFill/>
              </a:ln>
              <a:solidFill>
                <a:schemeClr val="bg1"/>
              </a:solidFill>
              <a:effectLst/>
              <a:uLnTx/>
              <a:uFillTx/>
              <a:latin typeface="+mn-lt"/>
              <a:ea typeface="+mn-ea"/>
              <a:cs typeface="+mn-ea"/>
              <a:sym typeface="+mn-lt"/>
            </a:endParaRPr>
          </a:p>
        </p:txBody>
      </p:sp>
      <p:sp>
        <p:nvSpPr>
          <p:cNvPr id="41" name="Text Box 30"/>
          <p:cNvSpPr txBox="1">
            <a:spLocks noChangeArrowheads="1"/>
          </p:cNvSpPr>
          <p:nvPr/>
        </p:nvSpPr>
        <p:spPr bwMode="auto">
          <a:xfrm>
            <a:off x="1312862" y="1914525"/>
            <a:ext cx="1108075" cy="369888"/>
          </a:xfrm>
          <a:prstGeom prst="rect">
            <a:avLst/>
          </a:prstGeom>
          <a:solidFill>
            <a:srgbClr val="B71C2B"/>
          </a:solidFill>
          <a:ln w="9525">
            <a:noFill/>
            <a:miter lim="800000"/>
            <a:headEnd type="none" w="sm" len="sm"/>
            <a:tailEnd type="none" w="sm" len="sm"/>
          </a:ln>
        </p:spPr>
        <p:txBody>
          <a:bodyPr wrap="none">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800" i="0" u="none" strike="noStrike" kern="1200" cap="none" spc="0" normalizeH="0" baseline="0" noProof="0" dirty="0">
                <a:ln>
                  <a:noFill/>
                </a:ln>
                <a:solidFill>
                  <a:schemeClr val="bg1"/>
                </a:solidFill>
                <a:effectLst/>
                <a:uLnTx/>
                <a:uFillTx/>
                <a:latin typeface="+mn-lt"/>
                <a:ea typeface="+mn-ea"/>
                <a:cs typeface="+mn-ea"/>
                <a:sym typeface="+mn-lt"/>
              </a:rPr>
              <a:t>个人防护</a:t>
            </a:r>
            <a:endParaRPr kumimoji="0" lang="zh-TW" altLang="en-US" sz="1800" i="0" u="none" strike="noStrike" kern="1200" cap="none" spc="0" normalizeH="0" baseline="0" noProof="0" dirty="0">
              <a:ln>
                <a:noFill/>
              </a:ln>
              <a:solidFill>
                <a:schemeClr val="bg1"/>
              </a:solidFill>
              <a:effectLst/>
              <a:uLnTx/>
              <a:uFillTx/>
              <a:latin typeface="+mn-lt"/>
              <a:ea typeface="+mn-ea"/>
              <a:cs typeface="+mn-ea"/>
              <a:sym typeface="+mn-lt"/>
            </a:endParaRPr>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3"/>
          <p:cNvSpPr>
            <a:spLocks noChangeArrowheads="1"/>
          </p:cNvSpPr>
          <p:nvPr/>
        </p:nvSpPr>
        <p:spPr bwMode="auto">
          <a:xfrm>
            <a:off x="1677827" y="407363"/>
            <a:ext cx="580515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400" b="1" u="none" dirty="0">
                <a:solidFill>
                  <a:schemeClr val="tx1">
                    <a:lumMod val="75000"/>
                    <a:lumOff val="25000"/>
                  </a:schemeClr>
                </a:solidFill>
                <a:latin typeface="+mn-lt"/>
                <a:ea typeface="+mn-ea"/>
                <a:cs typeface="+mn-ea"/>
                <a:sym typeface="+mn-lt"/>
              </a:rPr>
              <a:t>步骤</a:t>
            </a:r>
            <a:r>
              <a:rPr lang="en-US" altLang="zh-CN" sz="2400" b="1" u="none" dirty="0">
                <a:solidFill>
                  <a:schemeClr val="tx1">
                    <a:lumMod val="75000"/>
                    <a:lumOff val="25000"/>
                  </a:schemeClr>
                </a:solidFill>
                <a:latin typeface="+mn-lt"/>
                <a:ea typeface="+mn-ea"/>
                <a:cs typeface="+mn-ea"/>
                <a:sym typeface="+mn-lt"/>
              </a:rPr>
              <a:t>5</a:t>
            </a:r>
            <a:r>
              <a:rPr lang="zh-CN" altLang="en-US" sz="2400" b="1" u="none" dirty="0">
                <a:solidFill>
                  <a:schemeClr val="tx1">
                    <a:lumMod val="75000"/>
                    <a:lumOff val="25000"/>
                  </a:schemeClr>
                </a:solidFill>
                <a:latin typeface="+mn-lt"/>
                <a:ea typeface="+mn-ea"/>
                <a:cs typeface="+mn-ea"/>
                <a:sym typeface="+mn-lt"/>
              </a:rPr>
              <a:t>：实施及效果评估</a:t>
            </a:r>
          </a:p>
        </p:txBody>
      </p:sp>
      <p:sp>
        <p:nvSpPr>
          <p:cNvPr id="46" name="Freeform 7"/>
          <p:cNvSpPr/>
          <p:nvPr/>
        </p:nvSpPr>
        <p:spPr bwMode="auto">
          <a:xfrm>
            <a:off x="252951" y="170154"/>
            <a:ext cx="968619" cy="969218"/>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606179" y="301055"/>
            <a:ext cx="837539" cy="838317"/>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sp>
        <p:nvSpPr>
          <p:cNvPr id="3" name="矩形 2"/>
          <p:cNvSpPr/>
          <p:nvPr/>
        </p:nvSpPr>
        <p:spPr>
          <a:xfrm>
            <a:off x="1936429" y="1551093"/>
            <a:ext cx="8734425" cy="733534"/>
          </a:xfrm>
          <a:prstGeom prst="rect">
            <a:avLst/>
          </a:prstGeom>
        </p:spPr>
        <p:txBody>
          <a:bodyPr wrap="square">
            <a:spAutoFit/>
          </a:bodyPr>
          <a:lstStyle/>
          <a:p>
            <a:pPr>
              <a:lnSpc>
                <a:spcPts val="2500"/>
              </a:lnSpc>
            </a:pPr>
            <a:r>
              <a:rPr lang="zh-CN" altLang="en-US" dirty="0">
                <a:cs typeface="+mn-ea"/>
                <a:sym typeface="+mn-lt"/>
              </a:rPr>
              <a:t>公司应按风险评价的结果选择最适合的风险控制措施，并对措施实施后的残留风险进行再评估，以确保所有风险均处在可接受的水平之下</a:t>
            </a:r>
            <a:endParaRPr lang="zh-CN" altLang="en-US" dirty="0"/>
          </a:p>
        </p:txBody>
      </p:sp>
      <p:sp>
        <p:nvSpPr>
          <p:cNvPr id="42" name="矩形 41"/>
          <p:cNvSpPr/>
          <p:nvPr/>
        </p:nvSpPr>
        <p:spPr>
          <a:xfrm>
            <a:off x="1345684" y="2480252"/>
            <a:ext cx="9246116" cy="3752850"/>
          </a:xfrm>
          <a:prstGeom prst="rect">
            <a:avLst/>
          </a:prstGeom>
          <a:solidFill>
            <a:schemeClr val="bg1">
              <a:lumMod val="8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B71C2B"/>
              </a:solidFill>
            </a:endParaRPr>
          </a:p>
        </p:txBody>
      </p:sp>
      <p:sp>
        <p:nvSpPr>
          <p:cNvPr id="43" name="stocks-graphic-for-business-stats_20803"/>
          <p:cNvSpPr>
            <a:spLocks noChangeAspect="1"/>
          </p:cNvSpPr>
          <p:nvPr/>
        </p:nvSpPr>
        <p:spPr bwMode="auto">
          <a:xfrm>
            <a:off x="1345684" y="1651468"/>
            <a:ext cx="590745" cy="532784"/>
          </a:xfrm>
          <a:custGeom>
            <a:avLst/>
            <a:gdLst>
              <a:gd name="T0" fmla="*/ 7830 w 8541"/>
              <a:gd name="T1" fmla="*/ 7703 h 7703"/>
              <a:gd name="T2" fmla="*/ 0 w 8541"/>
              <a:gd name="T3" fmla="*/ 7703 h 7703"/>
              <a:gd name="T4" fmla="*/ 0 w 8541"/>
              <a:gd name="T5" fmla="*/ 0 h 7703"/>
              <a:gd name="T6" fmla="*/ 632 w 8541"/>
              <a:gd name="T7" fmla="*/ 0 h 7703"/>
              <a:gd name="T8" fmla="*/ 632 w 8541"/>
              <a:gd name="T9" fmla="*/ 4272 h 7703"/>
              <a:gd name="T10" fmla="*/ 4513 w 8541"/>
              <a:gd name="T11" fmla="*/ 1449 h 7703"/>
              <a:gd name="T12" fmla="*/ 5841 w 8541"/>
              <a:gd name="T13" fmla="*/ 2017 h 7703"/>
              <a:gd name="T14" fmla="*/ 7667 w 8541"/>
              <a:gd name="T15" fmla="*/ 357 h 7703"/>
              <a:gd name="T16" fmla="*/ 7305 w 8541"/>
              <a:gd name="T17" fmla="*/ 0 h 7703"/>
              <a:gd name="T18" fmla="*/ 8541 w 8541"/>
              <a:gd name="T19" fmla="*/ 0 h 7703"/>
              <a:gd name="T20" fmla="*/ 8541 w 8541"/>
              <a:gd name="T21" fmla="*/ 1235 h 7703"/>
              <a:gd name="T22" fmla="*/ 8116 w 8541"/>
              <a:gd name="T23" fmla="*/ 806 h 7703"/>
              <a:gd name="T24" fmla="*/ 5965 w 8541"/>
              <a:gd name="T25" fmla="*/ 2756 h 7703"/>
              <a:gd name="T26" fmla="*/ 4593 w 8541"/>
              <a:gd name="T27" fmla="*/ 2172 h 7703"/>
              <a:gd name="T28" fmla="*/ 632 w 8541"/>
              <a:gd name="T29" fmla="*/ 5054 h 7703"/>
              <a:gd name="T30" fmla="*/ 632 w 8541"/>
              <a:gd name="T31" fmla="*/ 7072 h 7703"/>
              <a:gd name="T32" fmla="*/ 1348 w 8541"/>
              <a:gd name="T33" fmla="*/ 7072 h 7703"/>
              <a:gd name="T34" fmla="*/ 1348 w 8541"/>
              <a:gd name="T35" fmla="*/ 5289 h 7703"/>
              <a:gd name="T36" fmla="*/ 1980 w 8541"/>
              <a:gd name="T37" fmla="*/ 5289 h 7703"/>
              <a:gd name="T38" fmla="*/ 1980 w 8541"/>
              <a:gd name="T39" fmla="*/ 7072 h 7703"/>
              <a:gd name="T40" fmla="*/ 2517 w 8541"/>
              <a:gd name="T41" fmla="*/ 7072 h 7703"/>
              <a:gd name="T42" fmla="*/ 2517 w 8541"/>
              <a:gd name="T43" fmla="*/ 4558 h 7703"/>
              <a:gd name="T44" fmla="*/ 3149 w 8541"/>
              <a:gd name="T45" fmla="*/ 4558 h 7703"/>
              <a:gd name="T46" fmla="*/ 3149 w 8541"/>
              <a:gd name="T47" fmla="*/ 7072 h 7703"/>
              <a:gd name="T48" fmla="*/ 3686 w 8541"/>
              <a:gd name="T49" fmla="*/ 7072 h 7703"/>
              <a:gd name="T50" fmla="*/ 3686 w 8541"/>
              <a:gd name="T51" fmla="*/ 3824 h 7703"/>
              <a:gd name="T52" fmla="*/ 4318 w 8541"/>
              <a:gd name="T53" fmla="*/ 3824 h 7703"/>
              <a:gd name="T54" fmla="*/ 4318 w 8541"/>
              <a:gd name="T55" fmla="*/ 7072 h 7703"/>
              <a:gd name="T56" fmla="*/ 4855 w 8541"/>
              <a:gd name="T57" fmla="*/ 7072 h 7703"/>
              <a:gd name="T58" fmla="*/ 4855 w 8541"/>
              <a:gd name="T59" fmla="*/ 3458 h 7703"/>
              <a:gd name="T60" fmla="*/ 5491 w 8541"/>
              <a:gd name="T61" fmla="*/ 3458 h 7703"/>
              <a:gd name="T62" fmla="*/ 5491 w 8541"/>
              <a:gd name="T63" fmla="*/ 7072 h 7703"/>
              <a:gd name="T64" fmla="*/ 6028 w 8541"/>
              <a:gd name="T65" fmla="*/ 7072 h 7703"/>
              <a:gd name="T66" fmla="*/ 6028 w 8541"/>
              <a:gd name="T67" fmla="*/ 4193 h 7703"/>
              <a:gd name="T68" fmla="*/ 6660 w 8541"/>
              <a:gd name="T69" fmla="*/ 4193 h 7703"/>
              <a:gd name="T70" fmla="*/ 6660 w 8541"/>
              <a:gd name="T71" fmla="*/ 7072 h 7703"/>
              <a:gd name="T72" fmla="*/ 7197 w 8541"/>
              <a:gd name="T73" fmla="*/ 7072 h 7703"/>
              <a:gd name="T74" fmla="*/ 7197 w 8541"/>
              <a:gd name="T75" fmla="*/ 2728 h 7703"/>
              <a:gd name="T76" fmla="*/ 7830 w 8541"/>
              <a:gd name="T77" fmla="*/ 2728 h 7703"/>
              <a:gd name="T78" fmla="*/ 7830 w 8541"/>
              <a:gd name="T79" fmla="*/ 7703 h 7703"/>
              <a:gd name="T80" fmla="*/ 7830 w 8541"/>
              <a:gd name="T81" fmla="*/ 7703 h 77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541" h="7703">
                <a:moveTo>
                  <a:pt x="7830" y="7703"/>
                </a:moveTo>
                <a:lnTo>
                  <a:pt x="0" y="7703"/>
                </a:lnTo>
                <a:lnTo>
                  <a:pt x="0" y="0"/>
                </a:lnTo>
                <a:lnTo>
                  <a:pt x="632" y="0"/>
                </a:lnTo>
                <a:lnTo>
                  <a:pt x="632" y="4272"/>
                </a:lnTo>
                <a:lnTo>
                  <a:pt x="4513" y="1449"/>
                </a:lnTo>
                <a:lnTo>
                  <a:pt x="5841" y="2017"/>
                </a:lnTo>
                <a:lnTo>
                  <a:pt x="7667" y="357"/>
                </a:lnTo>
                <a:lnTo>
                  <a:pt x="7305" y="0"/>
                </a:lnTo>
                <a:lnTo>
                  <a:pt x="8541" y="0"/>
                </a:lnTo>
                <a:lnTo>
                  <a:pt x="8541" y="1235"/>
                </a:lnTo>
                <a:lnTo>
                  <a:pt x="8116" y="806"/>
                </a:lnTo>
                <a:lnTo>
                  <a:pt x="5965" y="2756"/>
                </a:lnTo>
                <a:lnTo>
                  <a:pt x="4593" y="2172"/>
                </a:lnTo>
                <a:lnTo>
                  <a:pt x="632" y="5054"/>
                </a:lnTo>
                <a:lnTo>
                  <a:pt x="632" y="7072"/>
                </a:lnTo>
                <a:lnTo>
                  <a:pt x="1348" y="7072"/>
                </a:lnTo>
                <a:lnTo>
                  <a:pt x="1348" y="5289"/>
                </a:lnTo>
                <a:lnTo>
                  <a:pt x="1980" y="5289"/>
                </a:lnTo>
                <a:lnTo>
                  <a:pt x="1980" y="7072"/>
                </a:lnTo>
                <a:lnTo>
                  <a:pt x="2517" y="7072"/>
                </a:lnTo>
                <a:lnTo>
                  <a:pt x="2517" y="4558"/>
                </a:lnTo>
                <a:lnTo>
                  <a:pt x="3149" y="4558"/>
                </a:lnTo>
                <a:lnTo>
                  <a:pt x="3149" y="7072"/>
                </a:lnTo>
                <a:lnTo>
                  <a:pt x="3686" y="7072"/>
                </a:lnTo>
                <a:lnTo>
                  <a:pt x="3686" y="3824"/>
                </a:lnTo>
                <a:lnTo>
                  <a:pt x="4318" y="3824"/>
                </a:lnTo>
                <a:lnTo>
                  <a:pt x="4318" y="7072"/>
                </a:lnTo>
                <a:lnTo>
                  <a:pt x="4855" y="7072"/>
                </a:lnTo>
                <a:lnTo>
                  <a:pt x="4855" y="3458"/>
                </a:lnTo>
                <a:lnTo>
                  <a:pt x="5491" y="3458"/>
                </a:lnTo>
                <a:lnTo>
                  <a:pt x="5491" y="7072"/>
                </a:lnTo>
                <a:lnTo>
                  <a:pt x="6028" y="7072"/>
                </a:lnTo>
                <a:lnTo>
                  <a:pt x="6028" y="4193"/>
                </a:lnTo>
                <a:lnTo>
                  <a:pt x="6660" y="4193"/>
                </a:lnTo>
                <a:lnTo>
                  <a:pt x="6660" y="7072"/>
                </a:lnTo>
                <a:lnTo>
                  <a:pt x="7197" y="7072"/>
                </a:lnTo>
                <a:lnTo>
                  <a:pt x="7197" y="2728"/>
                </a:lnTo>
                <a:lnTo>
                  <a:pt x="7830" y="2728"/>
                </a:lnTo>
                <a:lnTo>
                  <a:pt x="7830" y="7703"/>
                </a:lnTo>
                <a:lnTo>
                  <a:pt x="7830" y="7703"/>
                </a:lnTo>
                <a:close/>
              </a:path>
            </a:pathLst>
          </a:custGeom>
          <a:solidFill>
            <a:srgbClr val="B71C2B"/>
          </a:solidFill>
          <a:ln>
            <a:noFill/>
          </a:ln>
        </p:spPr>
      </p:sp>
      <p:sp>
        <p:nvSpPr>
          <p:cNvPr id="44" name="矩形 43"/>
          <p:cNvSpPr/>
          <p:nvPr/>
        </p:nvSpPr>
        <p:spPr>
          <a:xfrm>
            <a:off x="1600200" y="2742557"/>
            <a:ext cx="8734425" cy="387286"/>
          </a:xfrm>
          <a:prstGeom prst="rect">
            <a:avLst/>
          </a:prstGeom>
        </p:spPr>
        <p:txBody>
          <a:bodyPr wrap="square">
            <a:spAutoFit/>
          </a:bodyPr>
          <a:lstStyle/>
          <a:p>
            <a:pPr>
              <a:lnSpc>
                <a:spcPts val="2500"/>
              </a:lnSpc>
            </a:pPr>
            <a:r>
              <a:rPr lang="zh-CN" altLang="en-US" b="1" dirty="0">
                <a:solidFill>
                  <a:srgbClr val="B71C2B"/>
                </a:solidFill>
                <a:cs typeface="+mn-ea"/>
                <a:sym typeface="+mn-lt"/>
              </a:rPr>
              <a:t>一旦采取了保护措施，为了减小风险，风险评价的所有阶段都应重复进行以下核查：</a:t>
            </a:r>
            <a:endParaRPr lang="zh-CN" altLang="en-US" b="1" dirty="0">
              <a:solidFill>
                <a:srgbClr val="B71C2B"/>
              </a:solidFill>
            </a:endParaRPr>
          </a:p>
        </p:txBody>
      </p:sp>
      <p:sp>
        <p:nvSpPr>
          <p:cNvPr id="5" name="矩形 4"/>
          <p:cNvSpPr/>
          <p:nvPr/>
        </p:nvSpPr>
        <p:spPr>
          <a:xfrm>
            <a:off x="5287467" y="3403098"/>
            <a:ext cx="4391025" cy="2585323"/>
          </a:xfrm>
          <a:prstGeom prst="rect">
            <a:avLst/>
          </a:prstGeom>
        </p:spPr>
        <p:txBody>
          <a:bodyPr wrap="square">
            <a:spAutoFit/>
          </a:bodyPr>
          <a:lstStyle/>
          <a:p>
            <a:pPr marL="285750" lvl="0" indent="-285750" fontAlgn="base">
              <a:lnSpc>
                <a:spcPct val="150000"/>
              </a:lnSpc>
              <a:spcBef>
                <a:spcPct val="0"/>
              </a:spcBef>
              <a:spcAft>
                <a:spcPct val="0"/>
              </a:spcAft>
              <a:buFont typeface="Arial" charset="0"/>
              <a:buChar char="•"/>
              <a:defRPr/>
            </a:pPr>
            <a:r>
              <a:rPr lang="zh-CN" altLang="en-US" dirty="0">
                <a:cs typeface="+mn-ea"/>
                <a:sym typeface="+mn-lt"/>
              </a:rPr>
              <a:t>对机械的限制是否有任何改变；</a:t>
            </a:r>
          </a:p>
          <a:p>
            <a:pPr marL="285750" lvl="0" indent="-285750" fontAlgn="base">
              <a:lnSpc>
                <a:spcPct val="150000"/>
              </a:lnSpc>
              <a:spcBef>
                <a:spcPct val="0"/>
              </a:spcBef>
              <a:spcAft>
                <a:spcPct val="0"/>
              </a:spcAft>
              <a:buFont typeface="Arial" charset="0"/>
              <a:buChar char="•"/>
              <a:defRPr/>
            </a:pPr>
            <a:r>
              <a:rPr lang="zh-CN" altLang="en-US" dirty="0">
                <a:cs typeface="+mn-ea"/>
                <a:sym typeface="+mn-lt"/>
              </a:rPr>
              <a:t>是否引起了任何新的危险或危险状态；</a:t>
            </a:r>
          </a:p>
          <a:p>
            <a:pPr marL="285750" lvl="0" indent="-285750" fontAlgn="base">
              <a:lnSpc>
                <a:spcPct val="150000"/>
              </a:lnSpc>
              <a:spcBef>
                <a:spcPct val="0"/>
              </a:spcBef>
              <a:spcAft>
                <a:spcPct val="0"/>
              </a:spcAft>
              <a:buFont typeface="Arial" charset="0"/>
              <a:buChar char="•"/>
              <a:defRPr/>
            </a:pPr>
            <a:r>
              <a:rPr lang="zh-CN" altLang="en-US" dirty="0">
                <a:cs typeface="+mn-ea"/>
                <a:sym typeface="+mn-lt"/>
              </a:rPr>
              <a:t>是否增加了现存危险状态的风险；</a:t>
            </a:r>
          </a:p>
          <a:p>
            <a:pPr marL="285750" lvl="0" indent="-285750" fontAlgn="base">
              <a:lnSpc>
                <a:spcPct val="150000"/>
              </a:lnSpc>
              <a:spcBef>
                <a:spcPct val="0"/>
              </a:spcBef>
              <a:spcAft>
                <a:spcPct val="0"/>
              </a:spcAft>
              <a:buFont typeface="Arial" charset="0"/>
              <a:buChar char="•"/>
              <a:defRPr/>
            </a:pPr>
            <a:r>
              <a:rPr lang="zh-CN" altLang="en-US" dirty="0">
                <a:cs typeface="+mn-ea"/>
                <a:sym typeface="+mn-lt"/>
              </a:rPr>
              <a:t>保护措施是否充分减小风险；</a:t>
            </a:r>
          </a:p>
          <a:p>
            <a:pPr marL="285750" lvl="0" indent="-285750" fontAlgn="base">
              <a:lnSpc>
                <a:spcPct val="150000"/>
              </a:lnSpc>
              <a:spcBef>
                <a:spcPct val="0"/>
              </a:spcBef>
              <a:spcAft>
                <a:spcPct val="0"/>
              </a:spcAft>
              <a:buFont typeface="Arial" charset="0"/>
              <a:buChar char="•"/>
              <a:defRPr/>
            </a:pPr>
            <a:r>
              <a:rPr lang="zh-CN" altLang="en-US" dirty="0">
                <a:cs typeface="+mn-ea"/>
                <a:sym typeface="+mn-lt"/>
              </a:rPr>
              <a:t>是否需要附加保护措施；</a:t>
            </a:r>
          </a:p>
          <a:p>
            <a:pPr marL="285750" lvl="0" indent="-285750" fontAlgn="base">
              <a:lnSpc>
                <a:spcPct val="150000"/>
              </a:lnSpc>
              <a:spcBef>
                <a:spcPct val="0"/>
              </a:spcBef>
              <a:spcAft>
                <a:spcPct val="0"/>
              </a:spcAft>
              <a:buFont typeface="Arial" charset="0"/>
              <a:buChar char="•"/>
              <a:defRPr/>
            </a:pPr>
            <a:r>
              <a:rPr lang="zh-CN" altLang="en-US" dirty="0">
                <a:cs typeface="+mn-ea"/>
                <a:sym typeface="+mn-lt"/>
              </a:rPr>
              <a:t>是否达到风险减小目标。</a:t>
            </a:r>
          </a:p>
        </p:txBody>
      </p:sp>
      <p:sp>
        <p:nvSpPr>
          <p:cNvPr id="75" name="zoom-in-tool_77322"/>
          <p:cNvSpPr>
            <a:spLocks noChangeAspect="1"/>
          </p:cNvSpPr>
          <p:nvPr/>
        </p:nvSpPr>
        <p:spPr bwMode="auto">
          <a:xfrm>
            <a:off x="2646858" y="3728158"/>
            <a:ext cx="1860651" cy="1857615"/>
          </a:xfrm>
          <a:custGeom>
            <a:avLst/>
            <a:gdLst>
              <a:gd name="connsiteX0" fmla="*/ 140017 w 606581"/>
              <a:gd name="connsiteY0" fmla="*/ 411043 h 605592"/>
              <a:gd name="connsiteX1" fmla="*/ 178821 w 606581"/>
              <a:gd name="connsiteY1" fmla="*/ 427078 h 605592"/>
              <a:gd name="connsiteX2" fmla="*/ 178821 w 606581"/>
              <a:gd name="connsiteY2" fmla="*/ 504564 h 605592"/>
              <a:gd name="connsiteX3" fmla="*/ 93692 w 606581"/>
              <a:gd name="connsiteY3" fmla="*/ 589557 h 605592"/>
              <a:gd name="connsiteX4" fmla="*/ 54887 w 606581"/>
              <a:gd name="connsiteY4" fmla="*/ 605592 h 605592"/>
              <a:gd name="connsiteX5" fmla="*/ 16083 w 606581"/>
              <a:gd name="connsiteY5" fmla="*/ 589557 h 605592"/>
              <a:gd name="connsiteX6" fmla="*/ 16083 w 606581"/>
              <a:gd name="connsiteY6" fmla="*/ 511979 h 605592"/>
              <a:gd name="connsiteX7" fmla="*/ 101212 w 606581"/>
              <a:gd name="connsiteY7" fmla="*/ 427078 h 605592"/>
              <a:gd name="connsiteX8" fmla="*/ 140017 w 606581"/>
              <a:gd name="connsiteY8" fmla="*/ 411043 h 605592"/>
              <a:gd name="connsiteX9" fmla="*/ 382501 w 606581"/>
              <a:gd name="connsiteY9" fmla="*/ 49537 h 605592"/>
              <a:gd name="connsiteX10" fmla="*/ 557044 w 606581"/>
              <a:gd name="connsiteY10" fmla="*/ 223798 h 605592"/>
              <a:gd name="connsiteX11" fmla="*/ 382501 w 606581"/>
              <a:gd name="connsiteY11" fmla="*/ 398059 h 605592"/>
              <a:gd name="connsiteX12" fmla="*/ 207957 w 606581"/>
              <a:gd name="connsiteY12" fmla="*/ 223798 h 605592"/>
              <a:gd name="connsiteX13" fmla="*/ 382501 w 606581"/>
              <a:gd name="connsiteY13" fmla="*/ 49537 h 605592"/>
              <a:gd name="connsiteX14" fmla="*/ 382536 w 606581"/>
              <a:gd name="connsiteY14" fmla="*/ 24750 h 605592"/>
              <a:gd name="connsiteX15" fmla="*/ 304914 w 606581"/>
              <a:gd name="connsiteY15" fmla="*/ 40417 h 605592"/>
              <a:gd name="connsiteX16" fmla="*/ 241591 w 606581"/>
              <a:gd name="connsiteY16" fmla="*/ 83058 h 605592"/>
              <a:gd name="connsiteX17" fmla="*/ 198880 w 606581"/>
              <a:gd name="connsiteY17" fmla="*/ 146278 h 605592"/>
              <a:gd name="connsiteX18" fmla="*/ 183189 w 606581"/>
              <a:gd name="connsiteY18" fmla="*/ 223774 h 605592"/>
              <a:gd name="connsiteX19" fmla="*/ 198880 w 606581"/>
              <a:gd name="connsiteY19" fmla="*/ 301177 h 605592"/>
              <a:gd name="connsiteX20" fmla="*/ 241591 w 606581"/>
              <a:gd name="connsiteY20" fmla="*/ 364490 h 605592"/>
              <a:gd name="connsiteX21" fmla="*/ 304914 w 606581"/>
              <a:gd name="connsiteY21" fmla="*/ 407131 h 605592"/>
              <a:gd name="connsiteX22" fmla="*/ 382536 w 606581"/>
              <a:gd name="connsiteY22" fmla="*/ 422705 h 605592"/>
              <a:gd name="connsiteX23" fmla="*/ 460158 w 606581"/>
              <a:gd name="connsiteY23" fmla="*/ 407131 h 605592"/>
              <a:gd name="connsiteX24" fmla="*/ 523481 w 606581"/>
              <a:gd name="connsiteY24" fmla="*/ 364490 h 605592"/>
              <a:gd name="connsiteX25" fmla="*/ 566192 w 606581"/>
              <a:gd name="connsiteY25" fmla="*/ 301177 h 605592"/>
              <a:gd name="connsiteX26" fmla="*/ 581883 w 606581"/>
              <a:gd name="connsiteY26" fmla="*/ 223774 h 605592"/>
              <a:gd name="connsiteX27" fmla="*/ 566192 w 606581"/>
              <a:gd name="connsiteY27" fmla="*/ 146278 h 605592"/>
              <a:gd name="connsiteX28" fmla="*/ 523481 w 606581"/>
              <a:gd name="connsiteY28" fmla="*/ 83058 h 605592"/>
              <a:gd name="connsiteX29" fmla="*/ 460158 w 606581"/>
              <a:gd name="connsiteY29" fmla="*/ 40417 h 605592"/>
              <a:gd name="connsiteX30" fmla="*/ 382536 w 606581"/>
              <a:gd name="connsiteY30" fmla="*/ 24750 h 605592"/>
              <a:gd name="connsiteX31" fmla="*/ 382536 w 606581"/>
              <a:gd name="connsiteY31" fmla="*/ 0 h 605592"/>
              <a:gd name="connsiteX32" fmla="*/ 469721 w 606581"/>
              <a:gd name="connsiteY32" fmla="*/ 17613 h 605592"/>
              <a:gd name="connsiteX33" fmla="*/ 540937 w 606581"/>
              <a:gd name="connsiteY33" fmla="*/ 65538 h 605592"/>
              <a:gd name="connsiteX34" fmla="*/ 588940 w 606581"/>
              <a:gd name="connsiteY34" fmla="*/ 136637 h 605592"/>
              <a:gd name="connsiteX35" fmla="*/ 606581 w 606581"/>
              <a:gd name="connsiteY35" fmla="*/ 223774 h 605592"/>
              <a:gd name="connsiteX36" fmla="*/ 588940 w 606581"/>
              <a:gd name="connsiteY36" fmla="*/ 310818 h 605592"/>
              <a:gd name="connsiteX37" fmla="*/ 540937 w 606581"/>
              <a:gd name="connsiteY37" fmla="*/ 381917 h 605592"/>
              <a:gd name="connsiteX38" fmla="*/ 469721 w 606581"/>
              <a:gd name="connsiteY38" fmla="*/ 429842 h 605592"/>
              <a:gd name="connsiteX39" fmla="*/ 382536 w 606581"/>
              <a:gd name="connsiteY39" fmla="*/ 447455 h 605592"/>
              <a:gd name="connsiteX40" fmla="*/ 295258 w 606581"/>
              <a:gd name="connsiteY40" fmla="*/ 429842 h 605592"/>
              <a:gd name="connsiteX41" fmla="*/ 240105 w 606581"/>
              <a:gd name="connsiteY41" fmla="*/ 396471 h 605592"/>
              <a:gd name="connsiteX42" fmla="*/ 209558 w 606581"/>
              <a:gd name="connsiteY42" fmla="*/ 427061 h 605592"/>
              <a:gd name="connsiteX43" fmla="*/ 196373 w 606581"/>
              <a:gd name="connsiteY43" fmla="*/ 409541 h 605592"/>
              <a:gd name="connsiteX44" fmla="*/ 178918 w 606581"/>
              <a:gd name="connsiteY44" fmla="*/ 396378 h 605592"/>
              <a:gd name="connsiteX45" fmla="*/ 209465 w 606581"/>
              <a:gd name="connsiteY45" fmla="*/ 365880 h 605592"/>
              <a:gd name="connsiteX46" fmla="*/ 176040 w 606581"/>
              <a:gd name="connsiteY46" fmla="*/ 310818 h 605592"/>
              <a:gd name="connsiteX47" fmla="*/ 158491 w 606581"/>
              <a:gd name="connsiteY47" fmla="*/ 223774 h 605592"/>
              <a:gd name="connsiteX48" fmla="*/ 176040 w 606581"/>
              <a:gd name="connsiteY48" fmla="*/ 136637 h 605592"/>
              <a:gd name="connsiteX49" fmla="*/ 224043 w 606581"/>
              <a:gd name="connsiteY49" fmla="*/ 65538 h 605592"/>
              <a:gd name="connsiteX50" fmla="*/ 295258 w 606581"/>
              <a:gd name="connsiteY50" fmla="*/ 17613 h 605592"/>
              <a:gd name="connsiteX51" fmla="*/ 382536 w 606581"/>
              <a:gd name="connsiteY51" fmla="*/ 0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6581" h="605592">
                <a:moveTo>
                  <a:pt x="140017" y="411043"/>
                </a:moveTo>
                <a:cubicBezTo>
                  <a:pt x="154035" y="411043"/>
                  <a:pt x="168053" y="416326"/>
                  <a:pt x="178821" y="427078"/>
                </a:cubicBezTo>
                <a:cubicBezTo>
                  <a:pt x="200266" y="448488"/>
                  <a:pt x="200266" y="483153"/>
                  <a:pt x="178821" y="504564"/>
                </a:cubicBezTo>
                <a:lnTo>
                  <a:pt x="93692" y="589557"/>
                </a:lnTo>
                <a:cubicBezTo>
                  <a:pt x="83016" y="600216"/>
                  <a:pt x="68905" y="605592"/>
                  <a:pt x="54887" y="605592"/>
                </a:cubicBezTo>
                <a:cubicBezTo>
                  <a:pt x="40870" y="605592"/>
                  <a:pt x="26759" y="600216"/>
                  <a:pt x="16083" y="589557"/>
                </a:cubicBezTo>
                <a:cubicBezTo>
                  <a:pt x="-5362" y="568147"/>
                  <a:pt x="-5362" y="533389"/>
                  <a:pt x="16083" y="511979"/>
                </a:cubicBezTo>
                <a:lnTo>
                  <a:pt x="101212" y="427078"/>
                </a:lnTo>
                <a:cubicBezTo>
                  <a:pt x="111888" y="416326"/>
                  <a:pt x="125999" y="411043"/>
                  <a:pt x="140017" y="411043"/>
                </a:cubicBezTo>
                <a:close/>
                <a:moveTo>
                  <a:pt x="382501" y="49537"/>
                </a:moveTo>
                <a:cubicBezTo>
                  <a:pt x="478871" y="49537"/>
                  <a:pt x="557044" y="127491"/>
                  <a:pt x="557044" y="223798"/>
                </a:cubicBezTo>
                <a:cubicBezTo>
                  <a:pt x="557044" y="320012"/>
                  <a:pt x="478871" y="398059"/>
                  <a:pt x="382501" y="398059"/>
                </a:cubicBezTo>
                <a:cubicBezTo>
                  <a:pt x="286130" y="398059"/>
                  <a:pt x="207957" y="320012"/>
                  <a:pt x="207957" y="223798"/>
                </a:cubicBezTo>
                <a:cubicBezTo>
                  <a:pt x="207957" y="127491"/>
                  <a:pt x="286130" y="49537"/>
                  <a:pt x="382501" y="49537"/>
                </a:cubicBezTo>
                <a:close/>
                <a:moveTo>
                  <a:pt x="382536" y="24750"/>
                </a:moveTo>
                <a:cubicBezTo>
                  <a:pt x="355610" y="24750"/>
                  <a:pt x="329519" y="30034"/>
                  <a:pt x="304914" y="40417"/>
                </a:cubicBezTo>
                <a:cubicBezTo>
                  <a:pt x="281238" y="50428"/>
                  <a:pt x="259882" y="64796"/>
                  <a:pt x="241591" y="83058"/>
                </a:cubicBezTo>
                <a:cubicBezTo>
                  <a:pt x="223300" y="101319"/>
                  <a:pt x="208908" y="122547"/>
                  <a:pt x="198880" y="146278"/>
                </a:cubicBezTo>
                <a:cubicBezTo>
                  <a:pt x="188481" y="170843"/>
                  <a:pt x="183189" y="196891"/>
                  <a:pt x="183189" y="223774"/>
                </a:cubicBezTo>
                <a:cubicBezTo>
                  <a:pt x="183189" y="250564"/>
                  <a:pt x="188481" y="276705"/>
                  <a:pt x="198880" y="301177"/>
                </a:cubicBezTo>
                <a:cubicBezTo>
                  <a:pt x="208908" y="324908"/>
                  <a:pt x="223300" y="346228"/>
                  <a:pt x="241591" y="364490"/>
                </a:cubicBezTo>
                <a:cubicBezTo>
                  <a:pt x="259882" y="382752"/>
                  <a:pt x="281238" y="397027"/>
                  <a:pt x="304914" y="407131"/>
                </a:cubicBezTo>
                <a:cubicBezTo>
                  <a:pt x="329519" y="417513"/>
                  <a:pt x="355610" y="422705"/>
                  <a:pt x="382536" y="422705"/>
                </a:cubicBezTo>
                <a:cubicBezTo>
                  <a:pt x="409462" y="422705"/>
                  <a:pt x="435553" y="417513"/>
                  <a:pt x="460158" y="407131"/>
                </a:cubicBezTo>
                <a:cubicBezTo>
                  <a:pt x="483834" y="397027"/>
                  <a:pt x="505190" y="382752"/>
                  <a:pt x="523481" y="364490"/>
                </a:cubicBezTo>
                <a:cubicBezTo>
                  <a:pt x="541772" y="346228"/>
                  <a:pt x="556164" y="324908"/>
                  <a:pt x="566192" y="301177"/>
                </a:cubicBezTo>
                <a:cubicBezTo>
                  <a:pt x="576591" y="276705"/>
                  <a:pt x="581883" y="250564"/>
                  <a:pt x="581883" y="223774"/>
                </a:cubicBezTo>
                <a:cubicBezTo>
                  <a:pt x="581883" y="196891"/>
                  <a:pt x="576591" y="170843"/>
                  <a:pt x="566192" y="146278"/>
                </a:cubicBezTo>
                <a:cubicBezTo>
                  <a:pt x="556164" y="122547"/>
                  <a:pt x="541772" y="101319"/>
                  <a:pt x="523481" y="83058"/>
                </a:cubicBezTo>
                <a:cubicBezTo>
                  <a:pt x="505190" y="64796"/>
                  <a:pt x="483834" y="50428"/>
                  <a:pt x="460158" y="40417"/>
                </a:cubicBezTo>
                <a:cubicBezTo>
                  <a:pt x="435553" y="30034"/>
                  <a:pt x="409462" y="24750"/>
                  <a:pt x="382536" y="24750"/>
                </a:cubicBezTo>
                <a:close/>
                <a:moveTo>
                  <a:pt x="382536" y="0"/>
                </a:moveTo>
                <a:cubicBezTo>
                  <a:pt x="412712" y="0"/>
                  <a:pt x="442145" y="5933"/>
                  <a:pt x="469721" y="17613"/>
                </a:cubicBezTo>
                <a:cubicBezTo>
                  <a:pt x="496462" y="28922"/>
                  <a:pt x="520417" y="45051"/>
                  <a:pt x="540937" y="65538"/>
                </a:cubicBezTo>
                <a:cubicBezTo>
                  <a:pt x="561549" y="86117"/>
                  <a:pt x="577705" y="110033"/>
                  <a:pt x="588940" y="136637"/>
                </a:cubicBezTo>
                <a:cubicBezTo>
                  <a:pt x="600639" y="164262"/>
                  <a:pt x="606581" y="193554"/>
                  <a:pt x="606581" y="223774"/>
                </a:cubicBezTo>
                <a:cubicBezTo>
                  <a:pt x="606581" y="253901"/>
                  <a:pt x="600639" y="283194"/>
                  <a:pt x="588940" y="310818"/>
                </a:cubicBezTo>
                <a:cubicBezTo>
                  <a:pt x="577705" y="337515"/>
                  <a:pt x="561549" y="361431"/>
                  <a:pt x="540937" y="381917"/>
                </a:cubicBezTo>
                <a:cubicBezTo>
                  <a:pt x="520417" y="402496"/>
                  <a:pt x="496462" y="418626"/>
                  <a:pt x="469721" y="429842"/>
                </a:cubicBezTo>
                <a:cubicBezTo>
                  <a:pt x="442145" y="441522"/>
                  <a:pt x="412805" y="447455"/>
                  <a:pt x="382536" y="447455"/>
                </a:cubicBezTo>
                <a:cubicBezTo>
                  <a:pt x="352267" y="447455"/>
                  <a:pt x="322927" y="441522"/>
                  <a:pt x="295258" y="429842"/>
                </a:cubicBezTo>
                <a:cubicBezTo>
                  <a:pt x="275295" y="421407"/>
                  <a:pt x="256818" y="410190"/>
                  <a:pt x="240105" y="396471"/>
                </a:cubicBezTo>
                <a:lnTo>
                  <a:pt x="209558" y="427061"/>
                </a:lnTo>
                <a:cubicBezTo>
                  <a:pt x="206030" y="420758"/>
                  <a:pt x="201666" y="414918"/>
                  <a:pt x="196373" y="409541"/>
                </a:cubicBezTo>
                <a:cubicBezTo>
                  <a:pt x="191081" y="404350"/>
                  <a:pt x="185232" y="399901"/>
                  <a:pt x="178918" y="396378"/>
                </a:cubicBezTo>
                <a:lnTo>
                  <a:pt x="209465" y="365880"/>
                </a:lnTo>
                <a:cubicBezTo>
                  <a:pt x="195724" y="349287"/>
                  <a:pt x="184582" y="330840"/>
                  <a:pt x="176040" y="310818"/>
                </a:cubicBezTo>
                <a:cubicBezTo>
                  <a:pt x="164341" y="283194"/>
                  <a:pt x="158491" y="253901"/>
                  <a:pt x="158491" y="223774"/>
                </a:cubicBezTo>
                <a:cubicBezTo>
                  <a:pt x="158491" y="193554"/>
                  <a:pt x="164341" y="164262"/>
                  <a:pt x="176040" y="136637"/>
                </a:cubicBezTo>
                <a:cubicBezTo>
                  <a:pt x="187367" y="110033"/>
                  <a:pt x="203523" y="86117"/>
                  <a:pt x="224043" y="65538"/>
                </a:cubicBezTo>
                <a:cubicBezTo>
                  <a:pt x="244655" y="45051"/>
                  <a:pt x="268610" y="28922"/>
                  <a:pt x="295258" y="17613"/>
                </a:cubicBezTo>
                <a:cubicBezTo>
                  <a:pt x="322927" y="5933"/>
                  <a:pt x="352267" y="0"/>
                  <a:pt x="382536" y="0"/>
                </a:cubicBezTo>
                <a:close/>
              </a:path>
            </a:pathLst>
          </a:custGeom>
          <a:solidFill>
            <a:schemeClr val="accent1"/>
          </a:solidFill>
          <a:ln>
            <a:noFill/>
          </a:ln>
        </p:spPr>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3"/>
          <p:cNvSpPr>
            <a:spLocks noChangeArrowheads="1"/>
          </p:cNvSpPr>
          <p:nvPr/>
        </p:nvSpPr>
        <p:spPr bwMode="auto">
          <a:xfrm>
            <a:off x="1677827" y="407363"/>
            <a:ext cx="580515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400" b="1" u="none" dirty="0">
                <a:solidFill>
                  <a:schemeClr val="tx1">
                    <a:lumMod val="75000"/>
                    <a:lumOff val="25000"/>
                  </a:schemeClr>
                </a:solidFill>
                <a:latin typeface="+mn-lt"/>
                <a:ea typeface="+mn-ea"/>
                <a:cs typeface="+mn-ea"/>
                <a:sym typeface="+mn-lt"/>
              </a:rPr>
              <a:t>死亡事故回顾</a:t>
            </a:r>
            <a:r>
              <a:rPr lang="en-US" altLang="zh-CN" sz="2400" b="1" u="none" dirty="0">
                <a:solidFill>
                  <a:schemeClr val="tx1">
                    <a:lumMod val="75000"/>
                    <a:lumOff val="25000"/>
                  </a:schemeClr>
                </a:solidFill>
                <a:latin typeface="+mn-lt"/>
                <a:ea typeface="+mn-ea"/>
                <a:cs typeface="+mn-ea"/>
                <a:sym typeface="+mn-lt"/>
              </a:rPr>
              <a:t>1</a:t>
            </a:r>
          </a:p>
        </p:txBody>
      </p:sp>
      <p:sp>
        <p:nvSpPr>
          <p:cNvPr id="46" name="Freeform 7"/>
          <p:cNvSpPr/>
          <p:nvPr/>
        </p:nvSpPr>
        <p:spPr bwMode="auto">
          <a:xfrm>
            <a:off x="252951" y="170154"/>
            <a:ext cx="968619" cy="969218"/>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606179" y="301055"/>
            <a:ext cx="837539" cy="838317"/>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sp>
        <p:nvSpPr>
          <p:cNvPr id="3" name="矩形 2"/>
          <p:cNvSpPr/>
          <p:nvPr/>
        </p:nvSpPr>
        <p:spPr>
          <a:xfrm>
            <a:off x="1936429" y="1551093"/>
            <a:ext cx="8734425" cy="733534"/>
          </a:xfrm>
          <a:prstGeom prst="rect">
            <a:avLst/>
          </a:prstGeom>
        </p:spPr>
        <p:txBody>
          <a:bodyPr wrap="square">
            <a:spAutoFit/>
          </a:bodyPr>
          <a:lstStyle/>
          <a:p>
            <a:pPr>
              <a:lnSpc>
                <a:spcPts val="2500"/>
              </a:lnSpc>
            </a:pPr>
            <a:r>
              <a:rPr lang="zh-CN" altLang="en-US" dirty="0">
                <a:cs typeface="+mn-ea"/>
                <a:sym typeface="+mn-lt"/>
              </a:rPr>
              <a:t> 合同方因不明原因进入皮带隧道，在距隧道入口约</a:t>
            </a:r>
            <a:r>
              <a:rPr lang="en-US" altLang="zh-CN" dirty="0">
                <a:cs typeface="+mn-ea"/>
                <a:sym typeface="+mn-lt"/>
              </a:rPr>
              <a:t>30</a:t>
            </a:r>
            <a:r>
              <a:rPr lang="zh-CN" altLang="en-US" dirty="0">
                <a:cs typeface="+mn-ea"/>
                <a:sym typeface="+mn-lt"/>
              </a:rPr>
              <a:t>米处被皮带尾轮卷入，被救出</a:t>
            </a:r>
            <a:r>
              <a:rPr lang="en-US" altLang="zh-CN" dirty="0">
                <a:cs typeface="+mn-ea"/>
                <a:sym typeface="+mn-lt"/>
              </a:rPr>
              <a:t>15</a:t>
            </a:r>
            <a:r>
              <a:rPr lang="zh-CN" altLang="en-US" dirty="0">
                <a:cs typeface="+mn-ea"/>
                <a:sym typeface="+mn-lt"/>
              </a:rPr>
              <a:t>分钟后当场死亡。</a:t>
            </a:r>
            <a:r>
              <a:rPr lang="zh-CN" altLang="en-US" dirty="0">
                <a:solidFill>
                  <a:srgbClr val="B71C2B"/>
                </a:solidFill>
                <a:cs typeface="+mn-ea"/>
                <a:sym typeface="+mn-lt"/>
              </a:rPr>
              <a:t>事发当时尾轮处没有安装防护网，工厂的生产运营也在进行中。</a:t>
            </a:r>
            <a:r>
              <a:rPr lang="zh-CN" altLang="en-US" dirty="0">
                <a:cs typeface="+mn-ea"/>
                <a:sym typeface="+mn-lt"/>
              </a:rPr>
              <a:t> </a:t>
            </a:r>
          </a:p>
        </p:txBody>
      </p:sp>
      <p:sp>
        <p:nvSpPr>
          <p:cNvPr id="11" name="stocks-graphic-for-business-stats_20803"/>
          <p:cNvSpPr>
            <a:spLocks noChangeAspect="1"/>
          </p:cNvSpPr>
          <p:nvPr/>
        </p:nvSpPr>
        <p:spPr bwMode="auto">
          <a:xfrm>
            <a:off x="1221570" y="1551093"/>
            <a:ext cx="583530" cy="590745"/>
          </a:xfrm>
          <a:custGeom>
            <a:avLst/>
            <a:gdLst>
              <a:gd name="T0" fmla="*/ 4863 w 6733"/>
              <a:gd name="T1" fmla="*/ 2522 h 6827"/>
              <a:gd name="T2" fmla="*/ 4863 w 6733"/>
              <a:gd name="T3" fmla="*/ 2057 h 6827"/>
              <a:gd name="T4" fmla="*/ 4533 w 6733"/>
              <a:gd name="T5" fmla="*/ 2057 h 6827"/>
              <a:gd name="T6" fmla="*/ 4769 w 6733"/>
              <a:gd name="T7" fmla="*/ 1309 h 6827"/>
              <a:gd name="T8" fmla="*/ 3460 w 6733"/>
              <a:gd name="T9" fmla="*/ 0 h 6827"/>
              <a:gd name="T10" fmla="*/ 2431 w 6733"/>
              <a:gd name="T11" fmla="*/ 501 h 6827"/>
              <a:gd name="T12" fmla="*/ 1402 w 6733"/>
              <a:gd name="T13" fmla="*/ 0 h 6827"/>
              <a:gd name="T14" fmla="*/ 93 w 6733"/>
              <a:gd name="T15" fmla="*/ 1309 h 6827"/>
              <a:gd name="T16" fmla="*/ 329 w 6733"/>
              <a:gd name="T17" fmla="*/ 2057 h 6827"/>
              <a:gd name="T18" fmla="*/ 0 w 6733"/>
              <a:gd name="T19" fmla="*/ 2057 h 6827"/>
              <a:gd name="T20" fmla="*/ 0 w 6733"/>
              <a:gd name="T21" fmla="*/ 5237 h 6827"/>
              <a:gd name="T22" fmla="*/ 1844 w 6733"/>
              <a:gd name="T23" fmla="*/ 5237 h 6827"/>
              <a:gd name="T24" fmla="*/ 1266 w 6733"/>
              <a:gd name="T25" fmla="*/ 6827 h 6827"/>
              <a:gd name="T26" fmla="*/ 1863 w 6733"/>
              <a:gd name="T27" fmla="*/ 6827 h 6827"/>
              <a:gd name="T28" fmla="*/ 2431 w 6733"/>
              <a:gd name="T29" fmla="*/ 5263 h 6827"/>
              <a:gd name="T30" fmla="*/ 3000 w 6733"/>
              <a:gd name="T31" fmla="*/ 6827 h 6827"/>
              <a:gd name="T32" fmla="*/ 3597 w 6733"/>
              <a:gd name="T33" fmla="*/ 6827 h 6827"/>
              <a:gd name="T34" fmla="*/ 3019 w 6733"/>
              <a:gd name="T35" fmla="*/ 5237 h 6827"/>
              <a:gd name="T36" fmla="*/ 4863 w 6733"/>
              <a:gd name="T37" fmla="*/ 5237 h 6827"/>
              <a:gd name="T38" fmla="*/ 4863 w 6733"/>
              <a:gd name="T39" fmla="*/ 4772 h 6827"/>
              <a:gd name="T40" fmla="*/ 6733 w 6733"/>
              <a:gd name="T41" fmla="*/ 5333 h 6827"/>
              <a:gd name="T42" fmla="*/ 6733 w 6733"/>
              <a:gd name="T43" fmla="*/ 1961 h 6827"/>
              <a:gd name="T44" fmla="*/ 4863 w 6733"/>
              <a:gd name="T45" fmla="*/ 2522 h 6827"/>
              <a:gd name="T46" fmla="*/ 1683 w 6733"/>
              <a:gd name="T47" fmla="*/ 3741 h 6827"/>
              <a:gd name="T48" fmla="*/ 1122 w 6733"/>
              <a:gd name="T49" fmla="*/ 3741 h 6827"/>
              <a:gd name="T50" fmla="*/ 1122 w 6733"/>
              <a:gd name="T51" fmla="*/ 3180 h 6827"/>
              <a:gd name="T52" fmla="*/ 1683 w 6733"/>
              <a:gd name="T53" fmla="*/ 3180 h 6827"/>
              <a:gd name="T54" fmla="*/ 1683 w 6733"/>
              <a:gd name="T55" fmla="*/ 3741 h 6827"/>
              <a:gd name="T56" fmla="*/ 1402 w 6733"/>
              <a:gd name="T57" fmla="*/ 2057 h 6827"/>
              <a:gd name="T58" fmla="*/ 654 w 6733"/>
              <a:gd name="T59" fmla="*/ 1309 h 6827"/>
              <a:gd name="T60" fmla="*/ 1402 w 6733"/>
              <a:gd name="T61" fmla="*/ 561 h 6827"/>
              <a:gd name="T62" fmla="*/ 2151 w 6733"/>
              <a:gd name="T63" fmla="*/ 1309 h 6827"/>
              <a:gd name="T64" fmla="*/ 1402 w 6733"/>
              <a:gd name="T65" fmla="*/ 2057 h 6827"/>
              <a:gd name="T66" fmla="*/ 2805 w 6733"/>
              <a:gd name="T67" fmla="*/ 3741 h 6827"/>
              <a:gd name="T68" fmla="*/ 2244 w 6733"/>
              <a:gd name="T69" fmla="*/ 3741 h 6827"/>
              <a:gd name="T70" fmla="*/ 2244 w 6733"/>
              <a:gd name="T71" fmla="*/ 3180 h 6827"/>
              <a:gd name="T72" fmla="*/ 2805 w 6733"/>
              <a:gd name="T73" fmla="*/ 3180 h 6827"/>
              <a:gd name="T74" fmla="*/ 2805 w 6733"/>
              <a:gd name="T75" fmla="*/ 3741 h 6827"/>
              <a:gd name="T76" fmla="*/ 3460 w 6733"/>
              <a:gd name="T77" fmla="*/ 2057 h 6827"/>
              <a:gd name="T78" fmla="*/ 2712 w 6733"/>
              <a:gd name="T79" fmla="*/ 1309 h 6827"/>
              <a:gd name="T80" fmla="*/ 3460 w 6733"/>
              <a:gd name="T81" fmla="*/ 561 h 6827"/>
              <a:gd name="T82" fmla="*/ 4208 w 6733"/>
              <a:gd name="T83" fmla="*/ 1309 h 6827"/>
              <a:gd name="T84" fmla="*/ 3460 w 6733"/>
              <a:gd name="T85" fmla="*/ 2057 h 6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733" h="6827">
                <a:moveTo>
                  <a:pt x="4863" y="2522"/>
                </a:moveTo>
                <a:lnTo>
                  <a:pt x="4863" y="2057"/>
                </a:lnTo>
                <a:lnTo>
                  <a:pt x="4533" y="2057"/>
                </a:lnTo>
                <a:cubicBezTo>
                  <a:pt x="4682" y="1845"/>
                  <a:pt x="4769" y="1587"/>
                  <a:pt x="4769" y="1309"/>
                </a:cubicBezTo>
                <a:cubicBezTo>
                  <a:pt x="4769" y="587"/>
                  <a:pt x="4182" y="0"/>
                  <a:pt x="3460" y="0"/>
                </a:cubicBezTo>
                <a:cubicBezTo>
                  <a:pt x="3043" y="0"/>
                  <a:pt x="2671" y="196"/>
                  <a:pt x="2431" y="501"/>
                </a:cubicBezTo>
                <a:cubicBezTo>
                  <a:pt x="2191" y="196"/>
                  <a:pt x="1819" y="0"/>
                  <a:pt x="1402" y="0"/>
                </a:cubicBezTo>
                <a:cubicBezTo>
                  <a:pt x="681" y="0"/>
                  <a:pt x="93" y="587"/>
                  <a:pt x="93" y="1309"/>
                </a:cubicBezTo>
                <a:cubicBezTo>
                  <a:pt x="93" y="1587"/>
                  <a:pt x="181" y="1845"/>
                  <a:pt x="329" y="2057"/>
                </a:cubicBezTo>
                <a:lnTo>
                  <a:pt x="0" y="2057"/>
                </a:lnTo>
                <a:lnTo>
                  <a:pt x="0" y="5237"/>
                </a:lnTo>
                <a:lnTo>
                  <a:pt x="1844" y="5237"/>
                </a:lnTo>
                <a:lnTo>
                  <a:pt x="1266" y="6827"/>
                </a:lnTo>
                <a:lnTo>
                  <a:pt x="1863" y="6827"/>
                </a:lnTo>
                <a:lnTo>
                  <a:pt x="2431" y="5263"/>
                </a:lnTo>
                <a:lnTo>
                  <a:pt x="3000" y="6827"/>
                </a:lnTo>
                <a:lnTo>
                  <a:pt x="3597" y="6827"/>
                </a:lnTo>
                <a:lnTo>
                  <a:pt x="3019" y="5237"/>
                </a:lnTo>
                <a:lnTo>
                  <a:pt x="4863" y="5237"/>
                </a:lnTo>
                <a:lnTo>
                  <a:pt x="4863" y="4772"/>
                </a:lnTo>
                <a:lnTo>
                  <a:pt x="6733" y="5333"/>
                </a:lnTo>
                <a:lnTo>
                  <a:pt x="6733" y="1961"/>
                </a:lnTo>
                <a:lnTo>
                  <a:pt x="4863" y="2522"/>
                </a:lnTo>
                <a:close/>
                <a:moveTo>
                  <a:pt x="1683" y="3741"/>
                </a:moveTo>
                <a:lnTo>
                  <a:pt x="1122" y="3741"/>
                </a:lnTo>
                <a:lnTo>
                  <a:pt x="1122" y="3180"/>
                </a:lnTo>
                <a:lnTo>
                  <a:pt x="1683" y="3180"/>
                </a:lnTo>
                <a:lnTo>
                  <a:pt x="1683" y="3741"/>
                </a:lnTo>
                <a:close/>
                <a:moveTo>
                  <a:pt x="1402" y="2057"/>
                </a:moveTo>
                <a:cubicBezTo>
                  <a:pt x="990" y="2057"/>
                  <a:pt x="654" y="1722"/>
                  <a:pt x="654" y="1309"/>
                </a:cubicBezTo>
                <a:cubicBezTo>
                  <a:pt x="654" y="897"/>
                  <a:pt x="990" y="561"/>
                  <a:pt x="1402" y="561"/>
                </a:cubicBezTo>
                <a:cubicBezTo>
                  <a:pt x="1815" y="561"/>
                  <a:pt x="2151" y="897"/>
                  <a:pt x="2151" y="1309"/>
                </a:cubicBezTo>
                <a:cubicBezTo>
                  <a:pt x="2151" y="1722"/>
                  <a:pt x="1815" y="2057"/>
                  <a:pt x="1402" y="2057"/>
                </a:cubicBezTo>
                <a:close/>
                <a:moveTo>
                  <a:pt x="2805" y="3741"/>
                </a:moveTo>
                <a:lnTo>
                  <a:pt x="2244" y="3741"/>
                </a:lnTo>
                <a:lnTo>
                  <a:pt x="2244" y="3180"/>
                </a:lnTo>
                <a:lnTo>
                  <a:pt x="2805" y="3180"/>
                </a:lnTo>
                <a:lnTo>
                  <a:pt x="2805" y="3741"/>
                </a:lnTo>
                <a:close/>
                <a:moveTo>
                  <a:pt x="3460" y="2057"/>
                </a:moveTo>
                <a:cubicBezTo>
                  <a:pt x="3047" y="2057"/>
                  <a:pt x="2712" y="1722"/>
                  <a:pt x="2712" y="1309"/>
                </a:cubicBezTo>
                <a:cubicBezTo>
                  <a:pt x="2712" y="897"/>
                  <a:pt x="3047" y="561"/>
                  <a:pt x="3460" y="561"/>
                </a:cubicBezTo>
                <a:cubicBezTo>
                  <a:pt x="3872" y="561"/>
                  <a:pt x="4208" y="897"/>
                  <a:pt x="4208" y="1309"/>
                </a:cubicBezTo>
                <a:cubicBezTo>
                  <a:pt x="4208" y="1722"/>
                  <a:pt x="3872" y="2057"/>
                  <a:pt x="3460" y="2057"/>
                </a:cubicBezTo>
                <a:close/>
              </a:path>
            </a:pathLst>
          </a:custGeom>
          <a:solidFill>
            <a:srgbClr val="B71C2B"/>
          </a:solidFill>
          <a:ln>
            <a:noFill/>
          </a:ln>
        </p:spPr>
        <p:txBody>
          <a:bodyPr/>
          <a:lstStyle/>
          <a:p>
            <a:endParaRPr lang="zh-CN" altLang="en-US"/>
          </a:p>
        </p:txBody>
      </p:sp>
      <p:sp>
        <p:nvSpPr>
          <p:cNvPr id="12" name="Rectangle 3"/>
          <p:cNvSpPr>
            <a:spLocks noChangeArrowheads="1"/>
          </p:cNvSpPr>
          <p:nvPr/>
        </p:nvSpPr>
        <p:spPr bwMode="auto">
          <a:xfrm rot="-2086282">
            <a:off x="6316663" y="5168106"/>
            <a:ext cx="228600" cy="4572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sng" strike="noStrike" kern="1200" cap="none" spc="0" normalizeH="0" baseline="0" noProof="0">
              <a:ln>
                <a:noFill/>
              </a:ln>
              <a:solidFill>
                <a:schemeClr val="tx1"/>
              </a:solidFill>
              <a:effectLst/>
              <a:uLnTx/>
              <a:uFillTx/>
              <a:latin typeface="+mn-lt"/>
              <a:ea typeface="+mn-ea"/>
              <a:cs typeface="+mn-ea"/>
              <a:sym typeface="+mn-lt"/>
            </a:endParaRPr>
          </a:p>
        </p:txBody>
      </p:sp>
      <p:sp>
        <p:nvSpPr>
          <p:cNvPr id="13" name="Text Box 7"/>
          <p:cNvSpPr txBox="1">
            <a:spLocks noChangeArrowheads="1"/>
          </p:cNvSpPr>
          <p:nvPr/>
        </p:nvSpPr>
        <p:spPr bwMode="auto">
          <a:xfrm>
            <a:off x="6962775" y="3252498"/>
            <a:ext cx="800100" cy="342900"/>
          </a:xfrm>
          <a:prstGeom prst="rect">
            <a:avLst/>
          </a:prstGeom>
          <a:solidFill>
            <a:srgbClr val="B4302B"/>
          </a:solidFill>
          <a:ln w="9525">
            <a:noFill/>
            <a:miter lim="800000"/>
          </a:ln>
        </p:spPr>
        <p:txBody>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just" defTabSz="914400" rtl="0" eaLnBrk="1" fontAlgn="base" latinLnBrk="0" hangingPunct="1">
              <a:lnSpc>
                <a:spcPct val="100000"/>
              </a:lnSpc>
              <a:spcBef>
                <a:spcPct val="0"/>
              </a:spcBef>
              <a:spcAft>
                <a:spcPct val="0"/>
              </a:spcAft>
              <a:buClrTx/>
              <a:buSzTx/>
              <a:buFontTx/>
              <a:buNone/>
              <a:defRPr/>
            </a:pPr>
            <a:r>
              <a:rPr kumimoji="0" lang="zh-CN" altLang="en-US" sz="1400" b="0" i="0" u="none" strike="noStrike" kern="1200" cap="none" spc="0" normalizeH="0" baseline="0" noProof="0">
                <a:ln>
                  <a:noFill/>
                </a:ln>
                <a:solidFill>
                  <a:schemeClr val="bg1"/>
                </a:solidFill>
                <a:effectLst/>
                <a:uLnTx/>
                <a:uFillTx/>
                <a:latin typeface="+mn-lt"/>
                <a:ea typeface="+mn-ea"/>
                <a:cs typeface="+mn-ea"/>
                <a:sym typeface="+mn-lt"/>
              </a:rPr>
              <a:t>防护网</a:t>
            </a:r>
          </a:p>
        </p:txBody>
      </p:sp>
      <p:sp>
        <p:nvSpPr>
          <p:cNvPr id="14" name="Text Box 8"/>
          <p:cNvSpPr txBox="1">
            <a:spLocks noChangeArrowheads="1"/>
          </p:cNvSpPr>
          <p:nvPr/>
        </p:nvSpPr>
        <p:spPr bwMode="auto">
          <a:xfrm>
            <a:off x="6962775" y="4964007"/>
            <a:ext cx="1143000" cy="342900"/>
          </a:xfrm>
          <a:prstGeom prst="rect">
            <a:avLst/>
          </a:prstGeom>
          <a:solidFill>
            <a:srgbClr val="B4302B"/>
          </a:solidFill>
          <a:ln w="9525">
            <a:noFill/>
            <a:miter lim="800000"/>
          </a:ln>
        </p:spPr>
        <p:txBody>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just" defTabSz="914400" rtl="0" eaLnBrk="1" fontAlgn="base" latinLnBrk="0" hangingPunct="1">
              <a:lnSpc>
                <a:spcPct val="100000"/>
              </a:lnSpc>
              <a:spcBef>
                <a:spcPct val="0"/>
              </a:spcBef>
              <a:spcAft>
                <a:spcPct val="0"/>
              </a:spcAft>
              <a:buClrTx/>
              <a:buSzTx/>
              <a:buFontTx/>
              <a:buNone/>
              <a:defRPr/>
            </a:pPr>
            <a:r>
              <a:rPr kumimoji="0" lang="zh-CN" altLang="en-US" sz="1400" b="0" i="0" u="none" strike="noStrike" kern="1200" cap="none" spc="0" normalizeH="0" baseline="0" noProof="0">
                <a:ln>
                  <a:noFill/>
                </a:ln>
                <a:solidFill>
                  <a:schemeClr val="bg1"/>
                </a:solidFill>
                <a:effectLst/>
                <a:uLnTx/>
                <a:uFillTx/>
                <a:latin typeface="+mn-lt"/>
                <a:ea typeface="+mn-ea"/>
                <a:cs typeface="+mn-ea"/>
                <a:sym typeface="+mn-lt"/>
              </a:rPr>
              <a:t>皮带机尾轮</a:t>
            </a:r>
          </a:p>
        </p:txBody>
      </p:sp>
      <p:sp>
        <p:nvSpPr>
          <p:cNvPr id="15" name="Text Box 9"/>
          <p:cNvSpPr txBox="1">
            <a:spLocks noChangeArrowheads="1"/>
          </p:cNvSpPr>
          <p:nvPr/>
        </p:nvSpPr>
        <p:spPr bwMode="auto">
          <a:xfrm>
            <a:off x="6962775" y="5745057"/>
            <a:ext cx="3152775" cy="331893"/>
          </a:xfrm>
          <a:prstGeom prst="rect">
            <a:avLst/>
          </a:prstGeom>
          <a:solidFill>
            <a:srgbClr val="B4302B"/>
          </a:solidFill>
          <a:ln w="9525">
            <a:noFill/>
            <a:miter lim="800000"/>
          </a:ln>
        </p:spPr>
        <p:txBody>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just" defTabSz="914400" rtl="0" eaLnBrk="1" fontAlgn="base" latinLnBrk="0" hangingPunct="1">
              <a:lnSpc>
                <a:spcPct val="100000"/>
              </a:lnSpc>
              <a:spcBef>
                <a:spcPct val="0"/>
              </a:spcBef>
              <a:spcAft>
                <a:spcPct val="0"/>
              </a:spcAft>
              <a:buClrTx/>
              <a:buSzTx/>
              <a:buFontTx/>
              <a:buNone/>
              <a:defRPr/>
            </a:pPr>
            <a:r>
              <a:rPr kumimoji="0" lang="zh-CN" altLang="en-US" sz="1400" b="0" i="0" u="none" strike="noStrike" kern="1200" cap="none" spc="0" normalizeH="0" baseline="0" noProof="0" dirty="0">
                <a:ln>
                  <a:noFill/>
                </a:ln>
                <a:solidFill>
                  <a:schemeClr val="bg1"/>
                </a:solidFill>
                <a:effectLst/>
                <a:uLnTx/>
                <a:uFillTx/>
                <a:latin typeface="+mn-lt"/>
                <a:ea typeface="+mn-ea"/>
                <a:cs typeface="+mn-ea"/>
                <a:sym typeface="+mn-lt"/>
              </a:rPr>
              <a:t>将皮带切开后，受害者被从此处救出</a:t>
            </a:r>
          </a:p>
        </p:txBody>
      </p:sp>
      <p:pic>
        <p:nvPicPr>
          <p:cNvPr id="16" name="Picture 10"/>
          <p:cNvPicPr>
            <a:picLocks noChangeAspect="1"/>
          </p:cNvPicPr>
          <p:nvPr/>
        </p:nvPicPr>
        <p:blipFill rotWithShape="1">
          <a:blip r:embed="rId3"/>
          <a:srcRect l="1923" t="3307" r="6730" b="3009"/>
          <a:stretch>
            <a:fillRect/>
          </a:stretch>
        </p:blipFill>
        <p:spPr>
          <a:xfrm>
            <a:off x="2333625" y="2990850"/>
            <a:ext cx="4524375" cy="2990850"/>
          </a:xfrm>
          <a:prstGeom prst="rect">
            <a:avLst/>
          </a:prstGeom>
          <a:noFill/>
          <a:ln w="9525">
            <a:noFill/>
          </a:ln>
        </p:spPr>
      </p:pic>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5" name="Rectangle 3"/>
          <p:cNvSpPr>
            <a:spLocks noChangeArrowheads="1"/>
          </p:cNvSpPr>
          <p:nvPr/>
        </p:nvSpPr>
        <p:spPr bwMode="auto">
          <a:xfrm>
            <a:off x="1796946" y="377313"/>
            <a:ext cx="699611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tx1">
                    <a:lumMod val="75000"/>
                    <a:lumOff val="25000"/>
                  </a:schemeClr>
                </a:solidFill>
                <a:effectLst/>
                <a:uLnTx/>
                <a:uFillTx/>
                <a:latin typeface="+mn-lt"/>
                <a:ea typeface="+mn-ea"/>
                <a:cs typeface="+mn-ea"/>
                <a:sym typeface="+mn-lt"/>
              </a:rPr>
              <a:t>做为安全管理人员，你是否了解你身边的设备？</a:t>
            </a:r>
          </a:p>
        </p:txBody>
      </p:sp>
      <p:sp>
        <p:nvSpPr>
          <p:cNvPr id="46" name="Freeform 7"/>
          <p:cNvSpPr/>
          <p:nvPr/>
        </p:nvSpPr>
        <p:spPr bwMode="auto">
          <a:xfrm>
            <a:off x="252951" y="170154"/>
            <a:ext cx="968619" cy="969218"/>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606179" y="301055"/>
            <a:ext cx="837539" cy="838317"/>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pic>
        <p:nvPicPr>
          <p:cNvPr id="2050" name="Picture 2" descr="https://timgsa.baidu.com/timg?image&amp;quality=80&amp;size=b9999_10000&amp;sec=1521371752675&amp;di=fa47c9b0ef15f01bd2ecd8ee137f67b6&amp;imgtype=0&amp;src=http%3A%2F%2Fimgsrc.baidu.com%2Fimgad%2Fpic%2Fitem%2F8718367adab44aedc83c95cdb81c8701a18bfbad.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300" b="98800" l="9745" r="89805"/>
                    </a14:imgEffect>
                  </a14:imgLayer>
                </a14:imgProps>
              </a:ext>
              <a:ext uri="{28A0092B-C50C-407E-A947-70E740481C1C}">
                <a14:useLocalDpi xmlns:a14="http://schemas.microsoft.com/office/drawing/2010/main" val="0"/>
              </a:ext>
            </a:extLst>
          </a:blip>
          <a:srcRect/>
          <a:stretch>
            <a:fillRect/>
          </a:stretch>
        </p:blipFill>
        <p:spPr bwMode="auto">
          <a:xfrm>
            <a:off x="4971143" y="2250046"/>
            <a:ext cx="2815771" cy="4223657"/>
          </a:xfrm>
          <a:prstGeom prst="rect">
            <a:avLst/>
          </a:prstGeom>
          <a:noFill/>
          <a:extLst>
            <a:ext uri="{909E8E84-426E-40DD-AFC4-6F175D3DCCD1}">
              <a14:hiddenFill xmlns:a14="http://schemas.microsoft.com/office/drawing/2010/main">
                <a:solidFill>
                  <a:srgbClr val="FFFFFF"/>
                </a:solidFill>
              </a14:hiddenFill>
            </a:ext>
          </a:extLst>
        </p:spPr>
      </p:pic>
      <p:grpSp>
        <p:nvGrpSpPr>
          <p:cNvPr id="48" name="组合 47"/>
          <p:cNvGrpSpPr/>
          <p:nvPr/>
        </p:nvGrpSpPr>
        <p:grpSpPr>
          <a:xfrm>
            <a:off x="7630773" y="1757808"/>
            <a:ext cx="2881312" cy="1223962"/>
            <a:chOff x="4808538" y="1912938"/>
            <a:chExt cx="2881312" cy="1223962"/>
          </a:xfrm>
        </p:grpSpPr>
        <p:sp>
          <p:nvSpPr>
            <p:cNvPr id="49" name="AutoShape 2"/>
            <p:cNvSpPr>
              <a:spLocks noChangeArrowheads="1"/>
            </p:cNvSpPr>
            <p:nvPr/>
          </p:nvSpPr>
          <p:spPr bwMode="auto">
            <a:xfrm>
              <a:off x="4808538" y="1912938"/>
              <a:ext cx="2881312" cy="1223962"/>
            </a:xfrm>
            <a:prstGeom prst="cloudCallout">
              <a:avLst>
                <a:gd name="adj1" fmla="val -47190"/>
                <a:gd name="adj2" fmla="val 102787"/>
              </a:avLst>
            </a:prstGeom>
            <a:solidFill>
              <a:srgbClr val="B71C2B"/>
            </a:solidFill>
            <a:ln>
              <a:noFill/>
            </a:ln>
            <a:effectLst>
              <a:prstShdw prst="shdw17" dist="17961" dir="2700000">
                <a:srgbClr val="99993D"/>
              </a:prstShdw>
            </a:effectLst>
            <a:extLst>
              <a:ext uri="{91240B29-F687-4F45-9708-019B960494DF}">
                <a14:hiddenLine xmlns:a14="http://schemas.microsoft.com/office/drawing/2010/main" w="9525">
                  <a:solidFill>
                    <a:srgbClr val="000000"/>
                  </a:solidFill>
                  <a:round/>
                </a14:hiddenLine>
              </a:ext>
            </a:extLst>
          </p:spPr>
          <p:txBody>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2000" b="0" i="0" u="none" strike="noStrike" kern="1200" cap="none" spc="0" normalizeH="0" baseline="0" noProof="0" dirty="0">
                <a:ln>
                  <a:noFill/>
                </a:ln>
                <a:solidFill>
                  <a:schemeClr val="tx1"/>
                </a:solidFill>
                <a:effectLst/>
                <a:uLnTx/>
                <a:uFillTx/>
                <a:latin typeface="+mn-lt"/>
                <a:ea typeface="+mn-ea"/>
                <a:cs typeface="+mn-ea"/>
                <a:sym typeface="+mn-lt"/>
              </a:endParaRPr>
            </a:p>
          </p:txBody>
        </p:sp>
        <p:sp>
          <p:nvSpPr>
            <p:cNvPr id="50" name="Text Box 3"/>
            <p:cNvSpPr txBox="1">
              <a:spLocks noChangeArrowheads="1"/>
            </p:cNvSpPr>
            <p:nvPr/>
          </p:nvSpPr>
          <p:spPr bwMode="auto">
            <a:xfrm>
              <a:off x="5187950" y="2141538"/>
              <a:ext cx="2376488" cy="584200"/>
            </a:xfrm>
            <a:prstGeom prst="rect">
              <a:avLst/>
            </a:prstGeom>
            <a:noFill/>
            <a:ln w="9525">
              <a:noFill/>
              <a:miter lim="800000"/>
            </a:ln>
            <a:effectLst>
              <a:prstShdw prst="shdw17" dist="17961" dir="2700000">
                <a:schemeClr val="accent1">
                  <a:gamma/>
                  <a:shade val="60000"/>
                  <a:invGamma/>
                </a:schemeClr>
              </a:prstShdw>
            </a:effectLst>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defTabSz="914400" eaLnBrk="1" hangingPunct="1">
                <a:spcBef>
                  <a:spcPct val="50000"/>
                </a:spcBef>
                <a:buClrTx/>
                <a:buSzTx/>
                <a:buFontTx/>
                <a:buNone/>
                <a:defRPr/>
              </a:pPr>
              <a:r>
                <a:rPr kumimoji="0" lang="zh-CN" altLang="en-US" sz="1600" u="none" kern="1200" cap="none" spc="0" normalizeH="0" baseline="0" noProof="0" dirty="0">
                  <a:solidFill>
                    <a:schemeClr val="bg1"/>
                  </a:solidFill>
                  <a:latin typeface="+mn-lt"/>
                  <a:ea typeface="+mn-ea"/>
                  <a:cs typeface="+mn-ea"/>
                  <a:sym typeface="+mn-lt"/>
                </a:rPr>
                <a:t>目前这些设备的安全危害控制措施有哪些？</a:t>
              </a:r>
              <a:endParaRPr kumimoji="0" lang="en-US" altLang="zh-CN" sz="1600" u="none" kern="1200" cap="none" spc="0" normalizeH="0" baseline="0" noProof="0" dirty="0">
                <a:solidFill>
                  <a:schemeClr val="bg1"/>
                </a:solidFill>
                <a:latin typeface="+mn-lt"/>
                <a:ea typeface="+mn-ea"/>
                <a:cs typeface="+mn-ea"/>
                <a:sym typeface="+mn-lt"/>
              </a:endParaRPr>
            </a:p>
          </p:txBody>
        </p:sp>
      </p:grpSp>
      <p:grpSp>
        <p:nvGrpSpPr>
          <p:cNvPr id="51" name="组合 50"/>
          <p:cNvGrpSpPr/>
          <p:nvPr/>
        </p:nvGrpSpPr>
        <p:grpSpPr>
          <a:xfrm>
            <a:off x="8652442" y="4927931"/>
            <a:ext cx="2376488" cy="1223962"/>
            <a:chOff x="6321425" y="3497263"/>
            <a:chExt cx="2376488" cy="1223962"/>
          </a:xfrm>
        </p:grpSpPr>
        <p:sp>
          <p:nvSpPr>
            <p:cNvPr id="52" name="AutoShape 7"/>
            <p:cNvSpPr>
              <a:spLocks noChangeArrowheads="1"/>
            </p:cNvSpPr>
            <p:nvPr/>
          </p:nvSpPr>
          <p:spPr bwMode="auto">
            <a:xfrm>
              <a:off x="6321425" y="3497263"/>
              <a:ext cx="2376488" cy="1223962"/>
            </a:xfrm>
            <a:prstGeom prst="cloudCallout">
              <a:avLst>
                <a:gd name="adj1" fmla="val -105912"/>
                <a:gd name="adj2" fmla="val 51373"/>
              </a:avLst>
            </a:prstGeom>
            <a:solidFill>
              <a:srgbClr val="333333"/>
            </a:solidFill>
            <a:ln>
              <a:noFill/>
            </a:ln>
            <a:effectLst>
              <a:prstShdw prst="shdw17" dist="17961" dir="2700000">
                <a:srgbClr val="99995C"/>
              </a:prstShdw>
            </a:effectLst>
            <a:extLst>
              <a:ext uri="{91240B29-F687-4F45-9708-019B960494DF}">
                <a14:hiddenLine xmlns:a14="http://schemas.microsoft.com/office/drawing/2010/main" w="9525">
                  <a:solidFill>
                    <a:srgbClr val="000000"/>
                  </a:solidFill>
                  <a:round/>
                </a14:hiddenLine>
              </a:ext>
            </a:extLst>
          </p:spPr>
          <p:txBody>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2000" b="0" i="0" u="none" strike="noStrike" kern="1200" cap="none" spc="0" normalizeH="0" baseline="0" noProof="0">
                <a:ln>
                  <a:noFill/>
                </a:ln>
                <a:solidFill>
                  <a:schemeClr val="tx1"/>
                </a:solidFill>
                <a:effectLst/>
                <a:uLnTx/>
                <a:uFillTx/>
                <a:latin typeface="+mn-lt"/>
                <a:ea typeface="+mn-ea"/>
                <a:cs typeface="+mn-ea"/>
                <a:sym typeface="+mn-lt"/>
              </a:endParaRPr>
            </a:p>
          </p:txBody>
        </p:sp>
        <p:sp>
          <p:nvSpPr>
            <p:cNvPr id="53" name="Text Box 8"/>
            <p:cNvSpPr txBox="1">
              <a:spLocks noChangeArrowheads="1"/>
            </p:cNvSpPr>
            <p:nvPr/>
          </p:nvSpPr>
          <p:spPr bwMode="auto">
            <a:xfrm>
              <a:off x="6608763" y="3732213"/>
              <a:ext cx="1890712" cy="584200"/>
            </a:xfrm>
            <a:prstGeom prst="rect">
              <a:avLst/>
            </a:prstGeom>
            <a:noFill/>
            <a:ln w="9525">
              <a:noFill/>
              <a:miter lim="800000"/>
            </a:ln>
            <a:effectLst>
              <a:prstShdw prst="shdw17" dist="17961" dir="2700000">
                <a:schemeClr val="accent1">
                  <a:gamma/>
                  <a:shade val="60000"/>
                  <a:invGamma/>
                </a:schemeClr>
              </a:prstShdw>
            </a:effectLst>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defTabSz="914400" eaLnBrk="1" hangingPunct="1">
                <a:spcBef>
                  <a:spcPct val="50000"/>
                </a:spcBef>
                <a:buClrTx/>
                <a:buSzTx/>
                <a:buFontTx/>
                <a:buNone/>
                <a:defRPr/>
              </a:pPr>
              <a:r>
                <a:rPr kumimoji="0" lang="zh-CN" altLang="en-US" sz="1600" u="none" kern="1200" cap="none" spc="0" normalizeH="0" baseline="0" noProof="0" dirty="0">
                  <a:solidFill>
                    <a:schemeClr val="bg1"/>
                  </a:solidFill>
                  <a:latin typeface="+mn-lt"/>
                  <a:ea typeface="+mn-ea"/>
                  <a:cs typeface="+mn-ea"/>
                  <a:sym typeface="+mn-lt"/>
                </a:rPr>
                <a:t>你认为这些安全防护措施足够吗？</a:t>
              </a:r>
              <a:endParaRPr kumimoji="0" lang="en-US" altLang="zh-CN" sz="1600" u="none" kern="1200" cap="none" spc="0" normalizeH="0" baseline="0" noProof="0" dirty="0">
                <a:solidFill>
                  <a:schemeClr val="bg1"/>
                </a:solidFill>
                <a:latin typeface="+mn-lt"/>
                <a:ea typeface="+mn-ea"/>
                <a:cs typeface="+mn-ea"/>
                <a:sym typeface="+mn-lt"/>
              </a:endParaRPr>
            </a:p>
          </p:txBody>
        </p:sp>
      </p:grpSp>
      <p:grpSp>
        <p:nvGrpSpPr>
          <p:cNvPr id="54" name="组合 53"/>
          <p:cNvGrpSpPr/>
          <p:nvPr/>
        </p:nvGrpSpPr>
        <p:grpSpPr>
          <a:xfrm>
            <a:off x="1634548" y="4361874"/>
            <a:ext cx="2232025" cy="1223962"/>
            <a:chOff x="560388" y="3497263"/>
            <a:chExt cx="2232025" cy="1223962"/>
          </a:xfrm>
        </p:grpSpPr>
        <p:sp>
          <p:nvSpPr>
            <p:cNvPr id="55" name="AutoShape 5"/>
            <p:cNvSpPr>
              <a:spLocks noChangeArrowheads="1"/>
            </p:cNvSpPr>
            <p:nvPr/>
          </p:nvSpPr>
          <p:spPr bwMode="auto">
            <a:xfrm>
              <a:off x="560388" y="3497263"/>
              <a:ext cx="2232025" cy="1223962"/>
            </a:xfrm>
            <a:prstGeom prst="cloudCallout">
              <a:avLst>
                <a:gd name="adj1" fmla="val 93528"/>
                <a:gd name="adj2" fmla="val 93060"/>
              </a:avLst>
            </a:prstGeom>
            <a:solidFill>
              <a:srgbClr val="333333"/>
            </a:solidFill>
            <a:ln>
              <a:noFill/>
            </a:ln>
            <a:effectLst>
              <a:prstShdw prst="shdw17" dist="17961" dir="2700000">
                <a:srgbClr val="99995C"/>
              </a:prstShdw>
            </a:effectLst>
            <a:extLst>
              <a:ext uri="{91240B29-F687-4F45-9708-019B960494DF}">
                <a14:hiddenLine xmlns:a14="http://schemas.microsoft.com/office/drawing/2010/main" w="9525">
                  <a:solidFill>
                    <a:srgbClr val="000000"/>
                  </a:solidFill>
                  <a:round/>
                </a14:hiddenLine>
              </a:ext>
            </a:extLst>
          </p:spPr>
          <p:txBody>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2000" b="0" i="0" u="none" strike="noStrike" kern="1200" cap="none" spc="0" normalizeH="0" baseline="0" noProof="0">
                <a:ln>
                  <a:noFill/>
                </a:ln>
                <a:solidFill>
                  <a:schemeClr val="tx1"/>
                </a:solidFill>
                <a:effectLst/>
                <a:uLnTx/>
                <a:uFillTx/>
                <a:latin typeface="+mn-lt"/>
                <a:ea typeface="+mn-ea"/>
                <a:cs typeface="+mn-ea"/>
                <a:sym typeface="+mn-lt"/>
              </a:endParaRPr>
            </a:p>
          </p:txBody>
        </p:sp>
        <p:sp>
          <p:nvSpPr>
            <p:cNvPr id="56" name="Text Box 6"/>
            <p:cNvSpPr txBox="1">
              <a:spLocks noChangeArrowheads="1"/>
            </p:cNvSpPr>
            <p:nvPr/>
          </p:nvSpPr>
          <p:spPr bwMode="auto">
            <a:xfrm>
              <a:off x="849313" y="3773488"/>
              <a:ext cx="1800225" cy="585787"/>
            </a:xfrm>
            <a:prstGeom prst="rect">
              <a:avLst/>
            </a:prstGeom>
            <a:noFill/>
            <a:ln w="9525">
              <a:noFill/>
              <a:miter lim="800000"/>
            </a:ln>
            <a:effectLst>
              <a:prstShdw prst="shdw17" dist="17961" dir="2700000">
                <a:schemeClr val="accent1">
                  <a:gamma/>
                  <a:shade val="60000"/>
                  <a:invGamma/>
                </a:schemeClr>
              </a:prstShdw>
            </a:effectLst>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defTabSz="914400" eaLnBrk="1" hangingPunct="1">
                <a:spcBef>
                  <a:spcPct val="50000"/>
                </a:spcBef>
                <a:buClrTx/>
                <a:buSzTx/>
                <a:buFontTx/>
                <a:buNone/>
                <a:defRPr/>
              </a:pPr>
              <a:r>
                <a:rPr kumimoji="0" lang="zh-CN" altLang="en-US" sz="1600" u="none" kern="1200" cap="none" spc="0" normalizeH="0" baseline="0" noProof="0" dirty="0">
                  <a:solidFill>
                    <a:schemeClr val="bg1"/>
                  </a:solidFill>
                  <a:latin typeface="+mn-lt"/>
                  <a:ea typeface="+mn-ea"/>
                  <a:cs typeface="+mn-ea"/>
                  <a:sym typeface="+mn-lt"/>
                </a:rPr>
                <a:t>我们身边有哪些设备？</a:t>
              </a:r>
              <a:endParaRPr kumimoji="0" lang="en-US" altLang="zh-CN" sz="1600" u="none" kern="1200" cap="none" spc="0" normalizeH="0" baseline="0" noProof="0" dirty="0">
                <a:solidFill>
                  <a:schemeClr val="bg1"/>
                </a:solidFill>
                <a:latin typeface="+mn-lt"/>
                <a:ea typeface="+mn-ea"/>
                <a:cs typeface="+mn-ea"/>
                <a:sym typeface="+mn-lt"/>
              </a:endParaRPr>
            </a:p>
          </p:txBody>
        </p:sp>
      </p:grpSp>
      <p:sp>
        <p:nvSpPr>
          <p:cNvPr id="57" name="AutoShape 4"/>
          <p:cNvSpPr>
            <a:spLocks noChangeArrowheads="1"/>
          </p:cNvSpPr>
          <p:nvPr/>
        </p:nvSpPr>
        <p:spPr bwMode="auto">
          <a:xfrm>
            <a:off x="1683595" y="1673498"/>
            <a:ext cx="2735263" cy="1152525"/>
          </a:xfrm>
          <a:prstGeom prst="cloudCallout">
            <a:avLst>
              <a:gd name="adj1" fmla="val 48898"/>
              <a:gd name="adj2" fmla="val 101653"/>
            </a:avLst>
          </a:prstGeom>
          <a:solidFill>
            <a:srgbClr val="B71C2B"/>
          </a:solidFill>
          <a:ln>
            <a:noFill/>
          </a:ln>
          <a:effectLst>
            <a:prstShdw prst="shdw17" dist="17961" dir="2700000">
              <a:srgbClr val="99993D"/>
            </a:prstShdw>
          </a:effectLst>
        </p:spPr>
        <p:txBody>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600" b="0" i="0" u="none" strike="noStrike" kern="1200" cap="none" spc="0" normalizeH="0" baseline="0" noProof="0" dirty="0">
                <a:ln>
                  <a:noFill/>
                </a:ln>
                <a:solidFill>
                  <a:schemeClr val="bg1"/>
                </a:solidFill>
                <a:effectLst/>
                <a:uLnTx/>
                <a:uFillTx/>
                <a:latin typeface="+mn-lt"/>
                <a:ea typeface="+mn-ea"/>
                <a:cs typeface="+mn-ea"/>
                <a:sym typeface="+mn-lt"/>
              </a:rPr>
              <a:t>这些设备有什么安全危害？</a:t>
            </a:r>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3"/>
          <p:cNvSpPr>
            <a:spLocks noChangeArrowheads="1"/>
          </p:cNvSpPr>
          <p:nvPr/>
        </p:nvSpPr>
        <p:spPr bwMode="auto">
          <a:xfrm>
            <a:off x="1677827" y="407363"/>
            <a:ext cx="580515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400" b="1" u="none" dirty="0">
                <a:solidFill>
                  <a:schemeClr val="tx1">
                    <a:lumMod val="75000"/>
                    <a:lumOff val="25000"/>
                  </a:schemeClr>
                </a:solidFill>
                <a:latin typeface="+mn-lt"/>
                <a:ea typeface="+mn-ea"/>
                <a:cs typeface="+mn-ea"/>
                <a:sym typeface="+mn-lt"/>
              </a:rPr>
              <a:t>死亡事故回顾</a:t>
            </a:r>
            <a:r>
              <a:rPr lang="en-US" altLang="zh-CN" sz="2400" b="1" u="none" dirty="0">
                <a:solidFill>
                  <a:schemeClr val="tx1">
                    <a:lumMod val="75000"/>
                    <a:lumOff val="25000"/>
                  </a:schemeClr>
                </a:solidFill>
                <a:latin typeface="+mn-lt"/>
                <a:ea typeface="+mn-ea"/>
                <a:cs typeface="+mn-ea"/>
                <a:sym typeface="+mn-lt"/>
              </a:rPr>
              <a:t>2</a:t>
            </a:r>
          </a:p>
        </p:txBody>
      </p:sp>
      <p:sp>
        <p:nvSpPr>
          <p:cNvPr id="46" name="Freeform 7"/>
          <p:cNvSpPr/>
          <p:nvPr/>
        </p:nvSpPr>
        <p:spPr bwMode="auto">
          <a:xfrm>
            <a:off x="252951" y="170154"/>
            <a:ext cx="968619" cy="969218"/>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606179" y="301055"/>
            <a:ext cx="837539" cy="838317"/>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sp>
        <p:nvSpPr>
          <p:cNvPr id="3" name="矩形 2"/>
          <p:cNvSpPr/>
          <p:nvPr/>
        </p:nvSpPr>
        <p:spPr>
          <a:xfrm>
            <a:off x="1936429" y="1551093"/>
            <a:ext cx="9417371" cy="733534"/>
          </a:xfrm>
          <a:prstGeom prst="rect">
            <a:avLst/>
          </a:prstGeom>
        </p:spPr>
        <p:txBody>
          <a:bodyPr wrap="square">
            <a:spAutoFit/>
          </a:bodyPr>
          <a:lstStyle/>
          <a:p>
            <a:pPr>
              <a:lnSpc>
                <a:spcPts val="2500"/>
              </a:lnSpc>
            </a:pPr>
            <a:r>
              <a:rPr lang="zh-CN" altLang="en-US" dirty="0">
                <a:cs typeface="+mn-ea"/>
                <a:sym typeface="+mn-lt"/>
              </a:rPr>
              <a:t>合同方员工在皮带机处于运转状态时进行清料作业，</a:t>
            </a:r>
            <a:r>
              <a:rPr lang="zh-CN" altLang="en-US" b="1" dirty="0">
                <a:cs typeface="+mn-ea"/>
                <a:sym typeface="+mn-lt"/>
              </a:rPr>
              <a:t>他被夹在滚筒端部与支架之间</a:t>
            </a:r>
            <a:r>
              <a:rPr lang="zh-CN" altLang="en-US" dirty="0">
                <a:cs typeface="+mn-ea"/>
                <a:sym typeface="+mn-lt"/>
              </a:rPr>
              <a:t>，因全身骨折和内出血在现场死亡。</a:t>
            </a:r>
          </a:p>
        </p:txBody>
      </p:sp>
      <p:sp>
        <p:nvSpPr>
          <p:cNvPr id="11" name="stocks-graphic-for-business-stats_20803"/>
          <p:cNvSpPr>
            <a:spLocks noChangeAspect="1"/>
          </p:cNvSpPr>
          <p:nvPr/>
        </p:nvSpPr>
        <p:spPr bwMode="auto">
          <a:xfrm>
            <a:off x="1221570" y="1551093"/>
            <a:ext cx="583530" cy="590745"/>
          </a:xfrm>
          <a:custGeom>
            <a:avLst/>
            <a:gdLst>
              <a:gd name="T0" fmla="*/ 4863 w 6733"/>
              <a:gd name="T1" fmla="*/ 2522 h 6827"/>
              <a:gd name="T2" fmla="*/ 4863 w 6733"/>
              <a:gd name="T3" fmla="*/ 2057 h 6827"/>
              <a:gd name="T4" fmla="*/ 4533 w 6733"/>
              <a:gd name="T5" fmla="*/ 2057 h 6827"/>
              <a:gd name="T6" fmla="*/ 4769 w 6733"/>
              <a:gd name="T7" fmla="*/ 1309 h 6827"/>
              <a:gd name="T8" fmla="*/ 3460 w 6733"/>
              <a:gd name="T9" fmla="*/ 0 h 6827"/>
              <a:gd name="T10" fmla="*/ 2431 w 6733"/>
              <a:gd name="T11" fmla="*/ 501 h 6827"/>
              <a:gd name="T12" fmla="*/ 1402 w 6733"/>
              <a:gd name="T13" fmla="*/ 0 h 6827"/>
              <a:gd name="T14" fmla="*/ 93 w 6733"/>
              <a:gd name="T15" fmla="*/ 1309 h 6827"/>
              <a:gd name="T16" fmla="*/ 329 w 6733"/>
              <a:gd name="T17" fmla="*/ 2057 h 6827"/>
              <a:gd name="T18" fmla="*/ 0 w 6733"/>
              <a:gd name="T19" fmla="*/ 2057 h 6827"/>
              <a:gd name="T20" fmla="*/ 0 w 6733"/>
              <a:gd name="T21" fmla="*/ 5237 h 6827"/>
              <a:gd name="T22" fmla="*/ 1844 w 6733"/>
              <a:gd name="T23" fmla="*/ 5237 h 6827"/>
              <a:gd name="T24" fmla="*/ 1266 w 6733"/>
              <a:gd name="T25" fmla="*/ 6827 h 6827"/>
              <a:gd name="T26" fmla="*/ 1863 w 6733"/>
              <a:gd name="T27" fmla="*/ 6827 h 6827"/>
              <a:gd name="T28" fmla="*/ 2431 w 6733"/>
              <a:gd name="T29" fmla="*/ 5263 h 6827"/>
              <a:gd name="T30" fmla="*/ 3000 w 6733"/>
              <a:gd name="T31" fmla="*/ 6827 h 6827"/>
              <a:gd name="T32" fmla="*/ 3597 w 6733"/>
              <a:gd name="T33" fmla="*/ 6827 h 6827"/>
              <a:gd name="T34" fmla="*/ 3019 w 6733"/>
              <a:gd name="T35" fmla="*/ 5237 h 6827"/>
              <a:gd name="T36" fmla="*/ 4863 w 6733"/>
              <a:gd name="T37" fmla="*/ 5237 h 6827"/>
              <a:gd name="T38" fmla="*/ 4863 w 6733"/>
              <a:gd name="T39" fmla="*/ 4772 h 6827"/>
              <a:gd name="T40" fmla="*/ 6733 w 6733"/>
              <a:gd name="T41" fmla="*/ 5333 h 6827"/>
              <a:gd name="T42" fmla="*/ 6733 w 6733"/>
              <a:gd name="T43" fmla="*/ 1961 h 6827"/>
              <a:gd name="T44" fmla="*/ 4863 w 6733"/>
              <a:gd name="T45" fmla="*/ 2522 h 6827"/>
              <a:gd name="T46" fmla="*/ 1683 w 6733"/>
              <a:gd name="T47" fmla="*/ 3741 h 6827"/>
              <a:gd name="T48" fmla="*/ 1122 w 6733"/>
              <a:gd name="T49" fmla="*/ 3741 h 6827"/>
              <a:gd name="T50" fmla="*/ 1122 w 6733"/>
              <a:gd name="T51" fmla="*/ 3180 h 6827"/>
              <a:gd name="T52" fmla="*/ 1683 w 6733"/>
              <a:gd name="T53" fmla="*/ 3180 h 6827"/>
              <a:gd name="T54" fmla="*/ 1683 w 6733"/>
              <a:gd name="T55" fmla="*/ 3741 h 6827"/>
              <a:gd name="T56" fmla="*/ 1402 w 6733"/>
              <a:gd name="T57" fmla="*/ 2057 h 6827"/>
              <a:gd name="T58" fmla="*/ 654 w 6733"/>
              <a:gd name="T59" fmla="*/ 1309 h 6827"/>
              <a:gd name="T60" fmla="*/ 1402 w 6733"/>
              <a:gd name="T61" fmla="*/ 561 h 6827"/>
              <a:gd name="T62" fmla="*/ 2151 w 6733"/>
              <a:gd name="T63" fmla="*/ 1309 h 6827"/>
              <a:gd name="T64" fmla="*/ 1402 w 6733"/>
              <a:gd name="T65" fmla="*/ 2057 h 6827"/>
              <a:gd name="T66" fmla="*/ 2805 w 6733"/>
              <a:gd name="T67" fmla="*/ 3741 h 6827"/>
              <a:gd name="T68" fmla="*/ 2244 w 6733"/>
              <a:gd name="T69" fmla="*/ 3741 h 6827"/>
              <a:gd name="T70" fmla="*/ 2244 w 6733"/>
              <a:gd name="T71" fmla="*/ 3180 h 6827"/>
              <a:gd name="T72" fmla="*/ 2805 w 6733"/>
              <a:gd name="T73" fmla="*/ 3180 h 6827"/>
              <a:gd name="T74" fmla="*/ 2805 w 6733"/>
              <a:gd name="T75" fmla="*/ 3741 h 6827"/>
              <a:gd name="T76" fmla="*/ 3460 w 6733"/>
              <a:gd name="T77" fmla="*/ 2057 h 6827"/>
              <a:gd name="T78" fmla="*/ 2712 w 6733"/>
              <a:gd name="T79" fmla="*/ 1309 h 6827"/>
              <a:gd name="T80" fmla="*/ 3460 w 6733"/>
              <a:gd name="T81" fmla="*/ 561 h 6827"/>
              <a:gd name="T82" fmla="*/ 4208 w 6733"/>
              <a:gd name="T83" fmla="*/ 1309 h 6827"/>
              <a:gd name="T84" fmla="*/ 3460 w 6733"/>
              <a:gd name="T85" fmla="*/ 2057 h 6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733" h="6827">
                <a:moveTo>
                  <a:pt x="4863" y="2522"/>
                </a:moveTo>
                <a:lnTo>
                  <a:pt x="4863" y="2057"/>
                </a:lnTo>
                <a:lnTo>
                  <a:pt x="4533" y="2057"/>
                </a:lnTo>
                <a:cubicBezTo>
                  <a:pt x="4682" y="1845"/>
                  <a:pt x="4769" y="1587"/>
                  <a:pt x="4769" y="1309"/>
                </a:cubicBezTo>
                <a:cubicBezTo>
                  <a:pt x="4769" y="587"/>
                  <a:pt x="4182" y="0"/>
                  <a:pt x="3460" y="0"/>
                </a:cubicBezTo>
                <a:cubicBezTo>
                  <a:pt x="3043" y="0"/>
                  <a:pt x="2671" y="196"/>
                  <a:pt x="2431" y="501"/>
                </a:cubicBezTo>
                <a:cubicBezTo>
                  <a:pt x="2191" y="196"/>
                  <a:pt x="1819" y="0"/>
                  <a:pt x="1402" y="0"/>
                </a:cubicBezTo>
                <a:cubicBezTo>
                  <a:pt x="681" y="0"/>
                  <a:pt x="93" y="587"/>
                  <a:pt x="93" y="1309"/>
                </a:cubicBezTo>
                <a:cubicBezTo>
                  <a:pt x="93" y="1587"/>
                  <a:pt x="181" y="1845"/>
                  <a:pt x="329" y="2057"/>
                </a:cubicBezTo>
                <a:lnTo>
                  <a:pt x="0" y="2057"/>
                </a:lnTo>
                <a:lnTo>
                  <a:pt x="0" y="5237"/>
                </a:lnTo>
                <a:lnTo>
                  <a:pt x="1844" y="5237"/>
                </a:lnTo>
                <a:lnTo>
                  <a:pt x="1266" y="6827"/>
                </a:lnTo>
                <a:lnTo>
                  <a:pt x="1863" y="6827"/>
                </a:lnTo>
                <a:lnTo>
                  <a:pt x="2431" y="5263"/>
                </a:lnTo>
                <a:lnTo>
                  <a:pt x="3000" y="6827"/>
                </a:lnTo>
                <a:lnTo>
                  <a:pt x="3597" y="6827"/>
                </a:lnTo>
                <a:lnTo>
                  <a:pt x="3019" y="5237"/>
                </a:lnTo>
                <a:lnTo>
                  <a:pt x="4863" y="5237"/>
                </a:lnTo>
                <a:lnTo>
                  <a:pt x="4863" y="4772"/>
                </a:lnTo>
                <a:lnTo>
                  <a:pt x="6733" y="5333"/>
                </a:lnTo>
                <a:lnTo>
                  <a:pt x="6733" y="1961"/>
                </a:lnTo>
                <a:lnTo>
                  <a:pt x="4863" y="2522"/>
                </a:lnTo>
                <a:close/>
                <a:moveTo>
                  <a:pt x="1683" y="3741"/>
                </a:moveTo>
                <a:lnTo>
                  <a:pt x="1122" y="3741"/>
                </a:lnTo>
                <a:lnTo>
                  <a:pt x="1122" y="3180"/>
                </a:lnTo>
                <a:lnTo>
                  <a:pt x="1683" y="3180"/>
                </a:lnTo>
                <a:lnTo>
                  <a:pt x="1683" y="3741"/>
                </a:lnTo>
                <a:close/>
                <a:moveTo>
                  <a:pt x="1402" y="2057"/>
                </a:moveTo>
                <a:cubicBezTo>
                  <a:pt x="990" y="2057"/>
                  <a:pt x="654" y="1722"/>
                  <a:pt x="654" y="1309"/>
                </a:cubicBezTo>
                <a:cubicBezTo>
                  <a:pt x="654" y="897"/>
                  <a:pt x="990" y="561"/>
                  <a:pt x="1402" y="561"/>
                </a:cubicBezTo>
                <a:cubicBezTo>
                  <a:pt x="1815" y="561"/>
                  <a:pt x="2151" y="897"/>
                  <a:pt x="2151" y="1309"/>
                </a:cubicBezTo>
                <a:cubicBezTo>
                  <a:pt x="2151" y="1722"/>
                  <a:pt x="1815" y="2057"/>
                  <a:pt x="1402" y="2057"/>
                </a:cubicBezTo>
                <a:close/>
                <a:moveTo>
                  <a:pt x="2805" y="3741"/>
                </a:moveTo>
                <a:lnTo>
                  <a:pt x="2244" y="3741"/>
                </a:lnTo>
                <a:lnTo>
                  <a:pt x="2244" y="3180"/>
                </a:lnTo>
                <a:lnTo>
                  <a:pt x="2805" y="3180"/>
                </a:lnTo>
                <a:lnTo>
                  <a:pt x="2805" y="3741"/>
                </a:lnTo>
                <a:close/>
                <a:moveTo>
                  <a:pt x="3460" y="2057"/>
                </a:moveTo>
                <a:cubicBezTo>
                  <a:pt x="3047" y="2057"/>
                  <a:pt x="2712" y="1722"/>
                  <a:pt x="2712" y="1309"/>
                </a:cubicBezTo>
                <a:cubicBezTo>
                  <a:pt x="2712" y="897"/>
                  <a:pt x="3047" y="561"/>
                  <a:pt x="3460" y="561"/>
                </a:cubicBezTo>
                <a:cubicBezTo>
                  <a:pt x="3872" y="561"/>
                  <a:pt x="4208" y="897"/>
                  <a:pt x="4208" y="1309"/>
                </a:cubicBezTo>
                <a:cubicBezTo>
                  <a:pt x="4208" y="1722"/>
                  <a:pt x="3872" y="2057"/>
                  <a:pt x="3460" y="2057"/>
                </a:cubicBezTo>
                <a:close/>
              </a:path>
            </a:pathLst>
          </a:custGeom>
          <a:solidFill>
            <a:srgbClr val="B71C2B"/>
          </a:solidFill>
          <a:ln>
            <a:noFill/>
          </a:ln>
        </p:spPr>
        <p:txBody>
          <a:bodyPr/>
          <a:lstStyle/>
          <a:p>
            <a:endParaRPr lang="zh-CN" altLang="en-US"/>
          </a:p>
        </p:txBody>
      </p:sp>
      <p:pic>
        <p:nvPicPr>
          <p:cNvPr id="4" name="图片 3"/>
          <p:cNvPicPr>
            <a:picLocks noChangeAspect="1"/>
          </p:cNvPicPr>
          <p:nvPr/>
        </p:nvPicPr>
        <p:blipFill>
          <a:blip r:embed="rId3"/>
          <a:stretch>
            <a:fillRect/>
          </a:stretch>
        </p:blipFill>
        <p:spPr>
          <a:xfrm>
            <a:off x="1936429" y="2457950"/>
            <a:ext cx="5338082" cy="3251934"/>
          </a:xfrm>
          <a:prstGeom prst="rect">
            <a:avLst/>
          </a:prstGeom>
        </p:spPr>
      </p:pic>
      <p:pic>
        <p:nvPicPr>
          <p:cNvPr id="17" name="Picture 5" descr="DSCN1269"/>
          <p:cNvPicPr>
            <a:picLocks noChangeAspect="1"/>
          </p:cNvPicPr>
          <p:nvPr/>
        </p:nvPicPr>
        <p:blipFill>
          <a:blip r:embed="rId4"/>
          <a:stretch>
            <a:fillRect/>
          </a:stretch>
        </p:blipFill>
        <p:spPr>
          <a:xfrm>
            <a:off x="7181282" y="2577149"/>
            <a:ext cx="4016696" cy="3013536"/>
          </a:xfrm>
          <a:prstGeom prst="rect">
            <a:avLst/>
          </a:prstGeom>
          <a:noFill/>
          <a:ln w="9525">
            <a:noFill/>
          </a:ln>
        </p:spPr>
      </p:pic>
      <p:sp>
        <p:nvSpPr>
          <p:cNvPr id="5" name="矩形 4"/>
          <p:cNvSpPr/>
          <p:nvPr/>
        </p:nvSpPr>
        <p:spPr>
          <a:xfrm>
            <a:off x="7905913" y="5883207"/>
            <a:ext cx="2723823" cy="369332"/>
          </a:xfrm>
          <a:prstGeom prst="rect">
            <a:avLst/>
          </a:prstGeom>
        </p:spPr>
        <p:txBody>
          <a:bodyPr wrap="none">
            <a:spAutoFit/>
          </a:bodyPr>
          <a:lstStyle/>
          <a:p>
            <a:pPr lvl="0" fontAlgn="base">
              <a:spcBef>
                <a:spcPct val="0"/>
              </a:spcBef>
              <a:spcAft>
                <a:spcPct val="0"/>
              </a:spcAft>
              <a:defRPr/>
            </a:pPr>
            <a:r>
              <a:rPr lang="zh-CN" altLang="en-US" dirty="0">
                <a:cs typeface="+mn-ea"/>
                <a:sym typeface="+mn-lt"/>
              </a:rPr>
              <a:t>受害者使用的铁铲及头盔</a:t>
            </a:r>
          </a:p>
        </p:txBody>
      </p:sp>
      <p:sp>
        <p:nvSpPr>
          <p:cNvPr id="19" name="矩形 18"/>
          <p:cNvSpPr/>
          <p:nvPr/>
        </p:nvSpPr>
        <p:spPr>
          <a:xfrm>
            <a:off x="3867477" y="5883207"/>
            <a:ext cx="1107996" cy="369332"/>
          </a:xfrm>
          <a:prstGeom prst="rect">
            <a:avLst/>
          </a:prstGeom>
        </p:spPr>
        <p:txBody>
          <a:bodyPr wrap="none">
            <a:spAutoFit/>
          </a:bodyPr>
          <a:lstStyle/>
          <a:p>
            <a:pPr lvl="0" fontAlgn="base">
              <a:spcBef>
                <a:spcPct val="0"/>
              </a:spcBef>
              <a:spcAft>
                <a:spcPct val="0"/>
              </a:spcAft>
              <a:defRPr/>
            </a:pPr>
            <a:r>
              <a:rPr lang="zh-CN" altLang="en-US" dirty="0">
                <a:cs typeface="+mn-ea"/>
                <a:sym typeface="+mn-lt"/>
              </a:rPr>
              <a:t>事故情况</a:t>
            </a:r>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3"/>
          <p:cNvSpPr>
            <a:spLocks noChangeArrowheads="1"/>
          </p:cNvSpPr>
          <p:nvPr/>
        </p:nvSpPr>
        <p:spPr bwMode="auto">
          <a:xfrm>
            <a:off x="1677827" y="407363"/>
            <a:ext cx="580515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400" b="1" u="none" dirty="0">
                <a:solidFill>
                  <a:schemeClr val="tx1">
                    <a:lumMod val="75000"/>
                    <a:lumOff val="25000"/>
                  </a:schemeClr>
                </a:solidFill>
                <a:latin typeface="+mn-lt"/>
                <a:ea typeface="+mn-ea"/>
                <a:cs typeface="+mn-ea"/>
                <a:sym typeface="+mn-lt"/>
              </a:rPr>
              <a:t>输送设备的主要危害源分析</a:t>
            </a:r>
          </a:p>
        </p:txBody>
      </p:sp>
      <p:sp>
        <p:nvSpPr>
          <p:cNvPr id="46" name="Freeform 7"/>
          <p:cNvSpPr/>
          <p:nvPr/>
        </p:nvSpPr>
        <p:spPr bwMode="auto">
          <a:xfrm>
            <a:off x="252951" y="170154"/>
            <a:ext cx="968619" cy="969218"/>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606179" y="301055"/>
            <a:ext cx="837539" cy="838317"/>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pic>
        <p:nvPicPr>
          <p:cNvPr id="1026" name="Picture 2" descr="https://timgsa.baidu.com/timg?image&amp;quality=80&amp;size=b9999_10000&amp;sec=1521984609&amp;di=a5814f332e543bebd61502ca02f752b0&amp;imgtype=jpg&amp;er=1&amp;src=http%3A%2F%2Fimage5.huangye88.com%2F2014%2F08%2F05%2F2d6cd4542c43103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3288" y="2419348"/>
            <a:ext cx="4565533" cy="3420935"/>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5698821" y="2419349"/>
            <a:ext cx="5550204" cy="342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5755971" y="2540425"/>
            <a:ext cx="5293029" cy="3131627"/>
          </a:xfrm>
          <a:prstGeom prst="rect">
            <a:avLst/>
          </a:prstGeom>
        </p:spPr>
        <p:txBody>
          <a:bodyPr wrap="square">
            <a:spAutoFit/>
          </a:bodyPr>
          <a:lstStyle/>
          <a:p>
            <a:pPr marL="252095" lvl="0" indent="-252095" fontAlgn="base">
              <a:lnSpc>
                <a:spcPts val="2500"/>
              </a:lnSpc>
              <a:spcBef>
                <a:spcPts val="600"/>
              </a:spcBef>
              <a:spcAft>
                <a:spcPct val="0"/>
              </a:spcAft>
              <a:buClr>
                <a:schemeClr val="tx1"/>
              </a:buClr>
              <a:buSzPct val="100000"/>
              <a:buFontTx/>
              <a:buChar char="•"/>
              <a:defRPr/>
            </a:pPr>
            <a:r>
              <a:rPr lang="en-US" altLang="zh-CN" sz="1600" kern="0" dirty="0">
                <a:latin typeface="+mn-ea"/>
                <a:cs typeface="+mn-ea"/>
                <a:sym typeface="+mn-lt"/>
              </a:rPr>
              <a:t>1. </a:t>
            </a:r>
            <a:r>
              <a:rPr lang="zh-CN" altLang="en-US" sz="1600" kern="0" dirty="0">
                <a:latin typeface="+mn-ea"/>
                <a:cs typeface="+mn-ea"/>
                <a:sym typeface="+mn-lt"/>
              </a:rPr>
              <a:t>在水泥生产企业发生的伤亡事故中，</a:t>
            </a:r>
            <a:r>
              <a:rPr lang="zh-CN" altLang="en-US" sz="1600" b="1" kern="0" dirty="0">
                <a:solidFill>
                  <a:srgbClr val="B4302B"/>
                </a:solidFill>
                <a:latin typeface="+mn-ea"/>
                <a:cs typeface="+mn-ea"/>
                <a:sym typeface="+mn-lt"/>
              </a:rPr>
              <a:t>死亡事故</a:t>
            </a:r>
            <a:r>
              <a:rPr lang="zh-CN" altLang="en-US" sz="1600" kern="0" dirty="0">
                <a:latin typeface="+mn-ea"/>
                <a:cs typeface="+mn-ea"/>
                <a:sym typeface="+mn-lt"/>
              </a:rPr>
              <a:t>和</a:t>
            </a:r>
            <a:r>
              <a:rPr lang="zh-CN" altLang="en-US" sz="1600" b="1" kern="0" dirty="0">
                <a:solidFill>
                  <a:srgbClr val="B4302B"/>
                </a:solidFill>
                <a:latin typeface="+mn-ea"/>
                <a:cs typeface="+mn-ea"/>
                <a:sym typeface="+mn-lt"/>
              </a:rPr>
              <a:t>严重伤害事故</a:t>
            </a:r>
            <a:r>
              <a:rPr lang="zh-CN" altLang="en-US" sz="1600" kern="0" dirty="0">
                <a:latin typeface="+mn-ea"/>
                <a:cs typeface="+mn-ea"/>
                <a:sym typeface="+mn-lt"/>
              </a:rPr>
              <a:t>都与输送设备作业有关。 </a:t>
            </a:r>
            <a:endParaRPr lang="en-GB" altLang="zh-CN" sz="1600" kern="0" dirty="0">
              <a:latin typeface="+mn-ea"/>
              <a:cs typeface="+mn-ea"/>
              <a:sym typeface="+mn-lt"/>
            </a:endParaRPr>
          </a:p>
          <a:p>
            <a:pPr marL="252095" lvl="0" indent="-252095" fontAlgn="base">
              <a:lnSpc>
                <a:spcPts val="2500"/>
              </a:lnSpc>
              <a:spcBef>
                <a:spcPts val="600"/>
              </a:spcBef>
              <a:spcAft>
                <a:spcPct val="0"/>
              </a:spcAft>
              <a:buClr>
                <a:schemeClr val="tx1"/>
              </a:buClr>
              <a:buSzPct val="100000"/>
              <a:buFontTx/>
              <a:buChar char="•"/>
              <a:defRPr/>
            </a:pPr>
            <a:r>
              <a:rPr lang="en-GB" altLang="zh-CN" sz="1600" kern="0" dirty="0">
                <a:latin typeface="+mn-ea"/>
                <a:cs typeface="+mn-ea"/>
                <a:sym typeface="+mn-lt"/>
              </a:rPr>
              <a:t>2. </a:t>
            </a:r>
            <a:r>
              <a:rPr lang="zh-CN" altLang="en-US" sz="1600" kern="0" dirty="0">
                <a:latin typeface="+mn-ea"/>
                <a:cs typeface="+mn-ea"/>
                <a:sym typeface="+mn-lt"/>
              </a:rPr>
              <a:t>就其构造而言，输送设备有其固有的危险性。由于其部件需要持续运转以运送大量物料，皮带传送力会带来重大和潜在的危险。</a:t>
            </a:r>
          </a:p>
          <a:p>
            <a:pPr marL="252095" lvl="0" indent="-252095" fontAlgn="base">
              <a:lnSpc>
                <a:spcPts val="2500"/>
              </a:lnSpc>
              <a:spcBef>
                <a:spcPts val="600"/>
              </a:spcBef>
              <a:spcAft>
                <a:spcPct val="0"/>
              </a:spcAft>
              <a:buClr>
                <a:schemeClr val="tx1"/>
              </a:buClr>
              <a:buSzPct val="100000"/>
              <a:buFontTx/>
              <a:buChar char="•"/>
              <a:defRPr/>
            </a:pPr>
            <a:r>
              <a:rPr lang="en-US" altLang="zh-CN" sz="1600" kern="0" dirty="0">
                <a:latin typeface="+mn-ea"/>
                <a:cs typeface="+mn-ea"/>
                <a:sym typeface="+mn-lt"/>
              </a:rPr>
              <a:t>3. </a:t>
            </a:r>
            <a:r>
              <a:rPr lang="zh-CN" altLang="en-US" sz="1600" kern="0" dirty="0">
                <a:latin typeface="+mn-ea"/>
                <a:cs typeface="+mn-ea"/>
                <a:sym typeface="+mn-lt"/>
              </a:rPr>
              <a:t>输送设备上还有多处</a:t>
            </a:r>
            <a:r>
              <a:rPr lang="zh-CN" altLang="en-US" sz="1600" kern="0" dirty="0">
                <a:solidFill>
                  <a:srgbClr val="B4302B"/>
                </a:solidFill>
                <a:latin typeface="+mn-ea"/>
                <a:cs typeface="+mn-ea"/>
                <a:sym typeface="+mn-lt"/>
              </a:rPr>
              <a:t>“</a:t>
            </a:r>
            <a:r>
              <a:rPr lang="zh-CN" altLang="en-US" sz="1600" b="1" kern="0" dirty="0">
                <a:solidFill>
                  <a:srgbClr val="B4302B"/>
                </a:solidFill>
                <a:latin typeface="+mn-ea"/>
                <a:cs typeface="+mn-ea"/>
                <a:sym typeface="+mn-lt"/>
              </a:rPr>
              <a:t>夹点</a:t>
            </a:r>
            <a:r>
              <a:rPr lang="zh-CN" altLang="en-US" sz="1600" kern="0" dirty="0">
                <a:solidFill>
                  <a:srgbClr val="B4302B"/>
                </a:solidFill>
                <a:latin typeface="+mn-ea"/>
                <a:cs typeface="+mn-ea"/>
                <a:sym typeface="+mn-lt"/>
              </a:rPr>
              <a:t>”</a:t>
            </a:r>
            <a:r>
              <a:rPr lang="zh-CN" altLang="en-US" sz="1600" kern="0" dirty="0">
                <a:latin typeface="+mn-ea"/>
                <a:cs typeface="+mn-ea"/>
                <a:sym typeface="+mn-lt"/>
              </a:rPr>
              <a:t>，这些夹点都具有大量的机械能。进行维护作业时，作业人员可能被卷入或拉入到皮带和转动部件之间的夹点中。</a:t>
            </a:r>
            <a:r>
              <a:rPr lang="zh-CN" altLang="en-US" sz="1600" b="1" kern="0" dirty="0">
                <a:solidFill>
                  <a:srgbClr val="B4302B"/>
                </a:solidFill>
                <a:latin typeface="+mn-ea"/>
                <a:cs typeface="+mn-ea"/>
                <a:sym typeface="+mn-lt"/>
              </a:rPr>
              <a:t>一半以上</a:t>
            </a:r>
            <a:r>
              <a:rPr lang="zh-CN" altLang="en-US" sz="1600" kern="0" dirty="0">
                <a:latin typeface="+mn-ea"/>
                <a:cs typeface="+mn-ea"/>
                <a:sym typeface="+mn-lt"/>
              </a:rPr>
              <a:t>的输送设备事故都是由于人员被卷入夹点造成的。 </a:t>
            </a:r>
            <a:endParaRPr lang="zh-CN" altLang="en-US" sz="1600" dirty="0">
              <a:latin typeface="+mn-ea"/>
            </a:endParaRPr>
          </a:p>
        </p:txBody>
      </p:sp>
      <p:sp>
        <p:nvSpPr>
          <p:cNvPr id="7" name="矩形 6"/>
          <p:cNvSpPr/>
          <p:nvPr/>
        </p:nvSpPr>
        <p:spPr>
          <a:xfrm>
            <a:off x="1133288" y="1770774"/>
            <a:ext cx="10115737" cy="495768"/>
          </a:xfrm>
          <a:prstGeom prst="rect">
            <a:avLst/>
          </a:prstGeom>
          <a:solidFill>
            <a:srgbClr val="B71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Rectangle 3"/>
          <p:cNvSpPr>
            <a:spLocks noChangeArrowheads="1"/>
          </p:cNvSpPr>
          <p:nvPr/>
        </p:nvSpPr>
        <p:spPr bwMode="auto">
          <a:xfrm>
            <a:off x="4474507" y="1657145"/>
            <a:ext cx="300847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u="none" dirty="0">
                <a:solidFill>
                  <a:schemeClr val="bg1"/>
                </a:solidFill>
                <a:latin typeface="+mn-lt"/>
                <a:ea typeface="+mn-ea"/>
                <a:cs typeface="+mn-ea"/>
                <a:sym typeface="+mn-lt"/>
              </a:rPr>
              <a:t>输送设备的主要危害源分析</a:t>
            </a:r>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3"/>
          <p:cNvSpPr>
            <a:spLocks noChangeArrowheads="1"/>
          </p:cNvSpPr>
          <p:nvPr/>
        </p:nvSpPr>
        <p:spPr bwMode="auto">
          <a:xfrm>
            <a:off x="1677827" y="407363"/>
            <a:ext cx="580515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400" b="1" u="none" dirty="0">
                <a:solidFill>
                  <a:schemeClr val="tx1">
                    <a:lumMod val="75000"/>
                    <a:lumOff val="25000"/>
                  </a:schemeClr>
                </a:solidFill>
                <a:latin typeface="+mn-lt"/>
                <a:ea typeface="+mn-ea"/>
                <a:cs typeface="+mn-ea"/>
                <a:sym typeface="+mn-lt"/>
              </a:rPr>
              <a:t>输送设备的主要危害源分析</a:t>
            </a:r>
          </a:p>
        </p:txBody>
      </p:sp>
      <p:sp>
        <p:nvSpPr>
          <p:cNvPr id="46" name="Freeform 7"/>
          <p:cNvSpPr/>
          <p:nvPr/>
        </p:nvSpPr>
        <p:spPr bwMode="auto">
          <a:xfrm>
            <a:off x="252951" y="170154"/>
            <a:ext cx="968619" cy="969218"/>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606179" y="301055"/>
            <a:ext cx="837539" cy="838317"/>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pic>
        <p:nvPicPr>
          <p:cNvPr id="10" name="Picture 5"/>
          <p:cNvPicPr>
            <a:picLocks noChangeAspect="1"/>
          </p:cNvPicPr>
          <p:nvPr/>
        </p:nvPicPr>
        <p:blipFill>
          <a:blip r:embed="rId3"/>
          <a:srcRect l="3728" r="3728"/>
          <a:stretch>
            <a:fillRect/>
          </a:stretch>
        </p:blipFill>
        <p:spPr>
          <a:xfrm>
            <a:off x="1443718" y="1401763"/>
            <a:ext cx="2667000" cy="1485900"/>
          </a:xfrm>
          <a:prstGeom prst="rect">
            <a:avLst/>
          </a:prstGeom>
          <a:noFill/>
          <a:ln w="9525">
            <a:noFill/>
          </a:ln>
        </p:spPr>
      </p:pic>
      <p:sp>
        <p:nvSpPr>
          <p:cNvPr id="11" name="Text Box 6"/>
          <p:cNvSpPr txBox="1">
            <a:spLocks noChangeArrowheads="1"/>
          </p:cNvSpPr>
          <p:nvPr/>
        </p:nvSpPr>
        <p:spPr bwMode="auto">
          <a:xfrm>
            <a:off x="5038046" y="1677675"/>
            <a:ext cx="6086475" cy="850900"/>
          </a:xfrm>
          <a:prstGeom prst="rect">
            <a:avLst/>
          </a:prstGeom>
          <a:solidFill>
            <a:srgbClr val="B4302B"/>
          </a:solidFill>
          <a:ln w="9525" algn="ctr">
            <a:solidFill>
              <a:srgbClr val="C0C0C0"/>
            </a:solidFill>
            <a:miter lim="800000"/>
          </a:ln>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just" defTabSz="914400" rtl="0" eaLnBrk="1" fontAlgn="base" latinLnBrk="0" hangingPunct="1">
              <a:lnSpc>
                <a:spcPct val="100000"/>
              </a:lnSpc>
              <a:spcBef>
                <a:spcPct val="0"/>
              </a:spcBef>
              <a:spcAft>
                <a:spcPct val="0"/>
              </a:spcAft>
              <a:buClrTx/>
              <a:buSzTx/>
              <a:buFontTx/>
              <a:buNone/>
              <a:defRPr/>
            </a:pPr>
            <a:r>
              <a:rPr kumimoji="0" lang="zh-CN" altLang="en-US" sz="1600" b="0" i="0" u="none" strike="noStrike" kern="1200" cap="none" spc="0" normalizeH="0" baseline="0" noProof="0" dirty="0">
                <a:ln>
                  <a:noFill/>
                </a:ln>
                <a:solidFill>
                  <a:schemeClr val="bg1"/>
                </a:solidFill>
                <a:effectLst/>
                <a:uLnTx/>
                <a:uFillTx/>
                <a:latin typeface="+mn-lt"/>
                <a:ea typeface="+mn-ea"/>
                <a:cs typeface="+mn-ea"/>
                <a:sym typeface="+mn-lt"/>
              </a:rPr>
              <a:t>防护罩应能防止人员与头轮及其它连接部件发生接触。头轮两侧的人行道应设计得当</a:t>
            </a:r>
          </a:p>
        </p:txBody>
      </p:sp>
      <p:sp>
        <p:nvSpPr>
          <p:cNvPr id="12" name="AutoShape 7"/>
          <p:cNvSpPr>
            <a:spLocks noChangeArrowheads="1"/>
          </p:cNvSpPr>
          <p:nvPr/>
        </p:nvSpPr>
        <p:spPr bwMode="auto">
          <a:xfrm>
            <a:off x="4208802" y="1984063"/>
            <a:ext cx="569913" cy="238125"/>
          </a:xfrm>
          <a:prstGeom prst="leftArrow">
            <a:avLst>
              <a:gd name="adj1" fmla="val 44444"/>
              <a:gd name="adj2" fmla="val 131777"/>
            </a:avLst>
          </a:prstGeom>
          <a:solidFill>
            <a:srgbClr val="B4302B"/>
          </a:solidFill>
          <a:ln w="9525" algn="ctr">
            <a:noFill/>
            <a:miter lim="800000"/>
          </a:ln>
        </p:spPr>
        <p:txBody>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sng" strike="noStrike" kern="1200" cap="none" spc="0" normalizeH="0" baseline="0" noProof="0">
              <a:ln>
                <a:noFill/>
              </a:ln>
              <a:solidFill>
                <a:schemeClr val="tx1"/>
              </a:solidFill>
              <a:effectLst/>
              <a:uLnTx/>
              <a:uFillTx/>
              <a:latin typeface="+mn-lt"/>
              <a:ea typeface="+mn-ea"/>
              <a:cs typeface="+mn-ea"/>
              <a:sym typeface="+mn-lt"/>
            </a:endParaRPr>
          </a:p>
        </p:txBody>
      </p:sp>
      <p:pic>
        <p:nvPicPr>
          <p:cNvPr id="13" name="Picture 8"/>
          <p:cNvPicPr>
            <a:picLocks noChangeAspect="1"/>
          </p:cNvPicPr>
          <p:nvPr/>
        </p:nvPicPr>
        <p:blipFill>
          <a:blip r:embed="rId4"/>
          <a:srcRect l="3728" r="3728"/>
          <a:stretch>
            <a:fillRect/>
          </a:stretch>
        </p:blipFill>
        <p:spPr>
          <a:xfrm>
            <a:off x="1443718" y="3184837"/>
            <a:ext cx="2667000" cy="1498600"/>
          </a:xfrm>
          <a:prstGeom prst="rect">
            <a:avLst/>
          </a:prstGeom>
          <a:noFill/>
          <a:ln w="9525">
            <a:noFill/>
          </a:ln>
        </p:spPr>
      </p:pic>
      <p:sp>
        <p:nvSpPr>
          <p:cNvPr id="14" name="Text Box 9"/>
          <p:cNvSpPr txBox="1">
            <a:spLocks noChangeArrowheads="1"/>
          </p:cNvSpPr>
          <p:nvPr/>
        </p:nvSpPr>
        <p:spPr bwMode="auto">
          <a:xfrm>
            <a:off x="5038047" y="3257550"/>
            <a:ext cx="6086474" cy="1123950"/>
          </a:xfrm>
          <a:prstGeom prst="rect">
            <a:avLst/>
          </a:prstGeom>
          <a:solidFill>
            <a:srgbClr val="3B3838"/>
          </a:solidFill>
          <a:ln w="9525" algn="ctr">
            <a:solidFill>
              <a:srgbClr val="C0C0C0"/>
            </a:solidFill>
            <a:miter lim="800000"/>
          </a:ln>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just" defTabSz="914400" rtl="0" eaLnBrk="1" fontAlgn="base" latinLnBrk="0" hangingPunct="1">
              <a:lnSpc>
                <a:spcPts val="2600"/>
              </a:lnSpc>
              <a:spcBef>
                <a:spcPct val="0"/>
              </a:spcBef>
              <a:spcAft>
                <a:spcPct val="0"/>
              </a:spcAft>
              <a:buClrTx/>
              <a:buSzTx/>
              <a:buFontTx/>
              <a:buNone/>
              <a:defRPr/>
            </a:pPr>
            <a:r>
              <a:rPr kumimoji="0" lang="zh-CN" altLang="en-US" sz="1600" b="0" i="0" u="none" strike="noStrike" kern="1200" cap="none" spc="0" normalizeH="0" baseline="0" noProof="0" dirty="0">
                <a:ln>
                  <a:noFill/>
                </a:ln>
                <a:solidFill>
                  <a:schemeClr val="bg1"/>
                </a:solidFill>
                <a:effectLst/>
                <a:uLnTx/>
                <a:uFillTx/>
                <a:latin typeface="+mn-lt"/>
                <a:ea typeface="+mn-ea"/>
                <a:cs typeface="+mn-ea"/>
                <a:sym typeface="+mn-lt"/>
              </a:rPr>
              <a:t>防护罩应能防止人员与尾轮及其它夹点发生接触；防护罩应设计合理，确保进行清料、加油和纠偏作业时无需卸下防护罩</a:t>
            </a:r>
          </a:p>
        </p:txBody>
      </p:sp>
      <p:sp>
        <p:nvSpPr>
          <p:cNvPr id="16" name="AutoShape 10"/>
          <p:cNvSpPr>
            <a:spLocks noChangeArrowheads="1"/>
          </p:cNvSpPr>
          <p:nvPr/>
        </p:nvSpPr>
        <p:spPr bwMode="auto">
          <a:xfrm>
            <a:off x="4208801" y="3708400"/>
            <a:ext cx="569913" cy="238125"/>
          </a:xfrm>
          <a:prstGeom prst="leftArrow">
            <a:avLst>
              <a:gd name="adj1" fmla="val 44444"/>
              <a:gd name="adj2" fmla="val 131777"/>
            </a:avLst>
          </a:prstGeom>
          <a:solidFill>
            <a:srgbClr val="3B3838"/>
          </a:solidFill>
          <a:ln w="9525" algn="ctr">
            <a:noFill/>
            <a:miter lim="800000"/>
          </a:ln>
        </p:spPr>
        <p:txBody>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sng" strike="noStrike" kern="1200" cap="none" spc="0" normalizeH="0" baseline="0" noProof="0">
              <a:ln>
                <a:noFill/>
              </a:ln>
              <a:solidFill>
                <a:schemeClr val="tx1"/>
              </a:solidFill>
              <a:effectLst/>
              <a:uLnTx/>
              <a:uFillTx/>
              <a:latin typeface="+mn-lt"/>
              <a:ea typeface="+mn-ea"/>
              <a:cs typeface="+mn-ea"/>
              <a:sym typeface="+mn-lt"/>
            </a:endParaRPr>
          </a:p>
        </p:txBody>
      </p:sp>
      <p:pic>
        <p:nvPicPr>
          <p:cNvPr id="17" name="Picture 11"/>
          <p:cNvPicPr>
            <a:picLocks noChangeAspect="1"/>
          </p:cNvPicPr>
          <p:nvPr/>
        </p:nvPicPr>
        <p:blipFill>
          <a:blip r:embed="rId5"/>
          <a:stretch>
            <a:fillRect/>
          </a:stretch>
        </p:blipFill>
        <p:spPr>
          <a:xfrm>
            <a:off x="1420579" y="4980612"/>
            <a:ext cx="2667000" cy="1470025"/>
          </a:xfrm>
          <a:prstGeom prst="rect">
            <a:avLst/>
          </a:prstGeom>
          <a:noFill/>
          <a:ln w="9525">
            <a:noFill/>
          </a:ln>
        </p:spPr>
      </p:pic>
      <p:sp>
        <p:nvSpPr>
          <p:cNvPr id="18" name="Text Box 12"/>
          <p:cNvSpPr txBox="1">
            <a:spLocks noChangeArrowheads="1"/>
          </p:cNvSpPr>
          <p:nvPr/>
        </p:nvSpPr>
        <p:spPr bwMode="auto">
          <a:xfrm>
            <a:off x="5061186" y="4903787"/>
            <a:ext cx="6086474" cy="1470024"/>
          </a:xfrm>
          <a:prstGeom prst="rect">
            <a:avLst/>
          </a:prstGeom>
          <a:solidFill>
            <a:srgbClr val="B4302B"/>
          </a:solidFill>
          <a:ln w="9525" algn="ctr">
            <a:solidFill>
              <a:srgbClr val="C0C0C0"/>
            </a:solidFill>
            <a:miter lim="800000"/>
          </a:ln>
        </p:spPr>
        <p:txBody>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285750" marR="0" lvl="0" indent="-285750" algn="just" defTabSz="914400" rtl="0" eaLnBrk="1" fontAlgn="base" latinLnBrk="0" hangingPunct="1">
              <a:lnSpc>
                <a:spcPts val="2600"/>
              </a:lnSpc>
              <a:spcBef>
                <a:spcPct val="0"/>
              </a:spcBef>
              <a:spcAft>
                <a:spcPct val="0"/>
              </a:spcAft>
              <a:buClrTx/>
              <a:buSzTx/>
              <a:buFont typeface="Arial" charset="0"/>
              <a:buChar char="•"/>
              <a:defRPr/>
            </a:pPr>
            <a:r>
              <a:rPr kumimoji="0" lang="zh-CN" altLang="en-US" sz="1600" b="0" i="0" u="none" strike="noStrike" kern="1200" cap="none" spc="0" normalizeH="0" baseline="0" noProof="0" dirty="0">
                <a:ln>
                  <a:noFill/>
                </a:ln>
                <a:solidFill>
                  <a:schemeClr val="bg1"/>
                </a:solidFill>
                <a:effectLst/>
                <a:uLnTx/>
                <a:uFillTx/>
                <a:latin typeface="+mn-lt"/>
                <a:ea typeface="+mn-ea"/>
                <a:cs typeface="+mn-ea"/>
                <a:sym typeface="+mn-lt"/>
              </a:rPr>
              <a:t>头部张紧轮通常设置在输送设备下侧、头轮后部的位置，应对其设置防护罩；</a:t>
            </a:r>
          </a:p>
          <a:p>
            <a:pPr marL="285750" marR="0" lvl="0" indent="-285750" algn="just" defTabSz="914400" rtl="0" eaLnBrk="1" fontAlgn="base" latinLnBrk="0" hangingPunct="1">
              <a:lnSpc>
                <a:spcPts val="2600"/>
              </a:lnSpc>
              <a:spcBef>
                <a:spcPct val="0"/>
              </a:spcBef>
              <a:spcAft>
                <a:spcPct val="0"/>
              </a:spcAft>
              <a:buClrTx/>
              <a:buSzTx/>
              <a:buFont typeface="Arial" charset="0"/>
              <a:buChar char="•"/>
              <a:defRPr/>
            </a:pPr>
            <a:r>
              <a:rPr kumimoji="0" lang="zh-CN" altLang="en-US" sz="1600" b="0" i="0" u="none" strike="noStrike" kern="1200" cap="none" spc="0" normalizeH="0" baseline="0" noProof="0" dirty="0">
                <a:ln>
                  <a:noFill/>
                </a:ln>
                <a:solidFill>
                  <a:schemeClr val="bg1"/>
                </a:solidFill>
                <a:effectLst/>
                <a:uLnTx/>
                <a:uFillTx/>
                <a:latin typeface="+mn-lt"/>
                <a:ea typeface="+mn-ea"/>
                <a:cs typeface="+mn-ea"/>
                <a:sym typeface="+mn-lt"/>
              </a:rPr>
              <a:t>根据风险分析和地方法规的要求确定是否需要在回程托辊和上托辊上设置防护罩</a:t>
            </a:r>
          </a:p>
        </p:txBody>
      </p:sp>
      <p:sp>
        <p:nvSpPr>
          <p:cNvPr id="19" name="AutoShape 13"/>
          <p:cNvSpPr>
            <a:spLocks noChangeArrowheads="1"/>
          </p:cNvSpPr>
          <p:nvPr/>
        </p:nvSpPr>
        <p:spPr bwMode="auto">
          <a:xfrm>
            <a:off x="4197233" y="5565775"/>
            <a:ext cx="569913" cy="238125"/>
          </a:xfrm>
          <a:prstGeom prst="leftArrow">
            <a:avLst>
              <a:gd name="adj1" fmla="val 44444"/>
              <a:gd name="adj2" fmla="val 131777"/>
            </a:avLst>
          </a:prstGeom>
          <a:solidFill>
            <a:srgbClr val="B4302B"/>
          </a:solidFill>
          <a:ln w="9525" algn="ctr">
            <a:noFill/>
            <a:miter lim="800000"/>
          </a:ln>
        </p:spPr>
        <p:txBody>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sng" strike="noStrike" kern="1200" cap="none" spc="0" normalizeH="0" baseline="0" noProof="0">
              <a:ln>
                <a:noFill/>
              </a:ln>
              <a:solidFill>
                <a:schemeClr val="tx1"/>
              </a:solidFill>
              <a:effectLst/>
              <a:uLnTx/>
              <a:uFillTx/>
              <a:latin typeface="+mn-lt"/>
              <a:ea typeface="+mn-ea"/>
              <a:cs typeface="+mn-ea"/>
              <a:sym typeface="+mn-lt"/>
            </a:endParaRPr>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3"/>
          <p:cNvSpPr>
            <a:spLocks noChangeArrowheads="1"/>
          </p:cNvSpPr>
          <p:nvPr/>
        </p:nvSpPr>
        <p:spPr bwMode="auto">
          <a:xfrm>
            <a:off x="1677827" y="407363"/>
            <a:ext cx="580515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400" b="1" u="none" dirty="0">
                <a:solidFill>
                  <a:schemeClr val="tx1">
                    <a:lumMod val="75000"/>
                    <a:lumOff val="25000"/>
                  </a:schemeClr>
                </a:solidFill>
                <a:latin typeface="+mn-lt"/>
                <a:ea typeface="+mn-ea"/>
                <a:cs typeface="+mn-ea"/>
                <a:sym typeface="+mn-lt"/>
              </a:rPr>
              <a:t>输送设备防护罩图例（续）</a:t>
            </a:r>
          </a:p>
        </p:txBody>
      </p:sp>
      <p:sp>
        <p:nvSpPr>
          <p:cNvPr id="46" name="Freeform 7"/>
          <p:cNvSpPr/>
          <p:nvPr/>
        </p:nvSpPr>
        <p:spPr bwMode="auto">
          <a:xfrm>
            <a:off x="252951" y="170154"/>
            <a:ext cx="968619" cy="969218"/>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606179" y="301055"/>
            <a:ext cx="837539" cy="838317"/>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sp>
        <p:nvSpPr>
          <p:cNvPr id="11" name="Text Box 6"/>
          <p:cNvSpPr txBox="1">
            <a:spLocks noChangeArrowheads="1"/>
          </p:cNvSpPr>
          <p:nvPr/>
        </p:nvSpPr>
        <p:spPr bwMode="auto">
          <a:xfrm>
            <a:off x="5038046" y="1677675"/>
            <a:ext cx="6086475" cy="850900"/>
          </a:xfrm>
          <a:prstGeom prst="rect">
            <a:avLst/>
          </a:prstGeom>
          <a:solidFill>
            <a:srgbClr val="B4302B"/>
          </a:solidFill>
          <a:ln w="9525" algn="ctr">
            <a:solidFill>
              <a:srgbClr val="C0C0C0"/>
            </a:solidFill>
            <a:miter lim="800000"/>
          </a:ln>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285750" lvl="0" indent="-285750" algn="just" eaLnBrk="1" fontAlgn="base" hangingPunct="1">
              <a:spcBef>
                <a:spcPct val="0"/>
              </a:spcBef>
              <a:spcAft>
                <a:spcPct val="0"/>
              </a:spcAft>
              <a:buFont typeface="Arial" charset="0"/>
              <a:buChar char="•"/>
              <a:defRPr/>
            </a:pPr>
            <a:r>
              <a:rPr lang="zh-CN" altLang="en-US" sz="1600" u="none" dirty="0">
                <a:solidFill>
                  <a:schemeClr val="bg1"/>
                </a:solidFill>
                <a:latin typeface="+mn-lt"/>
                <a:ea typeface="+mn-ea"/>
                <a:cs typeface="+mn-ea"/>
                <a:sym typeface="+mn-lt"/>
              </a:rPr>
              <a:t>防护罩应设计合理，确保对轴承进行加油和调整作业时无需卸下防护罩</a:t>
            </a:r>
          </a:p>
        </p:txBody>
      </p:sp>
      <p:sp>
        <p:nvSpPr>
          <p:cNvPr id="12" name="AutoShape 7"/>
          <p:cNvSpPr>
            <a:spLocks noChangeArrowheads="1"/>
          </p:cNvSpPr>
          <p:nvPr/>
        </p:nvSpPr>
        <p:spPr bwMode="auto">
          <a:xfrm>
            <a:off x="4208802" y="1984063"/>
            <a:ext cx="569913" cy="238125"/>
          </a:xfrm>
          <a:prstGeom prst="leftArrow">
            <a:avLst>
              <a:gd name="adj1" fmla="val 44444"/>
              <a:gd name="adj2" fmla="val 131777"/>
            </a:avLst>
          </a:prstGeom>
          <a:solidFill>
            <a:srgbClr val="B4302B"/>
          </a:solidFill>
          <a:ln w="9525" algn="ctr">
            <a:noFill/>
            <a:miter lim="800000"/>
          </a:ln>
        </p:spPr>
        <p:txBody>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sng" strike="noStrike" kern="1200" cap="none" spc="0" normalizeH="0" baseline="0" noProof="0">
              <a:ln>
                <a:noFill/>
              </a:ln>
              <a:solidFill>
                <a:schemeClr val="tx1"/>
              </a:solidFill>
              <a:effectLst/>
              <a:uLnTx/>
              <a:uFillTx/>
              <a:latin typeface="+mn-lt"/>
              <a:ea typeface="+mn-ea"/>
              <a:cs typeface="+mn-ea"/>
              <a:sym typeface="+mn-lt"/>
            </a:endParaRPr>
          </a:p>
        </p:txBody>
      </p:sp>
      <p:sp>
        <p:nvSpPr>
          <p:cNvPr id="14" name="Text Box 9"/>
          <p:cNvSpPr txBox="1">
            <a:spLocks noChangeArrowheads="1"/>
          </p:cNvSpPr>
          <p:nvPr/>
        </p:nvSpPr>
        <p:spPr bwMode="auto">
          <a:xfrm>
            <a:off x="5038046" y="3381205"/>
            <a:ext cx="6086474" cy="762000"/>
          </a:xfrm>
          <a:prstGeom prst="rect">
            <a:avLst/>
          </a:prstGeom>
          <a:solidFill>
            <a:srgbClr val="3B3838"/>
          </a:solidFill>
          <a:ln w="9525" algn="ctr">
            <a:solidFill>
              <a:srgbClr val="C0C0C0"/>
            </a:solidFill>
            <a:miter lim="800000"/>
          </a:ln>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285750" lvl="0" indent="-285750" algn="just" eaLnBrk="1" fontAlgn="base" hangingPunct="1">
              <a:lnSpc>
                <a:spcPts val="2600"/>
              </a:lnSpc>
              <a:spcBef>
                <a:spcPct val="0"/>
              </a:spcBef>
              <a:spcAft>
                <a:spcPct val="0"/>
              </a:spcAft>
              <a:buFont typeface="Arial" charset="0"/>
              <a:buChar char="•"/>
              <a:defRPr/>
            </a:pPr>
            <a:r>
              <a:rPr lang="zh-CN" altLang="en-US" sz="1600" u="none" dirty="0">
                <a:solidFill>
                  <a:schemeClr val="bg1"/>
                </a:solidFill>
                <a:latin typeface="+mn-lt"/>
                <a:ea typeface="+mn-ea"/>
                <a:cs typeface="+mn-ea"/>
                <a:sym typeface="+mn-lt"/>
              </a:rPr>
              <a:t>在垂直张紧装置上应设置防护罩，防止人员受到撞击</a:t>
            </a:r>
          </a:p>
        </p:txBody>
      </p:sp>
      <p:sp>
        <p:nvSpPr>
          <p:cNvPr id="16" name="AutoShape 10"/>
          <p:cNvSpPr>
            <a:spLocks noChangeArrowheads="1"/>
          </p:cNvSpPr>
          <p:nvPr/>
        </p:nvSpPr>
        <p:spPr bwMode="auto">
          <a:xfrm>
            <a:off x="4208801" y="3708400"/>
            <a:ext cx="569913" cy="238125"/>
          </a:xfrm>
          <a:prstGeom prst="leftArrow">
            <a:avLst>
              <a:gd name="adj1" fmla="val 44444"/>
              <a:gd name="adj2" fmla="val 131777"/>
            </a:avLst>
          </a:prstGeom>
          <a:solidFill>
            <a:srgbClr val="3B3838"/>
          </a:solidFill>
          <a:ln w="9525" algn="ctr">
            <a:noFill/>
            <a:miter lim="800000"/>
          </a:ln>
        </p:spPr>
        <p:txBody>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sng" strike="noStrike" kern="1200" cap="none" spc="0" normalizeH="0" baseline="0" noProof="0">
              <a:ln>
                <a:noFill/>
              </a:ln>
              <a:solidFill>
                <a:schemeClr val="tx1"/>
              </a:solidFill>
              <a:effectLst/>
              <a:uLnTx/>
              <a:uFillTx/>
              <a:latin typeface="+mn-lt"/>
              <a:ea typeface="+mn-ea"/>
              <a:cs typeface="+mn-ea"/>
              <a:sym typeface="+mn-lt"/>
            </a:endParaRPr>
          </a:p>
        </p:txBody>
      </p:sp>
      <p:sp>
        <p:nvSpPr>
          <p:cNvPr id="18" name="Text Box 12"/>
          <p:cNvSpPr txBox="1">
            <a:spLocks noChangeArrowheads="1"/>
          </p:cNvSpPr>
          <p:nvPr/>
        </p:nvSpPr>
        <p:spPr bwMode="auto">
          <a:xfrm>
            <a:off x="5038046" y="5234780"/>
            <a:ext cx="6086474" cy="900113"/>
          </a:xfrm>
          <a:prstGeom prst="rect">
            <a:avLst/>
          </a:prstGeom>
          <a:solidFill>
            <a:srgbClr val="B4302B"/>
          </a:solidFill>
          <a:ln w="9525" algn="ctr">
            <a:solidFill>
              <a:srgbClr val="C0C0C0"/>
            </a:solidFill>
            <a:miter lim="800000"/>
          </a:ln>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285750" lvl="0" indent="-285750" algn="just" eaLnBrk="1" fontAlgn="base" hangingPunct="1">
              <a:lnSpc>
                <a:spcPts val="2600"/>
              </a:lnSpc>
              <a:spcBef>
                <a:spcPct val="0"/>
              </a:spcBef>
              <a:spcAft>
                <a:spcPct val="0"/>
              </a:spcAft>
              <a:buFont typeface="Arial" charset="0"/>
              <a:buChar char="•"/>
              <a:defRPr/>
            </a:pPr>
            <a:r>
              <a:rPr lang="zh-CN" altLang="en-US" sz="1600" u="none" dirty="0">
                <a:solidFill>
                  <a:schemeClr val="bg1"/>
                </a:solidFill>
                <a:latin typeface="+mn-lt"/>
                <a:ea typeface="+mn-ea"/>
                <a:cs typeface="+mn-ea"/>
                <a:sym typeface="+mn-lt"/>
              </a:rPr>
              <a:t>大多数张紧轮都沿人行道设置。应在张紧轮上设置防护罩</a:t>
            </a:r>
          </a:p>
        </p:txBody>
      </p:sp>
      <p:sp>
        <p:nvSpPr>
          <p:cNvPr id="19" name="AutoShape 13"/>
          <p:cNvSpPr>
            <a:spLocks noChangeArrowheads="1"/>
          </p:cNvSpPr>
          <p:nvPr/>
        </p:nvSpPr>
        <p:spPr bwMode="auto">
          <a:xfrm>
            <a:off x="4197233" y="5565775"/>
            <a:ext cx="569913" cy="238125"/>
          </a:xfrm>
          <a:prstGeom prst="leftArrow">
            <a:avLst>
              <a:gd name="adj1" fmla="val 44444"/>
              <a:gd name="adj2" fmla="val 131777"/>
            </a:avLst>
          </a:prstGeom>
          <a:solidFill>
            <a:srgbClr val="B4302B"/>
          </a:solidFill>
          <a:ln w="9525" algn="ctr">
            <a:noFill/>
            <a:miter lim="800000"/>
          </a:ln>
        </p:spPr>
        <p:txBody>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sng" strike="noStrike" kern="1200" cap="none" spc="0" normalizeH="0" baseline="0" noProof="0">
              <a:ln>
                <a:noFill/>
              </a:ln>
              <a:solidFill>
                <a:schemeClr val="tx1"/>
              </a:solidFill>
              <a:effectLst/>
              <a:uLnTx/>
              <a:uFillTx/>
              <a:latin typeface="+mn-lt"/>
              <a:ea typeface="+mn-ea"/>
              <a:cs typeface="+mn-ea"/>
              <a:sym typeface="+mn-lt"/>
            </a:endParaRPr>
          </a:p>
        </p:txBody>
      </p:sp>
      <p:pic>
        <p:nvPicPr>
          <p:cNvPr id="15" name="Picture 5"/>
          <p:cNvPicPr>
            <a:picLocks noChangeAspect="1"/>
          </p:cNvPicPr>
          <p:nvPr/>
        </p:nvPicPr>
        <p:blipFill>
          <a:blip r:embed="rId3"/>
          <a:stretch>
            <a:fillRect/>
          </a:stretch>
        </p:blipFill>
        <p:spPr>
          <a:xfrm>
            <a:off x="1383213" y="1305549"/>
            <a:ext cx="2667000" cy="1584325"/>
          </a:xfrm>
          <a:prstGeom prst="rect">
            <a:avLst/>
          </a:prstGeom>
          <a:noFill/>
          <a:ln w="9525">
            <a:noFill/>
          </a:ln>
        </p:spPr>
      </p:pic>
      <p:pic>
        <p:nvPicPr>
          <p:cNvPr id="20" name="Picture 8" descr="100-0074_IMG"/>
          <p:cNvPicPr>
            <a:picLocks noChangeAspect="1"/>
          </p:cNvPicPr>
          <p:nvPr/>
        </p:nvPicPr>
        <p:blipFill>
          <a:blip r:embed="rId4">
            <a:lum contrast="6000"/>
          </a:blip>
          <a:stretch>
            <a:fillRect/>
          </a:stretch>
        </p:blipFill>
        <p:spPr>
          <a:xfrm>
            <a:off x="1383213" y="2981949"/>
            <a:ext cx="2667000" cy="1560513"/>
          </a:xfrm>
          <a:prstGeom prst="rect">
            <a:avLst/>
          </a:prstGeom>
          <a:noFill/>
          <a:ln w="9525">
            <a:noFill/>
          </a:ln>
        </p:spPr>
      </p:pic>
      <p:pic>
        <p:nvPicPr>
          <p:cNvPr id="21" name="Picture 11" descr="100-0069_IMG"/>
          <p:cNvPicPr>
            <a:picLocks noChangeAspect="1"/>
          </p:cNvPicPr>
          <p:nvPr/>
        </p:nvPicPr>
        <p:blipFill>
          <a:blip r:embed="rId5"/>
          <a:stretch>
            <a:fillRect/>
          </a:stretch>
        </p:blipFill>
        <p:spPr>
          <a:xfrm>
            <a:off x="1383213" y="4658349"/>
            <a:ext cx="2667000" cy="1792288"/>
          </a:xfrm>
          <a:prstGeom prst="rect">
            <a:avLst/>
          </a:prstGeom>
          <a:noFill/>
          <a:ln w="9525">
            <a:noFill/>
          </a:ln>
        </p:spPr>
      </p:pic>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3"/>
          <p:cNvSpPr>
            <a:spLocks noChangeArrowheads="1"/>
          </p:cNvSpPr>
          <p:nvPr/>
        </p:nvSpPr>
        <p:spPr bwMode="auto">
          <a:xfrm>
            <a:off x="1677827" y="407363"/>
            <a:ext cx="580515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400" b="1" u="none" dirty="0">
                <a:solidFill>
                  <a:schemeClr val="tx1">
                    <a:lumMod val="75000"/>
                    <a:lumOff val="25000"/>
                  </a:schemeClr>
                </a:solidFill>
                <a:latin typeface="+mn-lt"/>
                <a:ea typeface="+mn-ea"/>
                <a:cs typeface="+mn-ea"/>
                <a:sym typeface="+mn-lt"/>
              </a:rPr>
              <a:t>皮带机的其它安全装置</a:t>
            </a:r>
          </a:p>
        </p:txBody>
      </p:sp>
      <p:sp>
        <p:nvSpPr>
          <p:cNvPr id="46" name="Freeform 7"/>
          <p:cNvSpPr/>
          <p:nvPr/>
        </p:nvSpPr>
        <p:spPr bwMode="auto">
          <a:xfrm>
            <a:off x="252951" y="170154"/>
            <a:ext cx="968619" cy="969218"/>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606179" y="301055"/>
            <a:ext cx="837539" cy="838317"/>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sp>
        <p:nvSpPr>
          <p:cNvPr id="2" name="矩形 1"/>
          <p:cNvSpPr/>
          <p:nvPr/>
        </p:nvSpPr>
        <p:spPr>
          <a:xfrm>
            <a:off x="2218015" y="1367909"/>
            <a:ext cx="3877985" cy="369332"/>
          </a:xfrm>
          <a:prstGeom prst="rect">
            <a:avLst/>
          </a:prstGeom>
        </p:spPr>
        <p:txBody>
          <a:bodyPr wrap="none">
            <a:spAutoFit/>
          </a:bodyPr>
          <a:lstStyle/>
          <a:p>
            <a:r>
              <a:rPr lang="zh-CN" altLang="en-GB" kern="0" dirty="0">
                <a:solidFill>
                  <a:srgbClr val="B4302B"/>
                </a:solidFill>
                <a:cs typeface="+mn-ea"/>
                <a:sym typeface="+mn-lt"/>
              </a:rPr>
              <a:t>皮带机上还必须安装的安全装置包括</a:t>
            </a:r>
            <a:endParaRPr lang="zh-CN" altLang="en-US" dirty="0">
              <a:solidFill>
                <a:srgbClr val="B4302B"/>
              </a:solidFill>
            </a:endParaRPr>
          </a:p>
        </p:txBody>
      </p:sp>
      <p:sp>
        <p:nvSpPr>
          <p:cNvPr id="17" name="work-tools-cross_53063"/>
          <p:cNvSpPr>
            <a:spLocks noChangeAspect="1"/>
          </p:cNvSpPr>
          <p:nvPr/>
        </p:nvSpPr>
        <p:spPr bwMode="auto">
          <a:xfrm>
            <a:off x="1677827" y="1367909"/>
            <a:ext cx="384033" cy="369332"/>
          </a:xfrm>
          <a:custGeom>
            <a:avLst/>
            <a:gdLst>
              <a:gd name="connsiteX0" fmla="*/ 61288 w 609549"/>
              <a:gd name="connsiteY0" fmla="*/ 383285 h 586216"/>
              <a:gd name="connsiteX1" fmla="*/ 71162 w 609549"/>
              <a:gd name="connsiteY1" fmla="*/ 387101 h 586216"/>
              <a:gd name="connsiteX2" fmla="*/ 120018 w 609549"/>
              <a:gd name="connsiteY2" fmla="*/ 435892 h 586216"/>
              <a:gd name="connsiteX3" fmla="*/ 120018 w 609549"/>
              <a:gd name="connsiteY3" fmla="*/ 454200 h 586216"/>
              <a:gd name="connsiteX4" fmla="*/ 56639 w 609549"/>
              <a:gd name="connsiteY4" fmla="*/ 517543 h 586216"/>
              <a:gd name="connsiteX5" fmla="*/ 35592 w 609549"/>
              <a:gd name="connsiteY5" fmla="*/ 513644 h 586216"/>
              <a:gd name="connsiteX6" fmla="*/ 51877 w 609549"/>
              <a:gd name="connsiteY6" fmla="*/ 388099 h 586216"/>
              <a:gd name="connsiteX7" fmla="*/ 61288 w 609549"/>
              <a:gd name="connsiteY7" fmla="*/ 383285 h 586216"/>
              <a:gd name="connsiteX8" fmla="*/ 235245 w 609549"/>
              <a:gd name="connsiteY8" fmla="*/ 302810 h 586216"/>
              <a:gd name="connsiteX9" fmla="*/ 306042 w 609549"/>
              <a:gd name="connsiteY9" fmla="*/ 373466 h 586216"/>
              <a:gd name="connsiteX10" fmla="*/ 258717 w 609549"/>
              <a:gd name="connsiteY10" fmla="*/ 420680 h 586216"/>
              <a:gd name="connsiteX11" fmla="*/ 230246 w 609549"/>
              <a:gd name="connsiteY11" fmla="*/ 550152 h 586216"/>
              <a:gd name="connsiteX12" fmla="*/ 92223 w 609549"/>
              <a:gd name="connsiteY12" fmla="*/ 575305 h 586216"/>
              <a:gd name="connsiteX13" fmla="*/ 88748 w 609549"/>
              <a:gd name="connsiteY13" fmla="*/ 556143 h 586216"/>
              <a:gd name="connsiteX14" fmla="*/ 165115 w 609549"/>
              <a:gd name="connsiteY14" fmla="*/ 479877 h 586216"/>
              <a:gd name="connsiteX15" fmla="*/ 165115 w 609549"/>
              <a:gd name="connsiteY15" fmla="*/ 446308 h 586216"/>
              <a:gd name="connsiteX16" fmla="*/ 88700 w 609549"/>
              <a:gd name="connsiteY16" fmla="*/ 369995 h 586216"/>
              <a:gd name="connsiteX17" fmla="*/ 92128 w 609549"/>
              <a:gd name="connsiteY17" fmla="*/ 350976 h 586216"/>
              <a:gd name="connsiteX18" fmla="*/ 189111 w 609549"/>
              <a:gd name="connsiteY18" fmla="*/ 348884 h 586216"/>
              <a:gd name="connsiteX19" fmla="*/ 257958 w 609549"/>
              <a:gd name="connsiteY19" fmla="*/ 161679 h 586216"/>
              <a:gd name="connsiteX20" fmla="*/ 317251 w 609549"/>
              <a:gd name="connsiteY20" fmla="*/ 220879 h 586216"/>
              <a:gd name="connsiteX21" fmla="*/ 388070 w 609549"/>
              <a:gd name="connsiteY21" fmla="*/ 291586 h 586216"/>
              <a:gd name="connsiteX22" fmla="*/ 604906 w 609549"/>
              <a:gd name="connsiteY22" fmla="*/ 508130 h 586216"/>
              <a:gd name="connsiteX23" fmla="*/ 604906 w 609549"/>
              <a:gd name="connsiteY23" fmla="*/ 530526 h 586216"/>
              <a:gd name="connsiteX24" fmla="*/ 556567 w 609549"/>
              <a:gd name="connsiteY24" fmla="*/ 578789 h 586216"/>
              <a:gd name="connsiteX25" fmla="*/ 545327 w 609549"/>
              <a:gd name="connsiteY25" fmla="*/ 583449 h 586216"/>
              <a:gd name="connsiteX26" fmla="*/ 534135 w 609549"/>
              <a:gd name="connsiteY26" fmla="*/ 578789 h 586216"/>
              <a:gd name="connsiteX27" fmla="*/ 317251 w 609549"/>
              <a:gd name="connsiteY27" fmla="*/ 362293 h 586216"/>
              <a:gd name="connsiteX28" fmla="*/ 246481 w 609549"/>
              <a:gd name="connsiteY28" fmla="*/ 291586 h 586216"/>
              <a:gd name="connsiteX29" fmla="*/ 187140 w 609549"/>
              <a:gd name="connsiteY29" fmla="*/ 232339 h 586216"/>
              <a:gd name="connsiteX30" fmla="*/ 58606 w 609549"/>
              <a:gd name="connsiteY30" fmla="*/ 160814 h 586216"/>
              <a:gd name="connsiteX31" fmla="*/ 126401 w 609549"/>
              <a:gd name="connsiteY31" fmla="*/ 228498 h 586216"/>
              <a:gd name="connsiteX32" fmla="*/ 111975 w 609549"/>
              <a:gd name="connsiteY32" fmla="*/ 242899 h 586216"/>
              <a:gd name="connsiteX33" fmla="*/ 119307 w 609549"/>
              <a:gd name="connsiteY33" fmla="*/ 250219 h 586216"/>
              <a:gd name="connsiteX34" fmla="*/ 119307 w 609549"/>
              <a:gd name="connsiteY34" fmla="*/ 277692 h 586216"/>
              <a:gd name="connsiteX35" fmla="*/ 115641 w 609549"/>
              <a:gd name="connsiteY35" fmla="*/ 281352 h 586216"/>
              <a:gd name="connsiteX36" fmla="*/ 88123 w 609549"/>
              <a:gd name="connsiteY36" fmla="*/ 281352 h 586216"/>
              <a:gd name="connsiteX37" fmla="*/ 5712 w 609549"/>
              <a:gd name="connsiteY37" fmla="*/ 199029 h 586216"/>
              <a:gd name="connsiteX38" fmla="*/ 5712 w 609549"/>
              <a:gd name="connsiteY38" fmla="*/ 171604 h 586216"/>
              <a:gd name="connsiteX39" fmla="*/ 9378 w 609549"/>
              <a:gd name="connsiteY39" fmla="*/ 167944 h 586216"/>
              <a:gd name="connsiteX40" fmla="*/ 36849 w 609549"/>
              <a:gd name="connsiteY40" fmla="*/ 167944 h 586216"/>
              <a:gd name="connsiteX41" fmla="*/ 44180 w 609549"/>
              <a:gd name="connsiteY41" fmla="*/ 175264 h 586216"/>
              <a:gd name="connsiteX42" fmla="*/ 585775 w 609549"/>
              <a:gd name="connsiteY42" fmla="*/ 66370 h 586216"/>
              <a:gd name="connsiteX43" fmla="*/ 595263 w 609549"/>
              <a:gd name="connsiteY43" fmla="*/ 73839 h 586216"/>
              <a:gd name="connsiteX44" fmla="*/ 578978 w 609549"/>
              <a:gd name="connsiteY44" fmla="*/ 199341 h 586216"/>
              <a:gd name="connsiteX45" fmla="*/ 559693 w 609549"/>
              <a:gd name="connsiteY45" fmla="*/ 200387 h 586216"/>
              <a:gd name="connsiteX46" fmla="*/ 510789 w 609549"/>
              <a:gd name="connsiteY46" fmla="*/ 151612 h 586216"/>
              <a:gd name="connsiteX47" fmla="*/ 510789 w 609549"/>
              <a:gd name="connsiteY47" fmla="*/ 133262 h 586216"/>
              <a:gd name="connsiteX48" fmla="*/ 574216 w 609549"/>
              <a:gd name="connsiteY48" fmla="*/ 69988 h 586216"/>
              <a:gd name="connsiteX49" fmla="*/ 585775 w 609549"/>
              <a:gd name="connsiteY49" fmla="*/ 66370 h 586216"/>
              <a:gd name="connsiteX50" fmla="*/ 158702 w 609549"/>
              <a:gd name="connsiteY50" fmla="*/ 26758 h 586216"/>
              <a:gd name="connsiteX51" fmla="*/ 172463 w 609549"/>
              <a:gd name="connsiteY51" fmla="*/ 32464 h 586216"/>
              <a:gd name="connsiteX52" fmla="*/ 179701 w 609549"/>
              <a:gd name="connsiteY52" fmla="*/ 39691 h 586216"/>
              <a:gd name="connsiteX53" fmla="*/ 246935 w 609549"/>
              <a:gd name="connsiteY53" fmla="*/ 106831 h 586216"/>
              <a:gd name="connsiteX54" fmla="*/ 254886 w 609549"/>
              <a:gd name="connsiteY54" fmla="*/ 114819 h 586216"/>
              <a:gd name="connsiteX55" fmla="*/ 257600 w 609549"/>
              <a:gd name="connsiteY55" fmla="*/ 138879 h 586216"/>
              <a:gd name="connsiteX56" fmla="*/ 254886 w 609549"/>
              <a:gd name="connsiteY56" fmla="*/ 142255 h 586216"/>
              <a:gd name="connsiteX57" fmla="*/ 252315 w 609549"/>
              <a:gd name="connsiteY57" fmla="*/ 144823 h 586216"/>
              <a:gd name="connsiteX58" fmla="*/ 246696 w 609549"/>
              <a:gd name="connsiteY58" fmla="*/ 150434 h 586216"/>
              <a:gd name="connsiteX59" fmla="*/ 175892 w 609549"/>
              <a:gd name="connsiteY59" fmla="*/ 221140 h 586216"/>
              <a:gd name="connsiteX60" fmla="*/ 172463 w 609549"/>
              <a:gd name="connsiteY60" fmla="*/ 224611 h 586216"/>
              <a:gd name="connsiteX61" fmla="*/ 170130 w 609549"/>
              <a:gd name="connsiteY61" fmla="*/ 226560 h 586216"/>
              <a:gd name="connsiteX62" fmla="*/ 162274 w 609549"/>
              <a:gd name="connsiteY62" fmla="*/ 229936 h 586216"/>
              <a:gd name="connsiteX63" fmla="*/ 158702 w 609549"/>
              <a:gd name="connsiteY63" fmla="*/ 230269 h 586216"/>
              <a:gd name="connsiteX64" fmla="*/ 144942 w 609549"/>
              <a:gd name="connsiteY64" fmla="*/ 224611 h 586216"/>
              <a:gd name="connsiteX65" fmla="*/ 137609 w 609549"/>
              <a:gd name="connsiteY65" fmla="*/ 217288 h 586216"/>
              <a:gd name="connsiteX66" fmla="*/ 69804 w 609549"/>
              <a:gd name="connsiteY66" fmla="*/ 149578 h 586216"/>
              <a:gd name="connsiteX67" fmla="*/ 62519 w 609549"/>
              <a:gd name="connsiteY67" fmla="*/ 142255 h 586216"/>
              <a:gd name="connsiteX68" fmla="*/ 62519 w 609549"/>
              <a:gd name="connsiteY68" fmla="*/ 114819 h 586216"/>
              <a:gd name="connsiteX69" fmla="*/ 144942 w 609549"/>
              <a:gd name="connsiteY69" fmla="*/ 32464 h 586216"/>
              <a:gd name="connsiteX70" fmla="*/ 158702 w 609549"/>
              <a:gd name="connsiteY70" fmla="*/ 26758 h 586216"/>
              <a:gd name="connsiteX71" fmla="*/ 254809 w 609549"/>
              <a:gd name="connsiteY71" fmla="*/ 6542 h 586216"/>
              <a:gd name="connsiteX72" fmla="*/ 321015 w 609549"/>
              <a:gd name="connsiteY72" fmla="*/ 29913 h 586216"/>
              <a:gd name="connsiteX73" fmla="*/ 260017 w 609549"/>
              <a:gd name="connsiteY73" fmla="*/ 97465 h 586216"/>
              <a:gd name="connsiteX74" fmla="*/ 193067 w 609549"/>
              <a:gd name="connsiteY74" fmla="*/ 30626 h 586216"/>
              <a:gd name="connsiteX75" fmla="*/ 254809 w 609549"/>
              <a:gd name="connsiteY75" fmla="*/ 6542 h 586216"/>
              <a:gd name="connsiteX76" fmla="*/ 503105 w 609549"/>
              <a:gd name="connsiteY76" fmla="*/ 953 h 586216"/>
              <a:gd name="connsiteX77" fmla="*/ 538560 w 609549"/>
              <a:gd name="connsiteY77" fmla="*/ 10911 h 586216"/>
              <a:gd name="connsiteX78" fmla="*/ 542083 w 609549"/>
              <a:gd name="connsiteY78" fmla="*/ 30073 h 586216"/>
              <a:gd name="connsiteX79" fmla="*/ 465709 w 609549"/>
              <a:gd name="connsiteY79" fmla="*/ 106341 h 586216"/>
              <a:gd name="connsiteX80" fmla="*/ 465709 w 609549"/>
              <a:gd name="connsiteY80" fmla="*/ 139911 h 586216"/>
              <a:gd name="connsiteX81" fmla="*/ 542131 w 609549"/>
              <a:gd name="connsiteY81" fmla="*/ 216227 h 586216"/>
              <a:gd name="connsiteX82" fmla="*/ 538655 w 609549"/>
              <a:gd name="connsiteY82" fmla="*/ 235246 h 586216"/>
              <a:gd name="connsiteX83" fmla="*/ 442187 w 609549"/>
              <a:gd name="connsiteY83" fmla="*/ 237528 h 586216"/>
              <a:gd name="connsiteX84" fmla="*/ 399238 w 609549"/>
              <a:gd name="connsiteY84" fmla="*/ 280370 h 586216"/>
              <a:gd name="connsiteX85" fmla="*/ 328482 w 609549"/>
              <a:gd name="connsiteY85" fmla="*/ 209712 h 586216"/>
              <a:gd name="connsiteX86" fmla="*/ 372240 w 609549"/>
              <a:gd name="connsiteY86" fmla="*/ 166015 h 586216"/>
              <a:gd name="connsiteX87" fmla="*/ 400571 w 609549"/>
              <a:gd name="connsiteY87" fmla="*/ 36064 h 586216"/>
              <a:gd name="connsiteX88" fmla="*/ 503105 w 609549"/>
              <a:gd name="connsiteY88" fmla="*/ 953 h 586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09549" h="586216">
                <a:moveTo>
                  <a:pt x="61288" y="383285"/>
                </a:moveTo>
                <a:cubicBezTo>
                  <a:pt x="64829" y="383106"/>
                  <a:pt x="68448" y="384367"/>
                  <a:pt x="71162" y="387101"/>
                </a:cubicBezTo>
                <a:lnTo>
                  <a:pt x="120018" y="435892"/>
                </a:lnTo>
                <a:cubicBezTo>
                  <a:pt x="125113" y="440933"/>
                  <a:pt x="125113" y="449160"/>
                  <a:pt x="120018" y="454200"/>
                </a:cubicBezTo>
                <a:lnTo>
                  <a:pt x="56639" y="517543"/>
                </a:lnTo>
                <a:cubicBezTo>
                  <a:pt x="50211" y="523963"/>
                  <a:pt x="39211" y="522013"/>
                  <a:pt x="35592" y="513644"/>
                </a:cubicBezTo>
                <a:cubicBezTo>
                  <a:pt x="17783" y="472794"/>
                  <a:pt x="23211" y="424288"/>
                  <a:pt x="51877" y="388099"/>
                </a:cubicBezTo>
                <a:cubicBezTo>
                  <a:pt x="54282" y="385079"/>
                  <a:pt x="57746" y="383463"/>
                  <a:pt x="61288" y="383285"/>
                </a:cubicBezTo>
                <a:close/>
                <a:moveTo>
                  <a:pt x="235245" y="302810"/>
                </a:moveTo>
                <a:lnTo>
                  <a:pt x="306042" y="373466"/>
                </a:lnTo>
                <a:lnTo>
                  <a:pt x="258717" y="420680"/>
                </a:lnTo>
                <a:cubicBezTo>
                  <a:pt x="274667" y="464329"/>
                  <a:pt x="265192" y="515300"/>
                  <a:pt x="230246" y="550152"/>
                </a:cubicBezTo>
                <a:cubicBezTo>
                  <a:pt x="192919" y="587430"/>
                  <a:pt x="137644" y="595798"/>
                  <a:pt x="92223" y="575305"/>
                </a:cubicBezTo>
                <a:cubicBezTo>
                  <a:pt x="84701" y="571882"/>
                  <a:pt x="82892" y="561992"/>
                  <a:pt x="88748" y="556143"/>
                </a:cubicBezTo>
                <a:lnTo>
                  <a:pt x="165115" y="479877"/>
                </a:lnTo>
                <a:cubicBezTo>
                  <a:pt x="174399" y="470605"/>
                  <a:pt x="174399" y="455580"/>
                  <a:pt x="165115" y="446308"/>
                </a:cubicBezTo>
                <a:lnTo>
                  <a:pt x="88700" y="369995"/>
                </a:lnTo>
                <a:cubicBezTo>
                  <a:pt x="82844" y="364194"/>
                  <a:pt x="84653" y="354399"/>
                  <a:pt x="92128" y="350976"/>
                </a:cubicBezTo>
                <a:cubicBezTo>
                  <a:pt x="122789" y="337092"/>
                  <a:pt x="157973" y="336379"/>
                  <a:pt x="189111" y="348884"/>
                </a:cubicBezTo>
                <a:close/>
                <a:moveTo>
                  <a:pt x="257958" y="161679"/>
                </a:moveTo>
                <a:lnTo>
                  <a:pt x="317251" y="220879"/>
                </a:lnTo>
                <a:lnTo>
                  <a:pt x="388070" y="291586"/>
                </a:lnTo>
                <a:lnTo>
                  <a:pt x="604906" y="508130"/>
                </a:lnTo>
                <a:cubicBezTo>
                  <a:pt x="611097" y="514311"/>
                  <a:pt x="611097" y="524344"/>
                  <a:pt x="604906" y="530526"/>
                </a:cubicBezTo>
                <a:lnTo>
                  <a:pt x="556567" y="578789"/>
                </a:lnTo>
                <a:cubicBezTo>
                  <a:pt x="553471" y="581880"/>
                  <a:pt x="549423" y="583449"/>
                  <a:pt x="545327" y="583449"/>
                </a:cubicBezTo>
                <a:cubicBezTo>
                  <a:pt x="541279" y="583449"/>
                  <a:pt x="537231" y="581880"/>
                  <a:pt x="534135" y="578789"/>
                </a:cubicBezTo>
                <a:lnTo>
                  <a:pt x="317251" y="362293"/>
                </a:lnTo>
                <a:lnTo>
                  <a:pt x="246481" y="291586"/>
                </a:lnTo>
                <a:lnTo>
                  <a:pt x="187140" y="232339"/>
                </a:lnTo>
                <a:close/>
                <a:moveTo>
                  <a:pt x="58606" y="160814"/>
                </a:moveTo>
                <a:lnTo>
                  <a:pt x="126401" y="228498"/>
                </a:lnTo>
                <a:lnTo>
                  <a:pt x="111975" y="242899"/>
                </a:lnTo>
                <a:lnTo>
                  <a:pt x="119307" y="250219"/>
                </a:lnTo>
                <a:cubicBezTo>
                  <a:pt x="126877" y="257824"/>
                  <a:pt x="126877" y="270087"/>
                  <a:pt x="119307" y="277692"/>
                </a:cubicBezTo>
                <a:lnTo>
                  <a:pt x="115641" y="281352"/>
                </a:lnTo>
                <a:cubicBezTo>
                  <a:pt x="108024" y="288909"/>
                  <a:pt x="95741" y="288909"/>
                  <a:pt x="88123" y="281352"/>
                </a:cubicBezTo>
                <a:lnTo>
                  <a:pt x="5712" y="199029"/>
                </a:lnTo>
                <a:cubicBezTo>
                  <a:pt x="-1905" y="191424"/>
                  <a:pt x="-1905" y="179161"/>
                  <a:pt x="5712" y="171604"/>
                </a:cubicBezTo>
                <a:lnTo>
                  <a:pt x="9378" y="167944"/>
                </a:lnTo>
                <a:cubicBezTo>
                  <a:pt x="16948" y="160339"/>
                  <a:pt x="29231" y="160339"/>
                  <a:pt x="36849" y="167944"/>
                </a:cubicBezTo>
                <a:lnTo>
                  <a:pt x="44180" y="175264"/>
                </a:lnTo>
                <a:close/>
                <a:moveTo>
                  <a:pt x="585775" y="66370"/>
                </a:moveTo>
                <a:cubicBezTo>
                  <a:pt x="589775" y="67101"/>
                  <a:pt x="593430" y="69680"/>
                  <a:pt x="595263" y="73839"/>
                </a:cubicBezTo>
                <a:cubicBezTo>
                  <a:pt x="613072" y="114675"/>
                  <a:pt x="607644" y="163212"/>
                  <a:pt x="578978" y="199341"/>
                </a:cubicBezTo>
                <a:cubicBezTo>
                  <a:pt x="574168" y="205379"/>
                  <a:pt x="565121" y="205854"/>
                  <a:pt x="559693" y="200387"/>
                </a:cubicBezTo>
                <a:lnTo>
                  <a:pt x="510789" y="151612"/>
                </a:lnTo>
                <a:cubicBezTo>
                  <a:pt x="505742" y="146526"/>
                  <a:pt x="505742" y="138349"/>
                  <a:pt x="510789" y="133262"/>
                </a:cubicBezTo>
                <a:lnTo>
                  <a:pt x="574216" y="69988"/>
                </a:lnTo>
                <a:cubicBezTo>
                  <a:pt x="577430" y="66756"/>
                  <a:pt x="581775" y="65639"/>
                  <a:pt x="585775" y="66370"/>
                </a:cubicBezTo>
                <a:close/>
                <a:moveTo>
                  <a:pt x="158702" y="26758"/>
                </a:moveTo>
                <a:cubicBezTo>
                  <a:pt x="163655" y="26758"/>
                  <a:pt x="168654" y="28660"/>
                  <a:pt x="172463" y="32464"/>
                </a:cubicBezTo>
                <a:lnTo>
                  <a:pt x="179701" y="39691"/>
                </a:lnTo>
                <a:lnTo>
                  <a:pt x="246935" y="106831"/>
                </a:lnTo>
                <a:lnTo>
                  <a:pt x="254886" y="114819"/>
                </a:lnTo>
                <a:cubicBezTo>
                  <a:pt x="261457" y="121334"/>
                  <a:pt x="262362" y="131414"/>
                  <a:pt x="257600" y="138879"/>
                </a:cubicBezTo>
                <a:cubicBezTo>
                  <a:pt x="256839" y="140068"/>
                  <a:pt x="255934" y="141209"/>
                  <a:pt x="254886" y="142255"/>
                </a:cubicBezTo>
                <a:lnTo>
                  <a:pt x="252315" y="144823"/>
                </a:lnTo>
                <a:lnTo>
                  <a:pt x="246696" y="150434"/>
                </a:lnTo>
                <a:lnTo>
                  <a:pt x="175892" y="221140"/>
                </a:lnTo>
                <a:lnTo>
                  <a:pt x="172463" y="224611"/>
                </a:lnTo>
                <a:cubicBezTo>
                  <a:pt x="171702" y="225324"/>
                  <a:pt x="170940" y="225990"/>
                  <a:pt x="170130" y="226560"/>
                </a:cubicBezTo>
                <a:cubicBezTo>
                  <a:pt x="167749" y="228319"/>
                  <a:pt x="165083" y="229413"/>
                  <a:pt x="162274" y="229936"/>
                </a:cubicBezTo>
                <a:cubicBezTo>
                  <a:pt x="161083" y="230174"/>
                  <a:pt x="159893" y="230269"/>
                  <a:pt x="158702" y="230269"/>
                </a:cubicBezTo>
                <a:cubicBezTo>
                  <a:pt x="153703" y="230269"/>
                  <a:pt x="148751" y="228367"/>
                  <a:pt x="144942" y="224611"/>
                </a:cubicBezTo>
                <a:lnTo>
                  <a:pt x="137609" y="217288"/>
                </a:lnTo>
                <a:lnTo>
                  <a:pt x="69804" y="149578"/>
                </a:lnTo>
                <a:lnTo>
                  <a:pt x="62519" y="142255"/>
                </a:lnTo>
                <a:cubicBezTo>
                  <a:pt x="54900" y="134647"/>
                  <a:pt x="54900" y="122380"/>
                  <a:pt x="62519" y="114819"/>
                </a:cubicBezTo>
                <a:lnTo>
                  <a:pt x="144942" y="32464"/>
                </a:lnTo>
                <a:cubicBezTo>
                  <a:pt x="148751" y="28660"/>
                  <a:pt x="153750" y="26758"/>
                  <a:pt x="158702" y="26758"/>
                </a:cubicBezTo>
                <a:close/>
                <a:moveTo>
                  <a:pt x="254809" y="6542"/>
                </a:moveTo>
                <a:cubicBezTo>
                  <a:pt x="277279" y="4029"/>
                  <a:pt x="300492" y="9424"/>
                  <a:pt x="321015" y="29913"/>
                </a:cubicBezTo>
                <a:cubicBezTo>
                  <a:pt x="380347" y="89193"/>
                  <a:pt x="337205" y="46124"/>
                  <a:pt x="260017" y="97465"/>
                </a:cubicBezTo>
                <a:lnTo>
                  <a:pt x="193067" y="30626"/>
                </a:lnTo>
                <a:cubicBezTo>
                  <a:pt x="210614" y="19479"/>
                  <a:pt x="232340" y="9056"/>
                  <a:pt x="254809" y="6542"/>
                </a:cubicBezTo>
                <a:close/>
                <a:moveTo>
                  <a:pt x="503105" y="953"/>
                </a:moveTo>
                <a:cubicBezTo>
                  <a:pt x="515252" y="2468"/>
                  <a:pt x="527216" y="5788"/>
                  <a:pt x="538560" y="10911"/>
                </a:cubicBezTo>
                <a:cubicBezTo>
                  <a:pt x="546131" y="14334"/>
                  <a:pt x="547940" y="24224"/>
                  <a:pt x="542083" y="30073"/>
                </a:cubicBezTo>
                <a:lnTo>
                  <a:pt x="465709" y="106341"/>
                </a:lnTo>
                <a:cubicBezTo>
                  <a:pt x="456424" y="115613"/>
                  <a:pt x="456424" y="130639"/>
                  <a:pt x="465709" y="139911"/>
                </a:cubicBezTo>
                <a:lnTo>
                  <a:pt x="542131" y="216227"/>
                </a:lnTo>
                <a:cubicBezTo>
                  <a:pt x="547940" y="222028"/>
                  <a:pt x="546178" y="231823"/>
                  <a:pt x="538655" y="235246"/>
                </a:cubicBezTo>
                <a:cubicBezTo>
                  <a:pt x="508181" y="249035"/>
                  <a:pt x="473184" y="249844"/>
                  <a:pt x="442187" y="237528"/>
                </a:cubicBezTo>
                <a:lnTo>
                  <a:pt x="399238" y="280370"/>
                </a:lnTo>
                <a:lnTo>
                  <a:pt x="328482" y="209712"/>
                </a:lnTo>
                <a:lnTo>
                  <a:pt x="372240" y="166015"/>
                </a:lnTo>
                <a:cubicBezTo>
                  <a:pt x="356051" y="122270"/>
                  <a:pt x="365527" y="71060"/>
                  <a:pt x="400571" y="36064"/>
                </a:cubicBezTo>
                <a:cubicBezTo>
                  <a:pt x="428569" y="8106"/>
                  <a:pt x="466664" y="-3592"/>
                  <a:pt x="503105" y="953"/>
                </a:cubicBezTo>
                <a:close/>
              </a:path>
            </a:pathLst>
          </a:custGeom>
          <a:solidFill>
            <a:srgbClr val="B4302B"/>
          </a:solidFill>
          <a:ln>
            <a:noFill/>
          </a:ln>
        </p:spPr>
      </p:sp>
      <p:sp>
        <p:nvSpPr>
          <p:cNvPr id="4" name="矩形 3"/>
          <p:cNvSpPr/>
          <p:nvPr/>
        </p:nvSpPr>
        <p:spPr>
          <a:xfrm>
            <a:off x="2218015" y="2147549"/>
            <a:ext cx="8307105" cy="830997"/>
          </a:xfrm>
          <a:prstGeom prst="rect">
            <a:avLst/>
          </a:prstGeom>
        </p:spPr>
        <p:txBody>
          <a:bodyPr wrap="square">
            <a:spAutoFit/>
          </a:bodyPr>
          <a:lstStyle/>
          <a:p>
            <a:pPr lvl="0" fontAlgn="base">
              <a:lnSpc>
                <a:spcPct val="150000"/>
              </a:lnSpc>
              <a:spcBef>
                <a:spcPct val="20000"/>
              </a:spcBef>
              <a:spcAft>
                <a:spcPct val="0"/>
              </a:spcAft>
              <a:buClr>
                <a:schemeClr val="hlink"/>
              </a:buClr>
              <a:buSzPct val="120000"/>
              <a:defRPr/>
            </a:pPr>
            <a:r>
              <a:rPr lang="zh-CN" altLang="en-GB" sz="1600" kern="0" dirty="0">
                <a:cs typeface="+mn-ea"/>
                <a:sym typeface="+mn-lt"/>
              </a:rPr>
              <a:t>如果从皮带机控制开关的位置不能清楚地看到整条皮带机的状况，则应设置音频启动报警系统（必要时可安装可视报警系统）</a:t>
            </a:r>
          </a:p>
        </p:txBody>
      </p:sp>
      <p:cxnSp>
        <p:nvCxnSpPr>
          <p:cNvPr id="6" name="直接连接符 5"/>
          <p:cNvCxnSpPr/>
          <p:nvPr/>
        </p:nvCxnSpPr>
        <p:spPr>
          <a:xfrm>
            <a:off x="1948981" y="2095500"/>
            <a:ext cx="0" cy="4467225"/>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7" name="椭圆 6"/>
          <p:cNvSpPr/>
          <p:nvPr/>
        </p:nvSpPr>
        <p:spPr>
          <a:xfrm>
            <a:off x="1825156" y="2278687"/>
            <a:ext cx="247650" cy="247650"/>
          </a:xfrm>
          <a:prstGeom prst="ellipse">
            <a:avLst/>
          </a:prstGeom>
          <a:solidFill>
            <a:srgbClr val="B71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矩形 38"/>
          <p:cNvSpPr/>
          <p:nvPr/>
        </p:nvSpPr>
        <p:spPr>
          <a:xfrm>
            <a:off x="2196631" y="3080369"/>
            <a:ext cx="8307105" cy="417743"/>
          </a:xfrm>
          <a:prstGeom prst="rect">
            <a:avLst/>
          </a:prstGeom>
        </p:spPr>
        <p:txBody>
          <a:bodyPr wrap="square">
            <a:spAutoFit/>
          </a:bodyPr>
          <a:lstStyle/>
          <a:p>
            <a:pPr lvl="0" fontAlgn="base">
              <a:lnSpc>
                <a:spcPct val="150000"/>
              </a:lnSpc>
              <a:spcBef>
                <a:spcPct val="20000"/>
              </a:spcBef>
              <a:spcAft>
                <a:spcPct val="0"/>
              </a:spcAft>
              <a:buClr>
                <a:schemeClr val="hlink"/>
              </a:buClr>
              <a:buSzPct val="120000"/>
              <a:defRPr/>
            </a:pPr>
            <a:r>
              <a:rPr lang="zh-CN" altLang="en-US" sz="1600" kern="0" dirty="0">
                <a:cs typeface="+mn-ea"/>
                <a:sym typeface="+mn-lt"/>
              </a:rPr>
              <a:t> 紧急拉绳开关应设置在显眼且便于使用的位置；</a:t>
            </a:r>
            <a:endParaRPr lang="zh-CN" altLang="en-GB" sz="1600" kern="0" dirty="0">
              <a:cs typeface="+mn-ea"/>
              <a:sym typeface="+mn-lt"/>
            </a:endParaRPr>
          </a:p>
        </p:txBody>
      </p:sp>
      <p:sp>
        <p:nvSpPr>
          <p:cNvPr id="40" name="椭圆 39"/>
          <p:cNvSpPr/>
          <p:nvPr/>
        </p:nvSpPr>
        <p:spPr>
          <a:xfrm>
            <a:off x="1825156" y="3201243"/>
            <a:ext cx="247650" cy="247650"/>
          </a:xfrm>
          <a:prstGeom prst="ellipse">
            <a:avLst/>
          </a:prstGeom>
          <a:solidFill>
            <a:srgbClr val="3B38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矩形 40"/>
          <p:cNvSpPr/>
          <p:nvPr/>
        </p:nvSpPr>
        <p:spPr>
          <a:xfrm>
            <a:off x="2218015" y="4054974"/>
            <a:ext cx="8307105" cy="417743"/>
          </a:xfrm>
          <a:prstGeom prst="rect">
            <a:avLst/>
          </a:prstGeom>
        </p:spPr>
        <p:txBody>
          <a:bodyPr wrap="square">
            <a:spAutoFit/>
          </a:bodyPr>
          <a:lstStyle/>
          <a:p>
            <a:pPr lvl="0" fontAlgn="base">
              <a:lnSpc>
                <a:spcPct val="150000"/>
              </a:lnSpc>
              <a:spcBef>
                <a:spcPct val="20000"/>
              </a:spcBef>
              <a:spcAft>
                <a:spcPct val="0"/>
              </a:spcAft>
              <a:buClr>
                <a:schemeClr val="hlink"/>
              </a:buClr>
              <a:buSzPct val="120000"/>
              <a:defRPr/>
            </a:pPr>
            <a:r>
              <a:rPr lang="zh-CN" altLang="en-US" sz="1600" kern="0" dirty="0">
                <a:cs typeface="+mn-ea"/>
                <a:sym typeface="+mn-lt"/>
              </a:rPr>
              <a:t>设置头顶和侧壁防护，防止物料坠落对作业人员造成伤害；</a:t>
            </a:r>
            <a:endParaRPr lang="zh-CN" altLang="en-GB" sz="1600" kern="0" dirty="0">
              <a:cs typeface="+mn-ea"/>
              <a:sym typeface="+mn-lt"/>
            </a:endParaRPr>
          </a:p>
        </p:txBody>
      </p:sp>
      <p:sp>
        <p:nvSpPr>
          <p:cNvPr id="42" name="椭圆 41"/>
          <p:cNvSpPr/>
          <p:nvPr/>
        </p:nvSpPr>
        <p:spPr>
          <a:xfrm>
            <a:off x="1825156" y="4186112"/>
            <a:ext cx="247650" cy="247650"/>
          </a:xfrm>
          <a:prstGeom prst="ellipse">
            <a:avLst/>
          </a:prstGeom>
          <a:solidFill>
            <a:srgbClr val="B71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矩形 42"/>
          <p:cNvSpPr/>
          <p:nvPr/>
        </p:nvSpPr>
        <p:spPr>
          <a:xfrm>
            <a:off x="2218015" y="5029964"/>
            <a:ext cx="8307105" cy="417743"/>
          </a:xfrm>
          <a:prstGeom prst="rect">
            <a:avLst/>
          </a:prstGeom>
        </p:spPr>
        <p:txBody>
          <a:bodyPr wrap="square">
            <a:spAutoFit/>
          </a:bodyPr>
          <a:lstStyle/>
          <a:p>
            <a:pPr lvl="0" fontAlgn="base">
              <a:lnSpc>
                <a:spcPct val="150000"/>
              </a:lnSpc>
              <a:spcBef>
                <a:spcPct val="20000"/>
              </a:spcBef>
              <a:spcAft>
                <a:spcPct val="0"/>
              </a:spcAft>
              <a:buClr>
                <a:schemeClr val="hlink"/>
              </a:buClr>
              <a:buSzPct val="120000"/>
              <a:defRPr/>
            </a:pPr>
            <a:r>
              <a:rPr lang="zh-CN" altLang="en-US" sz="1600" kern="0" dirty="0">
                <a:cs typeface="+mn-ea"/>
                <a:sym typeface="+mn-lt"/>
              </a:rPr>
              <a:t>设计合理且装有护栏、踢脚板的扶梯、人行道、平台；</a:t>
            </a:r>
            <a:endParaRPr lang="zh-CN" altLang="en-GB" sz="1600" kern="0" dirty="0">
              <a:cs typeface="+mn-ea"/>
              <a:sym typeface="+mn-lt"/>
            </a:endParaRPr>
          </a:p>
        </p:txBody>
      </p:sp>
      <p:sp>
        <p:nvSpPr>
          <p:cNvPr id="44" name="椭圆 43"/>
          <p:cNvSpPr/>
          <p:nvPr/>
        </p:nvSpPr>
        <p:spPr>
          <a:xfrm>
            <a:off x="1825156" y="5161102"/>
            <a:ext cx="247650" cy="247650"/>
          </a:xfrm>
          <a:prstGeom prst="ellipse">
            <a:avLst/>
          </a:prstGeom>
          <a:solidFill>
            <a:srgbClr val="3B38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矩形 47"/>
          <p:cNvSpPr/>
          <p:nvPr/>
        </p:nvSpPr>
        <p:spPr>
          <a:xfrm>
            <a:off x="2218015" y="5873572"/>
            <a:ext cx="8307105" cy="417743"/>
          </a:xfrm>
          <a:prstGeom prst="rect">
            <a:avLst/>
          </a:prstGeom>
        </p:spPr>
        <p:txBody>
          <a:bodyPr wrap="square">
            <a:spAutoFit/>
          </a:bodyPr>
          <a:lstStyle/>
          <a:p>
            <a:pPr lvl="0" fontAlgn="base">
              <a:lnSpc>
                <a:spcPct val="150000"/>
              </a:lnSpc>
              <a:spcBef>
                <a:spcPct val="20000"/>
              </a:spcBef>
              <a:spcAft>
                <a:spcPct val="0"/>
              </a:spcAft>
              <a:buClr>
                <a:schemeClr val="hlink"/>
              </a:buClr>
              <a:buSzPct val="120000"/>
              <a:defRPr/>
            </a:pPr>
            <a:r>
              <a:rPr lang="zh-CN" altLang="en-US" sz="1600" kern="0" dirty="0">
                <a:cs typeface="+mn-ea"/>
                <a:sym typeface="+mn-lt"/>
              </a:rPr>
              <a:t>在必要的位置设置照明装置和安全标识。</a:t>
            </a:r>
            <a:endParaRPr lang="zh-CN" altLang="en-GB" sz="1600" kern="0" dirty="0">
              <a:cs typeface="+mn-ea"/>
              <a:sym typeface="+mn-lt"/>
            </a:endParaRPr>
          </a:p>
        </p:txBody>
      </p:sp>
      <p:sp>
        <p:nvSpPr>
          <p:cNvPr id="49" name="椭圆 48"/>
          <p:cNvSpPr/>
          <p:nvPr/>
        </p:nvSpPr>
        <p:spPr>
          <a:xfrm>
            <a:off x="1825156" y="6004710"/>
            <a:ext cx="247650" cy="247650"/>
          </a:xfrm>
          <a:prstGeom prst="ellipse">
            <a:avLst/>
          </a:prstGeom>
          <a:solidFill>
            <a:srgbClr val="B71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iamond 29"/>
          <p:cNvSpPr/>
          <p:nvPr/>
        </p:nvSpPr>
        <p:spPr>
          <a:xfrm>
            <a:off x="5003735" y="4204119"/>
            <a:ext cx="840217" cy="840217"/>
          </a:xfrm>
          <a:prstGeom prst="diamond">
            <a:avLst/>
          </a:prstGeom>
          <a:solidFill>
            <a:srgbClr val="3B3838"/>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noAutofit/>
          </a:bodyPr>
          <a:lstStyle/>
          <a:p>
            <a:pPr algn="ctr"/>
            <a:r>
              <a:rPr lang="en-US" altLang="zh-CN" sz="2800" dirty="0">
                <a:solidFill>
                  <a:schemeClr val="bg1"/>
                </a:solidFill>
                <a:cs typeface="+mn-ea"/>
                <a:sym typeface="+mn-lt"/>
              </a:rPr>
              <a:t>03</a:t>
            </a:r>
          </a:p>
        </p:txBody>
      </p:sp>
      <p:sp>
        <p:nvSpPr>
          <p:cNvPr id="21" name="TextBox 39"/>
          <p:cNvSpPr txBox="1"/>
          <p:nvPr/>
        </p:nvSpPr>
        <p:spPr>
          <a:xfrm>
            <a:off x="5551856" y="4499898"/>
            <a:ext cx="3962573" cy="242864"/>
          </a:xfrm>
          <a:prstGeom prst="rect">
            <a:avLst/>
          </a:prstGeom>
          <a:noFill/>
        </p:spPr>
        <p:txBody>
          <a:bodyPr wrap="none" lIns="480000" tIns="0" rIns="0" bIns="0" anchor="b" anchorCtr="0">
            <a:noAutofit/>
          </a:bodyPr>
          <a:lstStyle/>
          <a:p>
            <a:r>
              <a:rPr lang="zh-CN" altLang="en-US" sz="2000" b="1" dirty="0">
                <a:solidFill>
                  <a:srgbClr val="3B3838"/>
                </a:solidFill>
                <a:cs typeface="+mn-ea"/>
                <a:sym typeface="+mn-lt"/>
              </a:rPr>
              <a:t>如何开展设备本质安全管理</a:t>
            </a:r>
          </a:p>
        </p:txBody>
      </p:sp>
      <p:sp>
        <p:nvSpPr>
          <p:cNvPr id="13" name="Diamond 31"/>
          <p:cNvSpPr/>
          <p:nvPr/>
        </p:nvSpPr>
        <p:spPr>
          <a:xfrm>
            <a:off x="5003735" y="3077938"/>
            <a:ext cx="840217" cy="840217"/>
          </a:xfrm>
          <a:prstGeom prst="diamond">
            <a:avLst/>
          </a:prstGeom>
          <a:solidFill>
            <a:srgbClr val="B4302B"/>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noAutofit/>
          </a:bodyPr>
          <a:lstStyle/>
          <a:p>
            <a:pPr algn="ctr"/>
            <a:r>
              <a:rPr lang="en-US" altLang="zh-CN" sz="2800" dirty="0">
                <a:solidFill>
                  <a:schemeClr val="bg1"/>
                </a:solidFill>
                <a:cs typeface="+mn-ea"/>
                <a:sym typeface="+mn-lt"/>
              </a:rPr>
              <a:t>02</a:t>
            </a:r>
          </a:p>
        </p:txBody>
      </p:sp>
      <p:sp>
        <p:nvSpPr>
          <p:cNvPr id="19" name="TextBox 37"/>
          <p:cNvSpPr txBox="1"/>
          <p:nvPr/>
        </p:nvSpPr>
        <p:spPr>
          <a:xfrm>
            <a:off x="5551856" y="3429000"/>
            <a:ext cx="3962573" cy="242864"/>
          </a:xfrm>
          <a:prstGeom prst="rect">
            <a:avLst/>
          </a:prstGeom>
          <a:noFill/>
        </p:spPr>
        <p:txBody>
          <a:bodyPr wrap="none" lIns="480000" tIns="0" rIns="0" bIns="0" anchor="b" anchorCtr="0">
            <a:noAutofit/>
          </a:bodyPr>
          <a:lstStyle/>
          <a:p>
            <a:r>
              <a:rPr lang="zh-CN" altLang="en-US" sz="2000" b="1" dirty="0">
                <a:solidFill>
                  <a:srgbClr val="B4302B"/>
                </a:solidFill>
                <a:cs typeface="+mn-ea"/>
                <a:sym typeface="+mn-lt"/>
              </a:rPr>
              <a:t>设备本质安全风险管理</a:t>
            </a:r>
          </a:p>
        </p:txBody>
      </p:sp>
      <p:sp>
        <p:nvSpPr>
          <p:cNvPr id="15" name="Diamond 33"/>
          <p:cNvSpPr/>
          <p:nvPr/>
        </p:nvSpPr>
        <p:spPr>
          <a:xfrm>
            <a:off x="5039883" y="2034307"/>
            <a:ext cx="757667" cy="757667"/>
          </a:xfrm>
          <a:prstGeom prst="diamond">
            <a:avLst/>
          </a:prstGeom>
          <a:solidFill>
            <a:srgbClr val="B71C2B"/>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noAutofit/>
          </a:bodyPr>
          <a:lstStyle/>
          <a:p>
            <a:pPr algn="ctr"/>
            <a:r>
              <a:rPr lang="en-US" altLang="zh-CN" sz="2800" dirty="0">
                <a:solidFill>
                  <a:schemeClr val="bg1"/>
                </a:solidFill>
                <a:cs typeface="+mn-ea"/>
                <a:sym typeface="+mn-lt"/>
              </a:rPr>
              <a:t>01</a:t>
            </a:r>
          </a:p>
        </p:txBody>
      </p:sp>
      <p:sp>
        <p:nvSpPr>
          <p:cNvPr id="17" name="TextBox 35"/>
          <p:cNvSpPr txBox="1"/>
          <p:nvPr/>
        </p:nvSpPr>
        <p:spPr>
          <a:xfrm>
            <a:off x="5580858" y="2338826"/>
            <a:ext cx="3962573" cy="242864"/>
          </a:xfrm>
          <a:prstGeom prst="rect">
            <a:avLst/>
          </a:prstGeom>
          <a:noFill/>
        </p:spPr>
        <p:txBody>
          <a:bodyPr wrap="none" lIns="480000" tIns="0" rIns="0" bIns="0" anchor="b" anchorCtr="0">
            <a:noAutofit/>
          </a:bodyPr>
          <a:lstStyle/>
          <a:p>
            <a:r>
              <a:rPr lang="zh-CN" altLang="en-US" sz="2000" b="1" dirty="0">
                <a:solidFill>
                  <a:srgbClr val="B71C2B"/>
                </a:solidFill>
                <a:cs typeface="+mn-ea"/>
                <a:sym typeface="+mn-lt"/>
              </a:rPr>
              <a:t>设备本质安全管理基本原理</a:t>
            </a:r>
          </a:p>
        </p:txBody>
      </p:sp>
      <p:sp>
        <p:nvSpPr>
          <p:cNvPr id="34" name="Freeform 7"/>
          <p:cNvSpPr/>
          <p:nvPr/>
        </p:nvSpPr>
        <p:spPr bwMode="auto">
          <a:xfrm>
            <a:off x="1116550" y="-1114361"/>
            <a:ext cx="3145687" cy="3147631"/>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B71C2B"/>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cs typeface="+mn-ea"/>
              <a:sym typeface="+mn-lt"/>
            </a:endParaRPr>
          </a:p>
        </p:txBody>
      </p:sp>
      <p:grpSp>
        <p:nvGrpSpPr>
          <p:cNvPr id="38" name="组合 37"/>
          <p:cNvGrpSpPr/>
          <p:nvPr/>
        </p:nvGrpSpPr>
        <p:grpSpPr>
          <a:xfrm>
            <a:off x="-1401152" y="194273"/>
            <a:ext cx="3944757" cy="3947196"/>
            <a:chOff x="265239" y="1114832"/>
            <a:chExt cx="2796817" cy="2798546"/>
          </a:xfrm>
        </p:grpSpPr>
        <p:sp>
          <p:nvSpPr>
            <p:cNvPr id="39" name="Freeform 3297"/>
            <p:cNvSpPr/>
            <p:nvPr/>
          </p:nvSpPr>
          <p:spPr bwMode="auto">
            <a:xfrm>
              <a:off x="265239" y="1114832"/>
              <a:ext cx="2796817" cy="2798546"/>
            </a:xfrm>
            <a:custGeom>
              <a:avLst/>
              <a:gdLst>
                <a:gd name="T0" fmla="*/ 1619 w 3239"/>
                <a:gd name="T1" fmla="*/ 3241 h 3241"/>
                <a:gd name="T2" fmla="*/ 0 w 3239"/>
                <a:gd name="T3" fmla="*/ 1620 h 3241"/>
                <a:gd name="T4" fmla="*/ 1619 w 3239"/>
                <a:gd name="T5" fmla="*/ 0 h 3241"/>
                <a:gd name="T6" fmla="*/ 3239 w 3239"/>
                <a:gd name="T7" fmla="*/ 1620 h 3241"/>
                <a:gd name="T8" fmla="*/ 1619 w 3239"/>
                <a:gd name="T9" fmla="*/ 3241 h 3241"/>
              </a:gdLst>
              <a:ahLst/>
              <a:cxnLst>
                <a:cxn ang="0">
                  <a:pos x="T0" y="T1"/>
                </a:cxn>
                <a:cxn ang="0">
                  <a:pos x="T2" y="T3"/>
                </a:cxn>
                <a:cxn ang="0">
                  <a:pos x="T4" y="T5"/>
                </a:cxn>
                <a:cxn ang="0">
                  <a:pos x="T6" y="T7"/>
                </a:cxn>
                <a:cxn ang="0">
                  <a:pos x="T8" y="T9"/>
                </a:cxn>
              </a:cxnLst>
              <a:rect l="0" t="0" r="r" b="b"/>
              <a:pathLst>
                <a:path w="3239" h="3241">
                  <a:moveTo>
                    <a:pt x="1619" y="3241"/>
                  </a:moveTo>
                  <a:lnTo>
                    <a:pt x="0" y="1620"/>
                  </a:lnTo>
                  <a:lnTo>
                    <a:pt x="1619" y="0"/>
                  </a:lnTo>
                  <a:lnTo>
                    <a:pt x="3239" y="1620"/>
                  </a:lnTo>
                  <a:lnTo>
                    <a:pt x="1619" y="3241"/>
                  </a:lnTo>
                  <a:close/>
                </a:path>
              </a:pathLst>
            </a:custGeom>
            <a:solidFill>
              <a:srgbClr val="FFFFFF"/>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cs typeface="+mn-ea"/>
                <a:sym typeface="+mn-lt"/>
              </a:endParaRPr>
            </a:p>
          </p:txBody>
        </p:sp>
        <p:sp>
          <p:nvSpPr>
            <p:cNvPr id="40" name="Freeform 3297"/>
            <p:cNvSpPr/>
            <p:nvPr/>
          </p:nvSpPr>
          <p:spPr bwMode="auto">
            <a:xfrm>
              <a:off x="436579" y="1266619"/>
              <a:ext cx="2469149" cy="2470676"/>
            </a:xfrm>
            <a:custGeom>
              <a:avLst/>
              <a:gdLst>
                <a:gd name="T0" fmla="*/ 1619 w 3239"/>
                <a:gd name="T1" fmla="*/ 3241 h 3241"/>
                <a:gd name="T2" fmla="*/ 0 w 3239"/>
                <a:gd name="T3" fmla="*/ 1620 h 3241"/>
                <a:gd name="T4" fmla="*/ 1619 w 3239"/>
                <a:gd name="T5" fmla="*/ 0 h 3241"/>
                <a:gd name="T6" fmla="*/ 3239 w 3239"/>
                <a:gd name="T7" fmla="*/ 1620 h 3241"/>
                <a:gd name="T8" fmla="*/ 1619 w 3239"/>
                <a:gd name="T9" fmla="*/ 3241 h 3241"/>
              </a:gdLst>
              <a:ahLst/>
              <a:cxnLst>
                <a:cxn ang="0">
                  <a:pos x="T0" y="T1"/>
                </a:cxn>
                <a:cxn ang="0">
                  <a:pos x="T2" y="T3"/>
                </a:cxn>
                <a:cxn ang="0">
                  <a:pos x="T4" y="T5"/>
                </a:cxn>
                <a:cxn ang="0">
                  <a:pos x="T6" y="T7"/>
                </a:cxn>
                <a:cxn ang="0">
                  <a:pos x="T8" y="T9"/>
                </a:cxn>
              </a:cxnLst>
              <a:rect l="0" t="0" r="r" b="b"/>
              <a:pathLst>
                <a:path w="3239" h="3241">
                  <a:moveTo>
                    <a:pt x="1619" y="3241"/>
                  </a:moveTo>
                  <a:lnTo>
                    <a:pt x="0" y="1620"/>
                  </a:lnTo>
                  <a:lnTo>
                    <a:pt x="1619" y="0"/>
                  </a:lnTo>
                  <a:lnTo>
                    <a:pt x="3239" y="1620"/>
                  </a:lnTo>
                  <a:lnTo>
                    <a:pt x="1619" y="3241"/>
                  </a:lnTo>
                  <a:close/>
                </a:path>
              </a:pathLst>
            </a:custGeom>
            <a:blipFill dpi="0" rotWithShape="1">
              <a:blip r:embed="rId3">
                <a:extLst>
                  <a:ext uri="{28A0092B-C50C-407E-A947-70E740481C1C}">
                    <a14:useLocalDpi xmlns:a14="http://schemas.microsoft.com/office/drawing/2010/main" val="0"/>
                  </a:ext>
                </a:extLst>
              </a:blip>
              <a:srcRect/>
              <a:stretch>
                <a:fillRect l="-12000" r="-30000"/>
              </a:stretch>
            </a:blipFill>
            <a:ln>
              <a:noFill/>
            </a:ln>
          </p:spPr>
          <p:txBody>
            <a:bodyPr vert="horz" wrap="square" lIns="121920" tIns="60960" rIns="121920" bIns="60960" numCol="1" anchor="t" anchorCtr="0" compatLnSpc="1"/>
            <a:lstStyle/>
            <a:p>
              <a:endParaRPr lang="zh-CN" altLang="en-US" sz="2400">
                <a:cs typeface="+mn-ea"/>
                <a:sym typeface="+mn-lt"/>
              </a:endParaRPr>
            </a:p>
          </p:txBody>
        </p:sp>
      </p:grpSp>
      <p:grpSp>
        <p:nvGrpSpPr>
          <p:cNvPr id="35" name="组合 34"/>
          <p:cNvGrpSpPr/>
          <p:nvPr/>
        </p:nvGrpSpPr>
        <p:grpSpPr>
          <a:xfrm>
            <a:off x="2017685" y="2005478"/>
            <a:ext cx="2182187" cy="2184213"/>
            <a:chOff x="2343540" y="491900"/>
            <a:chExt cx="1636640" cy="1638160"/>
          </a:xfrm>
        </p:grpSpPr>
        <p:sp>
          <p:nvSpPr>
            <p:cNvPr id="36" name="Freeform 3301"/>
            <p:cNvSpPr/>
            <p:nvPr/>
          </p:nvSpPr>
          <p:spPr bwMode="auto">
            <a:xfrm>
              <a:off x="2343540" y="491900"/>
              <a:ext cx="1636640" cy="1638160"/>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333333"/>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cs typeface="+mn-ea"/>
                <a:sym typeface="+mn-lt"/>
              </a:endParaRPr>
            </a:p>
          </p:txBody>
        </p:sp>
        <p:sp>
          <p:nvSpPr>
            <p:cNvPr id="37" name="矩形 36"/>
            <p:cNvSpPr/>
            <p:nvPr/>
          </p:nvSpPr>
          <p:spPr>
            <a:xfrm>
              <a:off x="2449948" y="967459"/>
              <a:ext cx="1467561" cy="500090"/>
            </a:xfrm>
            <a:prstGeom prst="rect">
              <a:avLst/>
            </a:prstGeom>
          </p:spPr>
          <p:txBody>
            <a:bodyPr wrap="square">
              <a:spAutoFit/>
            </a:bodyPr>
            <a:lstStyle/>
            <a:p>
              <a:pPr algn="ctr"/>
              <a:r>
                <a:rPr lang="zh-CN" altLang="en-US" sz="2135" b="1" dirty="0">
                  <a:solidFill>
                    <a:schemeClr val="bg1">
                      <a:lumMod val="100000"/>
                    </a:schemeClr>
                  </a:solidFill>
                  <a:cs typeface="+mn-ea"/>
                  <a:sym typeface="+mn-lt"/>
                </a:rPr>
                <a:t>目录</a:t>
              </a:r>
              <a:endParaRPr lang="en-US" altLang="zh-CN" sz="2135" b="1" dirty="0">
                <a:solidFill>
                  <a:schemeClr val="bg1">
                    <a:lumMod val="100000"/>
                  </a:schemeClr>
                </a:solidFill>
                <a:cs typeface="+mn-ea"/>
                <a:sym typeface="+mn-lt"/>
              </a:endParaRPr>
            </a:p>
            <a:p>
              <a:pPr algn="ctr"/>
              <a:r>
                <a:rPr lang="en-US" altLang="zh-CN" sz="1600" b="1" dirty="0">
                  <a:solidFill>
                    <a:schemeClr val="bg1">
                      <a:lumMod val="100000"/>
                    </a:schemeClr>
                  </a:solidFill>
                  <a:cs typeface="+mn-ea"/>
                  <a:sym typeface="+mn-lt"/>
                </a:rPr>
                <a:t>CONTENT</a:t>
              </a:r>
              <a:endParaRPr lang="en-US" altLang="zh-CN" sz="2135" b="1" dirty="0">
                <a:solidFill>
                  <a:schemeClr val="bg1">
                    <a:lumMod val="100000"/>
                  </a:schemeClr>
                </a:solidFill>
                <a:cs typeface="+mn-ea"/>
                <a:sym typeface="+mn-lt"/>
              </a:endParaRPr>
            </a:p>
          </p:txBody>
        </p:sp>
      </p:grpSp>
      <p:sp>
        <p:nvSpPr>
          <p:cNvPr id="42" name="Freeform 7"/>
          <p:cNvSpPr/>
          <p:nvPr/>
        </p:nvSpPr>
        <p:spPr bwMode="auto">
          <a:xfrm>
            <a:off x="636699" y="3630389"/>
            <a:ext cx="2974487" cy="2976324"/>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B71C2B"/>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cs typeface="+mn-ea"/>
              <a:sym typeface="+mn-lt"/>
            </a:endParaRPr>
          </a:p>
        </p:txBody>
      </p:sp>
      <p:sp>
        <p:nvSpPr>
          <p:cNvPr id="43" name="Freeform 5"/>
          <p:cNvSpPr/>
          <p:nvPr/>
        </p:nvSpPr>
        <p:spPr bwMode="auto">
          <a:xfrm>
            <a:off x="8112224" y="5231876"/>
            <a:ext cx="3487515" cy="3491824"/>
          </a:xfrm>
          <a:custGeom>
            <a:avLst/>
            <a:gdLst>
              <a:gd name="T0" fmla="*/ 809 w 1619"/>
              <a:gd name="T1" fmla="*/ 1621 h 1621"/>
              <a:gd name="T2" fmla="*/ 0 w 1619"/>
              <a:gd name="T3" fmla="*/ 810 h 1621"/>
              <a:gd name="T4" fmla="*/ 809 w 1619"/>
              <a:gd name="T5" fmla="*/ 0 h 1621"/>
              <a:gd name="T6" fmla="*/ 1619 w 1619"/>
              <a:gd name="T7" fmla="*/ 810 h 1621"/>
              <a:gd name="T8" fmla="*/ 809 w 1619"/>
              <a:gd name="T9" fmla="*/ 1621 h 1621"/>
            </a:gdLst>
            <a:ahLst/>
            <a:cxnLst>
              <a:cxn ang="0">
                <a:pos x="T0" y="T1"/>
              </a:cxn>
              <a:cxn ang="0">
                <a:pos x="T2" y="T3"/>
              </a:cxn>
              <a:cxn ang="0">
                <a:pos x="T4" y="T5"/>
              </a:cxn>
              <a:cxn ang="0">
                <a:pos x="T6" y="T7"/>
              </a:cxn>
              <a:cxn ang="0">
                <a:pos x="T8" y="T9"/>
              </a:cxn>
            </a:cxnLst>
            <a:rect l="0" t="0" r="r" b="b"/>
            <a:pathLst>
              <a:path w="1619" h="1621">
                <a:moveTo>
                  <a:pt x="809" y="1621"/>
                </a:moveTo>
                <a:lnTo>
                  <a:pt x="0" y="810"/>
                </a:lnTo>
                <a:lnTo>
                  <a:pt x="809" y="0"/>
                </a:lnTo>
                <a:lnTo>
                  <a:pt x="1619" y="810"/>
                </a:lnTo>
                <a:lnTo>
                  <a:pt x="809" y="1621"/>
                </a:lnTo>
                <a:close/>
              </a:path>
            </a:pathLst>
          </a:custGeom>
          <a:solidFill>
            <a:srgbClr val="DD2431"/>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cs typeface="+mn-ea"/>
              <a:sym typeface="+mn-lt"/>
            </a:endParaRPr>
          </a:p>
        </p:txBody>
      </p:sp>
      <p:sp>
        <p:nvSpPr>
          <p:cNvPr id="44" name="Freeform 3301"/>
          <p:cNvSpPr/>
          <p:nvPr/>
        </p:nvSpPr>
        <p:spPr bwMode="auto">
          <a:xfrm>
            <a:off x="10524216" y="6027427"/>
            <a:ext cx="2182187" cy="2184213"/>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333333"/>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cs typeface="+mn-ea"/>
              <a:sym typeface="+mn-lt"/>
            </a:endParaRPr>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500" fill="hold"/>
                                            <p:tgtEl>
                                              <p:spTgt spid="34"/>
                                            </p:tgtEl>
                                            <p:attrNameLst>
                                              <p:attrName>ppt_w</p:attrName>
                                            </p:attrNameLst>
                                          </p:cBhvr>
                                          <p:tavLst>
                                            <p:tav tm="0">
                                              <p:val>
                                                <p:fltVal val="0"/>
                                              </p:val>
                                            </p:tav>
                                            <p:tav tm="100000">
                                              <p:val>
                                                <p:strVal val="#ppt_w"/>
                                              </p:val>
                                            </p:tav>
                                          </p:tavLst>
                                        </p:anim>
                                        <p:anim calcmode="lin" valueType="num">
                                          <p:cBhvr>
                                            <p:cTn id="8" dur="500" fill="hold"/>
                                            <p:tgtEl>
                                              <p:spTgt spid="34"/>
                                            </p:tgtEl>
                                            <p:attrNameLst>
                                              <p:attrName>ppt_h</p:attrName>
                                            </p:attrNameLst>
                                          </p:cBhvr>
                                          <p:tavLst>
                                            <p:tav tm="0">
                                              <p:val>
                                                <p:fltVal val="0"/>
                                              </p:val>
                                            </p:tav>
                                            <p:tav tm="100000">
                                              <p:val>
                                                <p:strVal val="#ppt_h"/>
                                              </p:val>
                                            </p:tav>
                                          </p:tavLst>
                                        </p:anim>
                                        <p:animEffect transition="in" filter="fade">
                                          <p:cBhvr>
                                            <p:cTn id="9" dur="500"/>
                                            <p:tgtEl>
                                              <p:spTgt spid="3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nodeType="clickEffect" p14:presetBounceEnd="20000">
                                      <p:stCondLst>
                                        <p:cond delay="0"/>
                                      </p:stCondLst>
                                      <p:childTnLst>
                                        <p:set>
                                          <p:cBhvr>
                                            <p:cTn id="13" dur="1" fill="hold">
                                              <p:stCondLst>
                                                <p:cond delay="0"/>
                                              </p:stCondLst>
                                            </p:cTn>
                                            <p:tgtEl>
                                              <p:spTgt spid="38"/>
                                            </p:tgtEl>
                                            <p:attrNameLst>
                                              <p:attrName>style.visibility</p:attrName>
                                            </p:attrNameLst>
                                          </p:cBhvr>
                                          <p:to>
                                            <p:strVal val="visible"/>
                                          </p:to>
                                        </p:set>
                                        <p:anim calcmode="lin" valueType="num" p14:bounceEnd="20000">
                                          <p:cBhvr additive="base">
                                            <p:cTn id="14" dur="500" fill="hold"/>
                                            <p:tgtEl>
                                              <p:spTgt spid="38"/>
                                            </p:tgtEl>
                                            <p:attrNameLst>
                                              <p:attrName>ppt_x</p:attrName>
                                            </p:attrNameLst>
                                          </p:cBhvr>
                                          <p:tavLst>
                                            <p:tav tm="0">
                                              <p:val>
                                                <p:strVal val="0-#ppt_w/2"/>
                                              </p:val>
                                            </p:tav>
                                            <p:tav tm="100000">
                                              <p:val>
                                                <p:strVal val="#ppt_x"/>
                                              </p:val>
                                            </p:tav>
                                          </p:tavLst>
                                        </p:anim>
                                        <p:anim calcmode="lin" valueType="num" p14:bounceEnd="20000">
                                          <p:cBhvr additive="base">
                                            <p:cTn id="15" dur="500" fill="hold"/>
                                            <p:tgtEl>
                                              <p:spTgt spid="38"/>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1" fill="hold" nodeType="clickEffect" p14:presetBounceEnd="20000">
                                      <p:stCondLst>
                                        <p:cond delay="0"/>
                                      </p:stCondLst>
                                      <p:childTnLst>
                                        <p:set>
                                          <p:cBhvr>
                                            <p:cTn id="19" dur="1" fill="hold">
                                              <p:stCondLst>
                                                <p:cond delay="0"/>
                                              </p:stCondLst>
                                            </p:cTn>
                                            <p:tgtEl>
                                              <p:spTgt spid="35"/>
                                            </p:tgtEl>
                                            <p:attrNameLst>
                                              <p:attrName>style.visibility</p:attrName>
                                            </p:attrNameLst>
                                          </p:cBhvr>
                                          <p:to>
                                            <p:strVal val="visible"/>
                                          </p:to>
                                        </p:set>
                                        <p:anim calcmode="lin" valueType="num" p14:bounceEnd="20000">
                                          <p:cBhvr additive="base">
                                            <p:cTn id="20" dur="500" fill="hold"/>
                                            <p:tgtEl>
                                              <p:spTgt spid="35"/>
                                            </p:tgtEl>
                                            <p:attrNameLst>
                                              <p:attrName>ppt_x</p:attrName>
                                            </p:attrNameLst>
                                          </p:cBhvr>
                                          <p:tavLst>
                                            <p:tav tm="0">
                                              <p:val>
                                                <p:strVal val="#ppt_x"/>
                                              </p:val>
                                            </p:tav>
                                            <p:tav tm="100000">
                                              <p:val>
                                                <p:strVal val="#ppt_x"/>
                                              </p:val>
                                            </p:tav>
                                          </p:tavLst>
                                        </p:anim>
                                        <p:anim calcmode="lin" valueType="num" p14:bounceEnd="20000">
                                          <p:cBhvr additive="base">
                                            <p:cTn id="21" dur="500" fill="hold"/>
                                            <p:tgtEl>
                                              <p:spTgt spid="35"/>
                                            </p:tgtEl>
                                            <p:attrNameLst>
                                              <p:attrName>ppt_y</p:attrName>
                                            </p:attrNameLst>
                                          </p:cBhvr>
                                          <p:tavLst>
                                            <p:tav tm="0">
                                              <p:val>
                                                <p:strVal val="0-#ppt_h/2"/>
                                              </p:val>
                                            </p:tav>
                                            <p:tav tm="100000">
                                              <p:val>
                                                <p:strVal val="#ppt_y"/>
                                              </p:val>
                                            </p:tav>
                                          </p:tavLst>
                                        </p:anim>
                                      </p:childTnLst>
                                    </p:cTn>
                                  </p:par>
                                  <p:par>
                                    <p:cTn id="22" presetID="10" presetClass="entr" presetSubtype="0" fill="hold" grpId="0" nodeType="withEffect">
                                      <p:stCondLst>
                                        <p:cond delay="250"/>
                                      </p:stCondLst>
                                      <p:childTnLst>
                                        <p:set>
                                          <p:cBhvr>
                                            <p:cTn id="23" dur="1" fill="hold">
                                              <p:stCondLst>
                                                <p:cond delay="0"/>
                                              </p:stCondLst>
                                            </p:cTn>
                                            <p:tgtEl>
                                              <p:spTgt spid="42"/>
                                            </p:tgtEl>
                                            <p:attrNameLst>
                                              <p:attrName>style.visibility</p:attrName>
                                            </p:attrNameLst>
                                          </p:cBhvr>
                                          <p:to>
                                            <p:strVal val="visible"/>
                                          </p:to>
                                        </p:set>
                                        <p:anim calcmode="lin" valueType="num">
                                          <p:cBhvr>
                                            <p:cTn id="24" dur="500" fill="hold"/>
                                            <p:tgtEl>
                                              <p:spTgt spid="42"/>
                                            </p:tgtEl>
                                            <p:attrNameLst>
                                              <p:attrName>ppt_w</p:attrName>
                                            </p:attrNameLst>
                                          </p:cBhvr>
                                          <p:tavLst>
                                            <p:tav tm="0">
                                              <p:val>
                                                <p:fltVal val="0"/>
                                              </p:val>
                                            </p:tav>
                                            <p:tav tm="100000">
                                              <p:val>
                                                <p:strVal val="#ppt_w"/>
                                              </p:val>
                                            </p:tav>
                                          </p:tavLst>
                                        </p:anim>
                                        <p:anim calcmode="lin" valueType="num">
                                          <p:cBhvr>
                                            <p:cTn id="25" dur="500" fill="hold"/>
                                            <p:tgtEl>
                                              <p:spTgt spid="42"/>
                                            </p:tgtEl>
                                            <p:attrNameLst>
                                              <p:attrName>ppt_h</p:attrName>
                                            </p:attrNameLst>
                                          </p:cBhvr>
                                          <p:tavLst>
                                            <p:tav tm="0">
                                              <p:val>
                                                <p:fltVal val="0"/>
                                              </p:val>
                                            </p:tav>
                                            <p:tav tm="100000">
                                              <p:val>
                                                <p:strVal val="#ppt_h"/>
                                              </p:val>
                                            </p:tav>
                                          </p:tavLst>
                                        </p:anim>
                                        <p:animEffect transition="in" filter="fade">
                                          <p:cBhvr>
                                            <p:cTn id="26" dur="500"/>
                                            <p:tgtEl>
                                              <p:spTgt spid="42"/>
                                            </p:tgtEl>
                                          </p:cBhvr>
                                        </p:animEffect>
                                      </p:childTnLst>
                                    </p:cTn>
                                  </p:par>
                                </p:childTnLst>
                              </p:cTn>
                            </p:par>
                            <p:par>
                              <p:cTn id="27" fill="hold">
                                <p:stCondLst>
                                  <p:cond delay="500"/>
                                </p:stCondLst>
                                <p:childTnLst>
                                  <p:par>
                                    <p:cTn id="28" presetID="42" presetClass="entr" presetSubtype="0" fill="hold" grpId="0" nodeType="afterEffect">
                                      <p:stCondLst>
                                        <p:cond delay="0"/>
                                      </p:stCondLst>
                                      <p:childTnLst>
                                        <p:set>
                                          <p:cBhvr>
                                            <p:cTn id="29" dur="1" fill="hold">
                                              <p:stCondLst>
                                                <p:cond delay="0"/>
                                              </p:stCondLst>
                                            </p:cTn>
                                            <p:tgtEl>
                                              <p:spTgt spid="43"/>
                                            </p:tgtEl>
                                            <p:attrNameLst>
                                              <p:attrName>style.visibility</p:attrName>
                                            </p:attrNameLst>
                                          </p:cBhvr>
                                          <p:to>
                                            <p:strVal val="visible"/>
                                          </p:to>
                                        </p:set>
                                        <p:animEffect transition="in" filter="fade">
                                          <p:cBhvr>
                                            <p:cTn id="30" dur="1000"/>
                                            <p:tgtEl>
                                              <p:spTgt spid="43"/>
                                            </p:tgtEl>
                                          </p:cBhvr>
                                        </p:animEffect>
                                        <p:anim calcmode="lin" valueType="num">
                                          <p:cBhvr>
                                            <p:cTn id="31" dur="1000" fill="hold"/>
                                            <p:tgtEl>
                                              <p:spTgt spid="43"/>
                                            </p:tgtEl>
                                            <p:attrNameLst>
                                              <p:attrName>ppt_x</p:attrName>
                                            </p:attrNameLst>
                                          </p:cBhvr>
                                          <p:tavLst>
                                            <p:tav tm="0">
                                              <p:val>
                                                <p:strVal val="#ppt_x"/>
                                              </p:val>
                                            </p:tav>
                                            <p:tav tm="100000">
                                              <p:val>
                                                <p:strVal val="#ppt_x"/>
                                              </p:val>
                                            </p:tav>
                                          </p:tavLst>
                                        </p:anim>
                                        <p:anim calcmode="lin" valueType="num">
                                          <p:cBhvr>
                                            <p:cTn id="32" dur="1000" fill="hold"/>
                                            <p:tgtEl>
                                              <p:spTgt spid="43"/>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44"/>
                                            </p:tgtEl>
                                            <p:attrNameLst>
                                              <p:attrName>style.visibility</p:attrName>
                                            </p:attrNameLst>
                                          </p:cBhvr>
                                          <p:to>
                                            <p:strVal val="visible"/>
                                          </p:to>
                                        </p:set>
                                        <p:animEffect transition="in" filter="fade">
                                          <p:cBhvr>
                                            <p:cTn id="35" dur="1000"/>
                                            <p:tgtEl>
                                              <p:spTgt spid="44"/>
                                            </p:tgtEl>
                                          </p:cBhvr>
                                        </p:animEffect>
                                        <p:anim calcmode="lin" valueType="num">
                                          <p:cBhvr>
                                            <p:cTn id="36" dur="1000" fill="hold"/>
                                            <p:tgtEl>
                                              <p:spTgt spid="44"/>
                                            </p:tgtEl>
                                            <p:attrNameLst>
                                              <p:attrName>ppt_x</p:attrName>
                                            </p:attrNameLst>
                                          </p:cBhvr>
                                          <p:tavLst>
                                            <p:tav tm="0">
                                              <p:val>
                                                <p:strVal val="#ppt_x"/>
                                              </p:val>
                                            </p:tav>
                                            <p:tav tm="100000">
                                              <p:val>
                                                <p:strVal val="#ppt_x"/>
                                              </p:val>
                                            </p:tav>
                                          </p:tavLst>
                                        </p:anim>
                                        <p:anim calcmode="lin" valueType="num">
                                          <p:cBhvr>
                                            <p:cTn id="37"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42" grpId="0" animBg="1"/>
          <p:bldP spid="43" grpId="0" animBg="1"/>
          <p:bldP spid="4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500" fill="hold"/>
                                            <p:tgtEl>
                                              <p:spTgt spid="34"/>
                                            </p:tgtEl>
                                            <p:attrNameLst>
                                              <p:attrName>ppt_w</p:attrName>
                                            </p:attrNameLst>
                                          </p:cBhvr>
                                          <p:tavLst>
                                            <p:tav tm="0">
                                              <p:val>
                                                <p:fltVal val="0"/>
                                              </p:val>
                                            </p:tav>
                                            <p:tav tm="100000">
                                              <p:val>
                                                <p:strVal val="#ppt_w"/>
                                              </p:val>
                                            </p:tav>
                                          </p:tavLst>
                                        </p:anim>
                                        <p:anim calcmode="lin" valueType="num">
                                          <p:cBhvr>
                                            <p:cTn id="8" dur="500" fill="hold"/>
                                            <p:tgtEl>
                                              <p:spTgt spid="34"/>
                                            </p:tgtEl>
                                            <p:attrNameLst>
                                              <p:attrName>ppt_h</p:attrName>
                                            </p:attrNameLst>
                                          </p:cBhvr>
                                          <p:tavLst>
                                            <p:tav tm="0">
                                              <p:val>
                                                <p:fltVal val="0"/>
                                              </p:val>
                                            </p:tav>
                                            <p:tav tm="100000">
                                              <p:val>
                                                <p:strVal val="#ppt_h"/>
                                              </p:val>
                                            </p:tav>
                                          </p:tavLst>
                                        </p:anim>
                                        <p:animEffect transition="in" filter="fade">
                                          <p:cBhvr>
                                            <p:cTn id="9" dur="500"/>
                                            <p:tgtEl>
                                              <p:spTgt spid="3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nodeType="clickEffect">
                                      <p:stCondLst>
                                        <p:cond delay="0"/>
                                      </p:stCondLst>
                                      <p:childTnLst>
                                        <p:set>
                                          <p:cBhvr>
                                            <p:cTn id="13" dur="1" fill="hold">
                                              <p:stCondLst>
                                                <p:cond delay="0"/>
                                              </p:stCondLst>
                                            </p:cTn>
                                            <p:tgtEl>
                                              <p:spTgt spid="38"/>
                                            </p:tgtEl>
                                            <p:attrNameLst>
                                              <p:attrName>style.visibility</p:attrName>
                                            </p:attrNameLst>
                                          </p:cBhvr>
                                          <p:to>
                                            <p:strVal val="visible"/>
                                          </p:to>
                                        </p:set>
                                        <p:anim calcmode="lin" valueType="num">
                                          <p:cBhvr additive="base">
                                            <p:cTn id="14" dur="500" fill="hold"/>
                                            <p:tgtEl>
                                              <p:spTgt spid="38"/>
                                            </p:tgtEl>
                                            <p:attrNameLst>
                                              <p:attrName>ppt_x</p:attrName>
                                            </p:attrNameLst>
                                          </p:cBhvr>
                                          <p:tavLst>
                                            <p:tav tm="0">
                                              <p:val>
                                                <p:strVal val="0-#ppt_w/2"/>
                                              </p:val>
                                            </p:tav>
                                            <p:tav tm="100000">
                                              <p:val>
                                                <p:strVal val="#ppt_x"/>
                                              </p:val>
                                            </p:tav>
                                          </p:tavLst>
                                        </p:anim>
                                        <p:anim calcmode="lin" valueType="num">
                                          <p:cBhvr additive="base">
                                            <p:cTn id="15" dur="500" fill="hold"/>
                                            <p:tgtEl>
                                              <p:spTgt spid="38"/>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1" fill="hold" nodeType="clickEffect">
                                      <p:stCondLst>
                                        <p:cond delay="0"/>
                                      </p:stCondLst>
                                      <p:childTnLst>
                                        <p:set>
                                          <p:cBhvr>
                                            <p:cTn id="19" dur="1" fill="hold">
                                              <p:stCondLst>
                                                <p:cond delay="0"/>
                                              </p:stCondLst>
                                            </p:cTn>
                                            <p:tgtEl>
                                              <p:spTgt spid="35"/>
                                            </p:tgtEl>
                                            <p:attrNameLst>
                                              <p:attrName>style.visibility</p:attrName>
                                            </p:attrNameLst>
                                          </p:cBhvr>
                                          <p:to>
                                            <p:strVal val="visible"/>
                                          </p:to>
                                        </p:set>
                                        <p:anim calcmode="lin" valueType="num">
                                          <p:cBhvr additive="base">
                                            <p:cTn id="20" dur="500" fill="hold"/>
                                            <p:tgtEl>
                                              <p:spTgt spid="35"/>
                                            </p:tgtEl>
                                            <p:attrNameLst>
                                              <p:attrName>ppt_x</p:attrName>
                                            </p:attrNameLst>
                                          </p:cBhvr>
                                          <p:tavLst>
                                            <p:tav tm="0">
                                              <p:val>
                                                <p:strVal val="#ppt_x"/>
                                              </p:val>
                                            </p:tav>
                                            <p:tav tm="100000">
                                              <p:val>
                                                <p:strVal val="#ppt_x"/>
                                              </p:val>
                                            </p:tav>
                                          </p:tavLst>
                                        </p:anim>
                                        <p:anim calcmode="lin" valueType="num">
                                          <p:cBhvr additive="base">
                                            <p:cTn id="21" dur="500" fill="hold"/>
                                            <p:tgtEl>
                                              <p:spTgt spid="35"/>
                                            </p:tgtEl>
                                            <p:attrNameLst>
                                              <p:attrName>ppt_y</p:attrName>
                                            </p:attrNameLst>
                                          </p:cBhvr>
                                          <p:tavLst>
                                            <p:tav tm="0">
                                              <p:val>
                                                <p:strVal val="0-#ppt_h/2"/>
                                              </p:val>
                                            </p:tav>
                                            <p:tav tm="100000">
                                              <p:val>
                                                <p:strVal val="#ppt_y"/>
                                              </p:val>
                                            </p:tav>
                                          </p:tavLst>
                                        </p:anim>
                                      </p:childTnLst>
                                    </p:cTn>
                                  </p:par>
                                  <p:par>
                                    <p:cTn id="22" presetID="10" presetClass="entr" presetSubtype="0" fill="hold" grpId="0" nodeType="withEffect">
                                      <p:stCondLst>
                                        <p:cond delay="250"/>
                                      </p:stCondLst>
                                      <p:childTnLst>
                                        <p:set>
                                          <p:cBhvr>
                                            <p:cTn id="23" dur="1" fill="hold">
                                              <p:stCondLst>
                                                <p:cond delay="0"/>
                                              </p:stCondLst>
                                            </p:cTn>
                                            <p:tgtEl>
                                              <p:spTgt spid="42"/>
                                            </p:tgtEl>
                                            <p:attrNameLst>
                                              <p:attrName>style.visibility</p:attrName>
                                            </p:attrNameLst>
                                          </p:cBhvr>
                                          <p:to>
                                            <p:strVal val="visible"/>
                                          </p:to>
                                        </p:set>
                                        <p:anim calcmode="lin" valueType="num">
                                          <p:cBhvr>
                                            <p:cTn id="24" dur="500" fill="hold"/>
                                            <p:tgtEl>
                                              <p:spTgt spid="42"/>
                                            </p:tgtEl>
                                            <p:attrNameLst>
                                              <p:attrName>ppt_w</p:attrName>
                                            </p:attrNameLst>
                                          </p:cBhvr>
                                          <p:tavLst>
                                            <p:tav tm="0">
                                              <p:val>
                                                <p:fltVal val="0"/>
                                              </p:val>
                                            </p:tav>
                                            <p:tav tm="100000">
                                              <p:val>
                                                <p:strVal val="#ppt_w"/>
                                              </p:val>
                                            </p:tav>
                                          </p:tavLst>
                                        </p:anim>
                                        <p:anim calcmode="lin" valueType="num">
                                          <p:cBhvr>
                                            <p:cTn id="25" dur="500" fill="hold"/>
                                            <p:tgtEl>
                                              <p:spTgt spid="42"/>
                                            </p:tgtEl>
                                            <p:attrNameLst>
                                              <p:attrName>ppt_h</p:attrName>
                                            </p:attrNameLst>
                                          </p:cBhvr>
                                          <p:tavLst>
                                            <p:tav tm="0">
                                              <p:val>
                                                <p:fltVal val="0"/>
                                              </p:val>
                                            </p:tav>
                                            <p:tav tm="100000">
                                              <p:val>
                                                <p:strVal val="#ppt_h"/>
                                              </p:val>
                                            </p:tav>
                                          </p:tavLst>
                                        </p:anim>
                                        <p:animEffect transition="in" filter="fade">
                                          <p:cBhvr>
                                            <p:cTn id="26" dur="500"/>
                                            <p:tgtEl>
                                              <p:spTgt spid="42"/>
                                            </p:tgtEl>
                                          </p:cBhvr>
                                        </p:animEffect>
                                      </p:childTnLst>
                                    </p:cTn>
                                  </p:par>
                                </p:childTnLst>
                              </p:cTn>
                            </p:par>
                            <p:par>
                              <p:cTn id="27" fill="hold">
                                <p:stCondLst>
                                  <p:cond delay="500"/>
                                </p:stCondLst>
                                <p:childTnLst>
                                  <p:par>
                                    <p:cTn id="28" presetID="42" presetClass="entr" presetSubtype="0" fill="hold" grpId="0" nodeType="afterEffect">
                                      <p:stCondLst>
                                        <p:cond delay="0"/>
                                      </p:stCondLst>
                                      <p:childTnLst>
                                        <p:set>
                                          <p:cBhvr>
                                            <p:cTn id="29" dur="1" fill="hold">
                                              <p:stCondLst>
                                                <p:cond delay="0"/>
                                              </p:stCondLst>
                                            </p:cTn>
                                            <p:tgtEl>
                                              <p:spTgt spid="43"/>
                                            </p:tgtEl>
                                            <p:attrNameLst>
                                              <p:attrName>style.visibility</p:attrName>
                                            </p:attrNameLst>
                                          </p:cBhvr>
                                          <p:to>
                                            <p:strVal val="visible"/>
                                          </p:to>
                                        </p:set>
                                        <p:animEffect transition="in" filter="fade">
                                          <p:cBhvr>
                                            <p:cTn id="30" dur="1000"/>
                                            <p:tgtEl>
                                              <p:spTgt spid="43"/>
                                            </p:tgtEl>
                                          </p:cBhvr>
                                        </p:animEffect>
                                        <p:anim calcmode="lin" valueType="num">
                                          <p:cBhvr>
                                            <p:cTn id="31" dur="1000" fill="hold"/>
                                            <p:tgtEl>
                                              <p:spTgt spid="43"/>
                                            </p:tgtEl>
                                            <p:attrNameLst>
                                              <p:attrName>ppt_x</p:attrName>
                                            </p:attrNameLst>
                                          </p:cBhvr>
                                          <p:tavLst>
                                            <p:tav tm="0">
                                              <p:val>
                                                <p:strVal val="#ppt_x"/>
                                              </p:val>
                                            </p:tav>
                                            <p:tav tm="100000">
                                              <p:val>
                                                <p:strVal val="#ppt_x"/>
                                              </p:val>
                                            </p:tav>
                                          </p:tavLst>
                                        </p:anim>
                                        <p:anim calcmode="lin" valueType="num">
                                          <p:cBhvr>
                                            <p:cTn id="32" dur="1000" fill="hold"/>
                                            <p:tgtEl>
                                              <p:spTgt spid="43"/>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44"/>
                                            </p:tgtEl>
                                            <p:attrNameLst>
                                              <p:attrName>style.visibility</p:attrName>
                                            </p:attrNameLst>
                                          </p:cBhvr>
                                          <p:to>
                                            <p:strVal val="visible"/>
                                          </p:to>
                                        </p:set>
                                        <p:animEffect transition="in" filter="fade">
                                          <p:cBhvr>
                                            <p:cTn id="35" dur="1000"/>
                                            <p:tgtEl>
                                              <p:spTgt spid="44"/>
                                            </p:tgtEl>
                                          </p:cBhvr>
                                        </p:animEffect>
                                        <p:anim calcmode="lin" valueType="num">
                                          <p:cBhvr>
                                            <p:cTn id="36" dur="1000" fill="hold"/>
                                            <p:tgtEl>
                                              <p:spTgt spid="44"/>
                                            </p:tgtEl>
                                            <p:attrNameLst>
                                              <p:attrName>ppt_x</p:attrName>
                                            </p:attrNameLst>
                                          </p:cBhvr>
                                          <p:tavLst>
                                            <p:tav tm="0">
                                              <p:val>
                                                <p:strVal val="#ppt_x"/>
                                              </p:val>
                                            </p:tav>
                                            <p:tav tm="100000">
                                              <p:val>
                                                <p:strVal val="#ppt_x"/>
                                              </p:val>
                                            </p:tav>
                                          </p:tavLst>
                                        </p:anim>
                                        <p:anim calcmode="lin" valueType="num">
                                          <p:cBhvr>
                                            <p:cTn id="37"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42" grpId="0" animBg="1"/>
          <p:bldP spid="43" grpId="0" animBg="1"/>
          <p:bldP spid="44" grpId="0" animBg="1"/>
        </p:bldLst>
      </p:timing>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721179" y="5314069"/>
            <a:ext cx="4470821" cy="3087862"/>
            <a:chOff x="8793059" y="2348761"/>
            <a:chExt cx="4470821" cy="3087862"/>
          </a:xfrm>
        </p:grpSpPr>
        <p:sp>
          <p:nvSpPr>
            <p:cNvPr id="46" name="Freeform 7"/>
            <p:cNvSpPr/>
            <p:nvPr/>
          </p:nvSpPr>
          <p:spPr bwMode="auto">
            <a:xfrm>
              <a:off x="8793059" y="2348761"/>
              <a:ext cx="3085954" cy="3087862"/>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10595538" y="2557281"/>
              <a:ext cx="2668342" cy="2670821"/>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grpSp>
      <p:sp>
        <p:nvSpPr>
          <p:cNvPr id="16" name="文本框 1"/>
          <p:cNvSpPr txBox="1">
            <a:spLocks noChangeArrowheads="1"/>
          </p:cNvSpPr>
          <p:nvPr/>
        </p:nvSpPr>
        <p:spPr bwMode="auto">
          <a:xfrm>
            <a:off x="2073956" y="2268960"/>
            <a:ext cx="9537019"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a:ea typeface="宋体" charset="-122"/>
              </a:defRPr>
            </a:lvl1pPr>
            <a:lvl2pPr marL="742950" indent="-285750">
              <a:defRPr>
                <a:solidFill>
                  <a:schemeClr val="tx1"/>
                </a:solidFill>
                <a:latin typeface="Calibri"/>
                <a:ea typeface="宋体" charset="-122"/>
              </a:defRPr>
            </a:lvl2pPr>
            <a:lvl3pPr marL="1143000" indent="-228600">
              <a:defRPr>
                <a:solidFill>
                  <a:schemeClr val="tx1"/>
                </a:solidFill>
                <a:latin typeface="Calibri"/>
                <a:ea typeface="宋体" charset="-122"/>
              </a:defRPr>
            </a:lvl3pPr>
            <a:lvl4pPr marL="1600200" indent="-228600">
              <a:defRPr>
                <a:solidFill>
                  <a:schemeClr val="tx1"/>
                </a:solidFill>
                <a:latin typeface="Calibri"/>
                <a:ea typeface="宋体" charset="-122"/>
              </a:defRPr>
            </a:lvl4pPr>
            <a:lvl5pPr marL="2057400" indent="-228600">
              <a:defRPr>
                <a:solidFill>
                  <a:schemeClr val="tx1"/>
                </a:solidFill>
                <a:latin typeface="Calibri"/>
                <a:ea typeface="宋体" charset="-122"/>
              </a:defRPr>
            </a:lvl5pPr>
            <a:lvl6pPr marL="2514600" indent="-228600" fontAlgn="base">
              <a:spcBef>
                <a:spcPct val="0"/>
              </a:spcBef>
              <a:spcAft>
                <a:spcPct val="0"/>
              </a:spcAft>
              <a:defRPr>
                <a:solidFill>
                  <a:schemeClr val="tx1"/>
                </a:solidFill>
                <a:latin typeface="Calibri"/>
                <a:ea typeface="宋体" charset="-122"/>
              </a:defRPr>
            </a:lvl6pPr>
            <a:lvl7pPr marL="2971800" indent="-228600" fontAlgn="base">
              <a:spcBef>
                <a:spcPct val="0"/>
              </a:spcBef>
              <a:spcAft>
                <a:spcPct val="0"/>
              </a:spcAft>
              <a:defRPr>
                <a:solidFill>
                  <a:schemeClr val="tx1"/>
                </a:solidFill>
                <a:latin typeface="Calibri"/>
                <a:ea typeface="宋体" charset="-122"/>
              </a:defRPr>
            </a:lvl7pPr>
            <a:lvl8pPr marL="3429000" indent="-228600" fontAlgn="base">
              <a:spcBef>
                <a:spcPct val="0"/>
              </a:spcBef>
              <a:spcAft>
                <a:spcPct val="0"/>
              </a:spcAft>
              <a:defRPr>
                <a:solidFill>
                  <a:schemeClr val="tx1"/>
                </a:solidFill>
                <a:latin typeface="Calibri"/>
                <a:ea typeface="宋体" charset="-122"/>
              </a:defRPr>
            </a:lvl8pPr>
            <a:lvl9pPr marL="3886200" indent="-228600" fontAlgn="base">
              <a:spcBef>
                <a:spcPct val="0"/>
              </a:spcBef>
              <a:spcAft>
                <a:spcPct val="0"/>
              </a:spcAft>
              <a:defRPr>
                <a:solidFill>
                  <a:schemeClr val="tx1"/>
                </a:solidFill>
                <a:latin typeface="Calibri"/>
                <a:ea typeface="宋体" charset="-122"/>
              </a:defRPr>
            </a:lvl9pPr>
          </a:lstStyle>
          <a:p>
            <a:pPr>
              <a:defRPr/>
            </a:pPr>
            <a:r>
              <a:rPr lang="zh-CN" altLang="en-US" sz="6000" b="1" dirty="0">
                <a:solidFill>
                  <a:srgbClr val="B71C2B"/>
                </a:solidFill>
                <a:latin typeface="微软雅黑" charset="-122"/>
                <a:ea typeface="微软雅黑" charset="-122"/>
              </a:rPr>
              <a:t>如何开展设备本质安全管理</a:t>
            </a:r>
          </a:p>
        </p:txBody>
      </p:sp>
      <p:grpSp>
        <p:nvGrpSpPr>
          <p:cNvPr id="17" name="组合 16"/>
          <p:cNvGrpSpPr/>
          <p:nvPr/>
        </p:nvGrpSpPr>
        <p:grpSpPr bwMode="auto">
          <a:xfrm>
            <a:off x="618808" y="2157413"/>
            <a:ext cx="1289050" cy="1295400"/>
            <a:chOff x="3439886" y="2047910"/>
            <a:chExt cx="608204" cy="611710"/>
          </a:xfrm>
        </p:grpSpPr>
        <p:sp>
          <p:nvSpPr>
            <p:cNvPr id="25" name="矩形 24"/>
            <p:cNvSpPr/>
            <p:nvPr/>
          </p:nvSpPr>
          <p:spPr>
            <a:xfrm>
              <a:off x="3439886" y="2047910"/>
              <a:ext cx="608204" cy="607962"/>
            </a:xfrm>
            <a:prstGeom prst="rect">
              <a:avLst/>
            </a:prstGeom>
            <a:solidFill>
              <a:srgbClr val="3B383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p>
          </p:txBody>
        </p:sp>
        <p:sp>
          <p:nvSpPr>
            <p:cNvPr id="26" name="直角三角形 25"/>
            <p:cNvSpPr/>
            <p:nvPr/>
          </p:nvSpPr>
          <p:spPr>
            <a:xfrm>
              <a:off x="3439886" y="2051658"/>
              <a:ext cx="608204" cy="607962"/>
            </a:xfrm>
            <a:prstGeom prst="rtTriangle">
              <a:avLst/>
            </a:prstGeom>
            <a:solidFill>
              <a:srgbClr val="B71C2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p>
          </p:txBody>
        </p:sp>
      </p:grpSp>
      <p:sp>
        <p:nvSpPr>
          <p:cNvPr id="18" name="文本框 3"/>
          <p:cNvSpPr txBox="1">
            <a:spLocks noChangeArrowheads="1"/>
          </p:cNvSpPr>
          <p:nvPr/>
        </p:nvSpPr>
        <p:spPr bwMode="auto">
          <a:xfrm>
            <a:off x="910908" y="2244725"/>
            <a:ext cx="7048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charset="0"/>
              <a:buChar char="•"/>
              <a:defRPr sz="2800">
                <a:solidFill>
                  <a:schemeClr val="tx1"/>
                </a:solidFill>
                <a:latin typeface="Calibri"/>
                <a:ea typeface="宋体" charset="-122"/>
              </a:defRPr>
            </a:lvl1pPr>
            <a:lvl2pPr marL="742950" indent="-285750">
              <a:lnSpc>
                <a:spcPct val="90000"/>
              </a:lnSpc>
              <a:spcBef>
                <a:spcPts val="500"/>
              </a:spcBef>
              <a:buFont typeface="Arial" charset="0"/>
              <a:buChar char="•"/>
              <a:defRPr sz="2400">
                <a:solidFill>
                  <a:schemeClr val="tx1"/>
                </a:solidFill>
                <a:latin typeface="Calibri"/>
                <a:ea typeface="宋体" charset="-122"/>
              </a:defRPr>
            </a:lvl2pPr>
            <a:lvl3pPr marL="1143000" indent="-228600">
              <a:lnSpc>
                <a:spcPct val="90000"/>
              </a:lnSpc>
              <a:spcBef>
                <a:spcPts val="500"/>
              </a:spcBef>
              <a:buFont typeface="Arial" charset="0"/>
              <a:buChar char="•"/>
              <a:defRPr sz="2000">
                <a:solidFill>
                  <a:schemeClr val="tx1"/>
                </a:solidFill>
                <a:latin typeface="Calibri"/>
                <a:ea typeface="宋体" charset="-122"/>
              </a:defRPr>
            </a:lvl3pPr>
            <a:lvl4pPr marL="1600200" indent="-228600">
              <a:lnSpc>
                <a:spcPct val="90000"/>
              </a:lnSpc>
              <a:spcBef>
                <a:spcPts val="500"/>
              </a:spcBef>
              <a:buFont typeface="Arial" charset="0"/>
              <a:buChar char="•"/>
              <a:defRPr>
                <a:solidFill>
                  <a:schemeClr val="tx1"/>
                </a:solidFill>
                <a:latin typeface="Calibri"/>
                <a:ea typeface="宋体" charset="-122"/>
              </a:defRPr>
            </a:lvl4pPr>
            <a:lvl5pPr marL="2057400" indent="-228600">
              <a:lnSpc>
                <a:spcPct val="90000"/>
              </a:lnSpc>
              <a:spcBef>
                <a:spcPts val="500"/>
              </a:spcBef>
              <a:buFont typeface="Arial" charset="0"/>
              <a:buChar char="•"/>
              <a:defRPr>
                <a:solidFill>
                  <a:schemeClr val="tx1"/>
                </a:solidFill>
                <a:latin typeface="Calibri"/>
                <a:ea typeface="宋体" charset="-122"/>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a:ea typeface="宋体" charset="-122"/>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a:ea typeface="宋体" charset="-122"/>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a:ea typeface="宋体" charset="-122"/>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a:ea typeface="宋体" charset="-122"/>
              </a:defRPr>
            </a:lvl9pPr>
          </a:lstStyle>
          <a:p>
            <a:pPr eaLnBrk="1" hangingPunct="1">
              <a:lnSpc>
                <a:spcPct val="100000"/>
              </a:lnSpc>
              <a:spcBef>
                <a:spcPct val="0"/>
              </a:spcBef>
              <a:buFontTx/>
              <a:buNone/>
            </a:pPr>
            <a:r>
              <a:rPr lang="en-US" altLang="zh-CN" sz="7200" b="1" dirty="0">
                <a:solidFill>
                  <a:schemeClr val="bg1"/>
                </a:solidFill>
                <a:latin typeface="微软雅黑" charset="-122"/>
                <a:ea typeface="微软雅黑" charset="-122"/>
              </a:rPr>
              <a:t>3</a:t>
            </a:r>
          </a:p>
        </p:txBody>
      </p:sp>
      <p:cxnSp>
        <p:nvCxnSpPr>
          <p:cNvPr id="19" name="直接连接符 18"/>
          <p:cNvCxnSpPr/>
          <p:nvPr/>
        </p:nvCxnSpPr>
        <p:spPr>
          <a:xfrm>
            <a:off x="1909445" y="3429000"/>
            <a:ext cx="9701530" cy="0"/>
          </a:xfrm>
          <a:prstGeom prst="line">
            <a:avLst/>
          </a:prstGeom>
          <a:ln>
            <a:solidFill>
              <a:schemeClr val="tx1">
                <a:lumMod val="75000"/>
                <a:lumOff val="25000"/>
              </a:schemeClr>
            </a:solidFill>
            <a:prstDash val="sysDash"/>
            <a:tailEnd type="oval"/>
          </a:ln>
        </p:spPr>
        <p:style>
          <a:lnRef idx="1">
            <a:schemeClr val="accent1"/>
          </a:lnRef>
          <a:fillRef idx="0">
            <a:schemeClr val="accent1"/>
          </a:fillRef>
          <a:effectRef idx="0">
            <a:schemeClr val="accent1"/>
          </a:effectRef>
          <a:fontRef idx="minor">
            <a:schemeClr val="tx1"/>
          </a:fontRef>
        </p:style>
      </p:cxnSp>
      <p:sp>
        <p:nvSpPr>
          <p:cNvPr id="20" name="文本框 7"/>
          <p:cNvSpPr txBox="1">
            <a:spLocks noChangeArrowheads="1"/>
          </p:cNvSpPr>
          <p:nvPr/>
        </p:nvSpPr>
        <p:spPr bwMode="auto">
          <a:xfrm>
            <a:off x="2502581" y="3922023"/>
            <a:ext cx="386646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a:ea typeface="宋体" charset="-122"/>
              </a:defRPr>
            </a:lvl1pPr>
            <a:lvl2pPr marL="742950" indent="-285750">
              <a:defRPr>
                <a:solidFill>
                  <a:schemeClr val="tx1"/>
                </a:solidFill>
                <a:latin typeface="Calibri"/>
                <a:ea typeface="宋体" charset="-122"/>
              </a:defRPr>
            </a:lvl2pPr>
            <a:lvl3pPr marL="1143000" indent="-228600">
              <a:defRPr>
                <a:solidFill>
                  <a:schemeClr val="tx1"/>
                </a:solidFill>
                <a:latin typeface="Calibri"/>
                <a:ea typeface="宋体" charset="-122"/>
              </a:defRPr>
            </a:lvl3pPr>
            <a:lvl4pPr marL="1600200" indent="-228600">
              <a:defRPr>
                <a:solidFill>
                  <a:schemeClr val="tx1"/>
                </a:solidFill>
                <a:latin typeface="Calibri"/>
                <a:ea typeface="宋体" charset="-122"/>
              </a:defRPr>
            </a:lvl4pPr>
            <a:lvl5pPr marL="2057400" indent="-228600">
              <a:defRPr>
                <a:solidFill>
                  <a:schemeClr val="tx1"/>
                </a:solidFill>
                <a:latin typeface="Calibri"/>
                <a:ea typeface="宋体" charset="-122"/>
              </a:defRPr>
            </a:lvl5pPr>
            <a:lvl6pPr marL="2514600" indent="-228600" fontAlgn="base">
              <a:spcBef>
                <a:spcPct val="0"/>
              </a:spcBef>
              <a:spcAft>
                <a:spcPct val="0"/>
              </a:spcAft>
              <a:defRPr>
                <a:solidFill>
                  <a:schemeClr val="tx1"/>
                </a:solidFill>
                <a:latin typeface="Calibri"/>
                <a:ea typeface="宋体" charset="-122"/>
              </a:defRPr>
            </a:lvl6pPr>
            <a:lvl7pPr marL="2971800" indent="-228600" fontAlgn="base">
              <a:spcBef>
                <a:spcPct val="0"/>
              </a:spcBef>
              <a:spcAft>
                <a:spcPct val="0"/>
              </a:spcAft>
              <a:defRPr>
                <a:solidFill>
                  <a:schemeClr val="tx1"/>
                </a:solidFill>
                <a:latin typeface="Calibri"/>
                <a:ea typeface="宋体" charset="-122"/>
              </a:defRPr>
            </a:lvl7pPr>
            <a:lvl8pPr marL="3429000" indent="-228600" fontAlgn="base">
              <a:spcBef>
                <a:spcPct val="0"/>
              </a:spcBef>
              <a:spcAft>
                <a:spcPct val="0"/>
              </a:spcAft>
              <a:defRPr>
                <a:solidFill>
                  <a:schemeClr val="tx1"/>
                </a:solidFill>
                <a:latin typeface="Calibri"/>
                <a:ea typeface="宋体" charset="-122"/>
              </a:defRPr>
            </a:lvl8pPr>
            <a:lvl9pPr marL="3886200" indent="-228600" fontAlgn="base">
              <a:spcBef>
                <a:spcPct val="0"/>
              </a:spcBef>
              <a:spcAft>
                <a:spcPct val="0"/>
              </a:spcAft>
              <a:defRPr>
                <a:solidFill>
                  <a:schemeClr val="tx1"/>
                </a:solidFill>
                <a:latin typeface="Calibri"/>
                <a:ea typeface="宋体" charset="-122"/>
              </a:defRPr>
            </a:lvl9pPr>
          </a:lstStyle>
          <a:p>
            <a:pPr marL="342900" indent="-342900">
              <a:buFont typeface="Arial" charset="0"/>
              <a:buChar char="•"/>
              <a:defRPr/>
            </a:pPr>
            <a:r>
              <a:rPr lang="zh-CN" altLang="en-US" sz="2400" dirty="0">
                <a:solidFill>
                  <a:schemeClr val="tx1">
                    <a:lumMod val="85000"/>
                    <a:lumOff val="15000"/>
                  </a:schemeClr>
                </a:solidFill>
                <a:latin typeface="微软雅黑" charset="-122"/>
                <a:ea typeface="微软雅黑" charset="-122"/>
              </a:rPr>
              <a:t>职责分配</a:t>
            </a:r>
          </a:p>
        </p:txBody>
      </p:sp>
      <p:sp>
        <p:nvSpPr>
          <p:cNvPr id="21" name="文本框 8"/>
          <p:cNvSpPr txBox="1">
            <a:spLocks noChangeArrowheads="1"/>
          </p:cNvSpPr>
          <p:nvPr/>
        </p:nvSpPr>
        <p:spPr bwMode="auto">
          <a:xfrm>
            <a:off x="2502581" y="4576341"/>
            <a:ext cx="430461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a:ea typeface="宋体" charset="-122"/>
              </a:defRPr>
            </a:lvl1pPr>
            <a:lvl2pPr marL="742950" indent="-285750">
              <a:defRPr>
                <a:solidFill>
                  <a:schemeClr val="tx1"/>
                </a:solidFill>
                <a:latin typeface="Calibri"/>
                <a:ea typeface="宋体" charset="-122"/>
              </a:defRPr>
            </a:lvl2pPr>
            <a:lvl3pPr marL="1143000" indent="-228600">
              <a:defRPr>
                <a:solidFill>
                  <a:schemeClr val="tx1"/>
                </a:solidFill>
                <a:latin typeface="Calibri"/>
                <a:ea typeface="宋体" charset="-122"/>
              </a:defRPr>
            </a:lvl3pPr>
            <a:lvl4pPr marL="1600200" indent="-228600">
              <a:defRPr>
                <a:solidFill>
                  <a:schemeClr val="tx1"/>
                </a:solidFill>
                <a:latin typeface="Calibri"/>
                <a:ea typeface="宋体" charset="-122"/>
              </a:defRPr>
            </a:lvl4pPr>
            <a:lvl5pPr marL="2057400" indent="-228600">
              <a:defRPr>
                <a:solidFill>
                  <a:schemeClr val="tx1"/>
                </a:solidFill>
                <a:latin typeface="Calibri"/>
                <a:ea typeface="宋体" charset="-122"/>
              </a:defRPr>
            </a:lvl5pPr>
            <a:lvl6pPr marL="2514600" indent="-228600" fontAlgn="base">
              <a:spcBef>
                <a:spcPct val="0"/>
              </a:spcBef>
              <a:spcAft>
                <a:spcPct val="0"/>
              </a:spcAft>
              <a:defRPr>
                <a:solidFill>
                  <a:schemeClr val="tx1"/>
                </a:solidFill>
                <a:latin typeface="Calibri"/>
                <a:ea typeface="宋体" charset="-122"/>
              </a:defRPr>
            </a:lvl6pPr>
            <a:lvl7pPr marL="2971800" indent="-228600" fontAlgn="base">
              <a:spcBef>
                <a:spcPct val="0"/>
              </a:spcBef>
              <a:spcAft>
                <a:spcPct val="0"/>
              </a:spcAft>
              <a:defRPr>
                <a:solidFill>
                  <a:schemeClr val="tx1"/>
                </a:solidFill>
                <a:latin typeface="Calibri"/>
                <a:ea typeface="宋体" charset="-122"/>
              </a:defRPr>
            </a:lvl7pPr>
            <a:lvl8pPr marL="3429000" indent="-228600" fontAlgn="base">
              <a:spcBef>
                <a:spcPct val="0"/>
              </a:spcBef>
              <a:spcAft>
                <a:spcPct val="0"/>
              </a:spcAft>
              <a:defRPr>
                <a:solidFill>
                  <a:schemeClr val="tx1"/>
                </a:solidFill>
                <a:latin typeface="Calibri"/>
                <a:ea typeface="宋体" charset="-122"/>
              </a:defRPr>
            </a:lvl8pPr>
            <a:lvl9pPr marL="3886200" indent="-228600" fontAlgn="base">
              <a:spcBef>
                <a:spcPct val="0"/>
              </a:spcBef>
              <a:spcAft>
                <a:spcPct val="0"/>
              </a:spcAft>
              <a:defRPr>
                <a:solidFill>
                  <a:schemeClr val="tx1"/>
                </a:solidFill>
                <a:latin typeface="Calibri"/>
                <a:ea typeface="宋体" charset="-122"/>
              </a:defRPr>
            </a:lvl9pPr>
          </a:lstStyle>
          <a:p>
            <a:pPr marL="342900" indent="-342900">
              <a:buFont typeface="Arial" charset="0"/>
              <a:buChar char="•"/>
              <a:defRPr/>
            </a:pPr>
            <a:r>
              <a:rPr lang="zh-CN" altLang="en-US" sz="2400" dirty="0">
                <a:solidFill>
                  <a:schemeClr val="tx1">
                    <a:lumMod val="85000"/>
                    <a:lumOff val="15000"/>
                  </a:schemeClr>
                </a:solidFill>
                <a:latin typeface="微软雅黑" charset="-122"/>
                <a:ea typeface="微软雅黑" charset="-122"/>
              </a:rPr>
              <a:t>设备状态评估</a:t>
            </a:r>
          </a:p>
        </p:txBody>
      </p:sp>
      <p:sp>
        <p:nvSpPr>
          <p:cNvPr id="15" name="文本框 7"/>
          <p:cNvSpPr txBox="1">
            <a:spLocks noChangeArrowheads="1"/>
          </p:cNvSpPr>
          <p:nvPr/>
        </p:nvSpPr>
        <p:spPr bwMode="auto">
          <a:xfrm>
            <a:off x="5464856" y="3922023"/>
            <a:ext cx="386646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a:ea typeface="宋体" charset="-122"/>
              </a:defRPr>
            </a:lvl1pPr>
            <a:lvl2pPr marL="742950" indent="-285750">
              <a:defRPr>
                <a:solidFill>
                  <a:schemeClr val="tx1"/>
                </a:solidFill>
                <a:latin typeface="Calibri"/>
                <a:ea typeface="宋体" charset="-122"/>
              </a:defRPr>
            </a:lvl2pPr>
            <a:lvl3pPr marL="1143000" indent="-228600">
              <a:defRPr>
                <a:solidFill>
                  <a:schemeClr val="tx1"/>
                </a:solidFill>
                <a:latin typeface="Calibri"/>
                <a:ea typeface="宋体" charset="-122"/>
              </a:defRPr>
            </a:lvl3pPr>
            <a:lvl4pPr marL="1600200" indent="-228600">
              <a:defRPr>
                <a:solidFill>
                  <a:schemeClr val="tx1"/>
                </a:solidFill>
                <a:latin typeface="Calibri"/>
                <a:ea typeface="宋体" charset="-122"/>
              </a:defRPr>
            </a:lvl4pPr>
            <a:lvl5pPr marL="2057400" indent="-228600">
              <a:defRPr>
                <a:solidFill>
                  <a:schemeClr val="tx1"/>
                </a:solidFill>
                <a:latin typeface="Calibri"/>
                <a:ea typeface="宋体" charset="-122"/>
              </a:defRPr>
            </a:lvl5pPr>
            <a:lvl6pPr marL="2514600" indent="-228600" fontAlgn="base">
              <a:spcBef>
                <a:spcPct val="0"/>
              </a:spcBef>
              <a:spcAft>
                <a:spcPct val="0"/>
              </a:spcAft>
              <a:defRPr>
                <a:solidFill>
                  <a:schemeClr val="tx1"/>
                </a:solidFill>
                <a:latin typeface="Calibri"/>
                <a:ea typeface="宋体" charset="-122"/>
              </a:defRPr>
            </a:lvl6pPr>
            <a:lvl7pPr marL="2971800" indent="-228600" fontAlgn="base">
              <a:spcBef>
                <a:spcPct val="0"/>
              </a:spcBef>
              <a:spcAft>
                <a:spcPct val="0"/>
              </a:spcAft>
              <a:defRPr>
                <a:solidFill>
                  <a:schemeClr val="tx1"/>
                </a:solidFill>
                <a:latin typeface="Calibri"/>
                <a:ea typeface="宋体" charset="-122"/>
              </a:defRPr>
            </a:lvl7pPr>
            <a:lvl8pPr marL="3429000" indent="-228600" fontAlgn="base">
              <a:spcBef>
                <a:spcPct val="0"/>
              </a:spcBef>
              <a:spcAft>
                <a:spcPct val="0"/>
              </a:spcAft>
              <a:defRPr>
                <a:solidFill>
                  <a:schemeClr val="tx1"/>
                </a:solidFill>
                <a:latin typeface="Calibri"/>
                <a:ea typeface="宋体" charset="-122"/>
              </a:defRPr>
            </a:lvl8pPr>
            <a:lvl9pPr marL="3886200" indent="-228600" fontAlgn="base">
              <a:spcBef>
                <a:spcPct val="0"/>
              </a:spcBef>
              <a:spcAft>
                <a:spcPct val="0"/>
              </a:spcAft>
              <a:defRPr>
                <a:solidFill>
                  <a:schemeClr val="tx1"/>
                </a:solidFill>
                <a:latin typeface="Calibri"/>
                <a:ea typeface="宋体" charset="-122"/>
              </a:defRPr>
            </a:lvl9pPr>
          </a:lstStyle>
          <a:p>
            <a:pPr marL="342900" indent="-342900">
              <a:buFont typeface="Arial" charset="0"/>
              <a:buChar char="•"/>
              <a:defRPr/>
            </a:pPr>
            <a:r>
              <a:rPr lang="zh-CN" altLang="en-US" sz="2400" dirty="0">
                <a:solidFill>
                  <a:schemeClr val="tx1">
                    <a:lumMod val="85000"/>
                    <a:lumOff val="15000"/>
                  </a:schemeClr>
                </a:solidFill>
                <a:latin typeface="微软雅黑" charset="-122"/>
                <a:ea typeface="微软雅黑" charset="-122"/>
              </a:rPr>
              <a:t>设备本质安全管理方案</a:t>
            </a:r>
          </a:p>
        </p:txBody>
      </p:sp>
      <p:sp>
        <p:nvSpPr>
          <p:cNvPr id="23" name="文本框 8"/>
          <p:cNvSpPr txBox="1">
            <a:spLocks noChangeArrowheads="1"/>
          </p:cNvSpPr>
          <p:nvPr/>
        </p:nvSpPr>
        <p:spPr bwMode="auto">
          <a:xfrm>
            <a:off x="5464856" y="4576341"/>
            <a:ext cx="430461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a:ea typeface="宋体" charset="-122"/>
              </a:defRPr>
            </a:lvl1pPr>
            <a:lvl2pPr marL="742950" indent="-285750">
              <a:defRPr>
                <a:solidFill>
                  <a:schemeClr val="tx1"/>
                </a:solidFill>
                <a:latin typeface="Calibri"/>
                <a:ea typeface="宋体" charset="-122"/>
              </a:defRPr>
            </a:lvl2pPr>
            <a:lvl3pPr marL="1143000" indent="-228600">
              <a:defRPr>
                <a:solidFill>
                  <a:schemeClr val="tx1"/>
                </a:solidFill>
                <a:latin typeface="Calibri"/>
                <a:ea typeface="宋体" charset="-122"/>
              </a:defRPr>
            </a:lvl3pPr>
            <a:lvl4pPr marL="1600200" indent="-228600">
              <a:defRPr>
                <a:solidFill>
                  <a:schemeClr val="tx1"/>
                </a:solidFill>
                <a:latin typeface="Calibri"/>
                <a:ea typeface="宋体" charset="-122"/>
              </a:defRPr>
            </a:lvl4pPr>
            <a:lvl5pPr marL="2057400" indent="-228600">
              <a:defRPr>
                <a:solidFill>
                  <a:schemeClr val="tx1"/>
                </a:solidFill>
                <a:latin typeface="Calibri"/>
                <a:ea typeface="宋体" charset="-122"/>
              </a:defRPr>
            </a:lvl5pPr>
            <a:lvl6pPr marL="2514600" indent="-228600" fontAlgn="base">
              <a:spcBef>
                <a:spcPct val="0"/>
              </a:spcBef>
              <a:spcAft>
                <a:spcPct val="0"/>
              </a:spcAft>
              <a:defRPr>
                <a:solidFill>
                  <a:schemeClr val="tx1"/>
                </a:solidFill>
                <a:latin typeface="Calibri"/>
                <a:ea typeface="宋体" charset="-122"/>
              </a:defRPr>
            </a:lvl6pPr>
            <a:lvl7pPr marL="2971800" indent="-228600" fontAlgn="base">
              <a:spcBef>
                <a:spcPct val="0"/>
              </a:spcBef>
              <a:spcAft>
                <a:spcPct val="0"/>
              </a:spcAft>
              <a:defRPr>
                <a:solidFill>
                  <a:schemeClr val="tx1"/>
                </a:solidFill>
                <a:latin typeface="Calibri"/>
                <a:ea typeface="宋体" charset="-122"/>
              </a:defRPr>
            </a:lvl7pPr>
            <a:lvl8pPr marL="3429000" indent="-228600" fontAlgn="base">
              <a:spcBef>
                <a:spcPct val="0"/>
              </a:spcBef>
              <a:spcAft>
                <a:spcPct val="0"/>
              </a:spcAft>
              <a:defRPr>
                <a:solidFill>
                  <a:schemeClr val="tx1"/>
                </a:solidFill>
                <a:latin typeface="Calibri"/>
                <a:ea typeface="宋体" charset="-122"/>
              </a:defRPr>
            </a:lvl8pPr>
            <a:lvl9pPr marL="3886200" indent="-228600" fontAlgn="base">
              <a:spcBef>
                <a:spcPct val="0"/>
              </a:spcBef>
              <a:spcAft>
                <a:spcPct val="0"/>
              </a:spcAft>
              <a:defRPr>
                <a:solidFill>
                  <a:schemeClr val="tx1"/>
                </a:solidFill>
                <a:latin typeface="Calibri"/>
                <a:ea typeface="宋体" charset="-122"/>
              </a:defRPr>
            </a:lvl9pPr>
          </a:lstStyle>
          <a:p>
            <a:pPr marL="342900" indent="-342900">
              <a:buFont typeface="Arial" charset="0"/>
              <a:buChar char="•"/>
              <a:defRPr/>
            </a:pPr>
            <a:r>
              <a:rPr lang="zh-CN" altLang="en-US" sz="2400" dirty="0">
                <a:solidFill>
                  <a:schemeClr val="tx1">
                    <a:lumMod val="85000"/>
                    <a:lumOff val="15000"/>
                  </a:schemeClr>
                </a:solidFill>
                <a:latin typeface="微软雅黑" charset="-122"/>
                <a:ea typeface="微软雅黑" charset="-122"/>
              </a:rPr>
              <a:t>方案设施与验证</a:t>
            </a:r>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3"/>
          <p:cNvSpPr>
            <a:spLocks noChangeArrowheads="1"/>
          </p:cNvSpPr>
          <p:nvPr/>
        </p:nvSpPr>
        <p:spPr bwMode="auto">
          <a:xfrm>
            <a:off x="1677827" y="407363"/>
            <a:ext cx="646604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400" b="1" u="none" dirty="0">
                <a:solidFill>
                  <a:schemeClr val="tx1">
                    <a:lumMod val="75000"/>
                    <a:lumOff val="25000"/>
                  </a:schemeClr>
                </a:solidFill>
                <a:latin typeface="+mn-lt"/>
                <a:ea typeface="+mn-ea"/>
                <a:cs typeface="+mn-ea"/>
                <a:sym typeface="+mn-lt"/>
              </a:rPr>
              <a:t>开展设备本质安全工作时应遵循的“三原则”</a:t>
            </a:r>
          </a:p>
        </p:txBody>
      </p:sp>
      <p:sp>
        <p:nvSpPr>
          <p:cNvPr id="46" name="Freeform 7"/>
          <p:cNvSpPr/>
          <p:nvPr/>
        </p:nvSpPr>
        <p:spPr bwMode="auto">
          <a:xfrm>
            <a:off x="252951" y="170154"/>
            <a:ext cx="968619" cy="969218"/>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606179" y="301055"/>
            <a:ext cx="837539" cy="838317"/>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grpSp>
        <p:nvGrpSpPr>
          <p:cNvPr id="3" name="组合 2"/>
          <p:cNvGrpSpPr/>
          <p:nvPr/>
        </p:nvGrpSpPr>
        <p:grpSpPr>
          <a:xfrm>
            <a:off x="4557761" y="1517539"/>
            <a:ext cx="4276133" cy="4522709"/>
            <a:chOff x="5018382" y="1593739"/>
            <a:chExt cx="4276133" cy="4522709"/>
          </a:xfrm>
        </p:grpSpPr>
        <p:sp>
          <p:nvSpPr>
            <p:cNvPr id="5" name="任意多边形: 形状 4"/>
            <p:cNvSpPr/>
            <p:nvPr/>
          </p:nvSpPr>
          <p:spPr>
            <a:xfrm>
              <a:off x="6606753" y="3591871"/>
              <a:ext cx="2235200" cy="2235200"/>
            </a:xfrm>
            <a:custGeom>
              <a:avLst/>
              <a:gdLst>
                <a:gd name="connsiteX0" fmla="*/ 1586555 w 2235200"/>
                <a:gd name="connsiteY0" fmla="*/ 356377 h 2235200"/>
                <a:gd name="connsiteX1" fmla="*/ 1760418 w 2235200"/>
                <a:gd name="connsiteY1" fmla="*/ 210481 h 2235200"/>
                <a:gd name="connsiteX2" fmla="*/ 1899314 w 2235200"/>
                <a:gd name="connsiteY2" fmla="*/ 327029 h 2235200"/>
                <a:gd name="connsiteX3" fmla="*/ 1785825 w 2235200"/>
                <a:gd name="connsiteY3" fmla="*/ 523585 h 2235200"/>
                <a:gd name="connsiteX4" fmla="*/ 1966144 w 2235200"/>
                <a:gd name="connsiteY4" fmla="*/ 835907 h 2235200"/>
                <a:gd name="connsiteX5" fmla="*/ 2193112 w 2235200"/>
                <a:gd name="connsiteY5" fmla="*/ 835901 h 2235200"/>
                <a:gd name="connsiteX6" fmla="*/ 2224597 w 2235200"/>
                <a:gd name="connsiteY6" fmla="*/ 1014463 h 2235200"/>
                <a:gd name="connsiteX7" fmla="*/ 2011316 w 2235200"/>
                <a:gd name="connsiteY7" fmla="*/ 1092085 h 2235200"/>
                <a:gd name="connsiteX8" fmla="*/ 1948692 w 2235200"/>
                <a:gd name="connsiteY8" fmla="*/ 1447245 h 2235200"/>
                <a:gd name="connsiteX9" fmla="*/ 2122562 w 2235200"/>
                <a:gd name="connsiteY9" fmla="*/ 1593132 h 2235200"/>
                <a:gd name="connsiteX10" fmla="*/ 2031904 w 2235200"/>
                <a:gd name="connsiteY10" fmla="*/ 1750157 h 2235200"/>
                <a:gd name="connsiteX11" fmla="*/ 1818627 w 2235200"/>
                <a:gd name="connsiteY11" fmla="*/ 1672524 h 2235200"/>
                <a:gd name="connsiteX12" fmla="*/ 1542362 w 2235200"/>
                <a:gd name="connsiteY12" fmla="*/ 1904338 h 2235200"/>
                <a:gd name="connsiteX13" fmla="*/ 1581780 w 2235200"/>
                <a:gd name="connsiteY13" fmla="*/ 2127856 h 2235200"/>
                <a:gd name="connsiteX14" fmla="*/ 1411398 w 2235200"/>
                <a:gd name="connsiteY14" fmla="*/ 2189870 h 2235200"/>
                <a:gd name="connsiteX15" fmla="*/ 1297919 w 2235200"/>
                <a:gd name="connsiteY15" fmla="*/ 1993308 h 2235200"/>
                <a:gd name="connsiteX16" fmla="*/ 937280 w 2235200"/>
                <a:gd name="connsiteY16" fmla="*/ 1993308 h 2235200"/>
                <a:gd name="connsiteX17" fmla="*/ 823802 w 2235200"/>
                <a:gd name="connsiteY17" fmla="*/ 2189870 h 2235200"/>
                <a:gd name="connsiteX18" fmla="*/ 653420 w 2235200"/>
                <a:gd name="connsiteY18" fmla="*/ 2127856 h 2235200"/>
                <a:gd name="connsiteX19" fmla="*/ 692839 w 2235200"/>
                <a:gd name="connsiteY19" fmla="*/ 1904338 h 2235200"/>
                <a:gd name="connsiteX20" fmla="*/ 416574 w 2235200"/>
                <a:gd name="connsiteY20" fmla="*/ 1672524 h 2235200"/>
                <a:gd name="connsiteX21" fmla="*/ 203296 w 2235200"/>
                <a:gd name="connsiteY21" fmla="*/ 1750157 h 2235200"/>
                <a:gd name="connsiteX22" fmla="*/ 112638 w 2235200"/>
                <a:gd name="connsiteY22" fmla="*/ 1593132 h 2235200"/>
                <a:gd name="connsiteX23" fmla="*/ 286508 w 2235200"/>
                <a:gd name="connsiteY23" fmla="*/ 1447245 h 2235200"/>
                <a:gd name="connsiteX24" fmla="*/ 223884 w 2235200"/>
                <a:gd name="connsiteY24" fmla="*/ 1092085 h 2235200"/>
                <a:gd name="connsiteX25" fmla="*/ 10603 w 2235200"/>
                <a:gd name="connsiteY25" fmla="*/ 1014463 h 2235200"/>
                <a:gd name="connsiteX26" fmla="*/ 42088 w 2235200"/>
                <a:gd name="connsiteY26" fmla="*/ 835901 h 2235200"/>
                <a:gd name="connsiteX27" fmla="*/ 269055 w 2235200"/>
                <a:gd name="connsiteY27" fmla="*/ 835907 h 2235200"/>
                <a:gd name="connsiteX28" fmla="*/ 449374 w 2235200"/>
                <a:gd name="connsiteY28" fmla="*/ 523585 h 2235200"/>
                <a:gd name="connsiteX29" fmla="*/ 335886 w 2235200"/>
                <a:gd name="connsiteY29" fmla="*/ 327029 h 2235200"/>
                <a:gd name="connsiteX30" fmla="*/ 474782 w 2235200"/>
                <a:gd name="connsiteY30" fmla="*/ 210481 h 2235200"/>
                <a:gd name="connsiteX31" fmla="*/ 648645 w 2235200"/>
                <a:gd name="connsiteY31" fmla="*/ 356377 h 2235200"/>
                <a:gd name="connsiteX32" fmla="*/ 987535 w 2235200"/>
                <a:gd name="connsiteY32" fmla="*/ 233031 h 2235200"/>
                <a:gd name="connsiteX33" fmla="*/ 1026942 w 2235200"/>
                <a:gd name="connsiteY33" fmla="*/ 9511 h 2235200"/>
                <a:gd name="connsiteX34" fmla="*/ 1208258 w 2235200"/>
                <a:gd name="connsiteY34" fmla="*/ 9511 h 2235200"/>
                <a:gd name="connsiteX35" fmla="*/ 1247665 w 2235200"/>
                <a:gd name="connsiteY35" fmla="*/ 233031 h 2235200"/>
                <a:gd name="connsiteX36" fmla="*/ 1586555 w 2235200"/>
                <a:gd name="connsiteY36" fmla="*/ 356377 h 223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235200" h="2235200">
                  <a:moveTo>
                    <a:pt x="1586555" y="356377"/>
                  </a:moveTo>
                  <a:lnTo>
                    <a:pt x="1760418" y="210481"/>
                  </a:lnTo>
                  <a:lnTo>
                    <a:pt x="1899314" y="327029"/>
                  </a:lnTo>
                  <a:lnTo>
                    <a:pt x="1785825" y="523585"/>
                  </a:lnTo>
                  <a:cubicBezTo>
                    <a:pt x="1866522" y="614364"/>
                    <a:pt x="1927876" y="720632"/>
                    <a:pt x="1966144" y="835907"/>
                  </a:cubicBezTo>
                  <a:lnTo>
                    <a:pt x="2193112" y="835901"/>
                  </a:lnTo>
                  <a:lnTo>
                    <a:pt x="2224597" y="1014463"/>
                  </a:lnTo>
                  <a:lnTo>
                    <a:pt x="2011316" y="1092085"/>
                  </a:lnTo>
                  <a:cubicBezTo>
                    <a:pt x="2014782" y="1213496"/>
                    <a:pt x="1993474" y="1334341"/>
                    <a:pt x="1948692" y="1447245"/>
                  </a:cubicBezTo>
                  <a:lnTo>
                    <a:pt x="2122562" y="1593132"/>
                  </a:lnTo>
                  <a:lnTo>
                    <a:pt x="2031904" y="1750157"/>
                  </a:lnTo>
                  <a:lnTo>
                    <a:pt x="1818627" y="1672524"/>
                  </a:lnTo>
                  <a:cubicBezTo>
                    <a:pt x="1743241" y="1767759"/>
                    <a:pt x="1649240" y="1846634"/>
                    <a:pt x="1542362" y="1904338"/>
                  </a:cubicBezTo>
                  <a:lnTo>
                    <a:pt x="1581780" y="2127856"/>
                  </a:lnTo>
                  <a:lnTo>
                    <a:pt x="1411398" y="2189870"/>
                  </a:lnTo>
                  <a:lnTo>
                    <a:pt x="1297919" y="1993308"/>
                  </a:lnTo>
                  <a:cubicBezTo>
                    <a:pt x="1178954" y="2017804"/>
                    <a:pt x="1056245" y="2017804"/>
                    <a:pt x="937280" y="1993308"/>
                  </a:cubicBezTo>
                  <a:lnTo>
                    <a:pt x="823802" y="2189870"/>
                  </a:lnTo>
                  <a:lnTo>
                    <a:pt x="653420" y="2127856"/>
                  </a:lnTo>
                  <a:lnTo>
                    <a:pt x="692839" y="1904338"/>
                  </a:lnTo>
                  <a:cubicBezTo>
                    <a:pt x="585961" y="1846634"/>
                    <a:pt x="491960" y="1767758"/>
                    <a:pt x="416574" y="1672524"/>
                  </a:cubicBezTo>
                  <a:lnTo>
                    <a:pt x="203296" y="1750157"/>
                  </a:lnTo>
                  <a:lnTo>
                    <a:pt x="112638" y="1593132"/>
                  </a:lnTo>
                  <a:lnTo>
                    <a:pt x="286508" y="1447245"/>
                  </a:lnTo>
                  <a:cubicBezTo>
                    <a:pt x="241726" y="1334341"/>
                    <a:pt x="220417" y="1213496"/>
                    <a:pt x="223884" y="1092085"/>
                  </a:cubicBezTo>
                  <a:lnTo>
                    <a:pt x="10603" y="1014463"/>
                  </a:lnTo>
                  <a:lnTo>
                    <a:pt x="42088" y="835901"/>
                  </a:lnTo>
                  <a:lnTo>
                    <a:pt x="269055" y="835907"/>
                  </a:lnTo>
                  <a:cubicBezTo>
                    <a:pt x="307323" y="720632"/>
                    <a:pt x="368677" y="614363"/>
                    <a:pt x="449374" y="523585"/>
                  </a:cubicBezTo>
                  <a:lnTo>
                    <a:pt x="335886" y="327029"/>
                  </a:lnTo>
                  <a:lnTo>
                    <a:pt x="474782" y="210481"/>
                  </a:lnTo>
                  <a:lnTo>
                    <a:pt x="648645" y="356377"/>
                  </a:lnTo>
                  <a:cubicBezTo>
                    <a:pt x="752057" y="292669"/>
                    <a:pt x="867366" y="250701"/>
                    <a:pt x="987535" y="233031"/>
                  </a:cubicBezTo>
                  <a:lnTo>
                    <a:pt x="1026942" y="9511"/>
                  </a:lnTo>
                  <a:lnTo>
                    <a:pt x="1208258" y="9511"/>
                  </a:lnTo>
                  <a:lnTo>
                    <a:pt x="1247665" y="233031"/>
                  </a:lnTo>
                  <a:cubicBezTo>
                    <a:pt x="1367834" y="250700"/>
                    <a:pt x="1483142" y="292669"/>
                    <a:pt x="1586555" y="356377"/>
                  </a:cubicBezTo>
                  <a:close/>
                </a:path>
              </a:pathLst>
            </a:custGeom>
            <a:solidFill>
              <a:srgbClr val="B71C2B"/>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72235" tIns="546445" rIns="472235" bIns="585536" numCol="1" spcCol="1270" anchor="ctr" anchorCtr="0">
              <a:noAutofit/>
            </a:bodyPr>
            <a:lstStyle/>
            <a:p>
              <a:pPr marL="0" lvl="0" indent="0" algn="ctr" defTabSz="800100">
                <a:lnSpc>
                  <a:spcPct val="90000"/>
                </a:lnSpc>
                <a:spcBef>
                  <a:spcPct val="0"/>
                </a:spcBef>
                <a:spcAft>
                  <a:spcPct val="35000"/>
                </a:spcAft>
                <a:buNone/>
              </a:pPr>
              <a:r>
                <a:rPr lang="zh-CN" altLang="en-US" sz="1800" b="1" kern="1200" dirty="0">
                  <a:solidFill>
                    <a:schemeClr val="bg1"/>
                  </a:solidFill>
                  <a:latin typeface="+mn-lt"/>
                  <a:ea typeface="+mn-ea"/>
                  <a:cs typeface="+mn-ea"/>
                  <a:sym typeface="+mn-lt"/>
                </a:rPr>
                <a:t>整体性原则</a:t>
              </a:r>
            </a:p>
          </p:txBody>
        </p:sp>
        <p:sp>
          <p:nvSpPr>
            <p:cNvPr id="8" name="任意多边形: 形状 7"/>
            <p:cNvSpPr/>
            <p:nvPr/>
          </p:nvSpPr>
          <p:spPr>
            <a:xfrm>
              <a:off x="5306273" y="3063551"/>
              <a:ext cx="1625600" cy="1625600"/>
            </a:xfrm>
            <a:custGeom>
              <a:avLst/>
              <a:gdLst>
                <a:gd name="connsiteX0" fmla="*/ 1216350 w 1625600"/>
                <a:gd name="connsiteY0" fmla="*/ 411723 h 1625600"/>
                <a:gd name="connsiteX1" fmla="*/ 1456181 w 1625600"/>
                <a:gd name="connsiteY1" fmla="*/ 339443 h 1625600"/>
                <a:gd name="connsiteX2" fmla="*/ 1544430 w 1625600"/>
                <a:gd name="connsiteY2" fmla="*/ 492294 h 1625600"/>
                <a:gd name="connsiteX3" fmla="*/ 1361918 w 1625600"/>
                <a:gd name="connsiteY3" fmla="*/ 663854 h 1625600"/>
                <a:gd name="connsiteX4" fmla="*/ 1361918 w 1625600"/>
                <a:gd name="connsiteY4" fmla="*/ 961747 h 1625600"/>
                <a:gd name="connsiteX5" fmla="*/ 1544430 w 1625600"/>
                <a:gd name="connsiteY5" fmla="*/ 1133306 h 1625600"/>
                <a:gd name="connsiteX6" fmla="*/ 1456181 w 1625600"/>
                <a:gd name="connsiteY6" fmla="*/ 1286157 h 1625600"/>
                <a:gd name="connsiteX7" fmla="*/ 1216350 w 1625600"/>
                <a:gd name="connsiteY7" fmla="*/ 1213877 h 1625600"/>
                <a:gd name="connsiteX8" fmla="*/ 958367 w 1625600"/>
                <a:gd name="connsiteY8" fmla="*/ 1362823 h 1625600"/>
                <a:gd name="connsiteX9" fmla="*/ 901049 w 1625600"/>
                <a:gd name="connsiteY9" fmla="*/ 1606663 h 1625600"/>
                <a:gd name="connsiteX10" fmla="*/ 724551 w 1625600"/>
                <a:gd name="connsiteY10" fmla="*/ 1606663 h 1625600"/>
                <a:gd name="connsiteX11" fmla="*/ 667232 w 1625600"/>
                <a:gd name="connsiteY11" fmla="*/ 1362823 h 1625600"/>
                <a:gd name="connsiteX12" fmla="*/ 409249 w 1625600"/>
                <a:gd name="connsiteY12" fmla="*/ 1213877 h 1625600"/>
                <a:gd name="connsiteX13" fmla="*/ 169419 w 1625600"/>
                <a:gd name="connsiteY13" fmla="*/ 1286157 h 1625600"/>
                <a:gd name="connsiteX14" fmla="*/ 81170 w 1625600"/>
                <a:gd name="connsiteY14" fmla="*/ 1133306 h 1625600"/>
                <a:gd name="connsiteX15" fmla="*/ 263682 w 1625600"/>
                <a:gd name="connsiteY15" fmla="*/ 961746 h 1625600"/>
                <a:gd name="connsiteX16" fmla="*/ 263682 w 1625600"/>
                <a:gd name="connsiteY16" fmla="*/ 663853 h 1625600"/>
                <a:gd name="connsiteX17" fmla="*/ 81170 w 1625600"/>
                <a:gd name="connsiteY17" fmla="*/ 492294 h 1625600"/>
                <a:gd name="connsiteX18" fmla="*/ 169419 w 1625600"/>
                <a:gd name="connsiteY18" fmla="*/ 339443 h 1625600"/>
                <a:gd name="connsiteX19" fmla="*/ 409250 w 1625600"/>
                <a:gd name="connsiteY19" fmla="*/ 411723 h 1625600"/>
                <a:gd name="connsiteX20" fmla="*/ 667233 w 1625600"/>
                <a:gd name="connsiteY20" fmla="*/ 262777 h 1625600"/>
                <a:gd name="connsiteX21" fmla="*/ 724551 w 1625600"/>
                <a:gd name="connsiteY21" fmla="*/ 18937 h 1625600"/>
                <a:gd name="connsiteX22" fmla="*/ 901049 w 1625600"/>
                <a:gd name="connsiteY22" fmla="*/ 18937 h 1625600"/>
                <a:gd name="connsiteX23" fmla="*/ 958368 w 1625600"/>
                <a:gd name="connsiteY23" fmla="*/ 262777 h 1625600"/>
                <a:gd name="connsiteX24" fmla="*/ 1216351 w 1625600"/>
                <a:gd name="connsiteY24" fmla="*/ 411723 h 1625600"/>
                <a:gd name="connsiteX25" fmla="*/ 1216350 w 1625600"/>
                <a:gd name="connsiteY25" fmla="*/ 411723 h 162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625600" h="1625600">
                  <a:moveTo>
                    <a:pt x="1216350" y="411723"/>
                  </a:moveTo>
                  <a:lnTo>
                    <a:pt x="1456181" y="339443"/>
                  </a:lnTo>
                  <a:lnTo>
                    <a:pt x="1544430" y="492294"/>
                  </a:lnTo>
                  <a:lnTo>
                    <a:pt x="1361918" y="663854"/>
                  </a:lnTo>
                  <a:cubicBezTo>
                    <a:pt x="1388374" y="761389"/>
                    <a:pt x="1388374" y="864211"/>
                    <a:pt x="1361918" y="961747"/>
                  </a:cubicBezTo>
                  <a:lnTo>
                    <a:pt x="1544430" y="1133306"/>
                  </a:lnTo>
                  <a:lnTo>
                    <a:pt x="1456181" y="1286157"/>
                  </a:lnTo>
                  <a:lnTo>
                    <a:pt x="1216350" y="1213877"/>
                  </a:lnTo>
                  <a:cubicBezTo>
                    <a:pt x="1145110" y="1285556"/>
                    <a:pt x="1056063" y="1336967"/>
                    <a:pt x="958367" y="1362823"/>
                  </a:cubicBezTo>
                  <a:lnTo>
                    <a:pt x="901049" y="1606663"/>
                  </a:lnTo>
                  <a:lnTo>
                    <a:pt x="724551" y="1606663"/>
                  </a:lnTo>
                  <a:lnTo>
                    <a:pt x="667232" y="1362823"/>
                  </a:lnTo>
                  <a:cubicBezTo>
                    <a:pt x="569536" y="1336967"/>
                    <a:pt x="480489" y="1285556"/>
                    <a:pt x="409249" y="1213877"/>
                  </a:cubicBezTo>
                  <a:lnTo>
                    <a:pt x="169419" y="1286157"/>
                  </a:lnTo>
                  <a:lnTo>
                    <a:pt x="81170" y="1133306"/>
                  </a:lnTo>
                  <a:lnTo>
                    <a:pt x="263682" y="961746"/>
                  </a:lnTo>
                  <a:cubicBezTo>
                    <a:pt x="237226" y="864211"/>
                    <a:pt x="237226" y="761389"/>
                    <a:pt x="263682" y="663853"/>
                  </a:cubicBezTo>
                  <a:lnTo>
                    <a:pt x="81170" y="492294"/>
                  </a:lnTo>
                  <a:lnTo>
                    <a:pt x="169419" y="339443"/>
                  </a:lnTo>
                  <a:lnTo>
                    <a:pt x="409250" y="411723"/>
                  </a:lnTo>
                  <a:cubicBezTo>
                    <a:pt x="480490" y="340044"/>
                    <a:pt x="569537" y="288633"/>
                    <a:pt x="667233" y="262777"/>
                  </a:cubicBezTo>
                  <a:lnTo>
                    <a:pt x="724551" y="18937"/>
                  </a:lnTo>
                  <a:lnTo>
                    <a:pt x="901049" y="18937"/>
                  </a:lnTo>
                  <a:lnTo>
                    <a:pt x="958368" y="262777"/>
                  </a:lnTo>
                  <a:cubicBezTo>
                    <a:pt x="1056064" y="288633"/>
                    <a:pt x="1145111" y="340044"/>
                    <a:pt x="1216351" y="411723"/>
                  </a:cubicBezTo>
                  <a:lnTo>
                    <a:pt x="1216350" y="411723"/>
                  </a:lnTo>
                  <a:close/>
                </a:path>
              </a:pathLst>
            </a:custGeom>
            <a:solidFill>
              <a:schemeClr val="accent6">
                <a:lumMod val="60000"/>
                <a:lumOff val="40000"/>
              </a:schemeClr>
            </a:solid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110" tIns="434583" rIns="432110" bIns="434583" numCol="1" spcCol="1270" anchor="ctr" anchorCtr="0">
              <a:noAutofit/>
            </a:bodyPr>
            <a:lstStyle/>
            <a:p>
              <a:pPr marL="0" lvl="0" indent="0" algn="ctr" defTabSz="800100">
                <a:lnSpc>
                  <a:spcPct val="90000"/>
                </a:lnSpc>
                <a:spcBef>
                  <a:spcPct val="0"/>
                </a:spcBef>
                <a:spcAft>
                  <a:spcPct val="35000"/>
                </a:spcAft>
                <a:buNone/>
              </a:pPr>
              <a:r>
                <a:rPr lang="zh-CN" altLang="en-US" sz="1800" kern="1200" dirty="0">
                  <a:solidFill>
                    <a:schemeClr val="bg1"/>
                  </a:solidFill>
                  <a:latin typeface="+mn-lt"/>
                  <a:ea typeface="+mn-ea"/>
                  <a:cs typeface="+mn-ea"/>
                  <a:sym typeface="+mn-lt"/>
                </a:rPr>
                <a:t>安全性原则</a:t>
              </a:r>
            </a:p>
          </p:txBody>
        </p:sp>
        <p:sp>
          <p:nvSpPr>
            <p:cNvPr id="9" name="任意多边形: 形状 8"/>
            <p:cNvSpPr/>
            <p:nvPr/>
          </p:nvSpPr>
          <p:spPr>
            <a:xfrm>
              <a:off x="6051448" y="1763070"/>
              <a:ext cx="1950720" cy="1950720"/>
            </a:xfrm>
            <a:custGeom>
              <a:avLst/>
              <a:gdLst>
                <a:gd name="connsiteX0" fmla="*/ 1191775 w 1592756"/>
                <a:gd name="connsiteY0" fmla="*/ 403405 h 1592756"/>
                <a:gd name="connsiteX1" fmla="*/ 1426760 w 1592756"/>
                <a:gd name="connsiteY1" fmla="*/ 332584 h 1592756"/>
                <a:gd name="connsiteX2" fmla="*/ 1513226 w 1592756"/>
                <a:gd name="connsiteY2" fmla="*/ 482348 h 1592756"/>
                <a:gd name="connsiteX3" fmla="*/ 1334401 w 1592756"/>
                <a:gd name="connsiteY3" fmla="*/ 650441 h 1592756"/>
                <a:gd name="connsiteX4" fmla="*/ 1334401 w 1592756"/>
                <a:gd name="connsiteY4" fmla="*/ 942315 h 1592756"/>
                <a:gd name="connsiteX5" fmla="*/ 1513226 w 1592756"/>
                <a:gd name="connsiteY5" fmla="*/ 1110408 h 1592756"/>
                <a:gd name="connsiteX6" fmla="*/ 1426760 w 1592756"/>
                <a:gd name="connsiteY6" fmla="*/ 1260172 h 1592756"/>
                <a:gd name="connsiteX7" fmla="*/ 1191775 w 1592756"/>
                <a:gd name="connsiteY7" fmla="*/ 1189351 h 1592756"/>
                <a:gd name="connsiteX8" fmla="*/ 939004 w 1592756"/>
                <a:gd name="connsiteY8" fmla="*/ 1335288 h 1592756"/>
                <a:gd name="connsiteX9" fmla="*/ 882844 w 1592756"/>
                <a:gd name="connsiteY9" fmla="*/ 1574202 h 1592756"/>
                <a:gd name="connsiteX10" fmla="*/ 709912 w 1592756"/>
                <a:gd name="connsiteY10" fmla="*/ 1574202 h 1592756"/>
                <a:gd name="connsiteX11" fmla="*/ 653752 w 1592756"/>
                <a:gd name="connsiteY11" fmla="*/ 1335288 h 1592756"/>
                <a:gd name="connsiteX12" fmla="*/ 400981 w 1592756"/>
                <a:gd name="connsiteY12" fmla="*/ 1189351 h 1592756"/>
                <a:gd name="connsiteX13" fmla="*/ 165996 w 1592756"/>
                <a:gd name="connsiteY13" fmla="*/ 1260172 h 1592756"/>
                <a:gd name="connsiteX14" fmla="*/ 79530 w 1592756"/>
                <a:gd name="connsiteY14" fmla="*/ 1110408 h 1592756"/>
                <a:gd name="connsiteX15" fmla="*/ 258355 w 1592756"/>
                <a:gd name="connsiteY15" fmla="*/ 942315 h 1592756"/>
                <a:gd name="connsiteX16" fmla="*/ 258355 w 1592756"/>
                <a:gd name="connsiteY16" fmla="*/ 650441 h 1592756"/>
                <a:gd name="connsiteX17" fmla="*/ 79530 w 1592756"/>
                <a:gd name="connsiteY17" fmla="*/ 482348 h 1592756"/>
                <a:gd name="connsiteX18" fmla="*/ 165996 w 1592756"/>
                <a:gd name="connsiteY18" fmla="*/ 332584 h 1592756"/>
                <a:gd name="connsiteX19" fmla="*/ 400981 w 1592756"/>
                <a:gd name="connsiteY19" fmla="*/ 403405 h 1592756"/>
                <a:gd name="connsiteX20" fmla="*/ 653752 w 1592756"/>
                <a:gd name="connsiteY20" fmla="*/ 257468 h 1592756"/>
                <a:gd name="connsiteX21" fmla="*/ 709912 w 1592756"/>
                <a:gd name="connsiteY21" fmla="*/ 18554 h 1592756"/>
                <a:gd name="connsiteX22" fmla="*/ 882844 w 1592756"/>
                <a:gd name="connsiteY22" fmla="*/ 18554 h 1592756"/>
                <a:gd name="connsiteX23" fmla="*/ 939004 w 1592756"/>
                <a:gd name="connsiteY23" fmla="*/ 257468 h 1592756"/>
                <a:gd name="connsiteX24" fmla="*/ 1191775 w 1592756"/>
                <a:gd name="connsiteY24" fmla="*/ 403405 h 1592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592756" h="1592756">
                  <a:moveTo>
                    <a:pt x="1025173" y="402893"/>
                  </a:moveTo>
                  <a:lnTo>
                    <a:pt x="1195533" y="297380"/>
                  </a:lnTo>
                  <a:lnTo>
                    <a:pt x="1295376" y="397223"/>
                  </a:lnTo>
                  <a:lnTo>
                    <a:pt x="1189863" y="567584"/>
                  </a:lnTo>
                  <a:cubicBezTo>
                    <a:pt x="1230502" y="637475"/>
                    <a:pt x="1251792" y="716930"/>
                    <a:pt x="1251543" y="797777"/>
                  </a:cubicBezTo>
                  <a:lnTo>
                    <a:pt x="1428100" y="892558"/>
                  </a:lnTo>
                  <a:lnTo>
                    <a:pt x="1391556" y="1028945"/>
                  </a:lnTo>
                  <a:lnTo>
                    <a:pt x="1191263" y="1022749"/>
                  </a:lnTo>
                  <a:cubicBezTo>
                    <a:pt x="1151054" y="1092889"/>
                    <a:pt x="1092889" y="1151054"/>
                    <a:pt x="1022749" y="1191262"/>
                  </a:cubicBezTo>
                  <a:lnTo>
                    <a:pt x="1028945" y="1391556"/>
                  </a:lnTo>
                  <a:lnTo>
                    <a:pt x="892558" y="1428101"/>
                  </a:lnTo>
                  <a:lnTo>
                    <a:pt x="797778" y="1251543"/>
                  </a:lnTo>
                  <a:cubicBezTo>
                    <a:pt x="716930" y="1251791"/>
                    <a:pt x="637475" y="1230502"/>
                    <a:pt x="567583" y="1189863"/>
                  </a:cubicBezTo>
                  <a:lnTo>
                    <a:pt x="397223" y="1295376"/>
                  </a:lnTo>
                  <a:lnTo>
                    <a:pt x="297380" y="1195533"/>
                  </a:lnTo>
                  <a:lnTo>
                    <a:pt x="402893" y="1025172"/>
                  </a:lnTo>
                  <a:cubicBezTo>
                    <a:pt x="362254" y="955281"/>
                    <a:pt x="340964" y="875826"/>
                    <a:pt x="341213" y="794979"/>
                  </a:cubicBezTo>
                  <a:lnTo>
                    <a:pt x="164656" y="700198"/>
                  </a:lnTo>
                  <a:lnTo>
                    <a:pt x="201200" y="563811"/>
                  </a:lnTo>
                  <a:lnTo>
                    <a:pt x="401493" y="570007"/>
                  </a:lnTo>
                  <a:cubicBezTo>
                    <a:pt x="441702" y="499867"/>
                    <a:pt x="499867" y="441702"/>
                    <a:pt x="570007" y="401494"/>
                  </a:cubicBezTo>
                  <a:lnTo>
                    <a:pt x="563811" y="201200"/>
                  </a:lnTo>
                  <a:lnTo>
                    <a:pt x="700198" y="164655"/>
                  </a:lnTo>
                  <a:lnTo>
                    <a:pt x="794978" y="341213"/>
                  </a:lnTo>
                  <a:cubicBezTo>
                    <a:pt x="875826" y="340965"/>
                    <a:pt x="955281" y="362254"/>
                    <a:pt x="1025173" y="402893"/>
                  </a:cubicBezTo>
                  <a:close/>
                </a:path>
              </a:pathLst>
            </a:custGeom>
            <a:solidFill>
              <a:srgbClr val="3B383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51180" tIns="551181" rIns="551180" bIns="551179" numCol="1" spcCol="1270" anchor="ctr" anchorCtr="0">
              <a:noAutofit/>
            </a:bodyPr>
            <a:lstStyle/>
            <a:p>
              <a:pPr marL="0" lvl="0" indent="0" algn="ctr" defTabSz="800100">
                <a:lnSpc>
                  <a:spcPct val="90000"/>
                </a:lnSpc>
                <a:spcBef>
                  <a:spcPct val="0"/>
                </a:spcBef>
                <a:spcAft>
                  <a:spcPct val="35000"/>
                </a:spcAft>
                <a:buNone/>
              </a:pPr>
              <a:r>
                <a:rPr lang="zh-CN" altLang="en-US" sz="1800" b="1" kern="1200" dirty="0">
                  <a:solidFill>
                    <a:schemeClr val="bg1"/>
                  </a:solidFill>
                  <a:latin typeface="+mn-lt"/>
                  <a:ea typeface="+mn-ea"/>
                  <a:cs typeface="+mn-ea"/>
                  <a:sym typeface="+mn-lt"/>
                </a:rPr>
                <a:t>可靠性原则</a:t>
              </a:r>
            </a:p>
          </p:txBody>
        </p:sp>
        <p:sp>
          <p:nvSpPr>
            <p:cNvPr id="10" name="箭头: 环形 9"/>
            <p:cNvSpPr/>
            <p:nvPr/>
          </p:nvSpPr>
          <p:spPr>
            <a:xfrm>
              <a:off x="6433459" y="3255392"/>
              <a:ext cx="2861056" cy="2861056"/>
            </a:xfrm>
            <a:prstGeom prst="circularArrow">
              <a:avLst>
                <a:gd name="adj1" fmla="val 4688"/>
                <a:gd name="adj2" fmla="val 299029"/>
                <a:gd name="adj3" fmla="val 2513083"/>
                <a:gd name="adj4" fmla="val 15867933"/>
                <a:gd name="adj5" fmla="val 5469"/>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1" name="形状 10"/>
            <p:cNvSpPr/>
            <p:nvPr/>
          </p:nvSpPr>
          <p:spPr>
            <a:xfrm>
              <a:off x="5018382" y="2704426"/>
              <a:ext cx="2078736" cy="2078736"/>
            </a:xfrm>
            <a:prstGeom prst="leftCircularArrow">
              <a:avLst>
                <a:gd name="adj1" fmla="val 6452"/>
                <a:gd name="adj2" fmla="val 429999"/>
                <a:gd name="adj3" fmla="val 10489124"/>
                <a:gd name="adj4" fmla="val 14837806"/>
                <a:gd name="adj5" fmla="val 7527"/>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2" name="箭头: 环形 11"/>
            <p:cNvSpPr/>
            <p:nvPr/>
          </p:nvSpPr>
          <p:spPr>
            <a:xfrm>
              <a:off x="5848354" y="1593739"/>
              <a:ext cx="2241296" cy="2241296"/>
            </a:xfrm>
            <a:prstGeom prst="circularArrow">
              <a:avLst>
                <a:gd name="adj1" fmla="val 5984"/>
                <a:gd name="adj2" fmla="val 394124"/>
                <a:gd name="adj3" fmla="val 13313824"/>
                <a:gd name="adj4" fmla="val 10508221"/>
                <a:gd name="adj5" fmla="val 6981"/>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grpSp>
      <p:sp>
        <p:nvSpPr>
          <p:cNvPr id="19" name="矩形 18"/>
          <p:cNvSpPr>
            <a:spLocks noChangeArrowheads="1"/>
          </p:cNvSpPr>
          <p:nvPr/>
        </p:nvSpPr>
        <p:spPr bwMode="auto">
          <a:xfrm>
            <a:off x="2003019" y="5026665"/>
            <a:ext cx="438785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ts val="2400"/>
              </a:lnSpc>
              <a:spcBef>
                <a:spcPct val="0"/>
              </a:spcBef>
              <a:spcAft>
                <a:spcPct val="0"/>
              </a:spcAft>
              <a:buClrTx/>
              <a:buSzTx/>
              <a:buFont typeface="Wingdings" charset="2"/>
              <a:buChar char="ü"/>
              <a:defRPr/>
            </a:pPr>
            <a:r>
              <a:rPr kumimoji="0" lang="zh-CN" altLang="en-US" sz="1600" b="1" i="0" u="none" strike="noStrike" kern="1200" cap="none" spc="0" normalizeH="0" baseline="0" noProof="0" dirty="0">
                <a:ln>
                  <a:noFill/>
                </a:ln>
                <a:solidFill>
                  <a:srgbClr val="B71C2B"/>
                </a:solidFill>
                <a:effectLst/>
                <a:uLnTx/>
                <a:uFillTx/>
                <a:latin typeface="+mn-ea"/>
                <a:ea typeface="+mn-ea"/>
                <a:cs typeface="+mn-ea"/>
                <a:sym typeface="+mn-lt"/>
              </a:rPr>
              <a:t>系统整体性原则</a:t>
            </a:r>
          </a:p>
          <a:p>
            <a:pPr marL="0" marR="0" lvl="0" indent="0" algn="l" defTabSz="914400" rtl="0" eaLnBrk="1" fontAlgn="base" latinLnBrk="0" hangingPunct="1">
              <a:lnSpc>
                <a:spcPts val="2400"/>
              </a:lnSpc>
              <a:spcBef>
                <a:spcPct val="0"/>
              </a:spcBef>
              <a:spcAft>
                <a:spcPct val="0"/>
              </a:spcAft>
              <a:buClrTx/>
              <a:buSzTx/>
              <a:buFontTx/>
              <a:buNone/>
              <a:defRPr/>
            </a:pPr>
            <a:r>
              <a:rPr kumimoji="0" lang="zh-CN" altLang="en-US" sz="1600" i="0" u="none" strike="noStrike" kern="1200" cap="none" spc="0" normalizeH="0" baseline="0" noProof="0" dirty="0">
                <a:ln>
                  <a:noFill/>
                </a:ln>
                <a:solidFill>
                  <a:srgbClr val="000000"/>
                </a:solidFill>
                <a:effectLst/>
                <a:uLnTx/>
                <a:uFillTx/>
                <a:latin typeface="+mn-ea"/>
                <a:ea typeface="+mn-ea"/>
                <a:cs typeface="+mn-ea"/>
                <a:sym typeface="+mn-lt"/>
              </a:rPr>
              <a:t>从对企业设备系统整体性的认识出发，理顺</a:t>
            </a:r>
            <a:endParaRPr kumimoji="0" lang="en-US" altLang="zh-CN" sz="1600" i="0" u="none" strike="noStrike" kern="1200" cap="none" spc="0" normalizeH="0" baseline="0" noProof="0" dirty="0">
              <a:ln>
                <a:noFill/>
              </a:ln>
              <a:solidFill>
                <a:srgbClr val="000000"/>
              </a:solidFill>
              <a:effectLst/>
              <a:uLnTx/>
              <a:uFillTx/>
              <a:latin typeface="+mn-ea"/>
              <a:ea typeface="+mn-ea"/>
              <a:cs typeface="+mn-ea"/>
              <a:sym typeface="+mn-lt"/>
            </a:endParaRPr>
          </a:p>
          <a:p>
            <a:pPr marL="0" marR="0" lvl="0" indent="0" algn="l" defTabSz="914400" rtl="0" eaLnBrk="1" fontAlgn="base" latinLnBrk="0" hangingPunct="1">
              <a:lnSpc>
                <a:spcPts val="2400"/>
              </a:lnSpc>
              <a:spcBef>
                <a:spcPct val="0"/>
              </a:spcBef>
              <a:spcAft>
                <a:spcPct val="0"/>
              </a:spcAft>
              <a:buClrTx/>
              <a:buSzTx/>
              <a:buFontTx/>
              <a:buNone/>
              <a:defRPr/>
            </a:pPr>
            <a:r>
              <a:rPr kumimoji="0" lang="zh-CN" altLang="en-US" sz="1600" i="0" u="none" strike="noStrike" kern="1200" cap="none" spc="0" normalizeH="0" baseline="0" noProof="0" dirty="0">
                <a:ln>
                  <a:noFill/>
                </a:ln>
                <a:solidFill>
                  <a:srgbClr val="000000"/>
                </a:solidFill>
                <a:effectLst/>
                <a:uLnTx/>
                <a:uFillTx/>
                <a:latin typeface="+mn-ea"/>
                <a:ea typeface="+mn-ea"/>
                <a:cs typeface="+mn-ea"/>
                <a:sym typeface="+mn-lt"/>
              </a:rPr>
              <a:t>设备系统中各子系统的管理关系，掌握 全局，</a:t>
            </a:r>
            <a:endParaRPr kumimoji="0" lang="en-US" altLang="zh-CN" sz="1600" i="0" u="none" strike="noStrike" kern="1200" cap="none" spc="0" normalizeH="0" baseline="0" noProof="0" dirty="0">
              <a:ln>
                <a:noFill/>
              </a:ln>
              <a:solidFill>
                <a:srgbClr val="000000"/>
              </a:solidFill>
              <a:effectLst/>
              <a:uLnTx/>
              <a:uFillTx/>
              <a:latin typeface="+mn-ea"/>
              <a:ea typeface="+mn-ea"/>
              <a:cs typeface="+mn-ea"/>
              <a:sym typeface="+mn-lt"/>
            </a:endParaRPr>
          </a:p>
          <a:p>
            <a:pPr marL="0" marR="0" lvl="0" indent="0" algn="l" defTabSz="914400" rtl="0" eaLnBrk="1" fontAlgn="base" latinLnBrk="0" hangingPunct="1">
              <a:lnSpc>
                <a:spcPts val="2400"/>
              </a:lnSpc>
              <a:spcBef>
                <a:spcPct val="0"/>
              </a:spcBef>
              <a:spcAft>
                <a:spcPct val="0"/>
              </a:spcAft>
              <a:buClrTx/>
              <a:buSzTx/>
              <a:buFontTx/>
              <a:buNone/>
              <a:defRPr/>
            </a:pPr>
            <a:r>
              <a:rPr kumimoji="0" lang="zh-CN" altLang="en-US" sz="1600" i="0" u="none" strike="noStrike" kern="1200" cap="none" spc="0" normalizeH="0" baseline="0" noProof="0" dirty="0">
                <a:ln>
                  <a:noFill/>
                </a:ln>
                <a:solidFill>
                  <a:srgbClr val="000000"/>
                </a:solidFill>
                <a:effectLst/>
                <a:uLnTx/>
                <a:uFillTx/>
                <a:latin typeface="+mn-ea"/>
                <a:ea typeface="+mn-ea"/>
                <a:cs typeface="+mn-ea"/>
                <a:sym typeface="+mn-lt"/>
              </a:rPr>
              <a:t>即为系统整体性原则。</a:t>
            </a:r>
          </a:p>
        </p:txBody>
      </p:sp>
      <p:sp>
        <p:nvSpPr>
          <p:cNvPr id="20" name="矩形 19"/>
          <p:cNvSpPr>
            <a:spLocks noChangeArrowheads="1"/>
          </p:cNvSpPr>
          <p:nvPr/>
        </p:nvSpPr>
        <p:spPr bwMode="auto">
          <a:xfrm>
            <a:off x="606179" y="2361252"/>
            <a:ext cx="420036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ts val="2400"/>
              </a:lnSpc>
              <a:spcBef>
                <a:spcPct val="0"/>
              </a:spcBef>
              <a:spcAft>
                <a:spcPct val="0"/>
              </a:spcAft>
              <a:buClrTx/>
              <a:buSzTx/>
              <a:buFont typeface="Wingdings" charset="2"/>
              <a:buChar char="ü"/>
              <a:defRPr/>
            </a:pPr>
            <a:r>
              <a:rPr kumimoji="0" lang="zh-CN" altLang="en-US" sz="1600" b="1" i="0" u="none" strike="noStrike" kern="1200" cap="none" spc="0" normalizeH="0" baseline="0" noProof="0" dirty="0">
                <a:ln>
                  <a:noFill/>
                </a:ln>
                <a:solidFill>
                  <a:srgbClr val="B71C2B"/>
                </a:solidFill>
                <a:effectLst/>
                <a:uLnTx/>
                <a:uFillTx/>
                <a:latin typeface="+mn-ea"/>
                <a:ea typeface="+mn-ea"/>
                <a:cs typeface="+mn-ea"/>
                <a:sym typeface="+mn-lt"/>
              </a:rPr>
              <a:t>系统安全性原则</a:t>
            </a:r>
          </a:p>
          <a:p>
            <a:pPr marL="0" marR="0" lvl="0" indent="0" algn="l" defTabSz="914400" rtl="0" eaLnBrk="1" fontAlgn="base" latinLnBrk="0" hangingPunct="1">
              <a:lnSpc>
                <a:spcPts val="2400"/>
              </a:lnSpc>
              <a:spcBef>
                <a:spcPct val="0"/>
              </a:spcBef>
              <a:spcAft>
                <a:spcPct val="0"/>
              </a:spcAft>
              <a:buClrTx/>
              <a:buSzTx/>
              <a:buFontTx/>
              <a:buNone/>
              <a:defRPr/>
            </a:pPr>
            <a:r>
              <a:rPr kumimoji="0" lang="zh-CN" altLang="en-US" sz="1600" i="0" u="none" strike="noStrike" kern="1200" cap="none" spc="0" normalizeH="0" baseline="0" noProof="0" dirty="0">
                <a:ln>
                  <a:noFill/>
                </a:ln>
                <a:solidFill>
                  <a:srgbClr val="000000"/>
                </a:solidFill>
                <a:effectLst/>
                <a:uLnTx/>
                <a:uFillTx/>
                <a:latin typeface="+mn-ea"/>
                <a:ea typeface="+mn-ea"/>
                <a:cs typeface="+mn-ea"/>
                <a:sym typeface="+mn-lt"/>
              </a:rPr>
              <a:t>系统安全性是指企业拥有的设备设施、工具与物质均应达到本质安全状态。 </a:t>
            </a:r>
          </a:p>
        </p:txBody>
      </p:sp>
      <p:sp>
        <p:nvSpPr>
          <p:cNvPr id="21" name="矩形 20"/>
          <p:cNvSpPr>
            <a:spLocks noChangeArrowheads="1"/>
          </p:cNvSpPr>
          <p:nvPr/>
        </p:nvSpPr>
        <p:spPr bwMode="auto">
          <a:xfrm>
            <a:off x="7802156" y="1783402"/>
            <a:ext cx="3796692"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ts val="2400"/>
              </a:lnSpc>
              <a:spcBef>
                <a:spcPct val="0"/>
              </a:spcBef>
              <a:spcAft>
                <a:spcPct val="0"/>
              </a:spcAft>
              <a:buClrTx/>
              <a:buSzTx/>
              <a:buFont typeface="Wingdings" charset="2"/>
              <a:buChar char="ü"/>
              <a:defRPr/>
            </a:pPr>
            <a:r>
              <a:rPr kumimoji="0" lang="zh-CN" altLang="en-US" sz="1600" b="1" i="0" u="none" strike="noStrike" kern="1200" cap="none" spc="0" normalizeH="0" baseline="0" noProof="0" dirty="0">
                <a:ln>
                  <a:noFill/>
                </a:ln>
                <a:solidFill>
                  <a:srgbClr val="B71C2B"/>
                </a:solidFill>
                <a:effectLst/>
                <a:uLnTx/>
                <a:uFillTx/>
                <a:latin typeface="+mn-ea"/>
                <a:ea typeface="+mn-ea"/>
                <a:cs typeface="+mn-ea"/>
                <a:sym typeface="+mn-lt"/>
              </a:rPr>
              <a:t>系统可靠性原则</a:t>
            </a:r>
          </a:p>
          <a:p>
            <a:pPr marL="0" marR="0" lvl="0" indent="0" algn="l" defTabSz="914400" rtl="0" eaLnBrk="1" fontAlgn="base" latinLnBrk="0" hangingPunct="1">
              <a:lnSpc>
                <a:spcPts val="2400"/>
              </a:lnSpc>
              <a:spcBef>
                <a:spcPct val="0"/>
              </a:spcBef>
              <a:spcAft>
                <a:spcPct val="0"/>
              </a:spcAft>
              <a:buClrTx/>
              <a:buSzTx/>
              <a:buFontTx/>
              <a:buNone/>
              <a:defRPr/>
            </a:pPr>
            <a:r>
              <a:rPr kumimoji="0" lang="zh-CN" altLang="en-US" sz="1600" i="0" u="none" strike="noStrike" kern="1200" cap="none" spc="0" normalizeH="0" baseline="0" noProof="0" dirty="0">
                <a:ln>
                  <a:noFill/>
                </a:ln>
                <a:solidFill>
                  <a:srgbClr val="000000"/>
                </a:solidFill>
                <a:effectLst/>
                <a:uLnTx/>
                <a:uFillTx/>
                <a:latin typeface="+mn-ea"/>
                <a:ea typeface="+mn-ea"/>
                <a:cs typeface="+mn-ea"/>
                <a:sym typeface="+mn-lt"/>
              </a:rPr>
              <a:t>应对企业设备设施、工具与物质进行系统可靠性考评，做到可知、可信、可靠，动态试验与静态查核相结合</a:t>
            </a:r>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3"/>
          <p:cNvSpPr>
            <a:spLocks noChangeArrowheads="1"/>
          </p:cNvSpPr>
          <p:nvPr/>
        </p:nvSpPr>
        <p:spPr bwMode="auto">
          <a:xfrm>
            <a:off x="1677827" y="407363"/>
            <a:ext cx="646604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400" b="1" u="none" dirty="0">
                <a:solidFill>
                  <a:schemeClr val="tx1">
                    <a:lumMod val="75000"/>
                    <a:lumOff val="25000"/>
                  </a:schemeClr>
                </a:solidFill>
                <a:latin typeface="+mn-lt"/>
                <a:ea typeface="+mn-ea"/>
                <a:cs typeface="+mn-ea"/>
                <a:sym typeface="+mn-lt"/>
              </a:rPr>
              <a:t>全员、全周期、全过程、全范围</a:t>
            </a:r>
          </a:p>
        </p:txBody>
      </p:sp>
      <p:sp>
        <p:nvSpPr>
          <p:cNvPr id="46" name="Freeform 7"/>
          <p:cNvSpPr/>
          <p:nvPr/>
        </p:nvSpPr>
        <p:spPr bwMode="auto">
          <a:xfrm>
            <a:off x="252951" y="170154"/>
            <a:ext cx="968619" cy="969218"/>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606179" y="301055"/>
            <a:ext cx="837539" cy="838317"/>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sp>
        <p:nvSpPr>
          <p:cNvPr id="34" name="AutoShape 6"/>
          <p:cNvSpPr>
            <a:spLocks noChangeArrowheads="1"/>
          </p:cNvSpPr>
          <p:nvPr/>
        </p:nvSpPr>
        <p:spPr bwMode="auto">
          <a:xfrm>
            <a:off x="1791100" y="1652637"/>
            <a:ext cx="3380499" cy="1776363"/>
          </a:xfrm>
          <a:prstGeom prst="roundRect">
            <a:avLst>
              <a:gd name="adj" fmla="val 16667"/>
            </a:avLst>
          </a:prstGeom>
          <a:solidFill>
            <a:srgbClr val="B71C2B"/>
          </a:solidFill>
          <a:ln w="9525">
            <a:noFill/>
            <a:round/>
          </a:ln>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sng" strike="noStrike" kern="1200" cap="none" spc="0" normalizeH="0" baseline="0" noProof="0">
              <a:ln>
                <a:noFill/>
              </a:ln>
              <a:solidFill>
                <a:schemeClr val="tx1"/>
              </a:solidFill>
              <a:effectLst/>
              <a:uLnTx/>
              <a:uFillTx/>
              <a:latin typeface="+mn-lt"/>
              <a:ea typeface="+mn-ea"/>
              <a:cs typeface="+mn-ea"/>
              <a:sym typeface="+mn-lt"/>
            </a:endParaRPr>
          </a:p>
        </p:txBody>
      </p:sp>
      <p:sp>
        <p:nvSpPr>
          <p:cNvPr id="16" name="Text Box 2"/>
          <p:cNvSpPr txBox="1">
            <a:spLocks noChangeArrowheads="1"/>
          </p:cNvSpPr>
          <p:nvPr/>
        </p:nvSpPr>
        <p:spPr bwMode="auto">
          <a:xfrm>
            <a:off x="2045426" y="2279208"/>
            <a:ext cx="287184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ctr" defTabSz="914400" rtl="0" eaLnBrk="1" fontAlgn="base" latinLnBrk="1" hangingPunct="1">
              <a:lnSpc>
                <a:spcPct val="100000"/>
              </a:lnSpc>
              <a:spcBef>
                <a:spcPct val="0"/>
              </a:spcBef>
              <a:spcAft>
                <a:spcPct val="0"/>
              </a:spcAft>
              <a:buClrTx/>
              <a:buSzTx/>
              <a:buFontTx/>
              <a:buNone/>
              <a:defRPr/>
            </a:pPr>
            <a:r>
              <a:rPr kumimoji="1" lang="zh-CN" altLang="en-US" sz="2800" b="0" i="0" u="none" strike="noStrike" kern="1200" cap="none" spc="0" normalizeH="0" baseline="0" noProof="0" dirty="0">
                <a:ln>
                  <a:noFill/>
                </a:ln>
                <a:solidFill>
                  <a:schemeClr val="bg1"/>
                </a:solidFill>
                <a:effectLst/>
                <a:uLnTx/>
                <a:uFillTx/>
                <a:latin typeface="+mn-lt"/>
                <a:ea typeface="+mn-ea"/>
                <a:cs typeface="+mn-ea"/>
                <a:sym typeface="+mn-lt"/>
              </a:rPr>
              <a:t>全员责任管理</a:t>
            </a:r>
            <a:endParaRPr kumimoji="1" lang="en-US" altLang="ko-KR" sz="2800" b="0" i="0" u="none" strike="noStrike" kern="1200" cap="none" spc="0" normalizeH="0" baseline="0" noProof="0" dirty="0">
              <a:ln>
                <a:noFill/>
              </a:ln>
              <a:solidFill>
                <a:schemeClr val="bg1"/>
              </a:solidFill>
              <a:effectLst/>
              <a:uLnTx/>
              <a:uFillTx/>
              <a:latin typeface="+mn-lt"/>
              <a:ea typeface="+mn-ea"/>
              <a:cs typeface="+mn-ea"/>
              <a:sym typeface="+mn-lt"/>
            </a:endParaRPr>
          </a:p>
        </p:txBody>
      </p:sp>
      <p:sp>
        <p:nvSpPr>
          <p:cNvPr id="32" name="AutoShape 9"/>
          <p:cNvSpPr>
            <a:spLocks noChangeArrowheads="1"/>
          </p:cNvSpPr>
          <p:nvPr/>
        </p:nvSpPr>
        <p:spPr bwMode="auto">
          <a:xfrm>
            <a:off x="1840894" y="4496767"/>
            <a:ext cx="3380499" cy="1776363"/>
          </a:xfrm>
          <a:prstGeom prst="roundRect">
            <a:avLst>
              <a:gd name="adj" fmla="val 16667"/>
            </a:avLst>
          </a:prstGeom>
          <a:solidFill>
            <a:srgbClr val="3B3838"/>
          </a:solidFill>
          <a:ln w="9525">
            <a:noFill/>
            <a:round/>
          </a:ln>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sng" strike="noStrike" kern="1200" cap="none" spc="0" normalizeH="0" baseline="0" noProof="0">
              <a:ln>
                <a:noFill/>
              </a:ln>
              <a:solidFill>
                <a:schemeClr val="tx1"/>
              </a:solidFill>
              <a:effectLst/>
              <a:uLnTx/>
              <a:uFillTx/>
              <a:latin typeface="+mn-lt"/>
              <a:ea typeface="+mn-ea"/>
              <a:cs typeface="+mn-ea"/>
              <a:sym typeface="+mn-lt"/>
            </a:endParaRPr>
          </a:p>
        </p:txBody>
      </p:sp>
      <p:sp>
        <p:nvSpPr>
          <p:cNvPr id="30" name="AutoShape 14"/>
          <p:cNvSpPr>
            <a:spLocks noChangeArrowheads="1"/>
          </p:cNvSpPr>
          <p:nvPr/>
        </p:nvSpPr>
        <p:spPr bwMode="auto">
          <a:xfrm>
            <a:off x="6597493" y="1652637"/>
            <a:ext cx="3380499" cy="1776363"/>
          </a:xfrm>
          <a:prstGeom prst="roundRect">
            <a:avLst>
              <a:gd name="adj" fmla="val 16667"/>
            </a:avLst>
          </a:prstGeom>
          <a:solidFill>
            <a:srgbClr val="3B3838"/>
          </a:solidFill>
          <a:ln>
            <a:noFill/>
          </a:ln>
        </p:spPr>
        <p:txBody>
          <a:bodyPr wrap="none"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sng" strike="noStrike" kern="1200" cap="none" spc="0" normalizeH="0" baseline="0" noProof="0">
              <a:ln>
                <a:noFill/>
              </a:ln>
              <a:solidFill>
                <a:schemeClr val="tx1"/>
              </a:solidFill>
              <a:effectLst/>
              <a:uLnTx/>
              <a:uFillTx/>
              <a:latin typeface="+mn-lt"/>
              <a:ea typeface="+mn-ea"/>
              <a:cs typeface="+mn-ea"/>
              <a:sym typeface="+mn-lt"/>
            </a:endParaRPr>
          </a:p>
        </p:txBody>
      </p:sp>
      <p:sp>
        <p:nvSpPr>
          <p:cNvPr id="28" name="AutoShape 17"/>
          <p:cNvSpPr>
            <a:spLocks noChangeArrowheads="1"/>
          </p:cNvSpPr>
          <p:nvPr/>
        </p:nvSpPr>
        <p:spPr bwMode="auto">
          <a:xfrm>
            <a:off x="6612892" y="4496767"/>
            <a:ext cx="3380499" cy="1776363"/>
          </a:xfrm>
          <a:prstGeom prst="roundRect">
            <a:avLst>
              <a:gd name="adj" fmla="val 16667"/>
            </a:avLst>
          </a:prstGeom>
          <a:solidFill>
            <a:srgbClr val="B71C2B"/>
          </a:solidFill>
          <a:ln w="9525">
            <a:noFill/>
            <a:round/>
          </a:ln>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sng" strike="noStrike" kern="1200" cap="none" spc="0" normalizeH="0" baseline="0" noProof="0">
              <a:ln>
                <a:noFill/>
              </a:ln>
              <a:solidFill>
                <a:schemeClr val="tx1"/>
              </a:solidFill>
              <a:effectLst/>
              <a:uLnTx/>
              <a:uFillTx/>
              <a:latin typeface="+mn-lt"/>
              <a:ea typeface="+mn-ea"/>
              <a:cs typeface="+mn-ea"/>
              <a:sym typeface="+mn-lt"/>
            </a:endParaRPr>
          </a:p>
        </p:txBody>
      </p:sp>
      <p:sp>
        <p:nvSpPr>
          <p:cNvPr id="23" name="Text Box 2"/>
          <p:cNvSpPr txBox="1">
            <a:spLocks noChangeArrowheads="1"/>
          </p:cNvSpPr>
          <p:nvPr/>
        </p:nvSpPr>
        <p:spPr bwMode="auto">
          <a:xfrm>
            <a:off x="6867218" y="2191971"/>
            <a:ext cx="287184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ctr" defTabSz="914400" rtl="0" eaLnBrk="1" fontAlgn="base" latinLnBrk="1" hangingPunct="1">
              <a:lnSpc>
                <a:spcPct val="100000"/>
              </a:lnSpc>
              <a:spcBef>
                <a:spcPct val="0"/>
              </a:spcBef>
              <a:spcAft>
                <a:spcPct val="0"/>
              </a:spcAft>
              <a:buClrTx/>
              <a:buSzTx/>
              <a:buFontTx/>
              <a:buNone/>
              <a:defRPr/>
            </a:pPr>
            <a:r>
              <a:rPr kumimoji="1" lang="zh-CN" altLang="en-US" sz="2800" b="0" i="0" u="none" strike="noStrike" kern="1200" cap="none" spc="0" normalizeH="0" baseline="0" noProof="0" dirty="0">
                <a:ln>
                  <a:noFill/>
                </a:ln>
                <a:solidFill>
                  <a:schemeClr val="bg1"/>
                </a:solidFill>
                <a:effectLst/>
                <a:uLnTx/>
                <a:uFillTx/>
                <a:latin typeface="+mn-lt"/>
                <a:ea typeface="+mn-ea"/>
                <a:cs typeface="+mn-ea"/>
                <a:sym typeface="+mn-lt"/>
              </a:rPr>
              <a:t>全周期过程</a:t>
            </a:r>
            <a:endParaRPr kumimoji="1" lang="en-US" altLang="ko-KR" sz="2800" b="0" i="0" u="none" strike="noStrike" kern="1200" cap="none" spc="0" normalizeH="0" baseline="0" noProof="0" dirty="0">
              <a:ln>
                <a:noFill/>
              </a:ln>
              <a:solidFill>
                <a:schemeClr val="bg1"/>
              </a:solidFill>
              <a:effectLst/>
              <a:uLnTx/>
              <a:uFillTx/>
              <a:latin typeface="+mn-lt"/>
              <a:ea typeface="+mn-ea"/>
              <a:cs typeface="+mn-ea"/>
              <a:sym typeface="+mn-lt"/>
            </a:endParaRPr>
          </a:p>
        </p:txBody>
      </p:sp>
      <p:sp>
        <p:nvSpPr>
          <p:cNvPr id="24" name="Text Box 2"/>
          <p:cNvSpPr txBox="1">
            <a:spLocks noChangeArrowheads="1"/>
          </p:cNvSpPr>
          <p:nvPr/>
        </p:nvSpPr>
        <p:spPr bwMode="auto">
          <a:xfrm>
            <a:off x="2141512" y="5272475"/>
            <a:ext cx="287184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ctr" defTabSz="914400" rtl="0" eaLnBrk="1" fontAlgn="base" latinLnBrk="1" hangingPunct="1">
              <a:lnSpc>
                <a:spcPct val="100000"/>
              </a:lnSpc>
              <a:spcBef>
                <a:spcPct val="0"/>
              </a:spcBef>
              <a:spcAft>
                <a:spcPct val="0"/>
              </a:spcAft>
              <a:buClrTx/>
              <a:buSzTx/>
              <a:buFontTx/>
              <a:buNone/>
              <a:defRPr/>
            </a:pPr>
            <a:r>
              <a:rPr kumimoji="1" lang="zh-CN" altLang="en-US" sz="2800" b="0" i="0" u="none" strike="noStrike" kern="1200" cap="none" spc="0" normalizeH="0" baseline="0" noProof="0">
                <a:ln>
                  <a:noFill/>
                </a:ln>
                <a:solidFill>
                  <a:schemeClr val="bg1"/>
                </a:solidFill>
                <a:effectLst/>
                <a:uLnTx/>
                <a:uFillTx/>
                <a:latin typeface="+mn-lt"/>
                <a:ea typeface="+mn-ea"/>
                <a:cs typeface="+mn-ea"/>
                <a:sym typeface="+mn-lt"/>
              </a:rPr>
              <a:t>全过程管理</a:t>
            </a:r>
            <a:endParaRPr kumimoji="1" lang="en-US" altLang="ko-KR" sz="2800" b="0" i="0" u="none" strike="noStrike" kern="1200" cap="none" spc="0" normalizeH="0" baseline="0" noProof="0">
              <a:ln>
                <a:noFill/>
              </a:ln>
              <a:solidFill>
                <a:schemeClr val="bg1"/>
              </a:solidFill>
              <a:effectLst/>
              <a:uLnTx/>
              <a:uFillTx/>
              <a:latin typeface="+mn-lt"/>
              <a:ea typeface="+mn-ea"/>
              <a:cs typeface="+mn-ea"/>
              <a:sym typeface="+mn-lt"/>
            </a:endParaRPr>
          </a:p>
        </p:txBody>
      </p:sp>
      <p:sp>
        <p:nvSpPr>
          <p:cNvPr id="25" name="Text Box 2"/>
          <p:cNvSpPr txBox="1">
            <a:spLocks noChangeArrowheads="1"/>
          </p:cNvSpPr>
          <p:nvPr/>
        </p:nvSpPr>
        <p:spPr bwMode="auto">
          <a:xfrm>
            <a:off x="6959443" y="5272475"/>
            <a:ext cx="287184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ctr" defTabSz="914400" rtl="0" eaLnBrk="1" fontAlgn="base" latinLnBrk="1" hangingPunct="1">
              <a:lnSpc>
                <a:spcPct val="100000"/>
              </a:lnSpc>
              <a:spcBef>
                <a:spcPct val="0"/>
              </a:spcBef>
              <a:spcAft>
                <a:spcPct val="0"/>
              </a:spcAft>
              <a:buClrTx/>
              <a:buSzTx/>
              <a:buFontTx/>
              <a:buNone/>
              <a:defRPr/>
            </a:pPr>
            <a:r>
              <a:rPr kumimoji="1" lang="zh-CN" altLang="en-US" sz="2800" b="0" i="0" u="none" strike="noStrike" kern="1200" cap="none" spc="0" normalizeH="0" baseline="0" noProof="0" dirty="0">
                <a:ln>
                  <a:noFill/>
                </a:ln>
                <a:solidFill>
                  <a:schemeClr val="bg1"/>
                </a:solidFill>
                <a:effectLst/>
                <a:uLnTx/>
                <a:uFillTx/>
                <a:latin typeface="+mn-lt"/>
                <a:ea typeface="+mn-ea"/>
                <a:cs typeface="+mn-ea"/>
                <a:sym typeface="+mn-lt"/>
              </a:rPr>
              <a:t>全范围管理</a:t>
            </a:r>
            <a:endParaRPr kumimoji="1" lang="en-US" altLang="ko-KR" sz="2800" b="0" i="0" u="none" strike="noStrike" kern="1200" cap="none" spc="0" normalizeH="0" baseline="0" noProof="0" dirty="0">
              <a:ln>
                <a:noFill/>
              </a:ln>
              <a:solidFill>
                <a:schemeClr val="bg1"/>
              </a:solidFill>
              <a:effectLst/>
              <a:uLnTx/>
              <a:uFillTx/>
              <a:latin typeface="+mn-lt"/>
              <a:ea typeface="+mn-ea"/>
              <a:cs typeface="+mn-ea"/>
              <a:sym typeface="+mn-lt"/>
            </a:endParaRPr>
          </a:p>
        </p:txBody>
      </p:sp>
      <p:grpSp>
        <p:nvGrpSpPr>
          <p:cNvPr id="6" name="组合 5"/>
          <p:cNvGrpSpPr/>
          <p:nvPr/>
        </p:nvGrpSpPr>
        <p:grpSpPr>
          <a:xfrm>
            <a:off x="5013358" y="3105543"/>
            <a:ext cx="1778803" cy="1778803"/>
            <a:chOff x="4994308" y="2853527"/>
            <a:chExt cx="1778803" cy="1778803"/>
          </a:xfrm>
          <a:solidFill>
            <a:schemeClr val="bg1">
              <a:lumMod val="65000"/>
            </a:schemeClr>
          </a:solidFill>
          <a:effectLst>
            <a:outerShdw blurRad="50800" dist="38100" dir="2700000" algn="tl" rotWithShape="0">
              <a:prstClr val="black">
                <a:alpha val="40000"/>
              </a:prstClr>
            </a:outerShdw>
          </a:effectLst>
        </p:grpSpPr>
        <p:sp>
          <p:nvSpPr>
            <p:cNvPr id="4" name="矩形 3"/>
            <p:cNvSpPr/>
            <p:nvPr/>
          </p:nvSpPr>
          <p:spPr>
            <a:xfrm>
              <a:off x="4994308" y="3490517"/>
              <a:ext cx="1778803" cy="5048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矩形 34"/>
            <p:cNvSpPr/>
            <p:nvPr/>
          </p:nvSpPr>
          <p:spPr>
            <a:xfrm rot="16200000">
              <a:off x="5008691" y="3490516"/>
              <a:ext cx="1778803" cy="5048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3"/>
          <p:cNvSpPr>
            <a:spLocks noChangeArrowheads="1"/>
          </p:cNvSpPr>
          <p:nvPr/>
        </p:nvSpPr>
        <p:spPr bwMode="auto">
          <a:xfrm>
            <a:off x="1677827" y="407363"/>
            <a:ext cx="646604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400" b="1" u="none" dirty="0">
                <a:solidFill>
                  <a:schemeClr val="tx1">
                    <a:lumMod val="75000"/>
                    <a:lumOff val="25000"/>
                  </a:schemeClr>
                </a:solidFill>
                <a:latin typeface="+mn-lt"/>
                <a:ea typeface="+mn-ea"/>
                <a:cs typeface="+mn-ea"/>
                <a:sym typeface="+mn-lt"/>
              </a:rPr>
              <a:t>设备安全管理责任矩阵（案例）</a:t>
            </a:r>
          </a:p>
        </p:txBody>
      </p:sp>
      <p:sp>
        <p:nvSpPr>
          <p:cNvPr id="46" name="Freeform 7"/>
          <p:cNvSpPr/>
          <p:nvPr/>
        </p:nvSpPr>
        <p:spPr bwMode="auto">
          <a:xfrm>
            <a:off x="252951" y="170154"/>
            <a:ext cx="968619" cy="969218"/>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606179" y="301055"/>
            <a:ext cx="837539" cy="838317"/>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graphicFrame>
        <p:nvGraphicFramePr>
          <p:cNvPr id="2" name="表格 1"/>
          <p:cNvGraphicFramePr>
            <a:graphicFrameLocks noGrp="1"/>
          </p:cNvGraphicFramePr>
          <p:nvPr/>
        </p:nvGraphicFramePr>
        <p:xfrm>
          <a:off x="1677827" y="1482725"/>
          <a:ext cx="8783638" cy="4673713"/>
        </p:xfrm>
        <a:graphic>
          <a:graphicData uri="http://schemas.openxmlformats.org/drawingml/2006/table">
            <a:tbl>
              <a:tblPr>
                <a:tableStyleId>{BC89EF96-8CEA-46FF-86C4-4CE0E7609802}</a:tableStyleId>
              </a:tblPr>
              <a:tblGrid>
                <a:gridCol w="1593850"/>
                <a:gridCol w="1203325"/>
                <a:gridCol w="1204913"/>
                <a:gridCol w="1249362"/>
                <a:gridCol w="1235075"/>
                <a:gridCol w="1250950"/>
                <a:gridCol w="1046163"/>
              </a:tblGrid>
              <a:tr h="822960">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120000"/>
                        <a:buFontTx/>
                        <a:buNone/>
                      </a:pPr>
                      <a:r>
                        <a:rPr kumimoji="0" lang="en-US" altLang="zh-CN" sz="1800" b="1" u="none" strike="noStrike" cap="none" normalizeH="0" baseline="0" dirty="0">
                          <a:ln>
                            <a:noFill/>
                          </a:ln>
                          <a:solidFill>
                            <a:srgbClr val="B71C2B"/>
                          </a:solidFill>
                          <a:effectLst/>
                          <a:latin typeface="+mn-ea"/>
                          <a:ea typeface="+mn-ea"/>
                          <a:sym typeface="+mn-lt"/>
                        </a:rPr>
                        <a:t>       </a:t>
                      </a:r>
                      <a:r>
                        <a:rPr kumimoji="0" lang="zh-CN" altLang="en-US" sz="1800" b="1" u="none" strike="noStrike" cap="none" normalizeH="0" baseline="0" dirty="0">
                          <a:ln>
                            <a:noFill/>
                          </a:ln>
                          <a:solidFill>
                            <a:srgbClr val="B71C2B"/>
                          </a:solidFill>
                          <a:effectLst/>
                          <a:latin typeface="+mn-ea"/>
                          <a:ea typeface="+mn-ea"/>
                          <a:sym typeface="+mn-lt"/>
                        </a:rPr>
                        <a:t>管理职能</a:t>
                      </a:r>
                      <a:endParaRPr kumimoji="0" lang="en-US" altLang="zh-CN" sz="1800" b="1" u="none" strike="noStrike" cap="none" normalizeH="0" baseline="0" dirty="0">
                        <a:ln>
                          <a:noFill/>
                        </a:ln>
                        <a:solidFill>
                          <a:srgbClr val="B71C2B"/>
                        </a:solidFill>
                        <a:effectLst/>
                        <a:latin typeface="+mn-ea"/>
                        <a:ea typeface="+mn-ea"/>
                        <a:sym typeface="+mn-lt"/>
                      </a:endParaRPr>
                    </a:p>
                    <a:p>
                      <a:pPr marL="0" marR="0" lvl="0" indent="0" algn="l" defTabSz="914400" rtl="0" eaLnBrk="1" fontAlgn="base" latinLnBrk="0" hangingPunct="1">
                        <a:lnSpc>
                          <a:spcPct val="100000"/>
                        </a:lnSpc>
                        <a:spcBef>
                          <a:spcPct val="0"/>
                        </a:spcBef>
                        <a:spcAft>
                          <a:spcPct val="0"/>
                        </a:spcAft>
                        <a:buClr>
                          <a:schemeClr val="hlink"/>
                        </a:buClr>
                        <a:buSzPct val="120000"/>
                        <a:buFontTx/>
                        <a:buNone/>
                      </a:pPr>
                      <a:endParaRPr kumimoji="0" lang="en-US" altLang="zh-CN" sz="1200" b="1" u="none" strike="noStrike" cap="none" normalizeH="0" baseline="0" dirty="0">
                        <a:ln>
                          <a:noFill/>
                        </a:ln>
                        <a:solidFill>
                          <a:srgbClr val="B71C2B"/>
                        </a:solidFill>
                        <a:effectLst/>
                        <a:latin typeface="+mn-ea"/>
                        <a:ea typeface="+mn-ea"/>
                        <a:sym typeface="+mn-lt"/>
                      </a:endParaRPr>
                    </a:p>
                    <a:p>
                      <a:pPr marL="0" marR="0" lvl="0" indent="0" algn="l" defTabSz="914400" rtl="0" eaLnBrk="1" fontAlgn="base" latinLnBrk="0" hangingPunct="1">
                        <a:lnSpc>
                          <a:spcPct val="100000"/>
                        </a:lnSpc>
                        <a:spcBef>
                          <a:spcPct val="0"/>
                        </a:spcBef>
                        <a:spcAft>
                          <a:spcPct val="0"/>
                        </a:spcAft>
                        <a:buClr>
                          <a:schemeClr val="hlink"/>
                        </a:buClr>
                        <a:buSzPct val="120000"/>
                        <a:buFontTx/>
                        <a:buNone/>
                      </a:pPr>
                      <a:r>
                        <a:rPr kumimoji="0" lang="zh-CN" altLang="en-US" sz="1800" b="1" u="none" strike="noStrike" cap="none" normalizeH="0" baseline="0" dirty="0">
                          <a:ln>
                            <a:noFill/>
                          </a:ln>
                          <a:solidFill>
                            <a:srgbClr val="B71C2B"/>
                          </a:solidFill>
                          <a:effectLst/>
                          <a:latin typeface="+mn-ea"/>
                          <a:ea typeface="+mn-ea"/>
                          <a:sym typeface="+mn-lt"/>
                        </a:rPr>
                        <a:t>职责</a:t>
                      </a:r>
                      <a:r>
                        <a:rPr kumimoji="0" lang="en-US" altLang="zh-CN" sz="1800" b="1" u="none" strike="noStrike" cap="none" normalizeH="0" baseline="0" dirty="0">
                          <a:ln>
                            <a:noFill/>
                          </a:ln>
                          <a:solidFill>
                            <a:srgbClr val="B71C2B"/>
                          </a:solidFill>
                          <a:effectLst/>
                          <a:latin typeface="+mn-ea"/>
                          <a:ea typeface="+mn-ea"/>
                          <a:sym typeface="+mn-lt"/>
                        </a:rPr>
                        <a:t>/</a:t>
                      </a:r>
                      <a:r>
                        <a:rPr kumimoji="0" lang="zh-CN" altLang="en-US" sz="1800" b="1" u="none" strike="noStrike" cap="none" normalizeH="0" baseline="0" dirty="0">
                          <a:ln>
                            <a:noFill/>
                          </a:ln>
                          <a:solidFill>
                            <a:srgbClr val="B71C2B"/>
                          </a:solidFill>
                          <a:effectLst/>
                          <a:latin typeface="+mn-ea"/>
                          <a:ea typeface="+mn-ea"/>
                          <a:sym typeface="+mn-lt"/>
                        </a:rPr>
                        <a:t>任务</a:t>
                      </a:r>
                      <a:endParaRPr kumimoji="0" lang="zh-CN" altLang="en-US" sz="1800" b="1" i="0" u="none" strike="noStrike" cap="none" normalizeH="0" baseline="0" dirty="0">
                        <a:ln>
                          <a:noFill/>
                        </a:ln>
                        <a:solidFill>
                          <a:srgbClr val="B71C2B"/>
                        </a:solidFill>
                        <a:effectLst/>
                        <a:latin typeface="+mn-ea"/>
                        <a:ea typeface="+mn-ea"/>
                        <a:cs typeface="+mn-ea"/>
                        <a:sym typeface="+mn-lt"/>
                      </a:endParaRPr>
                    </a:p>
                  </a:txBody>
                  <a:tcPr marT="45714" marB="45714"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altLang="en-US" sz="1800" b="1" u="none" strike="noStrike" cap="none" normalizeH="0" baseline="0" dirty="0">
                          <a:ln>
                            <a:noFill/>
                          </a:ln>
                          <a:solidFill>
                            <a:srgbClr val="B71C2B"/>
                          </a:solidFill>
                          <a:effectLst/>
                          <a:latin typeface="+mn-ea"/>
                          <a:ea typeface="+mn-ea"/>
                          <a:sym typeface="+mn-lt"/>
                        </a:rPr>
                        <a:t>设备管理</a:t>
                      </a:r>
                      <a:endParaRPr kumimoji="0" lang="zh-CN" altLang="en-US" sz="1800" b="1" i="0" u="none" strike="noStrike" cap="none" normalizeH="0" baseline="0" dirty="0">
                        <a:ln>
                          <a:noFill/>
                        </a:ln>
                        <a:solidFill>
                          <a:srgbClr val="B71C2B"/>
                        </a:solidFill>
                        <a:effectLst/>
                        <a:latin typeface="+mn-ea"/>
                        <a:ea typeface="+mn-ea"/>
                        <a:cs typeface="+mn-ea"/>
                        <a:sym typeface="+mn-lt"/>
                      </a:endParaRPr>
                    </a:p>
                  </a:txBody>
                  <a:tcPr marT="45714" marB="45714"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altLang="en-US" sz="1800" b="1" u="none" strike="noStrike" cap="none" normalizeH="0" baseline="0" dirty="0">
                          <a:ln>
                            <a:noFill/>
                          </a:ln>
                          <a:solidFill>
                            <a:srgbClr val="B71C2B"/>
                          </a:solidFill>
                          <a:effectLst/>
                          <a:latin typeface="+mn-ea"/>
                          <a:ea typeface="+mn-ea"/>
                          <a:sym typeface="+mn-lt"/>
                        </a:rPr>
                        <a:t>生产制造</a:t>
                      </a:r>
                      <a:endParaRPr kumimoji="0" lang="zh-CN" altLang="en-US" sz="1800" b="1" i="0" u="none" strike="noStrike" cap="none" normalizeH="0" baseline="0" dirty="0">
                        <a:ln>
                          <a:noFill/>
                        </a:ln>
                        <a:solidFill>
                          <a:srgbClr val="B71C2B"/>
                        </a:solidFill>
                        <a:effectLst/>
                        <a:latin typeface="+mn-ea"/>
                        <a:ea typeface="+mn-ea"/>
                        <a:cs typeface="+mn-ea"/>
                        <a:sym typeface="+mn-lt"/>
                      </a:endParaRPr>
                    </a:p>
                  </a:txBody>
                  <a:tcPr marT="45714" marB="45714"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altLang="en-US" sz="1800" b="1" u="none" strike="noStrike" cap="none" normalizeH="0" baseline="0" dirty="0">
                          <a:ln>
                            <a:noFill/>
                          </a:ln>
                          <a:solidFill>
                            <a:srgbClr val="B71C2B"/>
                          </a:solidFill>
                          <a:effectLst/>
                          <a:latin typeface="+mn-ea"/>
                          <a:ea typeface="+mn-ea"/>
                          <a:sym typeface="+mn-lt"/>
                        </a:rPr>
                        <a:t>安全监督</a:t>
                      </a:r>
                      <a:endParaRPr kumimoji="0" lang="zh-CN" altLang="en-US" sz="1800" b="1" i="0" u="none" strike="noStrike" cap="none" normalizeH="0" baseline="0" dirty="0">
                        <a:ln>
                          <a:noFill/>
                        </a:ln>
                        <a:solidFill>
                          <a:srgbClr val="B71C2B"/>
                        </a:solidFill>
                        <a:effectLst/>
                        <a:latin typeface="+mn-ea"/>
                        <a:ea typeface="+mn-ea"/>
                        <a:cs typeface="+mn-ea"/>
                        <a:sym typeface="+mn-lt"/>
                      </a:endParaRPr>
                    </a:p>
                  </a:txBody>
                  <a:tcPr marT="45714" marB="45714"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altLang="en-US" sz="1800" b="1" u="none" strike="noStrike" cap="none" normalizeH="0" baseline="0" dirty="0">
                          <a:ln>
                            <a:noFill/>
                          </a:ln>
                          <a:solidFill>
                            <a:srgbClr val="B71C2B"/>
                          </a:solidFill>
                          <a:effectLst/>
                          <a:latin typeface="+mn-ea"/>
                          <a:ea typeface="+mn-ea"/>
                          <a:sym typeface="+mn-lt"/>
                        </a:rPr>
                        <a:t>财务</a:t>
                      </a:r>
                      <a:endParaRPr kumimoji="0" lang="zh-CN" altLang="en-US" sz="1800" b="1" i="0" u="none" strike="noStrike" cap="none" normalizeH="0" baseline="0" dirty="0">
                        <a:ln>
                          <a:noFill/>
                        </a:ln>
                        <a:solidFill>
                          <a:srgbClr val="B71C2B"/>
                        </a:solidFill>
                        <a:effectLst/>
                        <a:latin typeface="+mn-ea"/>
                        <a:ea typeface="+mn-ea"/>
                        <a:cs typeface="+mn-ea"/>
                        <a:sym typeface="+mn-lt"/>
                      </a:endParaRPr>
                    </a:p>
                  </a:txBody>
                  <a:tcPr marT="45714" marB="45714"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altLang="en-US" sz="1800" b="1" u="none" strike="noStrike" cap="none" normalizeH="0" baseline="0" dirty="0">
                          <a:ln>
                            <a:noFill/>
                          </a:ln>
                          <a:solidFill>
                            <a:srgbClr val="B71C2B"/>
                          </a:solidFill>
                          <a:effectLst/>
                          <a:latin typeface="+mn-ea"/>
                          <a:ea typeface="+mn-ea"/>
                          <a:sym typeface="+mn-lt"/>
                        </a:rPr>
                        <a:t>人事</a:t>
                      </a:r>
                      <a:endParaRPr kumimoji="0" lang="zh-CN" altLang="en-US" sz="1800" b="1" i="0" u="none" strike="noStrike" cap="none" normalizeH="0" baseline="0" dirty="0">
                        <a:ln>
                          <a:noFill/>
                        </a:ln>
                        <a:solidFill>
                          <a:srgbClr val="B71C2B"/>
                        </a:solidFill>
                        <a:effectLst/>
                        <a:latin typeface="+mn-ea"/>
                        <a:ea typeface="+mn-ea"/>
                        <a:cs typeface="+mn-ea"/>
                        <a:sym typeface="+mn-lt"/>
                      </a:endParaRPr>
                    </a:p>
                  </a:txBody>
                  <a:tcPr marT="45714" marB="45714"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en-US" altLang="zh-CN" sz="1800" b="1" u="none" strike="noStrike" cap="none" normalizeH="0" baseline="0" dirty="0">
                          <a:ln>
                            <a:noFill/>
                          </a:ln>
                          <a:solidFill>
                            <a:srgbClr val="B71C2B"/>
                          </a:solidFill>
                          <a:effectLst/>
                          <a:latin typeface="+mn-ea"/>
                          <a:ea typeface="+mn-ea"/>
                          <a:sym typeface="+mn-lt"/>
                        </a:rPr>
                        <a:t>…</a:t>
                      </a:r>
                      <a:endParaRPr kumimoji="0" lang="zh-CN" altLang="en-US" sz="1800" b="1" i="0" u="none" strike="noStrike" cap="none" normalizeH="0" baseline="0" dirty="0">
                        <a:ln>
                          <a:noFill/>
                        </a:ln>
                        <a:solidFill>
                          <a:srgbClr val="B71C2B"/>
                        </a:solidFill>
                        <a:effectLst/>
                        <a:latin typeface="+mn-ea"/>
                        <a:ea typeface="+mn-ea"/>
                        <a:cs typeface="+mn-ea"/>
                        <a:sym typeface="+mn-lt"/>
                      </a:endParaRPr>
                    </a:p>
                  </a:txBody>
                  <a:tcPr marT="45714" marB="45714" anchor="ctr" horzOverflow="overflow"/>
                </a:tc>
              </a:tr>
              <a:tr h="596819">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altLang="en-US" sz="1400" u="none" strike="noStrike" cap="none" normalizeH="0" baseline="0" dirty="0">
                          <a:ln>
                            <a:noFill/>
                          </a:ln>
                          <a:effectLst/>
                          <a:sym typeface="+mn-lt"/>
                        </a:rPr>
                        <a:t>设备采购</a:t>
                      </a:r>
                      <a:r>
                        <a:rPr kumimoji="0" lang="en-US" altLang="zh-CN" sz="1400" u="none" strike="noStrike" cap="none" normalizeH="0" baseline="0" dirty="0">
                          <a:ln>
                            <a:noFill/>
                          </a:ln>
                          <a:effectLst/>
                          <a:sym typeface="+mn-lt"/>
                        </a:rPr>
                        <a:t>/</a:t>
                      </a:r>
                      <a:r>
                        <a:rPr kumimoji="0" lang="zh-CN" altLang="en-US" sz="1400" u="none" strike="noStrike" cap="none" normalizeH="0" baseline="0" dirty="0">
                          <a:ln>
                            <a:noFill/>
                          </a:ln>
                          <a:effectLst/>
                          <a:sym typeface="+mn-lt"/>
                        </a:rPr>
                        <a:t>设计安全评估</a:t>
                      </a:r>
                      <a:endParaRPr kumimoji="0" lang="zh-CN" altLang="en-US" sz="1400" b="0" i="0" u="none" strike="noStrike" cap="none" normalizeH="0" baseline="0" dirty="0">
                        <a:ln>
                          <a:noFill/>
                        </a:ln>
                        <a:solidFill>
                          <a:srgbClr val="000000"/>
                        </a:solidFill>
                        <a:effectLst/>
                        <a:latin typeface="+mn-lt"/>
                        <a:ea typeface="+mn-ea"/>
                        <a:cs typeface="+mn-ea"/>
                        <a:sym typeface="+mn-lt"/>
                      </a:endParaRPr>
                    </a:p>
                  </a:txBody>
                  <a:tcPr marT="45714" marB="45714"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altLang="en-US" sz="1400" u="none" strike="noStrike" cap="none" normalizeH="0" baseline="0" dirty="0">
                          <a:ln>
                            <a:noFill/>
                          </a:ln>
                          <a:effectLst/>
                          <a:sym typeface="+mn-lt"/>
                        </a:rPr>
                        <a:t>○</a:t>
                      </a:r>
                      <a:endParaRPr kumimoji="0" lang="zh-CN" altLang="en-US" sz="1400" b="0" i="0" u="none" strike="noStrike" cap="none" normalizeH="0" baseline="0" dirty="0">
                        <a:ln>
                          <a:noFill/>
                        </a:ln>
                        <a:solidFill>
                          <a:srgbClr val="000000"/>
                        </a:solidFill>
                        <a:effectLst/>
                        <a:latin typeface="+mn-lt"/>
                        <a:ea typeface="+mn-ea"/>
                        <a:cs typeface="+mn-ea"/>
                        <a:sym typeface="+mn-lt"/>
                      </a:endParaRPr>
                    </a:p>
                  </a:txBody>
                  <a:tcPr marT="45714" marB="45714"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altLang="en-US" sz="1400" u="none" strike="noStrike" cap="none" normalizeH="0" baseline="0">
                          <a:ln>
                            <a:noFill/>
                          </a:ln>
                          <a:effectLst/>
                          <a:sym typeface="+mn-lt"/>
                        </a:rPr>
                        <a:t>○</a:t>
                      </a:r>
                      <a:endParaRPr kumimoji="0" lang="zh-CN" altLang="en-US" sz="1400" b="0" i="0" u="none" strike="noStrike" cap="none" normalizeH="0" baseline="0">
                        <a:ln>
                          <a:noFill/>
                        </a:ln>
                        <a:solidFill>
                          <a:srgbClr val="000000"/>
                        </a:solidFill>
                        <a:effectLst/>
                        <a:latin typeface="+mn-lt"/>
                        <a:ea typeface="+mn-ea"/>
                        <a:cs typeface="+mn-ea"/>
                        <a:sym typeface="+mn-lt"/>
                      </a:endParaRPr>
                    </a:p>
                  </a:txBody>
                  <a:tcPr marT="45714" marB="45714"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altLang="en-US" sz="1400" u="none" strike="noStrike" cap="none" normalizeH="0" baseline="0">
                          <a:ln>
                            <a:noFill/>
                          </a:ln>
                          <a:effectLst/>
                          <a:sym typeface="+mn-lt"/>
                        </a:rPr>
                        <a:t>■</a:t>
                      </a:r>
                      <a:endParaRPr kumimoji="0" lang="zh-CN" altLang="en-US" sz="1400" b="0" i="0" u="none" strike="noStrike" cap="none" normalizeH="0" baseline="0">
                        <a:ln>
                          <a:noFill/>
                        </a:ln>
                        <a:solidFill>
                          <a:srgbClr val="000000"/>
                        </a:solidFill>
                        <a:effectLst/>
                        <a:latin typeface="+mn-lt"/>
                        <a:ea typeface="+mn-ea"/>
                        <a:cs typeface="+mn-ea"/>
                        <a:sym typeface="+mn-lt"/>
                      </a:endParaRPr>
                    </a:p>
                  </a:txBody>
                  <a:tcPr marT="45714" marB="45714"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altLang="en-US" sz="1400" u="none" strike="noStrike" cap="none" normalizeH="0" baseline="0">
                          <a:ln>
                            <a:noFill/>
                          </a:ln>
                          <a:effectLst/>
                          <a:sym typeface="+mn-lt"/>
                        </a:rPr>
                        <a:t>○</a:t>
                      </a:r>
                      <a:endParaRPr kumimoji="0" lang="zh-CN" altLang="en-US" sz="1400" b="0" i="0" u="none" strike="noStrike" cap="none" normalizeH="0" baseline="0">
                        <a:ln>
                          <a:noFill/>
                        </a:ln>
                        <a:solidFill>
                          <a:srgbClr val="000000"/>
                        </a:solidFill>
                        <a:effectLst/>
                        <a:latin typeface="+mn-lt"/>
                        <a:ea typeface="+mn-ea"/>
                        <a:cs typeface="+mn-ea"/>
                        <a:sym typeface="+mn-lt"/>
                      </a:endParaRPr>
                    </a:p>
                  </a:txBody>
                  <a:tcPr marT="45714" marB="45714"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en-US" altLang="zh-CN" sz="1400" u="none" strike="noStrike" cap="none" normalizeH="0" baseline="0">
                          <a:ln>
                            <a:noFill/>
                          </a:ln>
                          <a:effectLst/>
                          <a:sym typeface="+mn-lt"/>
                        </a:rPr>
                        <a:t>/</a:t>
                      </a:r>
                      <a:endParaRPr kumimoji="0" lang="zh-CN" altLang="en-US" sz="1400" b="0" i="0" u="none" strike="noStrike" cap="none" normalizeH="0" baseline="0">
                        <a:ln>
                          <a:noFill/>
                        </a:ln>
                        <a:solidFill>
                          <a:srgbClr val="000000"/>
                        </a:solidFill>
                        <a:effectLst/>
                        <a:latin typeface="+mn-lt"/>
                        <a:ea typeface="+mn-ea"/>
                        <a:cs typeface="+mn-ea"/>
                        <a:sym typeface="+mn-lt"/>
                      </a:endParaRPr>
                    </a:p>
                  </a:txBody>
                  <a:tcPr marT="45714" marB="45714"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400" b="0" i="0" u="none" strike="noStrike" cap="none" normalizeH="0" baseline="0">
                        <a:ln>
                          <a:noFill/>
                        </a:ln>
                        <a:solidFill>
                          <a:srgbClr val="000000"/>
                        </a:solidFill>
                        <a:effectLst/>
                        <a:latin typeface="+mn-lt"/>
                        <a:ea typeface="+mn-ea"/>
                        <a:cs typeface="+mn-ea"/>
                        <a:sym typeface="+mn-lt"/>
                      </a:endParaRPr>
                    </a:p>
                  </a:txBody>
                  <a:tcPr marT="45714" marB="45714" anchor="ctr" horzOverflow="overflow"/>
                </a:tc>
              </a:tr>
              <a:tr h="639676">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altLang="en-US" sz="1400" u="none" strike="noStrike" cap="none" normalizeH="0" baseline="0" dirty="0">
                          <a:ln>
                            <a:noFill/>
                          </a:ln>
                          <a:effectLst/>
                          <a:sym typeface="+mn-lt"/>
                        </a:rPr>
                        <a:t>安装</a:t>
                      </a:r>
                      <a:r>
                        <a:rPr kumimoji="0" lang="en-US" altLang="zh-CN" sz="1400" u="none" strike="noStrike" cap="none" normalizeH="0" baseline="0" dirty="0">
                          <a:ln>
                            <a:noFill/>
                          </a:ln>
                          <a:effectLst/>
                          <a:sym typeface="+mn-lt"/>
                        </a:rPr>
                        <a:t>/</a:t>
                      </a:r>
                      <a:r>
                        <a:rPr kumimoji="0" lang="zh-CN" altLang="en-US" sz="1400" u="none" strike="noStrike" cap="none" normalizeH="0" baseline="0" dirty="0">
                          <a:ln>
                            <a:noFill/>
                          </a:ln>
                          <a:effectLst/>
                          <a:sym typeface="+mn-lt"/>
                        </a:rPr>
                        <a:t>调试安全保障</a:t>
                      </a:r>
                      <a:endParaRPr kumimoji="0" lang="zh-CN" altLang="en-US" sz="1400" b="0" i="0" u="none" strike="noStrike" cap="none" normalizeH="0" baseline="0" dirty="0">
                        <a:ln>
                          <a:noFill/>
                        </a:ln>
                        <a:solidFill>
                          <a:srgbClr val="000000"/>
                        </a:solidFill>
                        <a:effectLst/>
                        <a:latin typeface="+mn-lt"/>
                        <a:ea typeface="+mn-ea"/>
                        <a:cs typeface="+mn-ea"/>
                        <a:sym typeface="+mn-lt"/>
                      </a:endParaRPr>
                    </a:p>
                  </a:txBody>
                  <a:tcPr marT="45714" marB="45714" anchor="ctr" horzOverflow="overflow">
                    <a:solidFill>
                      <a:schemeClr val="bg1">
                        <a:lumMod val="65000"/>
                        <a:alpha val="20000"/>
                      </a:schemeClr>
                    </a:solid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altLang="en-US" sz="1400" u="none" strike="noStrike" cap="none" normalizeH="0" baseline="0" dirty="0">
                          <a:ln>
                            <a:noFill/>
                          </a:ln>
                          <a:effectLst/>
                          <a:sym typeface="+mn-lt"/>
                        </a:rPr>
                        <a:t>■</a:t>
                      </a:r>
                      <a:endParaRPr kumimoji="0" lang="zh-CN" altLang="en-US" sz="1400" b="0" i="0" u="none" strike="noStrike" cap="none" normalizeH="0" baseline="0" dirty="0">
                        <a:ln>
                          <a:noFill/>
                        </a:ln>
                        <a:solidFill>
                          <a:srgbClr val="000000"/>
                        </a:solidFill>
                        <a:effectLst/>
                        <a:latin typeface="+mn-lt"/>
                        <a:ea typeface="+mn-ea"/>
                        <a:cs typeface="+mn-ea"/>
                        <a:sym typeface="+mn-lt"/>
                      </a:endParaRPr>
                    </a:p>
                  </a:txBody>
                  <a:tcPr marT="45714" marB="45714" anchor="ctr" horzOverflow="overflow">
                    <a:solidFill>
                      <a:schemeClr val="bg1">
                        <a:lumMod val="65000"/>
                        <a:alpha val="20000"/>
                      </a:schemeClr>
                    </a:solid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altLang="en-US" sz="1400" u="none" strike="noStrike" cap="none" normalizeH="0" baseline="0" dirty="0">
                          <a:ln>
                            <a:noFill/>
                          </a:ln>
                          <a:effectLst/>
                          <a:sym typeface="+mn-lt"/>
                        </a:rPr>
                        <a:t>○</a:t>
                      </a:r>
                      <a:endParaRPr kumimoji="0" lang="zh-CN" altLang="en-US" sz="1400" b="0" i="0" u="none" strike="noStrike" cap="none" normalizeH="0" baseline="0" dirty="0">
                        <a:ln>
                          <a:noFill/>
                        </a:ln>
                        <a:solidFill>
                          <a:srgbClr val="000000"/>
                        </a:solidFill>
                        <a:effectLst/>
                        <a:latin typeface="+mn-lt"/>
                        <a:ea typeface="+mn-ea"/>
                        <a:cs typeface="+mn-ea"/>
                        <a:sym typeface="+mn-lt"/>
                      </a:endParaRPr>
                    </a:p>
                  </a:txBody>
                  <a:tcPr marT="45714" marB="45714" anchor="ctr" horzOverflow="overflow">
                    <a:solidFill>
                      <a:schemeClr val="bg1">
                        <a:lumMod val="65000"/>
                        <a:alpha val="20000"/>
                      </a:schemeClr>
                    </a:solid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altLang="en-US" sz="1400" u="none" strike="noStrike" cap="none" normalizeH="0" baseline="0" dirty="0">
                          <a:ln>
                            <a:noFill/>
                          </a:ln>
                          <a:effectLst/>
                          <a:sym typeface="+mn-lt"/>
                        </a:rPr>
                        <a:t>○</a:t>
                      </a:r>
                      <a:endParaRPr kumimoji="0" lang="zh-CN" altLang="en-US" sz="1400" b="0" i="0" u="none" strike="noStrike" cap="none" normalizeH="0" baseline="0" dirty="0">
                        <a:ln>
                          <a:noFill/>
                        </a:ln>
                        <a:solidFill>
                          <a:srgbClr val="000000"/>
                        </a:solidFill>
                        <a:effectLst/>
                        <a:latin typeface="+mn-lt"/>
                        <a:ea typeface="+mn-ea"/>
                        <a:cs typeface="+mn-ea"/>
                        <a:sym typeface="+mn-lt"/>
                      </a:endParaRPr>
                    </a:p>
                  </a:txBody>
                  <a:tcPr marT="45714" marB="45714" anchor="ctr" horzOverflow="overflow">
                    <a:solidFill>
                      <a:schemeClr val="bg1">
                        <a:lumMod val="65000"/>
                        <a:alpha val="20000"/>
                      </a:schemeClr>
                    </a:solid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en-US" altLang="zh-CN" sz="1400" u="none" strike="noStrike" cap="none" normalizeH="0" baseline="0" dirty="0">
                          <a:ln>
                            <a:noFill/>
                          </a:ln>
                          <a:effectLst/>
                          <a:sym typeface="+mn-lt"/>
                        </a:rPr>
                        <a:t>/</a:t>
                      </a:r>
                      <a:endParaRPr kumimoji="0" lang="zh-CN" altLang="en-US" sz="1400" b="0" i="0" u="none" strike="noStrike" cap="none" normalizeH="0" baseline="0" dirty="0">
                        <a:ln>
                          <a:noFill/>
                        </a:ln>
                        <a:solidFill>
                          <a:srgbClr val="000000"/>
                        </a:solidFill>
                        <a:effectLst/>
                        <a:latin typeface="+mn-lt"/>
                        <a:ea typeface="+mn-ea"/>
                        <a:cs typeface="+mn-ea"/>
                        <a:sym typeface="+mn-lt"/>
                      </a:endParaRPr>
                    </a:p>
                  </a:txBody>
                  <a:tcPr marT="45714" marB="45714" anchor="ctr" horzOverflow="overflow">
                    <a:solidFill>
                      <a:schemeClr val="bg1">
                        <a:lumMod val="65000"/>
                        <a:alpha val="20000"/>
                      </a:schemeClr>
                    </a:solid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en-US" altLang="zh-CN" sz="1400" u="none" strike="noStrike" cap="none" normalizeH="0" baseline="0" dirty="0">
                          <a:ln>
                            <a:noFill/>
                          </a:ln>
                          <a:effectLst/>
                          <a:sym typeface="+mn-lt"/>
                        </a:rPr>
                        <a:t>/</a:t>
                      </a:r>
                      <a:endParaRPr kumimoji="0" lang="zh-CN" altLang="en-US" sz="1400" b="0" i="0" u="none" strike="noStrike" cap="none" normalizeH="0" baseline="0" dirty="0">
                        <a:ln>
                          <a:noFill/>
                        </a:ln>
                        <a:solidFill>
                          <a:srgbClr val="000000"/>
                        </a:solidFill>
                        <a:effectLst/>
                        <a:latin typeface="+mn-lt"/>
                        <a:ea typeface="+mn-ea"/>
                        <a:cs typeface="+mn-ea"/>
                        <a:sym typeface="+mn-lt"/>
                      </a:endParaRPr>
                    </a:p>
                  </a:txBody>
                  <a:tcPr marT="45714" marB="45714" anchor="ctr" horzOverflow="overflow">
                    <a:solidFill>
                      <a:schemeClr val="bg1">
                        <a:lumMod val="65000"/>
                        <a:alpha val="20000"/>
                      </a:schemeClr>
                    </a:solid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400" b="0" i="0" u="none" strike="noStrike" cap="none" normalizeH="0" baseline="0" dirty="0">
                        <a:ln>
                          <a:noFill/>
                        </a:ln>
                        <a:solidFill>
                          <a:srgbClr val="000000"/>
                        </a:solidFill>
                        <a:effectLst/>
                        <a:latin typeface="+mn-lt"/>
                        <a:ea typeface="+mn-ea"/>
                        <a:cs typeface="+mn-ea"/>
                        <a:sym typeface="+mn-lt"/>
                      </a:endParaRPr>
                    </a:p>
                  </a:txBody>
                  <a:tcPr marT="45714" marB="45714" anchor="ctr" horzOverflow="overflow">
                    <a:solidFill>
                      <a:schemeClr val="bg1">
                        <a:lumMod val="65000"/>
                        <a:alpha val="20000"/>
                      </a:schemeClr>
                    </a:solidFill>
                  </a:tcPr>
                </a:tc>
              </a:tr>
              <a:tr h="682532">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altLang="en-US" sz="1400" u="none" strike="noStrike" cap="none" normalizeH="0" baseline="0">
                          <a:ln>
                            <a:noFill/>
                          </a:ln>
                          <a:effectLst/>
                          <a:sym typeface="+mn-lt"/>
                        </a:rPr>
                        <a:t>日常设备安全检查</a:t>
                      </a:r>
                      <a:endParaRPr kumimoji="0" lang="zh-CN" altLang="en-US" sz="1400" b="0" i="0" u="none" strike="noStrike" cap="none" normalizeH="0" baseline="0">
                        <a:ln>
                          <a:noFill/>
                        </a:ln>
                        <a:solidFill>
                          <a:srgbClr val="000000"/>
                        </a:solidFill>
                        <a:effectLst/>
                        <a:latin typeface="+mn-lt"/>
                        <a:ea typeface="+mn-ea"/>
                        <a:cs typeface="+mn-ea"/>
                        <a:sym typeface="+mn-lt"/>
                      </a:endParaRPr>
                    </a:p>
                  </a:txBody>
                  <a:tcPr marT="45714" marB="45714"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altLang="en-US" sz="1400" u="none" strike="noStrike" cap="none" normalizeH="0" baseline="0">
                          <a:ln>
                            <a:noFill/>
                          </a:ln>
                          <a:effectLst/>
                          <a:sym typeface="+mn-lt"/>
                        </a:rPr>
                        <a:t>○</a:t>
                      </a:r>
                      <a:endParaRPr kumimoji="0" lang="zh-CN" altLang="en-US" sz="1400" b="0" i="0" u="none" strike="noStrike" cap="none" normalizeH="0" baseline="0">
                        <a:ln>
                          <a:noFill/>
                        </a:ln>
                        <a:solidFill>
                          <a:srgbClr val="000000"/>
                        </a:solidFill>
                        <a:effectLst/>
                        <a:latin typeface="+mn-lt"/>
                        <a:ea typeface="+mn-ea"/>
                        <a:cs typeface="+mn-ea"/>
                        <a:sym typeface="+mn-lt"/>
                      </a:endParaRPr>
                    </a:p>
                  </a:txBody>
                  <a:tcPr marT="45714" marB="45714"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altLang="en-US" sz="1400" u="none" strike="noStrike" cap="none" normalizeH="0" baseline="0">
                          <a:ln>
                            <a:noFill/>
                          </a:ln>
                          <a:effectLst/>
                          <a:sym typeface="+mn-lt"/>
                        </a:rPr>
                        <a:t>■</a:t>
                      </a:r>
                      <a:endParaRPr kumimoji="0" lang="zh-CN" altLang="en-US" sz="1400" b="0" i="0" u="none" strike="noStrike" cap="none" normalizeH="0" baseline="0">
                        <a:ln>
                          <a:noFill/>
                        </a:ln>
                        <a:solidFill>
                          <a:srgbClr val="000000"/>
                        </a:solidFill>
                        <a:effectLst/>
                        <a:latin typeface="+mn-lt"/>
                        <a:ea typeface="+mn-ea"/>
                        <a:cs typeface="+mn-ea"/>
                        <a:sym typeface="+mn-lt"/>
                      </a:endParaRPr>
                    </a:p>
                  </a:txBody>
                  <a:tcPr marT="45714" marB="45714"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altLang="en-US" sz="1400" u="none" strike="noStrike" cap="none" normalizeH="0" baseline="0" dirty="0">
                          <a:ln>
                            <a:noFill/>
                          </a:ln>
                          <a:effectLst/>
                          <a:sym typeface="+mn-lt"/>
                        </a:rPr>
                        <a:t>○</a:t>
                      </a:r>
                      <a:endParaRPr kumimoji="0" lang="zh-CN" altLang="en-US" sz="1400" b="0" i="0" u="none" strike="noStrike" cap="none" normalizeH="0" baseline="0" dirty="0">
                        <a:ln>
                          <a:noFill/>
                        </a:ln>
                        <a:solidFill>
                          <a:srgbClr val="000000"/>
                        </a:solidFill>
                        <a:effectLst/>
                        <a:latin typeface="+mn-lt"/>
                        <a:ea typeface="+mn-ea"/>
                        <a:cs typeface="+mn-ea"/>
                        <a:sym typeface="+mn-lt"/>
                      </a:endParaRPr>
                    </a:p>
                  </a:txBody>
                  <a:tcPr marT="45714" marB="45714"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en-US" altLang="zh-CN" sz="1400" u="none" strike="noStrike" cap="none" normalizeH="0" baseline="0" dirty="0">
                          <a:ln>
                            <a:noFill/>
                          </a:ln>
                          <a:effectLst/>
                          <a:sym typeface="+mn-lt"/>
                        </a:rPr>
                        <a:t>/</a:t>
                      </a:r>
                      <a:endParaRPr kumimoji="0" lang="zh-CN" altLang="en-US" sz="1400" b="0" i="0" u="none" strike="noStrike" cap="none" normalizeH="0" baseline="0" dirty="0">
                        <a:ln>
                          <a:noFill/>
                        </a:ln>
                        <a:solidFill>
                          <a:srgbClr val="000000"/>
                        </a:solidFill>
                        <a:effectLst/>
                        <a:latin typeface="+mn-lt"/>
                        <a:ea typeface="+mn-ea"/>
                        <a:cs typeface="+mn-ea"/>
                        <a:sym typeface="+mn-lt"/>
                      </a:endParaRPr>
                    </a:p>
                  </a:txBody>
                  <a:tcPr marT="45714" marB="45714"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en-US" altLang="zh-CN" sz="1400" u="none" strike="noStrike" cap="none" normalizeH="0" baseline="0">
                          <a:ln>
                            <a:noFill/>
                          </a:ln>
                          <a:effectLst/>
                          <a:sym typeface="+mn-lt"/>
                        </a:rPr>
                        <a:t>/</a:t>
                      </a:r>
                      <a:endParaRPr kumimoji="0" lang="zh-CN" altLang="en-US" sz="1400" b="0" i="0" u="none" strike="noStrike" cap="none" normalizeH="0" baseline="0">
                        <a:ln>
                          <a:noFill/>
                        </a:ln>
                        <a:solidFill>
                          <a:srgbClr val="000000"/>
                        </a:solidFill>
                        <a:effectLst/>
                        <a:latin typeface="+mn-lt"/>
                        <a:ea typeface="+mn-ea"/>
                        <a:cs typeface="+mn-ea"/>
                        <a:sym typeface="+mn-lt"/>
                      </a:endParaRPr>
                    </a:p>
                  </a:txBody>
                  <a:tcPr marT="45714" marB="45714"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400" b="0" i="0" u="none" strike="noStrike" cap="none" normalizeH="0" baseline="0">
                        <a:ln>
                          <a:noFill/>
                        </a:ln>
                        <a:solidFill>
                          <a:srgbClr val="000000"/>
                        </a:solidFill>
                        <a:effectLst/>
                        <a:latin typeface="+mn-lt"/>
                        <a:ea typeface="+mn-ea"/>
                        <a:cs typeface="+mn-ea"/>
                        <a:sym typeface="+mn-lt"/>
                      </a:endParaRPr>
                    </a:p>
                  </a:txBody>
                  <a:tcPr marT="45714" marB="45714" anchor="ctr" horzOverflow="overflow"/>
                </a:tc>
              </a:tr>
              <a:tr h="696818">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altLang="en-US" sz="1400" u="none" strike="noStrike" cap="none" normalizeH="0" baseline="0" dirty="0">
                          <a:ln>
                            <a:noFill/>
                          </a:ln>
                          <a:effectLst/>
                          <a:sym typeface="+mn-lt"/>
                        </a:rPr>
                        <a:t>定期运行安全监督</a:t>
                      </a:r>
                      <a:r>
                        <a:rPr kumimoji="0" lang="en-US" altLang="zh-CN" sz="1400" u="none" strike="noStrike" cap="none" normalizeH="0" baseline="0" dirty="0">
                          <a:ln>
                            <a:noFill/>
                          </a:ln>
                          <a:effectLst/>
                          <a:sym typeface="+mn-lt"/>
                        </a:rPr>
                        <a:t>/</a:t>
                      </a:r>
                      <a:r>
                        <a:rPr kumimoji="0" lang="zh-CN" altLang="en-US" sz="1400" u="none" strike="noStrike" cap="none" normalizeH="0" baseline="0" dirty="0">
                          <a:ln>
                            <a:noFill/>
                          </a:ln>
                          <a:effectLst/>
                          <a:sym typeface="+mn-lt"/>
                        </a:rPr>
                        <a:t>监控</a:t>
                      </a:r>
                      <a:endParaRPr kumimoji="0" lang="zh-CN" altLang="en-US" sz="1400" b="0" i="0" u="none" strike="noStrike" cap="none" normalizeH="0" baseline="0" dirty="0">
                        <a:ln>
                          <a:noFill/>
                        </a:ln>
                        <a:solidFill>
                          <a:srgbClr val="000000"/>
                        </a:solidFill>
                        <a:effectLst/>
                        <a:latin typeface="+mn-lt"/>
                        <a:ea typeface="+mn-ea"/>
                        <a:cs typeface="+mn-ea"/>
                        <a:sym typeface="+mn-lt"/>
                      </a:endParaRPr>
                    </a:p>
                  </a:txBody>
                  <a:tcPr marT="45714" marB="45714" anchor="ctr" horzOverflow="overflow">
                    <a:solidFill>
                      <a:schemeClr val="bg1">
                        <a:lumMod val="65000"/>
                        <a:alpha val="20000"/>
                      </a:schemeClr>
                    </a:solid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altLang="en-US" sz="1400" u="none" strike="noStrike" cap="none" normalizeH="0" baseline="0" dirty="0">
                          <a:ln>
                            <a:noFill/>
                          </a:ln>
                          <a:effectLst/>
                          <a:sym typeface="+mn-lt"/>
                        </a:rPr>
                        <a:t>○</a:t>
                      </a:r>
                      <a:endParaRPr kumimoji="0" lang="zh-CN" altLang="en-US" sz="1400" b="0" i="0" u="none" strike="noStrike" cap="none" normalizeH="0" baseline="0" dirty="0">
                        <a:ln>
                          <a:noFill/>
                        </a:ln>
                        <a:solidFill>
                          <a:srgbClr val="000000"/>
                        </a:solidFill>
                        <a:effectLst/>
                        <a:latin typeface="+mn-lt"/>
                        <a:ea typeface="+mn-ea"/>
                        <a:cs typeface="+mn-ea"/>
                        <a:sym typeface="+mn-lt"/>
                      </a:endParaRPr>
                    </a:p>
                  </a:txBody>
                  <a:tcPr marT="45714" marB="45714" anchor="ctr" horzOverflow="overflow">
                    <a:solidFill>
                      <a:schemeClr val="bg1">
                        <a:lumMod val="65000"/>
                        <a:alpha val="20000"/>
                      </a:schemeClr>
                    </a:solid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altLang="en-US" sz="1400" u="none" strike="noStrike" cap="none" normalizeH="0" baseline="0" dirty="0">
                          <a:ln>
                            <a:noFill/>
                          </a:ln>
                          <a:effectLst/>
                          <a:sym typeface="+mn-lt"/>
                        </a:rPr>
                        <a:t>○</a:t>
                      </a:r>
                      <a:endParaRPr kumimoji="0" lang="zh-CN" altLang="en-US" sz="1400" b="0" i="0" u="none" strike="noStrike" cap="none" normalizeH="0" baseline="0" dirty="0">
                        <a:ln>
                          <a:noFill/>
                        </a:ln>
                        <a:solidFill>
                          <a:srgbClr val="000000"/>
                        </a:solidFill>
                        <a:effectLst/>
                        <a:latin typeface="+mn-lt"/>
                        <a:ea typeface="+mn-ea"/>
                        <a:cs typeface="+mn-ea"/>
                        <a:sym typeface="+mn-lt"/>
                      </a:endParaRPr>
                    </a:p>
                  </a:txBody>
                  <a:tcPr marT="45714" marB="45714" anchor="ctr" horzOverflow="overflow">
                    <a:solidFill>
                      <a:schemeClr val="bg1">
                        <a:lumMod val="65000"/>
                        <a:alpha val="20000"/>
                      </a:schemeClr>
                    </a:solid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altLang="en-US" sz="1400" u="none" strike="noStrike" cap="none" normalizeH="0" baseline="0">
                          <a:ln>
                            <a:noFill/>
                          </a:ln>
                          <a:effectLst/>
                          <a:sym typeface="+mn-lt"/>
                        </a:rPr>
                        <a:t>■</a:t>
                      </a:r>
                      <a:endParaRPr kumimoji="0" lang="zh-CN" altLang="en-US" sz="1400" b="0" i="0" u="none" strike="noStrike" cap="none" normalizeH="0" baseline="0">
                        <a:ln>
                          <a:noFill/>
                        </a:ln>
                        <a:solidFill>
                          <a:srgbClr val="000000"/>
                        </a:solidFill>
                        <a:effectLst/>
                        <a:latin typeface="+mn-lt"/>
                        <a:ea typeface="+mn-ea"/>
                        <a:cs typeface="+mn-ea"/>
                        <a:sym typeface="+mn-lt"/>
                      </a:endParaRPr>
                    </a:p>
                  </a:txBody>
                  <a:tcPr marT="45714" marB="45714" anchor="ctr" horzOverflow="overflow">
                    <a:solidFill>
                      <a:schemeClr val="bg1">
                        <a:lumMod val="65000"/>
                        <a:alpha val="20000"/>
                      </a:schemeClr>
                    </a:solid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en-US" altLang="zh-CN" sz="1400" u="none" strike="noStrike" cap="none" normalizeH="0" baseline="0">
                          <a:ln>
                            <a:noFill/>
                          </a:ln>
                          <a:effectLst/>
                          <a:sym typeface="+mn-lt"/>
                        </a:rPr>
                        <a:t>/</a:t>
                      </a:r>
                      <a:endParaRPr kumimoji="0" lang="zh-CN" altLang="en-US" sz="1400" b="0" i="0" u="none" strike="noStrike" cap="none" normalizeH="0" baseline="0">
                        <a:ln>
                          <a:noFill/>
                        </a:ln>
                        <a:solidFill>
                          <a:srgbClr val="000000"/>
                        </a:solidFill>
                        <a:effectLst/>
                        <a:latin typeface="+mn-lt"/>
                        <a:ea typeface="+mn-ea"/>
                        <a:cs typeface="+mn-ea"/>
                        <a:sym typeface="+mn-lt"/>
                      </a:endParaRPr>
                    </a:p>
                  </a:txBody>
                  <a:tcPr marT="45714" marB="45714" anchor="ctr" horzOverflow="overflow">
                    <a:solidFill>
                      <a:schemeClr val="bg1">
                        <a:lumMod val="65000"/>
                        <a:alpha val="20000"/>
                      </a:schemeClr>
                    </a:solid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en-US" altLang="zh-CN" sz="1400" u="none" strike="noStrike" cap="none" normalizeH="0" baseline="0" dirty="0">
                          <a:ln>
                            <a:noFill/>
                          </a:ln>
                          <a:effectLst/>
                          <a:sym typeface="+mn-lt"/>
                        </a:rPr>
                        <a:t>/</a:t>
                      </a:r>
                      <a:endParaRPr kumimoji="0" lang="zh-CN" altLang="en-US" sz="1400" b="0" i="0" u="none" strike="noStrike" cap="none" normalizeH="0" baseline="0" dirty="0">
                        <a:ln>
                          <a:noFill/>
                        </a:ln>
                        <a:solidFill>
                          <a:srgbClr val="000000"/>
                        </a:solidFill>
                        <a:effectLst/>
                        <a:latin typeface="+mn-lt"/>
                        <a:ea typeface="+mn-ea"/>
                        <a:cs typeface="+mn-ea"/>
                        <a:sym typeface="+mn-lt"/>
                      </a:endParaRPr>
                    </a:p>
                  </a:txBody>
                  <a:tcPr marT="45714" marB="45714" anchor="ctr" horzOverflow="overflow">
                    <a:solidFill>
                      <a:schemeClr val="bg1">
                        <a:lumMod val="65000"/>
                        <a:alpha val="20000"/>
                      </a:schemeClr>
                    </a:solid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400" b="0" i="0" u="none" strike="noStrike" cap="none" normalizeH="0" baseline="0" dirty="0">
                        <a:ln>
                          <a:noFill/>
                        </a:ln>
                        <a:solidFill>
                          <a:srgbClr val="000000"/>
                        </a:solidFill>
                        <a:effectLst/>
                        <a:latin typeface="+mn-lt"/>
                        <a:ea typeface="+mn-ea"/>
                        <a:cs typeface="+mn-ea"/>
                        <a:sym typeface="+mn-lt"/>
                      </a:endParaRPr>
                    </a:p>
                  </a:txBody>
                  <a:tcPr marT="45714" marB="45714" anchor="ctr" horzOverflow="overflow">
                    <a:solidFill>
                      <a:schemeClr val="bg1">
                        <a:lumMod val="65000"/>
                        <a:alpha val="20000"/>
                      </a:schemeClr>
                    </a:solidFill>
                  </a:tcPr>
                </a:tc>
              </a:tr>
              <a:tr h="668247">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altLang="en-US" sz="1400" u="none" strike="noStrike" cap="none" normalizeH="0" baseline="0" dirty="0">
                          <a:ln>
                            <a:noFill/>
                          </a:ln>
                          <a:effectLst/>
                          <a:sym typeface="+mn-lt"/>
                        </a:rPr>
                        <a:t>人员上岗</a:t>
                      </a:r>
                      <a:r>
                        <a:rPr kumimoji="0" lang="en-US" altLang="zh-CN" sz="1400" u="none" strike="noStrike" cap="none" normalizeH="0" baseline="0" dirty="0">
                          <a:ln>
                            <a:noFill/>
                          </a:ln>
                          <a:effectLst/>
                          <a:sym typeface="+mn-lt"/>
                        </a:rPr>
                        <a:t>/</a:t>
                      </a:r>
                      <a:r>
                        <a:rPr kumimoji="0" lang="zh-CN" altLang="en-US" sz="1400" u="none" strike="noStrike" cap="none" normalizeH="0" baseline="0" dirty="0">
                          <a:ln>
                            <a:noFill/>
                          </a:ln>
                          <a:effectLst/>
                          <a:sym typeface="+mn-lt"/>
                        </a:rPr>
                        <a:t>换岗</a:t>
                      </a:r>
                      <a:r>
                        <a:rPr kumimoji="0" lang="en-US" altLang="zh-CN" sz="1400" u="none" strike="noStrike" cap="none" normalizeH="0" baseline="0" dirty="0">
                          <a:ln>
                            <a:noFill/>
                          </a:ln>
                          <a:effectLst/>
                          <a:sym typeface="+mn-lt"/>
                        </a:rPr>
                        <a:t>/</a:t>
                      </a:r>
                      <a:r>
                        <a:rPr kumimoji="0" lang="zh-CN" altLang="en-US" sz="1400" u="none" strike="noStrike" cap="none" normalizeH="0" baseline="0" dirty="0">
                          <a:ln>
                            <a:noFill/>
                          </a:ln>
                          <a:effectLst/>
                          <a:sym typeface="+mn-lt"/>
                        </a:rPr>
                        <a:t>转岗培训</a:t>
                      </a:r>
                      <a:endParaRPr kumimoji="0" lang="zh-CN" altLang="en-US" sz="1400" b="0" i="0" u="none" strike="noStrike" cap="none" normalizeH="0" baseline="0" dirty="0">
                        <a:ln>
                          <a:noFill/>
                        </a:ln>
                        <a:solidFill>
                          <a:srgbClr val="000000"/>
                        </a:solidFill>
                        <a:effectLst/>
                        <a:latin typeface="+mn-lt"/>
                        <a:ea typeface="+mn-ea"/>
                        <a:cs typeface="+mn-ea"/>
                        <a:sym typeface="+mn-lt"/>
                      </a:endParaRPr>
                    </a:p>
                  </a:txBody>
                  <a:tcPr marT="45714" marB="45714"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altLang="en-US" sz="1400" u="none" strike="noStrike" cap="none" normalizeH="0" baseline="0">
                          <a:ln>
                            <a:noFill/>
                          </a:ln>
                          <a:effectLst/>
                          <a:sym typeface="+mn-lt"/>
                        </a:rPr>
                        <a:t>○</a:t>
                      </a:r>
                      <a:endParaRPr kumimoji="0" lang="zh-CN" altLang="en-US" sz="1400" b="0" i="0" u="none" strike="noStrike" cap="none" normalizeH="0" baseline="0">
                        <a:ln>
                          <a:noFill/>
                        </a:ln>
                        <a:solidFill>
                          <a:srgbClr val="000000"/>
                        </a:solidFill>
                        <a:effectLst/>
                        <a:latin typeface="+mn-lt"/>
                        <a:ea typeface="+mn-ea"/>
                        <a:cs typeface="+mn-ea"/>
                        <a:sym typeface="+mn-lt"/>
                      </a:endParaRPr>
                    </a:p>
                  </a:txBody>
                  <a:tcPr marT="45714" marB="45714"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altLang="en-US" sz="1400" u="none" strike="noStrike" cap="none" normalizeH="0" baseline="0">
                          <a:ln>
                            <a:noFill/>
                          </a:ln>
                          <a:effectLst/>
                          <a:sym typeface="+mn-lt"/>
                        </a:rPr>
                        <a:t>■</a:t>
                      </a:r>
                      <a:endParaRPr kumimoji="0" lang="zh-CN" altLang="en-US" sz="1400" b="0" i="0" u="none" strike="noStrike" cap="none" normalizeH="0" baseline="0">
                        <a:ln>
                          <a:noFill/>
                        </a:ln>
                        <a:solidFill>
                          <a:srgbClr val="000000"/>
                        </a:solidFill>
                        <a:effectLst/>
                        <a:latin typeface="+mn-lt"/>
                        <a:ea typeface="+mn-ea"/>
                        <a:cs typeface="+mn-ea"/>
                        <a:sym typeface="+mn-lt"/>
                      </a:endParaRPr>
                    </a:p>
                  </a:txBody>
                  <a:tcPr marT="45714" marB="45714"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altLang="en-US" sz="1400" u="none" strike="noStrike" cap="none" normalizeH="0" baseline="0">
                          <a:ln>
                            <a:noFill/>
                          </a:ln>
                          <a:effectLst/>
                          <a:sym typeface="+mn-lt"/>
                        </a:rPr>
                        <a:t>○</a:t>
                      </a:r>
                      <a:endParaRPr kumimoji="0" lang="zh-CN" altLang="en-US" sz="1400" b="0" i="0" u="none" strike="noStrike" cap="none" normalizeH="0" baseline="0">
                        <a:ln>
                          <a:noFill/>
                        </a:ln>
                        <a:solidFill>
                          <a:srgbClr val="000000"/>
                        </a:solidFill>
                        <a:effectLst/>
                        <a:latin typeface="+mn-lt"/>
                        <a:ea typeface="+mn-ea"/>
                        <a:cs typeface="+mn-ea"/>
                        <a:sym typeface="+mn-lt"/>
                      </a:endParaRPr>
                    </a:p>
                  </a:txBody>
                  <a:tcPr marT="45714" marB="45714"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en-US" altLang="zh-CN" sz="1400" u="none" strike="noStrike" cap="none" normalizeH="0" baseline="0">
                          <a:ln>
                            <a:noFill/>
                          </a:ln>
                          <a:effectLst/>
                          <a:sym typeface="+mn-lt"/>
                        </a:rPr>
                        <a:t>/</a:t>
                      </a:r>
                      <a:endParaRPr kumimoji="0" lang="zh-CN" altLang="en-US" sz="1400" b="0" i="0" u="none" strike="noStrike" cap="none" normalizeH="0" baseline="0">
                        <a:ln>
                          <a:noFill/>
                        </a:ln>
                        <a:solidFill>
                          <a:srgbClr val="000000"/>
                        </a:solidFill>
                        <a:effectLst/>
                        <a:latin typeface="+mn-lt"/>
                        <a:ea typeface="+mn-ea"/>
                        <a:cs typeface="+mn-ea"/>
                        <a:sym typeface="+mn-lt"/>
                      </a:endParaRPr>
                    </a:p>
                  </a:txBody>
                  <a:tcPr marT="45714" marB="45714"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zh-CN" altLang="en-US" sz="1400" u="none" strike="noStrike" cap="none" normalizeH="0" baseline="0" dirty="0">
                          <a:ln>
                            <a:noFill/>
                          </a:ln>
                          <a:effectLst/>
                          <a:sym typeface="+mn-lt"/>
                        </a:rPr>
                        <a:t>○</a:t>
                      </a:r>
                      <a:endParaRPr kumimoji="0" lang="zh-CN" altLang="en-US" sz="1400" b="0" i="0" u="none" strike="noStrike" cap="none" normalizeH="0" baseline="0" dirty="0">
                        <a:ln>
                          <a:noFill/>
                        </a:ln>
                        <a:solidFill>
                          <a:srgbClr val="000000"/>
                        </a:solidFill>
                        <a:effectLst/>
                        <a:latin typeface="+mn-lt"/>
                        <a:ea typeface="+mn-ea"/>
                        <a:cs typeface="+mn-ea"/>
                        <a:sym typeface="+mn-lt"/>
                      </a:endParaRPr>
                    </a:p>
                  </a:txBody>
                  <a:tcPr marT="45714" marB="45714" anchor="ctr" horzOverflow="overflow"/>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400" b="0" i="0" u="none" strike="noStrike" cap="none" normalizeH="0" baseline="0" dirty="0">
                        <a:ln>
                          <a:noFill/>
                        </a:ln>
                        <a:solidFill>
                          <a:srgbClr val="000000"/>
                        </a:solidFill>
                        <a:effectLst/>
                        <a:latin typeface="+mn-lt"/>
                        <a:ea typeface="+mn-ea"/>
                        <a:cs typeface="+mn-ea"/>
                        <a:sym typeface="+mn-lt"/>
                      </a:endParaRPr>
                    </a:p>
                  </a:txBody>
                  <a:tcPr marT="45714" marB="45714" anchor="ctr" horzOverflow="overflow"/>
                </a:tc>
              </a:tr>
              <a:tr h="566661">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r>
                        <a:rPr kumimoji="0" lang="en-US" altLang="zh-CN" sz="1400" u="none" strike="noStrike" cap="none" normalizeH="0" baseline="0" dirty="0">
                          <a:ln>
                            <a:noFill/>
                          </a:ln>
                          <a:effectLst/>
                          <a:sym typeface="+mn-lt"/>
                        </a:rPr>
                        <a:t>…</a:t>
                      </a:r>
                      <a:endParaRPr kumimoji="0" lang="zh-CN" altLang="en-US" sz="1400" b="0" i="0" u="none" strike="noStrike" cap="none" normalizeH="0" baseline="0" dirty="0">
                        <a:ln>
                          <a:noFill/>
                        </a:ln>
                        <a:solidFill>
                          <a:srgbClr val="000000"/>
                        </a:solidFill>
                        <a:effectLst/>
                        <a:latin typeface="+mn-lt"/>
                        <a:ea typeface="+mn-ea"/>
                        <a:cs typeface="+mn-ea"/>
                        <a:sym typeface="+mn-lt"/>
                      </a:endParaRPr>
                    </a:p>
                  </a:txBody>
                  <a:tcPr marT="45714" marB="45714" anchor="ctr" horzOverflow="overflow">
                    <a:solidFill>
                      <a:schemeClr val="bg1">
                        <a:lumMod val="65000"/>
                        <a:alpha val="20000"/>
                      </a:schemeClr>
                    </a:solid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400" b="0" i="0" u="none" strike="noStrike" cap="none" normalizeH="0" baseline="0" dirty="0">
                        <a:ln>
                          <a:noFill/>
                        </a:ln>
                        <a:solidFill>
                          <a:srgbClr val="000000"/>
                        </a:solidFill>
                        <a:effectLst/>
                        <a:latin typeface="+mn-lt"/>
                        <a:ea typeface="+mn-ea"/>
                        <a:cs typeface="+mn-ea"/>
                        <a:sym typeface="+mn-lt"/>
                      </a:endParaRPr>
                    </a:p>
                  </a:txBody>
                  <a:tcPr marT="45714" marB="45714" anchor="ctr" horzOverflow="overflow">
                    <a:solidFill>
                      <a:schemeClr val="bg1">
                        <a:lumMod val="65000"/>
                        <a:alpha val="20000"/>
                      </a:schemeClr>
                    </a:solid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400" b="0" i="0" u="none" strike="noStrike" cap="none" normalizeH="0" baseline="0" dirty="0">
                        <a:ln>
                          <a:noFill/>
                        </a:ln>
                        <a:solidFill>
                          <a:srgbClr val="000000"/>
                        </a:solidFill>
                        <a:effectLst/>
                        <a:latin typeface="+mn-lt"/>
                        <a:ea typeface="+mn-ea"/>
                        <a:cs typeface="+mn-ea"/>
                        <a:sym typeface="+mn-lt"/>
                      </a:endParaRPr>
                    </a:p>
                  </a:txBody>
                  <a:tcPr marT="45714" marB="45714" anchor="ctr" horzOverflow="overflow">
                    <a:solidFill>
                      <a:schemeClr val="bg1">
                        <a:lumMod val="65000"/>
                        <a:alpha val="20000"/>
                      </a:schemeClr>
                    </a:solid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400" b="0" i="0" u="none" strike="noStrike" cap="none" normalizeH="0" baseline="0" dirty="0">
                        <a:ln>
                          <a:noFill/>
                        </a:ln>
                        <a:solidFill>
                          <a:srgbClr val="000000"/>
                        </a:solidFill>
                        <a:effectLst/>
                        <a:latin typeface="+mn-lt"/>
                        <a:ea typeface="+mn-ea"/>
                        <a:cs typeface="+mn-ea"/>
                        <a:sym typeface="+mn-lt"/>
                      </a:endParaRPr>
                    </a:p>
                  </a:txBody>
                  <a:tcPr marT="45714" marB="45714" anchor="ctr" horzOverflow="overflow">
                    <a:solidFill>
                      <a:schemeClr val="bg1">
                        <a:lumMod val="65000"/>
                        <a:alpha val="20000"/>
                      </a:schemeClr>
                    </a:solid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400" b="0" i="0" u="none" strike="noStrike" cap="none" normalizeH="0" baseline="0" dirty="0">
                        <a:ln>
                          <a:noFill/>
                        </a:ln>
                        <a:solidFill>
                          <a:srgbClr val="000000"/>
                        </a:solidFill>
                        <a:effectLst/>
                        <a:latin typeface="+mn-lt"/>
                        <a:ea typeface="+mn-ea"/>
                        <a:cs typeface="+mn-ea"/>
                        <a:sym typeface="+mn-lt"/>
                      </a:endParaRPr>
                    </a:p>
                  </a:txBody>
                  <a:tcPr marT="45714" marB="45714" anchor="ctr" horzOverflow="overflow">
                    <a:solidFill>
                      <a:schemeClr val="bg1">
                        <a:lumMod val="65000"/>
                        <a:alpha val="20000"/>
                      </a:schemeClr>
                    </a:solid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400" b="0" i="0" u="none" strike="noStrike" cap="none" normalizeH="0" baseline="0" dirty="0">
                        <a:ln>
                          <a:noFill/>
                        </a:ln>
                        <a:solidFill>
                          <a:srgbClr val="000000"/>
                        </a:solidFill>
                        <a:effectLst/>
                        <a:latin typeface="+mn-lt"/>
                        <a:ea typeface="+mn-ea"/>
                        <a:cs typeface="+mn-ea"/>
                        <a:sym typeface="+mn-lt"/>
                      </a:endParaRPr>
                    </a:p>
                  </a:txBody>
                  <a:tcPr marT="45714" marB="45714" anchor="ctr" horzOverflow="overflow">
                    <a:solidFill>
                      <a:schemeClr val="bg1">
                        <a:lumMod val="65000"/>
                        <a:alpha val="20000"/>
                      </a:schemeClr>
                    </a:solid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pPr>
                      <a:endParaRPr kumimoji="0" lang="zh-CN" altLang="en-US" sz="1400" b="0" i="0" u="none" strike="noStrike" cap="none" normalizeH="0" baseline="0" dirty="0">
                        <a:ln>
                          <a:noFill/>
                        </a:ln>
                        <a:solidFill>
                          <a:srgbClr val="000000"/>
                        </a:solidFill>
                        <a:effectLst/>
                        <a:latin typeface="+mn-lt"/>
                        <a:ea typeface="+mn-ea"/>
                        <a:cs typeface="+mn-ea"/>
                        <a:sym typeface="+mn-lt"/>
                      </a:endParaRPr>
                    </a:p>
                  </a:txBody>
                  <a:tcPr marT="45714" marB="45714" anchor="ctr" horzOverflow="overflow">
                    <a:solidFill>
                      <a:schemeClr val="bg1">
                        <a:lumMod val="65000"/>
                        <a:alpha val="20000"/>
                      </a:schemeClr>
                    </a:solidFill>
                  </a:tcPr>
                </a:tc>
              </a:tr>
            </a:tbl>
          </a:graphicData>
        </a:graphic>
      </p:graphicFrame>
      <p:cxnSp>
        <p:nvCxnSpPr>
          <p:cNvPr id="5" name="直接连接符 4"/>
          <p:cNvCxnSpPr/>
          <p:nvPr/>
        </p:nvCxnSpPr>
        <p:spPr>
          <a:xfrm>
            <a:off x="1677827" y="1482725"/>
            <a:ext cx="1589248" cy="812800"/>
          </a:xfrm>
          <a:prstGeom prst="line">
            <a:avLst/>
          </a:prstGeom>
          <a:ln>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 name="Diamond 29"/>
          <p:cNvSpPr/>
          <p:nvPr/>
        </p:nvSpPr>
        <p:spPr>
          <a:xfrm>
            <a:off x="5003735" y="4204119"/>
            <a:ext cx="840217" cy="840217"/>
          </a:xfrm>
          <a:prstGeom prst="diamond">
            <a:avLst/>
          </a:prstGeom>
          <a:solidFill>
            <a:srgbClr val="B71C2B"/>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noAutofit/>
          </a:bodyPr>
          <a:lstStyle/>
          <a:p>
            <a:pPr algn="ctr"/>
            <a:r>
              <a:rPr lang="en-US" altLang="zh-CN" sz="2800" dirty="0">
                <a:solidFill>
                  <a:schemeClr val="bg1"/>
                </a:solidFill>
                <a:cs typeface="+mn-ea"/>
                <a:sym typeface="+mn-lt"/>
              </a:rPr>
              <a:t>03</a:t>
            </a:r>
          </a:p>
        </p:txBody>
      </p:sp>
      <p:sp>
        <p:nvSpPr>
          <p:cNvPr id="21" name="TextBox 39"/>
          <p:cNvSpPr txBox="1"/>
          <p:nvPr/>
        </p:nvSpPr>
        <p:spPr>
          <a:xfrm>
            <a:off x="5551856" y="4499898"/>
            <a:ext cx="3962573" cy="242864"/>
          </a:xfrm>
          <a:prstGeom prst="rect">
            <a:avLst/>
          </a:prstGeom>
          <a:noFill/>
        </p:spPr>
        <p:txBody>
          <a:bodyPr wrap="none" lIns="480000" tIns="0" rIns="0" bIns="0" anchor="b" anchorCtr="0">
            <a:noAutofit/>
          </a:bodyPr>
          <a:lstStyle/>
          <a:p>
            <a:r>
              <a:rPr lang="zh-CN" altLang="en-US" sz="2000" b="1" dirty="0">
                <a:solidFill>
                  <a:srgbClr val="B71C2B"/>
                </a:solidFill>
                <a:cs typeface="+mn-ea"/>
                <a:sym typeface="+mn-lt"/>
              </a:rPr>
              <a:t>如何开展设备本质安全管理</a:t>
            </a:r>
          </a:p>
        </p:txBody>
      </p:sp>
      <p:sp>
        <p:nvSpPr>
          <p:cNvPr id="13" name="Diamond 31"/>
          <p:cNvSpPr/>
          <p:nvPr/>
        </p:nvSpPr>
        <p:spPr>
          <a:xfrm>
            <a:off x="5003735" y="3077938"/>
            <a:ext cx="840217" cy="840217"/>
          </a:xfrm>
          <a:prstGeom prst="diamond">
            <a:avLst/>
          </a:prstGeom>
          <a:solidFill>
            <a:srgbClr val="B71C2B"/>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noAutofit/>
          </a:bodyPr>
          <a:lstStyle/>
          <a:p>
            <a:pPr algn="ctr"/>
            <a:r>
              <a:rPr lang="en-US" altLang="zh-CN" sz="2800" dirty="0">
                <a:solidFill>
                  <a:schemeClr val="bg1"/>
                </a:solidFill>
                <a:cs typeface="+mn-ea"/>
                <a:sym typeface="+mn-lt"/>
              </a:rPr>
              <a:t>02</a:t>
            </a:r>
          </a:p>
        </p:txBody>
      </p:sp>
      <p:sp>
        <p:nvSpPr>
          <p:cNvPr id="19" name="TextBox 37"/>
          <p:cNvSpPr txBox="1"/>
          <p:nvPr/>
        </p:nvSpPr>
        <p:spPr>
          <a:xfrm>
            <a:off x="5551856" y="3429000"/>
            <a:ext cx="3962573" cy="242864"/>
          </a:xfrm>
          <a:prstGeom prst="rect">
            <a:avLst/>
          </a:prstGeom>
          <a:noFill/>
        </p:spPr>
        <p:txBody>
          <a:bodyPr wrap="none" lIns="480000" tIns="0" rIns="0" bIns="0" anchor="b" anchorCtr="0">
            <a:noAutofit/>
          </a:bodyPr>
          <a:lstStyle/>
          <a:p>
            <a:r>
              <a:rPr lang="zh-CN" altLang="en-US" sz="2000" b="1" dirty="0">
                <a:solidFill>
                  <a:srgbClr val="B71C2B"/>
                </a:solidFill>
                <a:cs typeface="+mn-ea"/>
                <a:sym typeface="+mn-lt"/>
              </a:rPr>
              <a:t>设备本质安全风险管理</a:t>
            </a:r>
          </a:p>
        </p:txBody>
      </p:sp>
      <p:sp>
        <p:nvSpPr>
          <p:cNvPr id="15" name="Diamond 33"/>
          <p:cNvSpPr/>
          <p:nvPr/>
        </p:nvSpPr>
        <p:spPr>
          <a:xfrm>
            <a:off x="5039883" y="2034307"/>
            <a:ext cx="757667" cy="757667"/>
          </a:xfrm>
          <a:prstGeom prst="diamond">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noAutofit/>
          </a:bodyPr>
          <a:lstStyle/>
          <a:p>
            <a:pPr algn="ctr"/>
            <a:r>
              <a:rPr lang="en-US" altLang="zh-CN" sz="2800" dirty="0">
                <a:solidFill>
                  <a:schemeClr val="bg1"/>
                </a:solidFill>
                <a:cs typeface="+mn-ea"/>
                <a:sym typeface="+mn-lt"/>
              </a:rPr>
              <a:t>01</a:t>
            </a:r>
          </a:p>
        </p:txBody>
      </p:sp>
      <p:sp>
        <p:nvSpPr>
          <p:cNvPr id="17" name="TextBox 35"/>
          <p:cNvSpPr txBox="1"/>
          <p:nvPr/>
        </p:nvSpPr>
        <p:spPr>
          <a:xfrm>
            <a:off x="5580858" y="2338826"/>
            <a:ext cx="3962573" cy="242864"/>
          </a:xfrm>
          <a:prstGeom prst="rect">
            <a:avLst/>
          </a:prstGeom>
          <a:noFill/>
        </p:spPr>
        <p:txBody>
          <a:bodyPr wrap="none" lIns="480000" tIns="0" rIns="0" bIns="0" anchor="b" anchorCtr="0">
            <a:noAutofit/>
          </a:bodyPr>
          <a:lstStyle/>
          <a:p>
            <a:r>
              <a:rPr lang="zh-CN" altLang="en-US" sz="2000" b="1" dirty="0">
                <a:solidFill>
                  <a:srgbClr val="3B3838"/>
                </a:solidFill>
                <a:cs typeface="+mn-ea"/>
                <a:sym typeface="+mn-lt"/>
              </a:rPr>
              <a:t>设备本质安全管理基本原理</a:t>
            </a:r>
          </a:p>
        </p:txBody>
      </p:sp>
      <p:sp>
        <p:nvSpPr>
          <p:cNvPr id="34" name="Freeform 7"/>
          <p:cNvSpPr/>
          <p:nvPr/>
        </p:nvSpPr>
        <p:spPr bwMode="auto">
          <a:xfrm>
            <a:off x="1116550" y="-1114361"/>
            <a:ext cx="3145687" cy="3147631"/>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B71C2B"/>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cs typeface="+mn-ea"/>
              <a:sym typeface="+mn-lt"/>
            </a:endParaRPr>
          </a:p>
        </p:txBody>
      </p:sp>
      <p:grpSp>
        <p:nvGrpSpPr>
          <p:cNvPr id="38" name="组合 37"/>
          <p:cNvGrpSpPr/>
          <p:nvPr/>
        </p:nvGrpSpPr>
        <p:grpSpPr>
          <a:xfrm>
            <a:off x="-1401152" y="194273"/>
            <a:ext cx="3944757" cy="3947196"/>
            <a:chOff x="265239" y="1114832"/>
            <a:chExt cx="2796817" cy="2798546"/>
          </a:xfrm>
        </p:grpSpPr>
        <p:sp>
          <p:nvSpPr>
            <p:cNvPr id="39" name="Freeform 3297"/>
            <p:cNvSpPr/>
            <p:nvPr/>
          </p:nvSpPr>
          <p:spPr bwMode="auto">
            <a:xfrm>
              <a:off x="265239" y="1114832"/>
              <a:ext cx="2796817" cy="2798546"/>
            </a:xfrm>
            <a:custGeom>
              <a:avLst/>
              <a:gdLst>
                <a:gd name="T0" fmla="*/ 1619 w 3239"/>
                <a:gd name="T1" fmla="*/ 3241 h 3241"/>
                <a:gd name="T2" fmla="*/ 0 w 3239"/>
                <a:gd name="T3" fmla="*/ 1620 h 3241"/>
                <a:gd name="T4" fmla="*/ 1619 w 3239"/>
                <a:gd name="T5" fmla="*/ 0 h 3241"/>
                <a:gd name="T6" fmla="*/ 3239 w 3239"/>
                <a:gd name="T7" fmla="*/ 1620 h 3241"/>
                <a:gd name="T8" fmla="*/ 1619 w 3239"/>
                <a:gd name="T9" fmla="*/ 3241 h 3241"/>
              </a:gdLst>
              <a:ahLst/>
              <a:cxnLst>
                <a:cxn ang="0">
                  <a:pos x="T0" y="T1"/>
                </a:cxn>
                <a:cxn ang="0">
                  <a:pos x="T2" y="T3"/>
                </a:cxn>
                <a:cxn ang="0">
                  <a:pos x="T4" y="T5"/>
                </a:cxn>
                <a:cxn ang="0">
                  <a:pos x="T6" y="T7"/>
                </a:cxn>
                <a:cxn ang="0">
                  <a:pos x="T8" y="T9"/>
                </a:cxn>
              </a:cxnLst>
              <a:rect l="0" t="0" r="r" b="b"/>
              <a:pathLst>
                <a:path w="3239" h="3241">
                  <a:moveTo>
                    <a:pt x="1619" y="3241"/>
                  </a:moveTo>
                  <a:lnTo>
                    <a:pt x="0" y="1620"/>
                  </a:lnTo>
                  <a:lnTo>
                    <a:pt x="1619" y="0"/>
                  </a:lnTo>
                  <a:lnTo>
                    <a:pt x="3239" y="1620"/>
                  </a:lnTo>
                  <a:lnTo>
                    <a:pt x="1619" y="3241"/>
                  </a:lnTo>
                  <a:close/>
                </a:path>
              </a:pathLst>
            </a:custGeom>
            <a:solidFill>
              <a:srgbClr val="FFFFFF"/>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cs typeface="+mn-ea"/>
                <a:sym typeface="+mn-lt"/>
              </a:endParaRPr>
            </a:p>
          </p:txBody>
        </p:sp>
        <p:sp>
          <p:nvSpPr>
            <p:cNvPr id="40" name="Freeform 3297"/>
            <p:cNvSpPr/>
            <p:nvPr/>
          </p:nvSpPr>
          <p:spPr bwMode="auto">
            <a:xfrm>
              <a:off x="436579" y="1266619"/>
              <a:ext cx="2469149" cy="2470676"/>
            </a:xfrm>
            <a:custGeom>
              <a:avLst/>
              <a:gdLst>
                <a:gd name="T0" fmla="*/ 1619 w 3239"/>
                <a:gd name="T1" fmla="*/ 3241 h 3241"/>
                <a:gd name="T2" fmla="*/ 0 w 3239"/>
                <a:gd name="T3" fmla="*/ 1620 h 3241"/>
                <a:gd name="T4" fmla="*/ 1619 w 3239"/>
                <a:gd name="T5" fmla="*/ 0 h 3241"/>
                <a:gd name="T6" fmla="*/ 3239 w 3239"/>
                <a:gd name="T7" fmla="*/ 1620 h 3241"/>
                <a:gd name="T8" fmla="*/ 1619 w 3239"/>
                <a:gd name="T9" fmla="*/ 3241 h 3241"/>
              </a:gdLst>
              <a:ahLst/>
              <a:cxnLst>
                <a:cxn ang="0">
                  <a:pos x="T0" y="T1"/>
                </a:cxn>
                <a:cxn ang="0">
                  <a:pos x="T2" y="T3"/>
                </a:cxn>
                <a:cxn ang="0">
                  <a:pos x="T4" y="T5"/>
                </a:cxn>
                <a:cxn ang="0">
                  <a:pos x="T6" y="T7"/>
                </a:cxn>
                <a:cxn ang="0">
                  <a:pos x="T8" y="T9"/>
                </a:cxn>
              </a:cxnLst>
              <a:rect l="0" t="0" r="r" b="b"/>
              <a:pathLst>
                <a:path w="3239" h="3241">
                  <a:moveTo>
                    <a:pt x="1619" y="3241"/>
                  </a:moveTo>
                  <a:lnTo>
                    <a:pt x="0" y="1620"/>
                  </a:lnTo>
                  <a:lnTo>
                    <a:pt x="1619" y="0"/>
                  </a:lnTo>
                  <a:lnTo>
                    <a:pt x="3239" y="1620"/>
                  </a:lnTo>
                  <a:lnTo>
                    <a:pt x="1619" y="3241"/>
                  </a:lnTo>
                  <a:close/>
                </a:path>
              </a:pathLst>
            </a:custGeom>
            <a:blipFill dpi="0" rotWithShape="1">
              <a:blip r:embed="rId4">
                <a:extLst>
                  <a:ext uri="{28A0092B-C50C-407E-A947-70E740481C1C}">
                    <a14:useLocalDpi xmlns:a14="http://schemas.microsoft.com/office/drawing/2010/main" val="0"/>
                  </a:ext>
                </a:extLst>
              </a:blip>
              <a:srcRect/>
              <a:stretch>
                <a:fillRect l="-12000" r="-30000"/>
              </a:stretch>
            </a:blipFill>
            <a:ln>
              <a:noFill/>
            </a:ln>
          </p:spPr>
          <p:txBody>
            <a:bodyPr vert="horz" wrap="square" lIns="121920" tIns="60960" rIns="121920" bIns="60960" numCol="1" anchor="t" anchorCtr="0" compatLnSpc="1"/>
            <a:lstStyle/>
            <a:p>
              <a:endParaRPr lang="zh-CN" altLang="en-US" sz="2400">
                <a:cs typeface="+mn-ea"/>
                <a:sym typeface="+mn-lt"/>
              </a:endParaRPr>
            </a:p>
          </p:txBody>
        </p:sp>
      </p:grpSp>
      <p:grpSp>
        <p:nvGrpSpPr>
          <p:cNvPr id="35" name="组合 34"/>
          <p:cNvGrpSpPr/>
          <p:nvPr/>
        </p:nvGrpSpPr>
        <p:grpSpPr>
          <a:xfrm>
            <a:off x="2017685" y="2005478"/>
            <a:ext cx="2182187" cy="2184213"/>
            <a:chOff x="2343540" y="491900"/>
            <a:chExt cx="1636640" cy="1638160"/>
          </a:xfrm>
        </p:grpSpPr>
        <p:sp>
          <p:nvSpPr>
            <p:cNvPr id="36" name="Freeform 3301"/>
            <p:cNvSpPr/>
            <p:nvPr/>
          </p:nvSpPr>
          <p:spPr bwMode="auto">
            <a:xfrm>
              <a:off x="2343540" y="491900"/>
              <a:ext cx="1636640" cy="1638160"/>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333333"/>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cs typeface="+mn-ea"/>
                <a:sym typeface="+mn-lt"/>
              </a:endParaRPr>
            </a:p>
          </p:txBody>
        </p:sp>
        <p:sp>
          <p:nvSpPr>
            <p:cNvPr id="37" name="矩形 36"/>
            <p:cNvSpPr/>
            <p:nvPr/>
          </p:nvSpPr>
          <p:spPr>
            <a:xfrm>
              <a:off x="2449948" y="967459"/>
              <a:ext cx="1467561" cy="500090"/>
            </a:xfrm>
            <a:prstGeom prst="rect">
              <a:avLst/>
            </a:prstGeom>
          </p:spPr>
          <p:txBody>
            <a:bodyPr wrap="square">
              <a:spAutoFit/>
            </a:bodyPr>
            <a:lstStyle/>
            <a:p>
              <a:pPr algn="ctr"/>
              <a:r>
                <a:rPr lang="zh-CN" altLang="en-US" sz="2135" b="1" dirty="0">
                  <a:solidFill>
                    <a:schemeClr val="bg1">
                      <a:lumMod val="100000"/>
                    </a:schemeClr>
                  </a:solidFill>
                  <a:cs typeface="+mn-ea"/>
                  <a:sym typeface="+mn-lt"/>
                </a:rPr>
                <a:t>目录</a:t>
              </a:r>
              <a:endParaRPr lang="en-US" altLang="zh-CN" sz="2135" b="1" dirty="0">
                <a:solidFill>
                  <a:schemeClr val="bg1">
                    <a:lumMod val="100000"/>
                  </a:schemeClr>
                </a:solidFill>
                <a:cs typeface="+mn-ea"/>
                <a:sym typeface="+mn-lt"/>
              </a:endParaRPr>
            </a:p>
            <a:p>
              <a:pPr algn="ctr"/>
              <a:r>
                <a:rPr lang="en-US" altLang="zh-CN" sz="1600" b="1" dirty="0">
                  <a:solidFill>
                    <a:schemeClr val="bg1">
                      <a:lumMod val="100000"/>
                    </a:schemeClr>
                  </a:solidFill>
                  <a:cs typeface="+mn-ea"/>
                  <a:sym typeface="+mn-lt"/>
                </a:rPr>
                <a:t>CONTENT</a:t>
              </a:r>
              <a:endParaRPr lang="en-US" altLang="zh-CN" sz="2135" b="1" dirty="0">
                <a:solidFill>
                  <a:schemeClr val="bg1">
                    <a:lumMod val="100000"/>
                  </a:schemeClr>
                </a:solidFill>
                <a:cs typeface="+mn-ea"/>
                <a:sym typeface="+mn-lt"/>
              </a:endParaRPr>
            </a:p>
          </p:txBody>
        </p:sp>
      </p:grpSp>
      <p:sp>
        <p:nvSpPr>
          <p:cNvPr id="42" name="Freeform 7"/>
          <p:cNvSpPr/>
          <p:nvPr/>
        </p:nvSpPr>
        <p:spPr bwMode="auto">
          <a:xfrm>
            <a:off x="636699" y="3630389"/>
            <a:ext cx="2974487" cy="2976324"/>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B71C2B"/>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cs typeface="+mn-ea"/>
              <a:sym typeface="+mn-lt"/>
            </a:endParaRPr>
          </a:p>
        </p:txBody>
      </p:sp>
      <p:sp>
        <p:nvSpPr>
          <p:cNvPr id="43" name="Freeform 5"/>
          <p:cNvSpPr/>
          <p:nvPr/>
        </p:nvSpPr>
        <p:spPr bwMode="auto">
          <a:xfrm>
            <a:off x="8112224" y="5231876"/>
            <a:ext cx="3487515" cy="3491824"/>
          </a:xfrm>
          <a:custGeom>
            <a:avLst/>
            <a:gdLst>
              <a:gd name="T0" fmla="*/ 809 w 1619"/>
              <a:gd name="T1" fmla="*/ 1621 h 1621"/>
              <a:gd name="T2" fmla="*/ 0 w 1619"/>
              <a:gd name="T3" fmla="*/ 810 h 1621"/>
              <a:gd name="T4" fmla="*/ 809 w 1619"/>
              <a:gd name="T5" fmla="*/ 0 h 1621"/>
              <a:gd name="T6" fmla="*/ 1619 w 1619"/>
              <a:gd name="T7" fmla="*/ 810 h 1621"/>
              <a:gd name="T8" fmla="*/ 809 w 1619"/>
              <a:gd name="T9" fmla="*/ 1621 h 1621"/>
            </a:gdLst>
            <a:ahLst/>
            <a:cxnLst>
              <a:cxn ang="0">
                <a:pos x="T0" y="T1"/>
              </a:cxn>
              <a:cxn ang="0">
                <a:pos x="T2" y="T3"/>
              </a:cxn>
              <a:cxn ang="0">
                <a:pos x="T4" y="T5"/>
              </a:cxn>
              <a:cxn ang="0">
                <a:pos x="T6" y="T7"/>
              </a:cxn>
              <a:cxn ang="0">
                <a:pos x="T8" y="T9"/>
              </a:cxn>
            </a:cxnLst>
            <a:rect l="0" t="0" r="r" b="b"/>
            <a:pathLst>
              <a:path w="1619" h="1621">
                <a:moveTo>
                  <a:pt x="809" y="1621"/>
                </a:moveTo>
                <a:lnTo>
                  <a:pt x="0" y="810"/>
                </a:lnTo>
                <a:lnTo>
                  <a:pt x="809" y="0"/>
                </a:lnTo>
                <a:lnTo>
                  <a:pt x="1619" y="810"/>
                </a:lnTo>
                <a:lnTo>
                  <a:pt x="809" y="1621"/>
                </a:lnTo>
                <a:close/>
              </a:path>
            </a:pathLst>
          </a:custGeom>
          <a:solidFill>
            <a:srgbClr val="DD2431"/>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cs typeface="+mn-ea"/>
              <a:sym typeface="+mn-lt"/>
            </a:endParaRPr>
          </a:p>
        </p:txBody>
      </p:sp>
      <p:sp>
        <p:nvSpPr>
          <p:cNvPr id="44" name="Freeform 3301"/>
          <p:cNvSpPr/>
          <p:nvPr/>
        </p:nvSpPr>
        <p:spPr bwMode="auto">
          <a:xfrm>
            <a:off x="10524216" y="6027427"/>
            <a:ext cx="2182187" cy="2184213"/>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333333"/>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cs typeface="+mn-ea"/>
              <a:sym typeface="+mn-lt"/>
            </a:endParaRPr>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500" fill="hold"/>
                                            <p:tgtEl>
                                              <p:spTgt spid="34"/>
                                            </p:tgtEl>
                                            <p:attrNameLst>
                                              <p:attrName>ppt_w</p:attrName>
                                            </p:attrNameLst>
                                          </p:cBhvr>
                                          <p:tavLst>
                                            <p:tav tm="0">
                                              <p:val>
                                                <p:fltVal val="0"/>
                                              </p:val>
                                            </p:tav>
                                            <p:tav tm="100000">
                                              <p:val>
                                                <p:strVal val="#ppt_w"/>
                                              </p:val>
                                            </p:tav>
                                          </p:tavLst>
                                        </p:anim>
                                        <p:anim calcmode="lin" valueType="num">
                                          <p:cBhvr>
                                            <p:cTn id="8" dur="500" fill="hold"/>
                                            <p:tgtEl>
                                              <p:spTgt spid="34"/>
                                            </p:tgtEl>
                                            <p:attrNameLst>
                                              <p:attrName>ppt_h</p:attrName>
                                            </p:attrNameLst>
                                          </p:cBhvr>
                                          <p:tavLst>
                                            <p:tav tm="0">
                                              <p:val>
                                                <p:fltVal val="0"/>
                                              </p:val>
                                            </p:tav>
                                            <p:tav tm="100000">
                                              <p:val>
                                                <p:strVal val="#ppt_h"/>
                                              </p:val>
                                            </p:tav>
                                          </p:tavLst>
                                        </p:anim>
                                        <p:animEffect transition="in" filter="fade">
                                          <p:cBhvr>
                                            <p:cTn id="9" dur="500"/>
                                            <p:tgtEl>
                                              <p:spTgt spid="3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nodeType="clickEffect" p14:presetBounceEnd="20000">
                                      <p:stCondLst>
                                        <p:cond delay="0"/>
                                      </p:stCondLst>
                                      <p:childTnLst>
                                        <p:set>
                                          <p:cBhvr>
                                            <p:cTn id="13" dur="1" fill="hold">
                                              <p:stCondLst>
                                                <p:cond delay="0"/>
                                              </p:stCondLst>
                                            </p:cTn>
                                            <p:tgtEl>
                                              <p:spTgt spid="38"/>
                                            </p:tgtEl>
                                            <p:attrNameLst>
                                              <p:attrName>style.visibility</p:attrName>
                                            </p:attrNameLst>
                                          </p:cBhvr>
                                          <p:to>
                                            <p:strVal val="visible"/>
                                          </p:to>
                                        </p:set>
                                        <p:anim calcmode="lin" valueType="num" p14:bounceEnd="20000">
                                          <p:cBhvr additive="base">
                                            <p:cTn id="14" dur="500" fill="hold"/>
                                            <p:tgtEl>
                                              <p:spTgt spid="38"/>
                                            </p:tgtEl>
                                            <p:attrNameLst>
                                              <p:attrName>ppt_x</p:attrName>
                                            </p:attrNameLst>
                                          </p:cBhvr>
                                          <p:tavLst>
                                            <p:tav tm="0">
                                              <p:val>
                                                <p:strVal val="0-#ppt_w/2"/>
                                              </p:val>
                                            </p:tav>
                                            <p:tav tm="100000">
                                              <p:val>
                                                <p:strVal val="#ppt_x"/>
                                              </p:val>
                                            </p:tav>
                                          </p:tavLst>
                                        </p:anim>
                                        <p:anim calcmode="lin" valueType="num" p14:bounceEnd="20000">
                                          <p:cBhvr additive="base">
                                            <p:cTn id="15" dur="500" fill="hold"/>
                                            <p:tgtEl>
                                              <p:spTgt spid="38"/>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1" fill="hold" nodeType="clickEffect" p14:presetBounceEnd="20000">
                                      <p:stCondLst>
                                        <p:cond delay="0"/>
                                      </p:stCondLst>
                                      <p:childTnLst>
                                        <p:set>
                                          <p:cBhvr>
                                            <p:cTn id="19" dur="1" fill="hold">
                                              <p:stCondLst>
                                                <p:cond delay="0"/>
                                              </p:stCondLst>
                                            </p:cTn>
                                            <p:tgtEl>
                                              <p:spTgt spid="35"/>
                                            </p:tgtEl>
                                            <p:attrNameLst>
                                              <p:attrName>style.visibility</p:attrName>
                                            </p:attrNameLst>
                                          </p:cBhvr>
                                          <p:to>
                                            <p:strVal val="visible"/>
                                          </p:to>
                                        </p:set>
                                        <p:anim calcmode="lin" valueType="num" p14:bounceEnd="20000">
                                          <p:cBhvr additive="base">
                                            <p:cTn id="20" dur="500" fill="hold"/>
                                            <p:tgtEl>
                                              <p:spTgt spid="35"/>
                                            </p:tgtEl>
                                            <p:attrNameLst>
                                              <p:attrName>ppt_x</p:attrName>
                                            </p:attrNameLst>
                                          </p:cBhvr>
                                          <p:tavLst>
                                            <p:tav tm="0">
                                              <p:val>
                                                <p:strVal val="#ppt_x"/>
                                              </p:val>
                                            </p:tav>
                                            <p:tav tm="100000">
                                              <p:val>
                                                <p:strVal val="#ppt_x"/>
                                              </p:val>
                                            </p:tav>
                                          </p:tavLst>
                                        </p:anim>
                                        <p:anim calcmode="lin" valueType="num" p14:bounceEnd="20000">
                                          <p:cBhvr additive="base">
                                            <p:cTn id="21" dur="500" fill="hold"/>
                                            <p:tgtEl>
                                              <p:spTgt spid="35"/>
                                            </p:tgtEl>
                                            <p:attrNameLst>
                                              <p:attrName>ppt_y</p:attrName>
                                            </p:attrNameLst>
                                          </p:cBhvr>
                                          <p:tavLst>
                                            <p:tav tm="0">
                                              <p:val>
                                                <p:strVal val="0-#ppt_h/2"/>
                                              </p:val>
                                            </p:tav>
                                            <p:tav tm="100000">
                                              <p:val>
                                                <p:strVal val="#ppt_y"/>
                                              </p:val>
                                            </p:tav>
                                          </p:tavLst>
                                        </p:anim>
                                      </p:childTnLst>
                                    </p:cTn>
                                  </p:par>
                                  <p:par>
                                    <p:cTn id="22" presetID="10" presetClass="entr" presetSubtype="0" fill="hold" grpId="0" nodeType="withEffect">
                                      <p:stCondLst>
                                        <p:cond delay="250"/>
                                      </p:stCondLst>
                                      <p:childTnLst>
                                        <p:set>
                                          <p:cBhvr>
                                            <p:cTn id="23" dur="1" fill="hold">
                                              <p:stCondLst>
                                                <p:cond delay="0"/>
                                              </p:stCondLst>
                                            </p:cTn>
                                            <p:tgtEl>
                                              <p:spTgt spid="42"/>
                                            </p:tgtEl>
                                            <p:attrNameLst>
                                              <p:attrName>style.visibility</p:attrName>
                                            </p:attrNameLst>
                                          </p:cBhvr>
                                          <p:to>
                                            <p:strVal val="visible"/>
                                          </p:to>
                                        </p:set>
                                        <p:anim calcmode="lin" valueType="num">
                                          <p:cBhvr>
                                            <p:cTn id="24" dur="500" fill="hold"/>
                                            <p:tgtEl>
                                              <p:spTgt spid="42"/>
                                            </p:tgtEl>
                                            <p:attrNameLst>
                                              <p:attrName>ppt_w</p:attrName>
                                            </p:attrNameLst>
                                          </p:cBhvr>
                                          <p:tavLst>
                                            <p:tav tm="0">
                                              <p:val>
                                                <p:fltVal val="0"/>
                                              </p:val>
                                            </p:tav>
                                            <p:tav tm="100000">
                                              <p:val>
                                                <p:strVal val="#ppt_w"/>
                                              </p:val>
                                            </p:tav>
                                          </p:tavLst>
                                        </p:anim>
                                        <p:anim calcmode="lin" valueType="num">
                                          <p:cBhvr>
                                            <p:cTn id="25" dur="500" fill="hold"/>
                                            <p:tgtEl>
                                              <p:spTgt spid="42"/>
                                            </p:tgtEl>
                                            <p:attrNameLst>
                                              <p:attrName>ppt_h</p:attrName>
                                            </p:attrNameLst>
                                          </p:cBhvr>
                                          <p:tavLst>
                                            <p:tav tm="0">
                                              <p:val>
                                                <p:fltVal val="0"/>
                                              </p:val>
                                            </p:tav>
                                            <p:tav tm="100000">
                                              <p:val>
                                                <p:strVal val="#ppt_h"/>
                                              </p:val>
                                            </p:tav>
                                          </p:tavLst>
                                        </p:anim>
                                        <p:animEffect transition="in" filter="fade">
                                          <p:cBhvr>
                                            <p:cTn id="26" dur="500"/>
                                            <p:tgtEl>
                                              <p:spTgt spid="42"/>
                                            </p:tgtEl>
                                          </p:cBhvr>
                                        </p:animEffect>
                                      </p:childTnLst>
                                    </p:cTn>
                                  </p:par>
                                </p:childTnLst>
                              </p:cTn>
                            </p:par>
                            <p:par>
                              <p:cTn id="27" fill="hold">
                                <p:stCondLst>
                                  <p:cond delay="500"/>
                                </p:stCondLst>
                                <p:childTnLst>
                                  <p:par>
                                    <p:cTn id="28" presetID="42" presetClass="entr" presetSubtype="0" fill="hold" grpId="0" nodeType="afterEffect">
                                      <p:stCondLst>
                                        <p:cond delay="0"/>
                                      </p:stCondLst>
                                      <p:childTnLst>
                                        <p:set>
                                          <p:cBhvr>
                                            <p:cTn id="29" dur="1" fill="hold">
                                              <p:stCondLst>
                                                <p:cond delay="0"/>
                                              </p:stCondLst>
                                            </p:cTn>
                                            <p:tgtEl>
                                              <p:spTgt spid="43"/>
                                            </p:tgtEl>
                                            <p:attrNameLst>
                                              <p:attrName>style.visibility</p:attrName>
                                            </p:attrNameLst>
                                          </p:cBhvr>
                                          <p:to>
                                            <p:strVal val="visible"/>
                                          </p:to>
                                        </p:set>
                                        <p:animEffect transition="in" filter="fade">
                                          <p:cBhvr>
                                            <p:cTn id="30" dur="1000"/>
                                            <p:tgtEl>
                                              <p:spTgt spid="43"/>
                                            </p:tgtEl>
                                          </p:cBhvr>
                                        </p:animEffect>
                                        <p:anim calcmode="lin" valueType="num">
                                          <p:cBhvr>
                                            <p:cTn id="31" dur="1000" fill="hold"/>
                                            <p:tgtEl>
                                              <p:spTgt spid="43"/>
                                            </p:tgtEl>
                                            <p:attrNameLst>
                                              <p:attrName>ppt_x</p:attrName>
                                            </p:attrNameLst>
                                          </p:cBhvr>
                                          <p:tavLst>
                                            <p:tav tm="0">
                                              <p:val>
                                                <p:strVal val="#ppt_x"/>
                                              </p:val>
                                            </p:tav>
                                            <p:tav tm="100000">
                                              <p:val>
                                                <p:strVal val="#ppt_x"/>
                                              </p:val>
                                            </p:tav>
                                          </p:tavLst>
                                        </p:anim>
                                        <p:anim calcmode="lin" valueType="num">
                                          <p:cBhvr>
                                            <p:cTn id="32" dur="1000" fill="hold"/>
                                            <p:tgtEl>
                                              <p:spTgt spid="43"/>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44"/>
                                            </p:tgtEl>
                                            <p:attrNameLst>
                                              <p:attrName>style.visibility</p:attrName>
                                            </p:attrNameLst>
                                          </p:cBhvr>
                                          <p:to>
                                            <p:strVal val="visible"/>
                                          </p:to>
                                        </p:set>
                                        <p:animEffect transition="in" filter="fade">
                                          <p:cBhvr>
                                            <p:cTn id="35" dur="1000"/>
                                            <p:tgtEl>
                                              <p:spTgt spid="44"/>
                                            </p:tgtEl>
                                          </p:cBhvr>
                                        </p:animEffect>
                                        <p:anim calcmode="lin" valueType="num">
                                          <p:cBhvr>
                                            <p:cTn id="36" dur="1000" fill="hold"/>
                                            <p:tgtEl>
                                              <p:spTgt spid="44"/>
                                            </p:tgtEl>
                                            <p:attrNameLst>
                                              <p:attrName>ppt_x</p:attrName>
                                            </p:attrNameLst>
                                          </p:cBhvr>
                                          <p:tavLst>
                                            <p:tav tm="0">
                                              <p:val>
                                                <p:strVal val="#ppt_x"/>
                                              </p:val>
                                            </p:tav>
                                            <p:tav tm="100000">
                                              <p:val>
                                                <p:strVal val="#ppt_x"/>
                                              </p:val>
                                            </p:tav>
                                          </p:tavLst>
                                        </p:anim>
                                        <p:anim calcmode="lin" valueType="num">
                                          <p:cBhvr>
                                            <p:cTn id="37"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42" grpId="0" animBg="1"/>
          <p:bldP spid="43" grpId="0" animBg="1"/>
          <p:bldP spid="4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500" fill="hold"/>
                                            <p:tgtEl>
                                              <p:spTgt spid="34"/>
                                            </p:tgtEl>
                                            <p:attrNameLst>
                                              <p:attrName>ppt_w</p:attrName>
                                            </p:attrNameLst>
                                          </p:cBhvr>
                                          <p:tavLst>
                                            <p:tav tm="0">
                                              <p:val>
                                                <p:fltVal val="0"/>
                                              </p:val>
                                            </p:tav>
                                            <p:tav tm="100000">
                                              <p:val>
                                                <p:strVal val="#ppt_w"/>
                                              </p:val>
                                            </p:tav>
                                          </p:tavLst>
                                        </p:anim>
                                        <p:anim calcmode="lin" valueType="num">
                                          <p:cBhvr>
                                            <p:cTn id="8" dur="500" fill="hold"/>
                                            <p:tgtEl>
                                              <p:spTgt spid="34"/>
                                            </p:tgtEl>
                                            <p:attrNameLst>
                                              <p:attrName>ppt_h</p:attrName>
                                            </p:attrNameLst>
                                          </p:cBhvr>
                                          <p:tavLst>
                                            <p:tav tm="0">
                                              <p:val>
                                                <p:fltVal val="0"/>
                                              </p:val>
                                            </p:tav>
                                            <p:tav tm="100000">
                                              <p:val>
                                                <p:strVal val="#ppt_h"/>
                                              </p:val>
                                            </p:tav>
                                          </p:tavLst>
                                        </p:anim>
                                        <p:animEffect transition="in" filter="fade">
                                          <p:cBhvr>
                                            <p:cTn id="9" dur="500"/>
                                            <p:tgtEl>
                                              <p:spTgt spid="3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nodeType="clickEffect">
                                      <p:stCondLst>
                                        <p:cond delay="0"/>
                                      </p:stCondLst>
                                      <p:childTnLst>
                                        <p:set>
                                          <p:cBhvr>
                                            <p:cTn id="13" dur="1" fill="hold">
                                              <p:stCondLst>
                                                <p:cond delay="0"/>
                                              </p:stCondLst>
                                            </p:cTn>
                                            <p:tgtEl>
                                              <p:spTgt spid="38"/>
                                            </p:tgtEl>
                                            <p:attrNameLst>
                                              <p:attrName>style.visibility</p:attrName>
                                            </p:attrNameLst>
                                          </p:cBhvr>
                                          <p:to>
                                            <p:strVal val="visible"/>
                                          </p:to>
                                        </p:set>
                                        <p:anim calcmode="lin" valueType="num">
                                          <p:cBhvr additive="base">
                                            <p:cTn id="14" dur="500" fill="hold"/>
                                            <p:tgtEl>
                                              <p:spTgt spid="38"/>
                                            </p:tgtEl>
                                            <p:attrNameLst>
                                              <p:attrName>ppt_x</p:attrName>
                                            </p:attrNameLst>
                                          </p:cBhvr>
                                          <p:tavLst>
                                            <p:tav tm="0">
                                              <p:val>
                                                <p:strVal val="0-#ppt_w/2"/>
                                              </p:val>
                                            </p:tav>
                                            <p:tav tm="100000">
                                              <p:val>
                                                <p:strVal val="#ppt_x"/>
                                              </p:val>
                                            </p:tav>
                                          </p:tavLst>
                                        </p:anim>
                                        <p:anim calcmode="lin" valueType="num">
                                          <p:cBhvr additive="base">
                                            <p:cTn id="15" dur="500" fill="hold"/>
                                            <p:tgtEl>
                                              <p:spTgt spid="38"/>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1" fill="hold" nodeType="clickEffect">
                                      <p:stCondLst>
                                        <p:cond delay="0"/>
                                      </p:stCondLst>
                                      <p:childTnLst>
                                        <p:set>
                                          <p:cBhvr>
                                            <p:cTn id="19" dur="1" fill="hold">
                                              <p:stCondLst>
                                                <p:cond delay="0"/>
                                              </p:stCondLst>
                                            </p:cTn>
                                            <p:tgtEl>
                                              <p:spTgt spid="35"/>
                                            </p:tgtEl>
                                            <p:attrNameLst>
                                              <p:attrName>style.visibility</p:attrName>
                                            </p:attrNameLst>
                                          </p:cBhvr>
                                          <p:to>
                                            <p:strVal val="visible"/>
                                          </p:to>
                                        </p:set>
                                        <p:anim calcmode="lin" valueType="num">
                                          <p:cBhvr additive="base">
                                            <p:cTn id="20" dur="500" fill="hold"/>
                                            <p:tgtEl>
                                              <p:spTgt spid="35"/>
                                            </p:tgtEl>
                                            <p:attrNameLst>
                                              <p:attrName>ppt_x</p:attrName>
                                            </p:attrNameLst>
                                          </p:cBhvr>
                                          <p:tavLst>
                                            <p:tav tm="0">
                                              <p:val>
                                                <p:strVal val="#ppt_x"/>
                                              </p:val>
                                            </p:tav>
                                            <p:tav tm="100000">
                                              <p:val>
                                                <p:strVal val="#ppt_x"/>
                                              </p:val>
                                            </p:tav>
                                          </p:tavLst>
                                        </p:anim>
                                        <p:anim calcmode="lin" valueType="num">
                                          <p:cBhvr additive="base">
                                            <p:cTn id="21" dur="500" fill="hold"/>
                                            <p:tgtEl>
                                              <p:spTgt spid="35"/>
                                            </p:tgtEl>
                                            <p:attrNameLst>
                                              <p:attrName>ppt_y</p:attrName>
                                            </p:attrNameLst>
                                          </p:cBhvr>
                                          <p:tavLst>
                                            <p:tav tm="0">
                                              <p:val>
                                                <p:strVal val="0-#ppt_h/2"/>
                                              </p:val>
                                            </p:tav>
                                            <p:tav tm="100000">
                                              <p:val>
                                                <p:strVal val="#ppt_y"/>
                                              </p:val>
                                            </p:tav>
                                          </p:tavLst>
                                        </p:anim>
                                      </p:childTnLst>
                                    </p:cTn>
                                  </p:par>
                                  <p:par>
                                    <p:cTn id="22" presetID="10" presetClass="entr" presetSubtype="0" fill="hold" grpId="0" nodeType="withEffect">
                                      <p:stCondLst>
                                        <p:cond delay="250"/>
                                      </p:stCondLst>
                                      <p:childTnLst>
                                        <p:set>
                                          <p:cBhvr>
                                            <p:cTn id="23" dur="1" fill="hold">
                                              <p:stCondLst>
                                                <p:cond delay="0"/>
                                              </p:stCondLst>
                                            </p:cTn>
                                            <p:tgtEl>
                                              <p:spTgt spid="42"/>
                                            </p:tgtEl>
                                            <p:attrNameLst>
                                              <p:attrName>style.visibility</p:attrName>
                                            </p:attrNameLst>
                                          </p:cBhvr>
                                          <p:to>
                                            <p:strVal val="visible"/>
                                          </p:to>
                                        </p:set>
                                        <p:anim calcmode="lin" valueType="num">
                                          <p:cBhvr>
                                            <p:cTn id="24" dur="500" fill="hold"/>
                                            <p:tgtEl>
                                              <p:spTgt spid="42"/>
                                            </p:tgtEl>
                                            <p:attrNameLst>
                                              <p:attrName>ppt_w</p:attrName>
                                            </p:attrNameLst>
                                          </p:cBhvr>
                                          <p:tavLst>
                                            <p:tav tm="0">
                                              <p:val>
                                                <p:fltVal val="0"/>
                                              </p:val>
                                            </p:tav>
                                            <p:tav tm="100000">
                                              <p:val>
                                                <p:strVal val="#ppt_w"/>
                                              </p:val>
                                            </p:tav>
                                          </p:tavLst>
                                        </p:anim>
                                        <p:anim calcmode="lin" valueType="num">
                                          <p:cBhvr>
                                            <p:cTn id="25" dur="500" fill="hold"/>
                                            <p:tgtEl>
                                              <p:spTgt spid="42"/>
                                            </p:tgtEl>
                                            <p:attrNameLst>
                                              <p:attrName>ppt_h</p:attrName>
                                            </p:attrNameLst>
                                          </p:cBhvr>
                                          <p:tavLst>
                                            <p:tav tm="0">
                                              <p:val>
                                                <p:fltVal val="0"/>
                                              </p:val>
                                            </p:tav>
                                            <p:tav tm="100000">
                                              <p:val>
                                                <p:strVal val="#ppt_h"/>
                                              </p:val>
                                            </p:tav>
                                          </p:tavLst>
                                        </p:anim>
                                        <p:animEffect transition="in" filter="fade">
                                          <p:cBhvr>
                                            <p:cTn id="26" dur="500"/>
                                            <p:tgtEl>
                                              <p:spTgt spid="42"/>
                                            </p:tgtEl>
                                          </p:cBhvr>
                                        </p:animEffect>
                                      </p:childTnLst>
                                    </p:cTn>
                                  </p:par>
                                </p:childTnLst>
                              </p:cTn>
                            </p:par>
                            <p:par>
                              <p:cTn id="27" fill="hold">
                                <p:stCondLst>
                                  <p:cond delay="500"/>
                                </p:stCondLst>
                                <p:childTnLst>
                                  <p:par>
                                    <p:cTn id="28" presetID="42" presetClass="entr" presetSubtype="0" fill="hold" grpId="0" nodeType="afterEffect">
                                      <p:stCondLst>
                                        <p:cond delay="0"/>
                                      </p:stCondLst>
                                      <p:childTnLst>
                                        <p:set>
                                          <p:cBhvr>
                                            <p:cTn id="29" dur="1" fill="hold">
                                              <p:stCondLst>
                                                <p:cond delay="0"/>
                                              </p:stCondLst>
                                            </p:cTn>
                                            <p:tgtEl>
                                              <p:spTgt spid="43"/>
                                            </p:tgtEl>
                                            <p:attrNameLst>
                                              <p:attrName>style.visibility</p:attrName>
                                            </p:attrNameLst>
                                          </p:cBhvr>
                                          <p:to>
                                            <p:strVal val="visible"/>
                                          </p:to>
                                        </p:set>
                                        <p:animEffect transition="in" filter="fade">
                                          <p:cBhvr>
                                            <p:cTn id="30" dur="1000"/>
                                            <p:tgtEl>
                                              <p:spTgt spid="43"/>
                                            </p:tgtEl>
                                          </p:cBhvr>
                                        </p:animEffect>
                                        <p:anim calcmode="lin" valueType="num">
                                          <p:cBhvr>
                                            <p:cTn id="31" dur="1000" fill="hold"/>
                                            <p:tgtEl>
                                              <p:spTgt spid="43"/>
                                            </p:tgtEl>
                                            <p:attrNameLst>
                                              <p:attrName>ppt_x</p:attrName>
                                            </p:attrNameLst>
                                          </p:cBhvr>
                                          <p:tavLst>
                                            <p:tav tm="0">
                                              <p:val>
                                                <p:strVal val="#ppt_x"/>
                                              </p:val>
                                            </p:tav>
                                            <p:tav tm="100000">
                                              <p:val>
                                                <p:strVal val="#ppt_x"/>
                                              </p:val>
                                            </p:tav>
                                          </p:tavLst>
                                        </p:anim>
                                        <p:anim calcmode="lin" valueType="num">
                                          <p:cBhvr>
                                            <p:cTn id="32" dur="1000" fill="hold"/>
                                            <p:tgtEl>
                                              <p:spTgt spid="43"/>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44"/>
                                            </p:tgtEl>
                                            <p:attrNameLst>
                                              <p:attrName>style.visibility</p:attrName>
                                            </p:attrNameLst>
                                          </p:cBhvr>
                                          <p:to>
                                            <p:strVal val="visible"/>
                                          </p:to>
                                        </p:set>
                                        <p:animEffect transition="in" filter="fade">
                                          <p:cBhvr>
                                            <p:cTn id="35" dur="1000"/>
                                            <p:tgtEl>
                                              <p:spTgt spid="44"/>
                                            </p:tgtEl>
                                          </p:cBhvr>
                                        </p:animEffect>
                                        <p:anim calcmode="lin" valueType="num">
                                          <p:cBhvr>
                                            <p:cTn id="36" dur="1000" fill="hold"/>
                                            <p:tgtEl>
                                              <p:spTgt spid="44"/>
                                            </p:tgtEl>
                                            <p:attrNameLst>
                                              <p:attrName>ppt_x</p:attrName>
                                            </p:attrNameLst>
                                          </p:cBhvr>
                                          <p:tavLst>
                                            <p:tav tm="0">
                                              <p:val>
                                                <p:strVal val="#ppt_x"/>
                                              </p:val>
                                            </p:tav>
                                            <p:tav tm="100000">
                                              <p:val>
                                                <p:strVal val="#ppt_x"/>
                                              </p:val>
                                            </p:tav>
                                          </p:tavLst>
                                        </p:anim>
                                        <p:anim calcmode="lin" valueType="num">
                                          <p:cBhvr>
                                            <p:cTn id="37"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42" grpId="0" animBg="1"/>
          <p:bldP spid="43" grpId="0" animBg="1"/>
          <p:bldP spid="44" grpId="0" animBg="1"/>
        </p:bldLst>
      </p:timing>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3"/>
          <p:cNvSpPr>
            <a:spLocks noChangeArrowheads="1"/>
          </p:cNvSpPr>
          <p:nvPr/>
        </p:nvSpPr>
        <p:spPr bwMode="auto">
          <a:xfrm>
            <a:off x="1677827" y="407363"/>
            <a:ext cx="646604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400" b="1" u="none" dirty="0">
                <a:solidFill>
                  <a:schemeClr val="tx1">
                    <a:lumMod val="75000"/>
                    <a:lumOff val="25000"/>
                  </a:schemeClr>
                </a:solidFill>
                <a:latin typeface="+mn-lt"/>
                <a:ea typeface="+mn-ea"/>
                <a:cs typeface="+mn-ea"/>
                <a:sym typeface="+mn-lt"/>
              </a:rPr>
              <a:t>设备安全本质安全开展的步骤</a:t>
            </a:r>
          </a:p>
        </p:txBody>
      </p:sp>
      <p:sp>
        <p:nvSpPr>
          <p:cNvPr id="46" name="Freeform 7"/>
          <p:cNvSpPr/>
          <p:nvPr/>
        </p:nvSpPr>
        <p:spPr bwMode="auto">
          <a:xfrm>
            <a:off x="252951" y="170154"/>
            <a:ext cx="968619" cy="969218"/>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606179" y="301055"/>
            <a:ext cx="837539" cy="838317"/>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sp>
        <p:nvSpPr>
          <p:cNvPr id="7" name="AutoShape 5"/>
          <p:cNvSpPr>
            <a:spLocks noChangeArrowheads="1"/>
          </p:cNvSpPr>
          <p:nvPr/>
        </p:nvSpPr>
        <p:spPr bwMode="auto">
          <a:xfrm>
            <a:off x="2195201" y="2795533"/>
            <a:ext cx="3397250" cy="498475"/>
          </a:xfrm>
          <a:prstGeom prst="homePlate">
            <a:avLst>
              <a:gd name="adj" fmla="val 28334"/>
            </a:avLst>
          </a:prstGeom>
          <a:solidFill>
            <a:srgbClr val="B71C2B"/>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按安全性对设备状态进行分级</a:t>
            </a:r>
          </a:p>
        </p:txBody>
      </p:sp>
      <p:sp>
        <p:nvSpPr>
          <p:cNvPr id="8" name="AutoShape 6"/>
          <p:cNvSpPr>
            <a:spLocks noChangeArrowheads="1"/>
          </p:cNvSpPr>
          <p:nvPr/>
        </p:nvSpPr>
        <p:spPr bwMode="auto">
          <a:xfrm>
            <a:off x="2195201" y="3372467"/>
            <a:ext cx="3397250" cy="498475"/>
          </a:xfrm>
          <a:prstGeom prst="homePlate">
            <a:avLst>
              <a:gd name="adj" fmla="val 28334"/>
            </a:avLst>
          </a:prstGeom>
          <a:solidFill>
            <a:srgbClr val="3B3838"/>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确定不同等级设备的管理策略</a:t>
            </a:r>
          </a:p>
        </p:txBody>
      </p:sp>
      <p:sp>
        <p:nvSpPr>
          <p:cNvPr id="9" name="AutoShape 7"/>
          <p:cNvSpPr>
            <a:spLocks noChangeArrowheads="1"/>
          </p:cNvSpPr>
          <p:nvPr/>
        </p:nvSpPr>
        <p:spPr bwMode="auto">
          <a:xfrm>
            <a:off x="2195201" y="3975394"/>
            <a:ext cx="3397250" cy="498475"/>
          </a:xfrm>
          <a:prstGeom prst="homePlate">
            <a:avLst>
              <a:gd name="adj" fmla="val 28334"/>
            </a:avLst>
          </a:prstGeom>
          <a:solidFill>
            <a:srgbClr val="B71C2B"/>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确定设备的技术改造方案</a:t>
            </a:r>
          </a:p>
        </p:txBody>
      </p:sp>
      <p:sp>
        <p:nvSpPr>
          <p:cNvPr id="10" name="AutoShape 8"/>
          <p:cNvSpPr>
            <a:spLocks noChangeArrowheads="1"/>
          </p:cNvSpPr>
          <p:nvPr/>
        </p:nvSpPr>
        <p:spPr bwMode="auto">
          <a:xfrm>
            <a:off x="2195201" y="4578321"/>
            <a:ext cx="3397250" cy="498475"/>
          </a:xfrm>
          <a:prstGeom prst="homePlate">
            <a:avLst>
              <a:gd name="adj" fmla="val 28334"/>
            </a:avLst>
          </a:prstGeom>
          <a:solidFill>
            <a:srgbClr val="3B3838"/>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评估技术改造方案</a:t>
            </a:r>
          </a:p>
        </p:txBody>
      </p:sp>
      <p:sp>
        <p:nvSpPr>
          <p:cNvPr id="11" name="AutoShape 9"/>
          <p:cNvSpPr>
            <a:spLocks noChangeArrowheads="1"/>
          </p:cNvSpPr>
          <p:nvPr/>
        </p:nvSpPr>
        <p:spPr bwMode="auto">
          <a:xfrm>
            <a:off x="2195201" y="5181248"/>
            <a:ext cx="3397250" cy="500063"/>
          </a:xfrm>
          <a:prstGeom prst="homePlate">
            <a:avLst>
              <a:gd name="adj" fmla="val 28244"/>
            </a:avLst>
          </a:prstGeom>
          <a:solidFill>
            <a:srgbClr val="B71C2B"/>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实施方案与验证</a:t>
            </a:r>
          </a:p>
        </p:txBody>
      </p:sp>
      <p:sp>
        <p:nvSpPr>
          <p:cNvPr id="12" name="AutoShape 10"/>
          <p:cNvSpPr>
            <a:spLocks noChangeArrowheads="1"/>
          </p:cNvSpPr>
          <p:nvPr/>
        </p:nvSpPr>
        <p:spPr bwMode="auto">
          <a:xfrm>
            <a:off x="2195201" y="5785763"/>
            <a:ext cx="3397250" cy="500062"/>
          </a:xfrm>
          <a:prstGeom prst="homePlate">
            <a:avLst>
              <a:gd name="adj" fmla="val 28244"/>
            </a:avLst>
          </a:prstGeom>
          <a:solidFill>
            <a:srgbClr val="3B3838"/>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设备安全状态再评估</a:t>
            </a:r>
          </a:p>
        </p:txBody>
      </p:sp>
      <p:sp>
        <p:nvSpPr>
          <p:cNvPr id="13" name="AutoShape 5"/>
          <p:cNvSpPr>
            <a:spLocks noChangeArrowheads="1"/>
          </p:cNvSpPr>
          <p:nvPr/>
        </p:nvSpPr>
        <p:spPr bwMode="auto">
          <a:xfrm>
            <a:off x="2195201" y="1590954"/>
            <a:ext cx="3397250" cy="498475"/>
          </a:xfrm>
          <a:prstGeom prst="homePlate">
            <a:avLst>
              <a:gd name="adj" fmla="val 28334"/>
            </a:avLst>
          </a:prstGeom>
          <a:solidFill>
            <a:srgbClr val="B71C2B"/>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设备安全状态前期工作</a:t>
            </a:r>
          </a:p>
        </p:txBody>
      </p:sp>
      <p:sp>
        <p:nvSpPr>
          <p:cNvPr id="14" name="AutoShape 5"/>
          <p:cNvSpPr>
            <a:spLocks noChangeArrowheads="1"/>
          </p:cNvSpPr>
          <p:nvPr/>
        </p:nvSpPr>
        <p:spPr bwMode="auto">
          <a:xfrm>
            <a:off x="2199933" y="2193916"/>
            <a:ext cx="3397250" cy="498475"/>
          </a:xfrm>
          <a:prstGeom prst="homePlate">
            <a:avLst>
              <a:gd name="adj" fmla="val 28334"/>
            </a:avLst>
          </a:prstGeom>
          <a:solidFill>
            <a:srgbClr val="3B3838"/>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设备安全状态评估</a:t>
            </a:r>
          </a:p>
        </p:txBody>
      </p:sp>
      <p:grpSp>
        <p:nvGrpSpPr>
          <p:cNvPr id="6" name="组合 5"/>
          <p:cNvGrpSpPr/>
          <p:nvPr/>
        </p:nvGrpSpPr>
        <p:grpSpPr>
          <a:xfrm>
            <a:off x="6886301" y="2089429"/>
            <a:ext cx="3924848" cy="3539532"/>
            <a:chOff x="6886301" y="2089429"/>
            <a:chExt cx="3924848" cy="3539532"/>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86301" y="2089429"/>
              <a:ext cx="3924848" cy="3539532"/>
            </a:xfrm>
            <a:prstGeom prst="rect">
              <a:avLst/>
            </a:prstGeom>
          </p:spPr>
        </p:pic>
        <p:sp>
          <p:nvSpPr>
            <p:cNvPr id="17" name="Text Box 15"/>
            <p:cNvSpPr txBox="1">
              <a:spLocks noChangeArrowheads="1"/>
            </p:cNvSpPr>
            <p:nvPr/>
          </p:nvSpPr>
          <p:spPr bwMode="auto">
            <a:xfrm>
              <a:off x="8485188" y="2684705"/>
              <a:ext cx="936625" cy="457200"/>
            </a:xfrm>
            <a:prstGeom prst="rect">
              <a:avLst/>
            </a:prstGeom>
            <a:noFill/>
            <a:ln w="9525">
              <a:noFill/>
              <a:miter lim="800000"/>
            </a:ln>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algn="just" defTabSz="914400" eaLnBrk="1" hangingPunct="1">
                <a:spcBef>
                  <a:spcPct val="50000"/>
                </a:spcBef>
                <a:buClrTx/>
                <a:buSzTx/>
                <a:buFontTx/>
                <a:buNone/>
                <a:defRPr/>
              </a:pPr>
              <a:r>
                <a:rPr kumimoji="0" lang="en-US" altLang="zh-TW" sz="2400" b="1" kern="1200" cap="none" spc="0" normalizeH="0" baseline="0" noProof="0" dirty="0">
                  <a:solidFill>
                    <a:srgbClr val="B71C2B"/>
                  </a:solidFill>
                  <a:latin typeface="+mn-lt"/>
                  <a:ea typeface="+mn-ea"/>
                  <a:cs typeface="+mn-ea"/>
                  <a:sym typeface="+mn-lt"/>
                </a:rPr>
                <a:t>Plan</a:t>
              </a:r>
            </a:p>
          </p:txBody>
        </p:sp>
        <p:sp>
          <p:nvSpPr>
            <p:cNvPr id="18" name="Text Box 16"/>
            <p:cNvSpPr txBox="1">
              <a:spLocks noChangeArrowheads="1"/>
            </p:cNvSpPr>
            <p:nvPr/>
          </p:nvSpPr>
          <p:spPr bwMode="auto">
            <a:xfrm>
              <a:off x="9532938" y="3664190"/>
              <a:ext cx="936625" cy="457200"/>
            </a:xfrm>
            <a:prstGeom prst="rect">
              <a:avLst/>
            </a:prstGeom>
            <a:noFill/>
            <a:ln w="9525">
              <a:noFill/>
              <a:miter lim="800000"/>
            </a:ln>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algn="ctr" defTabSz="914400" eaLnBrk="1" hangingPunct="1">
                <a:spcBef>
                  <a:spcPct val="50000"/>
                </a:spcBef>
                <a:buClrTx/>
                <a:buSzTx/>
                <a:buFontTx/>
                <a:buNone/>
                <a:defRPr/>
              </a:pPr>
              <a:r>
                <a:rPr kumimoji="0" lang="en-US" altLang="zh-TW" sz="2400" b="1" kern="1200" cap="none" spc="0" normalizeH="0" baseline="0" noProof="0" dirty="0">
                  <a:solidFill>
                    <a:srgbClr val="FFC000"/>
                  </a:solidFill>
                  <a:latin typeface="+mn-lt"/>
                  <a:ea typeface="+mn-ea"/>
                  <a:cs typeface="+mn-ea"/>
                  <a:sym typeface="+mn-lt"/>
                </a:rPr>
                <a:t>Do</a:t>
              </a:r>
            </a:p>
          </p:txBody>
        </p:sp>
        <p:sp>
          <p:nvSpPr>
            <p:cNvPr id="19" name="Text Box 17"/>
            <p:cNvSpPr txBox="1">
              <a:spLocks noChangeArrowheads="1"/>
            </p:cNvSpPr>
            <p:nvPr/>
          </p:nvSpPr>
          <p:spPr bwMode="auto">
            <a:xfrm>
              <a:off x="8235950" y="4700033"/>
              <a:ext cx="1225550" cy="457200"/>
            </a:xfrm>
            <a:prstGeom prst="rect">
              <a:avLst/>
            </a:prstGeom>
            <a:noFill/>
            <a:ln w="9525">
              <a:noFill/>
              <a:miter lim="800000"/>
            </a:ln>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algn="ctr" defTabSz="914400" eaLnBrk="1" hangingPunct="1">
                <a:spcBef>
                  <a:spcPct val="50000"/>
                </a:spcBef>
                <a:buClrTx/>
                <a:buSzTx/>
                <a:buFontTx/>
                <a:buNone/>
                <a:defRPr/>
              </a:pPr>
              <a:r>
                <a:rPr kumimoji="0" lang="en-US" altLang="zh-TW" sz="2400" b="1" kern="1200" cap="none" spc="0" normalizeH="0" baseline="0" noProof="0" dirty="0">
                  <a:solidFill>
                    <a:srgbClr val="B71C2B"/>
                  </a:solidFill>
                  <a:latin typeface="+mn-lt"/>
                  <a:ea typeface="+mn-ea"/>
                  <a:cs typeface="+mn-ea"/>
                  <a:sym typeface="+mn-lt"/>
                </a:rPr>
                <a:t>Check</a:t>
              </a:r>
            </a:p>
          </p:txBody>
        </p:sp>
        <p:sp>
          <p:nvSpPr>
            <p:cNvPr id="20" name="Text Box 18"/>
            <p:cNvSpPr txBox="1">
              <a:spLocks noChangeArrowheads="1"/>
            </p:cNvSpPr>
            <p:nvPr/>
          </p:nvSpPr>
          <p:spPr bwMode="auto">
            <a:xfrm>
              <a:off x="7171065" y="3664190"/>
              <a:ext cx="936625" cy="457200"/>
            </a:xfrm>
            <a:prstGeom prst="rect">
              <a:avLst/>
            </a:prstGeom>
            <a:noFill/>
            <a:ln w="9525">
              <a:noFill/>
              <a:miter lim="800000"/>
            </a:ln>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algn="ctr" defTabSz="914400" eaLnBrk="1" hangingPunct="1">
                <a:spcBef>
                  <a:spcPct val="50000"/>
                </a:spcBef>
                <a:buClrTx/>
                <a:buSzTx/>
                <a:buFontTx/>
                <a:buNone/>
                <a:defRPr/>
              </a:pPr>
              <a:r>
                <a:rPr kumimoji="0" lang="en-US" altLang="zh-TW" sz="2400" b="1" kern="1200" cap="none" spc="0" normalizeH="0" baseline="0" noProof="0" dirty="0">
                  <a:solidFill>
                    <a:srgbClr val="FFC000"/>
                  </a:solidFill>
                  <a:latin typeface="+mn-lt"/>
                  <a:ea typeface="+mn-ea"/>
                  <a:cs typeface="+mn-ea"/>
                  <a:sym typeface="+mn-lt"/>
                </a:rPr>
                <a:t>Act</a:t>
              </a:r>
            </a:p>
          </p:txBody>
        </p:sp>
      </p:gr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3"/>
          <p:cNvSpPr>
            <a:spLocks noChangeArrowheads="1"/>
          </p:cNvSpPr>
          <p:nvPr/>
        </p:nvSpPr>
        <p:spPr bwMode="auto">
          <a:xfrm>
            <a:off x="1677827" y="407363"/>
            <a:ext cx="646604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400" b="1" u="none" dirty="0">
                <a:solidFill>
                  <a:schemeClr val="tx1">
                    <a:lumMod val="75000"/>
                    <a:lumOff val="25000"/>
                  </a:schemeClr>
                </a:solidFill>
                <a:latin typeface="+mn-lt"/>
                <a:ea typeface="+mn-ea"/>
                <a:cs typeface="+mn-ea"/>
                <a:sym typeface="+mn-lt"/>
              </a:rPr>
              <a:t>设备安全本质安全开展的步骤（一）</a:t>
            </a:r>
          </a:p>
        </p:txBody>
      </p:sp>
      <p:sp>
        <p:nvSpPr>
          <p:cNvPr id="46" name="Freeform 7"/>
          <p:cNvSpPr/>
          <p:nvPr/>
        </p:nvSpPr>
        <p:spPr bwMode="auto">
          <a:xfrm>
            <a:off x="252951" y="170154"/>
            <a:ext cx="968619" cy="969218"/>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606179" y="301055"/>
            <a:ext cx="837539" cy="838317"/>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sp>
        <p:nvSpPr>
          <p:cNvPr id="33" name="AutoShape 5"/>
          <p:cNvSpPr>
            <a:spLocks noChangeArrowheads="1"/>
          </p:cNvSpPr>
          <p:nvPr/>
        </p:nvSpPr>
        <p:spPr bwMode="auto">
          <a:xfrm>
            <a:off x="1537976" y="2786008"/>
            <a:ext cx="3397250" cy="498475"/>
          </a:xfrm>
          <a:prstGeom prst="homePlate">
            <a:avLst>
              <a:gd name="adj" fmla="val 28334"/>
            </a:avLst>
          </a:prstGeom>
          <a:solidFill>
            <a:srgbClr val="B71C2B"/>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按安全性对设备状态进行分级</a:t>
            </a:r>
          </a:p>
        </p:txBody>
      </p:sp>
      <p:sp>
        <p:nvSpPr>
          <p:cNvPr id="34" name="AutoShape 6"/>
          <p:cNvSpPr>
            <a:spLocks noChangeArrowheads="1"/>
          </p:cNvSpPr>
          <p:nvPr/>
        </p:nvSpPr>
        <p:spPr bwMode="auto">
          <a:xfrm>
            <a:off x="1537976" y="3362942"/>
            <a:ext cx="3397250" cy="498475"/>
          </a:xfrm>
          <a:prstGeom prst="homePlate">
            <a:avLst>
              <a:gd name="adj" fmla="val 28334"/>
            </a:avLst>
          </a:prstGeom>
          <a:solidFill>
            <a:srgbClr val="3B3838"/>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确定不同等级设备的管理策略</a:t>
            </a:r>
          </a:p>
        </p:txBody>
      </p:sp>
      <p:sp>
        <p:nvSpPr>
          <p:cNvPr id="35" name="AutoShape 7"/>
          <p:cNvSpPr>
            <a:spLocks noChangeArrowheads="1"/>
          </p:cNvSpPr>
          <p:nvPr/>
        </p:nvSpPr>
        <p:spPr bwMode="auto">
          <a:xfrm>
            <a:off x="1537976" y="3965869"/>
            <a:ext cx="3397250" cy="498475"/>
          </a:xfrm>
          <a:prstGeom prst="homePlate">
            <a:avLst>
              <a:gd name="adj" fmla="val 28334"/>
            </a:avLst>
          </a:prstGeom>
          <a:solidFill>
            <a:srgbClr val="B71C2B"/>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确定设备的技术改造方案</a:t>
            </a:r>
          </a:p>
        </p:txBody>
      </p:sp>
      <p:sp>
        <p:nvSpPr>
          <p:cNvPr id="36" name="AutoShape 8"/>
          <p:cNvSpPr>
            <a:spLocks noChangeArrowheads="1"/>
          </p:cNvSpPr>
          <p:nvPr/>
        </p:nvSpPr>
        <p:spPr bwMode="auto">
          <a:xfrm>
            <a:off x="1537976" y="4568796"/>
            <a:ext cx="3397250" cy="498475"/>
          </a:xfrm>
          <a:prstGeom prst="homePlate">
            <a:avLst>
              <a:gd name="adj" fmla="val 28334"/>
            </a:avLst>
          </a:prstGeom>
          <a:solidFill>
            <a:srgbClr val="3B3838"/>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评估技术改造方案</a:t>
            </a:r>
          </a:p>
        </p:txBody>
      </p:sp>
      <p:sp>
        <p:nvSpPr>
          <p:cNvPr id="37" name="AutoShape 9"/>
          <p:cNvSpPr>
            <a:spLocks noChangeArrowheads="1"/>
          </p:cNvSpPr>
          <p:nvPr/>
        </p:nvSpPr>
        <p:spPr bwMode="auto">
          <a:xfrm>
            <a:off x="1537976" y="5171723"/>
            <a:ext cx="3397250" cy="500063"/>
          </a:xfrm>
          <a:prstGeom prst="homePlate">
            <a:avLst>
              <a:gd name="adj" fmla="val 28244"/>
            </a:avLst>
          </a:prstGeom>
          <a:solidFill>
            <a:srgbClr val="B71C2B"/>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实施方案与验证</a:t>
            </a:r>
          </a:p>
        </p:txBody>
      </p:sp>
      <p:sp>
        <p:nvSpPr>
          <p:cNvPr id="38" name="AutoShape 10"/>
          <p:cNvSpPr>
            <a:spLocks noChangeArrowheads="1"/>
          </p:cNvSpPr>
          <p:nvPr/>
        </p:nvSpPr>
        <p:spPr bwMode="auto">
          <a:xfrm>
            <a:off x="1537976" y="5776238"/>
            <a:ext cx="3397250" cy="500062"/>
          </a:xfrm>
          <a:prstGeom prst="homePlate">
            <a:avLst>
              <a:gd name="adj" fmla="val 28244"/>
            </a:avLst>
          </a:prstGeom>
          <a:solidFill>
            <a:srgbClr val="3B3838"/>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设备安全状态再评估</a:t>
            </a:r>
          </a:p>
        </p:txBody>
      </p:sp>
      <p:sp>
        <p:nvSpPr>
          <p:cNvPr id="39" name="AutoShape 5"/>
          <p:cNvSpPr>
            <a:spLocks noChangeArrowheads="1"/>
          </p:cNvSpPr>
          <p:nvPr/>
        </p:nvSpPr>
        <p:spPr bwMode="auto">
          <a:xfrm>
            <a:off x="6776726" y="1571904"/>
            <a:ext cx="3397250" cy="498475"/>
          </a:xfrm>
          <a:prstGeom prst="homePlate">
            <a:avLst>
              <a:gd name="adj" fmla="val 28334"/>
            </a:avLst>
          </a:prstGeom>
          <a:solidFill>
            <a:srgbClr val="FFC000"/>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设备安全状态前期工作</a:t>
            </a:r>
          </a:p>
        </p:txBody>
      </p:sp>
      <p:sp>
        <p:nvSpPr>
          <p:cNvPr id="40" name="AutoShape 5"/>
          <p:cNvSpPr>
            <a:spLocks noChangeArrowheads="1"/>
          </p:cNvSpPr>
          <p:nvPr/>
        </p:nvSpPr>
        <p:spPr bwMode="auto">
          <a:xfrm>
            <a:off x="1542708" y="2184391"/>
            <a:ext cx="3397250" cy="498475"/>
          </a:xfrm>
          <a:prstGeom prst="homePlate">
            <a:avLst>
              <a:gd name="adj" fmla="val 28334"/>
            </a:avLst>
          </a:prstGeom>
          <a:solidFill>
            <a:srgbClr val="3B3838"/>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设备安全状态评估</a:t>
            </a:r>
          </a:p>
        </p:txBody>
      </p:sp>
      <p:sp>
        <p:nvSpPr>
          <p:cNvPr id="2" name="矩形 1"/>
          <p:cNvSpPr/>
          <p:nvPr/>
        </p:nvSpPr>
        <p:spPr>
          <a:xfrm>
            <a:off x="6776726" y="2215294"/>
            <a:ext cx="3397250" cy="360095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1" name="直接箭头连接符 40"/>
          <p:cNvCxnSpPr>
            <a:endCxn id="39" idx="1"/>
          </p:cNvCxnSpPr>
          <p:nvPr/>
        </p:nvCxnSpPr>
        <p:spPr bwMode="auto">
          <a:xfrm>
            <a:off x="1537976" y="1821141"/>
            <a:ext cx="5238750" cy="1"/>
          </a:xfrm>
          <a:prstGeom prst="straightConnector1">
            <a:avLst/>
          </a:prstGeom>
          <a:ln w="31750">
            <a:solidFill>
              <a:srgbClr val="3B3838"/>
            </a:solidFill>
            <a:headEnd type="none" w="med" len="med"/>
            <a:tailEnd type="arrow"/>
          </a:ln>
          <a:effectLst/>
        </p:spPr>
        <p:style>
          <a:lnRef idx="2">
            <a:schemeClr val="accent1"/>
          </a:lnRef>
          <a:fillRef idx="0">
            <a:schemeClr val="accent1"/>
          </a:fillRef>
          <a:effectRef idx="1">
            <a:schemeClr val="accent1"/>
          </a:effectRef>
          <a:fontRef idx="minor">
            <a:schemeClr val="tx1"/>
          </a:fontRef>
        </p:style>
      </p:cxnSp>
      <p:sp>
        <p:nvSpPr>
          <p:cNvPr id="15" name="矩形 14"/>
          <p:cNvSpPr/>
          <p:nvPr/>
        </p:nvSpPr>
        <p:spPr>
          <a:xfrm>
            <a:off x="6874513" y="2433628"/>
            <a:ext cx="3201676" cy="3046988"/>
          </a:xfrm>
          <a:prstGeom prst="rect">
            <a:avLst/>
          </a:prstGeom>
        </p:spPr>
        <p:txBody>
          <a:bodyPr wrap="square">
            <a:spAutoFit/>
          </a:bodyPr>
          <a:lstStyle/>
          <a:p>
            <a:pPr marL="342900" lvl="2" indent="-342900" fontAlgn="base">
              <a:lnSpc>
                <a:spcPct val="150000"/>
              </a:lnSpc>
              <a:spcBef>
                <a:spcPct val="0"/>
              </a:spcBef>
              <a:spcAft>
                <a:spcPct val="0"/>
              </a:spcAft>
              <a:buFont typeface="Arial" charset="0"/>
              <a:buChar char="•"/>
              <a:defRPr/>
            </a:pPr>
            <a:r>
              <a:rPr lang="zh-CN" altLang="en-US" sz="1600" dirty="0">
                <a:solidFill>
                  <a:srgbClr val="B71C2B"/>
                </a:solidFill>
                <a:cs typeface="+mn-ea"/>
                <a:sym typeface="+mn-lt"/>
              </a:rPr>
              <a:t>人员组成与培训</a:t>
            </a:r>
            <a:endParaRPr lang="en-US" altLang="zh-CN" sz="1600" dirty="0">
              <a:solidFill>
                <a:srgbClr val="B71C2B"/>
              </a:solidFill>
              <a:cs typeface="+mn-ea"/>
              <a:sym typeface="+mn-lt"/>
            </a:endParaRPr>
          </a:p>
          <a:p>
            <a:pPr marL="800100" lvl="1" indent="-342900" fontAlgn="base">
              <a:lnSpc>
                <a:spcPct val="150000"/>
              </a:lnSpc>
              <a:spcBef>
                <a:spcPct val="0"/>
              </a:spcBef>
              <a:spcAft>
                <a:spcPct val="0"/>
              </a:spcAft>
              <a:buFont typeface="Arial" charset="0"/>
              <a:buChar char="•"/>
              <a:defRPr/>
            </a:pPr>
            <a:r>
              <a:rPr lang="zh-CN" altLang="en-US" sz="1600" dirty="0">
                <a:cs typeface="+mn-ea"/>
                <a:sym typeface="+mn-lt"/>
              </a:rPr>
              <a:t>设备安全状态评估小组应是跨专业的人员组成</a:t>
            </a:r>
            <a:endParaRPr lang="en-US" altLang="zh-CN" sz="1600" dirty="0">
              <a:cs typeface="+mn-ea"/>
              <a:sym typeface="+mn-lt"/>
            </a:endParaRPr>
          </a:p>
          <a:p>
            <a:pPr marL="800100" lvl="1" indent="-342900" fontAlgn="base">
              <a:lnSpc>
                <a:spcPct val="150000"/>
              </a:lnSpc>
              <a:spcBef>
                <a:spcPct val="0"/>
              </a:spcBef>
              <a:spcAft>
                <a:spcPct val="0"/>
              </a:spcAft>
              <a:buFont typeface="Arial" charset="0"/>
              <a:buChar char="•"/>
              <a:defRPr/>
            </a:pPr>
            <a:r>
              <a:rPr lang="zh-CN" altLang="en-US" sz="1600" dirty="0">
                <a:cs typeface="+mn-ea"/>
                <a:sym typeface="+mn-lt"/>
              </a:rPr>
              <a:t>统一组织培训</a:t>
            </a:r>
            <a:endParaRPr lang="en-US" altLang="zh-CN" sz="1600" dirty="0">
              <a:cs typeface="+mn-ea"/>
              <a:sym typeface="+mn-lt"/>
            </a:endParaRPr>
          </a:p>
          <a:p>
            <a:pPr marL="342900" lvl="0" indent="-342900" fontAlgn="base">
              <a:lnSpc>
                <a:spcPct val="150000"/>
              </a:lnSpc>
              <a:spcBef>
                <a:spcPct val="0"/>
              </a:spcBef>
              <a:spcAft>
                <a:spcPct val="0"/>
              </a:spcAft>
              <a:buFont typeface="Arial" charset="0"/>
              <a:buChar char="•"/>
              <a:defRPr/>
            </a:pPr>
            <a:r>
              <a:rPr lang="zh-CN" altLang="en-US" sz="1600" dirty="0">
                <a:solidFill>
                  <a:srgbClr val="B71C2B"/>
                </a:solidFill>
                <a:cs typeface="+mn-ea"/>
                <a:sym typeface="+mn-lt"/>
              </a:rPr>
              <a:t>编制设备安全状态评估计划 </a:t>
            </a:r>
            <a:endParaRPr lang="en-US" altLang="zh-CN" sz="1600" dirty="0">
              <a:solidFill>
                <a:srgbClr val="B71C2B"/>
              </a:solidFill>
              <a:cs typeface="+mn-ea"/>
              <a:sym typeface="+mn-lt"/>
            </a:endParaRPr>
          </a:p>
          <a:p>
            <a:pPr marL="800100" lvl="1" indent="-342900" fontAlgn="base">
              <a:lnSpc>
                <a:spcPct val="150000"/>
              </a:lnSpc>
              <a:spcBef>
                <a:spcPct val="0"/>
              </a:spcBef>
              <a:spcAft>
                <a:spcPct val="0"/>
              </a:spcAft>
              <a:buFont typeface="Arial" charset="0"/>
              <a:buChar char="•"/>
              <a:defRPr/>
            </a:pPr>
            <a:r>
              <a:rPr lang="zh-CN" altLang="en-US" sz="1600" dirty="0">
                <a:cs typeface="+mn-ea"/>
                <a:sym typeface="+mn-lt"/>
              </a:rPr>
              <a:t>确定评估目的与范围</a:t>
            </a:r>
            <a:endParaRPr lang="en-US" altLang="zh-CN" sz="1600" dirty="0">
              <a:cs typeface="+mn-ea"/>
              <a:sym typeface="+mn-lt"/>
            </a:endParaRPr>
          </a:p>
          <a:p>
            <a:pPr marL="800100" lvl="1" indent="-342900" fontAlgn="base">
              <a:lnSpc>
                <a:spcPct val="150000"/>
              </a:lnSpc>
              <a:spcBef>
                <a:spcPct val="0"/>
              </a:spcBef>
              <a:spcAft>
                <a:spcPct val="0"/>
              </a:spcAft>
              <a:buFont typeface="Arial" charset="0"/>
              <a:buChar char="•"/>
              <a:defRPr/>
            </a:pPr>
            <a:r>
              <a:rPr lang="zh-CN" altLang="en-US" sz="1600" dirty="0">
                <a:cs typeface="+mn-ea"/>
                <a:sym typeface="+mn-lt"/>
              </a:rPr>
              <a:t>评估时间与方法</a:t>
            </a:r>
            <a:endParaRPr lang="en-US" altLang="zh-CN" sz="1600" dirty="0">
              <a:cs typeface="+mn-ea"/>
              <a:sym typeface="+mn-lt"/>
            </a:endParaRPr>
          </a:p>
          <a:p>
            <a:pPr marL="342900" lvl="0" indent="-342900" fontAlgn="base">
              <a:lnSpc>
                <a:spcPct val="150000"/>
              </a:lnSpc>
              <a:spcBef>
                <a:spcPct val="0"/>
              </a:spcBef>
              <a:spcAft>
                <a:spcPct val="0"/>
              </a:spcAft>
              <a:buFont typeface="Arial" charset="0"/>
              <a:buChar char="•"/>
              <a:defRPr/>
            </a:pPr>
            <a:r>
              <a:rPr lang="zh-CN" altLang="en-US" sz="1600" dirty="0">
                <a:solidFill>
                  <a:srgbClr val="B71C2B"/>
                </a:solidFill>
                <a:cs typeface="+mn-ea"/>
                <a:sym typeface="+mn-lt"/>
              </a:rPr>
              <a:t>收集原始资料与图纸</a:t>
            </a:r>
            <a:endParaRPr lang="en-US" altLang="zh-CN" sz="1600" dirty="0">
              <a:solidFill>
                <a:srgbClr val="B71C2B"/>
              </a:solidFill>
              <a:cs typeface="+mn-ea"/>
              <a:sym typeface="+mn-lt"/>
            </a:endParaRPr>
          </a:p>
        </p:txBody>
      </p:sp>
      <p:sp>
        <p:nvSpPr>
          <p:cNvPr id="16" name="矩形 15"/>
          <p:cNvSpPr/>
          <p:nvPr/>
        </p:nvSpPr>
        <p:spPr>
          <a:xfrm>
            <a:off x="6874513" y="6276300"/>
            <a:ext cx="3262432" cy="338554"/>
          </a:xfrm>
          <a:prstGeom prst="rect">
            <a:avLst/>
          </a:prstGeom>
        </p:spPr>
        <p:txBody>
          <a:bodyPr wrap="none">
            <a:spAutoFit/>
          </a:bodyPr>
          <a:lstStyle/>
          <a:p>
            <a:pPr marL="342900" lvl="0" indent="-342900" fontAlgn="base">
              <a:spcBef>
                <a:spcPct val="50000"/>
              </a:spcBef>
              <a:spcAft>
                <a:spcPct val="0"/>
              </a:spcAft>
              <a:defRPr/>
            </a:pPr>
            <a:r>
              <a:rPr lang="zh-CN" altLang="en-US" sz="1600" b="1" dirty="0">
                <a:solidFill>
                  <a:srgbClr val="B71C2B"/>
                </a:solidFill>
                <a:cs typeface="+mn-ea"/>
                <a:sym typeface="+mn-lt"/>
              </a:rPr>
              <a:t>为设备安全状态评估做好前期准备</a:t>
            </a:r>
            <a:endParaRPr lang="en-US" altLang="zh-CN" sz="1600" b="1" dirty="0">
              <a:solidFill>
                <a:srgbClr val="B71C2B"/>
              </a:solidFill>
              <a:cs typeface="+mn-ea"/>
              <a:sym typeface="+mn-lt"/>
            </a:endParaRPr>
          </a:p>
        </p:txBody>
      </p:sp>
      <p:sp>
        <p:nvSpPr>
          <p:cNvPr id="42" name="箭头: 燕尾形 41"/>
          <p:cNvSpPr/>
          <p:nvPr/>
        </p:nvSpPr>
        <p:spPr>
          <a:xfrm rot="5400000">
            <a:off x="8306073" y="5982008"/>
            <a:ext cx="338554" cy="250031"/>
          </a:xfrm>
          <a:prstGeom prst="notchedRightArrow">
            <a:avLst>
              <a:gd name="adj1" fmla="val 50001"/>
              <a:gd name="adj2" fmla="val 50000"/>
            </a:avLst>
          </a:prstGeom>
          <a:solidFill>
            <a:srgbClr val="B71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3"/>
          <p:cNvSpPr>
            <a:spLocks noChangeArrowheads="1"/>
          </p:cNvSpPr>
          <p:nvPr/>
        </p:nvSpPr>
        <p:spPr bwMode="auto">
          <a:xfrm>
            <a:off x="1677827" y="407363"/>
            <a:ext cx="646604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400" b="1" u="none" dirty="0">
                <a:solidFill>
                  <a:schemeClr val="tx1">
                    <a:lumMod val="75000"/>
                    <a:lumOff val="25000"/>
                  </a:schemeClr>
                </a:solidFill>
                <a:latin typeface="+mn-lt"/>
                <a:ea typeface="+mn-ea"/>
                <a:cs typeface="+mn-ea"/>
                <a:sym typeface="+mn-lt"/>
              </a:rPr>
              <a:t>设备安全本质安全开展的步骤（二）</a:t>
            </a:r>
          </a:p>
        </p:txBody>
      </p:sp>
      <p:sp>
        <p:nvSpPr>
          <p:cNvPr id="46" name="Freeform 7"/>
          <p:cNvSpPr/>
          <p:nvPr/>
        </p:nvSpPr>
        <p:spPr bwMode="auto">
          <a:xfrm>
            <a:off x="252951" y="170154"/>
            <a:ext cx="968619" cy="969218"/>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606179" y="301055"/>
            <a:ext cx="837539" cy="838317"/>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sp>
        <p:nvSpPr>
          <p:cNvPr id="2" name="矩形 1"/>
          <p:cNvSpPr/>
          <p:nvPr/>
        </p:nvSpPr>
        <p:spPr>
          <a:xfrm>
            <a:off x="6776726" y="2215294"/>
            <a:ext cx="3397250" cy="360095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7046767" y="6288324"/>
            <a:ext cx="2852063" cy="338554"/>
          </a:xfrm>
          <a:prstGeom prst="rect">
            <a:avLst/>
          </a:prstGeom>
        </p:spPr>
        <p:txBody>
          <a:bodyPr wrap="none">
            <a:spAutoFit/>
          </a:bodyPr>
          <a:lstStyle/>
          <a:p>
            <a:pPr marL="342900" lvl="0" indent="-342900" fontAlgn="base">
              <a:spcBef>
                <a:spcPct val="50000"/>
              </a:spcBef>
              <a:spcAft>
                <a:spcPct val="0"/>
              </a:spcAft>
              <a:defRPr/>
            </a:pPr>
            <a:r>
              <a:rPr lang="zh-CN" altLang="en-US" sz="1600" b="1" dirty="0">
                <a:solidFill>
                  <a:srgbClr val="B71C2B"/>
                </a:solidFill>
                <a:cs typeface="+mn-ea"/>
                <a:sym typeface="+mn-lt"/>
              </a:rPr>
              <a:t>全面掌握公司设备的安全现状</a:t>
            </a:r>
          </a:p>
        </p:txBody>
      </p:sp>
      <p:sp>
        <p:nvSpPr>
          <p:cNvPr id="42" name="箭头: 燕尾形 41"/>
          <p:cNvSpPr/>
          <p:nvPr/>
        </p:nvSpPr>
        <p:spPr>
          <a:xfrm rot="5400000">
            <a:off x="8306073" y="5982008"/>
            <a:ext cx="338554" cy="250031"/>
          </a:xfrm>
          <a:prstGeom prst="notchedRightArrow">
            <a:avLst>
              <a:gd name="adj1" fmla="val 50001"/>
              <a:gd name="adj2" fmla="val 50000"/>
            </a:avLst>
          </a:prstGeom>
          <a:solidFill>
            <a:srgbClr val="B71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AutoShape 5"/>
          <p:cNvSpPr>
            <a:spLocks noChangeArrowheads="1"/>
          </p:cNvSpPr>
          <p:nvPr/>
        </p:nvSpPr>
        <p:spPr bwMode="auto">
          <a:xfrm>
            <a:off x="2195201" y="2795533"/>
            <a:ext cx="3397250" cy="498475"/>
          </a:xfrm>
          <a:prstGeom prst="homePlate">
            <a:avLst>
              <a:gd name="adj" fmla="val 28334"/>
            </a:avLst>
          </a:prstGeom>
          <a:solidFill>
            <a:srgbClr val="B71C2B"/>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按安全性对设备状态进行分级</a:t>
            </a:r>
          </a:p>
        </p:txBody>
      </p:sp>
      <p:sp>
        <p:nvSpPr>
          <p:cNvPr id="19" name="AutoShape 6"/>
          <p:cNvSpPr>
            <a:spLocks noChangeArrowheads="1"/>
          </p:cNvSpPr>
          <p:nvPr/>
        </p:nvSpPr>
        <p:spPr bwMode="auto">
          <a:xfrm>
            <a:off x="2195201" y="3372467"/>
            <a:ext cx="3397250" cy="498475"/>
          </a:xfrm>
          <a:prstGeom prst="homePlate">
            <a:avLst>
              <a:gd name="adj" fmla="val 28334"/>
            </a:avLst>
          </a:prstGeom>
          <a:solidFill>
            <a:srgbClr val="3B3838"/>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确定不同等级设备的管理策略</a:t>
            </a:r>
          </a:p>
        </p:txBody>
      </p:sp>
      <p:sp>
        <p:nvSpPr>
          <p:cNvPr id="20" name="AutoShape 7"/>
          <p:cNvSpPr>
            <a:spLocks noChangeArrowheads="1"/>
          </p:cNvSpPr>
          <p:nvPr/>
        </p:nvSpPr>
        <p:spPr bwMode="auto">
          <a:xfrm>
            <a:off x="2195201" y="3975394"/>
            <a:ext cx="3397250" cy="498475"/>
          </a:xfrm>
          <a:prstGeom prst="homePlate">
            <a:avLst>
              <a:gd name="adj" fmla="val 28334"/>
            </a:avLst>
          </a:prstGeom>
          <a:solidFill>
            <a:srgbClr val="B71C2B"/>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确定设备的技术改造方案</a:t>
            </a:r>
          </a:p>
        </p:txBody>
      </p:sp>
      <p:sp>
        <p:nvSpPr>
          <p:cNvPr id="21" name="AutoShape 8"/>
          <p:cNvSpPr>
            <a:spLocks noChangeArrowheads="1"/>
          </p:cNvSpPr>
          <p:nvPr/>
        </p:nvSpPr>
        <p:spPr bwMode="auto">
          <a:xfrm>
            <a:off x="2195201" y="4578321"/>
            <a:ext cx="3397250" cy="498475"/>
          </a:xfrm>
          <a:prstGeom prst="homePlate">
            <a:avLst>
              <a:gd name="adj" fmla="val 28334"/>
            </a:avLst>
          </a:prstGeom>
          <a:solidFill>
            <a:srgbClr val="3B3838"/>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评估技术改造方案</a:t>
            </a:r>
          </a:p>
        </p:txBody>
      </p:sp>
      <p:sp>
        <p:nvSpPr>
          <p:cNvPr id="22" name="AutoShape 9"/>
          <p:cNvSpPr>
            <a:spLocks noChangeArrowheads="1"/>
          </p:cNvSpPr>
          <p:nvPr/>
        </p:nvSpPr>
        <p:spPr bwMode="auto">
          <a:xfrm>
            <a:off x="2195201" y="5181248"/>
            <a:ext cx="3397250" cy="500063"/>
          </a:xfrm>
          <a:prstGeom prst="homePlate">
            <a:avLst>
              <a:gd name="adj" fmla="val 28244"/>
            </a:avLst>
          </a:prstGeom>
          <a:solidFill>
            <a:srgbClr val="B71C2B"/>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实施方案与验证</a:t>
            </a:r>
          </a:p>
        </p:txBody>
      </p:sp>
      <p:sp>
        <p:nvSpPr>
          <p:cNvPr id="23" name="AutoShape 10"/>
          <p:cNvSpPr>
            <a:spLocks noChangeArrowheads="1"/>
          </p:cNvSpPr>
          <p:nvPr/>
        </p:nvSpPr>
        <p:spPr bwMode="auto">
          <a:xfrm>
            <a:off x="2195201" y="5785763"/>
            <a:ext cx="3397250" cy="500062"/>
          </a:xfrm>
          <a:prstGeom prst="homePlate">
            <a:avLst>
              <a:gd name="adj" fmla="val 28244"/>
            </a:avLst>
          </a:prstGeom>
          <a:solidFill>
            <a:srgbClr val="3B3838"/>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设备安全状态再评估</a:t>
            </a:r>
          </a:p>
        </p:txBody>
      </p:sp>
      <p:sp>
        <p:nvSpPr>
          <p:cNvPr id="24" name="AutoShape 5"/>
          <p:cNvSpPr>
            <a:spLocks noChangeArrowheads="1"/>
          </p:cNvSpPr>
          <p:nvPr/>
        </p:nvSpPr>
        <p:spPr bwMode="auto">
          <a:xfrm>
            <a:off x="2195201" y="1590954"/>
            <a:ext cx="3397250" cy="498475"/>
          </a:xfrm>
          <a:prstGeom prst="homePlate">
            <a:avLst>
              <a:gd name="adj" fmla="val 28334"/>
            </a:avLst>
          </a:prstGeom>
          <a:solidFill>
            <a:srgbClr val="B71C2B"/>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设备安全状态前期工作</a:t>
            </a:r>
          </a:p>
        </p:txBody>
      </p:sp>
      <p:sp>
        <p:nvSpPr>
          <p:cNvPr id="25" name="AutoShape 5"/>
          <p:cNvSpPr>
            <a:spLocks noChangeArrowheads="1"/>
          </p:cNvSpPr>
          <p:nvPr/>
        </p:nvSpPr>
        <p:spPr bwMode="auto">
          <a:xfrm>
            <a:off x="6776726" y="1445872"/>
            <a:ext cx="3397250" cy="498475"/>
          </a:xfrm>
          <a:prstGeom prst="homePlate">
            <a:avLst>
              <a:gd name="adj" fmla="val 28334"/>
            </a:avLst>
          </a:prstGeom>
          <a:solidFill>
            <a:srgbClr val="FFC000"/>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设备安全状态评估</a:t>
            </a:r>
          </a:p>
        </p:txBody>
      </p:sp>
      <p:cxnSp>
        <p:nvCxnSpPr>
          <p:cNvPr id="4" name="直接连接符 3"/>
          <p:cNvCxnSpPr/>
          <p:nvPr/>
        </p:nvCxnSpPr>
        <p:spPr>
          <a:xfrm>
            <a:off x="2210201" y="2528878"/>
            <a:ext cx="3234049" cy="0"/>
          </a:xfrm>
          <a:prstGeom prst="line">
            <a:avLst/>
          </a:prstGeom>
          <a:ln w="28575">
            <a:prstDash val="solid"/>
          </a:ln>
        </p:spPr>
        <p:style>
          <a:lnRef idx="1">
            <a:schemeClr val="accent1"/>
          </a:lnRef>
          <a:fillRef idx="0">
            <a:schemeClr val="accent1"/>
          </a:fillRef>
          <a:effectRef idx="0">
            <a:schemeClr val="accent1"/>
          </a:effectRef>
          <a:fontRef idx="minor">
            <a:schemeClr val="tx1"/>
          </a:fontRef>
        </p:style>
      </p:cxnSp>
      <p:cxnSp>
        <p:nvCxnSpPr>
          <p:cNvPr id="6" name="直接箭头连接符 5"/>
          <p:cNvCxnSpPr/>
          <p:nvPr/>
        </p:nvCxnSpPr>
        <p:spPr bwMode="auto">
          <a:xfrm flipV="1">
            <a:off x="5444250" y="1752600"/>
            <a:ext cx="1166100" cy="776278"/>
          </a:xfrm>
          <a:prstGeom prst="straightConnector1">
            <a:avLst/>
          </a:prstGeom>
          <a:ln w="31750">
            <a:solidFill>
              <a:srgbClr val="3B3838"/>
            </a:solidFill>
            <a:headEnd type="none" w="med" len="med"/>
            <a:tailEnd type="triangle"/>
          </a:ln>
          <a:effectLst/>
        </p:spPr>
        <p:style>
          <a:lnRef idx="2">
            <a:schemeClr val="accent1"/>
          </a:lnRef>
          <a:fillRef idx="0">
            <a:schemeClr val="accent1"/>
          </a:fillRef>
          <a:effectRef idx="1">
            <a:schemeClr val="accent1"/>
          </a:effectRef>
          <a:fontRef idx="minor">
            <a:schemeClr val="tx1"/>
          </a:fontRef>
        </p:style>
      </p:cxnSp>
      <p:sp>
        <p:nvSpPr>
          <p:cNvPr id="7" name="矩形 6"/>
          <p:cNvSpPr/>
          <p:nvPr/>
        </p:nvSpPr>
        <p:spPr>
          <a:xfrm>
            <a:off x="6948799" y="2589482"/>
            <a:ext cx="3048000" cy="3046988"/>
          </a:xfrm>
          <a:prstGeom prst="rect">
            <a:avLst/>
          </a:prstGeom>
        </p:spPr>
        <p:txBody>
          <a:bodyPr wrap="square">
            <a:spAutoFit/>
          </a:bodyPr>
          <a:lstStyle/>
          <a:p>
            <a:pPr marL="342900" lvl="0" indent="-342900" fontAlgn="base">
              <a:lnSpc>
                <a:spcPct val="150000"/>
              </a:lnSpc>
              <a:spcBef>
                <a:spcPct val="0"/>
              </a:spcBef>
              <a:spcAft>
                <a:spcPct val="0"/>
              </a:spcAft>
              <a:buFont typeface="Arial" charset="0"/>
              <a:buChar char="•"/>
              <a:defRPr/>
            </a:pPr>
            <a:r>
              <a:rPr lang="zh-CN" altLang="en-US" sz="1600" dirty="0">
                <a:solidFill>
                  <a:srgbClr val="B71C2B"/>
                </a:solidFill>
                <a:cs typeface="+mn-ea"/>
                <a:sym typeface="+mn-lt"/>
              </a:rPr>
              <a:t>编制安全状态评估计标准（分专业）</a:t>
            </a:r>
            <a:endParaRPr lang="en-US" altLang="zh-CN" sz="1600" dirty="0">
              <a:solidFill>
                <a:srgbClr val="B71C2B"/>
              </a:solidFill>
              <a:cs typeface="+mn-ea"/>
              <a:sym typeface="+mn-lt"/>
            </a:endParaRPr>
          </a:p>
          <a:p>
            <a:pPr marL="800100" lvl="3" indent="-342900" fontAlgn="base">
              <a:lnSpc>
                <a:spcPct val="150000"/>
              </a:lnSpc>
              <a:spcBef>
                <a:spcPct val="0"/>
              </a:spcBef>
              <a:spcAft>
                <a:spcPct val="0"/>
              </a:spcAft>
              <a:buFont typeface="Arial" charset="0"/>
              <a:buChar char="•"/>
              <a:defRPr/>
            </a:pPr>
            <a:r>
              <a:rPr lang="zh-CN" altLang="en-US" sz="1600" u="sng" dirty="0">
                <a:cs typeface="+mn-ea"/>
                <a:sym typeface="+mn-lt"/>
              </a:rPr>
              <a:t>明确评估项目</a:t>
            </a:r>
            <a:endParaRPr lang="en-US" altLang="zh-CN" sz="1600" u="sng" dirty="0">
              <a:cs typeface="+mn-ea"/>
              <a:sym typeface="+mn-lt"/>
            </a:endParaRPr>
          </a:p>
          <a:p>
            <a:pPr marL="800100" lvl="3" indent="-342900" fontAlgn="base">
              <a:lnSpc>
                <a:spcPct val="150000"/>
              </a:lnSpc>
              <a:spcBef>
                <a:spcPct val="0"/>
              </a:spcBef>
              <a:spcAft>
                <a:spcPct val="0"/>
              </a:spcAft>
              <a:buFont typeface="Arial" charset="0"/>
              <a:buChar char="•"/>
              <a:defRPr/>
            </a:pPr>
            <a:r>
              <a:rPr lang="zh-CN" altLang="en-US" sz="1600" u="sng" dirty="0">
                <a:cs typeface="+mn-ea"/>
                <a:sym typeface="+mn-lt"/>
              </a:rPr>
              <a:t>确定扣分项及细则 </a:t>
            </a:r>
          </a:p>
          <a:p>
            <a:pPr marL="342900" lvl="0" indent="-342900" fontAlgn="base">
              <a:lnSpc>
                <a:spcPct val="150000"/>
              </a:lnSpc>
              <a:spcBef>
                <a:spcPct val="0"/>
              </a:spcBef>
              <a:spcAft>
                <a:spcPct val="0"/>
              </a:spcAft>
              <a:buFont typeface="Arial" charset="0"/>
              <a:buChar char="•"/>
              <a:defRPr/>
            </a:pPr>
            <a:r>
              <a:rPr lang="zh-CN" altLang="en-US" sz="1600" dirty="0">
                <a:solidFill>
                  <a:srgbClr val="B71C2B"/>
                </a:solidFill>
                <a:cs typeface="+mn-ea"/>
                <a:sym typeface="+mn-lt"/>
              </a:rPr>
              <a:t>分专业评估</a:t>
            </a:r>
            <a:endParaRPr lang="en-US" altLang="zh-CN" sz="1600" dirty="0">
              <a:solidFill>
                <a:srgbClr val="B71C2B"/>
              </a:solidFill>
              <a:cs typeface="+mn-ea"/>
              <a:sym typeface="+mn-lt"/>
            </a:endParaRPr>
          </a:p>
          <a:p>
            <a:pPr marL="342900" lvl="0" indent="-342900" fontAlgn="base">
              <a:lnSpc>
                <a:spcPct val="150000"/>
              </a:lnSpc>
              <a:spcBef>
                <a:spcPct val="0"/>
              </a:spcBef>
              <a:spcAft>
                <a:spcPct val="0"/>
              </a:spcAft>
              <a:buFont typeface="Arial" charset="0"/>
              <a:buChar char="•"/>
              <a:defRPr/>
            </a:pPr>
            <a:r>
              <a:rPr lang="zh-CN" altLang="en-US" sz="1600" dirty="0">
                <a:solidFill>
                  <a:srgbClr val="B71C2B"/>
                </a:solidFill>
                <a:cs typeface="+mn-ea"/>
                <a:sym typeface="+mn-lt"/>
              </a:rPr>
              <a:t>编制设备安全状态报告</a:t>
            </a:r>
            <a:endParaRPr lang="en-US" altLang="zh-CN" sz="1600" dirty="0">
              <a:solidFill>
                <a:srgbClr val="B71C2B"/>
              </a:solidFill>
              <a:cs typeface="+mn-ea"/>
              <a:sym typeface="+mn-lt"/>
            </a:endParaRPr>
          </a:p>
          <a:p>
            <a:pPr marL="800100" lvl="3" indent="-342900" fontAlgn="base">
              <a:lnSpc>
                <a:spcPct val="150000"/>
              </a:lnSpc>
              <a:spcBef>
                <a:spcPct val="0"/>
              </a:spcBef>
              <a:spcAft>
                <a:spcPct val="0"/>
              </a:spcAft>
              <a:buFont typeface="Wingdings" charset="2"/>
              <a:buChar char="l"/>
              <a:defRPr/>
            </a:pPr>
            <a:r>
              <a:rPr lang="zh-CN" altLang="en-US" sz="1600" u="sng" dirty="0">
                <a:cs typeface="+mn-ea"/>
                <a:sym typeface="+mn-lt"/>
              </a:rPr>
              <a:t>综合评价</a:t>
            </a:r>
            <a:endParaRPr lang="en-US" altLang="zh-CN" sz="1600" u="sng" dirty="0">
              <a:cs typeface="+mn-ea"/>
              <a:sym typeface="+mn-lt"/>
            </a:endParaRPr>
          </a:p>
          <a:p>
            <a:pPr marL="800100" lvl="3" indent="-342900" fontAlgn="base">
              <a:lnSpc>
                <a:spcPct val="150000"/>
              </a:lnSpc>
              <a:spcBef>
                <a:spcPct val="0"/>
              </a:spcBef>
              <a:spcAft>
                <a:spcPct val="0"/>
              </a:spcAft>
              <a:buFont typeface="Wingdings" charset="2"/>
              <a:buChar char="l"/>
              <a:defRPr/>
            </a:pPr>
            <a:r>
              <a:rPr lang="zh-CN" altLang="en-US" sz="1600" u="sng" dirty="0">
                <a:cs typeface="+mn-ea"/>
                <a:sym typeface="+mn-lt"/>
              </a:rPr>
              <a:t>分项评价</a:t>
            </a:r>
            <a:endParaRPr lang="zh-CN" altLang="en-US" dirty="0"/>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3"/>
          <p:cNvSpPr>
            <a:spLocks noChangeArrowheads="1"/>
          </p:cNvSpPr>
          <p:nvPr/>
        </p:nvSpPr>
        <p:spPr bwMode="auto">
          <a:xfrm>
            <a:off x="1677827" y="407363"/>
            <a:ext cx="646604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400" b="1" u="none" dirty="0">
                <a:solidFill>
                  <a:schemeClr val="tx1">
                    <a:lumMod val="75000"/>
                    <a:lumOff val="25000"/>
                  </a:schemeClr>
                </a:solidFill>
                <a:latin typeface="+mn-lt"/>
                <a:ea typeface="+mn-ea"/>
                <a:cs typeface="+mn-ea"/>
                <a:sym typeface="+mn-lt"/>
              </a:rPr>
              <a:t>设备安全本质安全开展的步骤（三）</a:t>
            </a:r>
          </a:p>
        </p:txBody>
      </p:sp>
      <p:sp>
        <p:nvSpPr>
          <p:cNvPr id="46" name="Freeform 7"/>
          <p:cNvSpPr/>
          <p:nvPr/>
        </p:nvSpPr>
        <p:spPr bwMode="auto">
          <a:xfrm>
            <a:off x="252951" y="170154"/>
            <a:ext cx="968619" cy="969218"/>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606179" y="301055"/>
            <a:ext cx="837539" cy="838317"/>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sp>
        <p:nvSpPr>
          <p:cNvPr id="2" name="矩形 1"/>
          <p:cNvSpPr/>
          <p:nvPr/>
        </p:nvSpPr>
        <p:spPr>
          <a:xfrm>
            <a:off x="6776726" y="2215294"/>
            <a:ext cx="3397250" cy="360095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6720551" y="6288326"/>
            <a:ext cx="3672800" cy="338554"/>
          </a:xfrm>
          <a:prstGeom prst="rect">
            <a:avLst/>
          </a:prstGeom>
        </p:spPr>
        <p:txBody>
          <a:bodyPr wrap="none">
            <a:spAutoFit/>
          </a:bodyPr>
          <a:lstStyle/>
          <a:p>
            <a:pPr marL="342900" lvl="0" indent="-342900" fontAlgn="base">
              <a:spcBef>
                <a:spcPct val="50000"/>
              </a:spcBef>
              <a:spcAft>
                <a:spcPct val="0"/>
              </a:spcAft>
              <a:defRPr/>
            </a:pPr>
            <a:r>
              <a:rPr lang="zh-CN" altLang="en-US" sz="1600" b="1" dirty="0">
                <a:solidFill>
                  <a:srgbClr val="B71C2B"/>
                </a:solidFill>
                <a:cs typeface="+mn-ea"/>
                <a:sym typeface="+mn-lt"/>
              </a:rPr>
              <a:t>对设备进行分级，为分级管理提供依据</a:t>
            </a:r>
          </a:p>
        </p:txBody>
      </p:sp>
      <p:sp>
        <p:nvSpPr>
          <p:cNvPr id="42" name="箭头: 燕尾形 41"/>
          <p:cNvSpPr/>
          <p:nvPr/>
        </p:nvSpPr>
        <p:spPr>
          <a:xfrm rot="5400000">
            <a:off x="8306073" y="5982008"/>
            <a:ext cx="338554" cy="250031"/>
          </a:xfrm>
          <a:prstGeom prst="notchedRightArrow">
            <a:avLst>
              <a:gd name="adj1" fmla="val 50001"/>
              <a:gd name="adj2" fmla="val 50000"/>
            </a:avLst>
          </a:prstGeom>
          <a:solidFill>
            <a:srgbClr val="B71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 name="直接连接符 3"/>
          <p:cNvCxnSpPr/>
          <p:nvPr/>
        </p:nvCxnSpPr>
        <p:spPr>
          <a:xfrm>
            <a:off x="2195201" y="3058420"/>
            <a:ext cx="3234049" cy="0"/>
          </a:xfrm>
          <a:prstGeom prst="line">
            <a:avLst/>
          </a:prstGeom>
          <a:ln w="28575">
            <a:prstDash val="solid"/>
          </a:ln>
        </p:spPr>
        <p:style>
          <a:lnRef idx="1">
            <a:schemeClr val="accent1"/>
          </a:lnRef>
          <a:fillRef idx="0">
            <a:schemeClr val="accent1"/>
          </a:fillRef>
          <a:effectRef idx="0">
            <a:schemeClr val="accent1"/>
          </a:effectRef>
          <a:fontRef idx="minor">
            <a:schemeClr val="tx1"/>
          </a:fontRef>
        </p:style>
      </p:cxnSp>
      <p:cxnSp>
        <p:nvCxnSpPr>
          <p:cNvPr id="6" name="直接箭头连接符 5"/>
          <p:cNvCxnSpPr/>
          <p:nvPr/>
        </p:nvCxnSpPr>
        <p:spPr bwMode="auto">
          <a:xfrm flipV="1">
            <a:off x="5429250" y="1758000"/>
            <a:ext cx="1256788" cy="1300420"/>
          </a:xfrm>
          <a:prstGeom prst="straightConnector1">
            <a:avLst/>
          </a:prstGeom>
          <a:ln w="31750">
            <a:solidFill>
              <a:srgbClr val="3B3838"/>
            </a:solidFill>
            <a:headEnd type="none" w="med" len="med"/>
            <a:tailEnd type="triangle"/>
          </a:ln>
          <a:effectLst/>
        </p:spPr>
        <p:style>
          <a:lnRef idx="2">
            <a:schemeClr val="accent1"/>
          </a:lnRef>
          <a:fillRef idx="0">
            <a:schemeClr val="accent1"/>
          </a:fillRef>
          <a:effectRef idx="1">
            <a:schemeClr val="accent1"/>
          </a:effectRef>
          <a:fontRef idx="minor">
            <a:schemeClr val="tx1"/>
          </a:fontRef>
        </p:style>
      </p:cxnSp>
      <p:sp>
        <p:nvSpPr>
          <p:cNvPr id="26" name="AutoShape 5"/>
          <p:cNvSpPr>
            <a:spLocks noChangeArrowheads="1"/>
          </p:cNvSpPr>
          <p:nvPr/>
        </p:nvSpPr>
        <p:spPr bwMode="auto">
          <a:xfrm>
            <a:off x="6776726" y="1503362"/>
            <a:ext cx="3397250" cy="498475"/>
          </a:xfrm>
          <a:prstGeom prst="homePlate">
            <a:avLst>
              <a:gd name="adj" fmla="val 28334"/>
            </a:avLst>
          </a:prstGeom>
          <a:solidFill>
            <a:srgbClr val="FFC000"/>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按安全性对设备状态进行分级</a:t>
            </a:r>
          </a:p>
        </p:txBody>
      </p:sp>
      <p:sp>
        <p:nvSpPr>
          <p:cNvPr id="27" name="AutoShape 6"/>
          <p:cNvSpPr>
            <a:spLocks noChangeArrowheads="1"/>
          </p:cNvSpPr>
          <p:nvPr/>
        </p:nvSpPr>
        <p:spPr bwMode="auto">
          <a:xfrm>
            <a:off x="2195201" y="3372467"/>
            <a:ext cx="3397250" cy="498475"/>
          </a:xfrm>
          <a:prstGeom prst="homePlate">
            <a:avLst>
              <a:gd name="adj" fmla="val 28334"/>
            </a:avLst>
          </a:prstGeom>
          <a:solidFill>
            <a:srgbClr val="3B3838"/>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确定不同等级设备的管理策略</a:t>
            </a:r>
          </a:p>
        </p:txBody>
      </p:sp>
      <p:sp>
        <p:nvSpPr>
          <p:cNvPr id="28" name="AutoShape 7"/>
          <p:cNvSpPr>
            <a:spLocks noChangeArrowheads="1"/>
          </p:cNvSpPr>
          <p:nvPr/>
        </p:nvSpPr>
        <p:spPr bwMode="auto">
          <a:xfrm>
            <a:off x="2195201" y="3975394"/>
            <a:ext cx="3397250" cy="498475"/>
          </a:xfrm>
          <a:prstGeom prst="homePlate">
            <a:avLst>
              <a:gd name="adj" fmla="val 28334"/>
            </a:avLst>
          </a:prstGeom>
          <a:solidFill>
            <a:srgbClr val="B71C2B"/>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确定设备的技术改造方案</a:t>
            </a:r>
          </a:p>
        </p:txBody>
      </p:sp>
      <p:sp>
        <p:nvSpPr>
          <p:cNvPr id="29" name="AutoShape 8"/>
          <p:cNvSpPr>
            <a:spLocks noChangeArrowheads="1"/>
          </p:cNvSpPr>
          <p:nvPr/>
        </p:nvSpPr>
        <p:spPr bwMode="auto">
          <a:xfrm>
            <a:off x="2195201" y="4578321"/>
            <a:ext cx="3397250" cy="498475"/>
          </a:xfrm>
          <a:prstGeom prst="homePlate">
            <a:avLst>
              <a:gd name="adj" fmla="val 28334"/>
            </a:avLst>
          </a:prstGeom>
          <a:solidFill>
            <a:srgbClr val="3B3838"/>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评估技术改造方案</a:t>
            </a:r>
          </a:p>
        </p:txBody>
      </p:sp>
      <p:sp>
        <p:nvSpPr>
          <p:cNvPr id="30" name="AutoShape 9"/>
          <p:cNvSpPr>
            <a:spLocks noChangeArrowheads="1"/>
          </p:cNvSpPr>
          <p:nvPr/>
        </p:nvSpPr>
        <p:spPr bwMode="auto">
          <a:xfrm>
            <a:off x="2195201" y="5181248"/>
            <a:ext cx="3397250" cy="500063"/>
          </a:xfrm>
          <a:prstGeom prst="homePlate">
            <a:avLst>
              <a:gd name="adj" fmla="val 28244"/>
            </a:avLst>
          </a:prstGeom>
          <a:solidFill>
            <a:srgbClr val="B71C2B"/>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实施方案与验证</a:t>
            </a:r>
          </a:p>
        </p:txBody>
      </p:sp>
      <p:sp>
        <p:nvSpPr>
          <p:cNvPr id="31" name="AutoShape 10"/>
          <p:cNvSpPr>
            <a:spLocks noChangeArrowheads="1"/>
          </p:cNvSpPr>
          <p:nvPr/>
        </p:nvSpPr>
        <p:spPr bwMode="auto">
          <a:xfrm>
            <a:off x="2195201" y="5785763"/>
            <a:ext cx="3397250" cy="500062"/>
          </a:xfrm>
          <a:prstGeom prst="homePlate">
            <a:avLst>
              <a:gd name="adj" fmla="val 28244"/>
            </a:avLst>
          </a:prstGeom>
          <a:solidFill>
            <a:srgbClr val="3B3838"/>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设备安全状态再评估</a:t>
            </a:r>
          </a:p>
        </p:txBody>
      </p:sp>
      <p:sp>
        <p:nvSpPr>
          <p:cNvPr id="32" name="AutoShape 5"/>
          <p:cNvSpPr>
            <a:spLocks noChangeArrowheads="1"/>
          </p:cNvSpPr>
          <p:nvPr/>
        </p:nvSpPr>
        <p:spPr bwMode="auto">
          <a:xfrm>
            <a:off x="2195201" y="1590954"/>
            <a:ext cx="3397250" cy="498475"/>
          </a:xfrm>
          <a:prstGeom prst="homePlate">
            <a:avLst>
              <a:gd name="adj" fmla="val 28334"/>
            </a:avLst>
          </a:prstGeom>
          <a:solidFill>
            <a:srgbClr val="B71C2B"/>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设备安全状态前期工作</a:t>
            </a:r>
          </a:p>
        </p:txBody>
      </p:sp>
      <p:sp>
        <p:nvSpPr>
          <p:cNvPr id="33" name="AutoShape 5"/>
          <p:cNvSpPr>
            <a:spLocks noChangeArrowheads="1"/>
          </p:cNvSpPr>
          <p:nvPr/>
        </p:nvSpPr>
        <p:spPr bwMode="auto">
          <a:xfrm>
            <a:off x="2199933" y="2193916"/>
            <a:ext cx="3397250" cy="498475"/>
          </a:xfrm>
          <a:prstGeom prst="homePlate">
            <a:avLst>
              <a:gd name="adj" fmla="val 28334"/>
            </a:avLst>
          </a:prstGeom>
          <a:solidFill>
            <a:srgbClr val="3B3838"/>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设备安全状态评估</a:t>
            </a:r>
          </a:p>
        </p:txBody>
      </p:sp>
      <p:sp>
        <p:nvSpPr>
          <p:cNvPr id="5" name="矩形 4"/>
          <p:cNvSpPr/>
          <p:nvPr/>
        </p:nvSpPr>
        <p:spPr>
          <a:xfrm>
            <a:off x="6939927" y="2443153"/>
            <a:ext cx="3234049" cy="3046988"/>
          </a:xfrm>
          <a:prstGeom prst="rect">
            <a:avLst/>
          </a:prstGeom>
        </p:spPr>
        <p:txBody>
          <a:bodyPr wrap="square">
            <a:spAutoFit/>
          </a:bodyPr>
          <a:lstStyle/>
          <a:p>
            <a:pPr marL="342900" lvl="0" indent="-342900" fontAlgn="base">
              <a:lnSpc>
                <a:spcPct val="150000"/>
              </a:lnSpc>
              <a:spcBef>
                <a:spcPct val="0"/>
              </a:spcBef>
              <a:spcAft>
                <a:spcPct val="0"/>
              </a:spcAft>
              <a:buFont typeface="Arial" charset="0"/>
              <a:buChar char="•"/>
              <a:defRPr/>
            </a:pPr>
            <a:r>
              <a:rPr lang="zh-CN" altLang="en-US" sz="1600" dirty="0">
                <a:solidFill>
                  <a:srgbClr val="B71C2B"/>
                </a:solidFill>
                <a:cs typeface="+mn-ea"/>
                <a:sym typeface="+mn-lt"/>
              </a:rPr>
              <a:t>汇总安全状态评估分数</a:t>
            </a:r>
          </a:p>
          <a:p>
            <a:pPr marL="342900" lvl="0" indent="-342900" fontAlgn="base">
              <a:lnSpc>
                <a:spcPct val="150000"/>
              </a:lnSpc>
              <a:spcBef>
                <a:spcPct val="0"/>
              </a:spcBef>
              <a:spcAft>
                <a:spcPct val="0"/>
              </a:spcAft>
              <a:buFont typeface="Arial" charset="0"/>
              <a:buChar char="•"/>
              <a:defRPr/>
            </a:pPr>
            <a:r>
              <a:rPr lang="zh-CN" altLang="en-US" sz="1600" dirty="0">
                <a:solidFill>
                  <a:srgbClr val="B71C2B"/>
                </a:solidFill>
                <a:cs typeface="+mn-ea"/>
                <a:sym typeface="+mn-lt"/>
              </a:rPr>
              <a:t>确定设备状态的分级标准</a:t>
            </a:r>
            <a:endParaRPr lang="en-US" altLang="zh-CN" sz="1600" dirty="0">
              <a:solidFill>
                <a:srgbClr val="B71C2B"/>
              </a:solidFill>
              <a:cs typeface="+mn-ea"/>
              <a:sym typeface="+mn-lt"/>
            </a:endParaRPr>
          </a:p>
          <a:p>
            <a:pPr marL="800100" lvl="1" indent="-342900" fontAlgn="base">
              <a:lnSpc>
                <a:spcPct val="150000"/>
              </a:lnSpc>
              <a:spcBef>
                <a:spcPct val="0"/>
              </a:spcBef>
              <a:spcAft>
                <a:spcPct val="0"/>
              </a:spcAft>
              <a:buFont typeface="Arial" charset="0"/>
              <a:buChar char="•"/>
              <a:defRPr/>
            </a:pPr>
            <a:r>
              <a:rPr lang="zh-CN" altLang="en-US" sz="1600" dirty="0">
                <a:cs typeface="+mn-ea"/>
                <a:sym typeface="+mn-lt"/>
              </a:rPr>
              <a:t>高度危险</a:t>
            </a:r>
            <a:endParaRPr lang="en-US" altLang="zh-CN" sz="1600" dirty="0">
              <a:cs typeface="+mn-ea"/>
              <a:sym typeface="+mn-lt"/>
            </a:endParaRPr>
          </a:p>
          <a:p>
            <a:pPr marL="800100" lvl="1" indent="-342900" fontAlgn="base">
              <a:lnSpc>
                <a:spcPct val="150000"/>
              </a:lnSpc>
              <a:spcBef>
                <a:spcPct val="0"/>
              </a:spcBef>
              <a:spcAft>
                <a:spcPct val="0"/>
              </a:spcAft>
              <a:buFont typeface="Arial" charset="0"/>
              <a:buChar char="•"/>
              <a:defRPr/>
            </a:pPr>
            <a:r>
              <a:rPr lang="zh-CN" altLang="en-US" sz="1600" dirty="0">
                <a:cs typeface="+mn-ea"/>
                <a:sym typeface="+mn-lt"/>
              </a:rPr>
              <a:t>需关注</a:t>
            </a:r>
            <a:endParaRPr lang="en-US" altLang="zh-CN" sz="1600" dirty="0">
              <a:cs typeface="+mn-ea"/>
              <a:sym typeface="+mn-lt"/>
            </a:endParaRPr>
          </a:p>
          <a:p>
            <a:pPr marL="800100" lvl="1" indent="-342900" fontAlgn="base">
              <a:lnSpc>
                <a:spcPct val="150000"/>
              </a:lnSpc>
              <a:spcBef>
                <a:spcPct val="0"/>
              </a:spcBef>
              <a:spcAft>
                <a:spcPct val="0"/>
              </a:spcAft>
              <a:buFont typeface="Arial" charset="0"/>
              <a:buChar char="•"/>
              <a:defRPr/>
            </a:pPr>
            <a:r>
              <a:rPr lang="zh-CN" altLang="en-US" sz="1600" dirty="0">
                <a:cs typeface="+mn-ea"/>
                <a:sym typeface="+mn-lt"/>
              </a:rPr>
              <a:t>处于安全状态 </a:t>
            </a:r>
            <a:endParaRPr lang="en-US" altLang="zh-CN" sz="1600" dirty="0">
              <a:cs typeface="+mn-ea"/>
              <a:sym typeface="+mn-lt"/>
            </a:endParaRPr>
          </a:p>
          <a:p>
            <a:pPr marL="342900" lvl="0" indent="-342900" fontAlgn="base">
              <a:lnSpc>
                <a:spcPct val="150000"/>
              </a:lnSpc>
              <a:spcBef>
                <a:spcPct val="0"/>
              </a:spcBef>
              <a:spcAft>
                <a:spcPct val="0"/>
              </a:spcAft>
              <a:buFont typeface="Arial" charset="0"/>
              <a:buChar char="•"/>
              <a:defRPr/>
            </a:pPr>
            <a:r>
              <a:rPr lang="zh-CN" altLang="en-US" sz="1600" dirty="0">
                <a:solidFill>
                  <a:srgbClr val="B71C2B"/>
                </a:solidFill>
                <a:cs typeface="+mn-ea"/>
                <a:sym typeface="+mn-lt"/>
              </a:rPr>
              <a:t>根据分级标准将公司设备进行分级 </a:t>
            </a:r>
            <a:endParaRPr lang="en-US" altLang="zh-CN" sz="1600" dirty="0">
              <a:solidFill>
                <a:srgbClr val="B71C2B"/>
              </a:solidFill>
              <a:cs typeface="+mn-ea"/>
              <a:sym typeface="+mn-lt"/>
            </a:endParaRPr>
          </a:p>
          <a:p>
            <a:pPr marL="800100" lvl="3" indent="-342900" fontAlgn="base">
              <a:lnSpc>
                <a:spcPct val="150000"/>
              </a:lnSpc>
              <a:spcBef>
                <a:spcPct val="0"/>
              </a:spcBef>
              <a:spcAft>
                <a:spcPct val="0"/>
              </a:spcAft>
              <a:buFont typeface="Arial" charset="0"/>
              <a:buChar char="•"/>
              <a:defRPr/>
            </a:pPr>
            <a:r>
              <a:rPr lang="zh-CN" altLang="en-US" sz="1600" dirty="0">
                <a:cs typeface="+mn-ea"/>
                <a:sym typeface="+mn-lt"/>
              </a:rPr>
              <a:t>可参考风险评价的结果</a:t>
            </a:r>
            <a:endParaRPr lang="zh-CN" altLang="en-US" dirty="0"/>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3"/>
          <p:cNvSpPr>
            <a:spLocks noChangeArrowheads="1"/>
          </p:cNvSpPr>
          <p:nvPr/>
        </p:nvSpPr>
        <p:spPr bwMode="auto">
          <a:xfrm>
            <a:off x="1677827" y="407363"/>
            <a:ext cx="646604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400" b="1" u="none" dirty="0">
                <a:solidFill>
                  <a:schemeClr val="tx1">
                    <a:lumMod val="75000"/>
                    <a:lumOff val="25000"/>
                  </a:schemeClr>
                </a:solidFill>
                <a:latin typeface="+mn-lt"/>
                <a:ea typeface="+mn-ea"/>
                <a:cs typeface="+mn-ea"/>
                <a:sym typeface="+mn-lt"/>
              </a:rPr>
              <a:t>设备安全本质安全开展的步骤（四）</a:t>
            </a:r>
          </a:p>
        </p:txBody>
      </p:sp>
      <p:sp>
        <p:nvSpPr>
          <p:cNvPr id="46" name="Freeform 7"/>
          <p:cNvSpPr/>
          <p:nvPr/>
        </p:nvSpPr>
        <p:spPr bwMode="auto">
          <a:xfrm>
            <a:off x="252951" y="170154"/>
            <a:ext cx="968619" cy="969218"/>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606179" y="301055"/>
            <a:ext cx="837539" cy="838317"/>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sp>
        <p:nvSpPr>
          <p:cNvPr id="2" name="矩形 1"/>
          <p:cNvSpPr/>
          <p:nvPr/>
        </p:nvSpPr>
        <p:spPr>
          <a:xfrm>
            <a:off x="6776726" y="2215294"/>
            <a:ext cx="3397250" cy="360095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6703335" y="6359023"/>
            <a:ext cx="3525324" cy="338554"/>
          </a:xfrm>
          <a:prstGeom prst="rect">
            <a:avLst/>
          </a:prstGeom>
        </p:spPr>
        <p:txBody>
          <a:bodyPr wrap="none">
            <a:spAutoFit/>
          </a:bodyPr>
          <a:lstStyle/>
          <a:p>
            <a:pPr marL="342900" lvl="0" indent="-342900" fontAlgn="base">
              <a:spcBef>
                <a:spcPct val="50000"/>
              </a:spcBef>
              <a:spcAft>
                <a:spcPct val="0"/>
              </a:spcAft>
              <a:defRPr/>
            </a:pPr>
            <a:r>
              <a:rPr lang="zh-CN" altLang="en-US" sz="1600" b="1" dirty="0">
                <a:solidFill>
                  <a:srgbClr val="B71C2B"/>
                </a:solidFill>
                <a:cs typeface="+mn-ea"/>
                <a:sym typeface="+mn-lt"/>
              </a:rPr>
              <a:t> 实施分级管理，重点管理高风险设备</a:t>
            </a:r>
          </a:p>
        </p:txBody>
      </p:sp>
      <p:sp>
        <p:nvSpPr>
          <p:cNvPr id="42" name="箭头: 燕尾形 41"/>
          <p:cNvSpPr/>
          <p:nvPr/>
        </p:nvSpPr>
        <p:spPr>
          <a:xfrm rot="5400000">
            <a:off x="8306073" y="5982008"/>
            <a:ext cx="338554" cy="250031"/>
          </a:xfrm>
          <a:prstGeom prst="notchedRightArrow">
            <a:avLst>
              <a:gd name="adj1" fmla="val 50001"/>
              <a:gd name="adj2" fmla="val 50000"/>
            </a:avLst>
          </a:prstGeom>
          <a:solidFill>
            <a:srgbClr val="B71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 name="直接连接符 3"/>
          <p:cNvCxnSpPr/>
          <p:nvPr/>
        </p:nvCxnSpPr>
        <p:spPr>
          <a:xfrm>
            <a:off x="2195201" y="3668020"/>
            <a:ext cx="3234049" cy="0"/>
          </a:xfrm>
          <a:prstGeom prst="line">
            <a:avLst/>
          </a:prstGeom>
          <a:ln w="28575">
            <a:prstDash val="solid"/>
          </a:ln>
        </p:spPr>
        <p:style>
          <a:lnRef idx="1">
            <a:schemeClr val="accent1"/>
          </a:lnRef>
          <a:fillRef idx="0">
            <a:schemeClr val="accent1"/>
          </a:fillRef>
          <a:effectRef idx="0">
            <a:schemeClr val="accent1"/>
          </a:effectRef>
          <a:fontRef idx="minor">
            <a:schemeClr val="tx1"/>
          </a:fontRef>
        </p:style>
      </p:cxnSp>
      <p:cxnSp>
        <p:nvCxnSpPr>
          <p:cNvPr id="6" name="直接箭头连接符 5"/>
          <p:cNvCxnSpPr/>
          <p:nvPr/>
        </p:nvCxnSpPr>
        <p:spPr bwMode="auto">
          <a:xfrm flipV="1">
            <a:off x="5429250" y="1732009"/>
            <a:ext cx="1302132" cy="1936011"/>
          </a:xfrm>
          <a:prstGeom prst="straightConnector1">
            <a:avLst/>
          </a:prstGeom>
          <a:ln w="31750">
            <a:solidFill>
              <a:srgbClr val="3B3838"/>
            </a:solidFill>
            <a:headEnd type="none" w="med" len="med"/>
            <a:tailEnd type="triangle"/>
          </a:ln>
          <a:effectLst/>
        </p:spPr>
        <p:style>
          <a:lnRef idx="2">
            <a:schemeClr val="accent1"/>
          </a:lnRef>
          <a:fillRef idx="0">
            <a:schemeClr val="accent1"/>
          </a:fillRef>
          <a:effectRef idx="1">
            <a:schemeClr val="accent1"/>
          </a:effectRef>
          <a:fontRef idx="minor">
            <a:schemeClr val="tx1"/>
          </a:fontRef>
        </p:style>
      </p:cxnSp>
      <p:sp>
        <p:nvSpPr>
          <p:cNvPr id="19" name="AutoShape 5"/>
          <p:cNvSpPr>
            <a:spLocks noChangeArrowheads="1"/>
          </p:cNvSpPr>
          <p:nvPr/>
        </p:nvSpPr>
        <p:spPr bwMode="auto">
          <a:xfrm>
            <a:off x="2195201" y="2795533"/>
            <a:ext cx="3397250" cy="498475"/>
          </a:xfrm>
          <a:prstGeom prst="homePlate">
            <a:avLst>
              <a:gd name="adj" fmla="val 28334"/>
            </a:avLst>
          </a:prstGeom>
          <a:solidFill>
            <a:srgbClr val="B71C2B"/>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按安全性对设备状态进行分级</a:t>
            </a:r>
          </a:p>
        </p:txBody>
      </p:sp>
      <p:sp>
        <p:nvSpPr>
          <p:cNvPr id="20" name="AutoShape 6"/>
          <p:cNvSpPr>
            <a:spLocks noChangeArrowheads="1"/>
          </p:cNvSpPr>
          <p:nvPr/>
        </p:nvSpPr>
        <p:spPr bwMode="auto">
          <a:xfrm>
            <a:off x="6776726" y="1559820"/>
            <a:ext cx="3397250" cy="498475"/>
          </a:xfrm>
          <a:prstGeom prst="homePlate">
            <a:avLst>
              <a:gd name="adj" fmla="val 28334"/>
            </a:avLst>
          </a:prstGeom>
          <a:solidFill>
            <a:srgbClr val="FFC000"/>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确定不同等级设备的管理策略</a:t>
            </a:r>
          </a:p>
        </p:txBody>
      </p:sp>
      <p:sp>
        <p:nvSpPr>
          <p:cNvPr id="21" name="AutoShape 7"/>
          <p:cNvSpPr>
            <a:spLocks noChangeArrowheads="1"/>
          </p:cNvSpPr>
          <p:nvPr/>
        </p:nvSpPr>
        <p:spPr bwMode="auto">
          <a:xfrm>
            <a:off x="2195201" y="3975394"/>
            <a:ext cx="3397250" cy="498475"/>
          </a:xfrm>
          <a:prstGeom prst="homePlate">
            <a:avLst>
              <a:gd name="adj" fmla="val 28334"/>
            </a:avLst>
          </a:prstGeom>
          <a:solidFill>
            <a:srgbClr val="B71C2B"/>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确定设备的技术改造方案</a:t>
            </a:r>
          </a:p>
        </p:txBody>
      </p:sp>
      <p:sp>
        <p:nvSpPr>
          <p:cNvPr id="22" name="AutoShape 8"/>
          <p:cNvSpPr>
            <a:spLocks noChangeArrowheads="1"/>
          </p:cNvSpPr>
          <p:nvPr/>
        </p:nvSpPr>
        <p:spPr bwMode="auto">
          <a:xfrm>
            <a:off x="2195201" y="4578321"/>
            <a:ext cx="3397250" cy="498475"/>
          </a:xfrm>
          <a:prstGeom prst="homePlate">
            <a:avLst>
              <a:gd name="adj" fmla="val 28334"/>
            </a:avLst>
          </a:prstGeom>
          <a:solidFill>
            <a:srgbClr val="3B3838"/>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评估技术改造方案</a:t>
            </a:r>
          </a:p>
        </p:txBody>
      </p:sp>
      <p:sp>
        <p:nvSpPr>
          <p:cNvPr id="23" name="AutoShape 9"/>
          <p:cNvSpPr>
            <a:spLocks noChangeArrowheads="1"/>
          </p:cNvSpPr>
          <p:nvPr/>
        </p:nvSpPr>
        <p:spPr bwMode="auto">
          <a:xfrm>
            <a:off x="2195201" y="5181248"/>
            <a:ext cx="3397250" cy="500063"/>
          </a:xfrm>
          <a:prstGeom prst="homePlate">
            <a:avLst>
              <a:gd name="adj" fmla="val 28244"/>
            </a:avLst>
          </a:prstGeom>
          <a:solidFill>
            <a:srgbClr val="B71C2B"/>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实施方案与验证</a:t>
            </a:r>
          </a:p>
        </p:txBody>
      </p:sp>
      <p:sp>
        <p:nvSpPr>
          <p:cNvPr id="24" name="AutoShape 10"/>
          <p:cNvSpPr>
            <a:spLocks noChangeArrowheads="1"/>
          </p:cNvSpPr>
          <p:nvPr/>
        </p:nvSpPr>
        <p:spPr bwMode="auto">
          <a:xfrm>
            <a:off x="2195201" y="5785763"/>
            <a:ext cx="3397250" cy="500062"/>
          </a:xfrm>
          <a:prstGeom prst="homePlate">
            <a:avLst>
              <a:gd name="adj" fmla="val 28244"/>
            </a:avLst>
          </a:prstGeom>
          <a:solidFill>
            <a:srgbClr val="3B3838"/>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设备安全状态再评估</a:t>
            </a:r>
          </a:p>
        </p:txBody>
      </p:sp>
      <p:sp>
        <p:nvSpPr>
          <p:cNvPr id="25" name="AutoShape 5"/>
          <p:cNvSpPr>
            <a:spLocks noChangeArrowheads="1"/>
          </p:cNvSpPr>
          <p:nvPr/>
        </p:nvSpPr>
        <p:spPr bwMode="auto">
          <a:xfrm>
            <a:off x="2195201" y="1590954"/>
            <a:ext cx="3397250" cy="498475"/>
          </a:xfrm>
          <a:prstGeom prst="homePlate">
            <a:avLst>
              <a:gd name="adj" fmla="val 28334"/>
            </a:avLst>
          </a:prstGeom>
          <a:solidFill>
            <a:srgbClr val="B71C2B"/>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设备安全状态前期工作</a:t>
            </a:r>
          </a:p>
        </p:txBody>
      </p:sp>
      <p:sp>
        <p:nvSpPr>
          <p:cNvPr id="34" name="AutoShape 5"/>
          <p:cNvSpPr>
            <a:spLocks noChangeArrowheads="1"/>
          </p:cNvSpPr>
          <p:nvPr/>
        </p:nvSpPr>
        <p:spPr bwMode="auto">
          <a:xfrm>
            <a:off x="2199933" y="2193916"/>
            <a:ext cx="3397250" cy="498475"/>
          </a:xfrm>
          <a:prstGeom prst="homePlate">
            <a:avLst>
              <a:gd name="adj" fmla="val 28334"/>
            </a:avLst>
          </a:prstGeom>
          <a:solidFill>
            <a:srgbClr val="3B3838"/>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设备安全状态评估</a:t>
            </a:r>
          </a:p>
        </p:txBody>
      </p:sp>
      <p:sp>
        <p:nvSpPr>
          <p:cNvPr id="35" name="Text Box 14"/>
          <p:cNvSpPr txBox="1">
            <a:spLocks noChangeArrowheads="1"/>
          </p:cNvSpPr>
          <p:nvPr/>
        </p:nvSpPr>
        <p:spPr bwMode="auto">
          <a:xfrm>
            <a:off x="6939927" y="2353368"/>
            <a:ext cx="305214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u="sng">
                <a:solidFill>
                  <a:schemeClr val="tx1"/>
                </a:solidFill>
                <a:latin typeface="Arial" charset="0"/>
                <a:ea typeface="宋体" charset="-122"/>
              </a:defRPr>
            </a:lvl1pPr>
            <a:lvl2pPr marL="800100" indent="-342900" eaLnBrk="0" hangingPunct="0">
              <a:defRPr u="sng">
                <a:solidFill>
                  <a:schemeClr val="tx1"/>
                </a:solidFill>
                <a:latin typeface="Arial" charset="0"/>
                <a:ea typeface="宋体" charset="-122"/>
              </a:defRPr>
            </a:lvl2pPr>
            <a:lvl3pPr marL="342900" indent="-342900" eaLnBrk="0" hangingPunct="0">
              <a:defRPr u="sng">
                <a:solidFill>
                  <a:schemeClr val="tx1"/>
                </a:solidFill>
                <a:latin typeface="Arial" charset="0"/>
                <a:ea typeface="宋体" charset="-122"/>
              </a:defRPr>
            </a:lvl3pPr>
            <a:lvl4pPr marL="800100" indent="-3429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342900" marR="0" lvl="0" indent="-342900" algn="l" defTabSz="914400" rtl="0" eaLnBrk="1" fontAlgn="base" latinLnBrk="0" hangingPunct="1">
              <a:lnSpc>
                <a:spcPct val="150000"/>
              </a:lnSpc>
              <a:spcBef>
                <a:spcPct val="0"/>
              </a:spcBef>
              <a:spcAft>
                <a:spcPct val="0"/>
              </a:spcAft>
              <a:buClrTx/>
              <a:buSzTx/>
              <a:buFont typeface="Arial" charset="0"/>
              <a:buChar char="•"/>
              <a:defRPr/>
            </a:pPr>
            <a:r>
              <a:rPr kumimoji="0" lang="zh-CN" altLang="en-US" sz="1600" b="0" i="0" u="none" strike="noStrike" kern="1200" cap="none" spc="0" normalizeH="0" baseline="0" noProof="0" dirty="0">
                <a:ln>
                  <a:noFill/>
                </a:ln>
                <a:solidFill>
                  <a:srgbClr val="B71C2B"/>
                </a:solidFill>
                <a:effectLst/>
                <a:uLnTx/>
                <a:uFillTx/>
                <a:latin typeface="+mn-lt"/>
                <a:ea typeface="+mn-ea"/>
                <a:cs typeface="+mn-ea"/>
                <a:sym typeface="+mn-lt"/>
              </a:rPr>
              <a:t>高度危险的设备</a:t>
            </a:r>
            <a:endParaRPr kumimoji="0" lang="en-US" altLang="zh-CN" sz="1600" b="0" i="0" u="none" strike="noStrike" kern="1200" cap="none" spc="0" normalizeH="0" baseline="0" noProof="0" dirty="0">
              <a:ln>
                <a:noFill/>
              </a:ln>
              <a:solidFill>
                <a:srgbClr val="B71C2B"/>
              </a:solidFill>
              <a:effectLst/>
              <a:uLnTx/>
              <a:uFillTx/>
              <a:latin typeface="+mn-lt"/>
              <a:ea typeface="+mn-ea"/>
              <a:cs typeface="+mn-ea"/>
              <a:sym typeface="+mn-lt"/>
            </a:endParaRPr>
          </a:p>
          <a:p>
            <a:pPr marL="800100" marR="0" lvl="1" indent="-342900" algn="l" defTabSz="914400" rtl="0" eaLnBrk="1" fontAlgn="base" latinLnBrk="0" hangingPunct="1">
              <a:lnSpc>
                <a:spcPct val="150000"/>
              </a:lnSpc>
              <a:spcBef>
                <a:spcPct val="0"/>
              </a:spcBef>
              <a:spcAft>
                <a:spcPct val="0"/>
              </a:spcAft>
              <a:buClrTx/>
              <a:buSzTx/>
              <a:buFont typeface="Arial" charset="0"/>
              <a:buChar char="•"/>
              <a:defRPr/>
            </a:pPr>
            <a:r>
              <a:rPr kumimoji="0" lang="zh-CN" altLang="en-US" sz="1600" b="0" i="0" u="none" strike="noStrike" kern="1200" cap="none" spc="0" normalizeH="0" baseline="0" noProof="0" dirty="0">
                <a:ln>
                  <a:noFill/>
                </a:ln>
                <a:solidFill>
                  <a:schemeClr val="tx1"/>
                </a:solidFill>
                <a:effectLst/>
                <a:uLnTx/>
                <a:uFillTx/>
                <a:latin typeface="+mn-lt"/>
                <a:ea typeface="+mn-ea"/>
                <a:cs typeface="+mn-ea"/>
                <a:sym typeface="+mn-lt"/>
              </a:rPr>
              <a:t>具有较高风险，需要由专门机构组织编制技术改造方案</a:t>
            </a:r>
            <a:endParaRPr kumimoji="0" lang="en-US" altLang="zh-CN" sz="1600" b="0" i="0" u="none" strike="noStrike" kern="1200" cap="none" spc="0" normalizeH="0" baseline="0" noProof="0" dirty="0">
              <a:ln>
                <a:noFill/>
              </a:ln>
              <a:solidFill>
                <a:schemeClr val="tx1"/>
              </a:solidFill>
              <a:effectLst/>
              <a:uLnTx/>
              <a:uFillTx/>
              <a:latin typeface="+mn-lt"/>
              <a:ea typeface="+mn-ea"/>
              <a:cs typeface="+mn-ea"/>
              <a:sym typeface="+mn-lt"/>
            </a:endParaRPr>
          </a:p>
          <a:p>
            <a:pPr marL="342900" marR="0" lvl="0" indent="-342900" algn="l" defTabSz="914400" rtl="0" eaLnBrk="1" fontAlgn="base" latinLnBrk="0" hangingPunct="1">
              <a:lnSpc>
                <a:spcPct val="150000"/>
              </a:lnSpc>
              <a:spcBef>
                <a:spcPct val="0"/>
              </a:spcBef>
              <a:spcAft>
                <a:spcPct val="0"/>
              </a:spcAft>
              <a:buClrTx/>
              <a:buSzTx/>
              <a:buFont typeface="Arial" charset="0"/>
              <a:buChar char="•"/>
              <a:defRPr/>
            </a:pPr>
            <a:r>
              <a:rPr kumimoji="0" lang="zh-CN" altLang="en-US" sz="1600" b="0" i="0" u="none" strike="noStrike" kern="1200" cap="none" spc="0" normalizeH="0" baseline="0" noProof="0" dirty="0">
                <a:ln>
                  <a:noFill/>
                </a:ln>
                <a:solidFill>
                  <a:srgbClr val="B71C2B"/>
                </a:solidFill>
                <a:effectLst/>
                <a:uLnTx/>
                <a:uFillTx/>
                <a:latin typeface="+mn-lt"/>
                <a:ea typeface="+mn-ea"/>
                <a:cs typeface="+mn-ea"/>
                <a:sym typeface="+mn-lt"/>
              </a:rPr>
              <a:t>需关注的设备</a:t>
            </a:r>
            <a:endParaRPr kumimoji="0" lang="en-US" altLang="zh-CN" sz="1600" b="0" i="0" u="none" strike="noStrike" kern="1200" cap="none" spc="0" normalizeH="0" baseline="0" noProof="0" dirty="0">
              <a:ln>
                <a:noFill/>
              </a:ln>
              <a:solidFill>
                <a:srgbClr val="B71C2B"/>
              </a:solidFill>
              <a:effectLst/>
              <a:uLnTx/>
              <a:uFillTx/>
              <a:latin typeface="+mn-lt"/>
              <a:ea typeface="+mn-ea"/>
              <a:cs typeface="+mn-ea"/>
              <a:sym typeface="+mn-lt"/>
            </a:endParaRPr>
          </a:p>
          <a:p>
            <a:pPr marL="800100" marR="0" lvl="1" indent="-342900" algn="l" defTabSz="914400" rtl="0" eaLnBrk="1" fontAlgn="base" latinLnBrk="0" hangingPunct="1">
              <a:lnSpc>
                <a:spcPct val="150000"/>
              </a:lnSpc>
              <a:spcBef>
                <a:spcPct val="0"/>
              </a:spcBef>
              <a:spcAft>
                <a:spcPct val="0"/>
              </a:spcAft>
              <a:buClrTx/>
              <a:buSzTx/>
              <a:buFont typeface="Arial" charset="0"/>
              <a:buChar char="•"/>
              <a:defRPr/>
            </a:pPr>
            <a:r>
              <a:rPr kumimoji="0" lang="zh-CN" altLang="en-US" sz="1600" b="0" i="0" u="none" strike="noStrike" kern="1200" cap="none" spc="0" normalizeH="0" baseline="0" noProof="0" dirty="0">
                <a:ln>
                  <a:noFill/>
                </a:ln>
                <a:solidFill>
                  <a:schemeClr val="tx1"/>
                </a:solidFill>
                <a:effectLst/>
                <a:uLnTx/>
                <a:uFillTx/>
                <a:latin typeface="+mn-lt"/>
                <a:ea typeface="+mn-ea"/>
                <a:cs typeface="+mn-ea"/>
                <a:sym typeface="+mn-lt"/>
              </a:rPr>
              <a:t>由设备管理部门及使用部门提出改进建议</a:t>
            </a:r>
            <a:endParaRPr kumimoji="0" lang="en-US" altLang="zh-CN" sz="1600" b="0" i="0" u="none" strike="noStrike" kern="1200" cap="none" spc="0" normalizeH="0" baseline="0" noProof="0" dirty="0">
              <a:ln>
                <a:noFill/>
              </a:ln>
              <a:solidFill>
                <a:schemeClr val="tx1"/>
              </a:solidFill>
              <a:effectLst/>
              <a:uLnTx/>
              <a:uFillTx/>
              <a:latin typeface="+mn-lt"/>
              <a:ea typeface="+mn-ea"/>
              <a:cs typeface="+mn-ea"/>
              <a:sym typeface="+mn-lt"/>
            </a:endParaRPr>
          </a:p>
          <a:p>
            <a:pPr marL="342900" marR="0" lvl="0" indent="-342900" algn="l" defTabSz="914400" rtl="0" eaLnBrk="1" fontAlgn="base" latinLnBrk="0" hangingPunct="1">
              <a:lnSpc>
                <a:spcPct val="150000"/>
              </a:lnSpc>
              <a:spcBef>
                <a:spcPct val="0"/>
              </a:spcBef>
              <a:spcAft>
                <a:spcPct val="0"/>
              </a:spcAft>
              <a:buClrTx/>
              <a:buSzTx/>
              <a:buFont typeface="Arial" charset="0"/>
              <a:buChar char="•"/>
              <a:defRPr/>
            </a:pPr>
            <a:r>
              <a:rPr kumimoji="0" lang="zh-CN" altLang="en-US" sz="1600" b="0" i="0" u="none" strike="noStrike" kern="1200" cap="none" spc="0" normalizeH="0" baseline="0" noProof="0" dirty="0">
                <a:ln>
                  <a:noFill/>
                </a:ln>
                <a:solidFill>
                  <a:srgbClr val="B71C2B"/>
                </a:solidFill>
                <a:effectLst/>
                <a:uLnTx/>
                <a:uFillTx/>
                <a:latin typeface="+mn-lt"/>
                <a:ea typeface="+mn-ea"/>
                <a:cs typeface="+mn-ea"/>
                <a:sym typeface="+mn-lt"/>
              </a:rPr>
              <a:t>处于安全状态的设备</a:t>
            </a:r>
            <a:endParaRPr kumimoji="0" lang="en-US" altLang="zh-CN" sz="1600" b="0" i="0" u="none" strike="noStrike" kern="1200" cap="none" spc="0" normalizeH="0" baseline="0" noProof="0" dirty="0">
              <a:ln>
                <a:noFill/>
              </a:ln>
              <a:solidFill>
                <a:srgbClr val="B71C2B"/>
              </a:solidFill>
              <a:effectLst/>
              <a:uLnTx/>
              <a:uFillTx/>
              <a:latin typeface="+mn-lt"/>
              <a:ea typeface="+mn-ea"/>
              <a:cs typeface="+mn-ea"/>
              <a:sym typeface="+mn-lt"/>
            </a:endParaRPr>
          </a:p>
          <a:p>
            <a:pPr marL="800100" marR="0" lvl="1" indent="-342900" algn="l" defTabSz="914400" rtl="0" eaLnBrk="1" fontAlgn="base" latinLnBrk="0" hangingPunct="1">
              <a:lnSpc>
                <a:spcPct val="150000"/>
              </a:lnSpc>
              <a:spcBef>
                <a:spcPct val="0"/>
              </a:spcBef>
              <a:spcAft>
                <a:spcPct val="0"/>
              </a:spcAft>
              <a:buClrTx/>
              <a:buSzTx/>
              <a:buFont typeface="Arial" charset="0"/>
              <a:buChar char="•"/>
              <a:defRPr/>
            </a:pPr>
            <a:r>
              <a:rPr kumimoji="0" lang="zh-CN" altLang="en-US" sz="1600" b="0" i="0" u="none" strike="noStrike" kern="1200" cap="none" spc="0" normalizeH="0" baseline="0" noProof="0" dirty="0">
                <a:ln>
                  <a:noFill/>
                </a:ln>
                <a:solidFill>
                  <a:schemeClr val="tx1"/>
                </a:solidFill>
                <a:effectLst/>
                <a:uLnTx/>
                <a:uFillTx/>
                <a:latin typeface="+mn-lt"/>
                <a:ea typeface="+mn-ea"/>
                <a:cs typeface="+mn-ea"/>
                <a:sym typeface="+mn-lt"/>
              </a:rPr>
              <a:t>保持现有管理模式</a:t>
            </a:r>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3"/>
          <p:cNvSpPr>
            <a:spLocks noChangeArrowheads="1"/>
          </p:cNvSpPr>
          <p:nvPr/>
        </p:nvSpPr>
        <p:spPr bwMode="auto">
          <a:xfrm>
            <a:off x="1677827" y="407363"/>
            <a:ext cx="646604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400" b="1" u="none" dirty="0">
                <a:solidFill>
                  <a:schemeClr val="tx1">
                    <a:lumMod val="75000"/>
                    <a:lumOff val="25000"/>
                  </a:schemeClr>
                </a:solidFill>
                <a:latin typeface="+mn-lt"/>
                <a:ea typeface="+mn-ea"/>
                <a:cs typeface="+mn-ea"/>
                <a:sym typeface="+mn-lt"/>
              </a:rPr>
              <a:t>设备安全本质安全开展的步骤（五）</a:t>
            </a:r>
          </a:p>
        </p:txBody>
      </p:sp>
      <p:sp>
        <p:nvSpPr>
          <p:cNvPr id="46" name="Freeform 7"/>
          <p:cNvSpPr/>
          <p:nvPr/>
        </p:nvSpPr>
        <p:spPr bwMode="auto">
          <a:xfrm>
            <a:off x="252951" y="170154"/>
            <a:ext cx="968619" cy="969218"/>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606179" y="301055"/>
            <a:ext cx="837539" cy="838317"/>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sp>
        <p:nvSpPr>
          <p:cNvPr id="2" name="矩形 1"/>
          <p:cNvSpPr/>
          <p:nvPr/>
        </p:nvSpPr>
        <p:spPr>
          <a:xfrm>
            <a:off x="6776726" y="2215294"/>
            <a:ext cx="3397250" cy="360095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6703335" y="6359023"/>
            <a:ext cx="3877985" cy="338554"/>
          </a:xfrm>
          <a:prstGeom prst="rect">
            <a:avLst/>
          </a:prstGeom>
        </p:spPr>
        <p:txBody>
          <a:bodyPr wrap="none">
            <a:spAutoFit/>
          </a:bodyPr>
          <a:lstStyle/>
          <a:p>
            <a:pPr marL="342900" lvl="0" indent="-342900" fontAlgn="base">
              <a:spcBef>
                <a:spcPct val="50000"/>
              </a:spcBef>
              <a:spcAft>
                <a:spcPct val="0"/>
              </a:spcAft>
              <a:defRPr/>
            </a:pPr>
            <a:r>
              <a:rPr lang="zh-CN" altLang="en-US" sz="1600" b="1" dirty="0">
                <a:solidFill>
                  <a:srgbClr val="B71C2B"/>
                </a:solidFill>
                <a:cs typeface="+mn-ea"/>
                <a:sym typeface="+mn-lt"/>
              </a:rPr>
              <a:t>选择最合适的防护及安全措施，合理组合</a:t>
            </a:r>
          </a:p>
        </p:txBody>
      </p:sp>
      <p:sp>
        <p:nvSpPr>
          <p:cNvPr id="42" name="箭头: 燕尾形 41"/>
          <p:cNvSpPr/>
          <p:nvPr/>
        </p:nvSpPr>
        <p:spPr>
          <a:xfrm rot="5400000">
            <a:off x="8306073" y="5982008"/>
            <a:ext cx="338554" cy="250031"/>
          </a:xfrm>
          <a:prstGeom prst="notchedRightArrow">
            <a:avLst>
              <a:gd name="adj1" fmla="val 50001"/>
              <a:gd name="adj2" fmla="val 50000"/>
            </a:avLst>
          </a:prstGeom>
          <a:solidFill>
            <a:srgbClr val="B71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 name="直接连接符 3"/>
          <p:cNvCxnSpPr/>
          <p:nvPr/>
        </p:nvCxnSpPr>
        <p:spPr>
          <a:xfrm>
            <a:off x="2195201" y="4239520"/>
            <a:ext cx="3234049" cy="0"/>
          </a:xfrm>
          <a:prstGeom prst="line">
            <a:avLst/>
          </a:prstGeom>
          <a:ln w="28575">
            <a:prstDash val="solid"/>
          </a:ln>
        </p:spPr>
        <p:style>
          <a:lnRef idx="1">
            <a:schemeClr val="accent1"/>
          </a:lnRef>
          <a:fillRef idx="0">
            <a:schemeClr val="accent1"/>
          </a:fillRef>
          <a:effectRef idx="0">
            <a:schemeClr val="accent1"/>
          </a:effectRef>
          <a:fontRef idx="minor">
            <a:schemeClr val="tx1"/>
          </a:fontRef>
        </p:style>
      </p:cxnSp>
      <p:cxnSp>
        <p:nvCxnSpPr>
          <p:cNvPr id="6" name="直接箭头连接符 5"/>
          <p:cNvCxnSpPr/>
          <p:nvPr/>
        </p:nvCxnSpPr>
        <p:spPr bwMode="auto">
          <a:xfrm flipV="1">
            <a:off x="5429250" y="1785856"/>
            <a:ext cx="1328768" cy="2453664"/>
          </a:xfrm>
          <a:prstGeom prst="straightConnector1">
            <a:avLst/>
          </a:prstGeom>
          <a:ln w="31750">
            <a:solidFill>
              <a:srgbClr val="3B3838"/>
            </a:solidFill>
            <a:headEnd type="none" w="med" len="med"/>
            <a:tailEnd type="triangle"/>
          </a:ln>
          <a:effectLst/>
        </p:spPr>
        <p:style>
          <a:lnRef idx="2">
            <a:schemeClr val="accent1"/>
          </a:lnRef>
          <a:fillRef idx="0">
            <a:schemeClr val="accent1"/>
          </a:fillRef>
          <a:effectRef idx="1">
            <a:schemeClr val="accent1"/>
          </a:effectRef>
          <a:fontRef idx="minor">
            <a:schemeClr val="tx1"/>
          </a:fontRef>
        </p:style>
      </p:cxnSp>
      <p:sp>
        <p:nvSpPr>
          <p:cNvPr id="26" name="AutoShape 5"/>
          <p:cNvSpPr>
            <a:spLocks noChangeArrowheads="1"/>
          </p:cNvSpPr>
          <p:nvPr/>
        </p:nvSpPr>
        <p:spPr bwMode="auto">
          <a:xfrm>
            <a:off x="2195201" y="2795533"/>
            <a:ext cx="3397250" cy="498475"/>
          </a:xfrm>
          <a:prstGeom prst="homePlate">
            <a:avLst>
              <a:gd name="adj" fmla="val 28334"/>
            </a:avLst>
          </a:prstGeom>
          <a:solidFill>
            <a:srgbClr val="B71C2B"/>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按安全性对设备状态进行分级</a:t>
            </a:r>
          </a:p>
        </p:txBody>
      </p:sp>
      <p:sp>
        <p:nvSpPr>
          <p:cNvPr id="27" name="AutoShape 6"/>
          <p:cNvSpPr>
            <a:spLocks noChangeArrowheads="1"/>
          </p:cNvSpPr>
          <p:nvPr/>
        </p:nvSpPr>
        <p:spPr bwMode="auto">
          <a:xfrm>
            <a:off x="2195201" y="3372467"/>
            <a:ext cx="3397250" cy="498475"/>
          </a:xfrm>
          <a:prstGeom prst="homePlate">
            <a:avLst>
              <a:gd name="adj" fmla="val 28334"/>
            </a:avLst>
          </a:prstGeom>
          <a:solidFill>
            <a:srgbClr val="3B3838"/>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确定不同等级设备的管理策略</a:t>
            </a:r>
          </a:p>
        </p:txBody>
      </p:sp>
      <p:sp>
        <p:nvSpPr>
          <p:cNvPr id="28" name="AutoShape 7"/>
          <p:cNvSpPr>
            <a:spLocks noChangeArrowheads="1"/>
          </p:cNvSpPr>
          <p:nvPr/>
        </p:nvSpPr>
        <p:spPr bwMode="auto">
          <a:xfrm>
            <a:off x="6831409" y="1536619"/>
            <a:ext cx="3397250" cy="498475"/>
          </a:xfrm>
          <a:prstGeom prst="homePlate">
            <a:avLst>
              <a:gd name="adj" fmla="val 28334"/>
            </a:avLst>
          </a:prstGeom>
          <a:solidFill>
            <a:srgbClr val="FFC000"/>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确定设备的技术改造方案</a:t>
            </a:r>
          </a:p>
        </p:txBody>
      </p:sp>
      <p:sp>
        <p:nvSpPr>
          <p:cNvPr id="29" name="AutoShape 8"/>
          <p:cNvSpPr>
            <a:spLocks noChangeArrowheads="1"/>
          </p:cNvSpPr>
          <p:nvPr/>
        </p:nvSpPr>
        <p:spPr bwMode="auto">
          <a:xfrm>
            <a:off x="2195201" y="4578321"/>
            <a:ext cx="3397250" cy="498475"/>
          </a:xfrm>
          <a:prstGeom prst="homePlate">
            <a:avLst>
              <a:gd name="adj" fmla="val 28334"/>
            </a:avLst>
          </a:prstGeom>
          <a:solidFill>
            <a:srgbClr val="3B3838"/>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评估技术改造方案</a:t>
            </a:r>
          </a:p>
        </p:txBody>
      </p:sp>
      <p:sp>
        <p:nvSpPr>
          <p:cNvPr id="30" name="AutoShape 9"/>
          <p:cNvSpPr>
            <a:spLocks noChangeArrowheads="1"/>
          </p:cNvSpPr>
          <p:nvPr/>
        </p:nvSpPr>
        <p:spPr bwMode="auto">
          <a:xfrm>
            <a:off x="2195201" y="5181248"/>
            <a:ext cx="3397250" cy="500063"/>
          </a:xfrm>
          <a:prstGeom prst="homePlate">
            <a:avLst>
              <a:gd name="adj" fmla="val 28244"/>
            </a:avLst>
          </a:prstGeom>
          <a:solidFill>
            <a:srgbClr val="B71C2B"/>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实施方案与验证</a:t>
            </a:r>
          </a:p>
        </p:txBody>
      </p:sp>
      <p:sp>
        <p:nvSpPr>
          <p:cNvPr id="31" name="AutoShape 10"/>
          <p:cNvSpPr>
            <a:spLocks noChangeArrowheads="1"/>
          </p:cNvSpPr>
          <p:nvPr/>
        </p:nvSpPr>
        <p:spPr bwMode="auto">
          <a:xfrm>
            <a:off x="2195201" y="5785763"/>
            <a:ext cx="3397250" cy="500062"/>
          </a:xfrm>
          <a:prstGeom prst="homePlate">
            <a:avLst>
              <a:gd name="adj" fmla="val 28244"/>
            </a:avLst>
          </a:prstGeom>
          <a:solidFill>
            <a:srgbClr val="3B3838"/>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设备安全状态再评估</a:t>
            </a:r>
          </a:p>
        </p:txBody>
      </p:sp>
      <p:sp>
        <p:nvSpPr>
          <p:cNvPr id="32" name="AutoShape 5"/>
          <p:cNvSpPr>
            <a:spLocks noChangeArrowheads="1"/>
          </p:cNvSpPr>
          <p:nvPr/>
        </p:nvSpPr>
        <p:spPr bwMode="auto">
          <a:xfrm>
            <a:off x="2195201" y="1590954"/>
            <a:ext cx="3397250" cy="498475"/>
          </a:xfrm>
          <a:prstGeom prst="homePlate">
            <a:avLst>
              <a:gd name="adj" fmla="val 28334"/>
            </a:avLst>
          </a:prstGeom>
          <a:solidFill>
            <a:srgbClr val="B71C2B"/>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设备安全状态前期工作</a:t>
            </a:r>
          </a:p>
        </p:txBody>
      </p:sp>
      <p:sp>
        <p:nvSpPr>
          <p:cNvPr id="33" name="AutoShape 5"/>
          <p:cNvSpPr>
            <a:spLocks noChangeArrowheads="1"/>
          </p:cNvSpPr>
          <p:nvPr/>
        </p:nvSpPr>
        <p:spPr bwMode="auto">
          <a:xfrm>
            <a:off x="2199933" y="2193916"/>
            <a:ext cx="3397250" cy="498475"/>
          </a:xfrm>
          <a:prstGeom prst="homePlate">
            <a:avLst>
              <a:gd name="adj" fmla="val 28334"/>
            </a:avLst>
          </a:prstGeom>
          <a:solidFill>
            <a:srgbClr val="3B3838"/>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设备安全状态评估</a:t>
            </a:r>
          </a:p>
        </p:txBody>
      </p:sp>
      <p:sp>
        <p:nvSpPr>
          <p:cNvPr id="7" name="矩形 6"/>
          <p:cNvSpPr/>
          <p:nvPr/>
        </p:nvSpPr>
        <p:spPr>
          <a:xfrm>
            <a:off x="6831409" y="2491473"/>
            <a:ext cx="3342567" cy="2585323"/>
          </a:xfrm>
          <a:prstGeom prst="rect">
            <a:avLst/>
          </a:prstGeom>
        </p:spPr>
        <p:txBody>
          <a:bodyPr wrap="square">
            <a:spAutoFit/>
          </a:bodyPr>
          <a:lstStyle/>
          <a:p>
            <a:pPr marL="342900" lvl="0" indent="-342900" fontAlgn="base">
              <a:lnSpc>
                <a:spcPct val="150000"/>
              </a:lnSpc>
              <a:spcBef>
                <a:spcPct val="0"/>
              </a:spcBef>
              <a:spcAft>
                <a:spcPct val="0"/>
              </a:spcAft>
              <a:buFont typeface="Arial" charset="0"/>
              <a:buChar char="•"/>
              <a:defRPr/>
            </a:pPr>
            <a:r>
              <a:rPr lang="zh-CN" altLang="en-US" dirty="0">
                <a:solidFill>
                  <a:srgbClr val="B71C2B"/>
                </a:solidFill>
                <a:cs typeface="+mn-ea"/>
                <a:sym typeface="+mn-lt"/>
              </a:rPr>
              <a:t>危险源识别与评估报告分析</a:t>
            </a:r>
            <a:endParaRPr lang="en-US" altLang="zh-CN" dirty="0">
              <a:solidFill>
                <a:srgbClr val="B71C2B"/>
              </a:solidFill>
              <a:cs typeface="+mn-ea"/>
              <a:sym typeface="+mn-lt"/>
            </a:endParaRPr>
          </a:p>
          <a:p>
            <a:pPr marL="342900" lvl="0" indent="-342900" fontAlgn="base">
              <a:lnSpc>
                <a:spcPct val="150000"/>
              </a:lnSpc>
              <a:spcBef>
                <a:spcPct val="0"/>
              </a:spcBef>
              <a:spcAft>
                <a:spcPct val="0"/>
              </a:spcAft>
              <a:buFont typeface="Arial" charset="0"/>
              <a:buChar char="•"/>
              <a:defRPr/>
            </a:pPr>
            <a:r>
              <a:rPr lang="zh-CN" altLang="en-US" dirty="0">
                <a:solidFill>
                  <a:srgbClr val="B71C2B"/>
                </a:solidFill>
                <a:cs typeface="+mn-ea"/>
                <a:sym typeface="+mn-lt"/>
              </a:rPr>
              <a:t>防护措施的选择</a:t>
            </a:r>
            <a:endParaRPr lang="en-US" altLang="zh-CN" dirty="0">
              <a:solidFill>
                <a:srgbClr val="B71C2B"/>
              </a:solidFill>
              <a:cs typeface="+mn-ea"/>
              <a:sym typeface="+mn-lt"/>
            </a:endParaRPr>
          </a:p>
          <a:p>
            <a:pPr marL="342900" lvl="0" indent="-342900" fontAlgn="base">
              <a:lnSpc>
                <a:spcPct val="150000"/>
              </a:lnSpc>
              <a:spcBef>
                <a:spcPct val="0"/>
              </a:spcBef>
              <a:spcAft>
                <a:spcPct val="0"/>
              </a:spcAft>
              <a:buFont typeface="Arial" charset="0"/>
              <a:buChar char="•"/>
              <a:defRPr/>
            </a:pPr>
            <a:r>
              <a:rPr lang="zh-CN" altLang="en-US" dirty="0">
                <a:solidFill>
                  <a:srgbClr val="B71C2B"/>
                </a:solidFill>
                <a:cs typeface="+mn-ea"/>
                <a:sym typeface="+mn-lt"/>
              </a:rPr>
              <a:t>安全措施的选择</a:t>
            </a:r>
            <a:endParaRPr lang="en-US" altLang="zh-CN" dirty="0">
              <a:solidFill>
                <a:srgbClr val="B71C2B"/>
              </a:solidFill>
              <a:cs typeface="+mn-ea"/>
              <a:sym typeface="+mn-lt"/>
            </a:endParaRPr>
          </a:p>
          <a:p>
            <a:pPr marL="342900" lvl="0" indent="-342900" fontAlgn="base">
              <a:lnSpc>
                <a:spcPct val="150000"/>
              </a:lnSpc>
              <a:spcBef>
                <a:spcPct val="0"/>
              </a:spcBef>
              <a:spcAft>
                <a:spcPct val="0"/>
              </a:spcAft>
              <a:buFont typeface="Arial" charset="0"/>
              <a:buChar char="•"/>
              <a:defRPr/>
            </a:pPr>
            <a:r>
              <a:rPr lang="zh-CN" altLang="en-US" dirty="0">
                <a:solidFill>
                  <a:srgbClr val="B71C2B"/>
                </a:solidFill>
                <a:cs typeface="+mn-ea"/>
                <a:sym typeface="+mn-lt"/>
              </a:rPr>
              <a:t>组合运用</a:t>
            </a:r>
            <a:r>
              <a:rPr lang="en-US" altLang="zh-CN" dirty="0">
                <a:solidFill>
                  <a:srgbClr val="B71C2B"/>
                </a:solidFill>
                <a:cs typeface="+mn-ea"/>
                <a:sym typeface="+mn-lt"/>
              </a:rPr>
              <a:t> </a:t>
            </a:r>
            <a:r>
              <a:rPr lang="zh-CN" altLang="en-US" dirty="0">
                <a:solidFill>
                  <a:srgbClr val="B71C2B"/>
                </a:solidFill>
                <a:cs typeface="+mn-ea"/>
                <a:sym typeface="+mn-lt"/>
              </a:rPr>
              <a:t>方案</a:t>
            </a:r>
            <a:endParaRPr lang="en-US" altLang="zh-CN" dirty="0">
              <a:solidFill>
                <a:srgbClr val="B71C2B"/>
              </a:solidFill>
              <a:cs typeface="+mn-ea"/>
              <a:sym typeface="+mn-lt"/>
            </a:endParaRPr>
          </a:p>
          <a:p>
            <a:pPr marL="342900" lvl="0" indent="-342900" fontAlgn="base">
              <a:lnSpc>
                <a:spcPct val="150000"/>
              </a:lnSpc>
              <a:spcBef>
                <a:spcPct val="0"/>
              </a:spcBef>
              <a:spcAft>
                <a:spcPct val="0"/>
              </a:spcAft>
              <a:buFont typeface="Arial" charset="0"/>
              <a:buChar char="•"/>
              <a:defRPr/>
            </a:pPr>
            <a:r>
              <a:rPr lang="zh-CN" altLang="en-US" dirty="0">
                <a:solidFill>
                  <a:srgbClr val="B71C2B"/>
                </a:solidFill>
                <a:cs typeface="+mn-ea"/>
                <a:sym typeface="+mn-lt"/>
              </a:rPr>
              <a:t>单项技术改造方案编制</a:t>
            </a:r>
            <a:endParaRPr lang="en-US" altLang="zh-CN" dirty="0">
              <a:solidFill>
                <a:srgbClr val="B71C2B"/>
              </a:solidFill>
              <a:cs typeface="+mn-ea"/>
              <a:sym typeface="+mn-lt"/>
            </a:endParaRPr>
          </a:p>
          <a:p>
            <a:pPr marL="342900" lvl="0" indent="-342900" fontAlgn="base">
              <a:lnSpc>
                <a:spcPct val="150000"/>
              </a:lnSpc>
              <a:spcBef>
                <a:spcPct val="0"/>
              </a:spcBef>
              <a:spcAft>
                <a:spcPct val="0"/>
              </a:spcAft>
              <a:buFont typeface="Arial" charset="0"/>
              <a:buChar char="•"/>
              <a:defRPr/>
            </a:pPr>
            <a:r>
              <a:rPr lang="zh-CN" altLang="en-US" dirty="0">
                <a:solidFill>
                  <a:srgbClr val="B71C2B"/>
                </a:solidFill>
                <a:cs typeface="+mn-ea"/>
                <a:sym typeface="+mn-lt"/>
              </a:rPr>
              <a:t>整体技术改造方案编制</a:t>
            </a:r>
            <a:endParaRPr lang="zh-CN" altLang="en-US" dirty="0">
              <a:solidFill>
                <a:srgbClr val="B71C2B"/>
              </a:solidFill>
            </a:endParaRPr>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3"/>
          <p:cNvSpPr>
            <a:spLocks noChangeArrowheads="1"/>
          </p:cNvSpPr>
          <p:nvPr/>
        </p:nvSpPr>
        <p:spPr bwMode="auto">
          <a:xfrm>
            <a:off x="1677827" y="407363"/>
            <a:ext cx="646604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400" b="1" u="none" dirty="0">
                <a:solidFill>
                  <a:schemeClr val="tx1">
                    <a:lumMod val="75000"/>
                    <a:lumOff val="25000"/>
                  </a:schemeClr>
                </a:solidFill>
                <a:latin typeface="+mn-lt"/>
                <a:ea typeface="+mn-ea"/>
                <a:cs typeface="+mn-ea"/>
                <a:sym typeface="+mn-lt"/>
              </a:rPr>
              <a:t>设备安全本质安全开展的步骤（六）</a:t>
            </a:r>
          </a:p>
        </p:txBody>
      </p:sp>
      <p:sp>
        <p:nvSpPr>
          <p:cNvPr id="46" name="Freeform 7"/>
          <p:cNvSpPr/>
          <p:nvPr/>
        </p:nvSpPr>
        <p:spPr bwMode="auto">
          <a:xfrm>
            <a:off x="252951" y="170154"/>
            <a:ext cx="968619" cy="969218"/>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606179" y="301055"/>
            <a:ext cx="837539" cy="838317"/>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sp>
        <p:nvSpPr>
          <p:cNvPr id="2" name="矩形 1"/>
          <p:cNvSpPr/>
          <p:nvPr/>
        </p:nvSpPr>
        <p:spPr>
          <a:xfrm>
            <a:off x="6776726" y="2215294"/>
            <a:ext cx="3397250" cy="360095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6804067" y="6394120"/>
            <a:ext cx="3262432" cy="338554"/>
          </a:xfrm>
          <a:prstGeom prst="rect">
            <a:avLst/>
          </a:prstGeom>
        </p:spPr>
        <p:txBody>
          <a:bodyPr wrap="none">
            <a:spAutoFit/>
          </a:bodyPr>
          <a:lstStyle/>
          <a:p>
            <a:pPr marL="342900" lvl="0" indent="-342900" fontAlgn="base">
              <a:spcBef>
                <a:spcPct val="50000"/>
              </a:spcBef>
              <a:spcAft>
                <a:spcPct val="0"/>
              </a:spcAft>
              <a:defRPr/>
            </a:pPr>
            <a:r>
              <a:rPr lang="zh-CN" altLang="en-US" sz="1600" b="1" dirty="0">
                <a:solidFill>
                  <a:srgbClr val="B71C2B"/>
                </a:solidFill>
                <a:cs typeface="+mn-ea"/>
                <a:sym typeface="+mn-lt"/>
              </a:rPr>
              <a:t>通过评估，形成最佳技术改造方案</a:t>
            </a:r>
          </a:p>
        </p:txBody>
      </p:sp>
      <p:sp>
        <p:nvSpPr>
          <p:cNvPr id="42" name="箭头: 燕尾形 41"/>
          <p:cNvSpPr/>
          <p:nvPr/>
        </p:nvSpPr>
        <p:spPr>
          <a:xfrm rot="5400000">
            <a:off x="8306073" y="5982008"/>
            <a:ext cx="338554" cy="250031"/>
          </a:xfrm>
          <a:prstGeom prst="notchedRightArrow">
            <a:avLst>
              <a:gd name="adj1" fmla="val 50001"/>
              <a:gd name="adj2" fmla="val 50000"/>
            </a:avLst>
          </a:prstGeom>
          <a:solidFill>
            <a:srgbClr val="B71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 name="直接连接符 3"/>
          <p:cNvCxnSpPr/>
          <p:nvPr/>
        </p:nvCxnSpPr>
        <p:spPr>
          <a:xfrm>
            <a:off x="2195201" y="4836420"/>
            <a:ext cx="3234049" cy="0"/>
          </a:xfrm>
          <a:prstGeom prst="line">
            <a:avLst/>
          </a:prstGeom>
          <a:ln w="28575">
            <a:prstDash val="solid"/>
          </a:ln>
        </p:spPr>
        <p:style>
          <a:lnRef idx="1">
            <a:schemeClr val="accent1"/>
          </a:lnRef>
          <a:fillRef idx="0">
            <a:schemeClr val="accent1"/>
          </a:fillRef>
          <a:effectRef idx="0">
            <a:schemeClr val="accent1"/>
          </a:effectRef>
          <a:fontRef idx="minor">
            <a:schemeClr val="tx1"/>
          </a:fontRef>
        </p:style>
      </p:cxnSp>
      <p:cxnSp>
        <p:nvCxnSpPr>
          <p:cNvPr id="6" name="直接箭头连接符 5"/>
          <p:cNvCxnSpPr/>
          <p:nvPr/>
        </p:nvCxnSpPr>
        <p:spPr bwMode="auto">
          <a:xfrm flipV="1">
            <a:off x="5438604" y="1785856"/>
            <a:ext cx="1319414" cy="3050564"/>
          </a:xfrm>
          <a:prstGeom prst="straightConnector1">
            <a:avLst/>
          </a:prstGeom>
          <a:ln w="31750">
            <a:solidFill>
              <a:srgbClr val="3B3838"/>
            </a:solidFill>
            <a:headEnd type="none" w="med" len="med"/>
            <a:tailEnd type="triangle"/>
          </a:ln>
          <a:effectLst/>
        </p:spPr>
        <p:style>
          <a:lnRef idx="2">
            <a:schemeClr val="accent1"/>
          </a:lnRef>
          <a:fillRef idx="0">
            <a:schemeClr val="accent1"/>
          </a:fillRef>
          <a:effectRef idx="1">
            <a:schemeClr val="accent1"/>
          </a:effectRef>
          <a:fontRef idx="minor">
            <a:schemeClr val="tx1"/>
          </a:fontRef>
        </p:style>
      </p:cxnSp>
      <p:sp>
        <p:nvSpPr>
          <p:cNvPr id="19" name="AutoShape 5"/>
          <p:cNvSpPr>
            <a:spLocks noChangeArrowheads="1"/>
          </p:cNvSpPr>
          <p:nvPr/>
        </p:nvSpPr>
        <p:spPr bwMode="auto">
          <a:xfrm>
            <a:off x="2195201" y="2795533"/>
            <a:ext cx="3397250" cy="498475"/>
          </a:xfrm>
          <a:prstGeom prst="homePlate">
            <a:avLst>
              <a:gd name="adj" fmla="val 28334"/>
            </a:avLst>
          </a:prstGeom>
          <a:solidFill>
            <a:srgbClr val="B71C2B"/>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按安全性对设备状态进行分级</a:t>
            </a:r>
          </a:p>
        </p:txBody>
      </p:sp>
      <p:sp>
        <p:nvSpPr>
          <p:cNvPr id="20" name="AutoShape 6"/>
          <p:cNvSpPr>
            <a:spLocks noChangeArrowheads="1"/>
          </p:cNvSpPr>
          <p:nvPr/>
        </p:nvSpPr>
        <p:spPr bwMode="auto">
          <a:xfrm>
            <a:off x="2195201" y="3372467"/>
            <a:ext cx="3397250" cy="498475"/>
          </a:xfrm>
          <a:prstGeom prst="homePlate">
            <a:avLst>
              <a:gd name="adj" fmla="val 28334"/>
            </a:avLst>
          </a:prstGeom>
          <a:solidFill>
            <a:srgbClr val="3B3838"/>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确定不同等级设备的管理策略</a:t>
            </a:r>
          </a:p>
        </p:txBody>
      </p:sp>
      <p:sp>
        <p:nvSpPr>
          <p:cNvPr id="21" name="AutoShape 7"/>
          <p:cNvSpPr>
            <a:spLocks noChangeArrowheads="1"/>
          </p:cNvSpPr>
          <p:nvPr/>
        </p:nvSpPr>
        <p:spPr bwMode="auto">
          <a:xfrm>
            <a:off x="2195201" y="3975394"/>
            <a:ext cx="3397250" cy="498475"/>
          </a:xfrm>
          <a:prstGeom prst="homePlate">
            <a:avLst>
              <a:gd name="adj" fmla="val 28334"/>
            </a:avLst>
          </a:prstGeom>
          <a:solidFill>
            <a:srgbClr val="B71C2B"/>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确定设备的技术改造方案</a:t>
            </a:r>
          </a:p>
        </p:txBody>
      </p:sp>
      <p:sp>
        <p:nvSpPr>
          <p:cNvPr id="22" name="AutoShape 8"/>
          <p:cNvSpPr>
            <a:spLocks noChangeArrowheads="1"/>
          </p:cNvSpPr>
          <p:nvPr/>
        </p:nvSpPr>
        <p:spPr bwMode="auto">
          <a:xfrm>
            <a:off x="6804067" y="1578729"/>
            <a:ext cx="3397250" cy="498475"/>
          </a:xfrm>
          <a:prstGeom prst="homePlate">
            <a:avLst>
              <a:gd name="adj" fmla="val 28334"/>
            </a:avLst>
          </a:prstGeom>
          <a:solidFill>
            <a:srgbClr val="FFC000"/>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评估技术改造方案</a:t>
            </a:r>
          </a:p>
        </p:txBody>
      </p:sp>
      <p:sp>
        <p:nvSpPr>
          <p:cNvPr id="23" name="AutoShape 9"/>
          <p:cNvSpPr>
            <a:spLocks noChangeArrowheads="1"/>
          </p:cNvSpPr>
          <p:nvPr/>
        </p:nvSpPr>
        <p:spPr bwMode="auto">
          <a:xfrm>
            <a:off x="2195201" y="5181248"/>
            <a:ext cx="3397250" cy="500063"/>
          </a:xfrm>
          <a:prstGeom prst="homePlate">
            <a:avLst>
              <a:gd name="adj" fmla="val 28244"/>
            </a:avLst>
          </a:prstGeom>
          <a:solidFill>
            <a:srgbClr val="B71C2B"/>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实施方案与验证</a:t>
            </a:r>
          </a:p>
        </p:txBody>
      </p:sp>
      <p:sp>
        <p:nvSpPr>
          <p:cNvPr id="24" name="AutoShape 10"/>
          <p:cNvSpPr>
            <a:spLocks noChangeArrowheads="1"/>
          </p:cNvSpPr>
          <p:nvPr/>
        </p:nvSpPr>
        <p:spPr bwMode="auto">
          <a:xfrm>
            <a:off x="2195201" y="5785763"/>
            <a:ext cx="3397250" cy="500062"/>
          </a:xfrm>
          <a:prstGeom prst="homePlate">
            <a:avLst>
              <a:gd name="adj" fmla="val 28244"/>
            </a:avLst>
          </a:prstGeom>
          <a:solidFill>
            <a:srgbClr val="3B3838"/>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设备安全状态再评估</a:t>
            </a:r>
          </a:p>
        </p:txBody>
      </p:sp>
      <p:sp>
        <p:nvSpPr>
          <p:cNvPr id="25" name="AutoShape 5"/>
          <p:cNvSpPr>
            <a:spLocks noChangeArrowheads="1"/>
          </p:cNvSpPr>
          <p:nvPr/>
        </p:nvSpPr>
        <p:spPr bwMode="auto">
          <a:xfrm>
            <a:off x="2195201" y="1590954"/>
            <a:ext cx="3397250" cy="498475"/>
          </a:xfrm>
          <a:prstGeom prst="homePlate">
            <a:avLst>
              <a:gd name="adj" fmla="val 28334"/>
            </a:avLst>
          </a:prstGeom>
          <a:solidFill>
            <a:srgbClr val="B71C2B"/>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设备安全状态前期工作</a:t>
            </a:r>
          </a:p>
        </p:txBody>
      </p:sp>
      <p:sp>
        <p:nvSpPr>
          <p:cNvPr id="34" name="AutoShape 5"/>
          <p:cNvSpPr>
            <a:spLocks noChangeArrowheads="1"/>
          </p:cNvSpPr>
          <p:nvPr/>
        </p:nvSpPr>
        <p:spPr bwMode="auto">
          <a:xfrm>
            <a:off x="2199933" y="2193916"/>
            <a:ext cx="3397250" cy="498475"/>
          </a:xfrm>
          <a:prstGeom prst="homePlate">
            <a:avLst>
              <a:gd name="adj" fmla="val 28334"/>
            </a:avLst>
          </a:prstGeom>
          <a:solidFill>
            <a:srgbClr val="3B3838"/>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设备安全状态评估</a:t>
            </a:r>
          </a:p>
        </p:txBody>
      </p:sp>
      <p:sp>
        <p:nvSpPr>
          <p:cNvPr id="5" name="矩形 4"/>
          <p:cNvSpPr/>
          <p:nvPr/>
        </p:nvSpPr>
        <p:spPr>
          <a:xfrm>
            <a:off x="7125976" y="2454122"/>
            <a:ext cx="2875445" cy="3046988"/>
          </a:xfrm>
          <a:prstGeom prst="rect">
            <a:avLst/>
          </a:prstGeom>
        </p:spPr>
        <p:txBody>
          <a:bodyPr wrap="square">
            <a:spAutoFit/>
          </a:bodyPr>
          <a:lstStyle/>
          <a:p>
            <a:pPr marL="342900" lvl="0" indent="-342900" fontAlgn="base">
              <a:lnSpc>
                <a:spcPct val="150000"/>
              </a:lnSpc>
              <a:spcBef>
                <a:spcPct val="0"/>
              </a:spcBef>
              <a:spcAft>
                <a:spcPct val="0"/>
              </a:spcAft>
              <a:buFont typeface="Arial" charset="0"/>
              <a:buChar char="•"/>
              <a:defRPr/>
            </a:pPr>
            <a:r>
              <a:rPr lang="zh-CN" altLang="en-US" sz="1600" dirty="0">
                <a:solidFill>
                  <a:srgbClr val="B71C2B"/>
                </a:solidFill>
                <a:cs typeface="+mn-ea"/>
                <a:sym typeface="+mn-lt"/>
              </a:rPr>
              <a:t>技术论证</a:t>
            </a:r>
            <a:endParaRPr lang="en-US" altLang="zh-CN" sz="1600" dirty="0">
              <a:solidFill>
                <a:srgbClr val="B71C2B"/>
              </a:solidFill>
              <a:cs typeface="+mn-ea"/>
              <a:sym typeface="+mn-lt"/>
            </a:endParaRPr>
          </a:p>
          <a:p>
            <a:pPr marL="800100" lvl="1" indent="-342900" fontAlgn="base">
              <a:lnSpc>
                <a:spcPct val="150000"/>
              </a:lnSpc>
              <a:spcBef>
                <a:spcPct val="0"/>
              </a:spcBef>
              <a:spcAft>
                <a:spcPct val="0"/>
              </a:spcAft>
              <a:buFont typeface="Arial" charset="0"/>
              <a:buChar char="•"/>
              <a:defRPr/>
            </a:pPr>
            <a:r>
              <a:rPr lang="zh-CN" altLang="en-US" sz="1600" dirty="0">
                <a:cs typeface="+mn-ea"/>
                <a:sym typeface="+mn-lt"/>
              </a:rPr>
              <a:t>技术分析</a:t>
            </a:r>
            <a:endParaRPr lang="en-US" altLang="zh-CN" sz="1600" dirty="0">
              <a:cs typeface="+mn-ea"/>
              <a:sym typeface="+mn-lt"/>
            </a:endParaRPr>
          </a:p>
          <a:p>
            <a:pPr marL="800100" lvl="1" indent="-342900" fontAlgn="base">
              <a:lnSpc>
                <a:spcPct val="150000"/>
              </a:lnSpc>
              <a:spcBef>
                <a:spcPct val="0"/>
              </a:spcBef>
              <a:spcAft>
                <a:spcPct val="0"/>
              </a:spcAft>
              <a:buFont typeface="Arial" charset="0"/>
              <a:buChar char="•"/>
              <a:defRPr/>
            </a:pPr>
            <a:r>
              <a:rPr lang="zh-CN" altLang="en-US" sz="1600" dirty="0">
                <a:cs typeface="+mn-ea"/>
                <a:sym typeface="+mn-lt"/>
              </a:rPr>
              <a:t>局部单项实验</a:t>
            </a:r>
            <a:endParaRPr lang="en-US" altLang="zh-CN" sz="1600" dirty="0">
              <a:cs typeface="+mn-ea"/>
              <a:sym typeface="+mn-lt"/>
            </a:endParaRPr>
          </a:p>
          <a:p>
            <a:pPr marL="800100" lvl="1" indent="-342900" fontAlgn="base">
              <a:lnSpc>
                <a:spcPct val="150000"/>
              </a:lnSpc>
              <a:spcBef>
                <a:spcPct val="0"/>
              </a:spcBef>
              <a:spcAft>
                <a:spcPct val="0"/>
              </a:spcAft>
              <a:buFont typeface="Arial" charset="0"/>
              <a:buChar char="•"/>
              <a:defRPr/>
            </a:pPr>
            <a:r>
              <a:rPr lang="zh-CN" altLang="en-US" sz="1600" dirty="0">
                <a:cs typeface="+mn-ea"/>
                <a:sym typeface="+mn-lt"/>
              </a:rPr>
              <a:t>单机实验</a:t>
            </a:r>
            <a:endParaRPr lang="en-US" altLang="zh-CN" sz="1600" dirty="0">
              <a:cs typeface="+mn-ea"/>
              <a:sym typeface="+mn-lt"/>
            </a:endParaRPr>
          </a:p>
          <a:p>
            <a:pPr marL="342900" lvl="0" indent="-342900" fontAlgn="base">
              <a:lnSpc>
                <a:spcPct val="150000"/>
              </a:lnSpc>
              <a:spcBef>
                <a:spcPct val="0"/>
              </a:spcBef>
              <a:spcAft>
                <a:spcPct val="0"/>
              </a:spcAft>
              <a:buFont typeface="Arial" charset="0"/>
              <a:buChar char="•"/>
              <a:defRPr/>
            </a:pPr>
            <a:r>
              <a:rPr lang="zh-CN" altLang="en-US" sz="1600" dirty="0">
                <a:solidFill>
                  <a:srgbClr val="B71C2B"/>
                </a:solidFill>
                <a:cs typeface="+mn-ea"/>
                <a:sym typeface="+mn-lt"/>
              </a:rPr>
              <a:t>成本论证</a:t>
            </a:r>
            <a:endParaRPr lang="en-US" altLang="zh-CN" sz="1600" dirty="0">
              <a:solidFill>
                <a:srgbClr val="B71C2B"/>
              </a:solidFill>
              <a:cs typeface="+mn-ea"/>
              <a:sym typeface="+mn-lt"/>
            </a:endParaRPr>
          </a:p>
          <a:p>
            <a:pPr marL="800100" lvl="1" indent="-342900" fontAlgn="base">
              <a:lnSpc>
                <a:spcPct val="150000"/>
              </a:lnSpc>
              <a:spcBef>
                <a:spcPct val="0"/>
              </a:spcBef>
              <a:spcAft>
                <a:spcPct val="0"/>
              </a:spcAft>
              <a:buFont typeface="Arial" charset="0"/>
              <a:buChar char="•"/>
              <a:defRPr/>
            </a:pPr>
            <a:r>
              <a:rPr lang="zh-CN" altLang="en-US" sz="1600" dirty="0">
                <a:cs typeface="+mn-ea"/>
                <a:sym typeface="+mn-lt"/>
              </a:rPr>
              <a:t>成本分析</a:t>
            </a:r>
            <a:endParaRPr lang="en-US" altLang="zh-CN" sz="1600" dirty="0">
              <a:cs typeface="+mn-ea"/>
              <a:sym typeface="+mn-lt"/>
            </a:endParaRPr>
          </a:p>
          <a:p>
            <a:pPr marL="342900" lvl="0" indent="-342900" fontAlgn="base">
              <a:lnSpc>
                <a:spcPct val="150000"/>
              </a:lnSpc>
              <a:spcBef>
                <a:spcPct val="0"/>
              </a:spcBef>
              <a:spcAft>
                <a:spcPct val="0"/>
              </a:spcAft>
              <a:buFont typeface="Arial" charset="0"/>
              <a:buChar char="•"/>
              <a:defRPr/>
            </a:pPr>
            <a:r>
              <a:rPr lang="zh-CN" altLang="en-US" sz="1600" dirty="0">
                <a:solidFill>
                  <a:srgbClr val="B71C2B"/>
                </a:solidFill>
                <a:cs typeface="+mn-ea"/>
                <a:sym typeface="+mn-lt"/>
              </a:rPr>
              <a:t>可行性论证</a:t>
            </a:r>
            <a:endParaRPr lang="en-US" altLang="zh-CN" sz="1600" dirty="0">
              <a:solidFill>
                <a:srgbClr val="B71C2B"/>
              </a:solidFill>
              <a:cs typeface="+mn-ea"/>
              <a:sym typeface="+mn-lt"/>
            </a:endParaRPr>
          </a:p>
          <a:p>
            <a:pPr marL="342900" lvl="0" indent="-342900" fontAlgn="base">
              <a:lnSpc>
                <a:spcPct val="150000"/>
              </a:lnSpc>
              <a:spcBef>
                <a:spcPct val="0"/>
              </a:spcBef>
              <a:spcAft>
                <a:spcPct val="0"/>
              </a:spcAft>
              <a:buFont typeface="Arial" charset="0"/>
              <a:buChar char="•"/>
              <a:defRPr/>
            </a:pPr>
            <a:r>
              <a:rPr lang="zh-CN" altLang="en-US" sz="1600" dirty="0">
                <a:solidFill>
                  <a:srgbClr val="B71C2B"/>
                </a:solidFill>
                <a:cs typeface="+mn-ea"/>
                <a:sym typeface="+mn-lt"/>
              </a:rPr>
              <a:t>形成最终技术改造方案</a:t>
            </a:r>
            <a:endParaRPr lang="en-US" altLang="zh-CN" sz="1600" dirty="0">
              <a:solidFill>
                <a:srgbClr val="B71C2B"/>
              </a:solidFill>
              <a:cs typeface="+mn-ea"/>
              <a:sym typeface="+mn-lt"/>
            </a:endParaRPr>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3"/>
          <p:cNvSpPr>
            <a:spLocks noChangeArrowheads="1"/>
          </p:cNvSpPr>
          <p:nvPr/>
        </p:nvSpPr>
        <p:spPr bwMode="auto">
          <a:xfrm>
            <a:off x="1677827" y="407363"/>
            <a:ext cx="646604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400" b="1" u="none" dirty="0">
                <a:solidFill>
                  <a:schemeClr val="tx1">
                    <a:lumMod val="75000"/>
                    <a:lumOff val="25000"/>
                  </a:schemeClr>
                </a:solidFill>
                <a:latin typeface="+mn-lt"/>
                <a:ea typeface="+mn-ea"/>
                <a:cs typeface="+mn-ea"/>
                <a:sym typeface="+mn-lt"/>
              </a:rPr>
              <a:t>设备安全本质安全开展的步骤（七）</a:t>
            </a:r>
          </a:p>
        </p:txBody>
      </p:sp>
      <p:sp>
        <p:nvSpPr>
          <p:cNvPr id="46" name="Freeform 7"/>
          <p:cNvSpPr/>
          <p:nvPr/>
        </p:nvSpPr>
        <p:spPr bwMode="auto">
          <a:xfrm>
            <a:off x="252951" y="170154"/>
            <a:ext cx="968619" cy="969218"/>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606179" y="301055"/>
            <a:ext cx="837539" cy="838317"/>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sp>
        <p:nvSpPr>
          <p:cNvPr id="2" name="矩形 1"/>
          <p:cNvSpPr/>
          <p:nvPr/>
        </p:nvSpPr>
        <p:spPr>
          <a:xfrm>
            <a:off x="6776726" y="2215294"/>
            <a:ext cx="3397250" cy="360095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6804067" y="6394120"/>
            <a:ext cx="3877985" cy="338554"/>
          </a:xfrm>
          <a:prstGeom prst="rect">
            <a:avLst/>
          </a:prstGeom>
        </p:spPr>
        <p:txBody>
          <a:bodyPr wrap="none">
            <a:spAutoFit/>
          </a:bodyPr>
          <a:lstStyle/>
          <a:p>
            <a:pPr marL="342900" lvl="0" indent="-342900" fontAlgn="base">
              <a:spcBef>
                <a:spcPct val="50000"/>
              </a:spcBef>
              <a:spcAft>
                <a:spcPct val="0"/>
              </a:spcAft>
              <a:defRPr/>
            </a:pPr>
            <a:r>
              <a:rPr lang="zh-CN" altLang="en-US" sz="1600" b="1" dirty="0">
                <a:solidFill>
                  <a:srgbClr val="B71C2B"/>
                </a:solidFill>
                <a:cs typeface="+mn-ea"/>
                <a:sym typeface="+mn-lt"/>
              </a:rPr>
              <a:t>通过方案实施与验证，提高设备的安全性</a:t>
            </a:r>
          </a:p>
        </p:txBody>
      </p:sp>
      <p:sp>
        <p:nvSpPr>
          <p:cNvPr id="42" name="箭头: 燕尾形 41"/>
          <p:cNvSpPr/>
          <p:nvPr/>
        </p:nvSpPr>
        <p:spPr>
          <a:xfrm rot="5400000">
            <a:off x="8306073" y="5982008"/>
            <a:ext cx="338554" cy="250031"/>
          </a:xfrm>
          <a:prstGeom prst="notchedRightArrow">
            <a:avLst>
              <a:gd name="adj1" fmla="val 50001"/>
              <a:gd name="adj2" fmla="val 50000"/>
            </a:avLst>
          </a:prstGeom>
          <a:solidFill>
            <a:srgbClr val="B71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 name="直接连接符 3"/>
          <p:cNvCxnSpPr/>
          <p:nvPr/>
        </p:nvCxnSpPr>
        <p:spPr>
          <a:xfrm>
            <a:off x="2195201" y="5486130"/>
            <a:ext cx="3234049" cy="0"/>
          </a:xfrm>
          <a:prstGeom prst="line">
            <a:avLst/>
          </a:prstGeom>
          <a:ln w="28575">
            <a:prstDash val="solid"/>
          </a:ln>
        </p:spPr>
        <p:style>
          <a:lnRef idx="1">
            <a:schemeClr val="accent1"/>
          </a:lnRef>
          <a:fillRef idx="0">
            <a:schemeClr val="accent1"/>
          </a:fillRef>
          <a:effectRef idx="0">
            <a:schemeClr val="accent1"/>
          </a:effectRef>
          <a:fontRef idx="minor">
            <a:schemeClr val="tx1"/>
          </a:fontRef>
        </p:style>
      </p:cxnSp>
      <p:cxnSp>
        <p:nvCxnSpPr>
          <p:cNvPr id="6" name="直接箭头连接符 5"/>
          <p:cNvCxnSpPr/>
          <p:nvPr/>
        </p:nvCxnSpPr>
        <p:spPr bwMode="auto">
          <a:xfrm flipV="1">
            <a:off x="5425325" y="1785856"/>
            <a:ext cx="1332693" cy="3700274"/>
          </a:xfrm>
          <a:prstGeom prst="straightConnector1">
            <a:avLst/>
          </a:prstGeom>
          <a:ln w="31750">
            <a:solidFill>
              <a:srgbClr val="3B3838"/>
            </a:solidFill>
            <a:headEnd type="none" w="med" len="med"/>
            <a:tailEnd type="triangle"/>
          </a:ln>
          <a:effectLst/>
        </p:spPr>
        <p:style>
          <a:lnRef idx="2">
            <a:schemeClr val="accent1"/>
          </a:lnRef>
          <a:fillRef idx="0">
            <a:schemeClr val="accent1"/>
          </a:fillRef>
          <a:effectRef idx="1">
            <a:schemeClr val="accent1"/>
          </a:effectRef>
          <a:fontRef idx="minor">
            <a:schemeClr val="tx1"/>
          </a:fontRef>
        </p:style>
      </p:cxnSp>
      <p:sp>
        <p:nvSpPr>
          <p:cNvPr id="26" name="AutoShape 5"/>
          <p:cNvSpPr>
            <a:spLocks noChangeArrowheads="1"/>
          </p:cNvSpPr>
          <p:nvPr/>
        </p:nvSpPr>
        <p:spPr bwMode="auto">
          <a:xfrm>
            <a:off x="2195201" y="2795533"/>
            <a:ext cx="3397250" cy="498475"/>
          </a:xfrm>
          <a:prstGeom prst="homePlate">
            <a:avLst>
              <a:gd name="adj" fmla="val 28334"/>
            </a:avLst>
          </a:prstGeom>
          <a:solidFill>
            <a:srgbClr val="B71C2B"/>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按安全性对设备状态进行分级</a:t>
            </a:r>
          </a:p>
        </p:txBody>
      </p:sp>
      <p:sp>
        <p:nvSpPr>
          <p:cNvPr id="27" name="AutoShape 6"/>
          <p:cNvSpPr>
            <a:spLocks noChangeArrowheads="1"/>
          </p:cNvSpPr>
          <p:nvPr/>
        </p:nvSpPr>
        <p:spPr bwMode="auto">
          <a:xfrm>
            <a:off x="2195201" y="3372467"/>
            <a:ext cx="3397250" cy="498475"/>
          </a:xfrm>
          <a:prstGeom prst="homePlate">
            <a:avLst>
              <a:gd name="adj" fmla="val 28334"/>
            </a:avLst>
          </a:prstGeom>
          <a:solidFill>
            <a:srgbClr val="3B3838"/>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确定不同等级设备的管理策略</a:t>
            </a:r>
          </a:p>
        </p:txBody>
      </p:sp>
      <p:sp>
        <p:nvSpPr>
          <p:cNvPr id="28" name="AutoShape 7"/>
          <p:cNvSpPr>
            <a:spLocks noChangeArrowheads="1"/>
          </p:cNvSpPr>
          <p:nvPr/>
        </p:nvSpPr>
        <p:spPr bwMode="auto">
          <a:xfrm>
            <a:off x="2195201" y="3975394"/>
            <a:ext cx="3397250" cy="498475"/>
          </a:xfrm>
          <a:prstGeom prst="homePlate">
            <a:avLst>
              <a:gd name="adj" fmla="val 28334"/>
            </a:avLst>
          </a:prstGeom>
          <a:solidFill>
            <a:srgbClr val="B71C2B"/>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确定设备的技术改造方案</a:t>
            </a:r>
          </a:p>
        </p:txBody>
      </p:sp>
      <p:sp>
        <p:nvSpPr>
          <p:cNvPr id="29" name="AutoShape 8"/>
          <p:cNvSpPr>
            <a:spLocks noChangeArrowheads="1"/>
          </p:cNvSpPr>
          <p:nvPr/>
        </p:nvSpPr>
        <p:spPr bwMode="auto">
          <a:xfrm>
            <a:off x="2195201" y="4578321"/>
            <a:ext cx="3397250" cy="498475"/>
          </a:xfrm>
          <a:prstGeom prst="homePlate">
            <a:avLst>
              <a:gd name="adj" fmla="val 28334"/>
            </a:avLst>
          </a:prstGeom>
          <a:solidFill>
            <a:srgbClr val="3B3838"/>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评估技术改造方案</a:t>
            </a:r>
          </a:p>
        </p:txBody>
      </p:sp>
      <p:sp>
        <p:nvSpPr>
          <p:cNvPr id="30" name="AutoShape 9"/>
          <p:cNvSpPr>
            <a:spLocks noChangeArrowheads="1"/>
          </p:cNvSpPr>
          <p:nvPr/>
        </p:nvSpPr>
        <p:spPr bwMode="auto">
          <a:xfrm>
            <a:off x="6804067" y="1536430"/>
            <a:ext cx="3397250" cy="500063"/>
          </a:xfrm>
          <a:prstGeom prst="homePlate">
            <a:avLst>
              <a:gd name="adj" fmla="val 28244"/>
            </a:avLst>
          </a:prstGeom>
          <a:solidFill>
            <a:srgbClr val="FFC000"/>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实施方案与验证</a:t>
            </a:r>
          </a:p>
        </p:txBody>
      </p:sp>
      <p:sp>
        <p:nvSpPr>
          <p:cNvPr id="31" name="AutoShape 10"/>
          <p:cNvSpPr>
            <a:spLocks noChangeArrowheads="1"/>
          </p:cNvSpPr>
          <p:nvPr/>
        </p:nvSpPr>
        <p:spPr bwMode="auto">
          <a:xfrm>
            <a:off x="2195201" y="5785763"/>
            <a:ext cx="3397250" cy="500062"/>
          </a:xfrm>
          <a:prstGeom prst="homePlate">
            <a:avLst>
              <a:gd name="adj" fmla="val 28244"/>
            </a:avLst>
          </a:prstGeom>
          <a:solidFill>
            <a:srgbClr val="3B3838"/>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设备安全状态再评估</a:t>
            </a:r>
          </a:p>
        </p:txBody>
      </p:sp>
      <p:sp>
        <p:nvSpPr>
          <p:cNvPr id="32" name="AutoShape 5"/>
          <p:cNvSpPr>
            <a:spLocks noChangeArrowheads="1"/>
          </p:cNvSpPr>
          <p:nvPr/>
        </p:nvSpPr>
        <p:spPr bwMode="auto">
          <a:xfrm>
            <a:off x="2195201" y="1590954"/>
            <a:ext cx="3397250" cy="498475"/>
          </a:xfrm>
          <a:prstGeom prst="homePlate">
            <a:avLst>
              <a:gd name="adj" fmla="val 28334"/>
            </a:avLst>
          </a:prstGeom>
          <a:solidFill>
            <a:srgbClr val="B71C2B"/>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设备安全状态前期工作</a:t>
            </a:r>
          </a:p>
        </p:txBody>
      </p:sp>
      <p:sp>
        <p:nvSpPr>
          <p:cNvPr id="33" name="AutoShape 5"/>
          <p:cNvSpPr>
            <a:spLocks noChangeArrowheads="1"/>
          </p:cNvSpPr>
          <p:nvPr/>
        </p:nvSpPr>
        <p:spPr bwMode="auto">
          <a:xfrm>
            <a:off x="2199933" y="2193916"/>
            <a:ext cx="3397250" cy="498475"/>
          </a:xfrm>
          <a:prstGeom prst="homePlate">
            <a:avLst>
              <a:gd name="adj" fmla="val 28334"/>
            </a:avLst>
          </a:prstGeom>
          <a:solidFill>
            <a:srgbClr val="3B3838"/>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设备安全状态评估</a:t>
            </a:r>
          </a:p>
        </p:txBody>
      </p:sp>
      <p:sp>
        <p:nvSpPr>
          <p:cNvPr id="8" name="矩形 7"/>
          <p:cNvSpPr/>
          <p:nvPr/>
        </p:nvSpPr>
        <p:spPr>
          <a:xfrm>
            <a:off x="6856754" y="2347448"/>
            <a:ext cx="3209745" cy="3046988"/>
          </a:xfrm>
          <a:prstGeom prst="rect">
            <a:avLst/>
          </a:prstGeom>
        </p:spPr>
        <p:txBody>
          <a:bodyPr wrap="square">
            <a:spAutoFit/>
          </a:bodyPr>
          <a:lstStyle/>
          <a:p>
            <a:pPr marL="342900" lvl="0" indent="-342900" fontAlgn="base">
              <a:lnSpc>
                <a:spcPct val="150000"/>
              </a:lnSpc>
              <a:spcBef>
                <a:spcPct val="0"/>
              </a:spcBef>
              <a:spcAft>
                <a:spcPct val="0"/>
              </a:spcAft>
              <a:buFont typeface="Arial" charset="0"/>
              <a:buChar char="•"/>
              <a:defRPr/>
            </a:pPr>
            <a:r>
              <a:rPr lang="zh-CN" altLang="en-US" sz="1600" dirty="0">
                <a:solidFill>
                  <a:srgbClr val="B71C2B"/>
                </a:solidFill>
                <a:cs typeface="+mn-ea"/>
                <a:sym typeface="+mn-lt"/>
              </a:rPr>
              <a:t>编制方案实施计划 </a:t>
            </a:r>
            <a:endParaRPr lang="en-US" altLang="zh-CN" sz="1600" dirty="0">
              <a:solidFill>
                <a:srgbClr val="B71C2B"/>
              </a:solidFill>
              <a:cs typeface="+mn-ea"/>
              <a:sym typeface="+mn-lt"/>
            </a:endParaRPr>
          </a:p>
          <a:p>
            <a:pPr marL="342900" lvl="0" indent="-342900" fontAlgn="base">
              <a:lnSpc>
                <a:spcPct val="150000"/>
              </a:lnSpc>
              <a:spcBef>
                <a:spcPct val="0"/>
              </a:spcBef>
              <a:spcAft>
                <a:spcPct val="0"/>
              </a:spcAft>
              <a:buFont typeface="Arial" charset="0"/>
              <a:buChar char="•"/>
              <a:defRPr/>
            </a:pPr>
            <a:r>
              <a:rPr lang="zh-CN" altLang="en-US" sz="1600" dirty="0">
                <a:solidFill>
                  <a:srgbClr val="B71C2B"/>
                </a:solidFill>
                <a:cs typeface="+mn-ea"/>
                <a:sym typeface="+mn-lt"/>
              </a:rPr>
              <a:t>组织方案实施</a:t>
            </a:r>
            <a:endParaRPr lang="en-US" altLang="zh-CN" sz="1600" dirty="0">
              <a:solidFill>
                <a:srgbClr val="B71C2B"/>
              </a:solidFill>
              <a:cs typeface="+mn-ea"/>
              <a:sym typeface="+mn-lt"/>
            </a:endParaRPr>
          </a:p>
          <a:p>
            <a:pPr marL="342900" lvl="0" indent="-342900" fontAlgn="base">
              <a:lnSpc>
                <a:spcPct val="150000"/>
              </a:lnSpc>
              <a:spcBef>
                <a:spcPct val="0"/>
              </a:spcBef>
              <a:spcAft>
                <a:spcPct val="0"/>
              </a:spcAft>
              <a:buFont typeface="Arial" charset="0"/>
              <a:buChar char="•"/>
              <a:defRPr/>
            </a:pPr>
            <a:r>
              <a:rPr lang="zh-CN" altLang="en-US" sz="1600" dirty="0">
                <a:solidFill>
                  <a:srgbClr val="B71C2B"/>
                </a:solidFill>
                <a:cs typeface="+mn-ea"/>
                <a:sym typeface="+mn-lt"/>
              </a:rPr>
              <a:t>保证实施过程的安全性</a:t>
            </a:r>
            <a:endParaRPr lang="en-US" altLang="zh-CN" sz="1600" dirty="0">
              <a:solidFill>
                <a:srgbClr val="B71C2B"/>
              </a:solidFill>
              <a:cs typeface="+mn-ea"/>
              <a:sym typeface="+mn-lt"/>
            </a:endParaRPr>
          </a:p>
          <a:p>
            <a:pPr marL="342900" lvl="0" indent="-342900" fontAlgn="base">
              <a:lnSpc>
                <a:spcPct val="150000"/>
              </a:lnSpc>
              <a:spcBef>
                <a:spcPct val="0"/>
              </a:spcBef>
              <a:spcAft>
                <a:spcPct val="0"/>
              </a:spcAft>
              <a:buFont typeface="Arial" charset="0"/>
              <a:buChar char="•"/>
              <a:defRPr/>
            </a:pPr>
            <a:r>
              <a:rPr lang="zh-CN" altLang="en-US" sz="1600" dirty="0">
                <a:solidFill>
                  <a:srgbClr val="B71C2B"/>
                </a:solidFill>
                <a:cs typeface="+mn-ea"/>
                <a:sym typeface="+mn-lt"/>
              </a:rPr>
              <a:t>对完成改造的进行效果验证</a:t>
            </a:r>
            <a:endParaRPr lang="en-US" altLang="zh-CN" sz="1600" dirty="0">
              <a:solidFill>
                <a:srgbClr val="B71C2B"/>
              </a:solidFill>
              <a:cs typeface="+mn-ea"/>
              <a:sym typeface="+mn-lt"/>
            </a:endParaRPr>
          </a:p>
          <a:p>
            <a:pPr marL="800100" lvl="1" indent="-342900" fontAlgn="base">
              <a:lnSpc>
                <a:spcPct val="150000"/>
              </a:lnSpc>
              <a:spcBef>
                <a:spcPct val="0"/>
              </a:spcBef>
              <a:spcAft>
                <a:spcPct val="0"/>
              </a:spcAft>
              <a:buFont typeface="Arial" charset="0"/>
              <a:buChar char="•"/>
              <a:defRPr/>
            </a:pPr>
            <a:r>
              <a:rPr lang="zh-CN" altLang="en-US" sz="1600" dirty="0">
                <a:cs typeface="+mn-ea"/>
                <a:sym typeface="+mn-lt"/>
              </a:rPr>
              <a:t>单项效果验证</a:t>
            </a:r>
            <a:endParaRPr lang="en-US" altLang="zh-CN" sz="1600" dirty="0">
              <a:cs typeface="+mn-ea"/>
              <a:sym typeface="+mn-lt"/>
            </a:endParaRPr>
          </a:p>
          <a:p>
            <a:pPr marL="800100" lvl="1" indent="-342900" fontAlgn="base">
              <a:lnSpc>
                <a:spcPct val="150000"/>
              </a:lnSpc>
              <a:spcBef>
                <a:spcPct val="0"/>
              </a:spcBef>
              <a:spcAft>
                <a:spcPct val="0"/>
              </a:spcAft>
              <a:buFont typeface="Arial" charset="0"/>
              <a:buChar char="•"/>
              <a:defRPr/>
            </a:pPr>
            <a:r>
              <a:rPr lang="zh-CN" altLang="en-US" sz="1600" dirty="0">
                <a:cs typeface="+mn-ea"/>
                <a:sym typeface="+mn-lt"/>
              </a:rPr>
              <a:t>整体效果验证</a:t>
            </a:r>
            <a:endParaRPr lang="en-US" altLang="zh-CN" sz="1600" dirty="0">
              <a:cs typeface="+mn-ea"/>
              <a:sym typeface="+mn-lt"/>
            </a:endParaRPr>
          </a:p>
          <a:p>
            <a:pPr marL="342900" lvl="0" indent="-342900" fontAlgn="base">
              <a:lnSpc>
                <a:spcPct val="150000"/>
              </a:lnSpc>
              <a:spcBef>
                <a:spcPct val="0"/>
              </a:spcBef>
              <a:spcAft>
                <a:spcPct val="0"/>
              </a:spcAft>
              <a:buFont typeface="Arial" charset="0"/>
              <a:buChar char="•"/>
              <a:defRPr/>
            </a:pPr>
            <a:r>
              <a:rPr lang="zh-CN" altLang="en-US" sz="1600" dirty="0">
                <a:solidFill>
                  <a:srgbClr val="B71C2B"/>
                </a:solidFill>
                <a:cs typeface="+mn-ea"/>
                <a:sym typeface="+mn-lt"/>
              </a:rPr>
              <a:t>设备使用人员评价</a:t>
            </a:r>
            <a:endParaRPr lang="en-US" altLang="zh-CN" sz="1600" dirty="0">
              <a:solidFill>
                <a:srgbClr val="B71C2B"/>
              </a:solidFill>
              <a:cs typeface="+mn-ea"/>
              <a:sym typeface="+mn-lt"/>
            </a:endParaRPr>
          </a:p>
          <a:p>
            <a:pPr marL="342900" lvl="0" indent="-342900" fontAlgn="base">
              <a:lnSpc>
                <a:spcPct val="150000"/>
              </a:lnSpc>
              <a:spcBef>
                <a:spcPct val="0"/>
              </a:spcBef>
              <a:spcAft>
                <a:spcPct val="0"/>
              </a:spcAft>
              <a:buFont typeface="Arial" charset="0"/>
              <a:buChar char="•"/>
              <a:defRPr/>
            </a:pPr>
            <a:r>
              <a:rPr lang="zh-CN" altLang="en-US" sz="1600" dirty="0">
                <a:solidFill>
                  <a:srgbClr val="B71C2B"/>
                </a:solidFill>
                <a:cs typeface="+mn-ea"/>
                <a:sym typeface="+mn-lt"/>
              </a:rPr>
              <a:t>设备管理部门评价</a:t>
            </a:r>
            <a:endParaRPr lang="zh-CN" altLang="en-US" dirty="0">
              <a:solidFill>
                <a:srgbClr val="B71C2B"/>
              </a:solidFill>
            </a:endParaRPr>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3"/>
          <p:cNvSpPr>
            <a:spLocks noChangeArrowheads="1"/>
          </p:cNvSpPr>
          <p:nvPr/>
        </p:nvSpPr>
        <p:spPr bwMode="auto">
          <a:xfrm>
            <a:off x="1677827" y="407363"/>
            <a:ext cx="646604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400" b="1" u="none" dirty="0">
                <a:solidFill>
                  <a:schemeClr val="tx1">
                    <a:lumMod val="75000"/>
                    <a:lumOff val="25000"/>
                  </a:schemeClr>
                </a:solidFill>
                <a:latin typeface="+mn-lt"/>
                <a:ea typeface="+mn-ea"/>
                <a:cs typeface="+mn-ea"/>
                <a:sym typeface="+mn-lt"/>
              </a:rPr>
              <a:t>设备安全本质安全开展的步骤（八）</a:t>
            </a:r>
          </a:p>
        </p:txBody>
      </p:sp>
      <p:sp>
        <p:nvSpPr>
          <p:cNvPr id="46" name="Freeform 7"/>
          <p:cNvSpPr/>
          <p:nvPr/>
        </p:nvSpPr>
        <p:spPr bwMode="auto">
          <a:xfrm>
            <a:off x="252951" y="170154"/>
            <a:ext cx="968619" cy="969218"/>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606179" y="301055"/>
            <a:ext cx="837539" cy="838317"/>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sp>
        <p:nvSpPr>
          <p:cNvPr id="2" name="矩形 1"/>
          <p:cNvSpPr/>
          <p:nvPr/>
        </p:nvSpPr>
        <p:spPr>
          <a:xfrm>
            <a:off x="6776726" y="2215294"/>
            <a:ext cx="3751574" cy="360463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6804067" y="6394120"/>
            <a:ext cx="3877985" cy="338554"/>
          </a:xfrm>
          <a:prstGeom prst="rect">
            <a:avLst/>
          </a:prstGeom>
        </p:spPr>
        <p:txBody>
          <a:bodyPr wrap="none">
            <a:spAutoFit/>
          </a:bodyPr>
          <a:lstStyle/>
          <a:p>
            <a:pPr marL="342900" lvl="0" indent="-342900" fontAlgn="base">
              <a:spcBef>
                <a:spcPct val="50000"/>
              </a:spcBef>
              <a:spcAft>
                <a:spcPct val="0"/>
              </a:spcAft>
              <a:defRPr/>
            </a:pPr>
            <a:r>
              <a:rPr lang="zh-CN" altLang="en-US" sz="1600" b="1" dirty="0">
                <a:solidFill>
                  <a:srgbClr val="B71C2B"/>
                </a:solidFill>
                <a:cs typeface="+mn-ea"/>
                <a:sym typeface="+mn-lt"/>
              </a:rPr>
              <a:t>通过再评估，确保设备状态达到预定目标</a:t>
            </a:r>
          </a:p>
        </p:txBody>
      </p:sp>
      <p:sp>
        <p:nvSpPr>
          <p:cNvPr id="42" name="箭头: 燕尾形 41"/>
          <p:cNvSpPr/>
          <p:nvPr/>
        </p:nvSpPr>
        <p:spPr>
          <a:xfrm rot="5400000">
            <a:off x="8306073" y="5982008"/>
            <a:ext cx="338554" cy="250031"/>
          </a:xfrm>
          <a:prstGeom prst="notchedRightArrow">
            <a:avLst>
              <a:gd name="adj1" fmla="val 50001"/>
              <a:gd name="adj2" fmla="val 50000"/>
            </a:avLst>
          </a:prstGeom>
          <a:solidFill>
            <a:srgbClr val="B71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 name="直接连接符 3"/>
          <p:cNvCxnSpPr/>
          <p:nvPr/>
        </p:nvCxnSpPr>
        <p:spPr>
          <a:xfrm>
            <a:off x="2191276" y="6107023"/>
            <a:ext cx="3234049" cy="0"/>
          </a:xfrm>
          <a:prstGeom prst="line">
            <a:avLst/>
          </a:prstGeom>
          <a:ln w="28575">
            <a:prstDash val="solid"/>
          </a:ln>
        </p:spPr>
        <p:style>
          <a:lnRef idx="1">
            <a:schemeClr val="accent1"/>
          </a:lnRef>
          <a:fillRef idx="0">
            <a:schemeClr val="accent1"/>
          </a:fillRef>
          <a:effectRef idx="0">
            <a:schemeClr val="accent1"/>
          </a:effectRef>
          <a:fontRef idx="minor">
            <a:schemeClr val="tx1"/>
          </a:fontRef>
        </p:style>
      </p:cxnSp>
      <p:cxnSp>
        <p:nvCxnSpPr>
          <p:cNvPr id="6" name="直接箭头连接符 5"/>
          <p:cNvCxnSpPr/>
          <p:nvPr/>
        </p:nvCxnSpPr>
        <p:spPr bwMode="auto">
          <a:xfrm flipV="1">
            <a:off x="5425325" y="1785856"/>
            <a:ext cx="1332693" cy="4321167"/>
          </a:xfrm>
          <a:prstGeom prst="straightConnector1">
            <a:avLst/>
          </a:prstGeom>
          <a:ln w="31750">
            <a:solidFill>
              <a:srgbClr val="3B3838"/>
            </a:solidFill>
            <a:headEnd type="none" w="med" len="med"/>
            <a:tailEnd type="triangle"/>
          </a:ln>
          <a:effectLst/>
        </p:spPr>
        <p:style>
          <a:lnRef idx="2">
            <a:schemeClr val="accent1"/>
          </a:lnRef>
          <a:fillRef idx="0">
            <a:schemeClr val="accent1"/>
          </a:fillRef>
          <a:effectRef idx="1">
            <a:schemeClr val="accent1"/>
          </a:effectRef>
          <a:fontRef idx="minor">
            <a:schemeClr val="tx1"/>
          </a:fontRef>
        </p:style>
      </p:cxnSp>
      <p:sp>
        <p:nvSpPr>
          <p:cNvPr id="19" name="AutoShape 5"/>
          <p:cNvSpPr>
            <a:spLocks noChangeArrowheads="1"/>
          </p:cNvSpPr>
          <p:nvPr/>
        </p:nvSpPr>
        <p:spPr bwMode="auto">
          <a:xfrm>
            <a:off x="2195201" y="2795533"/>
            <a:ext cx="3397250" cy="498475"/>
          </a:xfrm>
          <a:prstGeom prst="homePlate">
            <a:avLst>
              <a:gd name="adj" fmla="val 28334"/>
            </a:avLst>
          </a:prstGeom>
          <a:solidFill>
            <a:srgbClr val="B71C2B"/>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按安全性对设备状态进行分级</a:t>
            </a:r>
          </a:p>
        </p:txBody>
      </p:sp>
      <p:sp>
        <p:nvSpPr>
          <p:cNvPr id="20" name="AutoShape 6"/>
          <p:cNvSpPr>
            <a:spLocks noChangeArrowheads="1"/>
          </p:cNvSpPr>
          <p:nvPr/>
        </p:nvSpPr>
        <p:spPr bwMode="auto">
          <a:xfrm>
            <a:off x="2195201" y="3372467"/>
            <a:ext cx="3397250" cy="498475"/>
          </a:xfrm>
          <a:prstGeom prst="homePlate">
            <a:avLst>
              <a:gd name="adj" fmla="val 28334"/>
            </a:avLst>
          </a:prstGeom>
          <a:solidFill>
            <a:srgbClr val="3B3838"/>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确定不同等级设备的管理策略</a:t>
            </a:r>
          </a:p>
        </p:txBody>
      </p:sp>
      <p:sp>
        <p:nvSpPr>
          <p:cNvPr id="21" name="AutoShape 7"/>
          <p:cNvSpPr>
            <a:spLocks noChangeArrowheads="1"/>
          </p:cNvSpPr>
          <p:nvPr/>
        </p:nvSpPr>
        <p:spPr bwMode="auto">
          <a:xfrm>
            <a:off x="2195201" y="3975394"/>
            <a:ext cx="3397250" cy="498475"/>
          </a:xfrm>
          <a:prstGeom prst="homePlate">
            <a:avLst>
              <a:gd name="adj" fmla="val 28334"/>
            </a:avLst>
          </a:prstGeom>
          <a:solidFill>
            <a:srgbClr val="B71C2B"/>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确定设备的技术改造方案</a:t>
            </a:r>
          </a:p>
        </p:txBody>
      </p:sp>
      <p:sp>
        <p:nvSpPr>
          <p:cNvPr id="22" name="AutoShape 8"/>
          <p:cNvSpPr>
            <a:spLocks noChangeArrowheads="1"/>
          </p:cNvSpPr>
          <p:nvPr/>
        </p:nvSpPr>
        <p:spPr bwMode="auto">
          <a:xfrm>
            <a:off x="2195201" y="4578321"/>
            <a:ext cx="3397250" cy="498475"/>
          </a:xfrm>
          <a:prstGeom prst="homePlate">
            <a:avLst>
              <a:gd name="adj" fmla="val 28334"/>
            </a:avLst>
          </a:prstGeom>
          <a:solidFill>
            <a:srgbClr val="3B3838"/>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评估技术改造方案</a:t>
            </a:r>
          </a:p>
        </p:txBody>
      </p:sp>
      <p:sp>
        <p:nvSpPr>
          <p:cNvPr id="23" name="AutoShape 9"/>
          <p:cNvSpPr>
            <a:spLocks noChangeArrowheads="1"/>
          </p:cNvSpPr>
          <p:nvPr/>
        </p:nvSpPr>
        <p:spPr bwMode="auto">
          <a:xfrm>
            <a:off x="2195201" y="5181248"/>
            <a:ext cx="3397250" cy="500063"/>
          </a:xfrm>
          <a:prstGeom prst="homePlate">
            <a:avLst>
              <a:gd name="adj" fmla="val 28244"/>
            </a:avLst>
          </a:prstGeom>
          <a:solidFill>
            <a:srgbClr val="B71C2B"/>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实施方案与验证</a:t>
            </a:r>
          </a:p>
        </p:txBody>
      </p:sp>
      <p:sp>
        <p:nvSpPr>
          <p:cNvPr id="24" name="AutoShape 10"/>
          <p:cNvSpPr>
            <a:spLocks noChangeArrowheads="1"/>
          </p:cNvSpPr>
          <p:nvPr/>
        </p:nvSpPr>
        <p:spPr bwMode="auto">
          <a:xfrm>
            <a:off x="6953888" y="1528892"/>
            <a:ext cx="3397250" cy="500062"/>
          </a:xfrm>
          <a:prstGeom prst="homePlate">
            <a:avLst>
              <a:gd name="adj" fmla="val 28244"/>
            </a:avLst>
          </a:prstGeom>
          <a:solidFill>
            <a:srgbClr val="FFC000"/>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设备安全状态再评估</a:t>
            </a:r>
          </a:p>
        </p:txBody>
      </p:sp>
      <p:sp>
        <p:nvSpPr>
          <p:cNvPr id="25" name="AutoShape 5"/>
          <p:cNvSpPr>
            <a:spLocks noChangeArrowheads="1"/>
          </p:cNvSpPr>
          <p:nvPr/>
        </p:nvSpPr>
        <p:spPr bwMode="auto">
          <a:xfrm>
            <a:off x="2195201" y="1590954"/>
            <a:ext cx="3397250" cy="498475"/>
          </a:xfrm>
          <a:prstGeom prst="homePlate">
            <a:avLst>
              <a:gd name="adj" fmla="val 28334"/>
            </a:avLst>
          </a:prstGeom>
          <a:solidFill>
            <a:srgbClr val="B71C2B"/>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0" fontAlgn="base" latinLnBrk="0" hangingPunct="0">
              <a:lnSpc>
                <a:spcPts val="14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设备安全状态前期工作</a:t>
            </a:r>
          </a:p>
        </p:txBody>
      </p:sp>
      <p:sp>
        <p:nvSpPr>
          <p:cNvPr id="34" name="AutoShape 5"/>
          <p:cNvSpPr>
            <a:spLocks noChangeArrowheads="1"/>
          </p:cNvSpPr>
          <p:nvPr/>
        </p:nvSpPr>
        <p:spPr bwMode="auto">
          <a:xfrm>
            <a:off x="2199933" y="2193916"/>
            <a:ext cx="3397250" cy="498475"/>
          </a:xfrm>
          <a:prstGeom prst="homePlate">
            <a:avLst>
              <a:gd name="adj" fmla="val 28334"/>
            </a:avLst>
          </a:prstGeom>
          <a:solidFill>
            <a:srgbClr val="3B3838"/>
          </a:solidFill>
        </p:spPr>
        <p:style>
          <a:lnRef idx="0">
            <a:schemeClr val="accent1"/>
          </a:lnRef>
          <a:fillRef idx="3">
            <a:schemeClr val="accent1"/>
          </a:fillRef>
          <a:effectRef idx="3">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i="0" strike="noStrike" kern="1200" cap="none" spc="0" normalizeH="0" baseline="0" noProof="0" dirty="0">
                <a:ln>
                  <a:noFill/>
                </a:ln>
                <a:solidFill>
                  <a:schemeClr val="bg1"/>
                </a:solidFill>
                <a:effectLst/>
                <a:uLnTx/>
                <a:uFillTx/>
                <a:latin typeface="+mn-lt"/>
                <a:ea typeface="+mn-ea"/>
                <a:cs typeface="+mn-ea"/>
                <a:sym typeface="+mn-lt"/>
              </a:rPr>
              <a:t>设备安全状态评估</a:t>
            </a:r>
          </a:p>
        </p:txBody>
      </p:sp>
      <p:sp>
        <p:nvSpPr>
          <p:cNvPr id="5" name="矩形 4"/>
          <p:cNvSpPr/>
          <p:nvPr/>
        </p:nvSpPr>
        <p:spPr>
          <a:xfrm>
            <a:off x="6804067" y="2234330"/>
            <a:ext cx="3626559" cy="3416320"/>
          </a:xfrm>
          <a:prstGeom prst="rect">
            <a:avLst/>
          </a:prstGeom>
        </p:spPr>
        <p:txBody>
          <a:bodyPr wrap="square">
            <a:spAutoFit/>
          </a:bodyPr>
          <a:lstStyle/>
          <a:p>
            <a:pPr marL="342900" lvl="0" indent="-342900" fontAlgn="base">
              <a:lnSpc>
                <a:spcPct val="150000"/>
              </a:lnSpc>
              <a:spcBef>
                <a:spcPct val="0"/>
              </a:spcBef>
              <a:spcAft>
                <a:spcPct val="0"/>
              </a:spcAft>
              <a:buFont typeface="Arial" charset="0"/>
              <a:buChar char="•"/>
              <a:defRPr/>
            </a:pPr>
            <a:r>
              <a:rPr lang="zh-CN" altLang="en-US" sz="1600" dirty="0">
                <a:solidFill>
                  <a:srgbClr val="B71C2B"/>
                </a:solidFill>
                <a:cs typeface="+mn-ea"/>
                <a:sym typeface="+mn-lt"/>
              </a:rPr>
              <a:t>设备试运行期，进行数据进行收集</a:t>
            </a:r>
            <a:endParaRPr lang="en-US" altLang="zh-CN" sz="1600" dirty="0">
              <a:solidFill>
                <a:srgbClr val="B71C2B"/>
              </a:solidFill>
              <a:cs typeface="+mn-ea"/>
              <a:sym typeface="+mn-lt"/>
            </a:endParaRPr>
          </a:p>
          <a:p>
            <a:pPr marL="342900" lvl="0" indent="-342900" fontAlgn="base">
              <a:lnSpc>
                <a:spcPct val="150000"/>
              </a:lnSpc>
              <a:spcBef>
                <a:spcPct val="0"/>
              </a:spcBef>
              <a:spcAft>
                <a:spcPct val="0"/>
              </a:spcAft>
              <a:buFont typeface="Arial" charset="0"/>
              <a:buChar char="•"/>
              <a:defRPr/>
            </a:pPr>
            <a:r>
              <a:rPr lang="zh-CN" altLang="en-US" sz="1600" dirty="0">
                <a:solidFill>
                  <a:srgbClr val="B71C2B"/>
                </a:solidFill>
                <a:cs typeface="+mn-ea"/>
                <a:sym typeface="+mn-lt"/>
              </a:rPr>
              <a:t>对设备安全的实际状态进行评估</a:t>
            </a:r>
            <a:endParaRPr lang="en-US" altLang="zh-CN" sz="1600" dirty="0">
              <a:solidFill>
                <a:srgbClr val="B71C2B"/>
              </a:solidFill>
              <a:cs typeface="+mn-ea"/>
              <a:sym typeface="+mn-lt"/>
            </a:endParaRPr>
          </a:p>
          <a:p>
            <a:pPr marL="800100" lvl="1" indent="-342900" fontAlgn="base">
              <a:lnSpc>
                <a:spcPct val="150000"/>
              </a:lnSpc>
              <a:spcBef>
                <a:spcPct val="0"/>
              </a:spcBef>
              <a:spcAft>
                <a:spcPct val="0"/>
              </a:spcAft>
              <a:buFont typeface="Arial" charset="0"/>
              <a:buChar char="•"/>
              <a:defRPr/>
            </a:pPr>
            <a:r>
              <a:rPr lang="zh-CN" altLang="en-US" sz="1600" dirty="0">
                <a:cs typeface="+mn-ea"/>
                <a:sym typeface="+mn-lt"/>
              </a:rPr>
              <a:t>按原评估标准再次进行评估</a:t>
            </a:r>
            <a:endParaRPr lang="en-US" altLang="zh-CN" sz="1600" dirty="0">
              <a:cs typeface="+mn-ea"/>
              <a:sym typeface="+mn-lt"/>
            </a:endParaRPr>
          </a:p>
          <a:p>
            <a:pPr marL="800100" lvl="1" indent="-342900" fontAlgn="base">
              <a:lnSpc>
                <a:spcPct val="150000"/>
              </a:lnSpc>
              <a:spcBef>
                <a:spcPct val="0"/>
              </a:spcBef>
              <a:spcAft>
                <a:spcPct val="0"/>
              </a:spcAft>
              <a:buFont typeface="Arial" charset="0"/>
              <a:buChar char="•"/>
              <a:defRPr/>
            </a:pPr>
            <a:r>
              <a:rPr lang="zh-CN" altLang="en-US" sz="1600" dirty="0">
                <a:cs typeface="+mn-ea"/>
                <a:sym typeface="+mn-lt"/>
              </a:rPr>
              <a:t>与国内外标准进行对照</a:t>
            </a:r>
            <a:endParaRPr lang="en-US" altLang="zh-CN" sz="1600" dirty="0">
              <a:cs typeface="+mn-ea"/>
              <a:sym typeface="+mn-lt"/>
            </a:endParaRPr>
          </a:p>
          <a:p>
            <a:pPr marL="800100" lvl="1" indent="-342900" fontAlgn="base">
              <a:lnSpc>
                <a:spcPct val="150000"/>
              </a:lnSpc>
              <a:spcBef>
                <a:spcPct val="0"/>
              </a:spcBef>
              <a:spcAft>
                <a:spcPct val="0"/>
              </a:spcAft>
              <a:buFont typeface="Arial" charset="0"/>
              <a:buChar char="•"/>
              <a:defRPr/>
            </a:pPr>
            <a:r>
              <a:rPr lang="zh-CN" altLang="en-US" sz="1600" dirty="0">
                <a:cs typeface="+mn-ea"/>
                <a:sym typeface="+mn-lt"/>
              </a:rPr>
              <a:t>与原有数据 进行对比分析 </a:t>
            </a:r>
            <a:endParaRPr lang="en-US" altLang="zh-CN" sz="1600" dirty="0">
              <a:cs typeface="+mn-ea"/>
              <a:sym typeface="+mn-lt"/>
            </a:endParaRPr>
          </a:p>
          <a:p>
            <a:pPr marL="342900" lvl="0" indent="-342900" fontAlgn="base">
              <a:lnSpc>
                <a:spcPct val="150000"/>
              </a:lnSpc>
              <a:spcBef>
                <a:spcPct val="0"/>
              </a:spcBef>
              <a:spcAft>
                <a:spcPct val="0"/>
              </a:spcAft>
              <a:buFont typeface="Arial" charset="0"/>
              <a:buChar char="•"/>
              <a:defRPr/>
            </a:pPr>
            <a:r>
              <a:rPr lang="zh-CN" altLang="en-US" sz="1600" dirty="0">
                <a:solidFill>
                  <a:srgbClr val="B71C2B"/>
                </a:solidFill>
                <a:cs typeface="+mn-ea"/>
                <a:sym typeface="+mn-lt"/>
              </a:rPr>
              <a:t>如果达到了预定目标，则转为正常运行</a:t>
            </a:r>
            <a:endParaRPr lang="en-US" altLang="zh-CN" sz="1600" dirty="0">
              <a:solidFill>
                <a:srgbClr val="B71C2B"/>
              </a:solidFill>
              <a:cs typeface="+mn-ea"/>
              <a:sym typeface="+mn-lt"/>
            </a:endParaRPr>
          </a:p>
          <a:p>
            <a:pPr marL="342900" lvl="0" indent="-342900" fontAlgn="base">
              <a:lnSpc>
                <a:spcPct val="150000"/>
              </a:lnSpc>
              <a:spcBef>
                <a:spcPct val="0"/>
              </a:spcBef>
              <a:spcAft>
                <a:spcPct val="0"/>
              </a:spcAft>
              <a:buFont typeface="Arial" charset="0"/>
              <a:buChar char="•"/>
              <a:defRPr/>
            </a:pPr>
            <a:r>
              <a:rPr lang="zh-CN" altLang="en-US" sz="1600" dirty="0">
                <a:solidFill>
                  <a:srgbClr val="B71C2B"/>
                </a:solidFill>
                <a:cs typeface="+mn-ea"/>
                <a:sym typeface="+mn-lt"/>
              </a:rPr>
              <a:t>如果达不到预定目标，则回至第五步</a:t>
            </a:r>
            <a:endParaRPr lang="zh-CN" altLang="en-US" dirty="0">
              <a:solidFill>
                <a:srgbClr val="B71C2B"/>
              </a:solidFill>
            </a:endParaRPr>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3"/>
          <p:cNvSpPr>
            <a:spLocks noChangeArrowheads="1"/>
          </p:cNvSpPr>
          <p:nvPr/>
        </p:nvSpPr>
        <p:spPr bwMode="auto">
          <a:xfrm>
            <a:off x="1677827" y="407363"/>
            <a:ext cx="646604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400" b="1" u="none" dirty="0">
                <a:solidFill>
                  <a:schemeClr val="tx1">
                    <a:lumMod val="75000"/>
                    <a:lumOff val="25000"/>
                  </a:schemeClr>
                </a:solidFill>
                <a:latin typeface="+mn-lt"/>
                <a:ea typeface="+mn-ea"/>
                <a:cs typeface="+mn-ea"/>
                <a:sym typeface="+mn-lt"/>
              </a:rPr>
              <a:t>设备状态评估用表案例</a:t>
            </a:r>
            <a:r>
              <a:rPr lang="en-US" altLang="zh-CN" sz="2400" b="1" u="none" dirty="0">
                <a:solidFill>
                  <a:schemeClr val="tx1">
                    <a:lumMod val="75000"/>
                    <a:lumOff val="25000"/>
                  </a:schemeClr>
                </a:solidFill>
                <a:latin typeface="+mn-lt"/>
                <a:ea typeface="+mn-ea"/>
                <a:cs typeface="+mn-ea"/>
                <a:sym typeface="+mn-lt"/>
              </a:rPr>
              <a:t>--</a:t>
            </a:r>
            <a:r>
              <a:rPr lang="zh-CN" altLang="en-US" sz="2400" b="1" u="none" dirty="0">
                <a:solidFill>
                  <a:schemeClr val="tx1">
                    <a:lumMod val="75000"/>
                    <a:lumOff val="25000"/>
                  </a:schemeClr>
                </a:solidFill>
                <a:latin typeface="+mn-lt"/>
                <a:ea typeface="+mn-ea"/>
                <a:cs typeface="+mn-ea"/>
                <a:sym typeface="+mn-lt"/>
              </a:rPr>
              <a:t>起重机械（一） </a:t>
            </a:r>
          </a:p>
        </p:txBody>
      </p:sp>
      <p:sp>
        <p:nvSpPr>
          <p:cNvPr id="46" name="Freeform 7"/>
          <p:cNvSpPr/>
          <p:nvPr/>
        </p:nvSpPr>
        <p:spPr bwMode="auto">
          <a:xfrm>
            <a:off x="252951" y="170154"/>
            <a:ext cx="968619" cy="969218"/>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606179" y="301055"/>
            <a:ext cx="837539" cy="838317"/>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graphicFrame>
        <p:nvGraphicFramePr>
          <p:cNvPr id="3" name="表格 2"/>
          <p:cNvGraphicFramePr>
            <a:graphicFrameLocks noGrp="1"/>
          </p:cNvGraphicFramePr>
          <p:nvPr/>
        </p:nvGraphicFramePr>
        <p:xfrm>
          <a:off x="737260" y="1459716"/>
          <a:ext cx="10922000" cy="4990921"/>
        </p:xfrm>
        <a:graphic>
          <a:graphicData uri="http://schemas.openxmlformats.org/drawingml/2006/table">
            <a:tbl>
              <a:tblPr/>
              <a:tblGrid>
                <a:gridCol w="975031"/>
                <a:gridCol w="3701390"/>
                <a:gridCol w="2631133"/>
                <a:gridCol w="1266919"/>
                <a:gridCol w="1364216"/>
                <a:gridCol w="983311"/>
              </a:tblGrid>
              <a:tr h="666750">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800" b="1" i="0" u="none" strike="noStrike" cap="none" normalizeH="0" baseline="0" dirty="0">
                          <a:ln>
                            <a:noFill/>
                          </a:ln>
                          <a:solidFill>
                            <a:srgbClr val="B71C2B"/>
                          </a:solidFill>
                          <a:effectLst/>
                          <a:latin typeface="+mn-ea"/>
                          <a:ea typeface="+mn-ea"/>
                          <a:cs typeface="+mn-ea"/>
                          <a:sym typeface="+mn-lt"/>
                        </a:rPr>
                        <a:t>序号 </a:t>
                      </a:r>
                    </a:p>
                  </a:txBody>
                  <a:tcPr marT="45724" marB="4572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800" b="1" i="0" u="none" strike="noStrike" cap="none" normalizeH="0" baseline="0" dirty="0">
                          <a:ln>
                            <a:noFill/>
                          </a:ln>
                          <a:solidFill>
                            <a:srgbClr val="B71C2B"/>
                          </a:solidFill>
                          <a:effectLst/>
                          <a:latin typeface="+mn-ea"/>
                          <a:ea typeface="+mn-ea"/>
                          <a:cs typeface="+mn-ea"/>
                          <a:sym typeface="+mn-lt"/>
                        </a:rPr>
                        <a:t>考评内容 </a:t>
                      </a:r>
                    </a:p>
                  </a:txBody>
                  <a:tcPr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800" b="1" i="0" u="none" strike="noStrike" cap="none" normalizeH="0" baseline="0" dirty="0">
                          <a:ln>
                            <a:noFill/>
                          </a:ln>
                          <a:solidFill>
                            <a:srgbClr val="B71C2B"/>
                          </a:solidFill>
                          <a:effectLst/>
                          <a:latin typeface="+mn-ea"/>
                          <a:ea typeface="+mn-ea"/>
                          <a:cs typeface="+mn-ea"/>
                          <a:sym typeface="+mn-lt"/>
                        </a:rPr>
                        <a:t>考评说明 </a:t>
                      </a:r>
                    </a:p>
                  </a:txBody>
                  <a:tcPr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800" b="1" i="0" u="none" strike="noStrike" cap="none" normalizeH="0" baseline="0" dirty="0">
                          <a:ln>
                            <a:noFill/>
                          </a:ln>
                          <a:solidFill>
                            <a:srgbClr val="B71C2B"/>
                          </a:solidFill>
                          <a:effectLst/>
                          <a:latin typeface="+mn-ea"/>
                          <a:ea typeface="+mn-ea"/>
                          <a:cs typeface="+mn-ea"/>
                          <a:sym typeface="+mn-lt"/>
                        </a:rPr>
                        <a:t>应得分 </a:t>
                      </a:r>
                    </a:p>
                  </a:txBody>
                  <a:tcPr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800" b="1" i="0" u="none" strike="noStrike" cap="none" normalizeH="0" baseline="0" dirty="0">
                          <a:ln>
                            <a:noFill/>
                          </a:ln>
                          <a:solidFill>
                            <a:srgbClr val="B71C2B"/>
                          </a:solidFill>
                          <a:effectLst/>
                          <a:latin typeface="+mn-ea"/>
                          <a:ea typeface="+mn-ea"/>
                          <a:cs typeface="+mn-ea"/>
                          <a:sym typeface="+mn-lt"/>
                        </a:rPr>
                        <a:t>实得分 </a:t>
                      </a:r>
                    </a:p>
                  </a:txBody>
                  <a:tcPr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800" b="1" i="0" u="none" strike="noStrike" cap="none" normalizeH="0" baseline="0" dirty="0">
                          <a:ln>
                            <a:noFill/>
                          </a:ln>
                          <a:solidFill>
                            <a:srgbClr val="B71C2B"/>
                          </a:solidFill>
                          <a:effectLst/>
                          <a:latin typeface="+mn-ea"/>
                          <a:ea typeface="+mn-ea"/>
                          <a:cs typeface="+mn-ea"/>
                          <a:sym typeface="+mn-lt"/>
                        </a:rPr>
                        <a:t>备注 </a:t>
                      </a:r>
                    </a:p>
                  </a:txBody>
                  <a:tcPr marT="45724" marB="45724"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89539">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Tx/>
                        <a:buNone/>
                      </a:pPr>
                      <a:r>
                        <a:rPr kumimoji="0" lang="en-US" altLang="zh-CN" sz="2000" b="0" i="0" u="none" strike="noStrike" cap="none" normalizeH="0" baseline="0" dirty="0">
                          <a:ln>
                            <a:noFill/>
                          </a:ln>
                          <a:solidFill>
                            <a:schemeClr val="tx1"/>
                          </a:solidFill>
                          <a:effectLst/>
                          <a:latin typeface="+mn-ea"/>
                          <a:ea typeface="+mn-ea"/>
                          <a:cs typeface="+mn-ea"/>
                          <a:sym typeface="+mn-lt"/>
                        </a:rPr>
                        <a:t>  1</a:t>
                      </a:r>
                    </a:p>
                  </a:txBody>
                  <a:tcPr marT="45724" marB="4572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600" b="0" i="0" u="none" strike="noStrike" cap="none" normalizeH="0" baseline="0" dirty="0">
                          <a:ln>
                            <a:noFill/>
                          </a:ln>
                          <a:solidFill>
                            <a:schemeClr val="tx1"/>
                          </a:solidFill>
                          <a:effectLst/>
                          <a:latin typeface="+mn-ea"/>
                          <a:ea typeface="+mn-ea"/>
                          <a:cs typeface="+mn-ea"/>
                          <a:sym typeface="+mn-lt"/>
                        </a:rPr>
                        <a:t>钢丝绳的断丝数、腐蚀（磨损</a:t>
                      </a:r>
                    </a:p>
                    <a:p>
                      <a:pPr marL="0" marR="0" lvl="0" indent="0" algn="l"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600" b="0" i="0" u="none" strike="noStrike" cap="none" normalizeH="0" baseline="0" dirty="0">
                          <a:ln>
                            <a:noFill/>
                          </a:ln>
                          <a:solidFill>
                            <a:schemeClr val="tx1"/>
                          </a:solidFill>
                          <a:effectLst/>
                          <a:latin typeface="+mn-ea"/>
                          <a:ea typeface="+mn-ea"/>
                          <a:cs typeface="+mn-ea"/>
                          <a:sym typeface="+mn-lt"/>
                        </a:rPr>
                        <a:t>）量、变形量、使用长度和固定状态符合国标规定</a:t>
                      </a:r>
                    </a:p>
                  </a:txBody>
                  <a:tcPr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6">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r>
                        <a:rPr kumimoji="0" lang="en-US" altLang="zh-CN" sz="1600" b="0" i="0" u="none" strike="noStrike" cap="none" normalizeH="0" baseline="0" dirty="0">
                          <a:ln>
                            <a:noFill/>
                          </a:ln>
                          <a:solidFill>
                            <a:srgbClr val="080808"/>
                          </a:solidFill>
                          <a:effectLst/>
                          <a:latin typeface="+mn-ea"/>
                          <a:ea typeface="+mn-ea"/>
                          <a:cs typeface="+mn-ea"/>
                          <a:sym typeface="+mn-lt"/>
                        </a:rPr>
                        <a:t> </a:t>
                      </a:r>
                      <a:endParaRPr kumimoji="0" lang="zh-CN" altLang="en-US" sz="1600" b="0" i="0" u="none" strike="noStrike" cap="none" normalizeH="0" baseline="0" dirty="0">
                        <a:ln>
                          <a:noFill/>
                        </a:ln>
                        <a:solidFill>
                          <a:srgbClr val="080808"/>
                        </a:solidFill>
                        <a:effectLst/>
                        <a:latin typeface="+mn-ea"/>
                        <a:ea typeface="+mn-ea"/>
                        <a:cs typeface="+mn-ea"/>
                        <a:sym typeface="+mn-lt"/>
                      </a:endParaRPr>
                    </a:p>
                    <a:p>
                      <a:pPr marL="0" marR="0" lvl="0" indent="0" algn="l" defTabSz="914400" rtl="0" eaLnBrk="1" fontAlgn="base" latinLnBrk="0" hangingPunct="1">
                        <a:lnSpc>
                          <a:spcPct val="100000"/>
                        </a:lnSpc>
                        <a:spcBef>
                          <a:spcPct val="20000"/>
                        </a:spcBef>
                        <a:spcAft>
                          <a:spcPct val="0"/>
                        </a:spcAft>
                        <a:buClr>
                          <a:schemeClr val="hlink"/>
                        </a:buClr>
                        <a:buSzPct val="70000"/>
                        <a:buFontTx/>
                        <a:buNone/>
                      </a:pPr>
                      <a:endParaRPr kumimoji="0" lang="en-US" altLang="zh-CN" sz="1600" b="0" i="0" u="none" strike="noStrike" cap="none" normalizeH="0" baseline="0" dirty="0">
                        <a:ln>
                          <a:noFill/>
                        </a:ln>
                        <a:solidFill>
                          <a:srgbClr val="080808"/>
                        </a:solidFill>
                        <a:effectLst/>
                        <a:latin typeface="+mn-ea"/>
                        <a:ea typeface="+mn-ea"/>
                        <a:cs typeface="+mn-ea"/>
                        <a:sym typeface="+mn-lt"/>
                      </a:endParaRP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rowSpan="6">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endParaRPr kumimoji="0" lang="en-US" altLang="zh-CN" sz="1800" b="0" i="0" u="none" strike="noStrike" cap="none" normalizeH="0" baseline="0">
                        <a:ln>
                          <a:noFill/>
                        </a:ln>
                        <a:solidFill>
                          <a:schemeClr val="tx1"/>
                        </a:solidFill>
                        <a:effectLst/>
                        <a:latin typeface="+mn-ea"/>
                        <a:ea typeface="+mn-ea"/>
                        <a:cs typeface="+mn-ea"/>
                        <a:sym typeface="+mn-lt"/>
                      </a:endParaRPr>
                    </a:p>
                    <a:p>
                      <a:pPr marL="0" marR="0" lvl="0" indent="0" algn="l" defTabSz="914400" rtl="0" eaLnBrk="1" fontAlgn="base" latinLnBrk="0" hangingPunct="1">
                        <a:lnSpc>
                          <a:spcPct val="100000"/>
                        </a:lnSpc>
                        <a:spcBef>
                          <a:spcPct val="20000"/>
                        </a:spcBef>
                        <a:spcAft>
                          <a:spcPct val="0"/>
                        </a:spcAft>
                        <a:buClr>
                          <a:schemeClr val="hlink"/>
                        </a:buClr>
                        <a:buSzPct val="70000"/>
                        <a:buFontTx/>
                        <a:buNone/>
                      </a:pPr>
                      <a:endParaRPr kumimoji="0" lang="en-US" altLang="zh-CN" sz="1800" b="0" i="0" u="none" strike="noStrike" cap="none" normalizeH="0" baseline="0">
                        <a:ln>
                          <a:noFill/>
                        </a:ln>
                        <a:solidFill>
                          <a:schemeClr val="tx1"/>
                        </a:solidFill>
                        <a:effectLst/>
                        <a:latin typeface="+mn-ea"/>
                        <a:ea typeface="+mn-ea"/>
                        <a:cs typeface="+mn-ea"/>
                        <a:sym typeface="+mn-lt"/>
                      </a:endParaRPr>
                    </a:p>
                    <a:p>
                      <a:pPr marL="0" marR="0" lvl="0" indent="0" algn="l" defTabSz="914400" rtl="0" eaLnBrk="1" fontAlgn="base" latinLnBrk="0" hangingPunct="1">
                        <a:lnSpc>
                          <a:spcPct val="100000"/>
                        </a:lnSpc>
                        <a:spcBef>
                          <a:spcPct val="20000"/>
                        </a:spcBef>
                        <a:spcAft>
                          <a:spcPct val="0"/>
                        </a:spcAft>
                        <a:buClr>
                          <a:schemeClr val="hlink"/>
                        </a:buClr>
                        <a:buSzPct val="70000"/>
                        <a:buFontTx/>
                        <a:buNone/>
                      </a:pPr>
                      <a:endParaRPr kumimoji="0" lang="en-US" altLang="zh-CN" sz="1800" b="0" i="0" u="none" strike="noStrike" cap="none" normalizeH="0" baseline="0">
                        <a:ln>
                          <a:noFill/>
                        </a:ln>
                        <a:solidFill>
                          <a:schemeClr val="tx1"/>
                        </a:solidFill>
                        <a:effectLst/>
                        <a:latin typeface="+mn-ea"/>
                        <a:ea typeface="+mn-ea"/>
                        <a:cs typeface="+mn-ea"/>
                        <a:sym typeface="+mn-lt"/>
                      </a:endParaRPr>
                    </a:p>
                    <a:p>
                      <a:pPr marL="0" marR="0" lvl="0" indent="0" algn="l" defTabSz="914400" rtl="0" eaLnBrk="1" fontAlgn="base" latinLnBrk="0" hangingPunct="1">
                        <a:lnSpc>
                          <a:spcPct val="100000"/>
                        </a:lnSpc>
                        <a:spcBef>
                          <a:spcPct val="20000"/>
                        </a:spcBef>
                        <a:spcAft>
                          <a:spcPct val="0"/>
                        </a:spcAft>
                        <a:buClr>
                          <a:schemeClr val="hlink"/>
                        </a:buClr>
                        <a:buSzPct val="70000"/>
                        <a:buFontTx/>
                        <a:buNone/>
                      </a:pPr>
                      <a:endParaRPr kumimoji="0" lang="en-US" altLang="zh-CN" sz="1800" b="0" i="0" u="none" strike="noStrike" cap="none" normalizeH="0" baseline="0">
                        <a:ln>
                          <a:noFill/>
                        </a:ln>
                        <a:solidFill>
                          <a:schemeClr val="tx1"/>
                        </a:solidFill>
                        <a:effectLst/>
                        <a:latin typeface="+mn-ea"/>
                        <a:ea typeface="+mn-ea"/>
                        <a:cs typeface="+mn-ea"/>
                        <a:sym typeface="+mn-lt"/>
                      </a:endParaRPr>
                    </a:p>
                    <a:p>
                      <a:pPr marL="0" marR="0" lvl="0" indent="0" algn="l" defTabSz="914400" rtl="0" eaLnBrk="1" fontAlgn="base" latinLnBrk="0" hangingPunct="1">
                        <a:lnSpc>
                          <a:spcPct val="100000"/>
                        </a:lnSpc>
                        <a:spcBef>
                          <a:spcPct val="20000"/>
                        </a:spcBef>
                        <a:spcAft>
                          <a:spcPct val="0"/>
                        </a:spcAft>
                        <a:buClr>
                          <a:schemeClr val="hlink"/>
                        </a:buClr>
                        <a:buSzPct val="70000"/>
                        <a:buFontTx/>
                        <a:buNone/>
                      </a:pPr>
                      <a:endParaRPr kumimoji="0" lang="en-US" altLang="zh-CN" sz="1800" b="0" i="0" u="none" strike="noStrike" cap="none" normalizeH="0" baseline="0">
                        <a:ln>
                          <a:noFill/>
                        </a:ln>
                        <a:solidFill>
                          <a:schemeClr val="tx1"/>
                        </a:solidFill>
                        <a:effectLst/>
                        <a:latin typeface="+mn-ea"/>
                        <a:ea typeface="+mn-ea"/>
                        <a:cs typeface="+mn-ea"/>
                        <a:sym typeface="+mn-lt"/>
                      </a:endParaRPr>
                    </a:p>
                    <a:p>
                      <a:pPr marL="0" marR="0" lvl="0" indent="0" algn="l" defTabSz="914400" rtl="0" eaLnBrk="1" fontAlgn="base" latinLnBrk="0" hangingPunct="1">
                        <a:lnSpc>
                          <a:spcPct val="100000"/>
                        </a:lnSpc>
                        <a:spcBef>
                          <a:spcPct val="20000"/>
                        </a:spcBef>
                        <a:spcAft>
                          <a:spcPct val="0"/>
                        </a:spcAft>
                        <a:buClr>
                          <a:schemeClr val="hlink"/>
                        </a:buClr>
                        <a:buSzPct val="70000"/>
                        <a:buFontTx/>
                        <a:buNone/>
                      </a:pPr>
                      <a:r>
                        <a:rPr kumimoji="0" lang="en-US" altLang="zh-CN" sz="1800" b="0" i="0" u="none" strike="noStrike" cap="none" normalizeH="0" baseline="0">
                          <a:ln>
                            <a:noFill/>
                          </a:ln>
                          <a:solidFill>
                            <a:schemeClr val="tx1"/>
                          </a:solidFill>
                          <a:effectLst/>
                          <a:latin typeface="+mn-ea"/>
                          <a:ea typeface="+mn-ea"/>
                          <a:cs typeface="+mn-ea"/>
                          <a:sym typeface="+mn-lt"/>
                        </a:rPr>
                        <a:t>   32</a:t>
                      </a:r>
                    </a:p>
                    <a:p>
                      <a:pPr marL="0" marR="0" lvl="0" indent="0" algn="l" defTabSz="914400" rtl="0" eaLnBrk="1" fontAlgn="base" latinLnBrk="0" hangingPunct="1">
                        <a:lnSpc>
                          <a:spcPct val="100000"/>
                        </a:lnSpc>
                        <a:spcBef>
                          <a:spcPct val="20000"/>
                        </a:spcBef>
                        <a:spcAft>
                          <a:spcPct val="0"/>
                        </a:spcAft>
                        <a:buClr>
                          <a:schemeClr val="hlink"/>
                        </a:buClr>
                        <a:buSzPct val="70000"/>
                        <a:buFontTx/>
                        <a:buNone/>
                      </a:pPr>
                      <a:endParaRPr kumimoji="0" lang="en-US" altLang="zh-CN" sz="1800" b="0" i="0" u="none" strike="noStrike" cap="none" normalizeH="0" baseline="0">
                        <a:ln>
                          <a:noFill/>
                        </a:ln>
                        <a:solidFill>
                          <a:schemeClr val="tx1"/>
                        </a:solidFill>
                        <a:effectLst/>
                        <a:latin typeface="+mn-ea"/>
                        <a:ea typeface="+mn-ea"/>
                        <a:cs typeface="+mn-ea"/>
                        <a:sym typeface="+mn-lt"/>
                      </a:endParaRPr>
                    </a:p>
                    <a:p>
                      <a:pPr marL="0" marR="0" lvl="0" indent="0" algn="l" defTabSz="914400" rtl="0" eaLnBrk="1" fontAlgn="base" latinLnBrk="0" hangingPunct="1">
                        <a:lnSpc>
                          <a:spcPct val="100000"/>
                        </a:lnSpc>
                        <a:spcBef>
                          <a:spcPct val="20000"/>
                        </a:spcBef>
                        <a:spcAft>
                          <a:spcPct val="0"/>
                        </a:spcAft>
                        <a:buClr>
                          <a:schemeClr val="hlink"/>
                        </a:buClr>
                        <a:buSzPct val="70000"/>
                        <a:buFontTx/>
                        <a:buNone/>
                      </a:pPr>
                      <a:endParaRPr kumimoji="0" lang="en-US" altLang="zh-CN" sz="1800" b="0" i="0" u="none" strike="noStrike" cap="none" normalizeH="0" baseline="0">
                        <a:ln>
                          <a:noFill/>
                        </a:ln>
                        <a:solidFill>
                          <a:schemeClr val="tx1"/>
                        </a:solidFill>
                        <a:effectLst/>
                        <a:latin typeface="+mn-ea"/>
                        <a:ea typeface="+mn-ea"/>
                        <a:cs typeface="+mn-ea"/>
                        <a:sym typeface="+mn-lt"/>
                      </a:endParaRPr>
                    </a:p>
                    <a:p>
                      <a:pPr marL="0" marR="0" lvl="0" indent="0" algn="l" defTabSz="914400" rtl="0" eaLnBrk="1" fontAlgn="base" latinLnBrk="0" hangingPunct="1">
                        <a:lnSpc>
                          <a:spcPct val="100000"/>
                        </a:lnSpc>
                        <a:spcBef>
                          <a:spcPct val="20000"/>
                        </a:spcBef>
                        <a:spcAft>
                          <a:spcPct val="0"/>
                        </a:spcAft>
                        <a:buClr>
                          <a:schemeClr val="hlink"/>
                        </a:buClr>
                        <a:buSzPct val="70000"/>
                        <a:buFontTx/>
                        <a:buNone/>
                      </a:pPr>
                      <a:endParaRPr kumimoji="0" lang="en-US" altLang="zh-CN" sz="1800" b="0" i="0" u="none" strike="noStrike" cap="none" normalizeH="0" baseline="0">
                        <a:ln>
                          <a:noFill/>
                        </a:ln>
                        <a:solidFill>
                          <a:schemeClr val="tx1"/>
                        </a:solidFill>
                        <a:effectLst/>
                        <a:latin typeface="+mn-ea"/>
                        <a:ea typeface="+mn-ea"/>
                        <a:cs typeface="+mn-ea"/>
                        <a:sym typeface="+mn-lt"/>
                      </a:endParaRPr>
                    </a:p>
                    <a:p>
                      <a:pPr marL="0" marR="0" lvl="0" indent="0" algn="l" defTabSz="914400" rtl="0" eaLnBrk="1" fontAlgn="base" latinLnBrk="0" hangingPunct="1">
                        <a:lnSpc>
                          <a:spcPct val="100000"/>
                        </a:lnSpc>
                        <a:spcBef>
                          <a:spcPct val="20000"/>
                        </a:spcBef>
                        <a:spcAft>
                          <a:spcPct val="0"/>
                        </a:spcAft>
                        <a:buClr>
                          <a:schemeClr val="hlink"/>
                        </a:buClr>
                        <a:buSzPct val="70000"/>
                        <a:buFontTx/>
                        <a:buNone/>
                      </a:pPr>
                      <a:endParaRPr kumimoji="0" lang="en-US" altLang="zh-CN" sz="1800" b="0" i="0" u="none" strike="noStrike" cap="none" normalizeH="0" baseline="0">
                        <a:ln>
                          <a:noFill/>
                        </a:ln>
                        <a:solidFill>
                          <a:schemeClr val="tx1"/>
                        </a:solidFill>
                        <a:effectLst/>
                        <a:latin typeface="+mn-ea"/>
                        <a:ea typeface="+mn-ea"/>
                        <a:cs typeface="+mn-ea"/>
                        <a:sym typeface="+mn-lt"/>
                      </a:endParaRPr>
                    </a:p>
                    <a:p>
                      <a:pPr marL="0" marR="0" lvl="0" indent="0" algn="l" defTabSz="914400" rtl="0" eaLnBrk="1" fontAlgn="base" latinLnBrk="0" hangingPunct="1">
                        <a:lnSpc>
                          <a:spcPct val="100000"/>
                        </a:lnSpc>
                        <a:spcBef>
                          <a:spcPct val="20000"/>
                        </a:spcBef>
                        <a:spcAft>
                          <a:spcPct val="0"/>
                        </a:spcAft>
                        <a:buClr>
                          <a:schemeClr val="hlink"/>
                        </a:buClr>
                        <a:buSzPct val="70000"/>
                        <a:buFontTx/>
                        <a:buNone/>
                      </a:pPr>
                      <a:endParaRPr kumimoji="0" lang="en-US" altLang="zh-CN" sz="1800" b="0" i="0" u="none" strike="noStrike" cap="none" normalizeH="0" baseline="0">
                        <a:ln>
                          <a:noFill/>
                        </a:ln>
                        <a:solidFill>
                          <a:schemeClr val="tx1"/>
                        </a:solidFill>
                        <a:effectLst/>
                        <a:latin typeface="+mn-ea"/>
                        <a:ea typeface="+mn-ea"/>
                        <a:cs typeface="+mn-ea"/>
                        <a:sym typeface="+mn-lt"/>
                      </a:endParaRPr>
                    </a:p>
                    <a:p>
                      <a:pPr marL="0" marR="0" lvl="0" indent="0" algn="l" defTabSz="914400" rtl="0" eaLnBrk="1" fontAlgn="base" latinLnBrk="0" hangingPunct="1">
                        <a:lnSpc>
                          <a:spcPct val="100000"/>
                        </a:lnSpc>
                        <a:spcBef>
                          <a:spcPct val="20000"/>
                        </a:spcBef>
                        <a:spcAft>
                          <a:spcPct val="0"/>
                        </a:spcAft>
                        <a:buClr>
                          <a:schemeClr val="hlink"/>
                        </a:buClr>
                        <a:buSzPct val="70000"/>
                        <a:buFontTx/>
                        <a:buNone/>
                      </a:pPr>
                      <a:endParaRPr kumimoji="0" lang="en-US" altLang="zh-CN" sz="1800" b="0" i="0" u="none" strike="noStrike" cap="none" normalizeH="0" baseline="0">
                        <a:ln>
                          <a:noFill/>
                        </a:ln>
                        <a:solidFill>
                          <a:schemeClr val="tx1"/>
                        </a:solidFill>
                        <a:effectLst/>
                        <a:latin typeface="+mn-ea"/>
                        <a:ea typeface="+mn-ea"/>
                        <a:cs typeface="+mn-ea"/>
                        <a:sym typeface="+mn-lt"/>
                      </a:endParaRPr>
                    </a:p>
                    <a:p>
                      <a:pPr marL="0" marR="0" lvl="0" indent="0" algn="l" defTabSz="914400" rtl="0" eaLnBrk="1" fontAlgn="base" latinLnBrk="0" hangingPunct="1">
                        <a:lnSpc>
                          <a:spcPct val="100000"/>
                        </a:lnSpc>
                        <a:spcBef>
                          <a:spcPct val="20000"/>
                        </a:spcBef>
                        <a:spcAft>
                          <a:spcPct val="0"/>
                        </a:spcAft>
                        <a:buClr>
                          <a:schemeClr val="hlink"/>
                        </a:buClr>
                        <a:buSzPct val="70000"/>
                        <a:buFontTx/>
                        <a:buNone/>
                      </a:pPr>
                      <a:endParaRPr kumimoji="0" lang="en-US" altLang="zh-CN" sz="1800" b="0" i="0" u="none" strike="noStrike" cap="none" normalizeH="0" baseline="0">
                        <a:ln>
                          <a:noFill/>
                        </a:ln>
                        <a:solidFill>
                          <a:schemeClr val="tx1"/>
                        </a:solidFill>
                        <a:effectLst/>
                        <a:latin typeface="+mn-ea"/>
                        <a:ea typeface="+mn-ea"/>
                        <a:cs typeface="+mn-ea"/>
                        <a:sym typeface="+mn-lt"/>
                      </a:endParaRP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rowSpan="6">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endParaRPr kumimoji="0" lang="zh-CN" altLang="zh-CN" sz="1800" b="0" i="0" u="none" strike="noStrike" cap="none" normalizeH="0" baseline="0">
                        <a:ln>
                          <a:noFill/>
                        </a:ln>
                        <a:solidFill>
                          <a:schemeClr val="tx1"/>
                        </a:solidFill>
                        <a:effectLst/>
                        <a:latin typeface="+mn-ea"/>
                        <a:ea typeface="+mn-ea"/>
                        <a:cs typeface="+mn-ea"/>
                        <a:sym typeface="+mn-lt"/>
                      </a:endParaRP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rowSpan="6">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endParaRPr kumimoji="0" lang="zh-CN" altLang="zh-CN" sz="1800" b="0" i="0" u="none" strike="noStrike" cap="none" normalizeH="0" baseline="0">
                        <a:ln>
                          <a:noFill/>
                        </a:ln>
                        <a:solidFill>
                          <a:schemeClr val="tx1"/>
                        </a:solidFill>
                        <a:effectLst/>
                        <a:latin typeface="+mn-ea"/>
                        <a:ea typeface="+mn-ea"/>
                        <a:cs typeface="+mn-ea"/>
                        <a:sym typeface="+mn-lt"/>
                      </a:endParaRP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520700">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Tx/>
                        <a:buNone/>
                      </a:pPr>
                      <a:r>
                        <a:rPr kumimoji="0" lang="en-US" altLang="zh-CN" sz="2000" b="0" i="0" u="none" strike="noStrike" cap="none" normalizeH="0" baseline="0">
                          <a:ln>
                            <a:noFill/>
                          </a:ln>
                          <a:solidFill>
                            <a:schemeClr val="tx1"/>
                          </a:solidFill>
                          <a:effectLst/>
                          <a:latin typeface="+mn-ea"/>
                          <a:ea typeface="+mn-ea"/>
                          <a:cs typeface="+mn-ea"/>
                          <a:sym typeface="+mn-lt"/>
                        </a:rPr>
                        <a:t>  2</a:t>
                      </a:r>
                    </a:p>
                  </a:txBody>
                  <a:tcPr marT="45724" marB="4572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600" b="0" i="0" u="none" strike="noStrike" cap="none" normalizeH="0" baseline="0" dirty="0">
                          <a:ln>
                            <a:noFill/>
                          </a:ln>
                          <a:solidFill>
                            <a:schemeClr val="tx1"/>
                          </a:solidFill>
                          <a:effectLst/>
                          <a:latin typeface="+mn-ea"/>
                          <a:ea typeface="+mn-ea"/>
                          <a:cs typeface="+mn-ea"/>
                          <a:sym typeface="+mn-lt"/>
                        </a:rPr>
                        <a:t>滑轮的护罩完好，转动灵活</a:t>
                      </a:r>
                      <a:endParaRPr kumimoji="0" lang="zh-CN" altLang="en-US" sz="2800" b="0" i="0" u="none" strike="noStrike" cap="none" normalizeH="0" baseline="0" dirty="0">
                        <a:ln>
                          <a:noFill/>
                        </a:ln>
                        <a:solidFill>
                          <a:schemeClr val="tx1"/>
                        </a:solidFill>
                        <a:effectLst/>
                        <a:latin typeface="+mn-ea"/>
                        <a:ea typeface="+mn-ea"/>
                        <a:cs typeface="+mn-ea"/>
                        <a:sym typeface="+mn-lt"/>
                      </a:endParaRPr>
                    </a:p>
                  </a:txBody>
                  <a:tcPr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p>
                  </a:txBody>
                  <a:tcPr/>
                </a:tc>
                <a:tc vMerge="1">
                  <a:txBody>
                    <a:bodyPr/>
                    <a:lstStyle/>
                    <a:p>
                      <a:endParaRPr lang="zh-CN"/>
                    </a:p>
                  </a:txBody>
                  <a:tcPr/>
                </a:tc>
                <a:tc vMerge="1">
                  <a:txBody>
                    <a:bodyPr/>
                    <a:lstStyle/>
                    <a:p>
                      <a:endParaRPr lang="zh-CN"/>
                    </a:p>
                  </a:txBody>
                  <a:tcPr/>
                </a:tc>
                <a:tc vMerge="1">
                  <a:txBody>
                    <a:bodyPr/>
                    <a:lstStyle/>
                    <a:p>
                      <a:endParaRPr lang="zh-CN"/>
                    </a:p>
                  </a:txBody>
                  <a:tcPr/>
                </a:tc>
              </a:tr>
              <a:tr h="749300">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Tx/>
                        <a:buNone/>
                      </a:pPr>
                      <a:r>
                        <a:rPr kumimoji="0" lang="en-US" altLang="zh-CN" sz="2000" b="0" i="0" u="none" strike="noStrike" cap="none" normalizeH="0" baseline="0">
                          <a:ln>
                            <a:noFill/>
                          </a:ln>
                          <a:solidFill>
                            <a:schemeClr val="tx1"/>
                          </a:solidFill>
                          <a:effectLst/>
                          <a:latin typeface="+mn-ea"/>
                          <a:ea typeface="+mn-ea"/>
                          <a:cs typeface="+mn-ea"/>
                          <a:sym typeface="+mn-lt"/>
                        </a:rPr>
                        <a:t>  3</a:t>
                      </a:r>
                    </a:p>
                  </a:txBody>
                  <a:tcPr marT="45724" marB="4572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600" b="0" i="0" u="none" strike="noStrike" cap="none" normalizeH="0" baseline="0" dirty="0">
                          <a:ln>
                            <a:noFill/>
                          </a:ln>
                          <a:solidFill>
                            <a:schemeClr val="tx1"/>
                          </a:solidFill>
                          <a:effectLst/>
                          <a:latin typeface="+mn-ea"/>
                          <a:ea typeface="+mn-ea"/>
                          <a:cs typeface="+mn-ea"/>
                          <a:sym typeface="+mn-lt"/>
                        </a:rPr>
                        <a:t>吊钩等取物装置无裂纹、明显</a:t>
                      </a:r>
                    </a:p>
                    <a:p>
                      <a:pPr marL="0" marR="0" lvl="0" indent="0" algn="l"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600" b="0" i="0" u="none" strike="noStrike" cap="none" normalizeH="0" baseline="0" dirty="0">
                          <a:ln>
                            <a:noFill/>
                          </a:ln>
                          <a:solidFill>
                            <a:schemeClr val="tx1"/>
                          </a:solidFill>
                          <a:effectLst/>
                          <a:latin typeface="+mn-ea"/>
                          <a:ea typeface="+mn-ea"/>
                          <a:cs typeface="+mn-ea"/>
                          <a:sym typeface="+mn-lt"/>
                        </a:rPr>
                        <a:t>变形或磨损超标等缺陷，紧固装置完好</a:t>
                      </a:r>
                    </a:p>
                  </a:txBody>
                  <a:tcPr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p>
                  </a:txBody>
                  <a:tcPr/>
                </a:tc>
                <a:tc vMerge="1">
                  <a:txBody>
                    <a:bodyPr/>
                    <a:lstStyle/>
                    <a:p>
                      <a:endParaRPr lang="zh-CN"/>
                    </a:p>
                  </a:txBody>
                  <a:tcPr/>
                </a:tc>
                <a:tc vMerge="1">
                  <a:txBody>
                    <a:bodyPr/>
                    <a:lstStyle/>
                    <a:p>
                      <a:endParaRPr lang="zh-CN"/>
                    </a:p>
                  </a:txBody>
                  <a:tcPr/>
                </a:tc>
                <a:tc vMerge="1">
                  <a:txBody>
                    <a:bodyPr/>
                    <a:lstStyle/>
                    <a:p>
                      <a:endParaRPr lang="zh-CN"/>
                    </a:p>
                  </a:txBody>
                  <a:tcPr/>
                </a:tc>
              </a:tr>
              <a:tr h="711200">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Tx/>
                        <a:buNone/>
                      </a:pPr>
                      <a:r>
                        <a:rPr kumimoji="0" lang="en-US" altLang="zh-CN" sz="2000" b="0" i="0" u="none" strike="noStrike" cap="none" normalizeH="0" baseline="0">
                          <a:ln>
                            <a:noFill/>
                          </a:ln>
                          <a:solidFill>
                            <a:schemeClr val="tx1"/>
                          </a:solidFill>
                          <a:effectLst/>
                          <a:latin typeface="+mn-ea"/>
                          <a:ea typeface="+mn-ea"/>
                          <a:cs typeface="+mn-ea"/>
                          <a:sym typeface="+mn-lt"/>
                        </a:rPr>
                        <a:t>  4</a:t>
                      </a:r>
                    </a:p>
                  </a:txBody>
                  <a:tcPr marT="45724" marB="4572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600" b="0" i="0" u="none" strike="noStrike" cap="none" normalizeH="0" baseline="0" dirty="0">
                          <a:ln>
                            <a:noFill/>
                          </a:ln>
                          <a:solidFill>
                            <a:schemeClr val="tx1"/>
                          </a:solidFill>
                          <a:effectLst/>
                          <a:latin typeface="+mn-ea"/>
                          <a:ea typeface="+mn-ea"/>
                          <a:cs typeface="+mn-ea"/>
                          <a:sym typeface="+mn-lt"/>
                        </a:rPr>
                        <a:t>制动器工作可靠，连接件无超标使用，安装与制动力矩符合要求</a:t>
                      </a:r>
                    </a:p>
                  </a:txBody>
                  <a:tcPr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p>
                  </a:txBody>
                  <a:tcPr/>
                </a:tc>
                <a:tc vMerge="1">
                  <a:txBody>
                    <a:bodyPr/>
                    <a:lstStyle/>
                    <a:p>
                      <a:endParaRPr lang="zh-CN"/>
                    </a:p>
                  </a:txBody>
                  <a:tcPr/>
                </a:tc>
                <a:tc vMerge="1">
                  <a:txBody>
                    <a:bodyPr/>
                    <a:lstStyle/>
                    <a:p>
                      <a:endParaRPr lang="zh-CN"/>
                    </a:p>
                  </a:txBody>
                  <a:tcPr/>
                </a:tc>
                <a:tc vMerge="1">
                  <a:txBody>
                    <a:bodyPr/>
                    <a:lstStyle/>
                    <a:p>
                      <a:endParaRPr lang="zh-CN"/>
                    </a:p>
                  </a:txBody>
                  <a:tcPr/>
                </a:tc>
              </a:tr>
              <a:tr h="665222">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Tx/>
                        <a:buNone/>
                      </a:pPr>
                      <a:r>
                        <a:rPr kumimoji="0" lang="en-US" altLang="zh-CN" sz="2000" b="0" i="0" u="none" strike="noStrike" cap="none" normalizeH="0" baseline="0">
                          <a:ln>
                            <a:noFill/>
                          </a:ln>
                          <a:solidFill>
                            <a:schemeClr val="tx1"/>
                          </a:solidFill>
                          <a:effectLst/>
                          <a:latin typeface="+mn-ea"/>
                          <a:ea typeface="+mn-ea"/>
                          <a:cs typeface="+mn-ea"/>
                          <a:sym typeface="+mn-lt"/>
                        </a:rPr>
                        <a:t>  5</a:t>
                      </a:r>
                    </a:p>
                  </a:txBody>
                  <a:tcPr marT="45724" marB="4572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600" b="0" i="0" u="none" strike="noStrike" cap="none" normalizeH="0" baseline="0" dirty="0">
                          <a:ln>
                            <a:noFill/>
                          </a:ln>
                          <a:solidFill>
                            <a:schemeClr val="tx1"/>
                          </a:solidFill>
                          <a:effectLst/>
                          <a:latin typeface="+mn-ea"/>
                          <a:ea typeface="+mn-ea"/>
                          <a:cs typeface="+mn-ea"/>
                          <a:sym typeface="+mn-lt"/>
                        </a:rPr>
                        <a:t>各类行程限位、限量开关与联锁保护装置完好可靠</a:t>
                      </a:r>
                      <a:endParaRPr kumimoji="0" lang="zh-CN" altLang="en-US" sz="2800" b="0" i="0" u="none" strike="noStrike" cap="none" normalizeH="0" baseline="0" dirty="0">
                        <a:ln>
                          <a:noFill/>
                        </a:ln>
                        <a:solidFill>
                          <a:schemeClr val="tx1"/>
                        </a:solidFill>
                        <a:effectLst/>
                        <a:latin typeface="+mn-ea"/>
                        <a:ea typeface="+mn-ea"/>
                        <a:cs typeface="+mn-ea"/>
                        <a:sym typeface="+mn-lt"/>
                      </a:endParaRPr>
                    </a:p>
                  </a:txBody>
                  <a:tcPr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p>
                  </a:txBody>
                  <a:tcPr/>
                </a:tc>
                <a:tc vMerge="1">
                  <a:txBody>
                    <a:bodyPr/>
                    <a:lstStyle/>
                    <a:p>
                      <a:endParaRPr lang="zh-CN"/>
                    </a:p>
                  </a:txBody>
                  <a:tcPr/>
                </a:tc>
                <a:tc vMerge="1">
                  <a:txBody>
                    <a:bodyPr/>
                    <a:lstStyle/>
                    <a:p>
                      <a:endParaRPr lang="zh-CN"/>
                    </a:p>
                  </a:txBody>
                  <a:tcPr/>
                </a:tc>
                <a:tc vMerge="1">
                  <a:txBody>
                    <a:bodyPr/>
                    <a:lstStyle/>
                    <a:p>
                      <a:endParaRPr lang="zh-CN"/>
                    </a:p>
                  </a:txBody>
                  <a:tcPr/>
                </a:tc>
              </a:tr>
              <a:tr h="688210">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Tx/>
                        <a:buNone/>
                      </a:pPr>
                      <a:r>
                        <a:rPr kumimoji="0" lang="en-US" altLang="zh-CN" sz="2000" b="0" i="0" u="none" strike="noStrike" cap="none" normalizeH="0" baseline="0" dirty="0">
                          <a:ln>
                            <a:noFill/>
                          </a:ln>
                          <a:solidFill>
                            <a:schemeClr val="tx1"/>
                          </a:solidFill>
                          <a:effectLst/>
                          <a:latin typeface="+mn-ea"/>
                          <a:ea typeface="+mn-ea"/>
                          <a:cs typeface="+mn-ea"/>
                          <a:sym typeface="+mn-lt"/>
                        </a:rPr>
                        <a:t>  6</a:t>
                      </a:r>
                    </a:p>
                  </a:txBody>
                  <a:tcPr marT="45724" marB="4572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600" b="0" i="0" u="none" strike="noStrike" cap="none" normalizeH="0" baseline="0" dirty="0">
                          <a:ln>
                            <a:noFill/>
                          </a:ln>
                          <a:solidFill>
                            <a:schemeClr val="tx1"/>
                          </a:solidFill>
                          <a:effectLst/>
                          <a:latin typeface="+mn-ea"/>
                          <a:ea typeface="+mn-ea"/>
                          <a:cs typeface="+mn-ea"/>
                          <a:sym typeface="+mn-lt"/>
                        </a:rPr>
                        <a:t>紧停开关、缓冲器和终端止挡器等停车保护装置使用有效</a:t>
                      </a:r>
                      <a:endParaRPr kumimoji="0" lang="zh-CN" altLang="en-US" sz="2800" b="0" i="0" u="none" strike="noStrike" cap="none" normalizeH="0" baseline="0" dirty="0">
                        <a:ln>
                          <a:noFill/>
                        </a:ln>
                        <a:solidFill>
                          <a:schemeClr val="tx1"/>
                        </a:solidFill>
                        <a:effectLst/>
                        <a:latin typeface="+mn-ea"/>
                        <a:ea typeface="+mn-ea"/>
                        <a:cs typeface="+mn-ea"/>
                        <a:sym typeface="+mn-lt"/>
                      </a:endParaRPr>
                    </a:p>
                  </a:txBody>
                  <a:tcPr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p>
                  </a:txBody>
                  <a:tcPr/>
                </a:tc>
                <a:tc vMerge="1">
                  <a:txBody>
                    <a:bodyPr/>
                    <a:lstStyle/>
                    <a:p>
                      <a:endParaRPr lang="zh-CN"/>
                    </a:p>
                  </a:txBody>
                  <a:tcPr/>
                </a:tc>
                <a:tc vMerge="1">
                  <a:txBody>
                    <a:bodyPr/>
                    <a:lstStyle/>
                    <a:p>
                      <a:endParaRPr lang="zh-CN"/>
                    </a:p>
                  </a:txBody>
                  <a:tcPr/>
                </a:tc>
                <a:tc vMerge="1">
                  <a:txBody>
                    <a:bodyPr/>
                    <a:lstStyle/>
                    <a:p>
                      <a:endParaRPr lang="zh-CN"/>
                    </a:p>
                  </a:txBody>
                  <a:tcPr/>
                </a:tc>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3" name="组合 2"/>
          <p:cNvGrpSpPr/>
          <p:nvPr/>
        </p:nvGrpSpPr>
        <p:grpSpPr>
          <a:xfrm>
            <a:off x="7721179" y="5314069"/>
            <a:ext cx="4470821" cy="3087862"/>
            <a:chOff x="8793059" y="2348761"/>
            <a:chExt cx="4470821" cy="3087862"/>
          </a:xfrm>
        </p:grpSpPr>
        <p:sp>
          <p:nvSpPr>
            <p:cNvPr id="46" name="Freeform 7"/>
            <p:cNvSpPr/>
            <p:nvPr/>
          </p:nvSpPr>
          <p:spPr bwMode="auto">
            <a:xfrm>
              <a:off x="8793059" y="2348761"/>
              <a:ext cx="3085954" cy="3087862"/>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10595538" y="2557281"/>
              <a:ext cx="2668342" cy="2670821"/>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grpSp>
      <p:sp>
        <p:nvSpPr>
          <p:cNvPr id="16" name="文本框 1"/>
          <p:cNvSpPr txBox="1">
            <a:spLocks noChangeArrowheads="1"/>
          </p:cNvSpPr>
          <p:nvPr/>
        </p:nvSpPr>
        <p:spPr bwMode="auto">
          <a:xfrm>
            <a:off x="2502581" y="2310496"/>
            <a:ext cx="919321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a:ea typeface="宋体" charset="-122"/>
              </a:defRPr>
            </a:lvl1pPr>
            <a:lvl2pPr marL="742950" indent="-285750">
              <a:defRPr>
                <a:solidFill>
                  <a:schemeClr val="tx1"/>
                </a:solidFill>
                <a:latin typeface="Calibri"/>
                <a:ea typeface="宋体" charset="-122"/>
              </a:defRPr>
            </a:lvl2pPr>
            <a:lvl3pPr marL="1143000" indent="-228600">
              <a:defRPr>
                <a:solidFill>
                  <a:schemeClr val="tx1"/>
                </a:solidFill>
                <a:latin typeface="Calibri"/>
                <a:ea typeface="宋体" charset="-122"/>
              </a:defRPr>
            </a:lvl3pPr>
            <a:lvl4pPr marL="1600200" indent="-228600">
              <a:defRPr>
                <a:solidFill>
                  <a:schemeClr val="tx1"/>
                </a:solidFill>
                <a:latin typeface="Calibri"/>
                <a:ea typeface="宋体" charset="-122"/>
              </a:defRPr>
            </a:lvl4pPr>
            <a:lvl5pPr marL="2057400" indent="-228600">
              <a:defRPr>
                <a:solidFill>
                  <a:schemeClr val="tx1"/>
                </a:solidFill>
                <a:latin typeface="Calibri"/>
                <a:ea typeface="宋体" charset="-122"/>
              </a:defRPr>
            </a:lvl5pPr>
            <a:lvl6pPr marL="2514600" indent="-228600" fontAlgn="base">
              <a:spcBef>
                <a:spcPct val="0"/>
              </a:spcBef>
              <a:spcAft>
                <a:spcPct val="0"/>
              </a:spcAft>
              <a:defRPr>
                <a:solidFill>
                  <a:schemeClr val="tx1"/>
                </a:solidFill>
                <a:latin typeface="Calibri"/>
                <a:ea typeface="宋体" charset="-122"/>
              </a:defRPr>
            </a:lvl6pPr>
            <a:lvl7pPr marL="2971800" indent="-228600" fontAlgn="base">
              <a:spcBef>
                <a:spcPct val="0"/>
              </a:spcBef>
              <a:spcAft>
                <a:spcPct val="0"/>
              </a:spcAft>
              <a:defRPr>
                <a:solidFill>
                  <a:schemeClr val="tx1"/>
                </a:solidFill>
                <a:latin typeface="Calibri"/>
                <a:ea typeface="宋体" charset="-122"/>
              </a:defRPr>
            </a:lvl7pPr>
            <a:lvl8pPr marL="3429000" indent="-228600" fontAlgn="base">
              <a:spcBef>
                <a:spcPct val="0"/>
              </a:spcBef>
              <a:spcAft>
                <a:spcPct val="0"/>
              </a:spcAft>
              <a:defRPr>
                <a:solidFill>
                  <a:schemeClr val="tx1"/>
                </a:solidFill>
                <a:latin typeface="Calibri"/>
                <a:ea typeface="宋体" charset="-122"/>
              </a:defRPr>
            </a:lvl8pPr>
            <a:lvl9pPr marL="3886200" indent="-228600" fontAlgn="base">
              <a:spcBef>
                <a:spcPct val="0"/>
              </a:spcBef>
              <a:spcAft>
                <a:spcPct val="0"/>
              </a:spcAft>
              <a:defRPr>
                <a:solidFill>
                  <a:schemeClr val="tx1"/>
                </a:solidFill>
                <a:latin typeface="Calibri"/>
                <a:ea typeface="宋体" charset="-122"/>
              </a:defRPr>
            </a:lvl9pPr>
          </a:lstStyle>
          <a:p>
            <a:pPr>
              <a:defRPr/>
            </a:pPr>
            <a:r>
              <a:rPr lang="zh-CN" altLang="en-US" sz="6000" b="1" dirty="0">
                <a:solidFill>
                  <a:srgbClr val="B71C2B"/>
                </a:solidFill>
                <a:latin typeface="微软雅黑" charset="-122"/>
                <a:ea typeface="微软雅黑" charset="-122"/>
              </a:rPr>
              <a:t>设备本质安全的基本原理</a:t>
            </a:r>
          </a:p>
        </p:txBody>
      </p:sp>
      <p:grpSp>
        <p:nvGrpSpPr>
          <p:cNvPr id="17" name="组合 16"/>
          <p:cNvGrpSpPr/>
          <p:nvPr/>
        </p:nvGrpSpPr>
        <p:grpSpPr bwMode="auto">
          <a:xfrm>
            <a:off x="921431" y="2241776"/>
            <a:ext cx="1289050" cy="1295400"/>
            <a:chOff x="3439886" y="2047910"/>
            <a:chExt cx="608204" cy="611710"/>
          </a:xfrm>
        </p:grpSpPr>
        <p:sp>
          <p:nvSpPr>
            <p:cNvPr id="25" name="矩形 24"/>
            <p:cNvSpPr/>
            <p:nvPr/>
          </p:nvSpPr>
          <p:spPr>
            <a:xfrm>
              <a:off x="3439886" y="2047910"/>
              <a:ext cx="608204" cy="607962"/>
            </a:xfrm>
            <a:prstGeom prst="rect">
              <a:avLst/>
            </a:prstGeom>
            <a:solidFill>
              <a:srgbClr val="3B383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p>
          </p:txBody>
        </p:sp>
        <p:sp>
          <p:nvSpPr>
            <p:cNvPr id="26" name="直角三角形 25"/>
            <p:cNvSpPr/>
            <p:nvPr/>
          </p:nvSpPr>
          <p:spPr>
            <a:xfrm>
              <a:off x="3439886" y="2051658"/>
              <a:ext cx="608204" cy="607962"/>
            </a:xfrm>
            <a:prstGeom prst="rtTriangle">
              <a:avLst/>
            </a:prstGeom>
            <a:solidFill>
              <a:srgbClr val="B71C2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p>
          </p:txBody>
        </p:sp>
      </p:grpSp>
      <p:sp>
        <p:nvSpPr>
          <p:cNvPr id="18" name="文本框 3"/>
          <p:cNvSpPr txBox="1">
            <a:spLocks noChangeArrowheads="1"/>
          </p:cNvSpPr>
          <p:nvPr/>
        </p:nvSpPr>
        <p:spPr bwMode="auto">
          <a:xfrm>
            <a:off x="1213531" y="2329088"/>
            <a:ext cx="7048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charset="0"/>
              <a:buChar char="•"/>
              <a:defRPr sz="2800">
                <a:solidFill>
                  <a:schemeClr val="tx1"/>
                </a:solidFill>
                <a:latin typeface="Calibri"/>
                <a:ea typeface="宋体" charset="-122"/>
              </a:defRPr>
            </a:lvl1pPr>
            <a:lvl2pPr marL="742950" indent="-285750">
              <a:lnSpc>
                <a:spcPct val="90000"/>
              </a:lnSpc>
              <a:spcBef>
                <a:spcPts val="500"/>
              </a:spcBef>
              <a:buFont typeface="Arial" charset="0"/>
              <a:buChar char="•"/>
              <a:defRPr sz="2400">
                <a:solidFill>
                  <a:schemeClr val="tx1"/>
                </a:solidFill>
                <a:latin typeface="Calibri"/>
                <a:ea typeface="宋体" charset="-122"/>
              </a:defRPr>
            </a:lvl2pPr>
            <a:lvl3pPr marL="1143000" indent="-228600">
              <a:lnSpc>
                <a:spcPct val="90000"/>
              </a:lnSpc>
              <a:spcBef>
                <a:spcPts val="500"/>
              </a:spcBef>
              <a:buFont typeface="Arial" charset="0"/>
              <a:buChar char="•"/>
              <a:defRPr sz="2000">
                <a:solidFill>
                  <a:schemeClr val="tx1"/>
                </a:solidFill>
                <a:latin typeface="Calibri"/>
                <a:ea typeface="宋体" charset="-122"/>
              </a:defRPr>
            </a:lvl3pPr>
            <a:lvl4pPr marL="1600200" indent="-228600">
              <a:lnSpc>
                <a:spcPct val="90000"/>
              </a:lnSpc>
              <a:spcBef>
                <a:spcPts val="500"/>
              </a:spcBef>
              <a:buFont typeface="Arial" charset="0"/>
              <a:buChar char="•"/>
              <a:defRPr>
                <a:solidFill>
                  <a:schemeClr val="tx1"/>
                </a:solidFill>
                <a:latin typeface="Calibri"/>
                <a:ea typeface="宋体" charset="-122"/>
              </a:defRPr>
            </a:lvl4pPr>
            <a:lvl5pPr marL="2057400" indent="-228600">
              <a:lnSpc>
                <a:spcPct val="90000"/>
              </a:lnSpc>
              <a:spcBef>
                <a:spcPts val="500"/>
              </a:spcBef>
              <a:buFont typeface="Arial" charset="0"/>
              <a:buChar char="•"/>
              <a:defRPr>
                <a:solidFill>
                  <a:schemeClr val="tx1"/>
                </a:solidFill>
                <a:latin typeface="Calibri"/>
                <a:ea typeface="宋体" charset="-122"/>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a:ea typeface="宋体" charset="-122"/>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a:ea typeface="宋体" charset="-122"/>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a:ea typeface="宋体" charset="-122"/>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a:ea typeface="宋体" charset="-122"/>
              </a:defRPr>
            </a:lvl9pPr>
          </a:lstStyle>
          <a:p>
            <a:pPr eaLnBrk="1" hangingPunct="1">
              <a:lnSpc>
                <a:spcPct val="100000"/>
              </a:lnSpc>
              <a:spcBef>
                <a:spcPct val="0"/>
              </a:spcBef>
              <a:buFontTx/>
              <a:buNone/>
            </a:pPr>
            <a:r>
              <a:rPr lang="en-US" altLang="zh-CN" sz="7200" b="1" dirty="0">
                <a:solidFill>
                  <a:schemeClr val="bg1"/>
                </a:solidFill>
                <a:latin typeface="微软雅黑" charset="-122"/>
                <a:ea typeface="微软雅黑" charset="-122"/>
              </a:rPr>
              <a:t>1</a:t>
            </a:r>
          </a:p>
        </p:txBody>
      </p:sp>
      <p:cxnSp>
        <p:nvCxnSpPr>
          <p:cNvPr id="19" name="直接连接符 18"/>
          <p:cNvCxnSpPr/>
          <p:nvPr/>
        </p:nvCxnSpPr>
        <p:spPr>
          <a:xfrm>
            <a:off x="2212068" y="3513363"/>
            <a:ext cx="8897688" cy="0"/>
          </a:xfrm>
          <a:prstGeom prst="line">
            <a:avLst/>
          </a:prstGeom>
          <a:ln>
            <a:solidFill>
              <a:schemeClr val="tx1">
                <a:lumMod val="75000"/>
                <a:lumOff val="25000"/>
              </a:schemeClr>
            </a:solidFill>
            <a:prstDash val="sysDash"/>
            <a:tailEnd type="oval"/>
          </a:ln>
        </p:spPr>
        <p:style>
          <a:lnRef idx="1">
            <a:schemeClr val="accent1"/>
          </a:lnRef>
          <a:fillRef idx="0">
            <a:schemeClr val="accent1"/>
          </a:fillRef>
          <a:effectRef idx="0">
            <a:schemeClr val="accent1"/>
          </a:effectRef>
          <a:fontRef idx="minor">
            <a:schemeClr val="tx1"/>
          </a:fontRef>
        </p:style>
      </p:cxnSp>
      <p:sp>
        <p:nvSpPr>
          <p:cNvPr id="20" name="文本框 7"/>
          <p:cNvSpPr txBox="1">
            <a:spLocks noChangeArrowheads="1"/>
          </p:cNvSpPr>
          <p:nvPr/>
        </p:nvSpPr>
        <p:spPr bwMode="auto">
          <a:xfrm>
            <a:off x="2502581" y="3922023"/>
            <a:ext cx="386646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a:ea typeface="宋体" charset="-122"/>
              </a:defRPr>
            </a:lvl1pPr>
            <a:lvl2pPr marL="742950" indent="-285750">
              <a:defRPr>
                <a:solidFill>
                  <a:schemeClr val="tx1"/>
                </a:solidFill>
                <a:latin typeface="Calibri"/>
                <a:ea typeface="宋体" charset="-122"/>
              </a:defRPr>
            </a:lvl2pPr>
            <a:lvl3pPr marL="1143000" indent="-228600">
              <a:defRPr>
                <a:solidFill>
                  <a:schemeClr val="tx1"/>
                </a:solidFill>
                <a:latin typeface="Calibri"/>
                <a:ea typeface="宋体" charset="-122"/>
              </a:defRPr>
            </a:lvl3pPr>
            <a:lvl4pPr marL="1600200" indent="-228600">
              <a:defRPr>
                <a:solidFill>
                  <a:schemeClr val="tx1"/>
                </a:solidFill>
                <a:latin typeface="Calibri"/>
                <a:ea typeface="宋体" charset="-122"/>
              </a:defRPr>
            </a:lvl4pPr>
            <a:lvl5pPr marL="2057400" indent="-228600">
              <a:defRPr>
                <a:solidFill>
                  <a:schemeClr val="tx1"/>
                </a:solidFill>
                <a:latin typeface="Calibri"/>
                <a:ea typeface="宋体" charset="-122"/>
              </a:defRPr>
            </a:lvl5pPr>
            <a:lvl6pPr marL="2514600" indent="-228600" fontAlgn="base">
              <a:spcBef>
                <a:spcPct val="0"/>
              </a:spcBef>
              <a:spcAft>
                <a:spcPct val="0"/>
              </a:spcAft>
              <a:defRPr>
                <a:solidFill>
                  <a:schemeClr val="tx1"/>
                </a:solidFill>
                <a:latin typeface="Calibri"/>
                <a:ea typeface="宋体" charset="-122"/>
              </a:defRPr>
            </a:lvl6pPr>
            <a:lvl7pPr marL="2971800" indent="-228600" fontAlgn="base">
              <a:spcBef>
                <a:spcPct val="0"/>
              </a:spcBef>
              <a:spcAft>
                <a:spcPct val="0"/>
              </a:spcAft>
              <a:defRPr>
                <a:solidFill>
                  <a:schemeClr val="tx1"/>
                </a:solidFill>
                <a:latin typeface="Calibri"/>
                <a:ea typeface="宋体" charset="-122"/>
              </a:defRPr>
            </a:lvl7pPr>
            <a:lvl8pPr marL="3429000" indent="-228600" fontAlgn="base">
              <a:spcBef>
                <a:spcPct val="0"/>
              </a:spcBef>
              <a:spcAft>
                <a:spcPct val="0"/>
              </a:spcAft>
              <a:defRPr>
                <a:solidFill>
                  <a:schemeClr val="tx1"/>
                </a:solidFill>
                <a:latin typeface="Calibri"/>
                <a:ea typeface="宋体" charset="-122"/>
              </a:defRPr>
            </a:lvl8pPr>
            <a:lvl9pPr marL="3886200" indent="-228600" fontAlgn="base">
              <a:spcBef>
                <a:spcPct val="0"/>
              </a:spcBef>
              <a:spcAft>
                <a:spcPct val="0"/>
              </a:spcAft>
              <a:defRPr>
                <a:solidFill>
                  <a:schemeClr val="tx1"/>
                </a:solidFill>
                <a:latin typeface="Calibri"/>
                <a:ea typeface="宋体" charset="-122"/>
              </a:defRPr>
            </a:lvl9pPr>
          </a:lstStyle>
          <a:p>
            <a:pPr marL="342900" indent="-342900">
              <a:buFont typeface="Arial" charset="0"/>
              <a:buChar char="•"/>
              <a:defRPr/>
            </a:pPr>
            <a:r>
              <a:rPr lang="zh-CN" altLang="en-US" sz="2400" dirty="0">
                <a:solidFill>
                  <a:schemeClr val="tx1">
                    <a:lumMod val="85000"/>
                    <a:lumOff val="15000"/>
                  </a:schemeClr>
                </a:solidFill>
                <a:latin typeface="微软雅黑" charset="-122"/>
                <a:ea typeface="微软雅黑" charset="-122"/>
              </a:rPr>
              <a:t>设备本质安全的定义</a:t>
            </a:r>
          </a:p>
        </p:txBody>
      </p:sp>
      <p:sp>
        <p:nvSpPr>
          <p:cNvPr id="21" name="文本框 8"/>
          <p:cNvSpPr txBox="1">
            <a:spLocks noChangeArrowheads="1"/>
          </p:cNvSpPr>
          <p:nvPr/>
        </p:nvSpPr>
        <p:spPr bwMode="auto">
          <a:xfrm>
            <a:off x="2502581" y="4576341"/>
            <a:ext cx="430461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a:ea typeface="宋体" charset="-122"/>
              </a:defRPr>
            </a:lvl1pPr>
            <a:lvl2pPr marL="742950" indent="-285750">
              <a:defRPr>
                <a:solidFill>
                  <a:schemeClr val="tx1"/>
                </a:solidFill>
                <a:latin typeface="Calibri"/>
                <a:ea typeface="宋体" charset="-122"/>
              </a:defRPr>
            </a:lvl2pPr>
            <a:lvl3pPr marL="1143000" indent="-228600">
              <a:defRPr>
                <a:solidFill>
                  <a:schemeClr val="tx1"/>
                </a:solidFill>
                <a:latin typeface="Calibri"/>
                <a:ea typeface="宋体" charset="-122"/>
              </a:defRPr>
            </a:lvl3pPr>
            <a:lvl4pPr marL="1600200" indent="-228600">
              <a:defRPr>
                <a:solidFill>
                  <a:schemeClr val="tx1"/>
                </a:solidFill>
                <a:latin typeface="Calibri"/>
                <a:ea typeface="宋体" charset="-122"/>
              </a:defRPr>
            </a:lvl4pPr>
            <a:lvl5pPr marL="2057400" indent="-228600">
              <a:defRPr>
                <a:solidFill>
                  <a:schemeClr val="tx1"/>
                </a:solidFill>
                <a:latin typeface="Calibri"/>
                <a:ea typeface="宋体" charset="-122"/>
              </a:defRPr>
            </a:lvl5pPr>
            <a:lvl6pPr marL="2514600" indent="-228600" fontAlgn="base">
              <a:spcBef>
                <a:spcPct val="0"/>
              </a:spcBef>
              <a:spcAft>
                <a:spcPct val="0"/>
              </a:spcAft>
              <a:defRPr>
                <a:solidFill>
                  <a:schemeClr val="tx1"/>
                </a:solidFill>
                <a:latin typeface="Calibri"/>
                <a:ea typeface="宋体" charset="-122"/>
              </a:defRPr>
            </a:lvl6pPr>
            <a:lvl7pPr marL="2971800" indent="-228600" fontAlgn="base">
              <a:spcBef>
                <a:spcPct val="0"/>
              </a:spcBef>
              <a:spcAft>
                <a:spcPct val="0"/>
              </a:spcAft>
              <a:defRPr>
                <a:solidFill>
                  <a:schemeClr val="tx1"/>
                </a:solidFill>
                <a:latin typeface="Calibri"/>
                <a:ea typeface="宋体" charset="-122"/>
              </a:defRPr>
            </a:lvl7pPr>
            <a:lvl8pPr marL="3429000" indent="-228600" fontAlgn="base">
              <a:spcBef>
                <a:spcPct val="0"/>
              </a:spcBef>
              <a:spcAft>
                <a:spcPct val="0"/>
              </a:spcAft>
              <a:defRPr>
                <a:solidFill>
                  <a:schemeClr val="tx1"/>
                </a:solidFill>
                <a:latin typeface="Calibri"/>
                <a:ea typeface="宋体" charset="-122"/>
              </a:defRPr>
            </a:lvl8pPr>
            <a:lvl9pPr marL="3886200" indent="-228600" fontAlgn="base">
              <a:spcBef>
                <a:spcPct val="0"/>
              </a:spcBef>
              <a:spcAft>
                <a:spcPct val="0"/>
              </a:spcAft>
              <a:defRPr>
                <a:solidFill>
                  <a:schemeClr val="tx1"/>
                </a:solidFill>
                <a:latin typeface="Calibri"/>
                <a:ea typeface="宋体" charset="-122"/>
              </a:defRPr>
            </a:lvl9pPr>
          </a:lstStyle>
          <a:p>
            <a:pPr marL="342900" indent="-342900">
              <a:buFont typeface="Arial" charset="0"/>
              <a:buChar char="•"/>
              <a:defRPr/>
            </a:pPr>
            <a:r>
              <a:rPr lang="zh-CN" altLang="en-US" sz="2400" dirty="0">
                <a:solidFill>
                  <a:schemeClr val="tx1">
                    <a:lumMod val="85000"/>
                    <a:lumOff val="15000"/>
                  </a:schemeClr>
                </a:solidFill>
                <a:latin typeface="微软雅黑" charset="-122"/>
                <a:ea typeface="微软雅黑" charset="-122"/>
              </a:rPr>
              <a:t>具备本质安全的设备特征</a:t>
            </a:r>
          </a:p>
        </p:txBody>
      </p:sp>
      <p:sp>
        <p:nvSpPr>
          <p:cNvPr id="22" name="文本框 9"/>
          <p:cNvSpPr txBox="1">
            <a:spLocks noChangeArrowheads="1"/>
          </p:cNvSpPr>
          <p:nvPr/>
        </p:nvSpPr>
        <p:spPr bwMode="auto">
          <a:xfrm>
            <a:off x="2502581" y="5166758"/>
            <a:ext cx="461996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a:ea typeface="宋体" charset="-122"/>
              </a:defRPr>
            </a:lvl1pPr>
            <a:lvl2pPr marL="742950" indent="-285750">
              <a:defRPr>
                <a:solidFill>
                  <a:schemeClr val="tx1"/>
                </a:solidFill>
                <a:latin typeface="Calibri"/>
                <a:ea typeface="宋体" charset="-122"/>
              </a:defRPr>
            </a:lvl2pPr>
            <a:lvl3pPr marL="1143000" indent="-228600">
              <a:defRPr>
                <a:solidFill>
                  <a:schemeClr val="tx1"/>
                </a:solidFill>
                <a:latin typeface="Calibri"/>
                <a:ea typeface="宋体" charset="-122"/>
              </a:defRPr>
            </a:lvl3pPr>
            <a:lvl4pPr marL="1600200" indent="-228600">
              <a:defRPr>
                <a:solidFill>
                  <a:schemeClr val="tx1"/>
                </a:solidFill>
                <a:latin typeface="Calibri"/>
                <a:ea typeface="宋体" charset="-122"/>
              </a:defRPr>
            </a:lvl4pPr>
            <a:lvl5pPr marL="2057400" indent="-228600">
              <a:defRPr>
                <a:solidFill>
                  <a:schemeClr val="tx1"/>
                </a:solidFill>
                <a:latin typeface="Calibri"/>
                <a:ea typeface="宋体" charset="-122"/>
              </a:defRPr>
            </a:lvl5pPr>
            <a:lvl6pPr marL="2514600" indent="-228600" fontAlgn="base">
              <a:spcBef>
                <a:spcPct val="0"/>
              </a:spcBef>
              <a:spcAft>
                <a:spcPct val="0"/>
              </a:spcAft>
              <a:defRPr>
                <a:solidFill>
                  <a:schemeClr val="tx1"/>
                </a:solidFill>
                <a:latin typeface="Calibri"/>
                <a:ea typeface="宋体" charset="-122"/>
              </a:defRPr>
            </a:lvl6pPr>
            <a:lvl7pPr marL="2971800" indent="-228600" fontAlgn="base">
              <a:spcBef>
                <a:spcPct val="0"/>
              </a:spcBef>
              <a:spcAft>
                <a:spcPct val="0"/>
              </a:spcAft>
              <a:defRPr>
                <a:solidFill>
                  <a:schemeClr val="tx1"/>
                </a:solidFill>
                <a:latin typeface="Calibri"/>
                <a:ea typeface="宋体" charset="-122"/>
              </a:defRPr>
            </a:lvl7pPr>
            <a:lvl8pPr marL="3429000" indent="-228600" fontAlgn="base">
              <a:spcBef>
                <a:spcPct val="0"/>
              </a:spcBef>
              <a:spcAft>
                <a:spcPct val="0"/>
              </a:spcAft>
              <a:defRPr>
                <a:solidFill>
                  <a:schemeClr val="tx1"/>
                </a:solidFill>
                <a:latin typeface="Calibri"/>
                <a:ea typeface="宋体" charset="-122"/>
              </a:defRPr>
            </a:lvl8pPr>
            <a:lvl9pPr marL="3886200" indent="-228600" fontAlgn="base">
              <a:spcBef>
                <a:spcPct val="0"/>
              </a:spcBef>
              <a:spcAft>
                <a:spcPct val="0"/>
              </a:spcAft>
              <a:defRPr>
                <a:solidFill>
                  <a:schemeClr val="tx1"/>
                </a:solidFill>
                <a:latin typeface="Calibri"/>
                <a:ea typeface="宋体" charset="-122"/>
              </a:defRPr>
            </a:lvl9pPr>
          </a:lstStyle>
          <a:p>
            <a:pPr marL="342900" indent="-342900">
              <a:buFont typeface="Arial" charset="0"/>
              <a:buChar char="•"/>
              <a:defRPr/>
            </a:pPr>
            <a:r>
              <a:rPr lang="zh-CN" altLang="en-US" sz="2400" dirty="0">
                <a:solidFill>
                  <a:schemeClr val="tx1">
                    <a:lumMod val="85000"/>
                    <a:lumOff val="15000"/>
                  </a:schemeClr>
                </a:solidFill>
                <a:latin typeface="微软雅黑" charset="-122"/>
                <a:ea typeface="微软雅黑" charset="-122"/>
              </a:rPr>
              <a:t>设备本质安全管理的总体原则</a:t>
            </a:r>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3"/>
          <p:cNvSpPr>
            <a:spLocks noChangeArrowheads="1"/>
          </p:cNvSpPr>
          <p:nvPr/>
        </p:nvSpPr>
        <p:spPr bwMode="auto">
          <a:xfrm>
            <a:off x="1677827" y="407363"/>
            <a:ext cx="646604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400" b="1" u="none" dirty="0">
                <a:solidFill>
                  <a:schemeClr val="tx1">
                    <a:lumMod val="75000"/>
                    <a:lumOff val="25000"/>
                  </a:schemeClr>
                </a:solidFill>
                <a:latin typeface="+mn-lt"/>
                <a:ea typeface="+mn-ea"/>
                <a:cs typeface="+mn-ea"/>
                <a:sym typeface="+mn-lt"/>
              </a:rPr>
              <a:t>设备状态评估用表案例</a:t>
            </a:r>
            <a:r>
              <a:rPr lang="en-US" altLang="zh-CN" sz="2400" b="1" u="none" dirty="0">
                <a:solidFill>
                  <a:schemeClr val="tx1">
                    <a:lumMod val="75000"/>
                    <a:lumOff val="25000"/>
                  </a:schemeClr>
                </a:solidFill>
                <a:latin typeface="+mn-lt"/>
                <a:ea typeface="+mn-ea"/>
                <a:cs typeface="+mn-ea"/>
                <a:sym typeface="+mn-lt"/>
              </a:rPr>
              <a:t>--</a:t>
            </a:r>
            <a:r>
              <a:rPr lang="zh-CN" altLang="en-US" sz="2400" b="1" u="none" dirty="0">
                <a:solidFill>
                  <a:schemeClr val="tx1">
                    <a:lumMod val="75000"/>
                    <a:lumOff val="25000"/>
                  </a:schemeClr>
                </a:solidFill>
                <a:latin typeface="+mn-lt"/>
                <a:ea typeface="+mn-ea"/>
                <a:cs typeface="+mn-ea"/>
                <a:sym typeface="+mn-lt"/>
              </a:rPr>
              <a:t>起重机械（二） </a:t>
            </a:r>
          </a:p>
        </p:txBody>
      </p:sp>
      <p:sp>
        <p:nvSpPr>
          <p:cNvPr id="46" name="Freeform 7"/>
          <p:cNvSpPr/>
          <p:nvPr/>
        </p:nvSpPr>
        <p:spPr bwMode="auto">
          <a:xfrm>
            <a:off x="252951" y="170154"/>
            <a:ext cx="968619" cy="969218"/>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606179" y="301055"/>
            <a:ext cx="837539" cy="838317"/>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graphicFrame>
        <p:nvGraphicFramePr>
          <p:cNvPr id="7" name="表格 6"/>
          <p:cNvGraphicFramePr>
            <a:graphicFrameLocks noGrp="1"/>
          </p:cNvGraphicFramePr>
          <p:nvPr/>
        </p:nvGraphicFramePr>
        <p:xfrm>
          <a:off x="876300" y="1360898"/>
          <a:ext cx="10680699" cy="5089739"/>
        </p:xfrm>
        <a:graphic>
          <a:graphicData uri="http://schemas.openxmlformats.org/drawingml/2006/table">
            <a:tbl>
              <a:tblPr/>
              <a:tblGrid>
                <a:gridCol w="953814"/>
                <a:gridCol w="3620473"/>
                <a:gridCol w="2572284"/>
                <a:gridCol w="1238952"/>
                <a:gridCol w="1333330"/>
                <a:gridCol w="961846"/>
              </a:tblGrid>
              <a:tr h="536950">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800" b="1" i="0" u="none" strike="noStrike" cap="none" normalizeH="0" baseline="0" dirty="0">
                          <a:ln>
                            <a:noFill/>
                          </a:ln>
                          <a:solidFill>
                            <a:srgbClr val="B71C2B"/>
                          </a:solidFill>
                          <a:effectLst/>
                          <a:latin typeface="+mn-ea"/>
                          <a:ea typeface="+mn-ea"/>
                          <a:cs typeface="+mn-ea"/>
                          <a:sym typeface="+mn-lt"/>
                        </a:rPr>
                        <a:t>序号 </a:t>
                      </a:r>
                    </a:p>
                  </a:txBody>
                  <a:tcPr marT="45717" marB="4571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800" b="1" i="0" u="none" strike="noStrike" cap="none" normalizeH="0" baseline="0" dirty="0">
                          <a:ln>
                            <a:noFill/>
                          </a:ln>
                          <a:solidFill>
                            <a:srgbClr val="B71C2B"/>
                          </a:solidFill>
                          <a:effectLst/>
                          <a:latin typeface="+mn-ea"/>
                          <a:ea typeface="+mn-ea"/>
                          <a:cs typeface="+mn-ea"/>
                          <a:sym typeface="+mn-lt"/>
                        </a:rPr>
                        <a:t>考评内容 </a:t>
                      </a:r>
                    </a:p>
                  </a:txBody>
                  <a:tcPr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800" b="1" i="0" u="none" strike="noStrike" cap="none" normalizeH="0" baseline="0" dirty="0">
                          <a:ln>
                            <a:noFill/>
                          </a:ln>
                          <a:solidFill>
                            <a:srgbClr val="B71C2B"/>
                          </a:solidFill>
                          <a:effectLst/>
                          <a:latin typeface="+mn-ea"/>
                          <a:ea typeface="+mn-ea"/>
                          <a:cs typeface="+mn-ea"/>
                          <a:sym typeface="+mn-lt"/>
                        </a:rPr>
                        <a:t>考评说明 </a:t>
                      </a:r>
                    </a:p>
                  </a:txBody>
                  <a:tcPr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800" b="1" i="0" u="none" strike="noStrike" cap="none" normalizeH="0" baseline="0" dirty="0">
                          <a:ln>
                            <a:noFill/>
                          </a:ln>
                          <a:solidFill>
                            <a:srgbClr val="B71C2B"/>
                          </a:solidFill>
                          <a:effectLst/>
                          <a:latin typeface="+mn-ea"/>
                          <a:ea typeface="+mn-ea"/>
                          <a:cs typeface="+mn-ea"/>
                          <a:sym typeface="+mn-lt"/>
                        </a:rPr>
                        <a:t>应得分 </a:t>
                      </a:r>
                    </a:p>
                  </a:txBody>
                  <a:tcPr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800" b="1" i="0" u="none" strike="noStrike" cap="none" normalizeH="0" baseline="0" dirty="0">
                          <a:ln>
                            <a:noFill/>
                          </a:ln>
                          <a:solidFill>
                            <a:srgbClr val="B71C2B"/>
                          </a:solidFill>
                          <a:effectLst/>
                          <a:latin typeface="+mn-ea"/>
                          <a:ea typeface="+mn-ea"/>
                          <a:cs typeface="+mn-ea"/>
                          <a:sym typeface="+mn-lt"/>
                        </a:rPr>
                        <a:t>实得分 </a:t>
                      </a:r>
                    </a:p>
                  </a:txBody>
                  <a:tcPr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800" b="1" i="0" u="none" strike="noStrike" cap="none" normalizeH="0" baseline="0" dirty="0">
                          <a:ln>
                            <a:noFill/>
                          </a:ln>
                          <a:solidFill>
                            <a:srgbClr val="B71C2B"/>
                          </a:solidFill>
                          <a:effectLst/>
                          <a:latin typeface="+mn-ea"/>
                          <a:ea typeface="+mn-ea"/>
                          <a:cs typeface="+mn-ea"/>
                          <a:sym typeface="+mn-lt"/>
                        </a:rPr>
                        <a:t>备注 </a:t>
                      </a:r>
                    </a:p>
                  </a:txBody>
                  <a:tcPr marT="45717" marB="4571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0616">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Tx/>
                        <a:buNone/>
                      </a:pPr>
                      <a:r>
                        <a:rPr kumimoji="0" lang="en-US" altLang="zh-CN" sz="2000" b="0" i="0" u="none" strike="noStrike" cap="none" normalizeH="0" baseline="0" dirty="0">
                          <a:ln>
                            <a:noFill/>
                          </a:ln>
                          <a:solidFill>
                            <a:schemeClr val="tx1"/>
                          </a:solidFill>
                          <a:effectLst/>
                          <a:latin typeface="+mn-lt"/>
                          <a:ea typeface="+mn-ea"/>
                          <a:cs typeface="+mn-ea"/>
                          <a:sym typeface="+mn-lt"/>
                        </a:rPr>
                        <a:t>7</a:t>
                      </a:r>
                    </a:p>
                  </a:txBody>
                  <a:tcPr marT="45717" marB="4571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600" b="0" i="0" u="none" strike="noStrike" cap="none" normalizeH="0" baseline="0">
                          <a:ln>
                            <a:noFill/>
                          </a:ln>
                          <a:solidFill>
                            <a:schemeClr val="tx1"/>
                          </a:solidFill>
                          <a:effectLst/>
                          <a:latin typeface="+mn-lt"/>
                          <a:ea typeface="+mn-ea"/>
                          <a:cs typeface="+mn-ea"/>
                          <a:sym typeface="+mn-lt"/>
                        </a:rPr>
                        <a:t>各种信号装置与照明设施符合规定 </a:t>
                      </a:r>
                    </a:p>
                  </a:txBody>
                  <a:tcPr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6">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r>
                        <a:rPr kumimoji="0" lang="en-US" altLang="zh-CN" sz="2000" b="0" i="0" u="none" strike="noStrike" cap="none" normalizeH="0" baseline="0">
                          <a:ln>
                            <a:noFill/>
                          </a:ln>
                          <a:solidFill>
                            <a:srgbClr val="080808"/>
                          </a:solidFill>
                          <a:effectLst/>
                          <a:latin typeface="+mn-lt"/>
                          <a:ea typeface="+mn-ea"/>
                          <a:cs typeface="+mn-ea"/>
                          <a:sym typeface="+mn-lt"/>
                        </a:rPr>
                        <a:t> </a:t>
                      </a:r>
                      <a:endParaRPr kumimoji="0" lang="zh-CN" altLang="en-US" sz="1800" b="0" i="0" u="none" strike="noStrike" cap="none" normalizeH="0" baseline="0">
                        <a:ln>
                          <a:noFill/>
                        </a:ln>
                        <a:solidFill>
                          <a:srgbClr val="080808"/>
                        </a:solidFill>
                        <a:effectLst/>
                        <a:latin typeface="+mn-lt"/>
                        <a:ea typeface="+mn-ea"/>
                        <a:cs typeface="+mn-ea"/>
                        <a:sym typeface="+mn-lt"/>
                      </a:endParaRPr>
                    </a:p>
                    <a:p>
                      <a:pPr marL="0" marR="0" lvl="0" indent="0" algn="l" defTabSz="914400" rtl="0" eaLnBrk="1" fontAlgn="base" latinLnBrk="0" hangingPunct="1">
                        <a:lnSpc>
                          <a:spcPct val="100000"/>
                        </a:lnSpc>
                        <a:spcBef>
                          <a:spcPct val="20000"/>
                        </a:spcBef>
                        <a:spcAft>
                          <a:spcPct val="0"/>
                        </a:spcAft>
                        <a:buClr>
                          <a:schemeClr val="hlink"/>
                        </a:buClr>
                        <a:buSzPct val="70000"/>
                        <a:buFontTx/>
                        <a:buNone/>
                      </a:pPr>
                      <a:endParaRPr kumimoji="0" lang="en-US" altLang="zh-CN" sz="2000" b="0" i="0" u="none" strike="noStrike" cap="none" normalizeH="0" baseline="0">
                        <a:ln>
                          <a:noFill/>
                        </a:ln>
                        <a:solidFill>
                          <a:schemeClr val="tx1"/>
                        </a:solidFill>
                        <a:effectLst/>
                        <a:latin typeface="+mn-lt"/>
                        <a:ea typeface="+mn-ea"/>
                        <a:cs typeface="+mn-ea"/>
                        <a:sym typeface="+mn-lt"/>
                      </a:endParaRPr>
                    </a:p>
                  </a:txBody>
                  <a:tcPr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6">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endParaRPr kumimoji="0" lang="zh-CN" altLang="zh-CN" sz="1800" b="0" i="0" u="none" strike="noStrike" cap="none" normalizeH="0" baseline="0">
                        <a:ln>
                          <a:noFill/>
                        </a:ln>
                        <a:solidFill>
                          <a:schemeClr val="tx1"/>
                        </a:solidFill>
                        <a:effectLst/>
                        <a:latin typeface="+mn-lt"/>
                        <a:ea typeface="+mn-ea"/>
                        <a:cs typeface="+mn-ea"/>
                        <a:sym typeface="+mn-lt"/>
                      </a:endParaRPr>
                    </a:p>
                  </a:txBody>
                  <a:tcPr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6">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endParaRPr kumimoji="0" lang="zh-CN" altLang="zh-CN" sz="1800" b="0" i="0" u="none" strike="noStrike" cap="none" normalizeH="0" baseline="0">
                        <a:ln>
                          <a:noFill/>
                        </a:ln>
                        <a:solidFill>
                          <a:schemeClr val="tx1"/>
                        </a:solidFill>
                        <a:effectLst/>
                        <a:latin typeface="+mn-lt"/>
                        <a:ea typeface="+mn-ea"/>
                        <a:cs typeface="+mn-ea"/>
                        <a:sym typeface="+mn-lt"/>
                      </a:endParaRPr>
                    </a:p>
                  </a:txBody>
                  <a:tcPr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6">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endParaRPr kumimoji="0" lang="zh-CN" altLang="zh-CN" sz="1800" b="0" i="0" u="none" strike="noStrike" cap="none" normalizeH="0" baseline="0">
                        <a:ln>
                          <a:noFill/>
                        </a:ln>
                        <a:solidFill>
                          <a:schemeClr val="tx1"/>
                        </a:solidFill>
                        <a:effectLst/>
                        <a:latin typeface="+mn-lt"/>
                        <a:ea typeface="+mn-ea"/>
                        <a:cs typeface="+mn-ea"/>
                        <a:sym typeface="+mn-lt"/>
                      </a:endParaRPr>
                    </a:p>
                  </a:txBody>
                  <a:tcPr marT="45717" marB="4571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1303">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Tx/>
                        <a:buNone/>
                      </a:pPr>
                      <a:r>
                        <a:rPr kumimoji="0" lang="en-US" altLang="zh-CN" sz="2000" b="0" i="0" u="none" strike="noStrike" cap="none" normalizeH="0" baseline="0" dirty="0">
                          <a:ln>
                            <a:noFill/>
                          </a:ln>
                          <a:solidFill>
                            <a:schemeClr val="tx1"/>
                          </a:solidFill>
                          <a:effectLst/>
                          <a:latin typeface="+mn-lt"/>
                          <a:ea typeface="+mn-ea"/>
                          <a:cs typeface="+mn-ea"/>
                          <a:sym typeface="+mn-lt"/>
                        </a:rPr>
                        <a:t>8</a:t>
                      </a:r>
                    </a:p>
                  </a:txBody>
                  <a:tcPr marT="45717" marB="4571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r>
                        <a:rPr kumimoji="0" lang="en-US" altLang="zh-CN" sz="1600" b="0" i="0" u="none" strike="noStrike" cap="none" normalizeH="0" baseline="0" dirty="0">
                          <a:ln>
                            <a:noFill/>
                          </a:ln>
                          <a:solidFill>
                            <a:schemeClr val="tx1"/>
                          </a:solidFill>
                          <a:effectLst/>
                          <a:latin typeface="+mn-lt"/>
                          <a:ea typeface="+mn-ea"/>
                          <a:cs typeface="+mn-ea"/>
                          <a:sym typeface="+mn-lt"/>
                        </a:rPr>
                        <a:t>PE</a:t>
                      </a:r>
                      <a:r>
                        <a:rPr kumimoji="0" lang="zh-CN" altLang="en-US" sz="1600" b="0" i="0" u="none" strike="noStrike" cap="none" normalizeH="0" baseline="0" dirty="0">
                          <a:ln>
                            <a:noFill/>
                          </a:ln>
                          <a:solidFill>
                            <a:schemeClr val="tx1"/>
                          </a:solidFill>
                          <a:effectLst/>
                          <a:latin typeface="+mn-lt"/>
                          <a:ea typeface="+mn-ea"/>
                          <a:cs typeface="+mn-ea"/>
                          <a:sym typeface="+mn-lt"/>
                        </a:rPr>
                        <a:t>连接可靠，电气设备完好有效</a:t>
                      </a:r>
                      <a:r>
                        <a:rPr kumimoji="0" lang="zh-CN" altLang="en-US" sz="2800" b="0" i="0" u="none" strike="noStrike" cap="none" normalizeH="0" baseline="0" dirty="0">
                          <a:ln>
                            <a:noFill/>
                          </a:ln>
                          <a:solidFill>
                            <a:schemeClr val="tx1"/>
                          </a:solidFill>
                          <a:effectLst/>
                          <a:latin typeface="+mn-lt"/>
                          <a:ea typeface="+mn-ea"/>
                          <a:cs typeface="+mn-ea"/>
                          <a:sym typeface="+mn-lt"/>
                        </a:rPr>
                        <a:t> </a:t>
                      </a:r>
                    </a:p>
                  </a:txBody>
                  <a:tcPr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p>
                  </a:txBody>
                  <a:tcPr/>
                </a:tc>
                <a:tc vMerge="1">
                  <a:txBody>
                    <a:bodyPr/>
                    <a:lstStyle/>
                    <a:p>
                      <a:endParaRPr lang="zh-CN"/>
                    </a:p>
                  </a:txBody>
                  <a:tcPr/>
                </a:tc>
                <a:tc vMerge="1">
                  <a:txBody>
                    <a:bodyPr/>
                    <a:lstStyle/>
                    <a:p>
                      <a:endParaRPr lang="zh-CN"/>
                    </a:p>
                  </a:txBody>
                  <a:tcPr/>
                </a:tc>
                <a:tc vMerge="1">
                  <a:txBody>
                    <a:bodyPr/>
                    <a:lstStyle/>
                    <a:p>
                      <a:endParaRPr lang="zh-CN"/>
                    </a:p>
                  </a:txBody>
                  <a:tcPr/>
                </a:tc>
              </a:tr>
              <a:tr h="727461">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Tx/>
                        <a:buNone/>
                      </a:pPr>
                      <a:r>
                        <a:rPr kumimoji="0" lang="en-US" altLang="zh-CN" sz="2000" b="0" i="0" u="none" strike="noStrike" cap="none" normalizeH="0" baseline="0" dirty="0">
                          <a:ln>
                            <a:noFill/>
                          </a:ln>
                          <a:solidFill>
                            <a:schemeClr val="tx1"/>
                          </a:solidFill>
                          <a:effectLst/>
                          <a:latin typeface="+mn-lt"/>
                          <a:ea typeface="+mn-ea"/>
                          <a:cs typeface="+mn-ea"/>
                          <a:sym typeface="+mn-lt"/>
                        </a:rPr>
                        <a:t>9</a:t>
                      </a:r>
                    </a:p>
                  </a:txBody>
                  <a:tcPr marT="45717" marB="4571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600" b="0" i="0" u="none" strike="noStrike" cap="none" normalizeH="0" baseline="0">
                          <a:ln>
                            <a:noFill/>
                          </a:ln>
                          <a:solidFill>
                            <a:schemeClr val="tx1"/>
                          </a:solidFill>
                          <a:effectLst/>
                          <a:latin typeface="+mn-lt"/>
                          <a:ea typeface="+mn-ea"/>
                          <a:cs typeface="+mn-ea"/>
                          <a:sym typeface="+mn-lt"/>
                        </a:rPr>
                        <a:t>各类防护罩、盖、栏、护板等完备可靠，安装符合要求  </a:t>
                      </a:r>
                    </a:p>
                  </a:txBody>
                  <a:tcPr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p>
                  </a:txBody>
                  <a:tcPr/>
                </a:tc>
                <a:tc vMerge="1">
                  <a:txBody>
                    <a:bodyPr/>
                    <a:lstStyle/>
                    <a:p>
                      <a:endParaRPr lang="zh-CN"/>
                    </a:p>
                  </a:txBody>
                  <a:tcPr/>
                </a:tc>
                <a:tc vMerge="1">
                  <a:txBody>
                    <a:bodyPr/>
                    <a:lstStyle/>
                    <a:p>
                      <a:endParaRPr lang="zh-CN"/>
                    </a:p>
                  </a:txBody>
                  <a:tcPr/>
                </a:tc>
                <a:tc vMerge="1">
                  <a:txBody>
                    <a:bodyPr/>
                    <a:lstStyle/>
                    <a:p>
                      <a:endParaRPr lang="zh-CN"/>
                    </a:p>
                  </a:txBody>
                  <a:tcPr/>
                </a:tc>
              </a:tr>
              <a:tr h="854913">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Tx/>
                        <a:buNone/>
                      </a:pPr>
                      <a:r>
                        <a:rPr kumimoji="0" lang="en-US" altLang="zh-CN" sz="2000" b="0" i="0" u="none" strike="noStrike" cap="none" normalizeH="0" baseline="0" dirty="0">
                          <a:ln>
                            <a:noFill/>
                          </a:ln>
                          <a:solidFill>
                            <a:schemeClr val="tx1"/>
                          </a:solidFill>
                          <a:effectLst/>
                          <a:latin typeface="+mn-lt"/>
                          <a:ea typeface="+mn-ea"/>
                          <a:cs typeface="+mn-ea"/>
                          <a:sym typeface="+mn-lt"/>
                        </a:rPr>
                        <a:t>10</a:t>
                      </a:r>
                    </a:p>
                  </a:txBody>
                  <a:tcPr marT="45717" marB="4571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600" b="0" i="0" u="none" strike="noStrike" cap="none" normalizeH="0" baseline="0">
                          <a:ln>
                            <a:noFill/>
                          </a:ln>
                          <a:solidFill>
                            <a:schemeClr val="tx1"/>
                          </a:solidFill>
                          <a:effectLst/>
                          <a:latin typeface="+mn-lt"/>
                          <a:ea typeface="+mn-ea"/>
                          <a:cs typeface="+mn-ea"/>
                          <a:sym typeface="+mn-lt"/>
                        </a:rPr>
                        <a:t>露天作业起重机的防雨罩、夹轨器或锚定装置使用有效</a:t>
                      </a:r>
                    </a:p>
                  </a:txBody>
                  <a:tcPr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p>
                  </a:txBody>
                  <a:tcPr/>
                </a:tc>
                <a:tc vMerge="1">
                  <a:txBody>
                    <a:bodyPr/>
                    <a:lstStyle/>
                    <a:p>
                      <a:endParaRPr lang="zh-CN"/>
                    </a:p>
                  </a:txBody>
                  <a:tcPr/>
                </a:tc>
                <a:tc vMerge="1">
                  <a:txBody>
                    <a:bodyPr/>
                    <a:lstStyle/>
                    <a:p>
                      <a:endParaRPr lang="zh-CN"/>
                    </a:p>
                  </a:txBody>
                  <a:tcPr/>
                </a:tc>
                <a:tc vMerge="1">
                  <a:txBody>
                    <a:bodyPr/>
                    <a:lstStyle/>
                    <a:p>
                      <a:endParaRPr lang="zh-CN"/>
                    </a:p>
                  </a:txBody>
                  <a:tcPr/>
                </a:tc>
              </a:tr>
              <a:tr h="521762">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Tx/>
                        <a:buNone/>
                      </a:pPr>
                      <a:r>
                        <a:rPr kumimoji="0" lang="en-US" altLang="zh-CN" sz="2000" b="0" i="0" u="none" strike="noStrike" cap="none" normalizeH="0" baseline="0" dirty="0">
                          <a:ln>
                            <a:noFill/>
                          </a:ln>
                          <a:solidFill>
                            <a:schemeClr val="tx1"/>
                          </a:solidFill>
                          <a:effectLst/>
                          <a:latin typeface="+mn-lt"/>
                          <a:ea typeface="+mn-ea"/>
                          <a:cs typeface="+mn-ea"/>
                          <a:sym typeface="+mn-lt"/>
                        </a:rPr>
                        <a:t>11</a:t>
                      </a:r>
                    </a:p>
                  </a:txBody>
                  <a:tcPr marT="45717" marB="4571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600" b="0" i="0" u="none" strike="noStrike" cap="none" normalizeH="0" baseline="0">
                          <a:ln>
                            <a:noFill/>
                          </a:ln>
                          <a:solidFill>
                            <a:schemeClr val="tx1"/>
                          </a:solidFill>
                          <a:effectLst/>
                          <a:latin typeface="+mn-lt"/>
                          <a:ea typeface="+mn-ea"/>
                          <a:cs typeface="+mn-ea"/>
                          <a:sym typeface="+mn-lt"/>
                        </a:rPr>
                        <a:t>安全标志与消防器材配备齐全</a:t>
                      </a:r>
                    </a:p>
                  </a:txBody>
                  <a:tcPr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p>
                  </a:txBody>
                  <a:tcPr/>
                </a:tc>
                <a:tc vMerge="1">
                  <a:txBody>
                    <a:bodyPr/>
                    <a:lstStyle/>
                    <a:p>
                      <a:endParaRPr lang="zh-CN"/>
                    </a:p>
                  </a:txBody>
                  <a:tcPr/>
                </a:tc>
                <a:tc vMerge="1">
                  <a:txBody>
                    <a:bodyPr/>
                    <a:lstStyle/>
                    <a:p>
                      <a:endParaRPr lang="zh-CN"/>
                    </a:p>
                  </a:txBody>
                  <a:tcPr/>
                </a:tc>
                <a:tc vMerge="1">
                  <a:txBody>
                    <a:bodyPr/>
                    <a:lstStyle/>
                    <a:p>
                      <a:endParaRPr lang="zh-CN"/>
                    </a:p>
                  </a:txBody>
                  <a:tcPr/>
                </a:tc>
              </a:tr>
              <a:tr h="623367">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Tx/>
                        <a:buNone/>
                      </a:pPr>
                      <a:r>
                        <a:rPr kumimoji="0" lang="en-US" altLang="zh-CN" sz="2000" b="0" i="0" u="none" strike="noStrike" cap="none" normalizeH="0" baseline="0" dirty="0">
                          <a:ln>
                            <a:noFill/>
                          </a:ln>
                          <a:solidFill>
                            <a:schemeClr val="tx1"/>
                          </a:solidFill>
                          <a:effectLst/>
                          <a:latin typeface="+mn-lt"/>
                          <a:ea typeface="+mn-ea"/>
                          <a:cs typeface="+mn-ea"/>
                          <a:sym typeface="+mn-lt"/>
                        </a:rPr>
                        <a:t>12</a:t>
                      </a:r>
                    </a:p>
                  </a:txBody>
                  <a:tcPr marT="45717" marB="4571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600" b="0" i="0" u="none" strike="noStrike" cap="none" normalizeH="0" baseline="0">
                          <a:ln>
                            <a:noFill/>
                          </a:ln>
                          <a:solidFill>
                            <a:schemeClr val="tx1"/>
                          </a:solidFill>
                          <a:effectLst/>
                          <a:latin typeface="+mn-lt"/>
                          <a:ea typeface="+mn-ea"/>
                          <a:cs typeface="+mn-ea"/>
                          <a:sym typeface="+mn-lt"/>
                        </a:rPr>
                        <a:t>各类吊索具管理有序，状态完好</a:t>
                      </a:r>
                    </a:p>
                  </a:txBody>
                  <a:tcPr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p>
                  </a:txBody>
                  <a:tcPr/>
                </a:tc>
                <a:tc vMerge="1">
                  <a:txBody>
                    <a:bodyPr/>
                    <a:lstStyle/>
                    <a:p>
                      <a:endParaRPr lang="zh-CN"/>
                    </a:p>
                  </a:txBody>
                  <a:tcPr/>
                </a:tc>
                <a:tc vMerge="1">
                  <a:txBody>
                    <a:bodyPr/>
                    <a:lstStyle/>
                    <a:p>
                      <a:endParaRPr lang="zh-CN"/>
                    </a:p>
                  </a:txBody>
                  <a:tcPr/>
                </a:tc>
                <a:tc vMerge="1">
                  <a:txBody>
                    <a:bodyPr/>
                    <a:lstStyle/>
                    <a:p>
                      <a:endParaRPr lang="zh-CN"/>
                    </a:p>
                  </a:txBody>
                  <a:tcPr/>
                </a:tc>
              </a:tr>
              <a:tr h="623367">
                <a:tc gridSpan="3">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r>
                        <a:rPr kumimoji="0" lang="en-US" altLang="zh-CN" sz="2000" b="0" i="0" u="none" strike="noStrike" cap="none" normalizeH="0" baseline="0" dirty="0">
                          <a:ln>
                            <a:noFill/>
                          </a:ln>
                          <a:solidFill>
                            <a:schemeClr val="tx1"/>
                          </a:solidFill>
                          <a:effectLst/>
                          <a:latin typeface="+mn-lt"/>
                          <a:ea typeface="+mn-ea"/>
                          <a:cs typeface="+mn-ea"/>
                          <a:sym typeface="+mn-lt"/>
                        </a:rPr>
                        <a:t>                           </a:t>
                      </a:r>
                      <a:r>
                        <a:rPr kumimoji="0" lang="zh-CN" altLang="en-US" sz="2800" b="0" i="0" u="none" strike="noStrike" cap="none" normalizeH="0" baseline="0" dirty="0">
                          <a:ln>
                            <a:noFill/>
                          </a:ln>
                          <a:solidFill>
                            <a:schemeClr val="tx1"/>
                          </a:solidFill>
                          <a:effectLst/>
                          <a:latin typeface="+mn-lt"/>
                          <a:ea typeface="+mn-ea"/>
                          <a:cs typeface="+mn-ea"/>
                          <a:sym typeface="+mn-lt"/>
                        </a:rPr>
                        <a:t>合        计</a:t>
                      </a:r>
                    </a:p>
                  </a:txBody>
                  <a:tcPr marT="45717" marB="4571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zh-CN"/>
                    </a:p>
                  </a:txBody>
                  <a:tcPr/>
                </a:tc>
                <a:tc hMerge="1">
                  <a:txBody>
                    <a:bodyPr/>
                    <a:lstStyle/>
                    <a:p>
                      <a:endParaRPr lang="zh-CN"/>
                    </a:p>
                  </a:txBody>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r>
                        <a:rPr kumimoji="0" lang="en-US" altLang="zh-CN" sz="1800" b="0" i="0" u="none" strike="noStrike" cap="none" normalizeH="0" baseline="0">
                          <a:ln>
                            <a:noFill/>
                          </a:ln>
                          <a:solidFill>
                            <a:schemeClr val="tx1"/>
                          </a:solidFill>
                          <a:effectLst/>
                          <a:latin typeface="+mn-lt"/>
                          <a:ea typeface="+mn-ea"/>
                          <a:cs typeface="+mn-ea"/>
                          <a:sym typeface="+mn-lt"/>
                        </a:rPr>
                        <a:t>   </a:t>
                      </a:r>
                    </a:p>
                  </a:txBody>
                  <a:tcPr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endParaRPr kumimoji="0" lang="zh-CN" altLang="zh-CN" sz="1800" b="0" i="0" u="none" strike="noStrike" cap="none" normalizeH="0" baseline="0">
                        <a:ln>
                          <a:noFill/>
                        </a:ln>
                        <a:solidFill>
                          <a:schemeClr val="tx1"/>
                        </a:solidFill>
                        <a:effectLst/>
                        <a:latin typeface="+mn-lt"/>
                        <a:ea typeface="+mn-ea"/>
                        <a:cs typeface="+mn-ea"/>
                        <a:sym typeface="+mn-lt"/>
                      </a:endParaRPr>
                    </a:p>
                  </a:txBody>
                  <a:tcPr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endParaRPr kumimoji="0" lang="zh-CN" altLang="zh-CN" sz="1800" b="0" i="0" u="none" strike="noStrike" cap="none" normalizeH="0" baseline="0" dirty="0">
                        <a:ln>
                          <a:noFill/>
                        </a:ln>
                        <a:solidFill>
                          <a:schemeClr val="tx1"/>
                        </a:solidFill>
                        <a:effectLst/>
                        <a:latin typeface="+mn-lt"/>
                        <a:ea typeface="+mn-ea"/>
                        <a:cs typeface="+mn-ea"/>
                        <a:sym typeface="+mn-lt"/>
                      </a:endParaRPr>
                    </a:p>
                  </a:txBody>
                  <a:tcPr marT="45717" marB="4571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3"/>
          <p:cNvSpPr>
            <a:spLocks noChangeArrowheads="1"/>
          </p:cNvSpPr>
          <p:nvPr/>
        </p:nvSpPr>
        <p:spPr bwMode="auto">
          <a:xfrm>
            <a:off x="1677827" y="407363"/>
            <a:ext cx="646604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400" b="1" u="none" dirty="0">
                <a:solidFill>
                  <a:schemeClr val="tx1">
                    <a:lumMod val="75000"/>
                    <a:lumOff val="25000"/>
                  </a:schemeClr>
                </a:solidFill>
                <a:latin typeface="+mn-lt"/>
                <a:ea typeface="+mn-ea"/>
                <a:cs typeface="+mn-ea"/>
                <a:sym typeface="+mn-lt"/>
              </a:rPr>
              <a:t>设备状态评估用表案例</a:t>
            </a:r>
            <a:r>
              <a:rPr lang="en-US" altLang="zh-CN" sz="2400" b="1" u="none" dirty="0">
                <a:solidFill>
                  <a:schemeClr val="tx1">
                    <a:lumMod val="75000"/>
                    <a:lumOff val="25000"/>
                  </a:schemeClr>
                </a:solidFill>
                <a:latin typeface="+mn-lt"/>
                <a:ea typeface="+mn-ea"/>
                <a:cs typeface="+mn-ea"/>
                <a:sym typeface="+mn-lt"/>
              </a:rPr>
              <a:t>--</a:t>
            </a:r>
            <a:r>
              <a:rPr lang="zh-CN" altLang="en-US" sz="2400" b="1" u="none" dirty="0">
                <a:solidFill>
                  <a:schemeClr val="tx1">
                    <a:lumMod val="75000"/>
                    <a:lumOff val="25000"/>
                  </a:schemeClr>
                </a:solidFill>
                <a:latin typeface="+mn-lt"/>
                <a:ea typeface="+mn-ea"/>
                <a:cs typeface="+mn-ea"/>
                <a:sym typeface="+mn-lt"/>
              </a:rPr>
              <a:t>金属切削设备（一）</a:t>
            </a:r>
          </a:p>
        </p:txBody>
      </p:sp>
      <p:sp>
        <p:nvSpPr>
          <p:cNvPr id="46" name="Freeform 7"/>
          <p:cNvSpPr/>
          <p:nvPr/>
        </p:nvSpPr>
        <p:spPr bwMode="auto">
          <a:xfrm>
            <a:off x="252951" y="170154"/>
            <a:ext cx="968619" cy="969218"/>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606179" y="301055"/>
            <a:ext cx="837539" cy="838317"/>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graphicFrame>
        <p:nvGraphicFramePr>
          <p:cNvPr id="2" name="表格 1"/>
          <p:cNvGraphicFramePr>
            <a:graphicFrameLocks noGrp="1"/>
          </p:cNvGraphicFramePr>
          <p:nvPr/>
        </p:nvGraphicFramePr>
        <p:xfrm>
          <a:off x="737260" y="1545198"/>
          <a:ext cx="10782300" cy="4810366"/>
        </p:xfrm>
        <a:graphic>
          <a:graphicData uri="http://schemas.openxmlformats.org/drawingml/2006/table">
            <a:tbl>
              <a:tblPr/>
              <a:tblGrid>
                <a:gridCol w="961561"/>
                <a:gridCol w="4799256"/>
                <a:gridCol w="1619695"/>
                <a:gridCol w="1339774"/>
                <a:gridCol w="1091906"/>
                <a:gridCol w="970108"/>
              </a:tblGrid>
              <a:tr h="546100">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800" b="1" i="0" u="none" strike="noStrike" cap="none" normalizeH="0" baseline="0" dirty="0">
                          <a:ln>
                            <a:noFill/>
                          </a:ln>
                          <a:solidFill>
                            <a:srgbClr val="B71C2B"/>
                          </a:solidFill>
                          <a:effectLst/>
                          <a:latin typeface="+mn-lt"/>
                          <a:ea typeface="+mn-ea"/>
                          <a:cs typeface="+mn-ea"/>
                          <a:sym typeface="+mn-lt"/>
                        </a:rPr>
                        <a:t>序号 </a:t>
                      </a:r>
                    </a:p>
                  </a:txBody>
                  <a:tcPr marT="45718" marB="4571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800" b="1" i="0" u="none" strike="noStrike" cap="none" normalizeH="0" baseline="0" dirty="0">
                          <a:ln>
                            <a:noFill/>
                          </a:ln>
                          <a:solidFill>
                            <a:srgbClr val="B71C2B"/>
                          </a:solidFill>
                          <a:effectLst/>
                          <a:latin typeface="+mn-lt"/>
                          <a:ea typeface="+mn-ea"/>
                          <a:cs typeface="+mn-ea"/>
                          <a:sym typeface="+mn-lt"/>
                        </a:rPr>
                        <a:t>考评内容 </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800" b="1" i="0" u="none" strike="noStrike" cap="none" normalizeH="0" baseline="0" dirty="0">
                          <a:ln>
                            <a:noFill/>
                          </a:ln>
                          <a:solidFill>
                            <a:srgbClr val="B71C2B"/>
                          </a:solidFill>
                          <a:effectLst/>
                          <a:latin typeface="+mn-lt"/>
                          <a:ea typeface="+mn-ea"/>
                          <a:cs typeface="+mn-ea"/>
                          <a:sym typeface="+mn-lt"/>
                        </a:rPr>
                        <a:t>说明 </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800" b="1" i="0" u="none" strike="noStrike" cap="none" normalizeH="0" baseline="0" dirty="0">
                          <a:ln>
                            <a:noFill/>
                          </a:ln>
                          <a:solidFill>
                            <a:srgbClr val="B71C2B"/>
                          </a:solidFill>
                          <a:effectLst/>
                          <a:latin typeface="+mn-lt"/>
                          <a:ea typeface="+mn-ea"/>
                          <a:cs typeface="+mn-ea"/>
                          <a:sym typeface="+mn-lt"/>
                        </a:rPr>
                        <a:t>应得分 </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800" b="1" i="0" u="none" strike="noStrike" cap="none" normalizeH="0" baseline="0" dirty="0">
                          <a:ln>
                            <a:noFill/>
                          </a:ln>
                          <a:solidFill>
                            <a:srgbClr val="B71C2B"/>
                          </a:solidFill>
                          <a:effectLst/>
                          <a:latin typeface="+mn-lt"/>
                          <a:ea typeface="+mn-ea"/>
                          <a:cs typeface="+mn-ea"/>
                          <a:sym typeface="+mn-lt"/>
                        </a:rPr>
                        <a:t>实得</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800" b="1" i="0" u="none" strike="noStrike" cap="none" normalizeH="0" baseline="0" dirty="0">
                          <a:ln>
                            <a:noFill/>
                          </a:ln>
                          <a:solidFill>
                            <a:srgbClr val="B71C2B"/>
                          </a:solidFill>
                          <a:effectLst/>
                          <a:latin typeface="+mn-lt"/>
                          <a:ea typeface="+mn-ea"/>
                          <a:cs typeface="+mn-ea"/>
                          <a:sym typeface="+mn-lt"/>
                        </a:rPr>
                        <a:t>备注 </a:t>
                      </a:r>
                    </a:p>
                  </a:txBody>
                  <a:tcPr marT="45718" marB="45718"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8447">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Tx/>
                        <a:buNone/>
                      </a:pPr>
                      <a:r>
                        <a:rPr kumimoji="0" lang="en-US" altLang="zh-CN" sz="2000" b="0" i="0" u="none" strike="noStrike" cap="none" normalizeH="0" baseline="0" dirty="0">
                          <a:ln>
                            <a:noFill/>
                          </a:ln>
                          <a:solidFill>
                            <a:schemeClr val="tx1"/>
                          </a:solidFill>
                          <a:effectLst/>
                          <a:latin typeface="+mn-lt"/>
                          <a:ea typeface="+mn-ea"/>
                          <a:cs typeface="+mn-ea"/>
                          <a:sym typeface="+mn-lt"/>
                        </a:rPr>
                        <a:t> </a:t>
                      </a:r>
                      <a:r>
                        <a:rPr kumimoji="0" lang="en-US" altLang="zh-CN" sz="1600" b="0" i="0" u="none" strike="noStrike" cap="none" normalizeH="0" baseline="0" dirty="0">
                          <a:ln>
                            <a:noFill/>
                          </a:ln>
                          <a:solidFill>
                            <a:schemeClr val="tx1"/>
                          </a:solidFill>
                          <a:effectLst/>
                          <a:latin typeface="+mn-lt"/>
                          <a:ea typeface="+mn-ea"/>
                          <a:cs typeface="+mn-ea"/>
                          <a:sym typeface="+mn-lt"/>
                        </a:rPr>
                        <a:t>△</a:t>
                      </a:r>
                      <a:r>
                        <a:rPr kumimoji="0" lang="en-US" altLang="zh-CN" sz="2000" b="0" i="0" u="none" strike="noStrike" cap="none" normalizeH="0" baseline="0" dirty="0">
                          <a:ln>
                            <a:noFill/>
                          </a:ln>
                          <a:solidFill>
                            <a:schemeClr val="tx1"/>
                          </a:solidFill>
                          <a:effectLst/>
                          <a:latin typeface="+mn-lt"/>
                          <a:ea typeface="+mn-ea"/>
                          <a:cs typeface="+mn-ea"/>
                          <a:sym typeface="+mn-lt"/>
                        </a:rPr>
                        <a:t>1</a:t>
                      </a:r>
                    </a:p>
                  </a:txBody>
                  <a:tcPr marT="45718" marB="4571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800" b="0" i="0" u="none" strike="noStrike" cap="none" normalizeH="0" baseline="0" dirty="0">
                          <a:ln>
                            <a:noFill/>
                          </a:ln>
                          <a:solidFill>
                            <a:schemeClr val="tx1"/>
                          </a:solidFill>
                          <a:effectLst/>
                          <a:latin typeface="+mn-lt"/>
                          <a:ea typeface="+mn-ea"/>
                          <a:cs typeface="+mn-ea"/>
                          <a:sym typeface="+mn-lt"/>
                        </a:rPr>
                        <a:t>防护罩、盖、栏应完备可靠 </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8">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endParaRPr kumimoji="0" lang="zh-CN" altLang="en-US" sz="1600" b="0" i="0" u="none" strike="noStrike" cap="none" normalizeH="0" baseline="0">
                        <a:ln>
                          <a:noFill/>
                        </a:ln>
                        <a:solidFill>
                          <a:srgbClr val="080808"/>
                        </a:solidFill>
                        <a:effectLst/>
                        <a:latin typeface="+mn-lt"/>
                        <a:ea typeface="+mn-ea"/>
                        <a:cs typeface="+mn-ea"/>
                        <a:sym typeface="+mn-lt"/>
                      </a:endParaRP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rowSpan="8">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endParaRPr kumimoji="0" lang="en-US" altLang="zh-CN" sz="1800" b="0" i="0" u="none" strike="noStrike" cap="none" normalizeH="0" baseline="0" dirty="0">
                        <a:ln>
                          <a:noFill/>
                        </a:ln>
                        <a:solidFill>
                          <a:schemeClr val="tx1"/>
                        </a:solidFill>
                        <a:effectLst/>
                        <a:latin typeface="+mn-lt"/>
                        <a:ea typeface="+mn-ea"/>
                        <a:cs typeface="+mn-ea"/>
                        <a:sym typeface="+mn-lt"/>
                      </a:endParaRPr>
                    </a:p>
                    <a:p>
                      <a:pPr marL="0" marR="0" lvl="0" indent="0" algn="l" defTabSz="914400" rtl="0" eaLnBrk="1" fontAlgn="base" latinLnBrk="0" hangingPunct="1">
                        <a:lnSpc>
                          <a:spcPct val="100000"/>
                        </a:lnSpc>
                        <a:spcBef>
                          <a:spcPct val="20000"/>
                        </a:spcBef>
                        <a:spcAft>
                          <a:spcPct val="0"/>
                        </a:spcAft>
                        <a:buClr>
                          <a:schemeClr val="hlink"/>
                        </a:buClr>
                        <a:buSzPct val="70000"/>
                        <a:buFontTx/>
                        <a:buNone/>
                      </a:pPr>
                      <a:endParaRPr kumimoji="0" lang="en-US" altLang="zh-CN" sz="1800" b="0" i="0" u="none" strike="noStrike" cap="none" normalizeH="0" baseline="0" dirty="0">
                        <a:ln>
                          <a:noFill/>
                        </a:ln>
                        <a:solidFill>
                          <a:schemeClr val="tx1"/>
                        </a:solidFill>
                        <a:effectLst/>
                        <a:latin typeface="+mn-lt"/>
                        <a:ea typeface="+mn-ea"/>
                        <a:cs typeface="+mn-ea"/>
                        <a:sym typeface="+mn-lt"/>
                      </a:endParaRPr>
                    </a:p>
                    <a:p>
                      <a:pPr marL="0" marR="0" lvl="0" indent="0" algn="l" defTabSz="914400" rtl="0" eaLnBrk="1" fontAlgn="base" latinLnBrk="0" hangingPunct="1">
                        <a:lnSpc>
                          <a:spcPct val="100000"/>
                        </a:lnSpc>
                        <a:spcBef>
                          <a:spcPct val="20000"/>
                        </a:spcBef>
                        <a:spcAft>
                          <a:spcPct val="0"/>
                        </a:spcAft>
                        <a:buClr>
                          <a:schemeClr val="hlink"/>
                        </a:buClr>
                        <a:buSzPct val="70000"/>
                        <a:buFontTx/>
                        <a:buNone/>
                      </a:pPr>
                      <a:endParaRPr kumimoji="0" lang="en-US" altLang="zh-CN" sz="1800" b="0" i="0" u="none" strike="noStrike" cap="none" normalizeH="0" baseline="0" dirty="0">
                        <a:ln>
                          <a:noFill/>
                        </a:ln>
                        <a:solidFill>
                          <a:schemeClr val="tx1"/>
                        </a:solidFill>
                        <a:effectLst/>
                        <a:latin typeface="+mn-lt"/>
                        <a:ea typeface="+mn-ea"/>
                        <a:cs typeface="+mn-ea"/>
                        <a:sym typeface="+mn-lt"/>
                      </a:endParaRPr>
                    </a:p>
                    <a:p>
                      <a:pPr marL="0" marR="0" lvl="0" indent="0" algn="l" defTabSz="914400" rtl="0" eaLnBrk="1" fontAlgn="base" latinLnBrk="0" hangingPunct="1">
                        <a:lnSpc>
                          <a:spcPct val="100000"/>
                        </a:lnSpc>
                        <a:spcBef>
                          <a:spcPct val="20000"/>
                        </a:spcBef>
                        <a:spcAft>
                          <a:spcPct val="0"/>
                        </a:spcAft>
                        <a:buClr>
                          <a:schemeClr val="hlink"/>
                        </a:buClr>
                        <a:buSzPct val="70000"/>
                        <a:buFontTx/>
                        <a:buNone/>
                      </a:pPr>
                      <a:endParaRPr kumimoji="0" lang="en-US" altLang="zh-CN" sz="1800" b="0" i="0" u="none" strike="noStrike" cap="none" normalizeH="0" baseline="0" dirty="0">
                        <a:ln>
                          <a:noFill/>
                        </a:ln>
                        <a:solidFill>
                          <a:schemeClr val="tx1"/>
                        </a:solidFill>
                        <a:effectLst/>
                        <a:latin typeface="+mn-lt"/>
                        <a:ea typeface="+mn-ea"/>
                        <a:cs typeface="+mn-ea"/>
                        <a:sym typeface="+mn-lt"/>
                      </a:endParaRPr>
                    </a:p>
                    <a:p>
                      <a:pPr marL="0" marR="0" lvl="0" indent="0" algn="l" defTabSz="914400" rtl="0" eaLnBrk="1" fontAlgn="base" latinLnBrk="0" hangingPunct="1">
                        <a:lnSpc>
                          <a:spcPct val="100000"/>
                        </a:lnSpc>
                        <a:spcBef>
                          <a:spcPct val="20000"/>
                        </a:spcBef>
                        <a:spcAft>
                          <a:spcPct val="0"/>
                        </a:spcAft>
                        <a:buClr>
                          <a:schemeClr val="hlink"/>
                        </a:buClr>
                        <a:buSzPct val="70000"/>
                        <a:buFontTx/>
                        <a:buNone/>
                      </a:pPr>
                      <a:endParaRPr kumimoji="0" lang="en-US" altLang="zh-CN" sz="1800" b="0" i="0" u="none" strike="noStrike" cap="none" normalizeH="0" baseline="0" dirty="0">
                        <a:ln>
                          <a:noFill/>
                        </a:ln>
                        <a:solidFill>
                          <a:schemeClr val="tx1"/>
                        </a:solidFill>
                        <a:effectLst/>
                        <a:latin typeface="+mn-lt"/>
                        <a:ea typeface="+mn-ea"/>
                        <a:cs typeface="+mn-ea"/>
                        <a:sym typeface="+mn-lt"/>
                      </a:endParaRPr>
                    </a:p>
                    <a:p>
                      <a:pPr marL="0" marR="0" lvl="0" indent="0" algn="l" defTabSz="914400" rtl="0" eaLnBrk="1" fontAlgn="base" latinLnBrk="0" hangingPunct="1">
                        <a:lnSpc>
                          <a:spcPct val="100000"/>
                        </a:lnSpc>
                        <a:spcBef>
                          <a:spcPct val="20000"/>
                        </a:spcBef>
                        <a:spcAft>
                          <a:spcPct val="0"/>
                        </a:spcAft>
                        <a:buClr>
                          <a:schemeClr val="hlink"/>
                        </a:buClr>
                        <a:buSzPct val="70000"/>
                        <a:buFontTx/>
                        <a:buNone/>
                      </a:pPr>
                      <a:r>
                        <a:rPr kumimoji="0" lang="en-US" altLang="zh-CN" sz="1800" b="0" i="0" u="none" strike="noStrike" cap="none" normalizeH="0" baseline="0" dirty="0">
                          <a:ln>
                            <a:noFill/>
                          </a:ln>
                          <a:solidFill>
                            <a:schemeClr val="tx1"/>
                          </a:solidFill>
                          <a:effectLst/>
                          <a:latin typeface="+mn-lt"/>
                          <a:ea typeface="+mn-ea"/>
                          <a:cs typeface="+mn-ea"/>
                          <a:sym typeface="+mn-lt"/>
                        </a:rPr>
                        <a:t>   26</a:t>
                      </a:r>
                    </a:p>
                    <a:p>
                      <a:pPr marL="0" marR="0" lvl="0" indent="0" algn="l" defTabSz="914400" rtl="0" eaLnBrk="1" fontAlgn="base" latinLnBrk="0" hangingPunct="1">
                        <a:lnSpc>
                          <a:spcPct val="100000"/>
                        </a:lnSpc>
                        <a:spcBef>
                          <a:spcPct val="20000"/>
                        </a:spcBef>
                        <a:spcAft>
                          <a:spcPct val="0"/>
                        </a:spcAft>
                        <a:buClr>
                          <a:schemeClr val="hlink"/>
                        </a:buClr>
                        <a:buSzPct val="70000"/>
                        <a:buFontTx/>
                        <a:buNone/>
                      </a:pPr>
                      <a:endParaRPr kumimoji="0" lang="en-US" altLang="zh-CN" sz="1800" b="0" i="0" u="none" strike="noStrike" cap="none" normalizeH="0" baseline="0" dirty="0">
                        <a:ln>
                          <a:noFill/>
                        </a:ln>
                        <a:solidFill>
                          <a:schemeClr val="tx1"/>
                        </a:solidFill>
                        <a:effectLst/>
                        <a:latin typeface="+mn-lt"/>
                        <a:ea typeface="+mn-ea"/>
                        <a:cs typeface="+mn-ea"/>
                        <a:sym typeface="+mn-lt"/>
                      </a:endParaRPr>
                    </a:p>
                    <a:p>
                      <a:pPr marL="0" marR="0" lvl="0" indent="0" algn="l" defTabSz="914400" rtl="0" eaLnBrk="1" fontAlgn="base" latinLnBrk="0" hangingPunct="1">
                        <a:lnSpc>
                          <a:spcPct val="100000"/>
                        </a:lnSpc>
                        <a:spcBef>
                          <a:spcPct val="20000"/>
                        </a:spcBef>
                        <a:spcAft>
                          <a:spcPct val="0"/>
                        </a:spcAft>
                        <a:buClr>
                          <a:schemeClr val="hlink"/>
                        </a:buClr>
                        <a:buSzPct val="70000"/>
                        <a:buFontTx/>
                        <a:buNone/>
                      </a:pPr>
                      <a:endParaRPr kumimoji="0" lang="en-US" altLang="zh-CN" sz="1800" b="0" i="0" u="none" strike="noStrike" cap="none" normalizeH="0" baseline="0" dirty="0">
                        <a:ln>
                          <a:noFill/>
                        </a:ln>
                        <a:solidFill>
                          <a:schemeClr val="tx1"/>
                        </a:solidFill>
                        <a:effectLst/>
                        <a:latin typeface="+mn-lt"/>
                        <a:ea typeface="+mn-ea"/>
                        <a:cs typeface="+mn-ea"/>
                        <a:sym typeface="+mn-lt"/>
                      </a:endParaRPr>
                    </a:p>
                    <a:p>
                      <a:pPr marL="0" marR="0" lvl="0" indent="0" algn="l" defTabSz="914400" rtl="0" eaLnBrk="1" fontAlgn="base" latinLnBrk="0" hangingPunct="1">
                        <a:lnSpc>
                          <a:spcPct val="100000"/>
                        </a:lnSpc>
                        <a:spcBef>
                          <a:spcPct val="20000"/>
                        </a:spcBef>
                        <a:spcAft>
                          <a:spcPct val="0"/>
                        </a:spcAft>
                        <a:buClr>
                          <a:schemeClr val="hlink"/>
                        </a:buClr>
                        <a:buSzPct val="70000"/>
                        <a:buFontTx/>
                        <a:buNone/>
                      </a:pPr>
                      <a:endParaRPr kumimoji="0" lang="en-US" altLang="zh-CN" sz="1800" b="0" i="0" u="none" strike="noStrike" cap="none" normalizeH="0" baseline="0" dirty="0">
                        <a:ln>
                          <a:noFill/>
                        </a:ln>
                        <a:solidFill>
                          <a:schemeClr val="tx1"/>
                        </a:solidFill>
                        <a:effectLst/>
                        <a:latin typeface="+mn-lt"/>
                        <a:ea typeface="+mn-ea"/>
                        <a:cs typeface="+mn-ea"/>
                        <a:sym typeface="+mn-lt"/>
                      </a:endParaRP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rowSpan="8">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endParaRPr kumimoji="0" lang="zh-CN" altLang="zh-CN" sz="1800" b="0" i="0" u="none" strike="noStrike" cap="none" normalizeH="0" baseline="0" dirty="0">
                        <a:ln>
                          <a:noFill/>
                        </a:ln>
                        <a:solidFill>
                          <a:schemeClr val="tx1"/>
                        </a:solidFill>
                        <a:effectLst/>
                        <a:latin typeface="+mn-lt"/>
                        <a:ea typeface="+mn-ea"/>
                        <a:cs typeface="+mn-ea"/>
                        <a:sym typeface="+mn-lt"/>
                      </a:endParaRP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rowSpan="8">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endParaRPr kumimoji="0" lang="zh-CN" altLang="zh-CN" sz="1800" b="0" i="0" u="none" strike="noStrike" cap="none" normalizeH="0" baseline="0">
                        <a:ln>
                          <a:noFill/>
                        </a:ln>
                        <a:solidFill>
                          <a:schemeClr val="tx1"/>
                        </a:solidFill>
                        <a:effectLst/>
                        <a:latin typeface="+mn-lt"/>
                        <a:ea typeface="+mn-ea"/>
                        <a:cs typeface="+mn-ea"/>
                        <a:sym typeface="+mn-lt"/>
                      </a:endParaRPr>
                    </a:p>
                  </a:txBody>
                  <a:tcPr marT="45718" marB="4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482055">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Tx/>
                        <a:buNone/>
                      </a:pPr>
                      <a:r>
                        <a:rPr kumimoji="0" lang="en-US" altLang="zh-CN" sz="2000" b="0" i="0" u="none" strike="noStrike" cap="none" normalizeH="0" baseline="0" dirty="0">
                          <a:ln>
                            <a:noFill/>
                          </a:ln>
                          <a:solidFill>
                            <a:schemeClr val="tx1"/>
                          </a:solidFill>
                          <a:effectLst/>
                          <a:latin typeface="+mn-lt"/>
                          <a:ea typeface="+mn-ea"/>
                          <a:cs typeface="+mn-ea"/>
                          <a:sym typeface="+mn-lt"/>
                        </a:rPr>
                        <a:t>  2</a:t>
                      </a:r>
                    </a:p>
                  </a:txBody>
                  <a:tcPr marT="45718" marB="4571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800" b="0" i="0" u="none" strike="noStrike" cap="none" normalizeH="0" baseline="0" dirty="0">
                          <a:ln>
                            <a:noFill/>
                          </a:ln>
                          <a:solidFill>
                            <a:schemeClr val="tx1"/>
                          </a:solidFill>
                          <a:effectLst/>
                          <a:latin typeface="+mn-lt"/>
                          <a:ea typeface="+mn-ea"/>
                          <a:cs typeface="+mn-ea"/>
                          <a:sym typeface="+mn-lt"/>
                        </a:rPr>
                        <a:t>防止夹具、卡具松动或脱落的装置完好</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p>
                  </a:txBody>
                  <a:tcPr/>
                </a:tc>
                <a:tc vMerge="1">
                  <a:txBody>
                    <a:bodyPr/>
                    <a:lstStyle/>
                    <a:p>
                      <a:endParaRPr lang="zh-CN"/>
                    </a:p>
                  </a:txBody>
                  <a:tcPr/>
                </a:tc>
                <a:tc vMerge="1">
                  <a:txBody>
                    <a:bodyPr/>
                    <a:lstStyle/>
                    <a:p>
                      <a:endParaRPr lang="zh-CN"/>
                    </a:p>
                  </a:txBody>
                  <a:tcPr/>
                </a:tc>
                <a:tc vMerge="1">
                  <a:txBody>
                    <a:bodyPr/>
                    <a:lstStyle/>
                    <a:p>
                      <a:endParaRPr lang="zh-CN"/>
                    </a:p>
                  </a:txBody>
                  <a:tcPr/>
                </a:tc>
              </a:tr>
              <a:tr h="640055">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Tx/>
                        <a:buNone/>
                      </a:pPr>
                      <a:r>
                        <a:rPr kumimoji="0" lang="en-US" altLang="zh-CN" sz="2000" b="0" i="0" u="none" strike="noStrike" cap="none" normalizeH="0" baseline="0">
                          <a:ln>
                            <a:noFill/>
                          </a:ln>
                          <a:solidFill>
                            <a:schemeClr val="tx1"/>
                          </a:solidFill>
                          <a:effectLst/>
                          <a:latin typeface="+mn-lt"/>
                          <a:ea typeface="+mn-ea"/>
                          <a:cs typeface="+mn-ea"/>
                          <a:sym typeface="+mn-lt"/>
                        </a:rPr>
                        <a:t>  3</a:t>
                      </a:r>
                    </a:p>
                  </a:txBody>
                  <a:tcPr marT="45718" marB="4571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800" b="0" i="0" u="none" strike="noStrike" cap="none" normalizeH="0" baseline="0" dirty="0">
                          <a:ln>
                            <a:noFill/>
                          </a:ln>
                          <a:solidFill>
                            <a:schemeClr val="tx1"/>
                          </a:solidFill>
                          <a:effectLst/>
                          <a:latin typeface="+mn-lt"/>
                          <a:ea typeface="+mn-ea"/>
                          <a:cs typeface="+mn-ea"/>
                          <a:sym typeface="+mn-lt"/>
                        </a:rPr>
                        <a:t>各种限位、联锁、操作手柄要求灵敏可靠</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p>
                  </a:txBody>
                  <a:tcPr/>
                </a:tc>
                <a:tc vMerge="1">
                  <a:txBody>
                    <a:bodyPr/>
                    <a:lstStyle/>
                    <a:p>
                      <a:endParaRPr lang="zh-CN"/>
                    </a:p>
                  </a:txBody>
                  <a:tcPr/>
                </a:tc>
                <a:tc vMerge="1">
                  <a:txBody>
                    <a:bodyPr/>
                    <a:lstStyle/>
                    <a:p>
                      <a:endParaRPr lang="zh-CN"/>
                    </a:p>
                  </a:txBody>
                  <a:tcPr/>
                </a:tc>
                <a:tc vMerge="1">
                  <a:txBody>
                    <a:bodyPr/>
                    <a:lstStyle/>
                    <a:p>
                      <a:endParaRPr lang="zh-CN"/>
                    </a:p>
                  </a:txBody>
                  <a:tcPr/>
                </a:tc>
              </a:tr>
              <a:tr h="515634">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Tx/>
                        <a:buNone/>
                      </a:pPr>
                      <a:r>
                        <a:rPr kumimoji="0" lang="en-US" altLang="zh-CN" sz="2000" b="0" i="0" u="none" strike="noStrike" cap="none" normalizeH="0" baseline="0">
                          <a:ln>
                            <a:noFill/>
                          </a:ln>
                          <a:solidFill>
                            <a:schemeClr val="tx1"/>
                          </a:solidFill>
                          <a:effectLst/>
                          <a:latin typeface="+mn-lt"/>
                          <a:ea typeface="+mn-ea"/>
                          <a:cs typeface="+mn-ea"/>
                          <a:sym typeface="+mn-lt"/>
                        </a:rPr>
                        <a:t>  4</a:t>
                      </a:r>
                    </a:p>
                  </a:txBody>
                  <a:tcPr marT="45718" marB="4571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800" b="0" i="0" u="none" strike="noStrike" cap="none" normalizeH="0" baseline="0" dirty="0">
                          <a:ln>
                            <a:noFill/>
                          </a:ln>
                          <a:solidFill>
                            <a:schemeClr val="tx1"/>
                          </a:solidFill>
                          <a:effectLst/>
                          <a:latin typeface="+mn-lt"/>
                          <a:ea typeface="+mn-ea"/>
                          <a:cs typeface="+mn-ea"/>
                          <a:sym typeface="+mn-lt"/>
                        </a:rPr>
                        <a:t>机床</a:t>
                      </a:r>
                      <a:r>
                        <a:rPr kumimoji="0" lang="en-US" altLang="zh-CN" sz="1800" b="0" i="0" u="none" strike="noStrike" cap="none" normalizeH="0" baseline="0" dirty="0">
                          <a:ln>
                            <a:noFill/>
                          </a:ln>
                          <a:solidFill>
                            <a:schemeClr val="tx1"/>
                          </a:solidFill>
                          <a:effectLst/>
                          <a:latin typeface="+mn-lt"/>
                          <a:ea typeface="+mn-ea"/>
                          <a:cs typeface="+mn-ea"/>
                          <a:sym typeface="+mn-lt"/>
                        </a:rPr>
                        <a:t>PE</a:t>
                      </a:r>
                      <a:r>
                        <a:rPr kumimoji="0" lang="zh-CN" altLang="en-US" sz="1800" b="0" i="0" u="none" strike="noStrike" cap="none" normalizeH="0" baseline="0" dirty="0">
                          <a:ln>
                            <a:noFill/>
                          </a:ln>
                          <a:solidFill>
                            <a:schemeClr val="tx1"/>
                          </a:solidFill>
                          <a:effectLst/>
                          <a:latin typeface="+mn-lt"/>
                          <a:ea typeface="+mn-ea"/>
                          <a:cs typeface="+mn-ea"/>
                          <a:sym typeface="+mn-lt"/>
                        </a:rPr>
                        <a:t>连接规范可靠</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p>
                  </a:txBody>
                  <a:tcPr/>
                </a:tc>
                <a:tc vMerge="1">
                  <a:txBody>
                    <a:bodyPr/>
                    <a:lstStyle/>
                    <a:p>
                      <a:endParaRPr lang="zh-CN"/>
                    </a:p>
                  </a:txBody>
                  <a:tcPr/>
                </a:tc>
                <a:tc vMerge="1">
                  <a:txBody>
                    <a:bodyPr/>
                    <a:lstStyle/>
                    <a:p>
                      <a:endParaRPr lang="zh-CN"/>
                    </a:p>
                  </a:txBody>
                  <a:tcPr/>
                </a:tc>
                <a:tc vMerge="1">
                  <a:txBody>
                    <a:bodyPr/>
                    <a:lstStyle/>
                    <a:p>
                      <a:endParaRPr lang="zh-CN"/>
                    </a:p>
                  </a:txBody>
                  <a:tcPr/>
                </a:tc>
              </a:tr>
              <a:tr h="520700">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Tx/>
                        <a:buNone/>
                      </a:pPr>
                      <a:r>
                        <a:rPr kumimoji="0" lang="en-US" altLang="zh-CN" sz="2000" b="0" i="0" u="none" strike="noStrike" cap="none" normalizeH="0" baseline="0">
                          <a:ln>
                            <a:noFill/>
                          </a:ln>
                          <a:solidFill>
                            <a:schemeClr val="tx1"/>
                          </a:solidFill>
                          <a:effectLst/>
                          <a:latin typeface="+mn-lt"/>
                          <a:ea typeface="+mn-ea"/>
                          <a:cs typeface="+mn-ea"/>
                          <a:sym typeface="+mn-lt"/>
                        </a:rPr>
                        <a:t>  5</a:t>
                      </a:r>
                    </a:p>
                  </a:txBody>
                  <a:tcPr marT="45718" marB="4571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800" b="0" i="0" u="none" strike="noStrike" cap="none" normalizeH="0" baseline="0" dirty="0">
                          <a:ln>
                            <a:noFill/>
                          </a:ln>
                          <a:solidFill>
                            <a:schemeClr val="tx1"/>
                          </a:solidFill>
                          <a:effectLst/>
                          <a:latin typeface="+mn-lt"/>
                          <a:ea typeface="+mn-ea"/>
                          <a:cs typeface="+mn-ea"/>
                          <a:sym typeface="+mn-lt"/>
                        </a:rPr>
                        <a:t>机床照明符合要求</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p>
                  </a:txBody>
                  <a:tcPr/>
                </a:tc>
                <a:tc vMerge="1">
                  <a:txBody>
                    <a:bodyPr/>
                    <a:lstStyle/>
                    <a:p>
                      <a:endParaRPr lang="zh-CN"/>
                    </a:p>
                  </a:txBody>
                  <a:tcPr/>
                </a:tc>
                <a:tc vMerge="1">
                  <a:txBody>
                    <a:bodyPr/>
                    <a:lstStyle/>
                    <a:p>
                      <a:endParaRPr lang="zh-CN"/>
                    </a:p>
                  </a:txBody>
                  <a:tcPr/>
                </a:tc>
                <a:tc vMerge="1">
                  <a:txBody>
                    <a:bodyPr/>
                    <a:lstStyle/>
                    <a:p>
                      <a:endParaRPr lang="zh-CN"/>
                    </a:p>
                  </a:txBody>
                  <a:tcPr/>
                </a:tc>
              </a:tr>
              <a:tr h="498456">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Tx/>
                        <a:buNone/>
                      </a:pPr>
                      <a:r>
                        <a:rPr kumimoji="0" lang="en-US" altLang="zh-CN" sz="2000" b="0" i="0" u="none" strike="noStrike" cap="none" normalizeH="0" baseline="0">
                          <a:ln>
                            <a:noFill/>
                          </a:ln>
                          <a:solidFill>
                            <a:schemeClr val="tx1"/>
                          </a:solidFill>
                          <a:effectLst/>
                          <a:latin typeface="+mn-lt"/>
                          <a:ea typeface="+mn-ea"/>
                          <a:cs typeface="+mn-ea"/>
                          <a:sym typeface="+mn-lt"/>
                        </a:rPr>
                        <a:t>  6</a:t>
                      </a:r>
                    </a:p>
                  </a:txBody>
                  <a:tcPr marT="45718" marB="4571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800" b="0" i="0" u="none" strike="noStrike" cap="none" normalizeH="0" baseline="0" dirty="0">
                          <a:ln>
                            <a:noFill/>
                          </a:ln>
                          <a:solidFill>
                            <a:schemeClr val="tx1"/>
                          </a:solidFill>
                          <a:effectLst/>
                          <a:latin typeface="+mn-lt"/>
                          <a:ea typeface="+mn-ea"/>
                          <a:cs typeface="+mn-ea"/>
                          <a:sym typeface="+mn-lt"/>
                        </a:rPr>
                        <a:t>机床电器箱，柜与线路符合要求 </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p>
                  </a:txBody>
                  <a:tcPr/>
                </a:tc>
                <a:tc vMerge="1">
                  <a:txBody>
                    <a:bodyPr/>
                    <a:lstStyle/>
                    <a:p>
                      <a:endParaRPr lang="zh-CN"/>
                    </a:p>
                  </a:txBody>
                  <a:tcPr/>
                </a:tc>
                <a:tc vMerge="1">
                  <a:txBody>
                    <a:bodyPr/>
                    <a:lstStyle/>
                    <a:p>
                      <a:endParaRPr lang="zh-CN"/>
                    </a:p>
                  </a:txBody>
                  <a:tcPr/>
                </a:tc>
                <a:tc vMerge="1">
                  <a:txBody>
                    <a:bodyPr/>
                    <a:lstStyle/>
                    <a:p>
                      <a:endParaRPr lang="zh-CN"/>
                    </a:p>
                  </a:txBody>
                  <a:tcPr/>
                </a:tc>
              </a:tr>
              <a:tr h="581055">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Tx/>
                        <a:buNone/>
                      </a:pPr>
                      <a:r>
                        <a:rPr kumimoji="0" lang="en-US" altLang="zh-CN" sz="1600" b="0" i="0" u="none" strike="noStrike" cap="none" normalizeH="0" baseline="0">
                          <a:ln>
                            <a:noFill/>
                          </a:ln>
                          <a:solidFill>
                            <a:schemeClr val="tx1"/>
                          </a:solidFill>
                          <a:effectLst/>
                          <a:latin typeface="+mn-lt"/>
                          <a:ea typeface="+mn-ea"/>
                          <a:cs typeface="+mn-ea"/>
                          <a:sym typeface="+mn-lt"/>
                        </a:rPr>
                        <a:t> △</a:t>
                      </a:r>
                      <a:r>
                        <a:rPr kumimoji="0" lang="en-US" altLang="zh-CN" sz="2000" b="0" i="0" u="none" strike="noStrike" cap="none" normalizeH="0" baseline="0">
                          <a:ln>
                            <a:noFill/>
                          </a:ln>
                          <a:solidFill>
                            <a:schemeClr val="tx1"/>
                          </a:solidFill>
                          <a:effectLst/>
                          <a:latin typeface="+mn-lt"/>
                          <a:ea typeface="+mn-ea"/>
                          <a:cs typeface="+mn-ea"/>
                          <a:sym typeface="+mn-lt"/>
                        </a:rPr>
                        <a:t>7</a:t>
                      </a:r>
                    </a:p>
                  </a:txBody>
                  <a:tcPr marT="45718" marB="4571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600" b="0" i="0" u="none" strike="noStrike" cap="none" normalizeH="0" baseline="0" dirty="0">
                          <a:ln>
                            <a:noFill/>
                          </a:ln>
                          <a:solidFill>
                            <a:schemeClr val="tx1"/>
                          </a:solidFill>
                          <a:effectLst/>
                          <a:latin typeface="+mn-lt"/>
                          <a:ea typeface="+mn-ea"/>
                          <a:cs typeface="+mn-ea"/>
                          <a:sym typeface="+mn-lt"/>
                        </a:rPr>
                        <a:t>未加罩旋转部位的楔、销、键，原则上不许突出</a:t>
                      </a:r>
                      <a:r>
                        <a:rPr kumimoji="0" lang="zh-CN" altLang="en-US" sz="2800" b="0" i="0" u="none" strike="noStrike" cap="none" normalizeH="0" baseline="0" dirty="0">
                          <a:ln>
                            <a:noFill/>
                          </a:ln>
                          <a:solidFill>
                            <a:schemeClr val="tx1"/>
                          </a:solidFill>
                          <a:effectLst/>
                          <a:latin typeface="+mn-lt"/>
                          <a:ea typeface="+mn-ea"/>
                          <a:cs typeface="+mn-ea"/>
                          <a:sym typeface="+mn-lt"/>
                        </a:rPr>
                        <a:t> </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p>
                  </a:txBody>
                  <a:tcPr/>
                </a:tc>
                <a:tc vMerge="1">
                  <a:txBody>
                    <a:bodyPr/>
                    <a:lstStyle/>
                    <a:p>
                      <a:endParaRPr lang="zh-CN"/>
                    </a:p>
                  </a:txBody>
                  <a:tcPr/>
                </a:tc>
                <a:tc vMerge="1">
                  <a:txBody>
                    <a:bodyPr/>
                    <a:lstStyle/>
                    <a:p>
                      <a:endParaRPr lang="zh-CN"/>
                    </a:p>
                  </a:txBody>
                  <a:tcPr/>
                </a:tc>
                <a:tc vMerge="1">
                  <a:txBody>
                    <a:bodyPr/>
                    <a:lstStyle/>
                    <a:p>
                      <a:endParaRPr lang="zh-CN"/>
                    </a:p>
                  </a:txBody>
                  <a:tcPr/>
                </a:tc>
              </a:tr>
              <a:tr h="627864">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Tx/>
                        <a:buNone/>
                      </a:pPr>
                      <a:r>
                        <a:rPr kumimoji="0" lang="en-US" altLang="zh-CN" sz="2000" b="0" i="0" u="none" strike="noStrike" cap="none" normalizeH="0" baseline="0" dirty="0">
                          <a:ln>
                            <a:noFill/>
                          </a:ln>
                          <a:solidFill>
                            <a:schemeClr val="tx1"/>
                          </a:solidFill>
                          <a:effectLst/>
                          <a:latin typeface="+mn-lt"/>
                          <a:ea typeface="+mn-ea"/>
                          <a:cs typeface="+mn-ea"/>
                          <a:sym typeface="+mn-lt"/>
                        </a:rPr>
                        <a:t> </a:t>
                      </a:r>
                      <a:r>
                        <a:rPr kumimoji="0" lang="en-US" altLang="zh-CN" sz="1600" b="0" i="0" u="none" strike="noStrike" cap="none" normalizeH="0" baseline="0" dirty="0">
                          <a:ln>
                            <a:noFill/>
                          </a:ln>
                          <a:solidFill>
                            <a:schemeClr val="tx1"/>
                          </a:solidFill>
                          <a:effectLst/>
                          <a:latin typeface="+mn-lt"/>
                          <a:ea typeface="+mn-ea"/>
                          <a:cs typeface="+mn-ea"/>
                          <a:sym typeface="+mn-lt"/>
                        </a:rPr>
                        <a:t>△</a:t>
                      </a:r>
                      <a:r>
                        <a:rPr kumimoji="0" lang="en-US" altLang="zh-CN" sz="2000" b="0" i="0" u="none" strike="noStrike" cap="none" normalizeH="0" baseline="0" dirty="0">
                          <a:ln>
                            <a:noFill/>
                          </a:ln>
                          <a:solidFill>
                            <a:schemeClr val="tx1"/>
                          </a:solidFill>
                          <a:effectLst/>
                          <a:latin typeface="+mn-lt"/>
                          <a:ea typeface="+mn-ea"/>
                          <a:cs typeface="+mn-ea"/>
                          <a:sym typeface="+mn-lt"/>
                        </a:rPr>
                        <a:t>8</a:t>
                      </a:r>
                    </a:p>
                  </a:txBody>
                  <a:tcPr marT="45718" marB="4571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600" b="0" i="0" u="none" strike="noStrike" cap="none" normalizeH="0" baseline="0" dirty="0">
                          <a:ln>
                            <a:noFill/>
                          </a:ln>
                          <a:solidFill>
                            <a:schemeClr val="tx1"/>
                          </a:solidFill>
                          <a:effectLst/>
                          <a:latin typeface="+mn-lt"/>
                          <a:ea typeface="+mn-ea"/>
                          <a:cs typeface="+mn-ea"/>
                          <a:sym typeface="+mn-lt"/>
                        </a:rPr>
                        <a:t>备有清除切屑的专用工具 </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p>
                  </a:txBody>
                  <a:tcPr/>
                </a:tc>
                <a:tc vMerge="1">
                  <a:txBody>
                    <a:bodyPr/>
                    <a:lstStyle/>
                    <a:p>
                      <a:endParaRPr lang="zh-CN"/>
                    </a:p>
                  </a:txBody>
                  <a:tcPr/>
                </a:tc>
                <a:tc vMerge="1">
                  <a:txBody>
                    <a:bodyPr/>
                    <a:lstStyle/>
                    <a:p>
                      <a:endParaRPr lang="zh-CN"/>
                    </a:p>
                  </a:txBody>
                  <a:tcPr/>
                </a:tc>
                <a:tc vMerge="1">
                  <a:txBody>
                    <a:bodyPr/>
                    <a:lstStyle/>
                    <a:p>
                      <a:endParaRPr lang="zh-CN"/>
                    </a:p>
                  </a:txBody>
                  <a:tcPr/>
                </a:tc>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3"/>
          <p:cNvSpPr>
            <a:spLocks noChangeArrowheads="1"/>
          </p:cNvSpPr>
          <p:nvPr/>
        </p:nvSpPr>
        <p:spPr bwMode="auto">
          <a:xfrm>
            <a:off x="1677827" y="407363"/>
            <a:ext cx="646604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400" b="1" u="none" dirty="0">
                <a:solidFill>
                  <a:schemeClr val="tx1">
                    <a:lumMod val="75000"/>
                    <a:lumOff val="25000"/>
                  </a:schemeClr>
                </a:solidFill>
                <a:latin typeface="+mn-lt"/>
                <a:ea typeface="+mn-ea"/>
                <a:cs typeface="+mn-ea"/>
                <a:sym typeface="+mn-lt"/>
              </a:rPr>
              <a:t>设备状态评估用表案例</a:t>
            </a:r>
            <a:r>
              <a:rPr lang="en-US" altLang="zh-CN" sz="2400" b="1" u="none" dirty="0">
                <a:solidFill>
                  <a:schemeClr val="tx1">
                    <a:lumMod val="75000"/>
                    <a:lumOff val="25000"/>
                  </a:schemeClr>
                </a:solidFill>
                <a:latin typeface="+mn-lt"/>
                <a:ea typeface="+mn-ea"/>
                <a:cs typeface="+mn-ea"/>
                <a:sym typeface="+mn-lt"/>
              </a:rPr>
              <a:t>--</a:t>
            </a:r>
            <a:r>
              <a:rPr lang="zh-CN" altLang="en-US" sz="2400" b="1" u="none" dirty="0">
                <a:solidFill>
                  <a:schemeClr val="tx1">
                    <a:lumMod val="75000"/>
                    <a:lumOff val="25000"/>
                  </a:schemeClr>
                </a:solidFill>
                <a:latin typeface="+mn-lt"/>
                <a:ea typeface="+mn-ea"/>
                <a:cs typeface="+mn-ea"/>
                <a:sym typeface="+mn-lt"/>
              </a:rPr>
              <a:t>金属切削设备（二） </a:t>
            </a:r>
          </a:p>
        </p:txBody>
      </p:sp>
      <p:sp>
        <p:nvSpPr>
          <p:cNvPr id="46" name="Freeform 7"/>
          <p:cNvSpPr/>
          <p:nvPr/>
        </p:nvSpPr>
        <p:spPr bwMode="auto">
          <a:xfrm>
            <a:off x="252951" y="170154"/>
            <a:ext cx="968619" cy="969218"/>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606179" y="301055"/>
            <a:ext cx="837539" cy="838317"/>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graphicFrame>
        <p:nvGraphicFramePr>
          <p:cNvPr id="3" name="表格 2"/>
          <p:cNvGraphicFramePr>
            <a:graphicFrameLocks noGrp="1"/>
          </p:cNvGraphicFramePr>
          <p:nvPr/>
        </p:nvGraphicFramePr>
        <p:xfrm>
          <a:off x="1024948" y="1466683"/>
          <a:ext cx="10239952" cy="5090262"/>
        </p:xfrm>
        <a:graphic>
          <a:graphicData uri="http://schemas.openxmlformats.org/drawingml/2006/table">
            <a:tbl>
              <a:tblPr/>
              <a:tblGrid>
                <a:gridCol w="913602"/>
                <a:gridCol w="4267281"/>
                <a:gridCol w="1671130"/>
                <a:gridCol w="1187682"/>
                <a:gridCol w="1279042"/>
                <a:gridCol w="921215"/>
              </a:tblGrid>
              <a:tr h="513726">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800" b="1" i="0" u="none" strike="noStrike" cap="none" normalizeH="0" baseline="0" dirty="0">
                          <a:ln>
                            <a:noFill/>
                          </a:ln>
                          <a:solidFill>
                            <a:srgbClr val="B71C2B"/>
                          </a:solidFill>
                          <a:effectLst/>
                          <a:latin typeface="+mn-lt"/>
                          <a:ea typeface="+mn-ea"/>
                          <a:cs typeface="+mn-ea"/>
                          <a:sym typeface="+mn-lt"/>
                        </a:rPr>
                        <a:t>序号 </a:t>
                      </a:r>
                    </a:p>
                  </a:txBody>
                  <a:tcPr marT="45727" marB="4572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800" b="1" i="0" u="none" strike="noStrike" cap="none" normalizeH="0" baseline="0" dirty="0">
                          <a:ln>
                            <a:noFill/>
                          </a:ln>
                          <a:solidFill>
                            <a:srgbClr val="B71C2B"/>
                          </a:solidFill>
                          <a:effectLst/>
                          <a:latin typeface="+mn-lt"/>
                          <a:ea typeface="+mn-ea"/>
                          <a:cs typeface="+mn-ea"/>
                          <a:sym typeface="+mn-lt"/>
                        </a:rPr>
                        <a:t>考评内容 </a:t>
                      </a:r>
                    </a:p>
                  </a:txBody>
                  <a:tcPr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800" b="1" i="0" u="none" strike="noStrike" cap="none" normalizeH="0" baseline="0" dirty="0">
                          <a:ln>
                            <a:noFill/>
                          </a:ln>
                          <a:solidFill>
                            <a:srgbClr val="B71C2B"/>
                          </a:solidFill>
                          <a:effectLst/>
                          <a:latin typeface="+mn-lt"/>
                          <a:ea typeface="+mn-ea"/>
                          <a:cs typeface="+mn-ea"/>
                          <a:sym typeface="+mn-lt"/>
                        </a:rPr>
                        <a:t>说明 </a:t>
                      </a:r>
                    </a:p>
                  </a:txBody>
                  <a:tcPr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800" b="1" i="0" u="none" strike="noStrike" cap="none" normalizeH="0" baseline="0" dirty="0">
                          <a:ln>
                            <a:noFill/>
                          </a:ln>
                          <a:solidFill>
                            <a:srgbClr val="B71C2B"/>
                          </a:solidFill>
                          <a:effectLst/>
                          <a:latin typeface="+mn-lt"/>
                          <a:ea typeface="+mn-ea"/>
                          <a:cs typeface="+mn-ea"/>
                          <a:sym typeface="+mn-lt"/>
                        </a:rPr>
                        <a:t>应得分 </a:t>
                      </a:r>
                    </a:p>
                  </a:txBody>
                  <a:tcPr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800" b="1" i="0" u="none" strike="noStrike" cap="none" normalizeH="0" baseline="0" dirty="0">
                          <a:ln>
                            <a:noFill/>
                          </a:ln>
                          <a:solidFill>
                            <a:srgbClr val="B71C2B"/>
                          </a:solidFill>
                          <a:effectLst/>
                          <a:latin typeface="+mn-lt"/>
                          <a:ea typeface="+mn-ea"/>
                          <a:cs typeface="+mn-ea"/>
                          <a:sym typeface="+mn-lt"/>
                        </a:rPr>
                        <a:t>实得分 </a:t>
                      </a:r>
                    </a:p>
                  </a:txBody>
                  <a:tcPr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800" b="1" i="0" u="none" strike="noStrike" cap="none" normalizeH="0" baseline="0" dirty="0">
                          <a:ln>
                            <a:noFill/>
                          </a:ln>
                          <a:solidFill>
                            <a:srgbClr val="B71C2B"/>
                          </a:solidFill>
                          <a:effectLst/>
                          <a:latin typeface="+mn-lt"/>
                          <a:ea typeface="+mn-ea"/>
                          <a:cs typeface="+mn-ea"/>
                          <a:sym typeface="+mn-lt"/>
                        </a:rPr>
                        <a:t>备注 </a:t>
                      </a:r>
                    </a:p>
                  </a:txBody>
                  <a:tcPr marT="45727" marB="4572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60495">
                <a:tc rowSpan="6">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Tx/>
                        <a:buNone/>
                      </a:pPr>
                      <a:r>
                        <a:rPr kumimoji="0" lang="en-US" altLang="zh-CN" sz="2000" b="0" i="0" u="none" strike="noStrike" cap="none" normalizeH="0" baseline="0" dirty="0">
                          <a:ln>
                            <a:noFill/>
                          </a:ln>
                          <a:solidFill>
                            <a:schemeClr val="tx1"/>
                          </a:solidFill>
                          <a:effectLst/>
                          <a:latin typeface="+mn-lt"/>
                          <a:ea typeface="+mn-ea"/>
                          <a:cs typeface="+mn-ea"/>
                          <a:sym typeface="+mn-lt"/>
                        </a:rPr>
                        <a:t>9</a:t>
                      </a:r>
                    </a:p>
                  </a:txBody>
                  <a:tcPr marT="45727" marB="4572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600" b="0" i="0" u="none" strike="noStrike" cap="none" normalizeH="0" baseline="0" dirty="0">
                          <a:ln>
                            <a:noFill/>
                          </a:ln>
                          <a:solidFill>
                            <a:schemeClr val="tx1"/>
                          </a:solidFill>
                          <a:effectLst/>
                          <a:latin typeface="+mn-lt"/>
                          <a:ea typeface="+mn-ea"/>
                          <a:cs typeface="+mn-ea"/>
                          <a:sym typeface="+mn-lt"/>
                        </a:rPr>
                        <a:t>磨床：砂轮合格，旋转时无明显跳动</a:t>
                      </a:r>
                    </a:p>
                  </a:txBody>
                  <a:tcPr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6">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endParaRPr kumimoji="0" lang="en-US" altLang="zh-CN" sz="2000" b="0" i="0" u="none" strike="noStrike" cap="none" normalizeH="0" baseline="0">
                        <a:ln>
                          <a:noFill/>
                        </a:ln>
                        <a:solidFill>
                          <a:schemeClr val="tx1"/>
                        </a:solidFill>
                        <a:effectLst/>
                        <a:latin typeface="+mn-lt"/>
                        <a:ea typeface="+mn-ea"/>
                        <a:cs typeface="+mn-ea"/>
                        <a:sym typeface="+mn-lt"/>
                      </a:endParaRP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6">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endParaRPr kumimoji="0" lang="en-US" altLang="zh-CN" sz="1800" b="0" i="0" u="none" strike="noStrike" cap="none" normalizeH="0" baseline="0">
                        <a:ln>
                          <a:noFill/>
                        </a:ln>
                        <a:solidFill>
                          <a:schemeClr val="tx1"/>
                        </a:solidFill>
                        <a:effectLst/>
                        <a:latin typeface="+mn-lt"/>
                        <a:ea typeface="+mn-ea"/>
                        <a:cs typeface="+mn-ea"/>
                        <a:sym typeface="+mn-lt"/>
                      </a:endParaRPr>
                    </a:p>
                    <a:p>
                      <a:pPr marL="0" marR="0" lvl="0" indent="0" algn="l" defTabSz="914400" rtl="0" eaLnBrk="1" fontAlgn="base" latinLnBrk="0" hangingPunct="1">
                        <a:lnSpc>
                          <a:spcPct val="100000"/>
                        </a:lnSpc>
                        <a:spcBef>
                          <a:spcPct val="20000"/>
                        </a:spcBef>
                        <a:spcAft>
                          <a:spcPct val="0"/>
                        </a:spcAft>
                        <a:buClr>
                          <a:schemeClr val="hlink"/>
                        </a:buClr>
                        <a:buSzPct val="70000"/>
                        <a:buFontTx/>
                        <a:buNone/>
                      </a:pPr>
                      <a:endParaRPr kumimoji="0" lang="en-US" altLang="zh-CN" sz="1800" b="0" i="0" u="none" strike="noStrike" cap="none" normalizeH="0" baseline="0">
                        <a:ln>
                          <a:noFill/>
                        </a:ln>
                        <a:solidFill>
                          <a:schemeClr val="tx1"/>
                        </a:solidFill>
                        <a:effectLst/>
                        <a:latin typeface="+mn-lt"/>
                        <a:ea typeface="+mn-ea"/>
                        <a:cs typeface="+mn-ea"/>
                        <a:sym typeface="+mn-lt"/>
                      </a:endParaRPr>
                    </a:p>
                    <a:p>
                      <a:pPr marL="0" marR="0" lvl="0" indent="0" algn="l" defTabSz="914400" rtl="0" eaLnBrk="1" fontAlgn="base" latinLnBrk="0" hangingPunct="1">
                        <a:lnSpc>
                          <a:spcPct val="100000"/>
                        </a:lnSpc>
                        <a:spcBef>
                          <a:spcPct val="20000"/>
                        </a:spcBef>
                        <a:spcAft>
                          <a:spcPct val="0"/>
                        </a:spcAft>
                        <a:buClr>
                          <a:schemeClr val="hlink"/>
                        </a:buClr>
                        <a:buSzPct val="70000"/>
                        <a:buFontTx/>
                        <a:buNone/>
                      </a:pPr>
                      <a:endParaRPr kumimoji="0" lang="en-US" altLang="zh-CN" sz="1800" b="0" i="0" u="none" strike="noStrike" cap="none" normalizeH="0" baseline="0">
                        <a:ln>
                          <a:noFill/>
                        </a:ln>
                        <a:solidFill>
                          <a:schemeClr val="tx1"/>
                        </a:solidFill>
                        <a:effectLst/>
                        <a:latin typeface="+mn-lt"/>
                        <a:ea typeface="+mn-ea"/>
                        <a:cs typeface="+mn-ea"/>
                        <a:sym typeface="+mn-lt"/>
                      </a:endParaRPr>
                    </a:p>
                    <a:p>
                      <a:pPr marL="0" marR="0" lvl="0" indent="0" algn="l" defTabSz="914400" rtl="0" eaLnBrk="1" fontAlgn="base" latinLnBrk="0" hangingPunct="1">
                        <a:lnSpc>
                          <a:spcPct val="100000"/>
                        </a:lnSpc>
                        <a:spcBef>
                          <a:spcPct val="20000"/>
                        </a:spcBef>
                        <a:spcAft>
                          <a:spcPct val="0"/>
                        </a:spcAft>
                        <a:buClr>
                          <a:schemeClr val="hlink"/>
                        </a:buClr>
                        <a:buSzPct val="70000"/>
                        <a:buFontTx/>
                        <a:buNone/>
                      </a:pPr>
                      <a:endParaRPr kumimoji="0" lang="en-US" altLang="zh-CN" sz="1800" b="0" i="0" u="none" strike="noStrike" cap="none" normalizeH="0" baseline="0">
                        <a:ln>
                          <a:noFill/>
                        </a:ln>
                        <a:solidFill>
                          <a:schemeClr val="tx1"/>
                        </a:solidFill>
                        <a:effectLst/>
                        <a:latin typeface="+mn-lt"/>
                        <a:ea typeface="+mn-ea"/>
                        <a:cs typeface="+mn-ea"/>
                        <a:sym typeface="+mn-lt"/>
                      </a:endParaRPr>
                    </a:p>
                    <a:p>
                      <a:pPr marL="0" marR="0" lvl="0" indent="0" algn="l" defTabSz="914400" rtl="0" eaLnBrk="1" fontAlgn="base" latinLnBrk="0" hangingPunct="1">
                        <a:lnSpc>
                          <a:spcPct val="100000"/>
                        </a:lnSpc>
                        <a:spcBef>
                          <a:spcPct val="20000"/>
                        </a:spcBef>
                        <a:spcAft>
                          <a:spcPct val="0"/>
                        </a:spcAft>
                        <a:buClr>
                          <a:schemeClr val="hlink"/>
                        </a:buClr>
                        <a:buSzPct val="70000"/>
                        <a:buFontTx/>
                        <a:buNone/>
                      </a:pPr>
                      <a:endParaRPr kumimoji="0" lang="en-US" altLang="zh-CN" sz="1800" b="0" i="0" u="none" strike="noStrike" cap="none" normalizeH="0" baseline="0">
                        <a:ln>
                          <a:noFill/>
                        </a:ln>
                        <a:solidFill>
                          <a:schemeClr val="tx1"/>
                        </a:solidFill>
                        <a:effectLst/>
                        <a:latin typeface="+mn-lt"/>
                        <a:ea typeface="+mn-ea"/>
                        <a:cs typeface="+mn-ea"/>
                        <a:sym typeface="+mn-lt"/>
                      </a:endParaRPr>
                    </a:p>
                    <a:p>
                      <a:pPr marL="0" marR="0" lvl="0" indent="0" algn="l" defTabSz="914400" rtl="0" eaLnBrk="1" fontAlgn="base" latinLnBrk="0" hangingPunct="1">
                        <a:lnSpc>
                          <a:spcPct val="100000"/>
                        </a:lnSpc>
                        <a:spcBef>
                          <a:spcPct val="20000"/>
                        </a:spcBef>
                        <a:spcAft>
                          <a:spcPct val="0"/>
                        </a:spcAft>
                        <a:buClr>
                          <a:schemeClr val="hlink"/>
                        </a:buClr>
                        <a:buSzPct val="70000"/>
                        <a:buFontTx/>
                        <a:buNone/>
                      </a:pPr>
                      <a:endParaRPr kumimoji="0" lang="en-US" altLang="zh-CN" sz="1800" b="0" i="0" u="none" strike="noStrike" cap="none" normalizeH="0" baseline="0">
                        <a:ln>
                          <a:noFill/>
                        </a:ln>
                        <a:solidFill>
                          <a:schemeClr val="tx1"/>
                        </a:solidFill>
                        <a:effectLst/>
                        <a:latin typeface="+mn-lt"/>
                        <a:ea typeface="+mn-ea"/>
                        <a:cs typeface="+mn-ea"/>
                        <a:sym typeface="+mn-lt"/>
                      </a:endParaRPr>
                    </a:p>
                    <a:p>
                      <a:pPr marL="0" marR="0" lvl="0" indent="0" algn="l" defTabSz="914400" rtl="0" eaLnBrk="1" fontAlgn="base" latinLnBrk="0" hangingPunct="1">
                        <a:lnSpc>
                          <a:spcPct val="100000"/>
                        </a:lnSpc>
                        <a:spcBef>
                          <a:spcPct val="20000"/>
                        </a:spcBef>
                        <a:spcAft>
                          <a:spcPct val="0"/>
                        </a:spcAft>
                        <a:buClr>
                          <a:schemeClr val="hlink"/>
                        </a:buClr>
                        <a:buSzPct val="70000"/>
                        <a:buFontTx/>
                        <a:buNone/>
                      </a:pPr>
                      <a:r>
                        <a:rPr kumimoji="0" lang="en-US" altLang="zh-CN" sz="1800" b="0" i="0" u="none" strike="noStrike" cap="none" normalizeH="0" baseline="0">
                          <a:ln>
                            <a:noFill/>
                          </a:ln>
                          <a:solidFill>
                            <a:schemeClr val="tx1"/>
                          </a:solidFill>
                          <a:effectLst/>
                          <a:latin typeface="+mn-lt"/>
                          <a:ea typeface="+mn-ea"/>
                          <a:cs typeface="+mn-ea"/>
                          <a:sym typeface="+mn-lt"/>
                        </a:rPr>
                        <a:t>  </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6">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endParaRPr kumimoji="0" lang="zh-CN" altLang="zh-CN" sz="1800" b="0" i="0" u="none" strike="noStrike" cap="none" normalizeH="0" baseline="0">
                        <a:ln>
                          <a:noFill/>
                        </a:ln>
                        <a:solidFill>
                          <a:schemeClr val="tx1"/>
                        </a:solidFill>
                        <a:effectLst/>
                        <a:latin typeface="+mn-lt"/>
                        <a:ea typeface="+mn-ea"/>
                        <a:cs typeface="+mn-ea"/>
                        <a:sym typeface="+mn-lt"/>
                      </a:endParaRP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6">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endParaRPr kumimoji="0" lang="zh-CN" altLang="zh-CN" sz="1800" b="0" i="0" u="none" strike="noStrike" cap="none" normalizeH="0" baseline="0">
                        <a:ln>
                          <a:noFill/>
                        </a:ln>
                        <a:solidFill>
                          <a:schemeClr val="tx1"/>
                        </a:solidFill>
                        <a:effectLst/>
                        <a:latin typeface="+mn-lt"/>
                        <a:ea typeface="+mn-ea"/>
                        <a:cs typeface="+mn-ea"/>
                        <a:sym typeface="+mn-lt"/>
                      </a:endParaRP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4905">
                <a:tc vMerge="1">
                  <a:txBody>
                    <a:bodyPr/>
                    <a:lstStyle/>
                    <a:p>
                      <a:endParaRPr lang="zh-CN"/>
                    </a:p>
                  </a:txBody>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600" b="0" i="0" u="none" strike="noStrike" cap="none" normalizeH="0" baseline="0" dirty="0">
                          <a:ln>
                            <a:noFill/>
                          </a:ln>
                          <a:solidFill>
                            <a:schemeClr val="tx1"/>
                          </a:solidFill>
                          <a:effectLst/>
                          <a:latin typeface="+mn-lt"/>
                          <a:ea typeface="+mn-ea"/>
                          <a:cs typeface="+mn-ea"/>
                          <a:sym typeface="+mn-lt"/>
                        </a:rPr>
                        <a:t>车床：加工超长料应有防弯装置</a:t>
                      </a:r>
                      <a:r>
                        <a:rPr kumimoji="0" lang="zh-CN" altLang="en-US" sz="2800" b="0" i="0" u="none" strike="noStrike" cap="none" normalizeH="0" baseline="0" dirty="0">
                          <a:ln>
                            <a:noFill/>
                          </a:ln>
                          <a:solidFill>
                            <a:schemeClr val="tx1"/>
                          </a:solidFill>
                          <a:effectLst/>
                          <a:latin typeface="+mn-lt"/>
                          <a:ea typeface="+mn-ea"/>
                          <a:cs typeface="+mn-ea"/>
                          <a:sym typeface="+mn-lt"/>
                        </a:rPr>
                        <a:t> </a:t>
                      </a:r>
                    </a:p>
                  </a:txBody>
                  <a:tcPr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p>
                  </a:txBody>
                  <a:tcPr/>
                </a:tc>
                <a:tc vMerge="1">
                  <a:txBody>
                    <a:bodyPr/>
                    <a:lstStyle/>
                    <a:p>
                      <a:endParaRPr lang="zh-CN"/>
                    </a:p>
                  </a:txBody>
                  <a:tcPr/>
                </a:tc>
                <a:tc vMerge="1">
                  <a:txBody>
                    <a:bodyPr/>
                    <a:lstStyle/>
                    <a:p>
                      <a:endParaRPr lang="zh-CN"/>
                    </a:p>
                  </a:txBody>
                  <a:tcPr/>
                </a:tc>
                <a:tc vMerge="1">
                  <a:txBody>
                    <a:bodyPr/>
                    <a:lstStyle/>
                    <a:p>
                      <a:endParaRPr lang="zh-CN"/>
                    </a:p>
                  </a:txBody>
                  <a:tcPr/>
                </a:tc>
              </a:tr>
              <a:tr h="660495">
                <a:tc vMerge="1">
                  <a:txBody>
                    <a:bodyPr/>
                    <a:lstStyle/>
                    <a:p>
                      <a:endParaRPr lang="zh-CN"/>
                    </a:p>
                  </a:txBody>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600" b="0" i="0" u="none" strike="noStrike" cap="none" normalizeH="0" baseline="0" dirty="0">
                          <a:ln>
                            <a:noFill/>
                          </a:ln>
                          <a:solidFill>
                            <a:schemeClr val="tx1"/>
                          </a:solidFill>
                          <a:effectLst/>
                          <a:latin typeface="+mn-lt"/>
                          <a:ea typeface="+mn-ea"/>
                          <a:cs typeface="+mn-ea"/>
                          <a:sym typeface="+mn-lt"/>
                        </a:rPr>
                        <a:t>插床：应设置防止运动停止后滑枕自动下落的配重装置 </a:t>
                      </a:r>
                    </a:p>
                  </a:txBody>
                  <a:tcPr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p>
                  </a:txBody>
                  <a:tcPr/>
                </a:tc>
                <a:tc vMerge="1">
                  <a:txBody>
                    <a:bodyPr/>
                    <a:lstStyle/>
                    <a:p>
                      <a:endParaRPr lang="zh-CN"/>
                    </a:p>
                  </a:txBody>
                  <a:tcPr/>
                </a:tc>
                <a:tc vMerge="1">
                  <a:txBody>
                    <a:bodyPr/>
                    <a:lstStyle/>
                    <a:p>
                      <a:endParaRPr lang="zh-CN"/>
                    </a:p>
                  </a:txBody>
                  <a:tcPr/>
                </a:tc>
                <a:tc vMerge="1">
                  <a:txBody>
                    <a:bodyPr/>
                    <a:lstStyle/>
                    <a:p>
                      <a:endParaRPr lang="zh-CN"/>
                    </a:p>
                  </a:txBody>
                  <a:tcPr/>
                </a:tc>
              </a:tr>
              <a:tr h="660495">
                <a:tc vMerge="1">
                  <a:txBody>
                    <a:bodyPr/>
                    <a:lstStyle/>
                    <a:p>
                      <a:endParaRPr lang="zh-CN"/>
                    </a:p>
                  </a:txBody>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600" b="0" i="0" u="none" strike="noStrike" cap="none" normalizeH="0" baseline="0" dirty="0">
                          <a:ln>
                            <a:noFill/>
                          </a:ln>
                          <a:solidFill>
                            <a:schemeClr val="tx1"/>
                          </a:solidFill>
                          <a:effectLst/>
                          <a:latin typeface="+mn-lt"/>
                          <a:ea typeface="+mn-ea"/>
                          <a:cs typeface="+mn-ea"/>
                          <a:sym typeface="+mn-lt"/>
                        </a:rPr>
                        <a:t>电火花加工机床：可燃性工作液的闪点应在</a:t>
                      </a:r>
                      <a:r>
                        <a:rPr kumimoji="0" lang="en-US" altLang="zh-CN" sz="1600" b="0" i="0" u="none" strike="noStrike" cap="none" normalizeH="0" baseline="0" dirty="0">
                          <a:ln>
                            <a:noFill/>
                          </a:ln>
                          <a:solidFill>
                            <a:schemeClr val="tx1"/>
                          </a:solidFill>
                          <a:effectLst/>
                          <a:latin typeface="+mn-lt"/>
                          <a:ea typeface="+mn-ea"/>
                          <a:cs typeface="+mn-ea"/>
                          <a:sym typeface="+mn-lt"/>
                        </a:rPr>
                        <a:t>70℃</a:t>
                      </a:r>
                      <a:r>
                        <a:rPr kumimoji="0" lang="zh-CN" altLang="en-US" sz="1600" b="0" i="0" u="none" strike="noStrike" cap="none" normalizeH="0" baseline="0" dirty="0">
                          <a:ln>
                            <a:noFill/>
                          </a:ln>
                          <a:solidFill>
                            <a:schemeClr val="tx1"/>
                          </a:solidFill>
                          <a:effectLst/>
                          <a:latin typeface="+mn-lt"/>
                          <a:ea typeface="+mn-ea"/>
                          <a:cs typeface="+mn-ea"/>
                          <a:sym typeface="+mn-lt"/>
                        </a:rPr>
                        <a:t>以上，需采用浸入式加工 </a:t>
                      </a:r>
                    </a:p>
                  </a:txBody>
                  <a:tcPr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p>
                  </a:txBody>
                  <a:tcPr/>
                </a:tc>
                <a:tc vMerge="1">
                  <a:txBody>
                    <a:bodyPr/>
                    <a:lstStyle/>
                    <a:p>
                      <a:endParaRPr lang="zh-CN"/>
                    </a:p>
                  </a:txBody>
                  <a:tcPr/>
                </a:tc>
                <a:tc vMerge="1">
                  <a:txBody>
                    <a:bodyPr/>
                    <a:lstStyle/>
                    <a:p>
                      <a:endParaRPr lang="zh-CN"/>
                    </a:p>
                  </a:txBody>
                  <a:tcPr/>
                </a:tc>
                <a:tc vMerge="1">
                  <a:txBody>
                    <a:bodyPr/>
                    <a:lstStyle/>
                    <a:p>
                      <a:endParaRPr lang="zh-CN"/>
                    </a:p>
                  </a:txBody>
                  <a:tcPr/>
                </a:tc>
              </a:tr>
              <a:tr h="579203">
                <a:tc vMerge="1">
                  <a:txBody>
                    <a:bodyPr/>
                    <a:lstStyle/>
                    <a:p>
                      <a:endParaRPr lang="zh-CN"/>
                    </a:p>
                  </a:txBody>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600" b="0" i="0" u="none" strike="noStrike" cap="none" normalizeH="0" baseline="0" dirty="0">
                          <a:ln>
                            <a:noFill/>
                          </a:ln>
                          <a:solidFill>
                            <a:schemeClr val="tx1"/>
                          </a:solidFill>
                          <a:effectLst/>
                          <a:latin typeface="+mn-lt"/>
                          <a:ea typeface="+mn-ea"/>
                          <a:cs typeface="+mn-ea"/>
                          <a:sym typeface="+mn-lt"/>
                        </a:rPr>
                        <a:t>锯床：锯条外露部分应采用防护罩或安全距离隔离 </a:t>
                      </a:r>
                    </a:p>
                  </a:txBody>
                  <a:tcPr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p>
                  </a:txBody>
                  <a:tcPr/>
                </a:tc>
                <a:tc vMerge="1">
                  <a:txBody>
                    <a:bodyPr/>
                    <a:lstStyle/>
                    <a:p>
                      <a:endParaRPr lang="zh-CN"/>
                    </a:p>
                  </a:txBody>
                  <a:tcPr/>
                </a:tc>
                <a:tc vMerge="1">
                  <a:txBody>
                    <a:bodyPr/>
                    <a:lstStyle/>
                    <a:p>
                      <a:endParaRPr lang="zh-CN"/>
                    </a:p>
                  </a:txBody>
                  <a:tcPr/>
                </a:tc>
                <a:tc vMerge="1">
                  <a:txBody>
                    <a:bodyPr/>
                    <a:lstStyle/>
                    <a:p>
                      <a:endParaRPr lang="zh-CN"/>
                    </a:p>
                  </a:txBody>
                  <a:tcPr/>
                </a:tc>
              </a:tr>
              <a:tr h="685899">
                <a:tc vMerge="1">
                  <a:txBody>
                    <a:bodyPr/>
                    <a:lstStyle/>
                    <a:p>
                      <a:endParaRPr lang="zh-CN"/>
                    </a:p>
                  </a:txBody>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r>
                        <a:rPr kumimoji="0" lang="zh-CN" altLang="en-US" sz="1600" b="0" i="0" u="none" strike="noStrike" cap="none" normalizeH="0" baseline="0" dirty="0">
                          <a:ln>
                            <a:noFill/>
                          </a:ln>
                          <a:solidFill>
                            <a:schemeClr val="tx1"/>
                          </a:solidFill>
                          <a:effectLst/>
                          <a:latin typeface="+mn-lt"/>
                          <a:ea typeface="+mn-ea"/>
                          <a:cs typeface="+mn-ea"/>
                          <a:sym typeface="+mn-lt"/>
                        </a:rPr>
                        <a:t>加工中心：加工区域周边应有固定、可调式防护装置 </a:t>
                      </a:r>
                    </a:p>
                  </a:txBody>
                  <a:tcPr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p>
                  </a:txBody>
                  <a:tcPr/>
                </a:tc>
                <a:tc vMerge="1">
                  <a:txBody>
                    <a:bodyPr/>
                    <a:lstStyle/>
                    <a:p>
                      <a:endParaRPr lang="zh-CN"/>
                    </a:p>
                  </a:txBody>
                  <a:tcPr/>
                </a:tc>
                <a:tc vMerge="1">
                  <a:txBody>
                    <a:bodyPr/>
                    <a:lstStyle/>
                    <a:p>
                      <a:endParaRPr lang="zh-CN"/>
                    </a:p>
                  </a:txBody>
                  <a:tcPr/>
                </a:tc>
                <a:tc vMerge="1">
                  <a:txBody>
                    <a:bodyPr/>
                    <a:lstStyle/>
                    <a:p>
                      <a:endParaRPr lang="zh-CN"/>
                    </a:p>
                  </a:txBody>
                  <a:tcPr/>
                </a:tc>
              </a:tr>
              <a:tr h="695044">
                <a:tc gridSpan="3">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r>
                        <a:rPr kumimoji="0" lang="en-US" altLang="zh-CN" sz="2000" b="0" i="0" u="none" strike="noStrike" cap="none" normalizeH="0" baseline="0">
                          <a:ln>
                            <a:noFill/>
                          </a:ln>
                          <a:solidFill>
                            <a:schemeClr val="tx1"/>
                          </a:solidFill>
                          <a:effectLst/>
                          <a:latin typeface="+mn-lt"/>
                          <a:ea typeface="+mn-ea"/>
                          <a:cs typeface="+mn-ea"/>
                          <a:sym typeface="+mn-lt"/>
                        </a:rPr>
                        <a:t>                           </a:t>
                      </a:r>
                      <a:r>
                        <a:rPr kumimoji="0" lang="zh-CN" altLang="en-US" sz="2800" b="0" i="0" u="none" strike="noStrike" cap="none" normalizeH="0" baseline="0">
                          <a:ln>
                            <a:noFill/>
                          </a:ln>
                          <a:solidFill>
                            <a:schemeClr val="tx1"/>
                          </a:solidFill>
                          <a:effectLst/>
                          <a:latin typeface="+mn-lt"/>
                          <a:ea typeface="+mn-ea"/>
                          <a:cs typeface="+mn-ea"/>
                          <a:sym typeface="+mn-lt"/>
                        </a:rPr>
                        <a:t>合        计</a:t>
                      </a: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zh-CN"/>
                    </a:p>
                  </a:txBody>
                  <a:tcPr/>
                </a:tc>
                <a:tc hMerge="1">
                  <a:txBody>
                    <a:bodyPr/>
                    <a:lstStyle/>
                    <a:p>
                      <a:endParaRPr lang="zh-CN"/>
                    </a:p>
                  </a:txBody>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r>
                        <a:rPr kumimoji="0" lang="en-US" altLang="zh-CN" sz="1800" b="0" i="0" u="none" strike="noStrike" cap="none" normalizeH="0" baseline="0">
                          <a:ln>
                            <a:noFill/>
                          </a:ln>
                          <a:solidFill>
                            <a:schemeClr val="tx1"/>
                          </a:solidFill>
                          <a:effectLst/>
                          <a:latin typeface="+mn-lt"/>
                          <a:ea typeface="+mn-ea"/>
                          <a:cs typeface="+mn-ea"/>
                          <a:sym typeface="+mn-lt"/>
                        </a:rPr>
                        <a:t>  </a:t>
                      </a:r>
                    </a:p>
                    <a:p>
                      <a:pPr marL="0" marR="0" lvl="0" indent="0" algn="l" defTabSz="914400" rtl="0" eaLnBrk="1" fontAlgn="base" latinLnBrk="0" hangingPunct="1">
                        <a:lnSpc>
                          <a:spcPct val="100000"/>
                        </a:lnSpc>
                        <a:spcBef>
                          <a:spcPct val="20000"/>
                        </a:spcBef>
                        <a:spcAft>
                          <a:spcPct val="0"/>
                        </a:spcAft>
                        <a:buClr>
                          <a:schemeClr val="hlink"/>
                        </a:buClr>
                        <a:buSzPct val="70000"/>
                        <a:buFontTx/>
                        <a:buNone/>
                      </a:pPr>
                      <a:endParaRPr kumimoji="0" lang="en-US" altLang="zh-CN" sz="1800" b="0" i="0" u="none" strike="noStrike" cap="none" normalizeH="0" baseline="0">
                        <a:ln>
                          <a:noFill/>
                        </a:ln>
                        <a:solidFill>
                          <a:schemeClr val="tx1"/>
                        </a:solidFill>
                        <a:effectLst/>
                        <a:latin typeface="+mn-lt"/>
                        <a:ea typeface="+mn-ea"/>
                        <a:cs typeface="+mn-ea"/>
                        <a:sym typeface="+mn-lt"/>
                      </a:endParaRP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endParaRPr kumimoji="0" lang="zh-CN" altLang="zh-CN" sz="1800" b="0" i="0" u="none" strike="noStrike" cap="none" normalizeH="0" baseline="0">
                        <a:ln>
                          <a:noFill/>
                        </a:ln>
                        <a:solidFill>
                          <a:schemeClr val="tx1"/>
                        </a:solidFill>
                        <a:effectLst/>
                        <a:latin typeface="+mn-lt"/>
                        <a:ea typeface="+mn-ea"/>
                        <a:cs typeface="+mn-ea"/>
                        <a:sym typeface="+mn-lt"/>
                      </a:endParaRP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Tx/>
                        <a:buNone/>
                      </a:pPr>
                      <a:endParaRPr kumimoji="0" lang="zh-CN" altLang="zh-CN" sz="1800" b="0" i="0" u="none" strike="noStrike" cap="none" normalizeH="0" baseline="0" dirty="0">
                        <a:ln>
                          <a:noFill/>
                        </a:ln>
                        <a:solidFill>
                          <a:schemeClr val="tx1"/>
                        </a:solidFill>
                        <a:effectLst/>
                        <a:latin typeface="+mn-lt"/>
                        <a:ea typeface="+mn-ea"/>
                        <a:cs typeface="+mn-ea"/>
                        <a:sym typeface="+mn-lt"/>
                      </a:endParaRP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3"/>
          <p:cNvSpPr>
            <a:spLocks noChangeArrowheads="1"/>
          </p:cNvSpPr>
          <p:nvPr/>
        </p:nvSpPr>
        <p:spPr bwMode="auto">
          <a:xfrm>
            <a:off x="1677827" y="407363"/>
            <a:ext cx="646604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400" b="1" u="none" dirty="0">
                <a:solidFill>
                  <a:schemeClr val="tx1">
                    <a:lumMod val="75000"/>
                    <a:lumOff val="25000"/>
                  </a:schemeClr>
                </a:solidFill>
                <a:latin typeface="+mn-lt"/>
                <a:ea typeface="+mn-ea"/>
                <a:cs typeface="+mn-ea"/>
                <a:sym typeface="+mn-lt"/>
              </a:rPr>
              <a:t>设备状态评估用表案例</a:t>
            </a:r>
            <a:r>
              <a:rPr lang="en-US" altLang="zh-CN" sz="2400" b="1" u="none" dirty="0">
                <a:solidFill>
                  <a:schemeClr val="tx1">
                    <a:lumMod val="75000"/>
                    <a:lumOff val="25000"/>
                  </a:schemeClr>
                </a:solidFill>
                <a:latin typeface="+mn-lt"/>
                <a:ea typeface="+mn-ea"/>
                <a:cs typeface="+mn-ea"/>
                <a:sym typeface="+mn-lt"/>
              </a:rPr>
              <a:t>—</a:t>
            </a:r>
            <a:r>
              <a:rPr lang="zh-CN" altLang="en-US" sz="2400" b="1" u="none" dirty="0">
                <a:solidFill>
                  <a:schemeClr val="tx1">
                    <a:lumMod val="75000"/>
                    <a:lumOff val="25000"/>
                  </a:schemeClr>
                </a:solidFill>
                <a:latin typeface="+mn-lt"/>
                <a:ea typeface="+mn-ea"/>
                <a:cs typeface="+mn-ea"/>
                <a:sym typeface="+mn-lt"/>
              </a:rPr>
              <a:t>发电厂设备评估标准 </a:t>
            </a:r>
          </a:p>
        </p:txBody>
      </p:sp>
      <p:sp>
        <p:nvSpPr>
          <p:cNvPr id="46" name="Freeform 7"/>
          <p:cNvSpPr/>
          <p:nvPr/>
        </p:nvSpPr>
        <p:spPr bwMode="auto">
          <a:xfrm>
            <a:off x="252951" y="170154"/>
            <a:ext cx="968619" cy="969218"/>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606179" y="301055"/>
            <a:ext cx="837539" cy="838317"/>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pic>
        <p:nvPicPr>
          <p:cNvPr id="6" name="Picture 1" descr="C:\Users\Administrator.PC--20110909XHM\AppData\Roaming\Tencent\Users\362839315\QQ\WinTemp\RichOle\AOMKIW7TZIS3R)%CYVJC9K8.jpg"/>
          <p:cNvPicPr>
            <a:picLocks noChangeAspect="1"/>
          </p:cNvPicPr>
          <p:nvPr/>
        </p:nvPicPr>
        <p:blipFill>
          <a:blip r:embed="rId3"/>
          <a:stretch>
            <a:fillRect/>
          </a:stretch>
        </p:blipFill>
        <p:spPr>
          <a:xfrm>
            <a:off x="1443718" y="1436742"/>
            <a:ext cx="9147969" cy="5013895"/>
          </a:xfrm>
          <a:prstGeom prst="rect">
            <a:avLst/>
          </a:prstGeom>
          <a:noFill/>
          <a:ln w="9525">
            <a:noFill/>
          </a:ln>
        </p:spPr>
      </p:pic>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968500" y="2147888"/>
            <a:ext cx="5768975" cy="384764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Rectangle 3"/>
          <p:cNvSpPr>
            <a:spLocks noChangeArrowheads="1"/>
          </p:cNvSpPr>
          <p:nvPr/>
        </p:nvSpPr>
        <p:spPr bwMode="auto">
          <a:xfrm>
            <a:off x="1677827" y="407363"/>
            <a:ext cx="646604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400" b="1" u="none" dirty="0">
                <a:solidFill>
                  <a:schemeClr val="tx1">
                    <a:lumMod val="75000"/>
                    <a:lumOff val="25000"/>
                  </a:schemeClr>
                </a:solidFill>
                <a:latin typeface="+mn-lt"/>
                <a:ea typeface="+mn-ea"/>
                <a:cs typeface="+mn-ea"/>
                <a:sym typeface="+mn-lt"/>
              </a:rPr>
              <a:t>典型安全技术创新案例纺织介绍 </a:t>
            </a:r>
          </a:p>
        </p:txBody>
      </p:sp>
      <p:sp>
        <p:nvSpPr>
          <p:cNvPr id="46" name="Freeform 7"/>
          <p:cNvSpPr/>
          <p:nvPr/>
        </p:nvSpPr>
        <p:spPr bwMode="auto">
          <a:xfrm>
            <a:off x="252951" y="170154"/>
            <a:ext cx="968619" cy="969218"/>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606179" y="301055"/>
            <a:ext cx="837539" cy="838317"/>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pic>
        <p:nvPicPr>
          <p:cNvPr id="7" name="Picture 7"/>
          <p:cNvPicPr>
            <a:picLocks noChangeAspect="1"/>
          </p:cNvPicPr>
          <p:nvPr/>
        </p:nvPicPr>
        <p:blipFill>
          <a:blip r:embed="rId3"/>
          <a:stretch>
            <a:fillRect/>
          </a:stretch>
        </p:blipFill>
        <p:spPr>
          <a:xfrm>
            <a:off x="7737475" y="2147888"/>
            <a:ext cx="3443874" cy="3833812"/>
          </a:xfrm>
          <a:prstGeom prst="rect">
            <a:avLst/>
          </a:prstGeom>
          <a:noFill/>
          <a:ln w="9525">
            <a:noFill/>
          </a:ln>
        </p:spPr>
      </p:pic>
      <p:sp>
        <p:nvSpPr>
          <p:cNvPr id="9" name="video-camera_309701"/>
          <p:cNvSpPr>
            <a:spLocks noChangeAspect="1"/>
          </p:cNvSpPr>
          <p:nvPr/>
        </p:nvSpPr>
        <p:spPr bwMode="auto">
          <a:xfrm>
            <a:off x="1346200" y="1417282"/>
            <a:ext cx="416717" cy="525817"/>
          </a:xfrm>
          <a:custGeom>
            <a:avLst/>
            <a:gdLst>
              <a:gd name="connsiteX0" fmla="*/ 153100 w 481115"/>
              <a:gd name="connsiteY0" fmla="*/ 526906 h 607074"/>
              <a:gd name="connsiteX1" fmla="*/ 144991 w 481115"/>
              <a:gd name="connsiteY1" fmla="*/ 535003 h 607074"/>
              <a:gd name="connsiteX2" fmla="*/ 153100 w 481115"/>
              <a:gd name="connsiteY2" fmla="*/ 543100 h 607074"/>
              <a:gd name="connsiteX3" fmla="*/ 415215 w 481115"/>
              <a:gd name="connsiteY3" fmla="*/ 543100 h 607074"/>
              <a:gd name="connsiteX4" fmla="*/ 423324 w 481115"/>
              <a:gd name="connsiteY4" fmla="*/ 535003 h 607074"/>
              <a:gd name="connsiteX5" fmla="*/ 415215 w 481115"/>
              <a:gd name="connsiteY5" fmla="*/ 526906 h 607074"/>
              <a:gd name="connsiteX6" fmla="*/ 16222 w 481115"/>
              <a:gd name="connsiteY6" fmla="*/ 523525 h 607074"/>
              <a:gd name="connsiteX7" fmla="*/ 76995 w 481115"/>
              <a:gd name="connsiteY7" fmla="*/ 523525 h 607074"/>
              <a:gd name="connsiteX8" fmla="*/ 93217 w 481115"/>
              <a:gd name="connsiteY8" fmla="*/ 539713 h 607074"/>
              <a:gd name="connsiteX9" fmla="*/ 76995 w 481115"/>
              <a:gd name="connsiteY9" fmla="*/ 555844 h 607074"/>
              <a:gd name="connsiteX10" fmla="*/ 16222 w 481115"/>
              <a:gd name="connsiteY10" fmla="*/ 555844 h 607074"/>
              <a:gd name="connsiteX11" fmla="*/ 0 w 481115"/>
              <a:gd name="connsiteY11" fmla="*/ 539713 h 607074"/>
              <a:gd name="connsiteX12" fmla="*/ 16222 w 481115"/>
              <a:gd name="connsiteY12" fmla="*/ 523525 h 607074"/>
              <a:gd name="connsiteX13" fmla="*/ 153100 w 481115"/>
              <a:gd name="connsiteY13" fmla="*/ 480665 h 607074"/>
              <a:gd name="connsiteX14" fmla="*/ 144991 w 481115"/>
              <a:gd name="connsiteY14" fmla="*/ 488704 h 607074"/>
              <a:gd name="connsiteX15" fmla="*/ 153100 w 481115"/>
              <a:gd name="connsiteY15" fmla="*/ 496801 h 607074"/>
              <a:gd name="connsiteX16" fmla="*/ 415215 w 481115"/>
              <a:gd name="connsiteY16" fmla="*/ 496801 h 607074"/>
              <a:gd name="connsiteX17" fmla="*/ 423324 w 481115"/>
              <a:gd name="connsiteY17" fmla="*/ 488704 h 607074"/>
              <a:gd name="connsiteX18" fmla="*/ 415215 w 481115"/>
              <a:gd name="connsiteY18" fmla="*/ 480665 h 607074"/>
              <a:gd name="connsiteX19" fmla="*/ 16222 w 481115"/>
              <a:gd name="connsiteY19" fmla="*/ 444774 h 607074"/>
              <a:gd name="connsiteX20" fmla="*/ 76995 w 481115"/>
              <a:gd name="connsiteY20" fmla="*/ 444774 h 607074"/>
              <a:gd name="connsiteX21" fmla="*/ 93217 w 481115"/>
              <a:gd name="connsiteY21" fmla="*/ 460969 h 607074"/>
              <a:gd name="connsiteX22" fmla="*/ 76995 w 481115"/>
              <a:gd name="connsiteY22" fmla="*/ 477164 h 607074"/>
              <a:gd name="connsiteX23" fmla="*/ 16222 w 481115"/>
              <a:gd name="connsiteY23" fmla="*/ 477164 h 607074"/>
              <a:gd name="connsiteX24" fmla="*/ 0 w 481115"/>
              <a:gd name="connsiteY24" fmla="*/ 460969 h 607074"/>
              <a:gd name="connsiteX25" fmla="*/ 16222 w 481115"/>
              <a:gd name="connsiteY25" fmla="*/ 444774 h 607074"/>
              <a:gd name="connsiteX26" fmla="*/ 153100 w 481115"/>
              <a:gd name="connsiteY26" fmla="*/ 434366 h 607074"/>
              <a:gd name="connsiteX27" fmla="*/ 144991 w 481115"/>
              <a:gd name="connsiteY27" fmla="*/ 442462 h 607074"/>
              <a:gd name="connsiteX28" fmla="*/ 153100 w 481115"/>
              <a:gd name="connsiteY28" fmla="*/ 450502 h 607074"/>
              <a:gd name="connsiteX29" fmla="*/ 415215 w 481115"/>
              <a:gd name="connsiteY29" fmla="*/ 450502 h 607074"/>
              <a:gd name="connsiteX30" fmla="*/ 423324 w 481115"/>
              <a:gd name="connsiteY30" fmla="*/ 442462 h 607074"/>
              <a:gd name="connsiteX31" fmla="*/ 415215 w 481115"/>
              <a:gd name="connsiteY31" fmla="*/ 434366 h 607074"/>
              <a:gd name="connsiteX32" fmla="*/ 153100 w 481115"/>
              <a:gd name="connsiteY32" fmla="*/ 388067 h 607074"/>
              <a:gd name="connsiteX33" fmla="*/ 144991 w 481115"/>
              <a:gd name="connsiteY33" fmla="*/ 396163 h 607074"/>
              <a:gd name="connsiteX34" fmla="*/ 153100 w 481115"/>
              <a:gd name="connsiteY34" fmla="*/ 404260 h 607074"/>
              <a:gd name="connsiteX35" fmla="*/ 415215 w 481115"/>
              <a:gd name="connsiteY35" fmla="*/ 404260 h 607074"/>
              <a:gd name="connsiteX36" fmla="*/ 423324 w 481115"/>
              <a:gd name="connsiteY36" fmla="*/ 396163 h 607074"/>
              <a:gd name="connsiteX37" fmla="*/ 415215 w 481115"/>
              <a:gd name="connsiteY37" fmla="*/ 388067 h 607074"/>
              <a:gd name="connsiteX38" fmla="*/ 16222 w 481115"/>
              <a:gd name="connsiteY38" fmla="*/ 366093 h 607074"/>
              <a:gd name="connsiteX39" fmla="*/ 76995 w 481115"/>
              <a:gd name="connsiteY39" fmla="*/ 366093 h 607074"/>
              <a:gd name="connsiteX40" fmla="*/ 93217 w 481115"/>
              <a:gd name="connsiteY40" fmla="*/ 382288 h 607074"/>
              <a:gd name="connsiteX41" fmla="*/ 76995 w 481115"/>
              <a:gd name="connsiteY41" fmla="*/ 398483 h 607074"/>
              <a:gd name="connsiteX42" fmla="*/ 16222 w 481115"/>
              <a:gd name="connsiteY42" fmla="*/ 398483 h 607074"/>
              <a:gd name="connsiteX43" fmla="*/ 0 w 481115"/>
              <a:gd name="connsiteY43" fmla="*/ 382288 h 607074"/>
              <a:gd name="connsiteX44" fmla="*/ 16222 w 481115"/>
              <a:gd name="connsiteY44" fmla="*/ 366093 h 607074"/>
              <a:gd name="connsiteX45" fmla="*/ 153100 w 481115"/>
              <a:gd name="connsiteY45" fmla="*/ 341768 h 607074"/>
              <a:gd name="connsiteX46" fmla="*/ 144991 w 481115"/>
              <a:gd name="connsiteY46" fmla="*/ 349865 h 607074"/>
              <a:gd name="connsiteX47" fmla="*/ 153100 w 481115"/>
              <a:gd name="connsiteY47" fmla="*/ 357961 h 607074"/>
              <a:gd name="connsiteX48" fmla="*/ 415215 w 481115"/>
              <a:gd name="connsiteY48" fmla="*/ 357961 h 607074"/>
              <a:gd name="connsiteX49" fmla="*/ 423324 w 481115"/>
              <a:gd name="connsiteY49" fmla="*/ 349865 h 607074"/>
              <a:gd name="connsiteX50" fmla="*/ 415215 w 481115"/>
              <a:gd name="connsiteY50" fmla="*/ 341768 h 607074"/>
              <a:gd name="connsiteX51" fmla="*/ 153100 w 481115"/>
              <a:gd name="connsiteY51" fmla="*/ 295469 h 607074"/>
              <a:gd name="connsiteX52" fmla="*/ 144991 w 481115"/>
              <a:gd name="connsiteY52" fmla="*/ 303566 h 607074"/>
              <a:gd name="connsiteX53" fmla="*/ 153100 w 481115"/>
              <a:gd name="connsiteY53" fmla="*/ 311662 h 607074"/>
              <a:gd name="connsiteX54" fmla="*/ 415215 w 481115"/>
              <a:gd name="connsiteY54" fmla="*/ 311662 h 607074"/>
              <a:gd name="connsiteX55" fmla="*/ 423324 w 481115"/>
              <a:gd name="connsiteY55" fmla="*/ 303566 h 607074"/>
              <a:gd name="connsiteX56" fmla="*/ 415215 w 481115"/>
              <a:gd name="connsiteY56" fmla="*/ 295469 h 607074"/>
              <a:gd name="connsiteX57" fmla="*/ 16222 w 481115"/>
              <a:gd name="connsiteY57" fmla="*/ 287413 h 607074"/>
              <a:gd name="connsiteX58" fmla="*/ 76995 w 481115"/>
              <a:gd name="connsiteY58" fmla="*/ 287413 h 607074"/>
              <a:gd name="connsiteX59" fmla="*/ 93217 w 481115"/>
              <a:gd name="connsiteY59" fmla="*/ 303608 h 607074"/>
              <a:gd name="connsiteX60" fmla="*/ 76995 w 481115"/>
              <a:gd name="connsiteY60" fmla="*/ 319803 h 607074"/>
              <a:gd name="connsiteX61" fmla="*/ 16222 w 481115"/>
              <a:gd name="connsiteY61" fmla="*/ 319803 h 607074"/>
              <a:gd name="connsiteX62" fmla="*/ 0 w 481115"/>
              <a:gd name="connsiteY62" fmla="*/ 303608 h 607074"/>
              <a:gd name="connsiteX63" fmla="*/ 16222 w 481115"/>
              <a:gd name="connsiteY63" fmla="*/ 287413 h 607074"/>
              <a:gd name="connsiteX64" fmla="*/ 153100 w 481115"/>
              <a:gd name="connsiteY64" fmla="*/ 249170 h 607074"/>
              <a:gd name="connsiteX65" fmla="*/ 144991 w 481115"/>
              <a:gd name="connsiteY65" fmla="*/ 257267 h 607074"/>
              <a:gd name="connsiteX66" fmla="*/ 153100 w 481115"/>
              <a:gd name="connsiteY66" fmla="*/ 265363 h 607074"/>
              <a:gd name="connsiteX67" fmla="*/ 415215 w 481115"/>
              <a:gd name="connsiteY67" fmla="*/ 265363 h 607074"/>
              <a:gd name="connsiteX68" fmla="*/ 423324 w 481115"/>
              <a:gd name="connsiteY68" fmla="*/ 257267 h 607074"/>
              <a:gd name="connsiteX69" fmla="*/ 415215 w 481115"/>
              <a:gd name="connsiteY69" fmla="*/ 249170 h 607074"/>
              <a:gd name="connsiteX70" fmla="*/ 16222 w 481115"/>
              <a:gd name="connsiteY70" fmla="*/ 208803 h 607074"/>
              <a:gd name="connsiteX71" fmla="*/ 76995 w 481115"/>
              <a:gd name="connsiteY71" fmla="*/ 208803 h 607074"/>
              <a:gd name="connsiteX72" fmla="*/ 93217 w 481115"/>
              <a:gd name="connsiteY72" fmla="*/ 224934 h 607074"/>
              <a:gd name="connsiteX73" fmla="*/ 76995 w 481115"/>
              <a:gd name="connsiteY73" fmla="*/ 241122 h 607074"/>
              <a:gd name="connsiteX74" fmla="*/ 16222 w 481115"/>
              <a:gd name="connsiteY74" fmla="*/ 241122 h 607074"/>
              <a:gd name="connsiteX75" fmla="*/ 0 w 481115"/>
              <a:gd name="connsiteY75" fmla="*/ 224934 h 607074"/>
              <a:gd name="connsiteX76" fmla="*/ 16222 w 481115"/>
              <a:gd name="connsiteY76" fmla="*/ 208803 h 607074"/>
              <a:gd name="connsiteX77" fmla="*/ 153100 w 481115"/>
              <a:gd name="connsiteY77" fmla="*/ 202871 h 607074"/>
              <a:gd name="connsiteX78" fmla="*/ 144991 w 481115"/>
              <a:gd name="connsiteY78" fmla="*/ 210968 h 607074"/>
              <a:gd name="connsiteX79" fmla="*/ 153100 w 481115"/>
              <a:gd name="connsiteY79" fmla="*/ 219065 h 607074"/>
              <a:gd name="connsiteX80" fmla="*/ 415215 w 481115"/>
              <a:gd name="connsiteY80" fmla="*/ 219065 h 607074"/>
              <a:gd name="connsiteX81" fmla="*/ 423324 w 481115"/>
              <a:gd name="connsiteY81" fmla="*/ 210968 h 607074"/>
              <a:gd name="connsiteX82" fmla="*/ 415215 w 481115"/>
              <a:gd name="connsiteY82" fmla="*/ 202871 h 607074"/>
              <a:gd name="connsiteX83" fmla="*/ 153100 w 481115"/>
              <a:gd name="connsiteY83" fmla="*/ 156573 h 607074"/>
              <a:gd name="connsiteX84" fmla="*/ 144991 w 481115"/>
              <a:gd name="connsiteY84" fmla="*/ 164669 h 607074"/>
              <a:gd name="connsiteX85" fmla="*/ 153100 w 481115"/>
              <a:gd name="connsiteY85" fmla="*/ 172766 h 607074"/>
              <a:gd name="connsiteX86" fmla="*/ 415215 w 481115"/>
              <a:gd name="connsiteY86" fmla="*/ 172766 h 607074"/>
              <a:gd name="connsiteX87" fmla="*/ 423324 w 481115"/>
              <a:gd name="connsiteY87" fmla="*/ 164669 h 607074"/>
              <a:gd name="connsiteX88" fmla="*/ 415215 w 481115"/>
              <a:gd name="connsiteY88" fmla="*/ 156573 h 607074"/>
              <a:gd name="connsiteX89" fmla="*/ 16222 w 481115"/>
              <a:gd name="connsiteY89" fmla="*/ 130123 h 607074"/>
              <a:gd name="connsiteX90" fmla="*/ 76995 w 481115"/>
              <a:gd name="connsiteY90" fmla="*/ 130123 h 607074"/>
              <a:gd name="connsiteX91" fmla="*/ 93217 w 481115"/>
              <a:gd name="connsiteY91" fmla="*/ 146318 h 607074"/>
              <a:gd name="connsiteX92" fmla="*/ 76995 w 481115"/>
              <a:gd name="connsiteY92" fmla="*/ 162513 h 607074"/>
              <a:gd name="connsiteX93" fmla="*/ 16222 w 481115"/>
              <a:gd name="connsiteY93" fmla="*/ 162513 h 607074"/>
              <a:gd name="connsiteX94" fmla="*/ 0 w 481115"/>
              <a:gd name="connsiteY94" fmla="*/ 146318 h 607074"/>
              <a:gd name="connsiteX95" fmla="*/ 16222 w 481115"/>
              <a:gd name="connsiteY95" fmla="*/ 130123 h 607074"/>
              <a:gd name="connsiteX96" fmla="*/ 153100 w 481115"/>
              <a:gd name="connsiteY96" fmla="*/ 110274 h 607074"/>
              <a:gd name="connsiteX97" fmla="*/ 144991 w 481115"/>
              <a:gd name="connsiteY97" fmla="*/ 118370 h 607074"/>
              <a:gd name="connsiteX98" fmla="*/ 153100 w 481115"/>
              <a:gd name="connsiteY98" fmla="*/ 126467 h 607074"/>
              <a:gd name="connsiteX99" fmla="*/ 415215 w 481115"/>
              <a:gd name="connsiteY99" fmla="*/ 126467 h 607074"/>
              <a:gd name="connsiteX100" fmla="*/ 423324 w 481115"/>
              <a:gd name="connsiteY100" fmla="*/ 118370 h 607074"/>
              <a:gd name="connsiteX101" fmla="*/ 415215 w 481115"/>
              <a:gd name="connsiteY101" fmla="*/ 110274 h 607074"/>
              <a:gd name="connsiteX102" fmla="*/ 153100 w 481115"/>
              <a:gd name="connsiteY102" fmla="*/ 63975 h 607074"/>
              <a:gd name="connsiteX103" fmla="*/ 144991 w 481115"/>
              <a:gd name="connsiteY103" fmla="*/ 72071 h 607074"/>
              <a:gd name="connsiteX104" fmla="*/ 153100 w 481115"/>
              <a:gd name="connsiteY104" fmla="*/ 80168 h 607074"/>
              <a:gd name="connsiteX105" fmla="*/ 415215 w 481115"/>
              <a:gd name="connsiteY105" fmla="*/ 80168 h 607074"/>
              <a:gd name="connsiteX106" fmla="*/ 423324 w 481115"/>
              <a:gd name="connsiteY106" fmla="*/ 72071 h 607074"/>
              <a:gd name="connsiteX107" fmla="*/ 415215 w 481115"/>
              <a:gd name="connsiteY107" fmla="*/ 63975 h 607074"/>
              <a:gd name="connsiteX108" fmla="*/ 16222 w 481115"/>
              <a:gd name="connsiteY108" fmla="*/ 51442 h 607074"/>
              <a:gd name="connsiteX109" fmla="*/ 76995 w 481115"/>
              <a:gd name="connsiteY109" fmla="*/ 51442 h 607074"/>
              <a:gd name="connsiteX110" fmla="*/ 93217 w 481115"/>
              <a:gd name="connsiteY110" fmla="*/ 67637 h 607074"/>
              <a:gd name="connsiteX111" fmla="*/ 76995 w 481115"/>
              <a:gd name="connsiteY111" fmla="*/ 83832 h 607074"/>
              <a:gd name="connsiteX112" fmla="*/ 16222 w 481115"/>
              <a:gd name="connsiteY112" fmla="*/ 83832 h 607074"/>
              <a:gd name="connsiteX113" fmla="*/ 0 w 481115"/>
              <a:gd name="connsiteY113" fmla="*/ 67637 h 607074"/>
              <a:gd name="connsiteX114" fmla="*/ 16222 w 481115"/>
              <a:gd name="connsiteY114" fmla="*/ 51442 h 607074"/>
              <a:gd name="connsiteX115" fmla="*/ 67556 w 481115"/>
              <a:gd name="connsiteY115" fmla="*/ 0 h 607074"/>
              <a:gd name="connsiteX116" fmla="*/ 454275 w 481115"/>
              <a:gd name="connsiteY116" fmla="*/ 0 h 607074"/>
              <a:gd name="connsiteX117" fmla="*/ 481115 w 481115"/>
              <a:gd name="connsiteY117" fmla="*/ 26799 h 607074"/>
              <a:gd name="connsiteX118" fmla="*/ 481115 w 481115"/>
              <a:gd name="connsiteY118" fmla="*/ 580333 h 607074"/>
              <a:gd name="connsiteX119" fmla="*/ 454275 w 481115"/>
              <a:gd name="connsiteY119" fmla="*/ 607074 h 607074"/>
              <a:gd name="connsiteX120" fmla="*/ 67556 w 481115"/>
              <a:gd name="connsiteY120" fmla="*/ 607074 h 607074"/>
              <a:gd name="connsiteX121" fmla="*/ 40716 w 481115"/>
              <a:gd name="connsiteY121" fmla="*/ 580333 h 607074"/>
              <a:gd name="connsiteX122" fmla="*/ 40716 w 481115"/>
              <a:gd name="connsiteY122" fmla="*/ 562999 h 607074"/>
              <a:gd name="connsiteX123" fmla="*/ 77720 w 481115"/>
              <a:gd name="connsiteY123" fmla="*/ 562999 h 607074"/>
              <a:gd name="connsiteX124" fmla="*/ 101191 w 481115"/>
              <a:gd name="connsiteY124" fmla="*/ 539565 h 607074"/>
              <a:gd name="connsiteX125" fmla="*/ 77720 w 481115"/>
              <a:gd name="connsiteY125" fmla="*/ 516130 h 607074"/>
              <a:gd name="connsiteX126" fmla="*/ 40716 w 481115"/>
              <a:gd name="connsiteY126" fmla="*/ 516130 h 607074"/>
              <a:gd name="connsiteX127" fmla="*/ 40716 w 481115"/>
              <a:gd name="connsiteY127" fmla="*/ 484314 h 607074"/>
              <a:gd name="connsiteX128" fmla="*/ 77720 w 481115"/>
              <a:gd name="connsiteY128" fmla="*/ 484314 h 607074"/>
              <a:gd name="connsiteX129" fmla="*/ 101191 w 481115"/>
              <a:gd name="connsiteY129" fmla="*/ 460879 h 607074"/>
              <a:gd name="connsiteX130" fmla="*/ 77720 w 481115"/>
              <a:gd name="connsiteY130" fmla="*/ 437445 h 607074"/>
              <a:gd name="connsiteX131" fmla="*/ 40716 w 481115"/>
              <a:gd name="connsiteY131" fmla="*/ 437445 h 607074"/>
              <a:gd name="connsiteX132" fmla="*/ 40716 w 481115"/>
              <a:gd name="connsiteY132" fmla="*/ 405629 h 607074"/>
              <a:gd name="connsiteX133" fmla="*/ 77720 w 481115"/>
              <a:gd name="connsiteY133" fmla="*/ 405629 h 607074"/>
              <a:gd name="connsiteX134" fmla="*/ 101191 w 481115"/>
              <a:gd name="connsiteY134" fmla="*/ 382194 h 607074"/>
              <a:gd name="connsiteX135" fmla="*/ 77720 w 481115"/>
              <a:gd name="connsiteY135" fmla="*/ 358759 h 607074"/>
              <a:gd name="connsiteX136" fmla="*/ 40716 w 481115"/>
              <a:gd name="connsiteY136" fmla="*/ 358759 h 607074"/>
              <a:gd name="connsiteX137" fmla="*/ 40716 w 481115"/>
              <a:gd name="connsiteY137" fmla="*/ 327000 h 607074"/>
              <a:gd name="connsiteX138" fmla="*/ 77720 w 481115"/>
              <a:gd name="connsiteY138" fmla="*/ 327000 h 607074"/>
              <a:gd name="connsiteX139" fmla="*/ 101191 w 481115"/>
              <a:gd name="connsiteY139" fmla="*/ 303566 h 607074"/>
              <a:gd name="connsiteX140" fmla="*/ 77720 w 481115"/>
              <a:gd name="connsiteY140" fmla="*/ 280131 h 607074"/>
              <a:gd name="connsiteX141" fmla="*/ 40716 w 481115"/>
              <a:gd name="connsiteY141" fmla="*/ 280131 h 607074"/>
              <a:gd name="connsiteX142" fmla="*/ 40716 w 481115"/>
              <a:gd name="connsiteY142" fmla="*/ 248315 h 607074"/>
              <a:gd name="connsiteX143" fmla="*/ 77720 w 481115"/>
              <a:gd name="connsiteY143" fmla="*/ 248315 h 607074"/>
              <a:gd name="connsiteX144" fmla="*/ 101191 w 481115"/>
              <a:gd name="connsiteY144" fmla="*/ 224880 h 607074"/>
              <a:gd name="connsiteX145" fmla="*/ 77720 w 481115"/>
              <a:gd name="connsiteY145" fmla="*/ 201446 h 607074"/>
              <a:gd name="connsiteX146" fmla="*/ 40716 w 481115"/>
              <a:gd name="connsiteY146" fmla="*/ 201446 h 607074"/>
              <a:gd name="connsiteX147" fmla="*/ 40716 w 481115"/>
              <a:gd name="connsiteY147" fmla="*/ 169630 h 607074"/>
              <a:gd name="connsiteX148" fmla="*/ 77720 w 481115"/>
              <a:gd name="connsiteY148" fmla="*/ 169630 h 607074"/>
              <a:gd name="connsiteX149" fmla="*/ 101191 w 481115"/>
              <a:gd name="connsiteY149" fmla="*/ 146195 h 607074"/>
              <a:gd name="connsiteX150" fmla="*/ 77720 w 481115"/>
              <a:gd name="connsiteY150" fmla="*/ 122761 h 607074"/>
              <a:gd name="connsiteX151" fmla="*/ 40716 w 481115"/>
              <a:gd name="connsiteY151" fmla="*/ 122761 h 607074"/>
              <a:gd name="connsiteX152" fmla="*/ 40716 w 481115"/>
              <a:gd name="connsiteY152" fmla="*/ 90944 h 607074"/>
              <a:gd name="connsiteX153" fmla="*/ 77720 w 481115"/>
              <a:gd name="connsiteY153" fmla="*/ 90944 h 607074"/>
              <a:gd name="connsiteX154" fmla="*/ 101191 w 481115"/>
              <a:gd name="connsiteY154" fmla="*/ 67510 h 607074"/>
              <a:gd name="connsiteX155" fmla="*/ 77720 w 481115"/>
              <a:gd name="connsiteY155" fmla="*/ 44075 h 607074"/>
              <a:gd name="connsiteX156" fmla="*/ 40716 w 481115"/>
              <a:gd name="connsiteY156" fmla="*/ 44075 h 607074"/>
              <a:gd name="connsiteX157" fmla="*/ 40716 w 481115"/>
              <a:gd name="connsiteY157" fmla="*/ 26799 h 607074"/>
              <a:gd name="connsiteX158" fmla="*/ 67556 w 481115"/>
              <a:gd name="connsiteY158" fmla="*/ 0 h 607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Lst>
            <a:rect l="l" t="t" r="r" b="b"/>
            <a:pathLst>
              <a:path w="481115" h="607074">
                <a:moveTo>
                  <a:pt x="153100" y="526906"/>
                </a:moveTo>
                <a:cubicBezTo>
                  <a:pt x="148646" y="526906"/>
                  <a:pt x="144991" y="530556"/>
                  <a:pt x="144991" y="535003"/>
                </a:cubicBezTo>
                <a:cubicBezTo>
                  <a:pt x="144991" y="539508"/>
                  <a:pt x="148646" y="543100"/>
                  <a:pt x="153100" y="543100"/>
                </a:cubicBezTo>
                <a:lnTo>
                  <a:pt x="415215" y="543100"/>
                </a:lnTo>
                <a:cubicBezTo>
                  <a:pt x="419669" y="543100"/>
                  <a:pt x="423324" y="539508"/>
                  <a:pt x="423324" y="535003"/>
                </a:cubicBezTo>
                <a:cubicBezTo>
                  <a:pt x="423324" y="530556"/>
                  <a:pt x="419669" y="526906"/>
                  <a:pt x="415215" y="526906"/>
                </a:cubicBezTo>
                <a:close/>
                <a:moveTo>
                  <a:pt x="16222" y="523525"/>
                </a:moveTo>
                <a:lnTo>
                  <a:pt x="76995" y="523525"/>
                </a:lnTo>
                <a:cubicBezTo>
                  <a:pt x="85963" y="523525"/>
                  <a:pt x="93217" y="530764"/>
                  <a:pt x="93217" y="539713"/>
                </a:cubicBezTo>
                <a:cubicBezTo>
                  <a:pt x="93217" y="548605"/>
                  <a:pt x="85963" y="555844"/>
                  <a:pt x="76995" y="555844"/>
                </a:cubicBezTo>
                <a:lnTo>
                  <a:pt x="16222" y="555844"/>
                </a:lnTo>
                <a:cubicBezTo>
                  <a:pt x="7254" y="555844"/>
                  <a:pt x="0" y="548605"/>
                  <a:pt x="0" y="539713"/>
                </a:cubicBezTo>
                <a:cubicBezTo>
                  <a:pt x="0" y="530764"/>
                  <a:pt x="7254" y="523525"/>
                  <a:pt x="16222" y="523525"/>
                </a:cubicBezTo>
                <a:close/>
                <a:moveTo>
                  <a:pt x="153100" y="480665"/>
                </a:moveTo>
                <a:cubicBezTo>
                  <a:pt x="148646" y="480665"/>
                  <a:pt x="144991" y="484257"/>
                  <a:pt x="144991" y="488704"/>
                </a:cubicBezTo>
                <a:cubicBezTo>
                  <a:pt x="144991" y="493209"/>
                  <a:pt x="148646" y="496801"/>
                  <a:pt x="153100" y="496801"/>
                </a:cubicBezTo>
                <a:lnTo>
                  <a:pt x="415215" y="496801"/>
                </a:lnTo>
                <a:cubicBezTo>
                  <a:pt x="419669" y="496801"/>
                  <a:pt x="423324" y="493209"/>
                  <a:pt x="423324" y="488704"/>
                </a:cubicBezTo>
                <a:cubicBezTo>
                  <a:pt x="423324" y="484257"/>
                  <a:pt x="419669" y="480665"/>
                  <a:pt x="415215" y="480665"/>
                </a:cubicBezTo>
                <a:close/>
                <a:moveTo>
                  <a:pt x="16222" y="444774"/>
                </a:moveTo>
                <a:lnTo>
                  <a:pt x="76995" y="444774"/>
                </a:lnTo>
                <a:cubicBezTo>
                  <a:pt x="85963" y="444774"/>
                  <a:pt x="93217" y="452016"/>
                  <a:pt x="93217" y="460969"/>
                </a:cubicBezTo>
                <a:cubicBezTo>
                  <a:pt x="93217" y="469922"/>
                  <a:pt x="85963" y="477164"/>
                  <a:pt x="76995" y="477164"/>
                </a:cubicBezTo>
                <a:lnTo>
                  <a:pt x="16222" y="477164"/>
                </a:lnTo>
                <a:cubicBezTo>
                  <a:pt x="7254" y="477164"/>
                  <a:pt x="0" y="469922"/>
                  <a:pt x="0" y="460969"/>
                </a:cubicBezTo>
                <a:cubicBezTo>
                  <a:pt x="0" y="452016"/>
                  <a:pt x="7254" y="444774"/>
                  <a:pt x="16222" y="444774"/>
                </a:cubicBezTo>
                <a:close/>
                <a:moveTo>
                  <a:pt x="153100" y="434366"/>
                </a:moveTo>
                <a:cubicBezTo>
                  <a:pt x="148646" y="434366"/>
                  <a:pt x="144991" y="437958"/>
                  <a:pt x="144991" y="442462"/>
                </a:cubicBezTo>
                <a:cubicBezTo>
                  <a:pt x="144991" y="446910"/>
                  <a:pt x="148646" y="450502"/>
                  <a:pt x="153100" y="450502"/>
                </a:cubicBezTo>
                <a:lnTo>
                  <a:pt x="415215" y="450502"/>
                </a:lnTo>
                <a:cubicBezTo>
                  <a:pt x="419669" y="450502"/>
                  <a:pt x="423324" y="446910"/>
                  <a:pt x="423324" y="442462"/>
                </a:cubicBezTo>
                <a:cubicBezTo>
                  <a:pt x="423324" y="437958"/>
                  <a:pt x="419669" y="434366"/>
                  <a:pt x="415215" y="434366"/>
                </a:cubicBezTo>
                <a:close/>
                <a:moveTo>
                  <a:pt x="153100" y="388067"/>
                </a:moveTo>
                <a:cubicBezTo>
                  <a:pt x="148646" y="388067"/>
                  <a:pt x="144991" y="391659"/>
                  <a:pt x="144991" y="396163"/>
                </a:cubicBezTo>
                <a:cubicBezTo>
                  <a:pt x="144991" y="400611"/>
                  <a:pt x="148646" y="404260"/>
                  <a:pt x="153100" y="404260"/>
                </a:cubicBezTo>
                <a:lnTo>
                  <a:pt x="415215" y="404260"/>
                </a:lnTo>
                <a:cubicBezTo>
                  <a:pt x="419669" y="404260"/>
                  <a:pt x="423324" y="400611"/>
                  <a:pt x="423324" y="396163"/>
                </a:cubicBezTo>
                <a:cubicBezTo>
                  <a:pt x="423324" y="391659"/>
                  <a:pt x="419669" y="388067"/>
                  <a:pt x="415215" y="388067"/>
                </a:cubicBezTo>
                <a:close/>
                <a:moveTo>
                  <a:pt x="16222" y="366093"/>
                </a:moveTo>
                <a:lnTo>
                  <a:pt x="76995" y="366093"/>
                </a:lnTo>
                <a:cubicBezTo>
                  <a:pt x="85963" y="366093"/>
                  <a:pt x="93217" y="373335"/>
                  <a:pt x="93217" y="382288"/>
                </a:cubicBezTo>
                <a:cubicBezTo>
                  <a:pt x="93217" y="391241"/>
                  <a:pt x="85963" y="398483"/>
                  <a:pt x="76995" y="398483"/>
                </a:cubicBezTo>
                <a:lnTo>
                  <a:pt x="16222" y="398483"/>
                </a:lnTo>
                <a:cubicBezTo>
                  <a:pt x="7254" y="398483"/>
                  <a:pt x="0" y="391241"/>
                  <a:pt x="0" y="382288"/>
                </a:cubicBezTo>
                <a:cubicBezTo>
                  <a:pt x="0" y="373335"/>
                  <a:pt x="7254" y="366093"/>
                  <a:pt x="16222" y="366093"/>
                </a:cubicBezTo>
                <a:close/>
                <a:moveTo>
                  <a:pt x="153100" y="341768"/>
                </a:moveTo>
                <a:cubicBezTo>
                  <a:pt x="148646" y="341768"/>
                  <a:pt x="144991" y="345360"/>
                  <a:pt x="144991" y="349865"/>
                </a:cubicBezTo>
                <a:cubicBezTo>
                  <a:pt x="144991" y="354312"/>
                  <a:pt x="148646" y="357961"/>
                  <a:pt x="153100" y="357961"/>
                </a:cubicBezTo>
                <a:lnTo>
                  <a:pt x="415215" y="357961"/>
                </a:lnTo>
                <a:cubicBezTo>
                  <a:pt x="419669" y="357961"/>
                  <a:pt x="423324" y="354312"/>
                  <a:pt x="423324" y="349865"/>
                </a:cubicBezTo>
                <a:cubicBezTo>
                  <a:pt x="423324" y="345360"/>
                  <a:pt x="419669" y="341768"/>
                  <a:pt x="415215" y="341768"/>
                </a:cubicBezTo>
                <a:close/>
                <a:moveTo>
                  <a:pt x="153100" y="295469"/>
                </a:moveTo>
                <a:cubicBezTo>
                  <a:pt x="148646" y="295469"/>
                  <a:pt x="144991" y="299061"/>
                  <a:pt x="144991" y="303566"/>
                </a:cubicBezTo>
                <a:cubicBezTo>
                  <a:pt x="144991" y="308013"/>
                  <a:pt x="148646" y="311662"/>
                  <a:pt x="153100" y="311662"/>
                </a:cubicBezTo>
                <a:lnTo>
                  <a:pt x="415215" y="311662"/>
                </a:lnTo>
                <a:cubicBezTo>
                  <a:pt x="419669" y="311662"/>
                  <a:pt x="423324" y="308013"/>
                  <a:pt x="423324" y="303566"/>
                </a:cubicBezTo>
                <a:cubicBezTo>
                  <a:pt x="423324" y="299061"/>
                  <a:pt x="419669" y="295469"/>
                  <a:pt x="415215" y="295469"/>
                </a:cubicBezTo>
                <a:close/>
                <a:moveTo>
                  <a:pt x="16222" y="287413"/>
                </a:moveTo>
                <a:lnTo>
                  <a:pt x="76995" y="287413"/>
                </a:lnTo>
                <a:cubicBezTo>
                  <a:pt x="85963" y="287413"/>
                  <a:pt x="93217" y="294655"/>
                  <a:pt x="93217" y="303608"/>
                </a:cubicBezTo>
                <a:cubicBezTo>
                  <a:pt x="93217" y="312561"/>
                  <a:pt x="85963" y="319803"/>
                  <a:pt x="76995" y="319803"/>
                </a:cubicBezTo>
                <a:lnTo>
                  <a:pt x="16222" y="319803"/>
                </a:lnTo>
                <a:cubicBezTo>
                  <a:pt x="7254" y="319803"/>
                  <a:pt x="0" y="312561"/>
                  <a:pt x="0" y="303608"/>
                </a:cubicBezTo>
                <a:cubicBezTo>
                  <a:pt x="0" y="294655"/>
                  <a:pt x="7254" y="287413"/>
                  <a:pt x="16222" y="287413"/>
                </a:cubicBezTo>
                <a:close/>
                <a:moveTo>
                  <a:pt x="153100" y="249170"/>
                </a:moveTo>
                <a:cubicBezTo>
                  <a:pt x="148646" y="249170"/>
                  <a:pt x="144991" y="252762"/>
                  <a:pt x="144991" y="257267"/>
                </a:cubicBezTo>
                <a:cubicBezTo>
                  <a:pt x="144991" y="261714"/>
                  <a:pt x="148646" y="265363"/>
                  <a:pt x="153100" y="265363"/>
                </a:cubicBezTo>
                <a:lnTo>
                  <a:pt x="415215" y="265363"/>
                </a:lnTo>
                <a:cubicBezTo>
                  <a:pt x="419669" y="265363"/>
                  <a:pt x="423324" y="261714"/>
                  <a:pt x="423324" y="257267"/>
                </a:cubicBezTo>
                <a:cubicBezTo>
                  <a:pt x="423324" y="252762"/>
                  <a:pt x="419669" y="249170"/>
                  <a:pt x="415215" y="249170"/>
                </a:cubicBezTo>
                <a:close/>
                <a:moveTo>
                  <a:pt x="16222" y="208803"/>
                </a:moveTo>
                <a:lnTo>
                  <a:pt x="76995" y="208803"/>
                </a:lnTo>
                <a:cubicBezTo>
                  <a:pt x="85963" y="208803"/>
                  <a:pt x="93217" y="216042"/>
                  <a:pt x="93217" y="224934"/>
                </a:cubicBezTo>
                <a:cubicBezTo>
                  <a:pt x="93217" y="233883"/>
                  <a:pt x="85963" y="241122"/>
                  <a:pt x="76995" y="241122"/>
                </a:cubicBezTo>
                <a:lnTo>
                  <a:pt x="16222" y="241122"/>
                </a:lnTo>
                <a:cubicBezTo>
                  <a:pt x="7254" y="241122"/>
                  <a:pt x="0" y="233883"/>
                  <a:pt x="0" y="224934"/>
                </a:cubicBezTo>
                <a:cubicBezTo>
                  <a:pt x="0" y="216042"/>
                  <a:pt x="7254" y="208803"/>
                  <a:pt x="16222" y="208803"/>
                </a:cubicBezTo>
                <a:close/>
                <a:moveTo>
                  <a:pt x="153100" y="202871"/>
                </a:moveTo>
                <a:cubicBezTo>
                  <a:pt x="148646" y="202871"/>
                  <a:pt x="144991" y="206464"/>
                  <a:pt x="144991" y="210968"/>
                </a:cubicBezTo>
                <a:cubicBezTo>
                  <a:pt x="144991" y="215415"/>
                  <a:pt x="148646" y="219065"/>
                  <a:pt x="153100" y="219065"/>
                </a:cubicBezTo>
                <a:lnTo>
                  <a:pt x="415215" y="219065"/>
                </a:lnTo>
                <a:cubicBezTo>
                  <a:pt x="419669" y="219065"/>
                  <a:pt x="423324" y="215415"/>
                  <a:pt x="423324" y="210968"/>
                </a:cubicBezTo>
                <a:cubicBezTo>
                  <a:pt x="423324" y="206464"/>
                  <a:pt x="419669" y="202871"/>
                  <a:pt x="415215" y="202871"/>
                </a:cubicBezTo>
                <a:close/>
                <a:moveTo>
                  <a:pt x="153100" y="156573"/>
                </a:moveTo>
                <a:cubicBezTo>
                  <a:pt x="148646" y="156573"/>
                  <a:pt x="144991" y="160165"/>
                  <a:pt x="144991" y="164669"/>
                </a:cubicBezTo>
                <a:cubicBezTo>
                  <a:pt x="144991" y="169117"/>
                  <a:pt x="148646" y="172766"/>
                  <a:pt x="153100" y="172766"/>
                </a:cubicBezTo>
                <a:lnTo>
                  <a:pt x="415215" y="172766"/>
                </a:lnTo>
                <a:cubicBezTo>
                  <a:pt x="419669" y="172766"/>
                  <a:pt x="423324" y="169117"/>
                  <a:pt x="423324" y="164669"/>
                </a:cubicBezTo>
                <a:cubicBezTo>
                  <a:pt x="423324" y="160165"/>
                  <a:pt x="419669" y="156573"/>
                  <a:pt x="415215" y="156573"/>
                </a:cubicBezTo>
                <a:close/>
                <a:moveTo>
                  <a:pt x="16222" y="130123"/>
                </a:moveTo>
                <a:lnTo>
                  <a:pt x="76995" y="130123"/>
                </a:lnTo>
                <a:cubicBezTo>
                  <a:pt x="85963" y="130123"/>
                  <a:pt x="93217" y="137365"/>
                  <a:pt x="93217" y="146318"/>
                </a:cubicBezTo>
                <a:cubicBezTo>
                  <a:pt x="93217" y="155271"/>
                  <a:pt x="85963" y="162513"/>
                  <a:pt x="76995" y="162513"/>
                </a:cubicBezTo>
                <a:lnTo>
                  <a:pt x="16222" y="162513"/>
                </a:lnTo>
                <a:cubicBezTo>
                  <a:pt x="7254" y="162513"/>
                  <a:pt x="0" y="155271"/>
                  <a:pt x="0" y="146318"/>
                </a:cubicBezTo>
                <a:cubicBezTo>
                  <a:pt x="0" y="137365"/>
                  <a:pt x="7254" y="130123"/>
                  <a:pt x="16222" y="130123"/>
                </a:cubicBezTo>
                <a:close/>
                <a:moveTo>
                  <a:pt x="153100" y="110274"/>
                </a:moveTo>
                <a:cubicBezTo>
                  <a:pt x="148646" y="110274"/>
                  <a:pt x="144991" y="113866"/>
                  <a:pt x="144991" y="118370"/>
                </a:cubicBezTo>
                <a:cubicBezTo>
                  <a:pt x="144991" y="122818"/>
                  <a:pt x="148646" y="126467"/>
                  <a:pt x="153100" y="126467"/>
                </a:cubicBezTo>
                <a:lnTo>
                  <a:pt x="415215" y="126467"/>
                </a:lnTo>
                <a:cubicBezTo>
                  <a:pt x="419669" y="126467"/>
                  <a:pt x="423324" y="122818"/>
                  <a:pt x="423324" y="118370"/>
                </a:cubicBezTo>
                <a:cubicBezTo>
                  <a:pt x="423324" y="113866"/>
                  <a:pt x="419669" y="110274"/>
                  <a:pt x="415215" y="110274"/>
                </a:cubicBezTo>
                <a:close/>
                <a:moveTo>
                  <a:pt x="153100" y="63975"/>
                </a:moveTo>
                <a:cubicBezTo>
                  <a:pt x="148646" y="63975"/>
                  <a:pt x="144991" y="67567"/>
                  <a:pt x="144991" y="72071"/>
                </a:cubicBezTo>
                <a:cubicBezTo>
                  <a:pt x="144991" y="76519"/>
                  <a:pt x="148646" y="80168"/>
                  <a:pt x="153100" y="80168"/>
                </a:cubicBezTo>
                <a:lnTo>
                  <a:pt x="415215" y="80168"/>
                </a:lnTo>
                <a:cubicBezTo>
                  <a:pt x="419669" y="80168"/>
                  <a:pt x="423324" y="76519"/>
                  <a:pt x="423324" y="72071"/>
                </a:cubicBezTo>
                <a:cubicBezTo>
                  <a:pt x="423324" y="67567"/>
                  <a:pt x="419669" y="63975"/>
                  <a:pt x="415215" y="63975"/>
                </a:cubicBezTo>
                <a:close/>
                <a:moveTo>
                  <a:pt x="16222" y="51442"/>
                </a:moveTo>
                <a:lnTo>
                  <a:pt x="76995" y="51442"/>
                </a:lnTo>
                <a:cubicBezTo>
                  <a:pt x="85963" y="51442"/>
                  <a:pt x="93217" y="58684"/>
                  <a:pt x="93217" y="67637"/>
                </a:cubicBezTo>
                <a:cubicBezTo>
                  <a:pt x="93217" y="76590"/>
                  <a:pt x="85963" y="83832"/>
                  <a:pt x="76995" y="83832"/>
                </a:cubicBezTo>
                <a:lnTo>
                  <a:pt x="16222" y="83832"/>
                </a:lnTo>
                <a:cubicBezTo>
                  <a:pt x="7254" y="83832"/>
                  <a:pt x="0" y="76590"/>
                  <a:pt x="0" y="67637"/>
                </a:cubicBezTo>
                <a:cubicBezTo>
                  <a:pt x="0" y="58684"/>
                  <a:pt x="7254" y="51442"/>
                  <a:pt x="16222" y="51442"/>
                </a:cubicBezTo>
                <a:close/>
                <a:moveTo>
                  <a:pt x="67556" y="0"/>
                </a:moveTo>
                <a:lnTo>
                  <a:pt x="454275" y="0"/>
                </a:lnTo>
                <a:cubicBezTo>
                  <a:pt x="469123" y="0"/>
                  <a:pt x="481115" y="11974"/>
                  <a:pt x="481115" y="26799"/>
                </a:cubicBezTo>
                <a:lnTo>
                  <a:pt x="481115" y="580333"/>
                </a:lnTo>
                <a:cubicBezTo>
                  <a:pt x="481115" y="595100"/>
                  <a:pt x="469123" y="607074"/>
                  <a:pt x="454275" y="607074"/>
                </a:cubicBezTo>
                <a:lnTo>
                  <a:pt x="67556" y="607074"/>
                </a:lnTo>
                <a:cubicBezTo>
                  <a:pt x="52765" y="607074"/>
                  <a:pt x="40716" y="595100"/>
                  <a:pt x="40716" y="580333"/>
                </a:cubicBezTo>
                <a:lnTo>
                  <a:pt x="40716" y="562999"/>
                </a:lnTo>
                <a:lnTo>
                  <a:pt x="77720" y="562999"/>
                </a:lnTo>
                <a:cubicBezTo>
                  <a:pt x="90683" y="562999"/>
                  <a:pt x="101191" y="552508"/>
                  <a:pt x="101191" y="539565"/>
                </a:cubicBezTo>
                <a:cubicBezTo>
                  <a:pt x="101191" y="526621"/>
                  <a:pt x="90683" y="516130"/>
                  <a:pt x="77720" y="516130"/>
                </a:cubicBezTo>
                <a:lnTo>
                  <a:pt x="40716" y="516130"/>
                </a:lnTo>
                <a:lnTo>
                  <a:pt x="40716" y="484314"/>
                </a:lnTo>
                <a:lnTo>
                  <a:pt x="77720" y="484314"/>
                </a:lnTo>
                <a:cubicBezTo>
                  <a:pt x="90683" y="484314"/>
                  <a:pt x="101191" y="473822"/>
                  <a:pt x="101191" y="460879"/>
                </a:cubicBezTo>
                <a:cubicBezTo>
                  <a:pt x="101191" y="447936"/>
                  <a:pt x="90683" y="437445"/>
                  <a:pt x="77720" y="437445"/>
                </a:cubicBezTo>
                <a:lnTo>
                  <a:pt x="40716" y="437445"/>
                </a:lnTo>
                <a:lnTo>
                  <a:pt x="40716" y="405629"/>
                </a:lnTo>
                <a:lnTo>
                  <a:pt x="77720" y="405629"/>
                </a:lnTo>
                <a:cubicBezTo>
                  <a:pt x="90683" y="405629"/>
                  <a:pt x="101191" y="395137"/>
                  <a:pt x="101191" y="382194"/>
                </a:cubicBezTo>
                <a:cubicBezTo>
                  <a:pt x="101191" y="369251"/>
                  <a:pt x="90683" y="358759"/>
                  <a:pt x="77720" y="358759"/>
                </a:cubicBezTo>
                <a:lnTo>
                  <a:pt x="40716" y="358759"/>
                </a:lnTo>
                <a:lnTo>
                  <a:pt x="40716" y="327000"/>
                </a:lnTo>
                <a:lnTo>
                  <a:pt x="77720" y="327000"/>
                </a:lnTo>
                <a:cubicBezTo>
                  <a:pt x="90683" y="327000"/>
                  <a:pt x="101191" y="316509"/>
                  <a:pt x="101191" y="303566"/>
                </a:cubicBezTo>
                <a:cubicBezTo>
                  <a:pt x="101191" y="290623"/>
                  <a:pt x="90683" y="280131"/>
                  <a:pt x="77720" y="280131"/>
                </a:cubicBezTo>
                <a:lnTo>
                  <a:pt x="40716" y="280131"/>
                </a:lnTo>
                <a:lnTo>
                  <a:pt x="40716" y="248315"/>
                </a:lnTo>
                <a:lnTo>
                  <a:pt x="77720" y="248315"/>
                </a:lnTo>
                <a:cubicBezTo>
                  <a:pt x="90683" y="248315"/>
                  <a:pt x="101191" y="237824"/>
                  <a:pt x="101191" y="224880"/>
                </a:cubicBezTo>
                <a:cubicBezTo>
                  <a:pt x="101191" y="211937"/>
                  <a:pt x="90683" y="201446"/>
                  <a:pt x="77720" y="201446"/>
                </a:cubicBezTo>
                <a:lnTo>
                  <a:pt x="40716" y="201446"/>
                </a:lnTo>
                <a:lnTo>
                  <a:pt x="40716" y="169630"/>
                </a:lnTo>
                <a:lnTo>
                  <a:pt x="77720" y="169630"/>
                </a:lnTo>
                <a:cubicBezTo>
                  <a:pt x="90683" y="169630"/>
                  <a:pt x="101191" y="159138"/>
                  <a:pt x="101191" y="146195"/>
                </a:cubicBezTo>
                <a:cubicBezTo>
                  <a:pt x="101191" y="133252"/>
                  <a:pt x="90683" y="122761"/>
                  <a:pt x="77720" y="122761"/>
                </a:cubicBezTo>
                <a:lnTo>
                  <a:pt x="40716" y="122761"/>
                </a:lnTo>
                <a:lnTo>
                  <a:pt x="40716" y="90944"/>
                </a:lnTo>
                <a:lnTo>
                  <a:pt x="77720" y="90944"/>
                </a:lnTo>
                <a:cubicBezTo>
                  <a:pt x="90683" y="90944"/>
                  <a:pt x="101191" y="80453"/>
                  <a:pt x="101191" y="67510"/>
                </a:cubicBezTo>
                <a:cubicBezTo>
                  <a:pt x="101191" y="54567"/>
                  <a:pt x="90683" y="44075"/>
                  <a:pt x="77720" y="44075"/>
                </a:cubicBezTo>
                <a:lnTo>
                  <a:pt x="40716" y="44075"/>
                </a:lnTo>
                <a:lnTo>
                  <a:pt x="40716" y="26799"/>
                </a:lnTo>
                <a:cubicBezTo>
                  <a:pt x="40716" y="11974"/>
                  <a:pt x="52765" y="0"/>
                  <a:pt x="67556" y="0"/>
                </a:cubicBezTo>
                <a:close/>
              </a:path>
            </a:pathLst>
          </a:custGeom>
          <a:solidFill>
            <a:srgbClr val="B71C2B"/>
          </a:solidFill>
          <a:ln>
            <a:noFill/>
          </a:ln>
        </p:spPr>
        <p:txBody>
          <a:bodyPr/>
          <a:lstStyle/>
          <a:p>
            <a:endParaRPr lang="zh-CN" altLang="en-US"/>
          </a:p>
        </p:txBody>
      </p:sp>
      <p:sp>
        <p:nvSpPr>
          <p:cNvPr id="10" name="Rectangle 8"/>
          <p:cNvSpPr>
            <a:spLocks noChangeArrowheads="1"/>
          </p:cNvSpPr>
          <p:nvPr/>
        </p:nvSpPr>
        <p:spPr bwMode="auto">
          <a:xfrm>
            <a:off x="1677827" y="1480165"/>
            <a:ext cx="79279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182880"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182880" marR="0" lvl="0" indent="0" algn="l" defTabSz="914400" rtl="0" eaLnBrk="1" fontAlgn="base" latinLnBrk="0" hangingPunct="1">
              <a:lnSpc>
                <a:spcPct val="100000"/>
              </a:lnSpc>
              <a:spcBef>
                <a:spcPct val="0"/>
              </a:spcBef>
              <a:spcAft>
                <a:spcPct val="0"/>
              </a:spcAft>
              <a:buClrTx/>
              <a:buSzTx/>
              <a:buFontTx/>
              <a:buNone/>
              <a:defRPr/>
            </a:pPr>
            <a:r>
              <a:rPr kumimoji="0" lang="en-US" altLang="zh-CN" sz="2000" b="0" i="0" u="none" strike="noStrike" kern="1200" cap="none" spc="0" normalizeH="0" baseline="0" noProof="0" dirty="0">
                <a:ln>
                  <a:noFill/>
                </a:ln>
                <a:solidFill>
                  <a:schemeClr val="tx1"/>
                </a:solidFill>
                <a:effectLst/>
                <a:uLnTx/>
                <a:uFillTx/>
                <a:latin typeface="+mn-lt"/>
                <a:ea typeface="+mn-ea"/>
                <a:cs typeface="+mn-ea"/>
                <a:sym typeface="+mn-lt"/>
              </a:rPr>
              <a:t>【</a:t>
            </a:r>
            <a:r>
              <a:rPr kumimoji="0" lang="zh-CN" altLang="en-US" sz="2000" b="0" i="0" u="none" strike="noStrike" kern="1200" cap="none" spc="0" normalizeH="0" baseline="0" noProof="0" dirty="0">
                <a:ln>
                  <a:noFill/>
                </a:ln>
                <a:solidFill>
                  <a:schemeClr val="tx1"/>
                </a:solidFill>
                <a:effectLst/>
                <a:uLnTx/>
                <a:uFillTx/>
                <a:latin typeface="+mn-lt"/>
                <a:ea typeface="+mn-ea"/>
                <a:cs typeface="+mn-ea"/>
                <a:sym typeface="+mn-lt"/>
              </a:rPr>
              <a:t>案例</a:t>
            </a:r>
            <a:r>
              <a:rPr kumimoji="0" lang="en-US" altLang="zh-CN" sz="2000" b="0" i="0" u="none" strike="noStrike" kern="1200" cap="none" spc="0" normalizeH="0" baseline="0" noProof="0" dirty="0">
                <a:ln>
                  <a:noFill/>
                </a:ln>
                <a:solidFill>
                  <a:schemeClr val="tx1"/>
                </a:solidFill>
                <a:effectLst/>
                <a:uLnTx/>
                <a:uFillTx/>
                <a:latin typeface="+mn-lt"/>
                <a:ea typeface="+mn-ea"/>
                <a:cs typeface="+mn-ea"/>
                <a:sym typeface="+mn-lt"/>
              </a:rPr>
              <a:t>】</a:t>
            </a:r>
            <a:r>
              <a:rPr kumimoji="0" lang="zh-CN" altLang="en-US" sz="2000" b="0" i="0" u="none" strike="noStrike" kern="1200" cap="none" spc="0" normalizeH="0" baseline="0" noProof="0" dirty="0">
                <a:ln>
                  <a:noFill/>
                </a:ln>
                <a:solidFill>
                  <a:schemeClr val="tx1"/>
                </a:solidFill>
                <a:effectLst/>
                <a:uLnTx/>
                <a:uFillTx/>
                <a:latin typeface="+mn-lt"/>
                <a:ea typeface="+mn-ea"/>
                <a:cs typeface="+mn-ea"/>
                <a:sym typeface="+mn-lt"/>
              </a:rPr>
              <a:t>清花</a:t>
            </a:r>
            <a:r>
              <a:rPr kumimoji="0" lang="en-US" altLang="zh-CN" sz="2000" b="0" i="0" u="none" strike="noStrike" kern="1200" cap="none" spc="0" normalizeH="0" baseline="0" noProof="0" dirty="0">
                <a:ln>
                  <a:noFill/>
                </a:ln>
                <a:solidFill>
                  <a:schemeClr val="tx1"/>
                </a:solidFill>
                <a:effectLst/>
                <a:uLnTx/>
                <a:uFillTx/>
                <a:latin typeface="+mn-lt"/>
                <a:ea typeface="+mn-ea"/>
                <a:cs typeface="+mn-ea"/>
                <a:sym typeface="+mn-lt"/>
              </a:rPr>
              <a:t>A002</a:t>
            </a:r>
            <a:r>
              <a:rPr kumimoji="0" lang="zh-CN" altLang="en-US" sz="2000" b="0" i="0" u="none" strike="noStrike" kern="1200" cap="none" spc="0" normalizeH="0" baseline="0" noProof="0" dirty="0">
                <a:ln>
                  <a:noFill/>
                </a:ln>
                <a:solidFill>
                  <a:schemeClr val="tx1"/>
                </a:solidFill>
                <a:effectLst/>
                <a:uLnTx/>
                <a:uFillTx/>
                <a:latin typeface="+mn-lt"/>
                <a:ea typeface="+mn-ea"/>
                <a:cs typeface="+mn-ea"/>
                <a:sym typeface="+mn-lt"/>
              </a:rPr>
              <a:t>抓包机打手上安装速度继电器控制－－华润大生</a:t>
            </a:r>
          </a:p>
        </p:txBody>
      </p:sp>
      <p:sp>
        <p:nvSpPr>
          <p:cNvPr id="11" name="Rectangle 3"/>
          <p:cNvSpPr>
            <a:spLocks noChangeArrowheads="1"/>
          </p:cNvSpPr>
          <p:nvPr/>
        </p:nvSpPr>
        <p:spPr bwMode="auto">
          <a:xfrm>
            <a:off x="2321765" y="2670944"/>
            <a:ext cx="4968875" cy="3208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just" defTabSz="914400" rtl="0" eaLnBrk="1" fontAlgn="base" latinLnBrk="0" hangingPunct="1">
              <a:lnSpc>
                <a:spcPts val="2700"/>
              </a:lnSpc>
              <a:spcBef>
                <a:spcPct val="0"/>
              </a:spcBef>
              <a:spcAft>
                <a:spcPct val="0"/>
              </a:spcAft>
              <a:buClrTx/>
              <a:buSzTx/>
              <a:buFontTx/>
              <a:buNone/>
              <a:defRPr/>
            </a:pPr>
            <a:r>
              <a:rPr kumimoji="0" lang="zh-CN" altLang="en-US" sz="1600" b="0" i="0" u="none" strike="noStrike" kern="1200" cap="none" spc="0" normalizeH="0" baseline="0" noProof="0" dirty="0">
                <a:ln>
                  <a:noFill/>
                </a:ln>
                <a:solidFill>
                  <a:schemeClr val="tx1"/>
                </a:solidFill>
                <a:effectLst/>
                <a:uLnTx/>
                <a:uFillTx/>
                <a:latin typeface="+mn-lt"/>
                <a:ea typeface="+mn-ea"/>
                <a:cs typeface="+mn-ea"/>
                <a:sym typeface="+mn-lt"/>
              </a:rPr>
              <a:t>      棉纺织企业的清花</a:t>
            </a:r>
            <a:r>
              <a:rPr kumimoji="0" lang="en-US" altLang="zh-CN" sz="1600" b="0" i="0" u="none" strike="noStrike" kern="1200" cap="none" spc="0" normalizeH="0" baseline="0" noProof="0" dirty="0">
                <a:ln>
                  <a:noFill/>
                </a:ln>
                <a:solidFill>
                  <a:schemeClr val="tx1"/>
                </a:solidFill>
                <a:effectLst/>
                <a:uLnTx/>
                <a:uFillTx/>
                <a:latin typeface="+mn-lt"/>
                <a:ea typeface="+mn-ea"/>
                <a:cs typeface="+mn-ea"/>
                <a:sym typeface="+mn-lt"/>
              </a:rPr>
              <a:t>A002</a:t>
            </a:r>
            <a:r>
              <a:rPr kumimoji="0" lang="zh-CN" altLang="en-US" sz="1600" b="0" i="0" u="none" strike="noStrike" kern="1200" cap="none" spc="0" normalizeH="0" baseline="0" noProof="0" dirty="0">
                <a:ln>
                  <a:noFill/>
                </a:ln>
                <a:solidFill>
                  <a:schemeClr val="tx1"/>
                </a:solidFill>
                <a:effectLst/>
                <a:uLnTx/>
                <a:uFillTx/>
                <a:latin typeface="+mn-lt"/>
                <a:ea typeface="+mn-ea"/>
                <a:cs typeface="+mn-ea"/>
                <a:sym typeface="+mn-lt"/>
              </a:rPr>
              <a:t>抓包机长期存在一个隐患，抓包机在运行中</a:t>
            </a:r>
            <a:r>
              <a:rPr kumimoji="0" lang="zh-CN" altLang="en-US" sz="1600" b="0" i="0" u="none" strike="noStrike" kern="1200" cap="none" spc="0" normalizeH="0" baseline="0" noProof="0" dirty="0">
                <a:ln>
                  <a:noFill/>
                </a:ln>
                <a:solidFill>
                  <a:srgbClr val="B71C2B"/>
                </a:solidFill>
                <a:effectLst/>
                <a:uLnTx/>
                <a:uFillTx/>
                <a:latin typeface="+mn-lt"/>
                <a:ea typeface="+mn-ea"/>
                <a:cs typeface="+mn-ea"/>
                <a:sym typeface="+mn-lt"/>
              </a:rPr>
              <a:t>有时会因棉花缠绕造成锯齿打手堵转。  </a:t>
            </a:r>
            <a:endParaRPr kumimoji="0" lang="en-US" altLang="zh-CN" sz="1600" b="0" i="0" u="none" strike="noStrike" kern="1200" cap="none" spc="0" normalizeH="0" baseline="0" noProof="0" dirty="0">
              <a:ln>
                <a:noFill/>
              </a:ln>
              <a:solidFill>
                <a:srgbClr val="B71C2B"/>
              </a:solidFill>
              <a:effectLst/>
              <a:uLnTx/>
              <a:uFillTx/>
              <a:latin typeface="+mn-lt"/>
              <a:ea typeface="+mn-ea"/>
              <a:cs typeface="+mn-ea"/>
              <a:sym typeface="+mn-lt"/>
            </a:endParaRPr>
          </a:p>
          <a:p>
            <a:pPr marL="0" marR="0" lvl="0" indent="0" algn="just" defTabSz="914400" rtl="0" eaLnBrk="1" fontAlgn="base" latinLnBrk="0" hangingPunct="1">
              <a:lnSpc>
                <a:spcPts val="2700"/>
              </a:lnSpc>
              <a:spcBef>
                <a:spcPct val="0"/>
              </a:spcBef>
              <a:spcAft>
                <a:spcPct val="0"/>
              </a:spcAft>
              <a:buClrTx/>
              <a:buSzTx/>
              <a:buFontTx/>
              <a:buNone/>
              <a:defRPr/>
            </a:pPr>
            <a:r>
              <a:rPr lang="en-US" altLang="zh-CN" sz="1600" u="none" dirty="0">
                <a:latin typeface="+mn-lt"/>
                <a:ea typeface="+mn-ea"/>
                <a:cs typeface="+mn-ea"/>
                <a:sym typeface="+mn-lt"/>
              </a:rPr>
              <a:t>      </a:t>
            </a:r>
            <a:r>
              <a:rPr kumimoji="0" lang="zh-CN" altLang="en-US" sz="1600" b="0" i="0" u="none" strike="noStrike" kern="1200" cap="none" spc="0" normalizeH="0" baseline="0" noProof="0" dirty="0">
                <a:ln>
                  <a:noFill/>
                </a:ln>
                <a:solidFill>
                  <a:schemeClr val="tx1"/>
                </a:solidFill>
                <a:effectLst/>
                <a:uLnTx/>
                <a:uFillTx/>
                <a:latin typeface="+mn-lt"/>
                <a:ea typeface="+mn-ea"/>
                <a:cs typeface="+mn-ea"/>
                <a:sym typeface="+mn-lt"/>
              </a:rPr>
              <a:t>这时抓包机打手看起来不转，操作工如果忘记关电机电源就上去直接用手清理堵花，</a:t>
            </a:r>
            <a:r>
              <a:rPr kumimoji="0" lang="zh-CN" altLang="en-US" sz="1600" b="0" i="0" u="none" strike="noStrike" kern="1200" cap="none" spc="0" normalizeH="0" baseline="0" noProof="0" dirty="0">
                <a:ln>
                  <a:noFill/>
                </a:ln>
                <a:solidFill>
                  <a:srgbClr val="B71C2B"/>
                </a:solidFill>
                <a:effectLst/>
                <a:uLnTx/>
                <a:uFillTx/>
                <a:latin typeface="+mn-lt"/>
                <a:ea typeface="+mn-ea"/>
                <a:cs typeface="+mn-ea"/>
                <a:sym typeface="+mn-lt"/>
              </a:rPr>
              <a:t>随着堵花被清理，打手就会突然转动起来，给操作工造成伤害</a:t>
            </a:r>
            <a:r>
              <a:rPr kumimoji="0" lang="en-US" altLang="zh-CN" sz="1600" b="0" i="0" u="none" strike="noStrike" kern="1200" cap="none" spc="0" normalizeH="0" baseline="0" noProof="0" dirty="0">
                <a:ln>
                  <a:noFill/>
                </a:ln>
                <a:solidFill>
                  <a:srgbClr val="B71C2B"/>
                </a:solidFill>
                <a:effectLst/>
                <a:uLnTx/>
                <a:uFillTx/>
                <a:latin typeface="+mn-lt"/>
                <a:ea typeface="+mn-ea"/>
                <a:cs typeface="+mn-ea"/>
                <a:sym typeface="+mn-lt"/>
              </a:rPr>
              <a:t>,</a:t>
            </a:r>
            <a:r>
              <a:rPr kumimoji="0" lang="zh-CN" altLang="en-US" sz="1600" b="0" i="0" u="none" strike="noStrike" kern="1200" cap="none" spc="0" normalizeH="0" baseline="0" noProof="0" dirty="0">
                <a:ln>
                  <a:noFill/>
                </a:ln>
                <a:solidFill>
                  <a:srgbClr val="B71C2B"/>
                </a:solidFill>
                <a:effectLst/>
                <a:uLnTx/>
                <a:uFillTx/>
                <a:latin typeface="+mn-lt"/>
                <a:ea typeface="+mn-ea"/>
                <a:cs typeface="+mn-ea"/>
                <a:sym typeface="+mn-lt"/>
              </a:rPr>
              <a:t>且伤害程度较大。</a:t>
            </a:r>
            <a:endParaRPr kumimoji="0" lang="en-US" altLang="zh-CN" sz="1600" b="0" i="0" u="none" strike="noStrike" kern="1200" cap="none" spc="0" normalizeH="0" baseline="0" noProof="0" dirty="0">
              <a:ln>
                <a:noFill/>
              </a:ln>
              <a:solidFill>
                <a:srgbClr val="B71C2B"/>
              </a:solidFill>
              <a:effectLst/>
              <a:uLnTx/>
              <a:uFillTx/>
              <a:latin typeface="+mn-lt"/>
              <a:ea typeface="+mn-ea"/>
              <a:cs typeface="+mn-ea"/>
              <a:sym typeface="+mn-lt"/>
            </a:endParaRPr>
          </a:p>
          <a:p>
            <a:pPr marL="0" marR="0" lvl="0" indent="0" algn="just" defTabSz="914400" rtl="0" eaLnBrk="1" fontAlgn="base" latinLnBrk="0" hangingPunct="1">
              <a:lnSpc>
                <a:spcPts val="2700"/>
              </a:lnSpc>
              <a:spcBef>
                <a:spcPct val="0"/>
              </a:spcBef>
              <a:spcAft>
                <a:spcPct val="0"/>
              </a:spcAft>
              <a:buClrTx/>
              <a:buSzTx/>
              <a:buFontTx/>
              <a:buNone/>
              <a:defRPr/>
            </a:pPr>
            <a:r>
              <a:rPr lang="en-US" altLang="zh-CN" sz="1600" u="none" dirty="0">
                <a:latin typeface="+mn-lt"/>
                <a:ea typeface="+mn-ea"/>
                <a:cs typeface="+mn-ea"/>
                <a:sym typeface="+mn-lt"/>
              </a:rPr>
              <a:t>        </a:t>
            </a:r>
            <a:r>
              <a:rPr kumimoji="0" lang="zh-CN" altLang="en-US" sz="1600" b="0" i="0" u="none" strike="noStrike" kern="1200" cap="none" spc="0" normalizeH="0" baseline="0" noProof="0" dirty="0">
                <a:ln>
                  <a:noFill/>
                </a:ln>
                <a:solidFill>
                  <a:schemeClr val="tx1"/>
                </a:solidFill>
                <a:effectLst/>
                <a:uLnTx/>
                <a:uFillTx/>
                <a:latin typeface="+mn-lt"/>
                <a:ea typeface="+mn-ea"/>
                <a:cs typeface="+mn-ea"/>
                <a:sym typeface="+mn-lt"/>
              </a:rPr>
              <a:t>行业内这类教训举不胜举，抓包机打手是安全事故易发部位，</a:t>
            </a:r>
            <a:r>
              <a:rPr kumimoji="0" lang="zh-CN" altLang="en-US" sz="1600" b="0" i="0" u="none" strike="noStrike" kern="1200" cap="none" spc="0" normalizeH="0" baseline="0" noProof="0" dirty="0">
                <a:ln>
                  <a:noFill/>
                </a:ln>
                <a:solidFill>
                  <a:srgbClr val="B71C2B"/>
                </a:solidFill>
                <a:effectLst/>
                <a:uLnTx/>
                <a:uFillTx/>
                <a:latin typeface="+mn-lt"/>
                <a:ea typeface="+mn-ea"/>
                <a:cs typeface="+mn-ea"/>
                <a:sym typeface="+mn-lt"/>
              </a:rPr>
              <a:t>在行业中有“小老虎”的说法</a:t>
            </a:r>
            <a:r>
              <a:rPr kumimoji="0" lang="zh-CN" altLang="en-US" sz="1600" b="0" i="0" u="none" strike="noStrike" kern="1200" cap="none" spc="0" normalizeH="0" baseline="0" noProof="0" dirty="0">
                <a:ln>
                  <a:noFill/>
                </a:ln>
                <a:solidFill>
                  <a:schemeClr val="tx1"/>
                </a:solidFill>
                <a:effectLst/>
                <a:uLnTx/>
                <a:uFillTx/>
                <a:latin typeface="+mn-lt"/>
                <a:ea typeface="+mn-ea"/>
                <a:cs typeface="+mn-ea"/>
                <a:sym typeface="+mn-lt"/>
              </a:rPr>
              <a:t>，是安全管理的重点也是难点。</a:t>
            </a:r>
          </a:p>
        </p:txBody>
      </p:sp>
      <p:sp>
        <p:nvSpPr>
          <p:cNvPr id="12" name="Rectangle 8"/>
          <p:cNvSpPr>
            <a:spLocks noChangeArrowheads="1"/>
          </p:cNvSpPr>
          <p:nvPr/>
        </p:nvSpPr>
        <p:spPr bwMode="auto">
          <a:xfrm>
            <a:off x="2066018" y="2301612"/>
            <a:ext cx="12926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182880"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182880" marR="0" lvl="0" indent="0" algn="l" defTabSz="914400" rtl="0" eaLnBrk="1" fontAlgn="base" latinLnBrk="0" hangingPunct="1">
              <a:lnSpc>
                <a:spcPct val="100000"/>
              </a:lnSpc>
              <a:spcBef>
                <a:spcPct val="0"/>
              </a:spcBef>
              <a:spcAft>
                <a:spcPct val="0"/>
              </a:spcAft>
              <a:buClrTx/>
              <a:buSzTx/>
              <a:buFontTx/>
              <a:buNone/>
              <a:defRPr/>
            </a:pPr>
            <a:r>
              <a:rPr kumimoji="0" lang="zh-CN" altLang="en-US" b="1" i="0" u="none" strike="noStrike" kern="1200" cap="none" spc="0" normalizeH="0" baseline="0" noProof="0" dirty="0">
                <a:ln>
                  <a:noFill/>
                </a:ln>
                <a:solidFill>
                  <a:srgbClr val="B71C2B"/>
                </a:solidFill>
                <a:effectLst/>
                <a:uLnTx/>
                <a:uFillTx/>
                <a:latin typeface="+mn-lt"/>
                <a:ea typeface="+mn-ea"/>
                <a:cs typeface="+mn-ea"/>
                <a:sym typeface="+mn-lt"/>
              </a:rPr>
              <a:t>案例描述</a:t>
            </a:r>
          </a:p>
        </p:txBody>
      </p:sp>
      <p:sp>
        <p:nvSpPr>
          <p:cNvPr id="3" name="矩形 2"/>
          <p:cNvSpPr/>
          <p:nvPr/>
        </p:nvSpPr>
        <p:spPr>
          <a:xfrm>
            <a:off x="2176858" y="2238112"/>
            <a:ext cx="78393" cy="505088"/>
          </a:xfrm>
          <a:prstGeom prst="rect">
            <a:avLst/>
          </a:prstGeom>
          <a:solidFill>
            <a:srgbClr val="B71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968500" y="2147888"/>
            <a:ext cx="5768975" cy="384764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Rectangle 3"/>
          <p:cNvSpPr>
            <a:spLocks noChangeArrowheads="1"/>
          </p:cNvSpPr>
          <p:nvPr/>
        </p:nvSpPr>
        <p:spPr bwMode="auto">
          <a:xfrm>
            <a:off x="1677827" y="407363"/>
            <a:ext cx="646604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400" b="1" u="none" dirty="0">
                <a:solidFill>
                  <a:schemeClr val="tx1">
                    <a:lumMod val="75000"/>
                    <a:lumOff val="25000"/>
                  </a:schemeClr>
                </a:solidFill>
                <a:latin typeface="+mn-lt"/>
                <a:ea typeface="+mn-ea"/>
                <a:cs typeface="+mn-ea"/>
                <a:sym typeface="+mn-lt"/>
              </a:rPr>
              <a:t>典型安全技术创新案例纺织介绍 </a:t>
            </a:r>
          </a:p>
        </p:txBody>
      </p:sp>
      <p:sp>
        <p:nvSpPr>
          <p:cNvPr id="46" name="Freeform 7"/>
          <p:cNvSpPr/>
          <p:nvPr/>
        </p:nvSpPr>
        <p:spPr bwMode="auto">
          <a:xfrm>
            <a:off x="252951" y="170154"/>
            <a:ext cx="968619" cy="969218"/>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606179" y="301055"/>
            <a:ext cx="837539" cy="838317"/>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pic>
        <p:nvPicPr>
          <p:cNvPr id="7" name="Picture 7"/>
          <p:cNvPicPr>
            <a:picLocks noChangeAspect="1"/>
          </p:cNvPicPr>
          <p:nvPr/>
        </p:nvPicPr>
        <p:blipFill>
          <a:blip r:embed="rId3"/>
          <a:stretch>
            <a:fillRect/>
          </a:stretch>
        </p:blipFill>
        <p:spPr>
          <a:xfrm>
            <a:off x="7737475" y="2147888"/>
            <a:ext cx="3443874" cy="3833812"/>
          </a:xfrm>
          <a:prstGeom prst="rect">
            <a:avLst/>
          </a:prstGeom>
          <a:noFill/>
          <a:ln w="9525">
            <a:noFill/>
          </a:ln>
        </p:spPr>
      </p:pic>
      <p:sp>
        <p:nvSpPr>
          <p:cNvPr id="9" name="video-camera_309701"/>
          <p:cNvSpPr>
            <a:spLocks noChangeAspect="1"/>
          </p:cNvSpPr>
          <p:nvPr/>
        </p:nvSpPr>
        <p:spPr bwMode="auto">
          <a:xfrm>
            <a:off x="1346200" y="1417282"/>
            <a:ext cx="416717" cy="525817"/>
          </a:xfrm>
          <a:custGeom>
            <a:avLst/>
            <a:gdLst>
              <a:gd name="connsiteX0" fmla="*/ 153100 w 481115"/>
              <a:gd name="connsiteY0" fmla="*/ 526906 h 607074"/>
              <a:gd name="connsiteX1" fmla="*/ 144991 w 481115"/>
              <a:gd name="connsiteY1" fmla="*/ 535003 h 607074"/>
              <a:gd name="connsiteX2" fmla="*/ 153100 w 481115"/>
              <a:gd name="connsiteY2" fmla="*/ 543100 h 607074"/>
              <a:gd name="connsiteX3" fmla="*/ 415215 w 481115"/>
              <a:gd name="connsiteY3" fmla="*/ 543100 h 607074"/>
              <a:gd name="connsiteX4" fmla="*/ 423324 w 481115"/>
              <a:gd name="connsiteY4" fmla="*/ 535003 h 607074"/>
              <a:gd name="connsiteX5" fmla="*/ 415215 w 481115"/>
              <a:gd name="connsiteY5" fmla="*/ 526906 h 607074"/>
              <a:gd name="connsiteX6" fmla="*/ 16222 w 481115"/>
              <a:gd name="connsiteY6" fmla="*/ 523525 h 607074"/>
              <a:gd name="connsiteX7" fmla="*/ 76995 w 481115"/>
              <a:gd name="connsiteY7" fmla="*/ 523525 h 607074"/>
              <a:gd name="connsiteX8" fmla="*/ 93217 w 481115"/>
              <a:gd name="connsiteY8" fmla="*/ 539713 h 607074"/>
              <a:gd name="connsiteX9" fmla="*/ 76995 w 481115"/>
              <a:gd name="connsiteY9" fmla="*/ 555844 h 607074"/>
              <a:gd name="connsiteX10" fmla="*/ 16222 w 481115"/>
              <a:gd name="connsiteY10" fmla="*/ 555844 h 607074"/>
              <a:gd name="connsiteX11" fmla="*/ 0 w 481115"/>
              <a:gd name="connsiteY11" fmla="*/ 539713 h 607074"/>
              <a:gd name="connsiteX12" fmla="*/ 16222 w 481115"/>
              <a:gd name="connsiteY12" fmla="*/ 523525 h 607074"/>
              <a:gd name="connsiteX13" fmla="*/ 153100 w 481115"/>
              <a:gd name="connsiteY13" fmla="*/ 480665 h 607074"/>
              <a:gd name="connsiteX14" fmla="*/ 144991 w 481115"/>
              <a:gd name="connsiteY14" fmla="*/ 488704 h 607074"/>
              <a:gd name="connsiteX15" fmla="*/ 153100 w 481115"/>
              <a:gd name="connsiteY15" fmla="*/ 496801 h 607074"/>
              <a:gd name="connsiteX16" fmla="*/ 415215 w 481115"/>
              <a:gd name="connsiteY16" fmla="*/ 496801 h 607074"/>
              <a:gd name="connsiteX17" fmla="*/ 423324 w 481115"/>
              <a:gd name="connsiteY17" fmla="*/ 488704 h 607074"/>
              <a:gd name="connsiteX18" fmla="*/ 415215 w 481115"/>
              <a:gd name="connsiteY18" fmla="*/ 480665 h 607074"/>
              <a:gd name="connsiteX19" fmla="*/ 16222 w 481115"/>
              <a:gd name="connsiteY19" fmla="*/ 444774 h 607074"/>
              <a:gd name="connsiteX20" fmla="*/ 76995 w 481115"/>
              <a:gd name="connsiteY20" fmla="*/ 444774 h 607074"/>
              <a:gd name="connsiteX21" fmla="*/ 93217 w 481115"/>
              <a:gd name="connsiteY21" fmla="*/ 460969 h 607074"/>
              <a:gd name="connsiteX22" fmla="*/ 76995 w 481115"/>
              <a:gd name="connsiteY22" fmla="*/ 477164 h 607074"/>
              <a:gd name="connsiteX23" fmla="*/ 16222 w 481115"/>
              <a:gd name="connsiteY23" fmla="*/ 477164 h 607074"/>
              <a:gd name="connsiteX24" fmla="*/ 0 w 481115"/>
              <a:gd name="connsiteY24" fmla="*/ 460969 h 607074"/>
              <a:gd name="connsiteX25" fmla="*/ 16222 w 481115"/>
              <a:gd name="connsiteY25" fmla="*/ 444774 h 607074"/>
              <a:gd name="connsiteX26" fmla="*/ 153100 w 481115"/>
              <a:gd name="connsiteY26" fmla="*/ 434366 h 607074"/>
              <a:gd name="connsiteX27" fmla="*/ 144991 w 481115"/>
              <a:gd name="connsiteY27" fmla="*/ 442462 h 607074"/>
              <a:gd name="connsiteX28" fmla="*/ 153100 w 481115"/>
              <a:gd name="connsiteY28" fmla="*/ 450502 h 607074"/>
              <a:gd name="connsiteX29" fmla="*/ 415215 w 481115"/>
              <a:gd name="connsiteY29" fmla="*/ 450502 h 607074"/>
              <a:gd name="connsiteX30" fmla="*/ 423324 w 481115"/>
              <a:gd name="connsiteY30" fmla="*/ 442462 h 607074"/>
              <a:gd name="connsiteX31" fmla="*/ 415215 w 481115"/>
              <a:gd name="connsiteY31" fmla="*/ 434366 h 607074"/>
              <a:gd name="connsiteX32" fmla="*/ 153100 w 481115"/>
              <a:gd name="connsiteY32" fmla="*/ 388067 h 607074"/>
              <a:gd name="connsiteX33" fmla="*/ 144991 w 481115"/>
              <a:gd name="connsiteY33" fmla="*/ 396163 h 607074"/>
              <a:gd name="connsiteX34" fmla="*/ 153100 w 481115"/>
              <a:gd name="connsiteY34" fmla="*/ 404260 h 607074"/>
              <a:gd name="connsiteX35" fmla="*/ 415215 w 481115"/>
              <a:gd name="connsiteY35" fmla="*/ 404260 h 607074"/>
              <a:gd name="connsiteX36" fmla="*/ 423324 w 481115"/>
              <a:gd name="connsiteY36" fmla="*/ 396163 h 607074"/>
              <a:gd name="connsiteX37" fmla="*/ 415215 w 481115"/>
              <a:gd name="connsiteY37" fmla="*/ 388067 h 607074"/>
              <a:gd name="connsiteX38" fmla="*/ 16222 w 481115"/>
              <a:gd name="connsiteY38" fmla="*/ 366093 h 607074"/>
              <a:gd name="connsiteX39" fmla="*/ 76995 w 481115"/>
              <a:gd name="connsiteY39" fmla="*/ 366093 h 607074"/>
              <a:gd name="connsiteX40" fmla="*/ 93217 w 481115"/>
              <a:gd name="connsiteY40" fmla="*/ 382288 h 607074"/>
              <a:gd name="connsiteX41" fmla="*/ 76995 w 481115"/>
              <a:gd name="connsiteY41" fmla="*/ 398483 h 607074"/>
              <a:gd name="connsiteX42" fmla="*/ 16222 w 481115"/>
              <a:gd name="connsiteY42" fmla="*/ 398483 h 607074"/>
              <a:gd name="connsiteX43" fmla="*/ 0 w 481115"/>
              <a:gd name="connsiteY43" fmla="*/ 382288 h 607074"/>
              <a:gd name="connsiteX44" fmla="*/ 16222 w 481115"/>
              <a:gd name="connsiteY44" fmla="*/ 366093 h 607074"/>
              <a:gd name="connsiteX45" fmla="*/ 153100 w 481115"/>
              <a:gd name="connsiteY45" fmla="*/ 341768 h 607074"/>
              <a:gd name="connsiteX46" fmla="*/ 144991 w 481115"/>
              <a:gd name="connsiteY46" fmla="*/ 349865 h 607074"/>
              <a:gd name="connsiteX47" fmla="*/ 153100 w 481115"/>
              <a:gd name="connsiteY47" fmla="*/ 357961 h 607074"/>
              <a:gd name="connsiteX48" fmla="*/ 415215 w 481115"/>
              <a:gd name="connsiteY48" fmla="*/ 357961 h 607074"/>
              <a:gd name="connsiteX49" fmla="*/ 423324 w 481115"/>
              <a:gd name="connsiteY49" fmla="*/ 349865 h 607074"/>
              <a:gd name="connsiteX50" fmla="*/ 415215 w 481115"/>
              <a:gd name="connsiteY50" fmla="*/ 341768 h 607074"/>
              <a:gd name="connsiteX51" fmla="*/ 153100 w 481115"/>
              <a:gd name="connsiteY51" fmla="*/ 295469 h 607074"/>
              <a:gd name="connsiteX52" fmla="*/ 144991 w 481115"/>
              <a:gd name="connsiteY52" fmla="*/ 303566 h 607074"/>
              <a:gd name="connsiteX53" fmla="*/ 153100 w 481115"/>
              <a:gd name="connsiteY53" fmla="*/ 311662 h 607074"/>
              <a:gd name="connsiteX54" fmla="*/ 415215 w 481115"/>
              <a:gd name="connsiteY54" fmla="*/ 311662 h 607074"/>
              <a:gd name="connsiteX55" fmla="*/ 423324 w 481115"/>
              <a:gd name="connsiteY55" fmla="*/ 303566 h 607074"/>
              <a:gd name="connsiteX56" fmla="*/ 415215 w 481115"/>
              <a:gd name="connsiteY56" fmla="*/ 295469 h 607074"/>
              <a:gd name="connsiteX57" fmla="*/ 16222 w 481115"/>
              <a:gd name="connsiteY57" fmla="*/ 287413 h 607074"/>
              <a:gd name="connsiteX58" fmla="*/ 76995 w 481115"/>
              <a:gd name="connsiteY58" fmla="*/ 287413 h 607074"/>
              <a:gd name="connsiteX59" fmla="*/ 93217 w 481115"/>
              <a:gd name="connsiteY59" fmla="*/ 303608 h 607074"/>
              <a:gd name="connsiteX60" fmla="*/ 76995 w 481115"/>
              <a:gd name="connsiteY60" fmla="*/ 319803 h 607074"/>
              <a:gd name="connsiteX61" fmla="*/ 16222 w 481115"/>
              <a:gd name="connsiteY61" fmla="*/ 319803 h 607074"/>
              <a:gd name="connsiteX62" fmla="*/ 0 w 481115"/>
              <a:gd name="connsiteY62" fmla="*/ 303608 h 607074"/>
              <a:gd name="connsiteX63" fmla="*/ 16222 w 481115"/>
              <a:gd name="connsiteY63" fmla="*/ 287413 h 607074"/>
              <a:gd name="connsiteX64" fmla="*/ 153100 w 481115"/>
              <a:gd name="connsiteY64" fmla="*/ 249170 h 607074"/>
              <a:gd name="connsiteX65" fmla="*/ 144991 w 481115"/>
              <a:gd name="connsiteY65" fmla="*/ 257267 h 607074"/>
              <a:gd name="connsiteX66" fmla="*/ 153100 w 481115"/>
              <a:gd name="connsiteY66" fmla="*/ 265363 h 607074"/>
              <a:gd name="connsiteX67" fmla="*/ 415215 w 481115"/>
              <a:gd name="connsiteY67" fmla="*/ 265363 h 607074"/>
              <a:gd name="connsiteX68" fmla="*/ 423324 w 481115"/>
              <a:gd name="connsiteY68" fmla="*/ 257267 h 607074"/>
              <a:gd name="connsiteX69" fmla="*/ 415215 w 481115"/>
              <a:gd name="connsiteY69" fmla="*/ 249170 h 607074"/>
              <a:gd name="connsiteX70" fmla="*/ 16222 w 481115"/>
              <a:gd name="connsiteY70" fmla="*/ 208803 h 607074"/>
              <a:gd name="connsiteX71" fmla="*/ 76995 w 481115"/>
              <a:gd name="connsiteY71" fmla="*/ 208803 h 607074"/>
              <a:gd name="connsiteX72" fmla="*/ 93217 w 481115"/>
              <a:gd name="connsiteY72" fmla="*/ 224934 h 607074"/>
              <a:gd name="connsiteX73" fmla="*/ 76995 w 481115"/>
              <a:gd name="connsiteY73" fmla="*/ 241122 h 607074"/>
              <a:gd name="connsiteX74" fmla="*/ 16222 w 481115"/>
              <a:gd name="connsiteY74" fmla="*/ 241122 h 607074"/>
              <a:gd name="connsiteX75" fmla="*/ 0 w 481115"/>
              <a:gd name="connsiteY75" fmla="*/ 224934 h 607074"/>
              <a:gd name="connsiteX76" fmla="*/ 16222 w 481115"/>
              <a:gd name="connsiteY76" fmla="*/ 208803 h 607074"/>
              <a:gd name="connsiteX77" fmla="*/ 153100 w 481115"/>
              <a:gd name="connsiteY77" fmla="*/ 202871 h 607074"/>
              <a:gd name="connsiteX78" fmla="*/ 144991 w 481115"/>
              <a:gd name="connsiteY78" fmla="*/ 210968 h 607074"/>
              <a:gd name="connsiteX79" fmla="*/ 153100 w 481115"/>
              <a:gd name="connsiteY79" fmla="*/ 219065 h 607074"/>
              <a:gd name="connsiteX80" fmla="*/ 415215 w 481115"/>
              <a:gd name="connsiteY80" fmla="*/ 219065 h 607074"/>
              <a:gd name="connsiteX81" fmla="*/ 423324 w 481115"/>
              <a:gd name="connsiteY81" fmla="*/ 210968 h 607074"/>
              <a:gd name="connsiteX82" fmla="*/ 415215 w 481115"/>
              <a:gd name="connsiteY82" fmla="*/ 202871 h 607074"/>
              <a:gd name="connsiteX83" fmla="*/ 153100 w 481115"/>
              <a:gd name="connsiteY83" fmla="*/ 156573 h 607074"/>
              <a:gd name="connsiteX84" fmla="*/ 144991 w 481115"/>
              <a:gd name="connsiteY84" fmla="*/ 164669 h 607074"/>
              <a:gd name="connsiteX85" fmla="*/ 153100 w 481115"/>
              <a:gd name="connsiteY85" fmla="*/ 172766 h 607074"/>
              <a:gd name="connsiteX86" fmla="*/ 415215 w 481115"/>
              <a:gd name="connsiteY86" fmla="*/ 172766 h 607074"/>
              <a:gd name="connsiteX87" fmla="*/ 423324 w 481115"/>
              <a:gd name="connsiteY87" fmla="*/ 164669 h 607074"/>
              <a:gd name="connsiteX88" fmla="*/ 415215 w 481115"/>
              <a:gd name="connsiteY88" fmla="*/ 156573 h 607074"/>
              <a:gd name="connsiteX89" fmla="*/ 16222 w 481115"/>
              <a:gd name="connsiteY89" fmla="*/ 130123 h 607074"/>
              <a:gd name="connsiteX90" fmla="*/ 76995 w 481115"/>
              <a:gd name="connsiteY90" fmla="*/ 130123 h 607074"/>
              <a:gd name="connsiteX91" fmla="*/ 93217 w 481115"/>
              <a:gd name="connsiteY91" fmla="*/ 146318 h 607074"/>
              <a:gd name="connsiteX92" fmla="*/ 76995 w 481115"/>
              <a:gd name="connsiteY92" fmla="*/ 162513 h 607074"/>
              <a:gd name="connsiteX93" fmla="*/ 16222 w 481115"/>
              <a:gd name="connsiteY93" fmla="*/ 162513 h 607074"/>
              <a:gd name="connsiteX94" fmla="*/ 0 w 481115"/>
              <a:gd name="connsiteY94" fmla="*/ 146318 h 607074"/>
              <a:gd name="connsiteX95" fmla="*/ 16222 w 481115"/>
              <a:gd name="connsiteY95" fmla="*/ 130123 h 607074"/>
              <a:gd name="connsiteX96" fmla="*/ 153100 w 481115"/>
              <a:gd name="connsiteY96" fmla="*/ 110274 h 607074"/>
              <a:gd name="connsiteX97" fmla="*/ 144991 w 481115"/>
              <a:gd name="connsiteY97" fmla="*/ 118370 h 607074"/>
              <a:gd name="connsiteX98" fmla="*/ 153100 w 481115"/>
              <a:gd name="connsiteY98" fmla="*/ 126467 h 607074"/>
              <a:gd name="connsiteX99" fmla="*/ 415215 w 481115"/>
              <a:gd name="connsiteY99" fmla="*/ 126467 h 607074"/>
              <a:gd name="connsiteX100" fmla="*/ 423324 w 481115"/>
              <a:gd name="connsiteY100" fmla="*/ 118370 h 607074"/>
              <a:gd name="connsiteX101" fmla="*/ 415215 w 481115"/>
              <a:gd name="connsiteY101" fmla="*/ 110274 h 607074"/>
              <a:gd name="connsiteX102" fmla="*/ 153100 w 481115"/>
              <a:gd name="connsiteY102" fmla="*/ 63975 h 607074"/>
              <a:gd name="connsiteX103" fmla="*/ 144991 w 481115"/>
              <a:gd name="connsiteY103" fmla="*/ 72071 h 607074"/>
              <a:gd name="connsiteX104" fmla="*/ 153100 w 481115"/>
              <a:gd name="connsiteY104" fmla="*/ 80168 h 607074"/>
              <a:gd name="connsiteX105" fmla="*/ 415215 w 481115"/>
              <a:gd name="connsiteY105" fmla="*/ 80168 h 607074"/>
              <a:gd name="connsiteX106" fmla="*/ 423324 w 481115"/>
              <a:gd name="connsiteY106" fmla="*/ 72071 h 607074"/>
              <a:gd name="connsiteX107" fmla="*/ 415215 w 481115"/>
              <a:gd name="connsiteY107" fmla="*/ 63975 h 607074"/>
              <a:gd name="connsiteX108" fmla="*/ 16222 w 481115"/>
              <a:gd name="connsiteY108" fmla="*/ 51442 h 607074"/>
              <a:gd name="connsiteX109" fmla="*/ 76995 w 481115"/>
              <a:gd name="connsiteY109" fmla="*/ 51442 h 607074"/>
              <a:gd name="connsiteX110" fmla="*/ 93217 w 481115"/>
              <a:gd name="connsiteY110" fmla="*/ 67637 h 607074"/>
              <a:gd name="connsiteX111" fmla="*/ 76995 w 481115"/>
              <a:gd name="connsiteY111" fmla="*/ 83832 h 607074"/>
              <a:gd name="connsiteX112" fmla="*/ 16222 w 481115"/>
              <a:gd name="connsiteY112" fmla="*/ 83832 h 607074"/>
              <a:gd name="connsiteX113" fmla="*/ 0 w 481115"/>
              <a:gd name="connsiteY113" fmla="*/ 67637 h 607074"/>
              <a:gd name="connsiteX114" fmla="*/ 16222 w 481115"/>
              <a:gd name="connsiteY114" fmla="*/ 51442 h 607074"/>
              <a:gd name="connsiteX115" fmla="*/ 67556 w 481115"/>
              <a:gd name="connsiteY115" fmla="*/ 0 h 607074"/>
              <a:gd name="connsiteX116" fmla="*/ 454275 w 481115"/>
              <a:gd name="connsiteY116" fmla="*/ 0 h 607074"/>
              <a:gd name="connsiteX117" fmla="*/ 481115 w 481115"/>
              <a:gd name="connsiteY117" fmla="*/ 26799 h 607074"/>
              <a:gd name="connsiteX118" fmla="*/ 481115 w 481115"/>
              <a:gd name="connsiteY118" fmla="*/ 580333 h 607074"/>
              <a:gd name="connsiteX119" fmla="*/ 454275 w 481115"/>
              <a:gd name="connsiteY119" fmla="*/ 607074 h 607074"/>
              <a:gd name="connsiteX120" fmla="*/ 67556 w 481115"/>
              <a:gd name="connsiteY120" fmla="*/ 607074 h 607074"/>
              <a:gd name="connsiteX121" fmla="*/ 40716 w 481115"/>
              <a:gd name="connsiteY121" fmla="*/ 580333 h 607074"/>
              <a:gd name="connsiteX122" fmla="*/ 40716 w 481115"/>
              <a:gd name="connsiteY122" fmla="*/ 562999 h 607074"/>
              <a:gd name="connsiteX123" fmla="*/ 77720 w 481115"/>
              <a:gd name="connsiteY123" fmla="*/ 562999 h 607074"/>
              <a:gd name="connsiteX124" fmla="*/ 101191 w 481115"/>
              <a:gd name="connsiteY124" fmla="*/ 539565 h 607074"/>
              <a:gd name="connsiteX125" fmla="*/ 77720 w 481115"/>
              <a:gd name="connsiteY125" fmla="*/ 516130 h 607074"/>
              <a:gd name="connsiteX126" fmla="*/ 40716 w 481115"/>
              <a:gd name="connsiteY126" fmla="*/ 516130 h 607074"/>
              <a:gd name="connsiteX127" fmla="*/ 40716 w 481115"/>
              <a:gd name="connsiteY127" fmla="*/ 484314 h 607074"/>
              <a:gd name="connsiteX128" fmla="*/ 77720 w 481115"/>
              <a:gd name="connsiteY128" fmla="*/ 484314 h 607074"/>
              <a:gd name="connsiteX129" fmla="*/ 101191 w 481115"/>
              <a:gd name="connsiteY129" fmla="*/ 460879 h 607074"/>
              <a:gd name="connsiteX130" fmla="*/ 77720 w 481115"/>
              <a:gd name="connsiteY130" fmla="*/ 437445 h 607074"/>
              <a:gd name="connsiteX131" fmla="*/ 40716 w 481115"/>
              <a:gd name="connsiteY131" fmla="*/ 437445 h 607074"/>
              <a:gd name="connsiteX132" fmla="*/ 40716 w 481115"/>
              <a:gd name="connsiteY132" fmla="*/ 405629 h 607074"/>
              <a:gd name="connsiteX133" fmla="*/ 77720 w 481115"/>
              <a:gd name="connsiteY133" fmla="*/ 405629 h 607074"/>
              <a:gd name="connsiteX134" fmla="*/ 101191 w 481115"/>
              <a:gd name="connsiteY134" fmla="*/ 382194 h 607074"/>
              <a:gd name="connsiteX135" fmla="*/ 77720 w 481115"/>
              <a:gd name="connsiteY135" fmla="*/ 358759 h 607074"/>
              <a:gd name="connsiteX136" fmla="*/ 40716 w 481115"/>
              <a:gd name="connsiteY136" fmla="*/ 358759 h 607074"/>
              <a:gd name="connsiteX137" fmla="*/ 40716 w 481115"/>
              <a:gd name="connsiteY137" fmla="*/ 327000 h 607074"/>
              <a:gd name="connsiteX138" fmla="*/ 77720 w 481115"/>
              <a:gd name="connsiteY138" fmla="*/ 327000 h 607074"/>
              <a:gd name="connsiteX139" fmla="*/ 101191 w 481115"/>
              <a:gd name="connsiteY139" fmla="*/ 303566 h 607074"/>
              <a:gd name="connsiteX140" fmla="*/ 77720 w 481115"/>
              <a:gd name="connsiteY140" fmla="*/ 280131 h 607074"/>
              <a:gd name="connsiteX141" fmla="*/ 40716 w 481115"/>
              <a:gd name="connsiteY141" fmla="*/ 280131 h 607074"/>
              <a:gd name="connsiteX142" fmla="*/ 40716 w 481115"/>
              <a:gd name="connsiteY142" fmla="*/ 248315 h 607074"/>
              <a:gd name="connsiteX143" fmla="*/ 77720 w 481115"/>
              <a:gd name="connsiteY143" fmla="*/ 248315 h 607074"/>
              <a:gd name="connsiteX144" fmla="*/ 101191 w 481115"/>
              <a:gd name="connsiteY144" fmla="*/ 224880 h 607074"/>
              <a:gd name="connsiteX145" fmla="*/ 77720 w 481115"/>
              <a:gd name="connsiteY145" fmla="*/ 201446 h 607074"/>
              <a:gd name="connsiteX146" fmla="*/ 40716 w 481115"/>
              <a:gd name="connsiteY146" fmla="*/ 201446 h 607074"/>
              <a:gd name="connsiteX147" fmla="*/ 40716 w 481115"/>
              <a:gd name="connsiteY147" fmla="*/ 169630 h 607074"/>
              <a:gd name="connsiteX148" fmla="*/ 77720 w 481115"/>
              <a:gd name="connsiteY148" fmla="*/ 169630 h 607074"/>
              <a:gd name="connsiteX149" fmla="*/ 101191 w 481115"/>
              <a:gd name="connsiteY149" fmla="*/ 146195 h 607074"/>
              <a:gd name="connsiteX150" fmla="*/ 77720 w 481115"/>
              <a:gd name="connsiteY150" fmla="*/ 122761 h 607074"/>
              <a:gd name="connsiteX151" fmla="*/ 40716 w 481115"/>
              <a:gd name="connsiteY151" fmla="*/ 122761 h 607074"/>
              <a:gd name="connsiteX152" fmla="*/ 40716 w 481115"/>
              <a:gd name="connsiteY152" fmla="*/ 90944 h 607074"/>
              <a:gd name="connsiteX153" fmla="*/ 77720 w 481115"/>
              <a:gd name="connsiteY153" fmla="*/ 90944 h 607074"/>
              <a:gd name="connsiteX154" fmla="*/ 101191 w 481115"/>
              <a:gd name="connsiteY154" fmla="*/ 67510 h 607074"/>
              <a:gd name="connsiteX155" fmla="*/ 77720 w 481115"/>
              <a:gd name="connsiteY155" fmla="*/ 44075 h 607074"/>
              <a:gd name="connsiteX156" fmla="*/ 40716 w 481115"/>
              <a:gd name="connsiteY156" fmla="*/ 44075 h 607074"/>
              <a:gd name="connsiteX157" fmla="*/ 40716 w 481115"/>
              <a:gd name="connsiteY157" fmla="*/ 26799 h 607074"/>
              <a:gd name="connsiteX158" fmla="*/ 67556 w 481115"/>
              <a:gd name="connsiteY158" fmla="*/ 0 h 607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Lst>
            <a:rect l="l" t="t" r="r" b="b"/>
            <a:pathLst>
              <a:path w="481115" h="607074">
                <a:moveTo>
                  <a:pt x="153100" y="526906"/>
                </a:moveTo>
                <a:cubicBezTo>
                  <a:pt x="148646" y="526906"/>
                  <a:pt x="144991" y="530556"/>
                  <a:pt x="144991" y="535003"/>
                </a:cubicBezTo>
                <a:cubicBezTo>
                  <a:pt x="144991" y="539508"/>
                  <a:pt x="148646" y="543100"/>
                  <a:pt x="153100" y="543100"/>
                </a:cubicBezTo>
                <a:lnTo>
                  <a:pt x="415215" y="543100"/>
                </a:lnTo>
                <a:cubicBezTo>
                  <a:pt x="419669" y="543100"/>
                  <a:pt x="423324" y="539508"/>
                  <a:pt x="423324" y="535003"/>
                </a:cubicBezTo>
                <a:cubicBezTo>
                  <a:pt x="423324" y="530556"/>
                  <a:pt x="419669" y="526906"/>
                  <a:pt x="415215" y="526906"/>
                </a:cubicBezTo>
                <a:close/>
                <a:moveTo>
                  <a:pt x="16222" y="523525"/>
                </a:moveTo>
                <a:lnTo>
                  <a:pt x="76995" y="523525"/>
                </a:lnTo>
                <a:cubicBezTo>
                  <a:pt x="85963" y="523525"/>
                  <a:pt x="93217" y="530764"/>
                  <a:pt x="93217" y="539713"/>
                </a:cubicBezTo>
                <a:cubicBezTo>
                  <a:pt x="93217" y="548605"/>
                  <a:pt x="85963" y="555844"/>
                  <a:pt x="76995" y="555844"/>
                </a:cubicBezTo>
                <a:lnTo>
                  <a:pt x="16222" y="555844"/>
                </a:lnTo>
                <a:cubicBezTo>
                  <a:pt x="7254" y="555844"/>
                  <a:pt x="0" y="548605"/>
                  <a:pt x="0" y="539713"/>
                </a:cubicBezTo>
                <a:cubicBezTo>
                  <a:pt x="0" y="530764"/>
                  <a:pt x="7254" y="523525"/>
                  <a:pt x="16222" y="523525"/>
                </a:cubicBezTo>
                <a:close/>
                <a:moveTo>
                  <a:pt x="153100" y="480665"/>
                </a:moveTo>
                <a:cubicBezTo>
                  <a:pt x="148646" y="480665"/>
                  <a:pt x="144991" y="484257"/>
                  <a:pt x="144991" y="488704"/>
                </a:cubicBezTo>
                <a:cubicBezTo>
                  <a:pt x="144991" y="493209"/>
                  <a:pt x="148646" y="496801"/>
                  <a:pt x="153100" y="496801"/>
                </a:cubicBezTo>
                <a:lnTo>
                  <a:pt x="415215" y="496801"/>
                </a:lnTo>
                <a:cubicBezTo>
                  <a:pt x="419669" y="496801"/>
                  <a:pt x="423324" y="493209"/>
                  <a:pt x="423324" y="488704"/>
                </a:cubicBezTo>
                <a:cubicBezTo>
                  <a:pt x="423324" y="484257"/>
                  <a:pt x="419669" y="480665"/>
                  <a:pt x="415215" y="480665"/>
                </a:cubicBezTo>
                <a:close/>
                <a:moveTo>
                  <a:pt x="16222" y="444774"/>
                </a:moveTo>
                <a:lnTo>
                  <a:pt x="76995" y="444774"/>
                </a:lnTo>
                <a:cubicBezTo>
                  <a:pt x="85963" y="444774"/>
                  <a:pt x="93217" y="452016"/>
                  <a:pt x="93217" y="460969"/>
                </a:cubicBezTo>
                <a:cubicBezTo>
                  <a:pt x="93217" y="469922"/>
                  <a:pt x="85963" y="477164"/>
                  <a:pt x="76995" y="477164"/>
                </a:cubicBezTo>
                <a:lnTo>
                  <a:pt x="16222" y="477164"/>
                </a:lnTo>
                <a:cubicBezTo>
                  <a:pt x="7254" y="477164"/>
                  <a:pt x="0" y="469922"/>
                  <a:pt x="0" y="460969"/>
                </a:cubicBezTo>
                <a:cubicBezTo>
                  <a:pt x="0" y="452016"/>
                  <a:pt x="7254" y="444774"/>
                  <a:pt x="16222" y="444774"/>
                </a:cubicBezTo>
                <a:close/>
                <a:moveTo>
                  <a:pt x="153100" y="434366"/>
                </a:moveTo>
                <a:cubicBezTo>
                  <a:pt x="148646" y="434366"/>
                  <a:pt x="144991" y="437958"/>
                  <a:pt x="144991" y="442462"/>
                </a:cubicBezTo>
                <a:cubicBezTo>
                  <a:pt x="144991" y="446910"/>
                  <a:pt x="148646" y="450502"/>
                  <a:pt x="153100" y="450502"/>
                </a:cubicBezTo>
                <a:lnTo>
                  <a:pt x="415215" y="450502"/>
                </a:lnTo>
                <a:cubicBezTo>
                  <a:pt x="419669" y="450502"/>
                  <a:pt x="423324" y="446910"/>
                  <a:pt x="423324" y="442462"/>
                </a:cubicBezTo>
                <a:cubicBezTo>
                  <a:pt x="423324" y="437958"/>
                  <a:pt x="419669" y="434366"/>
                  <a:pt x="415215" y="434366"/>
                </a:cubicBezTo>
                <a:close/>
                <a:moveTo>
                  <a:pt x="153100" y="388067"/>
                </a:moveTo>
                <a:cubicBezTo>
                  <a:pt x="148646" y="388067"/>
                  <a:pt x="144991" y="391659"/>
                  <a:pt x="144991" y="396163"/>
                </a:cubicBezTo>
                <a:cubicBezTo>
                  <a:pt x="144991" y="400611"/>
                  <a:pt x="148646" y="404260"/>
                  <a:pt x="153100" y="404260"/>
                </a:cubicBezTo>
                <a:lnTo>
                  <a:pt x="415215" y="404260"/>
                </a:lnTo>
                <a:cubicBezTo>
                  <a:pt x="419669" y="404260"/>
                  <a:pt x="423324" y="400611"/>
                  <a:pt x="423324" y="396163"/>
                </a:cubicBezTo>
                <a:cubicBezTo>
                  <a:pt x="423324" y="391659"/>
                  <a:pt x="419669" y="388067"/>
                  <a:pt x="415215" y="388067"/>
                </a:cubicBezTo>
                <a:close/>
                <a:moveTo>
                  <a:pt x="16222" y="366093"/>
                </a:moveTo>
                <a:lnTo>
                  <a:pt x="76995" y="366093"/>
                </a:lnTo>
                <a:cubicBezTo>
                  <a:pt x="85963" y="366093"/>
                  <a:pt x="93217" y="373335"/>
                  <a:pt x="93217" y="382288"/>
                </a:cubicBezTo>
                <a:cubicBezTo>
                  <a:pt x="93217" y="391241"/>
                  <a:pt x="85963" y="398483"/>
                  <a:pt x="76995" y="398483"/>
                </a:cubicBezTo>
                <a:lnTo>
                  <a:pt x="16222" y="398483"/>
                </a:lnTo>
                <a:cubicBezTo>
                  <a:pt x="7254" y="398483"/>
                  <a:pt x="0" y="391241"/>
                  <a:pt x="0" y="382288"/>
                </a:cubicBezTo>
                <a:cubicBezTo>
                  <a:pt x="0" y="373335"/>
                  <a:pt x="7254" y="366093"/>
                  <a:pt x="16222" y="366093"/>
                </a:cubicBezTo>
                <a:close/>
                <a:moveTo>
                  <a:pt x="153100" y="341768"/>
                </a:moveTo>
                <a:cubicBezTo>
                  <a:pt x="148646" y="341768"/>
                  <a:pt x="144991" y="345360"/>
                  <a:pt x="144991" y="349865"/>
                </a:cubicBezTo>
                <a:cubicBezTo>
                  <a:pt x="144991" y="354312"/>
                  <a:pt x="148646" y="357961"/>
                  <a:pt x="153100" y="357961"/>
                </a:cubicBezTo>
                <a:lnTo>
                  <a:pt x="415215" y="357961"/>
                </a:lnTo>
                <a:cubicBezTo>
                  <a:pt x="419669" y="357961"/>
                  <a:pt x="423324" y="354312"/>
                  <a:pt x="423324" y="349865"/>
                </a:cubicBezTo>
                <a:cubicBezTo>
                  <a:pt x="423324" y="345360"/>
                  <a:pt x="419669" y="341768"/>
                  <a:pt x="415215" y="341768"/>
                </a:cubicBezTo>
                <a:close/>
                <a:moveTo>
                  <a:pt x="153100" y="295469"/>
                </a:moveTo>
                <a:cubicBezTo>
                  <a:pt x="148646" y="295469"/>
                  <a:pt x="144991" y="299061"/>
                  <a:pt x="144991" y="303566"/>
                </a:cubicBezTo>
                <a:cubicBezTo>
                  <a:pt x="144991" y="308013"/>
                  <a:pt x="148646" y="311662"/>
                  <a:pt x="153100" y="311662"/>
                </a:cubicBezTo>
                <a:lnTo>
                  <a:pt x="415215" y="311662"/>
                </a:lnTo>
                <a:cubicBezTo>
                  <a:pt x="419669" y="311662"/>
                  <a:pt x="423324" y="308013"/>
                  <a:pt x="423324" y="303566"/>
                </a:cubicBezTo>
                <a:cubicBezTo>
                  <a:pt x="423324" y="299061"/>
                  <a:pt x="419669" y="295469"/>
                  <a:pt x="415215" y="295469"/>
                </a:cubicBezTo>
                <a:close/>
                <a:moveTo>
                  <a:pt x="16222" y="287413"/>
                </a:moveTo>
                <a:lnTo>
                  <a:pt x="76995" y="287413"/>
                </a:lnTo>
                <a:cubicBezTo>
                  <a:pt x="85963" y="287413"/>
                  <a:pt x="93217" y="294655"/>
                  <a:pt x="93217" y="303608"/>
                </a:cubicBezTo>
                <a:cubicBezTo>
                  <a:pt x="93217" y="312561"/>
                  <a:pt x="85963" y="319803"/>
                  <a:pt x="76995" y="319803"/>
                </a:cubicBezTo>
                <a:lnTo>
                  <a:pt x="16222" y="319803"/>
                </a:lnTo>
                <a:cubicBezTo>
                  <a:pt x="7254" y="319803"/>
                  <a:pt x="0" y="312561"/>
                  <a:pt x="0" y="303608"/>
                </a:cubicBezTo>
                <a:cubicBezTo>
                  <a:pt x="0" y="294655"/>
                  <a:pt x="7254" y="287413"/>
                  <a:pt x="16222" y="287413"/>
                </a:cubicBezTo>
                <a:close/>
                <a:moveTo>
                  <a:pt x="153100" y="249170"/>
                </a:moveTo>
                <a:cubicBezTo>
                  <a:pt x="148646" y="249170"/>
                  <a:pt x="144991" y="252762"/>
                  <a:pt x="144991" y="257267"/>
                </a:cubicBezTo>
                <a:cubicBezTo>
                  <a:pt x="144991" y="261714"/>
                  <a:pt x="148646" y="265363"/>
                  <a:pt x="153100" y="265363"/>
                </a:cubicBezTo>
                <a:lnTo>
                  <a:pt x="415215" y="265363"/>
                </a:lnTo>
                <a:cubicBezTo>
                  <a:pt x="419669" y="265363"/>
                  <a:pt x="423324" y="261714"/>
                  <a:pt x="423324" y="257267"/>
                </a:cubicBezTo>
                <a:cubicBezTo>
                  <a:pt x="423324" y="252762"/>
                  <a:pt x="419669" y="249170"/>
                  <a:pt x="415215" y="249170"/>
                </a:cubicBezTo>
                <a:close/>
                <a:moveTo>
                  <a:pt x="16222" y="208803"/>
                </a:moveTo>
                <a:lnTo>
                  <a:pt x="76995" y="208803"/>
                </a:lnTo>
                <a:cubicBezTo>
                  <a:pt x="85963" y="208803"/>
                  <a:pt x="93217" y="216042"/>
                  <a:pt x="93217" y="224934"/>
                </a:cubicBezTo>
                <a:cubicBezTo>
                  <a:pt x="93217" y="233883"/>
                  <a:pt x="85963" y="241122"/>
                  <a:pt x="76995" y="241122"/>
                </a:cubicBezTo>
                <a:lnTo>
                  <a:pt x="16222" y="241122"/>
                </a:lnTo>
                <a:cubicBezTo>
                  <a:pt x="7254" y="241122"/>
                  <a:pt x="0" y="233883"/>
                  <a:pt x="0" y="224934"/>
                </a:cubicBezTo>
                <a:cubicBezTo>
                  <a:pt x="0" y="216042"/>
                  <a:pt x="7254" y="208803"/>
                  <a:pt x="16222" y="208803"/>
                </a:cubicBezTo>
                <a:close/>
                <a:moveTo>
                  <a:pt x="153100" y="202871"/>
                </a:moveTo>
                <a:cubicBezTo>
                  <a:pt x="148646" y="202871"/>
                  <a:pt x="144991" y="206464"/>
                  <a:pt x="144991" y="210968"/>
                </a:cubicBezTo>
                <a:cubicBezTo>
                  <a:pt x="144991" y="215415"/>
                  <a:pt x="148646" y="219065"/>
                  <a:pt x="153100" y="219065"/>
                </a:cubicBezTo>
                <a:lnTo>
                  <a:pt x="415215" y="219065"/>
                </a:lnTo>
                <a:cubicBezTo>
                  <a:pt x="419669" y="219065"/>
                  <a:pt x="423324" y="215415"/>
                  <a:pt x="423324" y="210968"/>
                </a:cubicBezTo>
                <a:cubicBezTo>
                  <a:pt x="423324" y="206464"/>
                  <a:pt x="419669" y="202871"/>
                  <a:pt x="415215" y="202871"/>
                </a:cubicBezTo>
                <a:close/>
                <a:moveTo>
                  <a:pt x="153100" y="156573"/>
                </a:moveTo>
                <a:cubicBezTo>
                  <a:pt x="148646" y="156573"/>
                  <a:pt x="144991" y="160165"/>
                  <a:pt x="144991" y="164669"/>
                </a:cubicBezTo>
                <a:cubicBezTo>
                  <a:pt x="144991" y="169117"/>
                  <a:pt x="148646" y="172766"/>
                  <a:pt x="153100" y="172766"/>
                </a:cubicBezTo>
                <a:lnTo>
                  <a:pt x="415215" y="172766"/>
                </a:lnTo>
                <a:cubicBezTo>
                  <a:pt x="419669" y="172766"/>
                  <a:pt x="423324" y="169117"/>
                  <a:pt x="423324" y="164669"/>
                </a:cubicBezTo>
                <a:cubicBezTo>
                  <a:pt x="423324" y="160165"/>
                  <a:pt x="419669" y="156573"/>
                  <a:pt x="415215" y="156573"/>
                </a:cubicBezTo>
                <a:close/>
                <a:moveTo>
                  <a:pt x="16222" y="130123"/>
                </a:moveTo>
                <a:lnTo>
                  <a:pt x="76995" y="130123"/>
                </a:lnTo>
                <a:cubicBezTo>
                  <a:pt x="85963" y="130123"/>
                  <a:pt x="93217" y="137365"/>
                  <a:pt x="93217" y="146318"/>
                </a:cubicBezTo>
                <a:cubicBezTo>
                  <a:pt x="93217" y="155271"/>
                  <a:pt x="85963" y="162513"/>
                  <a:pt x="76995" y="162513"/>
                </a:cubicBezTo>
                <a:lnTo>
                  <a:pt x="16222" y="162513"/>
                </a:lnTo>
                <a:cubicBezTo>
                  <a:pt x="7254" y="162513"/>
                  <a:pt x="0" y="155271"/>
                  <a:pt x="0" y="146318"/>
                </a:cubicBezTo>
                <a:cubicBezTo>
                  <a:pt x="0" y="137365"/>
                  <a:pt x="7254" y="130123"/>
                  <a:pt x="16222" y="130123"/>
                </a:cubicBezTo>
                <a:close/>
                <a:moveTo>
                  <a:pt x="153100" y="110274"/>
                </a:moveTo>
                <a:cubicBezTo>
                  <a:pt x="148646" y="110274"/>
                  <a:pt x="144991" y="113866"/>
                  <a:pt x="144991" y="118370"/>
                </a:cubicBezTo>
                <a:cubicBezTo>
                  <a:pt x="144991" y="122818"/>
                  <a:pt x="148646" y="126467"/>
                  <a:pt x="153100" y="126467"/>
                </a:cubicBezTo>
                <a:lnTo>
                  <a:pt x="415215" y="126467"/>
                </a:lnTo>
                <a:cubicBezTo>
                  <a:pt x="419669" y="126467"/>
                  <a:pt x="423324" y="122818"/>
                  <a:pt x="423324" y="118370"/>
                </a:cubicBezTo>
                <a:cubicBezTo>
                  <a:pt x="423324" y="113866"/>
                  <a:pt x="419669" y="110274"/>
                  <a:pt x="415215" y="110274"/>
                </a:cubicBezTo>
                <a:close/>
                <a:moveTo>
                  <a:pt x="153100" y="63975"/>
                </a:moveTo>
                <a:cubicBezTo>
                  <a:pt x="148646" y="63975"/>
                  <a:pt x="144991" y="67567"/>
                  <a:pt x="144991" y="72071"/>
                </a:cubicBezTo>
                <a:cubicBezTo>
                  <a:pt x="144991" y="76519"/>
                  <a:pt x="148646" y="80168"/>
                  <a:pt x="153100" y="80168"/>
                </a:cubicBezTo>
                <a:lnTo>
                  <a:pt x="415215" y="80168"/>
                </a:lnTo>
                <a:cubicBezTo>
                  <a:pt x="419669" y="80168"/>
                  <a:pt x="423324" y="76519"/>
                  <a:pt x="423324" y="72071"/>
                </a:cubicBezTo>
                <a:cubicBezTo>
                  <a:pt x="423324" y="67567"/>
                  <a:pt x="419669" y="63975"/>
                  <a:pt x="415215" y="63975"/>
                </a:cubicBezTo>
                <a:close/>
                <a:moveTo>
                  <a:pt x="16222" y="51442"/>
                </a:moveTo>
                <a:lnTo>
                  <a:pt x="76995" y="51442"/>
                </a:lnTo>
                <a:cubicBezTo>
                  <a:pt x="85963" y="51442"/>
                  <a:pt x="93217" y="58684"/>
                  <a:pt x="93217" y="67637"/>
                </a:cubicBezTo>
                <a:cubicBezTo>
                  <a:pt x="93217" y="76590"/>
                  <a:pt x="85963" y="83832"/>
                  <a:pt x="76995" y="83832"/>
                </a:cubicBezTo>
                <a:lnTo>
                  <a:pt x="16222" y="83832"/>
                </a:lnTo>
                <a:cubicBezTo>
                  <a:pt x="7254" y="83832"/>
                  <a:pt x="0" y="76590"/>
                  <a:pt x="0" y="67637"/>
                </a:cubicBezTo>
                <a:cubicBezTo>
                  <a:pt x="0" y="58684"/>
                  <a:pt x="7254" y="51442"/>
                  <a:pt x="16222" y="51442"/>
                </a:cubicBezTo>
                <a:close/>
                <a:moveTo>
                  <a:pt x="67556" y="0"/>
                </a:moveTo>
                <a:lnTo>
                  <a:pt x="454275" y="0"/>
                </a:lnTo>
                <a:cubicBezTo>
                  <a:pt x="469123" y="0"/>
                  <a:pt x="481115" y="11974"/>
                  <a:pt x="481115" y="26799"/>
                </a:cubicBezTo>
                <a:lnTo>
                  <a:pt x="481115" y="580333"/>
                </a:lnTo>
                <a:cubicBezTo>
                  <a:pt x="481115" y="595100"/>
                  <a:pt x="469123" y="607074"/>
                  <a:pt x="454275" y="607074"/>
                </a:cubicBezTo>
                <a:lnTo>
                  <a:pt x="67556" y="607074"/>
                </a:lnTo>
                <a:cubicBezTo>
                  <a:pt x="52765" y="607074"/>
                  <a:pt x="40716" y="595100"/>
                  <a:pt x="40716" y="580333"/>
                </a:cubicBezTo>
                <a:lnTo>
                  <a:pt x="40716" y="562999"/>
                </a:lnTo>
                <a:lnTo>
                  <a:pt x="77720" y="562999"/>
                </a:lnTo>
                <a:cubicBezTo>
                  <a:pt x="90683" y="562999"/>
                  <a:pt x="101191" y="552508"/>
                  <a:pt x="101191" y="539565"/>
                </a:cubicBezTo>
                <a:cubicBezTo>
                  <a:pt x="101191" y="526621"/>
                  <a:pt x="90683" y="516130"/>
                  <a:pt x="77720" y="516130"/>
                </a:cubicBezTo>
                <a:lnTo>
                  <a:pt x="40716" y="516130"/>
                </a:lnTo>
                <a:lnTo>
                  <a:pt x="40716" y="484314"/>
                </a:lnTo>
                <a:lnTo>
                  <a:pt x="77720" y="484314"/>
                </a:lnTo>
                <a:cubicBezTo>
                  <a:pt x="90683" y="484314"/>
                  <a:pt x="101191" y="473822"/>
                  <a:pt x="101191" y="460879"/>
                </a:cubicBezTo>
                <a:cubicBezTo>
                  <a:pt x="101191" y="447936"/>
                  <a:pt x="90683" y="437445"/>
                  <a:pt x="77720" y="437445"/>
                </a:cubicBezTo>
                <a:lnTo>
                  <a:pt x="40716" y="437445"/>
                </a:lnTo>
                <a:lnTo>
                  <a:pt x="40716" y="405629"/>
                </a:lnTo>
                <a:lnTo>
                  <a:pt x="77720" y="405629"/>
                </a:lnTo>
                <a:cubicBezTo>
                  <a:pt x="90683" y="405629"/>
                  <a:pt x="101191" y="395137"/>
                  <a:pt x="101191" y="382194"/>
                </a:cubicBezTo>
                <a:cubicBezTo>
                  <a:pt x="101191" y="369251"/>
                  <a:pt x="90683" y="358759"/>
                  <a:pt x="77720" y="358759"/>
                </a:cubicBezTo>
                <a:lnTo>
                  <a:pt x="40716" y="358759"/>
                </a:lnTo>
                <a:lnTo>
                  <a:pt x="40716" y="327000"/>
                </a:lnTo>
                <a:lnTo>
                  <a:pt x="77720" y="327000"/>
                </a:lnTo>
                <a:cubicBezTo>
                  <a:pt x="90683" y="327000"/>
                  <a:pt x="101191" y="316509"/>
                  <a:pt x="101191" y="303566"/>
                </a:cubicBezTo>
                <a:cubicBezTo>
                  <a:pt x="101191" y="290623"/>
                  <a:pt x="90683" y="280131"/>
                  <a:pt x="77720" y="280131"/>
                </a:cubicBezTo>
                <a:lnTo>
                  <a:pt x="40716" y="280131"/>
                </a:lnTo>
                <a:lnTo>
                  <a:pt x="40716" y="248315"/>
                </a:lnTo>
                <a:lnTo>
                  <a:pt x="77720" y="248315"/>
                </a:lnTo>
                <a:cubicBezTo>
                  <a:pt x="90683" y="248315"/>
                  <a:pt x="101191" y="237824"/>
                  <a:pt x="101191" y="224880"/>
                </a:cubicBezTo>
                <a:cubicBezTo>
                  <a:pt x="101191" y="211937"/>
                  <a:pt x="90683" y="201446"/>
                  <a:pt x="77720" y="201446"/>
                </a:cubicBezTo>
                <a:lnTo>
                  <a:pt x="40716" y="201446"/>
                </a:lnTo>
                <a:lnTo>
                  <a:pt x="40716" y="169630"/>
                </a:lnTo>
                <a:lnTo>
                  <a:pt x="77720" y="169630"/>
                </a:lnTo>
                <a:cubicBezTo>
                  <a:pt x="90683" y="169630"/>
                  <a:pt x="101191" y="159138"/>
                  <a:pt x="101191" y="146195"/>
                </a:cubicBezTo>
                <a:cubicBezTo>
                  <a:pt x="101191" y="133252"/>
                  <a:pt x="90683" y="122761"/>
                  <a:pt x="77720" y="122761"/>
                </a:cubicBezTo>
                <a:lnTo>
                  <a:pt x="40716" y="122761"/>
                </a:lnTo>
                <a:lnTo>
                  <a:pt x="40716" y="90944"/>
                </a:lnTo>
                <a:lnTo>
                  <a:pt x="77720" y="90944"/>
                </a:lnTo>
                <a:cubicBezTo>
                  <a:pt x="90683" y="90944"/>
                  <a:pt x="101191" y="80453"/>
                  <a:pt x="101191" y="67510"/>
                </a:cubicBezTo>
                <a:cubicBezTo>
                  <a:pt x="101191" y="54567"/>
                  <a:pt x="90683" y="44075"/>
                  <a:pt x="77720" y="44075"/>
                </a:cubicBezTo>
                <a:lnTo>
                  <a:pt x="40716" y="44075"/>
                </a:lnTo>
                <a:lnTo>
                  <a:pt x="40716" y="26799"/>
                </a:lnTo>
                <a:cubicBezTo>
                  <a:pt x="40716" y="11974"/>
                  <a:pt x="52765" y="0"/>
                  <a:pt x="67556" y="0"/>
                </a:cubicBezTo>
                <a:close/>
              </a:path>
            </a:pathLst>
          </a:custGeom>
          <a:solidFill>
            <a:srgbClr val="B71C2B"/>
          </a:solidFill>
          <a:ln>
            <a:noFill/>
          </a:ln>
        </p:spPr>
        <p:txBody>
          <a:bodyPr/>
          <a:lstStyle/>
          <a:p>
            <a:endParaRPr lang="zh-CN" altLang="en-US"/>
          </a:p>
        </p:txBody>
      </p:sp>
      <p:sp>
        <p:nvSpPr>
          <p:cNvPr id="10" name="Rectangle 8"/>
          <p:cNvSpPr>
            <a:spLocks noChangeArrowheads="1"/>
          </p:cNvSpPr>
          <p:nvPr/>
        </p:nvSpPr>
        <p:spPr bwMode="auto">
          <a:xfrm>
            <a:off x="1677827" y="1480165"/>
            <a:ext cx="79279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182880"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182880" marR="0" lvl="0" indent="0" algn="l" defTabSz="914400" rtl="0" eaLnBrk="1" fontAlgn="base" latinLnBrk="0" hangingPunct="1">
              <a:lnSpc>
                <a:spcPct val="100000"/>
              </a:lnSpc>
              <a:spcBef>
                <a:spcPct val="0"/>
              </a:spcBef>
              <a:spcAft>
                <a:spcPct val="0"/>
              </a:spcAft>
              <a:buClrTx/>
              <a:buSzTx/>
              <a:buFontTx/>
              <a:buNone/>
              <a:defRPr/>
            </a:pPr>
            <a:r>
              <a:rPr kumimoji="0" lang="en-US" altLang="zh-CN" sz="2000" b="0" i="0" u="none" strike="noStrike" kern="1200" cap="none" spc="0" normalizeH="0" baseline="0" noProof="0" dirty="0">
                <a:ln>
                  <a:noFill/>
                </a:ln>
                <a:solidFill>
                  <a:schemeClr val="tx1"/>
                </a:solidFill>
                <a:effectLst/>
                <a:uLnTx/>
                <a:uFillTx/>
                <a:latin typeface="+mn-lt"/>
                <a:ea typeface="+mn-ea"/>
                <a:cs typeface="+mn-ea"/>
                <a:sym typeface="+mn-lt"/>
              </a:rPr>
              <a:t>【</a:t>
            </a:r>
            <a:r>
              <a:rPr kumimoji="0" lang="zh-CN" altLang="en-US" sz="2000" b="0" i="0" u="none" strike="noStrike" kern="1200" cap="none" spc="0" normalizeH="0" baseline="0" noProof="0" dirty="0">
                <a:ln>
                  <a:noFill/>
                </a:ln>
                <a:solidFill>
                  <a:schemeClr val="tx1"/>
                </a:solidFill>
                <a:effectLst/>
                <a:uLnTx/>
                <a:uFillTx/>
                <a:latin typeface="+mn-lt"/>
                <a:ea typeface="+mn-ea"/>
                <a:cs typeface="+mn-ea"/>
                <a:sym typeface="+mn-lt"/>
              </a:rPr>
              <a:t>案例</a:t>
            </a:r>
            <a:r>
              <a:rPr kumimoji="0" lang="en-US" altLang="zh-CN" sz="2000" b="0" i="0" u="none" strike="noStrike" kern="1200" cap="none" spc="0" normalizeH="0" baseline="0" noProof="0" dirty="0">
                <a:ln>
                  <a:noFill/>
                </a:ln>
                <a:solidFill>
                  <a:schemeClr val="tx1"/>
                </a:solidFill>
                <a:effectLst/>
                <a:uLnTx/>
                <a:uFillTx/>
                <a:latin typeface="+mn-lt"/>
                <a:ea typeface="+mn-ea"/>
                <a:cs typeface="+mn-ea"/>
                <a:sym typeface="+mn-lt"/>
              </a:rPr>
              <a:t>】</a:t>
            </a:r>
            <a:r>
              <a:rPr kumimoji="0" lang="zh-CN" altLang="en-US" sz="2000" b="0" i="0" u="none" strike="noStrike" kern="1200" cap="none" spc="0" normalizeH="0" baseline="0" noProof="0" dirty="0">
                <a:ln>
                  <a:noFill/>
                </a:ln>
                <a:solidFill>
                  <a:schemeClr val="tx1"/>
                </a:solidFill>
                <a:effectLst/>
                <a:uLnTx/>
                <a:uFillTx/>
                <a:latin typeface="+mn-lt"/>
                <a:ea typeface="+mn-ea"/>
                <a:cs typeface="+mn-ea"/>
                <a:sym typeface="+mn-lt"/>
              </a:rPr>
              <a:t>清花</a:t>
            </a:r>
            <a:r>
              <a:rPr kumimoji="0" lang="en-US" altLang="zh-CN" sz="2000" b="0" i="0" u="none" strike="noStrike" kern="1200" cap="none" spc="0" normalizeH="0" baseline="0" noProof="0" dirty="0">
                <a:ln>
                  <a:noFill/>
                </a:ln>
                <a:solidFill>
                  <a:schemeClr val="tx1"/>
                </a:solidFill>
                <a:effectLst/>
                <a:uLnTx/>
                <a:uFillTx/>
                <a:latin typeface="+mn-lt"/>
                <a:ea typeface="+mn-ea"/>
                <a:cs typeface="+mn-ea"/>
                <a:sym typeface="+mn-lt"/>
              </a:rPr>
              <a:t>A002</a:t>
            </a:r>
            <a:r>
              <a:rPr kumimoji="0" lang="zh-CN" altLang="en-US" sz="2000" b="0" i="0" u="none" strike="noStrike" kern="1200" cap="none" spc="0" normalizeH="0" baseline="0" noProof="0" dirty="0">
                <a:ln>
                  <a:noFill/>
                </a:ln>
                <a:solidFill>
                  <a:schemeClr val="tx1"/>
                </a:solidFill>
                <a:effectLst/>
                <a:uLnTx/>
                <a:uFillTx/>
                <a:latin typeface="+mn-lt"/>
                <a:ea typeface="+mn-ea"/>
                <a:cs typeface="+mn-ea"/>
                <a:sym typeface="+mn-lt"/>
              </a:rPr>
              <a:t>抓包机打手上安装速度继电器控制－－华润大生</a:t>
            </a:r>
          </a:p>
        </p:txBody>
      </p:sp>
      <p:sp>
        <p:nvSpPr>
          <p:cNvPr id="11" name="Rectangle 3"/>
          <p:cNvSpPr>
            <a:spLocks noChangeArrowheads="1"/>
          </p:cNvSpPr>
          <p:nvPr/>
        </p:nvSpPr>
        <p:spPr bwMode="auto">
          <a:xfrm>
            <a:off x="2321765" y="2670945"/>
            <a:ext cx="4968875" cy="3208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algn="just" eaLnBrk="1" fontAlgn="base" hangingPunct="1">
              <a:lnSpc>
                <a:spcPts val="2700"/>
              </a:lnSpc>
              <a:spcBef>
                <a:spcPct val="0"/>
              </a:spcBef>
              <a:spcAft>
                <a:spcPct val="0"/>
              </a:spcAft>
              <a:defRPr/>
            </a:pPr>
            <a:r>
              <a:rPr lang="zh-CN" altLang="en-US" sz="1600" u="none" dirty="0">
                <a:latin typeface="+mn-lt"/>
                <a:ea typeface="+mn-ea"/>
                <a:cs typeface="+mn-ea"/>
                <a:sym typeface="+mn-lt"/>
              </a:rPr>
              <a:t>       为了保证即便是在员工违章操作的情况下，也能有效地减少对员工的伤害。</a:t>
            </a:r>
            <a:endParaRPr lang="en-US" altLang="zh-CN" sz="1600" u="none" dirty="0">
              <a:latin typeface="+mn-lt"/>
              <a:ea typeface="+mn-ea"/>
              <a:cs typeface="+mn-ea"/>
              <a:sym typeface="+mn-lt"/>
            </a:endParaRPr>
          </a:p>
          <a:p>
            <a:pPr lvl="0" algn="just" eaLnBrk="1" fontAlgn="base" hangingPunct="1">
              <a:lnSpc>
                <a:spcPts val="2700"/>
              </a:lnSpc>
              <a:spcBef>
                <a:spcPct val="0"/>
              </a:spcBef>
              <a:spcAft>
                <a:spcPct val="0"/>
              </a:spcAft>
              <a:defRPr/>
            </a:pPr>
            <a:r>
              <a:rPr lang="en-US" altLang="zh-CN" sz="1600" u="none" dirty="0">
                <a:latin typeface="+mn-lt"/>
                <a:ea typeface="+mn-ea"/>
                <a:cs typeface="+mn-ea"/>
                <a:sym typeface="+mn-lt"/>
              </a:rPr>
              <a:t>       </a:t>
            </a:r>
            <a:r>
              <a:rPr lang="zh-CN" altLang="en-US" sz="1600" u="none" dirty="0">
                <a:latin typeface="+mn-lt"/>
                <a:ea typeface="+mn-ea"/>
                <a:cs typeface="+mn-ea"/>
                <a:sym typeface="+mn-lt"/>
              </a:rPr>
              <a:t>组织有关技术人员联合进行技术攻关，以提高设备的本质安全性能。</a:t>
            </a:r>
            <a:endParaRPr lang="en-US" altLang="zh-CN" sz="1600" u="none" dirty="0">
              <a:latin typeface="+mn-lt"/>
              <a:ea typeface="+mn-ea"/>
              <a:cs typeface="+mn-ea"/>
              <a:sym typeface="+mn-lt"/>
            </a:endParaRPr>
          </a:p>
          <a:p>
            <a:pPr lvl="0" algn="just" eaLnBrk="1" fontAlgn="base" hangingPunct="1">
              <a:lnSpc>
                <a:spcPts val="2700"/>
              </a:lnSpc>
              <a:spcBef>
                <a:spcPct val="0"/>
              </a:spcBef>
              <a:spcAft>
                <a:spcPct val="0"/>
              </a:spcAft>
              <a:defRPr/>
            </a:pPr>
            <a:r>
              <a:rPr lang="en-US" altLang="zh-CN" sz="1600" u="none" dirty="0">
                <a:latin typeface="+mn-lt"/>
                <a:ea typeface="+mn-ea"/>
                <a:cs typeface="+mn-ea"/>
                <a:sym typeface="+mn-lt"/>
              </a:rPr>
              <a:t>        </a:t>
            </a:r>
            <a:r>
              <a:rPr lang="zh-CN" altLang="en-US" sz="1600" u="none" dirty="0">
                <a:solidFill>
                  <a:srgbClr val="B71C2B"/>
                </a:solidFill>
                <a:latin typeface="+mn-lt"/>
                <a:ea typeface="+mn-ea"/>
                <a:cs typeface="+mn-ea"/>
                <a:sym typeface="+mn-lt"/>
              </a:rPr>
              <a:t>通过在抓包机打手电机上安装一套速度继电器，抓包机一旦出现堵转，速度就会下降，只要低于速度继电器的设定值，就会马上切断打手电机的控制回路，使抓包机打手立即停止转动，这样从根本上解决了打手伤人的问题。</a:t>
            </a:r>
          </a:p>
        </p:txBody>
      </p:sp>
      <p:sp>
        <p:nvSpPr>
          <p:cNvPr id="12" name="Rectangle 8"/>
          <p:cNvSpPr>
            <a:spLocks noChangeArrowheads="1"/>
          </p:cNvSpPr>
          <p:nvPr/>
        </p:nvSpPr>
        <p:spPr bwMode="auto">
          <a:xfrm>
            <a:off x="2066018" y="2301612"/>
            <a:ext cx="12926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182880"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eaLnBrk="1" fontAlgn="base" hangingPunct="1">
              <a:spcBef>
                <a:spcPct val="0"/>
              </a:spcBef>
              <a:spcAft>
                <a:spcPct val="0"/>
              </a:spcAft>
              <a:defRPr/>
            </a:pPr>
            <a:r>
              <a:rPr lang="zh-CN" altLang="en-US" b="1" u="none" dirty="0">
                <a:solidFill>
                  <a:srgbClr val="B71C2B"/>
                </a:solidFill>
                <a:latin typeface="+mn-lt"/>
                <a:ea typeface="+mn-ea"/>
                <a:cs typeface="+mn-ea"/>
                <a:sym typeface="+mn-lt"/>
              </a:rPr>
              <a:t>改造过程</a:t>
            </a:r>
            <a:endParaRPr kumimoji="0" lang="zh-CN" altLang="en-US" b="1" i="0" u="none" strike="noStrike" kern="1200" cap="none" spc="0" normalizeH="0" baseline="0" noProof="0" dirty="0">
              <a:ln>
                <a:noFill/>
              </a:ln>
              <a:solidFill>
                <a:srgbClr val="B71C2B"/>
              </a:solidFill>
              <a:effectLst/>
              <a:uLnTx/>
              <a:uFillTx/>
              <a:latin typeface="+mn-lt"/>
              <a:ea typeface="+mn-ea"/>
              <a:cs typeface="+mn-ea"/>
              <a:sym typeface="+mn-lt"/>
            </a:endParaRPr>
          </a:p>
        </p:txBody>
      </p:sp>
      <p:sp>
        <p:nvSpPr>
          <p:cNvPr id="3" name="矩形 2"/>
          <p:cNvSpPr/>
          <p:nvPr/>
        </p:nvSpPr>
        <p:spPr>
          <a:xfrm>
            <a:off x="2176858" y="2238112"/>
            <a:ext cx="78393" cy="505088"/>
          </a:xfrm>
          <a:prstGeom prst="rect">
            <a:avLst/>
          </a:prstGeom>
          <a:solidFill>
            <a:srgbClr val="B71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968500" y="2147889"/>
            <a:ext cx="9423400" cy="2000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Rectangle 3"/>
          <p:cNvSpPr>
            <a:spLocks noChangeArrowheads="1"/>
          </p:cNvSpPr>
          <p:nvPr/>
        </p:nvSpPr>
        <p:spPr bwMode="auto">
          <a:xfrm>
            <a:off x="1677827" y="407363"/>
            <a:ext cx="646604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400" b="1" u="none" dirty="0">
                <a:solidFill>
                  <a:schemeClr val="tx1">
                    <a:lumMod val="75000"/>
                    <a:lumOff val="25000"/>
                  </a:schemeClr>
                </a:solidFill>
                <a:latin typeface="+mn-lt"/>
                <a:ea typeface="+mn-ea"/>
                <a:cs typeface="+mn-ea"/>
                <a:sym typeface="+mn-lt"/>
              </a:rPr>
              <a:t>典型安全技术创新案例纺织介绍 </a:t>
            </a:r>
          </a:p>
        </p:txBody>
      </p:sp>
      <p:sp>
        <p:nvSpPr>
          <p:cNvPr id="46" name="Freeform 7"/>
          <p:cNvSpPr/>
          <p:nvPr/>
        </p:nvSpPr>
        <p:spPr bwMode="auto">
          <a:xfrm>
            <a:off x="252951" y="170154"/>
            <a:ext cx="968619" cy="969218"/>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606179" y="301055"/>
            <a:ext cx="837539" cy="838317"/>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sp>
        <p:nvSpPr>
          <p:cNvPr id="9" name="video-camera_309701"/>
          <p:cNvSpPr>
            <a:spLocks noChangeAspect="1"/>
          </p:cNvSpPr>
          <p:nvPr/>
        </p:nvSpPr>
        <p:spPr bwMode="auto">
          <a:xfrm>
            <a:off x="1346200" y="1417282"/>
            <a:ext cx="416717" cy="525817"/>
          </a:xfrm>
          <a:custGeom>
            <a:avLst/>
            <a:gdLst>
              <a:gd name="connsiteX0" fmla="*/ 153100 w 481115"/>
              <a:gd name="connsiteY0" fmla="*/ 526906 h 607074"/>
              <a:gd name="connsiteX1" fmla="*/ 144991 w 481115"/>
              <a:gd name="connsiteY1" fmla="*/ 535003 h 607074"/>
              <a:gd name="connsiteX2" fmla="*/ 153100 w 481115"/>
              <a:gd name="connsiteY2" fmla="*/ 543100 h 607074"/>
              <a:gd name="connsiteX3" fmla="*/ 415215 w 481115"/>
              <a:gd name="connsiteY3" fmla="*/ 543100 h 607074"/>
              <a:gd name="connsiteX4" fmla="*/ 423324 w 481115"/>
              <a:gd name="connsiteY4" fmla="*/ 535003 h 607074"/>
              <a:gd name="connsiteX5" fmla="*/ 415215 w 481115"/>
              <a:gd name="connsiteY5" fmla="*/ 526906 h 607074"/>
              <a:gd name="connsiteX6" fmla="*/ 16222 w 481115"/>
              <a:gd name="connsiteY6" fmla="*/ 523525 h 607074"/>
              <a:gd name="connsiteX7" fmla="*/ 76995 w 481115"/>
              <a:gd name="connsiteY7" fmla="*/ 523525 h 607074"/>
              <a:gd name="connsiteX8" fmla="*/ 93217 w 481115"/>
              <a:gd name="connsiteY8" fmla="*/ 539713 h 607074"/>
              <a:gd name="connsiteX9" fmla="*/ 76995 w 481115"/>
              <a:gd name="connsiteY9" fmla="*/ 555844 h 607074"/>
              <a:gd name="connsiteX10" fmla="*/ 16222 w 481115"/>
              <a:gd name="connsiteY10" fmla="*/ 555844 h 607074"/>
              <a:gd name="connsiteX11" fmla="*/ 0 w 481115"/>
              <a:gd name="connsiteY11" fmla="*/ 539713 h 607074"/>
              <a:gd name="connsiteX12" fmla="*/ 16222 w 481115"/>
              <a:gd name="connsiteY12" fmla="*/ 523525 h 607074"/>
              <a:gd name="connsiteX13" fmla="*/ 153100 w 481115"/>
              <a:gd name="connsiteY13" fmla="*/ 480665 h 607074"/>
              <a:gd name="connsiteX14" fmla="*/ 144991 w 481115"/>
              <a:gd name="connsiteY14" fmla="*/ 488704 h 607074"/>
              <a:gd name="connsiteX15" fmla="*/ 153100 w 481115"/>
              <a:gd name="connsiteY15" fmla="*/ 496801 h 607074"/>
              <a:gd name="connsiteX16" fmla="*/ 415215 w 481115"/>
              <a:gd name="connsiteY16" fmla="*/ 496801 h 607074"/>
              <a:gd name="connsiteX17" fmla="*/ 423324 w 481115"/>
              <a:gd name="connsiteY17" fmla="*/ 488704 h 607074"/>
              <a:gd name="connsiteX18" fmla="*/ 415215 w 481115"/>
              <a:gd name="connsiteY18" fmla="*/ 480665 h 607074"/>
              <a:gd name="connsiteX19" fmla="*/ 16222 w 481115"/>
              <a:gd name="connsiteY19" fmla="*/ 444774 h 607074"/>
              <a:gd name="connsiteX20" fmla="*/ 76995 w 481115"/>
              <a:gd name="connsiteY20" fmla="*/ 444774 h 607074"/>
              <a:gd name="connsiteX21" fmla="*/ 93217 w 481115"/>
              <a:gd name="connsiteY21" fmla="*/ 460969 h 607074"/>
              <a:gd name="connsiteX22" fmla="*/ 76995 w 481115"/>
              <a:gd name="connsiteY22" fmla="*/ 477164 h 607074"/>
              <a:gd name="connsiteX23" fmla="*/ 16222 w 481115"/>
              <a:gd name="connsiteY23" fmla="*/ 477164 h 607074"/>
              <a:gd name="connsiteX24" fmla="*/ 0 w 481115"/>
              <a:gd name="connsiteY24" fmla="*/ 460969 h 607074"/>
              <a:gd name="connsiteX25" fmla="*/ 16222 w 481115"/>
              <a:gd name="connsiteY25" fmla="*/ 444774 h 607074"/>
              <a:gd name="connsiteX26" fmla="*/ 153100 w 481115"/>
              <a:gd name="connsiteY26" fmla="*/ 434366 h 607074"/>
              <a:gd name="connsiteX27" fmla="*/ 144991 w 481115"/>
              <a:gd name="connsiteY27" fmla="*/ 442462 h 607074"/>
              <a:gd name="connsiteX28" fmla="*/ 153100 w 481115"/>
              <a:gd name="connsiteY28" fmla="*/ 450502 h 607074"/>
              <a:gd name="connsiteX29" fmla="*/ 415215 w 481115"/>
              <a:gd name="connsiteY29" fmla="*/ 450502 h 607074"/>
              <a:gd name="connsiteX30" fmla="*/ 423324 w 481115"/>
              <a:gd name="connsiteY30" fmla="*/ 442462 h 607074"/>
              <a:gd name="connsiteX31" fmla="*/ 415215 w 481115"/>
              <a:gd name="connsiteY31" fmla="*/ 434366 h 607074"/>
              <a:gd name="connsiteX32" fmla="*/ 153100 w 481115"/>
              <a:gd name="connsiteY32" fmla="*/ 388067 h 607074"/>
              <a:gd name="connsiteX33" fmla="*/ 144991 w 481115"/>
              <a:gd name="connsiteY33" fmla="*/ 396163 h 607074"/>
              <a:gd name="connsiteX34" fmla="*/ 153100 w 481115"/>
              <a:gd name="connsiteY34" fmla="*/ 404260 h 607074"/>
              <a:gd name="connsiteX35" fmla="*/ 415215 w 481115"/>
              <a:gd name="connsiteY35" fmla="*/ 404260 h 607074"/>
              <a:gd name="connsiteX36" fmla="*/ 423324 w 481115"/>
              <a:gd name="connsiteY36" fmla="*/ 396163 h 607074"/>
              <a:gd name="connsiteX37" fmla="*/ 415215 w 481115"/>
              <a:gd name="connsiteY37" fmla="*/ 388067 h 607074"/>
              <a:gd name="connsiteX38" fmla="*/ 16222 w 481115"/>
              <a:gd name="connsiteY38" fmla="*/ 366093 h 607074"/>
              <a:gd name="connsiteX39" fmla="*/ 76995 w 481115"/>
              <a:gd name="connsiteY39" fmla="*/ 366093 h 607074"/>
              <a:gd name="connsiteX40" fmla="*/ 93217 w 481115"/>
              <a:gd name="connsiteY40" fmla="*/ 382288 h 607074"/>
              <a:gd name="connsiteX41" fmla="*/ 76995 w 481115"/>
              <a:gd name="connsiteY41" fmla="*/ 398483 h 607074"/>
              <a:gd name="connsiteX42" fmla="*/ 16222 w 481115"/>
              <a:gd name="connsiteY42" fmla="*/ 398483 h 607074"/>
              <a:gd name="connsiteX43" fmla="*/ 0 w 481115"/>
              <a:gd name="connsiteY43" fmla="*/ 382288 h 607074"/>
              <a:gd name="connsiteX44" fmla="*/ 16222 w 481115"/>
              <a:gd name="connsiteY44" fmla="*/ 366093 h 607074"/>
              <a:gd name="connsiteX45" fmla="*/ 153100 w 481115"/>
              <a:gd name="connsiteY45" fmla="*/ 341768 h 607074"/>
              <a:gd name="connsiteX46" fmla="*/ 144991 w 481115"/>
              <a:gd name="connsiteY46" fmla="*/ 349865 h 607074"/>
              <a:gd name="connsiteX47" fmla="*/ 153100 w 481115"/>
              <a:gd name="connsiteY47" fmla="*/ 357961 h 607074"/>
              <a:gd name="connsiteX48" fmla="*/ 415215 w 481115"/>
              <a:gd name="connsiteY48" fmla="*/ 357961 h 607074"/>
              <a:gd name="connsiteX49" fmla="*/ 423324 w 481115"/>
              <a:gd name="connsiteY49" fmla="*/ 349865 h 607074"/>
              <a:gd name="connsiteX50" fmla="*/ 415215 w 481115"/>
              <a:gd name="connsiteY50" fmla="*/ 341768 h 607074"/>
              <a:gd name="connsiteX51" fmla="*/ 153100 w 481115"/>
              <a:gd name="connsiteY51" fmla="*/ 295469 h 607074"/>
              <a:gd name="connsiteX52" fmla="*/ 144991 w 481115"/>
              <a:gd name="connsiteY52" fmla="*/ 303566 h 607074"/>
              <a:gd name="connsiteX53" fmla="*/ 153100 w 481115"/>
              <a:gd name="connsiteY53" fmla="*/ 311662 h 607074"/>
              <a:gd name="connsiteX54" fmla="*/ 415215 w 481115"/>
              <a:gd name="connsiteY54" fmla="*/ 311662 h 607074"/>
              <a:gd name="connsiteX55" fmla="*/ 423324 w 481115"/>
              <a:gd name="connsiteY55" fmla="*/ 303566 h 607074"/>
              <a:gd name="connsiteX56" fmla="*/ 415215 w 481115"/>
              <a:gd name="connsiteY56" fmla="*/ 295469 h 607074"/>
              <a:gd name="connsiteX57" fmla="*/ 16222 w 481115"/>
              <a:gd name="connsiteY57" fmla="*/ 287413 h 607074"/>
              <a:gd name="connsiteX58" fmla="*/ 76995 w 481115"/>
              <a:gd name="connsiteY58" fmla="*/ 287413 h 607074"/>
              <a:gd name="connsiteX59" fmla="*/ 93217 w 481115"/>
              <a:gd name="connsiteY59" fmla="*/ 303608 h 607074"/>
              <a:gd name="connsiteX60" fmla="*/ 76995 w 481115"/>
              <a:gd name="connsiteY60" fmla="*/ 319803 h 607074"/>
              <a:gd name="connsiteX61" fmla="*/ 16222 w 481115"/>
              <a:gd name="connsiteY61" fmla="*/ 319803 h 607074"/>
              <a:gd name="connsiteX62" fmla="*/ 0 w 481115"/>
              <a:gd name="connsiteY62" fmla="*/ 303608 h 607074"/>
              <a:gd name="connsiteX63" fmla="*/ 16222 w 481115"/>
              <a:gd name="connsiteY63" fmla="*/ 287413 h 607074"/>
              <a:gd name="connsiteX64" fmla="*/ 153100 w 481115"/>
              <a:gd name="connsiteY64" fmla="*/ 249170 h 607074"/>
              <a:gd name="connsiteX65" fmla="*/ 144991 w 481115"/>
              <a:gd name="connsiteY65" fmla="*/ 257267 h 607074"/>
              <a:gd name="connsiteX66" fmla="*/ 153100 w 481115"/>
              <a:gd name="connsiteY66" fmla="*/ 265363 h 607074"/>
              <a:gd name="connsiteX67" fmla="*/ 415215 w 481115"/>
              <a:gd name="connsiteY67" fmla="*/ 265363 h 607074"/>
              <a:gd name="connsiteX68" fmla="*/ 423324 w 481115"/>
              <a:gd name="connsiteY68" fmla="*/ 257267 h 607074"/>
              <a:gd name="connsiteX69" fmla="*/ 415215 w 481115"/>
              <a:gd name="connsiteY69" fmla="*/ 249170 h 607074"/>
              <a:gd name="connsiteX70" fmla="*/ 16222 w 481115"/>
              <a:gd name="connsiteY70" fmla="*/ 208803 h 607074"/>
              <a:gd name="connsiteX71" fmla="*/ 76995 w 481115"/>
              <a:gd name="connsiteY71" fmla="*/ 208803 h 607074"/>
              <a:gd name="connsiteX72" fmla="*/ 93217 w 481115"/>
              <a:gd name="connsiteY72" fmla="*/ 224934 h 607074"/>
              <a:gd name="connsiteX73" fmla="*/ 76995 w 481115"/>
              <a:gd name="connsiteY73" fmla="*/ 241122 h 607074"/>
              <a:gd name="connsiteX74" fmla="*/ 16222 w 481115"/>
              <a:gd name="connsiteY74" fmla="*/ 241122 h 607074"/>
              <a:gd name="connsiteX75" fmla="*/ 0 w 481115"/>
              <a:gd name="connsiteY75" fmla="*/ 224934 h 607074"/>
              <a:gd name="connsiteX76" fmla="*/ 16222 w 481115"/>
              <a:gd name="connsiteY76" fmla="*/ 208803 h 607074"/>
              <a:gd name="connsiteX77" fmla="*/ 153100 w 481115"/>
              <a:gd name="connsiteY77" fmla="*/ 202871 h 607074"/>
              <a:gd name="connsiteX78" fmla="*/ 144991 w 481115"/>
              <a:gd name="connsiteY78" fmla="*/ 210968 h 607074"/>
              <a:gd name="connsiteX79" fmla="*/ 153100 w 481115"/>
              <a:gd name="connsiteY79" fmla="*/ 219065 h 607074"/>
              <a:gd name="connsiteX80" fmla="*/ 415215 w 481115"/>
              <a:gd name="connsiteY80" fmla="*/ 219065 h 607074"/>
              <a:gd name="connsiteX81" fmla="*/ 423324 w 481115"/>
              <a:gd name="connsiteY81" fmla="*/ 210968 h 607074"/>
              <a:gd name="connsiteX82" fmla="*/ 415215 w 481115"/>
              <a:gd name="connsiteY82" fmla="*/ 202871 h 607074"/>
              <a:gd name="connsiteX83" fmla="*/ 153100 w 481115"/>
              <a:gd name="connsiteY83" fmla="*/ 156573 h 607074"/>
              <a:gd name="connsiteX84" fmla="*/ 144991 w 481115"/>
              <a:gd name="connsiteY84" fmla="*/ 164669 h 607074"/>
              <a:gd name="connsiteX85" fmla="*/ 153100 w 481115"/>
              <a:gd name="connsiteY85" fmla="*/ 172766 h 607074"/>
              <a:gd name="connsiteX86" fmla="*/ 415215 w 481115"/>
              <a:gd name="connsiteY86" fmla="*/ 172766 h 607074"/>
              <a:gd name="connsiteX87" fmla="*/ 423324 w 481115"/>
              <a:gd name="connsiteY87" fmla="*/ 164669 h 607074"/>
              <a:gd name="connsiteX88" fmla="*/ 415215 w 481115"/>
              <a:gd name="connsiteY88" fmla="*/ 156573 h 607074"/>
              <a:gd name="connsiteX89" fmla="*/ 16222 w 481115"/>
              <a:gd name="connsiteY89" fmla="*/ 130123 h 607074"/>
              <a:gd name="connsiteX90" fmla="*/ 76995 w 481115"/>
              <a:gd name="connsiteY90" fmla="*/ 130123 h 607074"/>
              <a:gd name="connsiteX91" fmla="*/ 93217 w 481115"/>
              <a:gd name="connsiteY91" fmla="*/ 146318 h 607074"/>
              <a:gd name="connsiteX92" fmla="*/ 76995 w 481115"/>
              <a:gd name="connsiteY92" fmla="*/ 162513 h 607074"/>
              <a:gd name="connsiteX93" fmla="*/ 16222 w 481115"/>
              <a:gd name="connsiteY93" fmla="*/ 162513 h 607074"/>
              <a:gd name="connsiteX94" fmla="*/ 0 w 481115"/>
              <a:gd name="connsiteY94" fmla="*/ 146318 h 607074"/>
              <a:gd name="connsiteX95" fmla="*/ 16222 w 481115"/>
              <a:gd name="connsiteY95" fmla="*/ 130123 h 607074"/>
              <a:gd name="connsiteX96" fmla="*/ 153100 w 481115"/>
              <a:gd name="connsiteY96" fmla="*/ 110274 h 607074"/>
              <a:gd name="connsiteX97" fmla="*/ 144991 w 481115"/>
              <a:gd name="connsiteY97" fmla="*/ 118370 h 607074"/>
              <a:gd name="connsiteX98" fmla="*/ 153100 w 481115"/>
              <a:gd name="connsiteY98" fmla="*/ 126467 h 607074"/>
              <a:gd name="connsiteX99" fmla="*/ 415215 w 481115"/>
              <a:gd name="connsiteY99" fmla="*/ 126467 h 607074"/>
              <a:gd name="connsiteX100" fmla="*/ 423324 w 481115"/>
              <a:gd name="connsiteY100" fmla="*/ 118370 h 607074"/>
              <a:gd name="connsiteX101" fmla="*/ 415215 w 481115"/>
              <a:gd name="connsiteY101" fmla="*/ 110274 h 607074"/>
              <a:gd name="connsiteX102" fmla="*/ 153100 w 481115"/>
              <a:gd name="connsiteY102" fmla="*/ 63975 h 607074"/>
              <a:gd name="connsiteX103" fmla="*/ 144991 w 481115"/>
              <a:gd name="connsiteY103" fmla="*/ 72071 h 607074"/>
              <a:gd name="connsiteX104" fmla="*/ 153100 w 481115"/>
              <a:gd name="connsiteY104" fmla="*/ 80168 h 607074"/>
              <a:gd name="connsiteX105" fmla="*/ 415215 w 481115"/>
              <a:gd name="connsiteY105" fmla="*/ 80168 h 607074"/>
              <a:gd name="connsiteX106" fmla="*/ 423324 w 481115"/>
              <a:gd name="connsiteY106" fmla="*/ 72071 h 607074"/>
              <a:gd name="connsiteX107" fmla="*/ 415215 w 481115"/>
              <a:gd name="connsiteY107" fmla="*/ 63975 h 607074"/>
              <a:gd name="connsiteX108" fmla="*/ 16222 w 481115"/>
              <a:gd name="connsiteY108" fmla="*/ 51442 h 607074"/>
              <a:gd name="connsiteX109" fmla="*/ 76995 w 481115"/>
              <a:gd name="connsiteY109" fmla="*/ 51442 h 607074"/>
              <a:gd name="connsiteX110" fmla="*/ 93217 w 481115"/>
              <a:gd name="connsiteY110" fmla="*/ 67637 h 607074"/>
              <a:gd name="connsiteX111" fmla="*/ 76995 w 481115"/>
              <a:gd name="connsiteY111" fmla="*/ 83832 h 607074"/>
              <a:gd name="connsiteX112" fmla="*/ 16222 w 481115"/>
              <a:gd name="connsiteY112" fmla="*/ 83832 h 607074"/>
              <a:gd name="connsiteX113" fmla="*/ 0 w 481115"/>
              <a:gd name="connsiteY113" fmla="*/ 67637 h 607074"/>
              <a:gd name="connsiteX114" fmla="*/ 16222 w 481115"/>
              <a:gd name="connsiteY114" fmla="*/ 51442 h 607074"/>
              <a:gd name="connsiteX115" fmla="*/ 67556 w 481115"/>
              <a:gd name="connsiteY115" fmla="*/ 0 h 607074"/>
              <a:gd name="connsiteX116" fmla="*/ 454275 w 481115"/>
              <a:gd name="connsiteY116" fmla="*/ 0 h 607074"/>
              <a:gd name="connsiteX117" fmla="*/ 481115 w 481115"/>
              <a:gd name="connsiteY117" fmla="*/ 26799 h 607074"/>
              <a:gd name="connsiteX118" fmla="*/ 481115 w 481115"/>
              <a:gd name="connsiteY118" fmla="*/ 580333 h 607074"/>
              <a:gd name="connsiteX119" fmla="*/ 454275 w 481115"/>
              <a:gd name="connsiteY119" fmla="*/ 607074 h 607074"/>
              <a:gd name="connsiteX120" fmla="*/ 67556 w 481115"/>
              <a:gd name="connsiteY120" fmla="*/ 607074 h 607074"/>
              <a:gd name="connsiteX121" fmla="*/ 40716 w 481115"/>
              <a:gd name="connsiteY121" fmla="*/ 580333 h 607074"/>
              <a:gd name="connsiteX122" fmla="*/ 40716 w 481115"/>
              <a:gd name="connsiteY122" fmla="*/ 562999 h 607074"/>
              <a:gd name="connsiteX123" fmla="*/ 77720 w 481115"/>
              <a:gd name="connsiteY123" fmla="*/ 562999 h 607074"/>
              <a:gd name="connsiteX124" fmla="*/ 101191 w 481115"/>
              <a:gd name="connsiteY124" fmla="*/ 539565 h 607074"/>
              <a:gd name="connsiteX125" fmla="*/ 77720 w 481115"/>
              <a:gd name="connsiteY125" fmla="*/ 516130 h 607074"/>
              <a:gd name="connsiteX126" fmla="*/ 40716 w 481115"/>
              <a:gd name="connsiteY126" fmla="*/ 516130 h 607074"/>
              <a:gd name="connsiteX127" fmla="*/ 40716 w 481115"/>
              <a:gd name="connsiteY127" fmla="*/ 484314 h 607074"/>
              <a:gd name="connsiteX128" fmla="*/ 77720 w 481115"/>
              <a:gd name="connsiteY128" fmla="*/ 484314 h 607074"/>
              <a:gd name="connsiteX129" fmla="*/ 101191 w 481115"/>
              <a:gd name="connsiteY129" fmla="*/ 460879 h 607074"/>
              <a:gd name="connsiteX130" fmla="*/ 77720 w 481115"/>
              <a:gd name="connsiteY130" fmla="*/ 437445 h 607074"/>
              <a:gd name="connsiteX131" fmla="*/ 40716 w 481115"/>
              <a:gd name="connsiteY131" fmla="*/ 437445 h 607074"/>
              <a:gd name="connsiteX132" fmla="*/ 40716 w 481115"/>
              <a:gd name="connsiteY132" fmla="*/ 405629 h 607074"/>
              <a:gd name="connsiteX133" fmla="*/ 77720 w 481115"/>
              <a:gd name="connsiteY133" fmla="*/ 405629 h 607074"/>
              <a:gd name="connsiteX134" fmla="*/ 101191 w 481115"/>
              <a:gd name="connsiteY134" fmla="*/ 382194 h 607074"/>
              <a:gd name="connsiteX135" fmla="*/ 77720 w 481115"/>
              <a:gd name="connsiteY135" fmla="*/ 358759 h 607074"/>
              <a:gd name="connsiteX136" fmla="*/ 40716 w 481115"/>
              <a:gd name="connsiteY136" fmla="*/ 358759 h 607074"/>
              <a:gd name="connsiteX137" fmla="*/ 40716 w 481115"/>
              <a:gd name="connsiteY137" fmla="*/ 327000 h 607074"/>
              <a:gd name="connsiteX138" fmla="*/ 77720 w 481115"/>
              <a:gd name="connsiteY138" fmla="*/ 327000 h 607074"/>
              <a:gd name="connsiteX139" fmla="*/ 101191 w 481115"/>
              <a:gd name="connsiteY139" fmla="*/ 303566 h 607074"/>
              <a:gd name="connsiteX140" fmla="*/ 77720 w 481115"/>
              <a:gd name="connsiteY140" fmla="*/ 280131 h 607074"/>
              <a:gd name="connsiteX141" fmla="*/ 40716 w 481115"/>
              <a:gd name="connsiteY141" fmla="*/ 280131 h 607074"/>
              <a:gd name="connsiteX142" fmla="*/ 40716 w 481115"/>
              <a:gd name="connsiteY142" fmla="*/ 248315 h 607074"/>
              <a:gd name="connsiteX143" fmla="*/ 77720 w 481115"/>
              <a:gd name="connsiteY143" fmla="*/ 248315 h 607074"/>
              <a:gd name="connsiteX144" fmla="*/ 101191 w 481115"/>
              <a:gd name="connsiteY144" fmla="*/ 224880 h 607074"/>
              <a:gd name="connsiteX145" fmla="*/ 77720 w 481115"/>
              <a:gd name="connsiteY145" fmla="*/ 201446 h 607074"/>
              <a:gd name="connsiteX146" fmla="*/ 40716 w 481115"/>
              <a:gd name="connsiteY146" fmla="*/ 201446 h 607074"/>
              <a:gd name="connsiteX147" fmla="*/ 40716 w 481115"/>
              <a:gd name="connsiteY147" fmla="*/ 169630 h 607074"/>
              <a:gd name="connsiteX148" fmla="*/ 77720 w 481115"/>
              <a:gd name="connsiteY148" fmla="*/ 169630 h 607074"/>
              <a:gd name="connsiteX149" fmla="*/ 101191 w 481115"/>
              <a:gd name="connsiteY149" fmla="*/ 146195 h 607074"/>
              <a:gd name="connsiteX150" fmla="*/ 77720 w 481115"/>
              <a:gd name="connsiteY150" fmla="*/ 122761 h 607074"/>
              <a:gd name="connsiteX151" fmla="*/ 40716 w 481115"/>
              <a:gd name="connsiteY151" fmla="*/ 122761 h 607074"/>
              <a:gd name="connsiteX152" fmla="*/ 40716 w 481115"/>
              <a:gd name="connsiteY152" fmla="*/ 90944 h 607074"/>
              <a:gd name="connsiteX153" fmla="*/ 77720 w 481115"/>
              <a:gd name="connsiteY153" fmla="*/ 90944 h 607074"/>
              <a:gd name="connsiteX154" fmla="*/ 101191 w 481115"/>
              <a:gd name="connsiteY154" fmla="*/ 67510 h 607074"/>
              <a:gd name="connsiteX155" fmla="*/ 77720 w 481115"/>
              <a:gd name="connsiteY155" fmla="*/ 44075 h 607074"/>
              <a:gd name="connsiteX156" fmla="*/ 40716 w 481115"/>
              <a:gd name="connsiteY156" fmla="*/ 44075 h 607074"/>
              <a:gd name="connsiteX157" fmla="*/ 40716 w 481115"/>
              <a:gd name="connsiteY157" fmla="*/ 26799 h 607074"/>
              <a:gd name="connsiteX158" fmla="*/ 67556 w 481115"/>
              <a:gd name="connsiteY158" fmla="*/ 0 h 607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Lst>
            <a:rect l="l" t="t" r="r" b="b"/>
            <a:pathLst>
              <a:path w="481115" h="607074">
                <a:moveTo>
                  <a:pt x="153100" y="526906"/>
                </a:moveTo>
                <a:cubicBezTo>
                  <a:pt x="148646" y="526906"/>
                  <a:pt x="144991" y="530556"/>
                  <a:pt x="144991" y="535003"/>
                </a:cubicBezTo>
                <a:cubicBezTo>
                  <a:pt x="144991" y="539508"/>
                  <a:pt x="148646" y="543100"/>
                  <a:pt x="153100" y="543100"/>
                </a:cubicBezTo>
                <a:lnTo>
                  <a:pt x="415215" y="543100"/>
                </a:lnTo>
                <a:cubicBezTo>
                  <a:pt x="419669" y="543100"/>
                  <a:pt x="423324" y="539508"/>
                  <a:pt x="423324" y="535003"/>
                </a:cubicBezTo>
                <a:cubicBezTo>
                  <a:pt x="423324" y="530556"/>
                  <a:pt x="419669" y="526906"/>
                  <a:pt x="415215" y="526906"/>
                </a:cubicBezTo>
                <a:close/>
                <a:moveTo>
                  <a:pt x="16222" y="523525"/>
                </a:moveTo>
                <a:lnTo>
                  <a:pt x="76995" y="523525"/>
                </a:lnTo>
                <a:cubicBezTo>
                  <a:pt x="85963" y="523525"/>
                  <a:pt x="93217" y="530764"/>
                  <a:pt x="93217" y="539713"/>
                </a:cubicBezTo>
                <a:cubicBezTo>
                  <a:pt x="93217" y="548605"/>
                  <a:pt x="85963" y="555844"/>
                  <a:pt x="76995" y="555844"/>
                </a:cubicBezTo>
                <a:lnTo>
                  <a:pt x="16222" y="555844"/>
                </a:lnTo>
                <a:cubicBezTo>
                  <a:pt x="7254" y="555844"/>
                  <a:pt x="0" y="548605"/>
                  <a:pt x="0" y="539713"/>
                </a:cubicBezTo>
                <a:cubicBezTo>
                  <a:pt x="0" y="530764"/>
                  <a:pt x="7254" y="523525"/>
                  <a:pt x="16222" y="523525"/>
                </a:cubicBezTo>
                <a:close/>
                <a:moveTo>
                  <a:pt x="153100" y="480665"/>
                </a:moveTo>
                <a:cubicBezTo>
                  <a:pt x="148646" y="480665"/>
                  <a:pt x="144991" y="484257"/>
                  <a:pt x="144991" y="488704"/>
                </a:cubicBezTo>
                <a:cubicBezTo>
                  <a:pt x="144991" y="493209"/>
                  <a:pt x="148646" y="496801"/>
                  <a:pt x="153100" y="496801"/>
                </a:cubicBezTo>
                <a:lnTo>
                  <a:pt x="415215" y="496801"/>
                </a:lnTo>
                <a:cubicBezTo>
                  <a:pt x="419669" y="496801"/>
                  <a:pt x="423324" y="493209"/>
                  <a:pt x="423324" y="488704"/>
                </a:cubicBezTo>
                <a:cubicBezTo>
                  <a:pt x="423324" y="484257"/>
                  <a:pt x="419669" y="480665"/>
                  <a:pt x="415215" y="480665"/>
                </a:cubicBezTo>
                <a:close/>
                <a:moveTo>
                  <a:pt x="16222" y="444774"/>
                </a:moveTo>
                <a:lnTo>
                  <a:pt x="76995" y="444774"/>
                </a:lnTo>
                <a:cubicBezTo>
                  <a:pt x="85963" y="444774"/>
                  <a:pt x="93217" y="452016"/>
                  <a:pt x="93217" y="460969"/>
                </a:cubicBezTo>
                <a:cubicBezTo>
                  <a:pt x="93217" y="469922"/>
                  <a:pt x="85963" y="477164"/>
                  <a:pt x="76995" y="477164"/>
                </a:cubicBezTo>
                <a:lnTo>
                  <a:pt x="16222" y="477164"/>
                </a:lnTo>
                <a:cubicBezTo>
                  <a:pt x="7254" y="477164"/>
                  <a:pt x="0" y="469922"/>
                  <a:pt x="0" y="460969"/>
                </a:cubicBezTo>
                <a:cubicBezTo>
                  <a:pt x="0" y="452016"/>
                  <a:pt x="7254" y="444774"/>
                  <a:pt x="16222" y="444774"/>
                </a:cubicBezTo>
                <a:close/>
                <a:moveTo>
                  <a:pt x="153100" y="434366"/>
                </a:moveTo>
                <a:cubicBezTo>
                  <a:pt x="148646" y="434366"/>
                  <a:pt x="144991" y="437958"/>
                  <a:pt x="144991" y="442462"/>
                </a:cubicBezTo>
                <a:cubicBezTo>
                  <a:pt x="144991" y="446910"/>
                  <a:pt x="148646" y="450502"/>
                  <a:pt x="153100" y="450502"/>
                </a:cubicBezTo>
                <a:lnTo>
                  <a:pt x="415215" y="450502"/>
                </a:lnTo>
                <a:cubicBezTo>
                  <a:pt x="419669" y="450502"/>
                  <a:pt x="423324" y="446910"/>
                  <a:pt x="423324" y="442462"/>
                </a:cubicBezTo>
                <a:cubicBezTo>
                  <a:pt x="423324" y="437958"/>
                  <a:pt x="419669" y="434366"/>
                  <a:pt x="415215" y="434366"/>
                </a:cubicBezTo>
                <a:close/>
                <a:moveTo>
                  <a:pt x="153100" y="388067"/>
                </a:moveTo>
                <a:cubicBezTo>
                  <a:pt x="148646" y="388067"/>
                  <a:pt x="144991" y="391659"/>
                  <a:pt x="144991" y="396163"/>
                </a:cubicBezTo>
                <a:cubicBezTo>
                  <a:pt x="144991" y="400611"/>
                  <a:pt x="148646" y="404260"/>
                  <a:pt x="153100" y="404260"/>
                </a:cubicBezTo>
                <a:lnTo>
                  <a:pt x="415215" y="404260"/>
                </a:lnTo>
                <a:cubicBezTo>
                  <a:pt x="419669" y="404260"/>
                  <a:pt x="423324" y="400611"/>
                  <a:pt x="423324" y="396163"/>
                </a:cubicBezTo>
                <a:cubicBezTo>
                  <a:pt x="423324" y="391659"/>
                  <a:pt x="419669" y="388067"/>
                  <a:pt x="415215" y="388067"/>
                </a:cubicBezTo>
                <a:close/>
                <a:moveTo>
                  <a:pt x="16222" y="366093"/>
                </a:moveTo>
                <a:lnTo>
                  <a:pt x="76995" y="366093"/>
                </a:lnTo>
                <a:cubicBezTo>
                  <a:pt x="85963" y="366093"/>
                  <a:pt x="93217" y="373335"/>
                  <a:pt x="93217" y="382288"/>
                </a:cubicBezTo>
                <a:cubicBezTo>
                  <a:pt x="93217" y="391241"/>
                  <a:pt x="85963" y="398483"/>
                  <a:pt x="76995" y="398483"/>
                </a:cubicBezTo>
                <a:lnTo>
                  <a:pt x="16222" y="398483"/>
                </a:lnTo>
                <a:cubicBezTo>
                  <a:pt x="7254" y="398483"/>
                  <a:pt x="0" y="391241"/>
                  <a:pt x="0" y="382288"/>
                </a:cubicBezTo>
                <a:cubicBezTo>
                  <a:pt x="0" y="373335"/>
                  <a:pt x="7254" y="366093"/>
                  <a:pt x="16222" y="366093"/>
                </a:cubicBezTo>
                <a:close/>
                <a:moveTo>
                  <a:pt x="153100" y="341768"/>
                </a:moveTo>
                <a:cubicBezTo>
                  <a:pt x="148646" y="341768"/>
                  <a:pt x="144991" y="345360"/>
                  <a:pt x="144991" y="349865"/>
                </a:cubicBezTo>
                <a:cubicBezTo>
                  <a:pt x="144991" y="354312"/>
                  <a:pt x="148646" y="357961"/>
                  <a:pt x="153100" y="357961"/>
                </a:cubicBezTo>
                <a:lnTo>
                  <a:pt x="415215" y="357961"/>
                </a:lnTo>
                <a:cubicBezTo>
                  <a:pt x="419669" y="357961"/>
                  <a:pt x="423324" y="354312"/>
                  <a:pt x="423324" y="349865"/>
                </a:cubicBezTo>
                <a:cubicBezTo>
                  <a:pt x="423324" y="345360"/>
                  <a:pt x="419669" y="341768"/>
                  <a:pt x="415215" y="341768"/>
                </a:cubicBezTo>
                <a:close/>
                <a:moveTo>
                  <a:pt x="153100" y="295469"/>
                </a:moveTo>
                <a:cubicBezTo>
                  <a:pt x="148646" y="295469"/>
                  <a:pt x="144991" y="299061"/>
                  <a:pt x="144991" y="303566"/>
                </a:cubicBezTo>
                <a:cubicBezTo>
                  <a:pt x="144991" y="308013"/>
                  <a:pt x="148646" y="311662"/>
                  <a:pt x="153100" y="311662"/>
                </a:cubicBezTo>
                <a:lnTo>
                  <a:pt x="415215" y="311662"/>
                </a:lnTo>
                <a:cubicBezTo>
                  <a:pt x="419669" y="311662"/>
                  <a:pt x="423324" y="308013"/>
                  <a:pt x="423324" y="303566"/>
                </a:cubicBezTo>
                <a:cubicBezTo>
                  <a:pt x="423324" y="299061"/>
                  <a:pt x="419669" y="295469"/>
                  <a:pt x="415215" y="295469"/>
                </a:cubicBezTo>
                <a:close/>
                <a:moveTo>
                  <a:pt x="16222" y="287413"/>
                </a:moveTo>
                <a:lnTo>
                  <a:pt x="76995" y="287413"/>
                </a:lnTo>
                <a:cubicBezTo>
                  <a:pt x="85963" y="287413"/>
                  <a:pt x="93217" y="294655"/>
                  <a:pt x="93217" y="303608"/>
                </a:cubicBezTo>
                <a:cubicBezTo>
                  <a:pt x="93217" y="312561"/>
                  <a:pt x="85963" y="319803"/>
                  <a:pt x="76995" y="319803"/>
                </a:cubicBezTo>
                <a:lnTo>
                  <a:pt x="16222" y="319803"/>
                </a:lnTo>
                <a:cubicBezTo>
                  <a:pt x="7254" y="319803"/>
                  <a:pt x="0" y="312561"/>
                  <a:pt x="0" y="303608"/>
                </a:cubicBezTo>
                <a:cubicBezTo>
                  <a:pt x="0" y="294655"/>
                  <a:pt x="7254" y="287413"/>
                  <a:pt x="16222" y="287413"/>
                </a:cubicBezTo>
                <a:close/>
                <a:moveTo>
                  <a:pt x="153100" y="249170"/>
                </a:moveTo>
                <a:cubicBezTo>
                  <a:pt x="148646" y="249170"/>
                  <a:pt x="144991" y="252762"/>
                  <a:pt x="144991" y="257267"/>
                </a:cubicBezTo>
                <a:cubicBezTo>
                  <a:pt x="144991" y="261714"/>
                  <a:pt x="148646" y="265363"/>
                  <a:pt x="153100" y="265363"/>
                </a:cubicBezTo>
                <a:lnTo>
                  <a:pt x="415215" y="265363"/>
                </a:lnTo>
                <a:cubicBezTo>
                  <a:pt x="419669" y="265363"/>
                  <a:pt x="423324" y="261714"/>
                  <a:pt x="423324" y="257267"/>
                </a:cubicBezTo>
                <a:cubicBezTo>
                  <a:pt x="423324" y="252762"/>
                  <a:pt x="419669" y="249170"/>
                  <a:pt x="415215" y="249170"/>
                </a:cubicBezTo>
                <a:close/>
                <a:moveTo>
                  <a:pt x="16222" y="208803"/>
                </a:moveTo>
                <a:lnTo>
                  <a:pt x="76995" y="208803"/>
                </a:lnTo>
                <a:cubicBezTo>
                  <a:pt x="85963" y="208803"/>
                  <a:pt x="93217" y="216042"/>
                  <a:pt x="93217" y="224934"/>
                </a:cubicBezTo>
                <a:cubicBezTo>
                  <a:pt x="93217" y="233883"/>
                  <a:pt x="85963" y="241122"/>
                  <a:pt x="76995" y="241122"/>
                </a:cubicBezTo>
                <a:lnTo>
                  <a:pt x="16222" y="241122"/>
                </a:lnTo>
                <a:cubicBezTo>
                  <a:pt x="7254" y="241122"/>
                  <a:pt x="0" y="233883"/>
                  <a:pt x="0" y="224934"/>
                </a:cubicBezTo>
                <a:cubicBezTo>
                  <a:pt x="0" y="216042"/>
                  <a:pt x="7254" y="208803"/>
                  <a:pt x="16222" y="208803"/>
                </a:cubicBezTo>
                <a:close/>
                <a:moveTo>
                  <a:pt x="153100" y="202871"/>
                </a:moveTo>
                <a:cubicBezTo>
                  <a:pt x="148646" y="202871"/>
                  <a:pt x="144991" y="206464"/>
                  <a:pt x="144991" y="210968"/>
                </a:cubicBezTo>
                <a:cubicBezTo>
                  <a:pt x="144991" y="215415"/>
                  <a:pt x="148646" y="219065"/>
                  <a:pt x="153100" y="219065"/>
                </a:cubicBezTo>
                <a:lnTo>
                  <a:pt x="415215" y="219065"/>
                </a:lnTo>
                <a:cubicBezTo>
                  <a:pt x="419669" y="219065"/>
                  <a:pt x="423324" y="215415"/>
                  <a:pt x="423324" y="210968"/>
                </a:cubicBezTo>
                <a:cubicBezTo>
                  <a:pt x="423324" y="206464"/>
                  <a:pt x="419669" y="202871"/>
                  <a:pt x="415215" y="202871"/>
                </a:cubicBezTo>
                <a:close/>
                <a:moveTo>
                  <a:pt x="153100" y="156573"/>
                </a:moveTo>
                <a:cubicBezTo>
                  <a:pt x="148646" y="156573"/>
                  <a:pt x="144991" y="160165"/>
                  <a:pt x="144991" y="164669"/>
                </a:cubicBezTo>
                <a:cubicBezTo>
                  <a:pt x="144991" y="169117"/>
                  <a:pt x="148646" y="172766"/>
                  <a:pt x="153100" y="172766"/>
                </a:cubicBezTo>
                <a:lnTo>
                  <a:pt x="415215" y="172766"/>
                </a:lnTo>
                <a:cubicBezTo>
                  <a:pt x="419669" y="172766"/>
                  <a:pt x="423324" y="169117"/>
                  <a:pt x="423324" y="164669"/>
                </a:cubicBezTo>
                <a:cubicBezTo>
                  <a:pt x="423324" y="160165"/>
                  <a:pt x="419669" y="156573"/>
                  <a:pt x="415215" y="156573"/>
                </a:cubicBezTo>
                <a:close/>
                <a:moveTo>
                  <a:pt x="16222" y="130123"/>
                </a:moveTo>
                <a:lnTo>
                  <a:pt x="76995" y="130123"/>
                </a:lnTo>
                <a:cubicBezTo>
                  <a:pt x="85963" y="130123"/>
                  <a:pt x="93217" y="137365"/>
                  <a:pt x="93217" y="146318"/>
                </a:cubicBezTo>
                <a:cubicBezTo>
                  <a:pt x="93217" y="155271"/>
                  <a:pt x="85963" y="162513"/>
                  <a:pt x="76995" y="162513"/>
                </a:cubicBezTo>
                <a:lnTo>
                  <a:pt x="16222" y="162513"/>
                </a:lnTo>
                <a:cubicBezTo>
                  <a:pt x="7254" y="162513"/>
                  <a:pt x="0" y="155271"/>
                  <a:pt x="0" y="146318"/>
                </a:cubicBezTo>
                <a:cubicBezTo>
                  <a:pt x="0" y="137365"/>
                  <a:pt x="7254" y="130123"/>
                  <a:pt x="16222" y="130123"/>
                </a:cubicBezTo>
                <a:close/>
                <a:moveTo>
                  <a:pt x="153100" y="110274"/>
                </a:moveTo>
                <a:cubicBezTo>
                  <a:pt x="148646" y="110274"/>
                  <a:pt x="144991" y="113866"/>
                  <a:pt x="144991" y="118370"/>
                </a:cubicBezTo>
                <a:cubicBezTo>
                  <a:pt x="144991" y="122818"/>
                  <a:pt x="148646" y="126467"/>
                  <a:pt x="153100" y="126467"/>
                </a:cubicBezTo>
                <a:lnTo>
                  <a:pt x="415215" y="126467"/>
                </a:lnTo>
                <a:cubicBezTo>
                  <a:pt x="419669" y="126467"/>
                  <a:pt x="423324" y="122818"/>
                  <a:pt x="423324" y="118370"/>
                </a:cubicBezTo>
                <a:cubicBezTo>
                  <a:pt x="423324" y="113866"/>
                  <a:pt x="419669" y="110274"/>
                  <a:pt x="415215" y="110274"/>
                </a:cubicBezTo>
                <a:close/>
                <a:moveTo>
                  <a:pt x="153100" y="63975"/>
                </a:moveTo>
                <a:cubicBezTo>
                  <a:pt x="148646" y="63975"/>
                  <a:pt x="144991" y="67567"/>
                  <a:pt x="144991" y="72071"/>
                </a:cubicBezTo>
                <a:cubicBezTo>
                  <a:pt x="144991" y="76519"/>
                  <a:pt x="148646" y="80168"/>
                  <a:pt x="153100" y="80168"/>
                </a:cubicBezTo>
                <a:lnTo>
                  <a:pt x="415215" y="80168"/>
                </a:lnTo>
                <a:cubicBezTo>
                  <a:pt x="419669" y="80168"/>
                  <a:pt x="423324" y="76519"/>
                  <a:pt x="423324" y="72071"/>
                </a:cubicBezTo>
                <a:cubicBezTo>
                  <a:pt x="423324" y="67567"/>
                  <a:pt x="419669" y="63975"/>
                  <a:pt x="415215" y="63975"/>
                </a:cubicBezTo>
                <a:close/>
                <a:moveTo>
                  <a:pt x="16222" y="51442"/>
                </a:moveTo>
                <a:lnTo>
                  <a:pt x="76995" y="51442"/>
                </a:lnTo>
                <a:cubicBezTo>
                  <a:pt x="85963" y="51442"/>
                  <a:pt x="93217" y="58684"/>
                  <a:pt x="93217" y="67637"/>
                </a:cubicBezTo>
                <a:cubicBezTo>
                  <a:pt x="93217" y="76590"/>
                  <a:pt x="85963" y="83832"/>
                  <a:pt x="76995" y="83832"/>
                </a:cubicBezTo>
                <a:lnTo>
                  <a:pt x="16222" y="83832"/>
                </a:lnTo>
                <a:cubicBezTo>
                  <a:pt x="7254" y="83832"/>
                  <a:pt x="0" y="76590"/>
                  <a:pt x="0" y="67637"/>
                </a:cubicBezTo>
                <a:cubicBezTo>
                  <a:pt x="0" y="58684"/>
                  <a:pt x="7254" y="51442"/>
                  <a:pt x="16222" y="51442"/>
                </a:cubicBezTo>
                <a:close/>
                <a:moveTo>
                  <a:pt x="67556" y="0"/>
                </a:moveTo>
                <a:lnTo>
                  <a:pt x="454275" y="0"/>
                </a:lnTo>
                <a:cubicBezTo>
                  <a:pt x="469123" y="0"/>
                  <a:pt x="481115" y="11974"/>
                  <a:pt x="481115" y="26799"/>
                </a:cubicBezTo>
                <a:lnTo>
                  <a:pt x="481115" y="580333"/>
                </a:lnTo>
                <a:cubicBezTo>
                  <a:pt x="481115" y="595100"/>
                  <a:pt x="469123" y="607074"/>
                  <a:pt x="454275" y="607074"/>
                </a:cubicBezTo>
                <a:lnTo>
                  <a:pt x="67556" y="607074"/>
                </a:lnTo>
                <a:cubicBezTo>
                  <a:pt x="52765" y="607074"/>
                  <a:pt x="40716" y="595100"/>
                  <a:pt x="40716" y="580333"/>
                </a:cubicBezTo>
                <a:lnTo>
                  <a:pt x="40716" y="562999"/>
                </a:lnTo>
                <a:lnTo>
                  <a:pt x="77720" y="562999"/>
                </a:lnTo>
                <a:cubicBezTo>
                  <a:pt x="90683" y="562999"/>
                  <a:pt x="101191" y="552508"/>
                  <a:pt x="101191" y="539565"/>
                </a:cubicBezTo>
                <a:cubicBezTo>
                  <a:pt x="101191" y="526621"/>
                  <a:pt x="90683" y="516130"/>
                  <a:pt x="77720" y="516130"/>
                </a:cubicBezTo>
                <a:lnTo>
                  <a:pt x="40716" y="516130"/>
                </a:lnTo>
                <a:lnTo>
                  <a:pt x="40716" y="484314"/>
                </a:lnTo>
                <a:lnTo>
                  <a:pt x="77720" y="484314"/>
                </a:lnTo>
                <a:cubicBezTo>
                  <a:pt x="90683" y="484314"/>
                  <a:pt x="101191" y="473822"/>
                  <a:pt x="101191" y="460879"/>
                </a:cubicBezTo>
                <a:cubicBezTo>
                  <a:pt x="101191" y="447936"/>
                  <a:pt x="90683" y="437445"/>
                  <a:pt x="77720" y="437445"/>
                </a:cubicBezTo>
                <a:lnTo>
                  <a:pt x="40716" y="437445"/>
                </a:lnTo>
                <a:lnTo>
                  <a:pt x="40716" y="405629"/>
                </a:lnTo>
                <a:lnTo>
                  <a:pt x="77720" y="405629"/>
                </a:lnTo>
                <a:cubicBezTo>
                  <a:pt x="90683" y="405629"/>
                  <a:pt x="101191" y="395137"/>
                  <a:pt x="101191" y="382194"/>
                </a:cubicBezTo>
                <a:cubicBezTo>
                  <a:pt x="101191" y="369251"/>
                  <a:pt x="90683" y="358759"/>
                  <a:pt x="77720" y="358759"/>
                </a:cubicBezTo>
                <a:lnTo>
                  <a:pt x="40716" y="358759"/>
                </a:lnTo>
                <a:lnTo>
                  <a:pt x="40716" y="327000"/>
                </a:lnTo>
                <a:lnTo>
                  <a:pt x="77720" y="327000"/>
                </a:lnTo>
                <a:cubicBezTo>
                  <a:pt x="90683" y="327000"/>
                  <a:pt x="101191" y="316509"/>
                  <a:pt x="101191" y="303566"/>
                </a:cubicBezTo>
                <a:cubicBezTo>
                  <a:pt x="101191" y="290623"/>
                  <a:pt x="90683" y="280131"/>
                  <a:pt x="77720" y="280131"/>
                </a:cubicBezTo>
                <a:lnTo>
                  <a:pt x="40716" y="280131"/>
                </a:lnTo>
                <a:lnTo>
                  <a:pt x="40716" y="248315"/>
                </a:lnTo>
                <a:lnTo>
                  <a:pt x="77720" y="248315"/>
                </a:lnTo>
                <a:cubicBezTo>
                  <a:pt x="90683" y="248315"/>
                  <a:pt x="101191" y="237824"/>
                  <a:pt x="101191" y="224880"/>
                </a:cubicBezTo>
                <a:cubicBezTo>
                  <a:pt x="101191" y="211937"/>
                  <a:pt x="90683" y="201446"/>
                  <a:pt x="77720" y="201446"/>
                </a:cubicBezTo>
                <a:lnTo>
                  <a:pt x="40716" y="201446"/>
                </a:lnTo>
                <a:lnTo>
                  <a:pt x="40716" y="169630"/>
                </a:lnTo>
                <a:lnTo>
                  <a:pt x="77720" y="169630"/>
                </a:lnTo>
                <a:cubicBezTo>
                  <a:pt x="90683" y="169630"/>
                  <a:pt x="101191" y="159138"/>
                  <a:pt x="101191" y="146195"/>
                </a:cubicBezTo>
                <a:cubicBezTo>
                  <a:pt x="101191" y="133252"/>
                  <a:pt x="90683" y="122761"/>
                  <a:pt x="77720" y="122761"/>
                </a:cubicBezTo>
                <a:lnTo>
                  <a:pt x="40716" y="122761"/>
                </a:lnTo>
                <a:lnTo>
                  <a:pt x="40716" y="90944"/>
                </a:lnTo>
                <a:lnTo>
                  <a:pt x="77720" y="90944"/>
                </a:lnTo>
                <a:cubicBezTo>
                  <a:pt x="90683" y="90944"/>
                  <a:pt x="101191" y="80453"/>
                  <a:pt x="101191" y="67510"/>
                </a:cubicBezTo>
                <a:cubicBezTo>
                  <a:pt x="101191" y="54567"/>
                  <a:pt x="90683" y="44075"/>
                  <a:pt x="77720" y="44075"/>
                </a:cubicBezTo>
                <a:lnTo>
                  <a:pt x="40716" y="44075"/>
                </a:lnTo>
                <a:lnTo>
                  <a:pt x="40716" y="26799"/>
                </a:lnTo>
                <a:cubicBezTo>
                  <a:pt x="40716" y="11974"/>
                  <a:pt x="52765" y="0"/>
                  <a:pt x="67556" y="0"/>
                </a:cubicBezTo>
                <a:close/>
              </a:path>
            </a:pathLst>
          </a:custGeom>
          <a:solidFill>
            <a:srgbClr val="B71C2B"/>
          </a:solidFill>
          <a:ln>
            <a:noFill/>
          </a:ln>
        </p:spPr>
        <p:txBody>
          <a:bodyPr/>
          <a:lstStyle/>
          <a:p>
            <a:endParaRPr lang="zh-CN" altLang="en-US"/>
          </a:p>
        </p:txBody>
      </p:sp>
      <p:sp>
        <p:nvSpPr>
          <p:cNvPr id="10" name="Rectangle 8"/>
          <p:cNvSpPr>
            <a:spLocks noChangeArrowheads="1"/>
          </p:cNvSpPr>
          <p:nvPr/>
        </p:nvSpPr>
        <p:spPr bwMode="auto">
          <a:xfrm>
            <a:off x="1677827" y="1480165"/>
            <a:ext cx="549894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182880"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eaLnBrk="1" fontAlgn="base" hangingPunct="1">
              <a:spcBef>
                <a:spcPct val="0"/>
              </a:spcBef>
              <a:spcAft>
                <a:spcPct val="0"/>
              </a:spcAft>
              <a:defRPr/>
            </a:pPr>
            <a:r>
              <a:rPr lang="zh-CN" altLang="en-US" sz="2000" u="none" dirty="0">
                <a:latin typeface="+mn-lt"/>
                <a:ea typeface="+mn-ea"/>
                <a:cs typeface="+mn-ea"/>
                <a:sym typeface="+mn-lt"/>
              </a:rPr>
              <a:t>抓棉机打手处安装倒车雷达报警－－潍坊华润</a:t>
            </a:r>
          </a:p>
        </p:txBody>
      </p:sp>
      <p:sp>
        <p:nvSpPr>
          <p:cNvPr id="11" name="Rectangle 3"/>
          <p:cNvSpPr>
            <a:spLocks noChangeArrowheads="1"/>
          </p:cNvSpPr>
          <p:nvPr/>
        </p:nvSpPr>
        <p:spPr bwMode="auto">
          <a:xfrm>
            <a:off x="2216054" y="2670944"/>
            <a:ext cx="8864600" cy="1439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algn="just" eaLnBrk="1" fontAlgn="base" hangingPunct="1">
              <a:lnSpc>
                <a:spcPts val="2700"/>
              </a:lnSpc>
              <a:spcBef>
                <a:spcPct val="0"/>
              </a:spcBef>
              <a:spcAft>
                <a:spcPct val="0"/>
              </a:spcAft>
              <a:defRPr/>
            </a:pPr>
            <a:r>
              <a:rPr lang="zh-CN" altLang="en-US" sz="1600" u="none" dirty="0">
                <a:latin typeface="+mn-lt"/>
                <a:ea typeface="+mn-ea"/>
                <a:cs typeface="+mn-ea"/>
                <a:sym typeface="+mn-lt"/>
              </a:rPr>
              <a:t>目前，清花棉台配备拣异纤工，跟随抓棉机拣花，在抓棉打手往返过程中，如果拣花工躲避不及时，就容易造成工伤事故，为此潍坊华润借鉴汽车倒车雷达的报警原理，在抓棉打手前后两方向安装倒车雷达，员工距抓棉打手</a:t>
            </a:r>
            <a:r>
              <a:rPr lang="en-US" altLang="zh-CN" sz="1600" u="none" dirty="0">
                <a:latin typeface="+mn-lt"/>
                <a:ea typeface="+mn-ea"/>
                <a:cs typeface="+mn-ea"/>
                <a:sym typeface="+mn-lt"/>
              </a:rPr>
              <a:t>1.5</a:t>
            </a:r>
            <a:r>
              <a:rPr lang="zh-CN" altLang="en-US" sz="1600" u="none" dirty="0">
                <a:latin typeface="+mn-lt"/>
                <a:ea typeface="+mn-ea"/>
                <a:cs typeface="+mn-ea"/>
                <a:sym typeface="+mn-lt"/>
              </a:rPr>
              <a:t>米时，倒车雷达发出鸣响信号，提醒拣花工及时躲避，保证自身安全。</a:t>
            </a:r>
          </a:p>
        </p:txBody>
      </p:sp>
      <p:sp>
        <p:nvSpPr>
          <p:cNvPr id="12" name="Rectangle 8"/>
          <p:cNvSpPr>
            <a:spLocks noChangeArrowheads="1"/>
          </p:cNvSpPr>
          <p:nvPr/>
        </p:nvSpPr>
        <p:spPr bwMode="auto">
          <a:xfrm>
            <a:off x="2066018" y="2301612"/>
            <a:ext cx="12926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182880"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eaLnBrk="1" fontAlgn="base" hangingPunct="1">
              <a:spcBef>
                <a:spcPct val="0"/>
              </a:spcBef>
              <a:spcAft>
                <a:spcPct val="0"/>
              </a:spcAft>
              <a:defRPr/>
            </a:pPr>
            <a:r>
              <a:rPr kumimoji="0" lang="zh-CN" altLang="en-US" b="1" i="0" u="none" strike="noStrike" kern="1200" cap="none" spc="0" normalizeH="0" baseline="0" noProof="0" dirty="0">
                <a:ln>
                  <a:noFill/>
                </a:ln>
                <a:solidFill>
                  <a:srgbClr val="B71C2B"/>
                </a:solidFill>
                <a:effectLst/>
                <a:uLnTx/>
                <a:uFillTx/>
                <a:latin typeface="+mn-lt"/>
                <a:ea typeface="+mn-ea"/>
                <a:cs typeface="+mn-ea"/>
                <a:sym typeface="+mn-lt"/>
              </a:rPr>
              <a:t>案例介绍</a:t>
            </a:r>
          </a:p>
        </p:txBody>
      </p:sp>
      <p:sp>
        <p:nvSpPr>
          <p:cNvPr id="3" name="矩形 2"/>
          <p:cNvSpPr/>
          <p:nvPr/>
        </p:nvSpPr>
        <p:spPr>
          <a:xfrm>
            <a:off x="2176858" y="2238112"/>
            <a:ext cx="78393" cy="505088"/>
          </a:xfrm>
          <a:prstGeom prst="rect">
            <a:avLst/>
          </a:prstGeom>
          <a:solidFill>
            <a:srgbClr val="B71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Picture 2" descr="C:\Documents and Settings\Administrator\桌面\新建文件夹 (5)\conew_img_2912.jpg"/>
          <p:cNvPicPr>
            <a:picLocks noChangeAspect="1"/>
          </p:cNvPicPr>
          <p:nvPr/>
        </p:nvPicPr>
        <p:blipFill>
          <a:blip r:embed="rId3"/>
          <a:srcRect l="16251" t="11488" r="9218" b="5161"/>
          <a:stretch>
            <a:fillRect/>
          </a:stretch>
        </p:blipFill>
        <p:spPr>
          <a:xfrm>
            <a:off x="2066018" y="4302312"/>
            <a:ext cx="3560805" cy="2320350"/>
          </a:xfrm>
          <a:prstGeom prst="rect">
            <a:avLst/>
          </a:prstGeom>
          <a:noFill/>
          <a:ln w="9525">
            <a:noFill/>
          </a:ln>
        </p:spPr>
      </p:pic>
      <p:pic>
        <p:nvPicPr>
          <p:cNvPr id="14" name="Picture 3" descr="C:\Documents and Settings\Administrator\桌面\新建文件夹 (5)\conew_img_2917.jpg"/>
          <p:cNvPicPr>
            <a:picLocks noChangeAspect="1"/>
          </p:cNvPicPr>
          <p:nvPr/>
        </p:nvPicPr>
        <p:blipFill>
          <a:blip r:embed="rId4"/>
          <a:srcRect l="25040" t="22040" r="19414" b="22040"/>
          <a:stretch>
            <a:fillRect/>
          </a:stretch>
        </p:blipFill>
        <p:spPr>
          <a:xfrm>
            <a:off x="5963073" y="4811127"/>
            <a:ext cx="2427390" cy="1133415"/>
          </a:xfrm>
          <a:prstGeom prst="rect">
            <a:avLst/>
          </a:prstGeom>
          <a:noFill/>
          <a:ln w="9525">
            <a:noFill/>
          </a:ln>
        </p:spPr>
      </p:pic>
      <p:pic>
        <p:nvPicPr>
          <p:cNvPr id="15" name="Picture 4" descr="C:\Documents and Settings\Administrator\桌面\新建文件夹 (5)\conew_img_2915.jpg"/>
          <p:cNvPicPr>
            <a:picLocks noChangeAspect="1"/>
          </p:cNvPicPr>
          <p:nvPr/>
        </p:nvPicPr>
        <p:blipFill>
          <a:blip r:embed="rId5"/>
          <a:srcRect l="30664" t="28371" r="26094" b="29361"/>
          <a:stretch>
            <a:fillRect/>
          </a:stretch>
        </p:blipFill>
        <p:spPr>
          <a:xfrm>
            <a:off x="8726713" y="4811127"/>
            <a:ext cx="2427390" cy="1083464"/>
          </a:xfrm>
          <a:prstGeom prst="rect">
            <a:avLst/>
          </a:prstGeom>
          <a:noFill/>
          <a:ln w="9525">
            <a:noFill/>
          </a:ln>
        </p:spPr>
      </p:pic>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324" name="Freeform 3305"/>
          <p:cNvSpPr/>
          <p:nvPr/>
        </p:nvSpPr>
        <p:spPr bwMode="auto">
          <a:xfrm>
            <a:off x="-20806" y="-15242"/>
            <a:ext cx="6811433" cy="6862233"/>
          </a:xfrm>
          <a:custGeom>
            <a:avLst/>
            <a:gdLst>
              <a:gd name="T0" fmla="*/ 2365 w 3218"/>
              <a:gd name="T1" fmla="*/ 0 h 3242"/>
              <a:gd name="T2" fmla="*/ 0 w 3218"/>
              <a:gd name="T3" fmla="*/ 0 h 3242"/>
              <a:gd name="T4" fmla="*/ 0 w 3218"/>
              <a:gd name="T5" fmla="*/ 2356 h 3242"/>
              <a:gd name="T6" fmla="*/ 885 w 3218"/>
              <a:gd name="T7" fmla="*/ 3242 h 3242"/>
              <a:gd name="T8" fmla="*/ 3218 w 3218"/>
              <a:gd name="T9" fmla="*/ 907 h 3242"/>
              <a:gd name="T10" fmla="*/ 3218 w 3218"/>
              <a:gd name="T11" fmla="*/ 854 h 3242"/>
              <a:gd name="T12" fmla="*/ 2365 w 3218"/>
              <a:gd name="T13" fmla="*/ 0 h 3242"/>
            </a:gdLst>
            <a:ahLst/>
            <a:cxnLst>
              <a:cxn ang="0">
                <a:pos x="T0" y="T1"/>
              </a:cxn>
              <a:cxn ang="0">
                <a:pos x="T2" y="T3"/>
              </a:cxn>
              <a:cxn ang="0">
                <a:pos x="T4" y="T5"/>
              </a:cxn>
              <a:cxn ang="0">
                <a:pos x="T6" y="T7"/>
              </a:cxn>
              <a:cxn ang="0">
                <a:pos x="T8" y="T9"/>
              </a:cxn>
              <a:cxn ang="0">
                <a:pos x="T10" y="T11"/>
              </a:cxn>
              <a:cxn ang="0">
                <a:pos x="T12" y="T13"/>
              </a:cxn>
            </a:cxnLst>
            <a:rect l="0" t="0" r="r" b="b"/>
            <a:pathLst>
              <a:path w="3218" h="3242">
                <a:moveTo>
                  <a:pt x="2365" y="0"/>
                </a:moveTo>
                <a:lnTo>
                  <a:pt x="0" y="0"/>
                </a:lnTo>
                <a:lnTo>
                  <a:pt x="0" y="2356"/>
                </a:lnTo>
                <a:lnTo>
                  <a:pt x="885" y="3242"/>
                </a:lnTo>
                <a:lnTo>
                  <a:pt x="3218" y="907"/>
                </a:lnTo>
                <a:lnTo>
                  <a:pt x="3218" y="854"/>
                </a:lnTo>
                <a:lnTo>
                  <a:pt x="2365" y="0"/>
                </a:lnTo>
                <a:close/>
              </a:path>
            </a:pathLst>
          </a:custGeom>
          <a:solidFill>
            <a:srgbClr val="FBF3F4"/>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cs typeface="+mn-ea"/>
              <a:sym typeface="+mn-lt"/>
            </a:endParaRPr>
          </a:p>
        </p:txBody>
      </p:sp>
      <p:sp>
        <p:nvSpPr>
          <p:cNvPr id="3319" name="矩形 3318"/>
          <p:cNvSpPr/>
          <p:nvPr/>
        </p:nvSpPr>
        <p:spPr>
          <a:xfrm>
            <a:off x="6900616" y="2781945"/>
            <a:ext cx="4128696" cy="1107996"/>
          </a:xfrm>
          <a:prstGeom prst="rect">
            <a:avLst/>
          </a:prstGeom>
        </p:spPr>
        <p:txBody>
          <a:bodyPr wrap="square">
            <a:spAutoFit/>
          </a:bodyPr>
          <a:lstStyle/>
          <a:p>
            <a:pPr>
              <a:defRPr/>
            </a:pPr>
            <a:r>
              <a:rPr lang="en-US" altLang="zh-CN" sz="6600" b="1" spc="400" dirty="0">
                <a:solidFill>
                  <a:srgbClr val="B71C2B"/>
                </a:solidFill>
                <a:cs typeface="+mn-ea"/>
                <a:sym typeface="+mn-lt"/>
              </a:rPr>
              <a:t>THANKS</a:t>
            </a:r>
            <a:endParaRPr lang="zh-CN" altLang="en-US" sz="6600" b="1" spc="400" dirty="0">
              <a:solidFill>
                <a:srgbClr val="B71C2B"/>
              </a:solidFill>
              <a:cs typeface="+mn-ea"/>
              <a:sym typeface="+mn-lt"/>
            </a:endParaRPr>
          </a:p>
        </p:txBody>
      </p:sp>
      <p:sp>
        <p:nvSpPr>
          <p:cNvPr id="3325" name="Freeform 3306"/>
          <p:cNvSpPr/>
          <p:nvPr/>
        </p:nvSpPr>
        <p:spPr bwMode="auto">
          <a:xfrm>
            <a:off x="2118" y="-2117"/>
            <a:ext cx="6811433" cy="6862233"/>
          </a:xfrm>
          <a:custGeom>
            <a:avLst/>
            <a:gdLst>
              <a:gd name="T0" fmla="*/ 2365 w 3218"/>
              <a:gd name="T1" fmla="*/ 0 h 3242"/>
              <a:gd name="T2" fmla="*/ 0 w 3218"/>
              <a:gd name="T3" fmla="*/ 0 h 3242"/>
              <a:gd name="T4" fmla="*/ 0 w 3218"/>
              <a:gd name="T5" fmla="*/ 2356 h 3242"/>
              <a:gd name="T6" fmla="*/ 885 w 3218"/>
              <a:gd name="T7" fmla="*/ 3242 h 3242"/>
              <a:gd name="T8" fmla="*/ 3218 w 3218"/>
              <a:gd name="T9" fmla="*/ 907 h 3242"/>
              <a:gd name="T10" fmla="*/ 3218 w 3218"/>
              <a:gd name="T11" fmla="*/ 854 h 3242"/>
              <a:gd name="T12" fmla="*/ 2365 w 3218"/>
              <a:gd name="T13" fmla="*/ 0 h 3242"/>
            </a:gdLst>
            <a:ahLst/>
            <a:cxnLst>
              <a:cxn ang="0">
                <a:pos x="T0" y="T1"/>
              </a:cxn>
              <a:cxn ang="0">
                <a:pos x="T2" y="T3"/>
              </a:cxn>
              <a:cxn ang="0">
                <a:pos x="T4" y="T5"/>
              </a:cxn>
              <a:cxn ang="0">
                <a:pos x="T6" y="T7"/>
              </a:cxn>
              <a:cxn ang="0">
                <a:pos x="T8" y="T9"/>
              </a:cxn>
              <a:cxn ang="0">
                <a:pos x="T10" y="T11"/>
              </a:cxn>
              <a:cxn ang="0">
                <a:pos x="T12" y="T13"/>
              </a:cxn>
            </a:cxnLst>
            <a:rect l="0" t="0" r="r" b="b"/>
            <a:pathLst>
              <a:path w="3218" h="3242">
                <a:moveTo>
                  <a:pt x="2365" y="0"/>
                </a:moveTo>
                <a:lnTo>
                  <a:pt x="0" y="0"/>
                </a:lnTo>
                <a:lnTo>
                  <a:pt x="0" y="2356"/>
                </a:lnTo>
                <a:lnTo>
                  <a:pt x="885" y="3242"/>
                </a:lnTo>
                <a:lnTo>
                  <a:pt x="3218" y="907"/>
                </a:lnTo>
                <a:lnTo>
                  <a:pt x="3218" y="854"/>
                </a:lnTo>
                <a:lnTo>
                  <a:pt x="236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cs typeface="+mn-ea"/>
              <a:sym typeface="+mn-lt"/>
            </a:endParaRPr>
          </a:p>
        </p:txBody>
      </p:sp>
      <p:sp>
        <p:nvSpPr>
          <p:cNvPr id="8" name="Freeform 5"/>
          <p:cNvSpPr/>
          <p:nvPr/>
        </p:nvSpPr>
        <p:spPr bwMode="auto">
          <a:xfrm>
            <a:off x="1227592" y="375815"/>
            <a:ext cx="2972651" cy="2976324"/>
          </a:xfrm>
          <a:custGeom>
            <a:avLst/>
            <a:gdLst>
              <a:gd name="T0" fmla="*/ 809 w 1619"/>
              <a:gd name="T1" fmla="*/ 1621 h 1621"/>
              <a:gd name="T2" fmla="*/ 0 w 1619"/>
              <a:gd name="T3" fmla="*/ 810 h 1621"/>
              <a:gd name="T4" fmla="*/ 809 w 1619"/>
              <a:gd name="T5" fmla="*/ 0 h 1621"/>
              <a:gd name="T6" fmla="*/ 1619 w 1619"/>
              <a:gd name="T7" fmla="*/ 810 h 1621"/>
              <a:gd name="T8" fmla="*/ 809 w 1619"/>
              <a:gd name="T9" fmla="*/ 1621 h 1621"/>
            </a:gdLst>
            <a:ahLst/>
            <a:cxnLst>
              <a:cxn ang="0">
                <a:pos x="T0" y="T1"/>
              </a:cxn>
              <a:cxn ang="0">
                <a:pos x="T2" y="T3"/>
              </a:cxn>
              <a:cxn ang="0">
                <a:pos x="T4" y="T5"/>
              </a:cxn>
              <a:cxn ang="0">
                <a:pos x="T6" y="T7"/>
              </a:cxn>
              <a:cxn ang="0">
                <a:pos x="T8" y="T9"/>
              </a:cxn>
            </a:cxnLst>
            <a:rect l="0" t="0" r="r" b="b"/>
            <a:pathLst>
              <a:path w="1619" h="1621">
                <a:moveTo>
                  <a:pt x="809" y="1621"/>
                </a:moveTo>
                <a:lnTo>
                  <a:pt x="0" y="810"/>
                </a:lnTo>
                <a:lnTo>
                  <a:pt x="809" y="0"/>
                </a:lnTo>
                <a:lnTo>
                  <a:pt x="1619" y="810"/>
                </a:lnTo>
                <a:lnTo>
                  <a:pt x="809" y="1621"/>
                </a:lnTo>
                <a:close/>
              </a:path>
            </a:pathLst>
          </a:custGeom>
          <a:solidFill>
            <a:srgbClr val="DD2431"/>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cs typeface="+mn-ea"/>
              <a:sym typeface="+mn-lt"/>
            </a:endParaRPr>
          </a:p>
        </p:txBody>
      </p:sp>
      <p:sp>
        <p:nvSpPr>
          <p:cNvPr id="10" name="Freeform 6"/>
          <p:cNvSpPr/>
          <p:nvPr/>
        </p:nvSpPr>
        <p:spPr bwMode="auto">
          <a:xfrm>
            <a:off x="1227592" y="3352139"/>
            <a:ext cx="2972651" cy="2974487"/>
          </a:xfrm>
          <a:custGeom>
            <a:avLst/>
            <a:gdLst>
              <a:gd name="T0" fmla="*/ 809 w 1619"/>
              <a:gd name="T1" fmla="*/ 1620 h 1620"/>
              <a:gd name="T2" fmla="*/ 0 w 1619"/>
              <a:gd name="T3" fmla="*/ 810 h 1620"/>
              <a:gd name="T4" fmla="*/ 809 w 1619"/>
              <a:gd name="T5" fmla="*/ 0 h 1620"/>
              <a:gd name="T6" fmla="*/ 1619 w 1619"/>
              <a:gd name="T7" fmla="*/ 810 h 1620"/>
              <a:gd name="T8" fmla="*/ 809 w 1619"/>
              <a:gd name="T9" fmla="*/ 1620 h 1620"/>
            </a:gdLst>
            <a:ahLst/>
            <a:cxnLst>
              <a:cxn ang="0">
                <a:pos x="T0" y="T1"/>
              </a:cxn>
              <a:cxn ang="0">
                <a:pos x="T2" y="T3"/>
              </a:cxn>
              <a:cxn ang="0">
                <a:pos x="T4" y="T5"/>
              </a:cxn>
              <a:cxn ang="0">
                <a:pos x="T6" y="T7"/>
              </a:cxn>
              <a:cxn ang="0">
                <a:pos x="T8" y="T9"/>
              </a:cxn>
            </a:cxnLst>
            <a:rect l="0" t="0" r="r" b="b"/>
            <a:pathLst>
              <a:path w="1619" h="1620">
                <a:moveTo>
                  <a:pt x="809" y="1620"/>
                </a:moveTo>
                <a:lnTo>
                  <a:pt x="0" y="810"/>
                </a:lnTo>
                <a:lnTo>
                  <a:pt x="809" y="0"/>
                </a:lnTo>
                <a:lnTo>
                  <a:pt x="1619" y="810"/>
                </a:lnTo>
                <a:lnTo>
                  <a:pt x="809" y="1620"/>
                </a:lnTo>
                <a:close/>
              </a:path>
            </a:pathLst>
          </a:custGeom>
          <a:solidFill>
            <a:srgbClr val="961427"/>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cs typeface="+mn-ea"/>
              <a:sym typeface="+mn-lt"/>
            </a:endParaRPr>
          </a:p>
        </p:txBody>
      </p:sp>
      <p:sp>
        <p:nvSpPr>
          <p:cNvPr id="11" name="Freeform 7"/>
          <p:cNvSpPr/>
          <p:nvPr/>
        </p:nvSpPr>
        <p:spPr bwMode="auto">
          <a:xfrm>
            <a:off x="2713001" y="1863061"/>
            <a:ext cx="2974487" cy="2976324"/>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B71C2B"/>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cs typeface="+mn-ea"/>
              <a:sym typeface="+mn-lt"/>
            </a:endParaRPr>
          </a:p>
        </p:txBody>
      </p:sp>
      <p:sp>
        <p:nvSpPr>
          <p:cNvPr id="3314" name="Freeform 3301"/>
          <p:cNvSpPr/>
          <p:nvPr/>
        </p:nvSpPr>
        <p:spPr bwMode="auto">
          <a:xfrm>
            <a:off x="3124720" y="655867"/>
            <a:ext cx="2182187" cy="2184213"/>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333333"/>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cs typeface="+mn-ea"/>
              <a:sym typeface="+mn-lt"/>
            </a:endParaRPr>
          </a:p>
        </p:txBody>
      </p:sp>
      <p:grpSp>
        <p:nvGrpSpPr>
          <p:cNvPr id="3337" name="组合 3336"/>
          <p:cNvGrpSpPr/>
          <p:nvPr/>
        </p:nvGrpSpPr>
        <p:grpSpPr>
          <a:xfrm>
            <a:off x="353653" y="1486443"/>
            <a:ext cx="3729089" cy="3731395"/>
            <a:chOff x="265239" y="1114832"/>
            <a:chExt cx="2796817" cy="2798546"/>
          </a:xfrm>
        </p:grpSpPr>
        <p:sp>
          <p:nvSpPr>
            <p:cNvPr id="3310" name="Freeform 3297"/>
            <p:cNvSpPr/>
            <p:nvPr/>
          </p:nvSpPr>
          <p:spPr bwMode="auto">
            <a:xfrm>
              <a:off x="265239" y="1114832"/>
              <a:ext cx="2796817" cy="2798546"/>
            </a:xfrm>
            <a:custGeom>
              <a:avLst/>
              <a:gdLst>
                <a:gd name="T0" fmla="*/ 1619 w 3239"/>
                <a:gd name="T1" fmla="*/ 3241 h 3241"/>
                <a:gd name="T2" fmla="*/ 0 w 3239"/>
                <a:gd name="T3" fmla="*/ 1620 h 3241"/>
                <a:gd name="T4" fmla="*/ 1619 w 3239"/>
                <a:gd name="T5" fmla="*/ 0 h 3241"/>
                <a:gd name="T6" fmla="*/ 3239 w 3239"/>
                <a:gd name="T7" fmla="*/ 1620 h 3241"/>
                <a:gd name="T8" fmla="*/ 1619 w 3239"/>
                <a:gd name="T9" fmla="*/ 3241 h 3241"/>
              </a:gdLst>
              <a:ahLst/>
              <a:cxnLst>
                <a:cxn ang="0">
                  <a:pos x="T0" y="T1"/>
                </a:cxn>
                <a:cxn ang="0">
                  <a:pos x="T2" y="T3"/>
                </a:cxn>
                <a:cxn ang="0">
                  <a:pos x="T4" y="T5"/>
                </a:cxn>
                <a:cxn ang="0">
                  <a:pos x="T6" y="T7"/>
                </a:cxn>
                <a:cxn ang="0">
                  <a:pos x="T8" y="T9"/>
                </a:cxn>
              </a:cxnLst>
              <a:rect l="0" t="0" r="r" b="b"/>
              <a:pathLst>
                <a:path w="3239" h="3241">
                  <a:moveTo>
                    <a:pt x="1619" y="3241"/>
                  </a:moveTo>
                  <a:lnTo>
                    <a:pt x="0" y="1620"/>
                  </a:lnTo>
                  <a:lnTo>
                    <a:pt x="1619" y="0"/>
                  </a:lnTo>
                  <a:lnTo>
                    <a:pt x="3239" y="1620"/>
                  </a:lnTo>
                  <a:lnTo>
                    <a:pt x="1619" y="3241"/>
                  </a:lnTo>
                  <a:close/>
                </a:path>
              </a:pathLst>
            </a:custGeom>
            <a:solidFill>
              <a:srgbClr val="FFFFFF"/>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cs typeface="+mn-ea"/>
                <a:sym typeface="+mn-lt"/>
              </a:endParaRPr>
            </a:p>
          </p:txBody>
        </p:sp>
        <p:sp>
          <p:nvSpPr>
            <p:cNvPr id="3326" name="Freeform 3297"/>
            <p:cNvSpPr/>
            <p:nvPr/>
          </p:nvSpPr>
          <p:spPr bwMode="auto">
            <a:xfrm>
              <a:off x="436579" y="1266619"/>
              <a:ext cx="2469149" cy="2470676"/>
            </a:xfrm>
            <a:custGeom>
              <a:avLst/>
              <a:gdLst>
                <a:gd name="T0" fmla="*/ 1619 w 3239"/>
                <a:gd name="T1" fmla="*/ 3241 h 3241"/>
                <a:gd name="T2" fmla="*/ 0 w 3239"/>
                <a:gd name="T3" fmla="*/ 1620 h 3241"/>
                <a:gd name="T4" fmla="*/ 1619 w 3239"/>
                <a:gd name="T5" fmla="*/ 0 h 3241"/>
                <a:gd name="T6" fmla="*/ 3239 w 3239"/>
                <a:gd name="T7" fmla="*/ 1620 h 3241"/>
                <a:gd name="T8" fmla="*/ 1619 w 3239"/>
                <a:gd name="T9" fmla="*/ 3241 h 3241"/>
              </a:gdLst>
              <a:ahLst/>
              <a:cxnLst>
                <a:cxn ang="0">
                  <a:pos x="T0" y="T1"/>
                </a:cxn>
                <a:cxn ang="0">
                  <a:pos x="T2" y="T3"/>
                </a:cxn>
                <a:cxn ang="0">
                  <a:pos x="T4" y="T5"/>
                </a:cxn>
                <a:cxn ang="0">
                  <a:pos x="T6" y="T7"/>
                </a:cxn>
                <a:cxn ang="0">
                  <a:pos x="T8" y="T9"/>
                </a:cxn>
              </a:cxnLst>
              <a:rect l="0" t="0" r="r" b="b"/>
              <a:pathLst>
                <a:path w="3239" h="3241">
                  <a:moveTo>
                    <a:pt x="1619" y="3241"/>
                  </a:moveTo>
                  <a:lnTo>
                    <a:pt x="0" y="1620"/>
                  </a:lnTo>
                  <a:lnTo>
                    <a:pt x="1619" y="0"/>
                  </a:lnTo>
                  <a:lnTo>
                    <a:pt x="3239" y="1620"/>
                  </a:lnTo>
                  <a:lnTo>
                    <a:pt x="1619" y="3241"/>
                  </a:lnTo>
                  <a:close/>
                </a:path>
              </a:pathLst>
            </a:custGeom>
            <a:blipFill dpi="0" rotWithShape="0">
              <a:blip r:embed="rId4"/>
              <a:srcRect/>
              <a:stretch>
                <a:fillRect l="-25121" r="-25121"/>
              </a:stretch>
            </a:blipFill>
            <a:ln>
              <a:noFill/>
            </a:ln>
          </p:spPr>
          <p:txBody>
            <a:bodyPr vert="horz" wrap="square" lIns="121920" tIns="60960" rIns="121920" bIns="60960" numCol="1" anchor="t" anchorCtr="0" compatLnSpc="1"/>
            <a:lstStyle/>
            <a:p>
              <a:endParaRPr lang="zh-CN" altLang="en-US" sz="2400" dirty="0">
                <a:cs typeface="+mn-ea"/>
                <a:sym typeface="+mn-lt"/>
              </a:endParaRPr>
            </a:p>
          </p:txBody>
        </p:sp>
      </p:grpSp>
      <p:sp>
        <p:nvSpPr>
          <p:cNvPr id="3330" name="Freeform 5"/>
          <p:cNvSpPr/>
          <p:nvPr/>
        </p:nvSpPr>
        <p:spPr bwMode="auto">
          <a:xfrm>
            <a:off x="8112224" y="5231876"/>
            <a:ext cx="3487515" cy="3491824"/>
          </a:xfrm>
          <a:custGeom>
            <a:avLst/>
            <a:gdLst>
              <a:gd name="T0" fmla="*/ 809 w 1619"/>
              <a:gd name="T1" fmla="*/ 1621 h 1621"/>
              <a:gd name="T2" fmla="*/ 0 w 1619"/>
              <a:gd name="T3" fmla="*/ 810 h 1621"/>
              <a:gd name="T4" fmla="*/ 809 w 1619"/>
              <a:gd name="T5" fmla="*/ 0 h 1621"/>
              <a:gd name="T6" fmla="*/ 1619 w 1619"/>
              <a:gd name="T7" fmla="*/ 810 h 1621"/>
              <a:gd name="T8" fmla="*/ 809 w 1619"/>
              <a:gd name="T9" fmla="*/ 1621 h 1621"/>
            </a:gdLst>
            <a:ahLst/>
            <a:cxnLst>
              <a:cxn ang="0">
                <a:pos x="T0" y="T1"/>
              </a:cxn>
              <a:cxn ang="0">
                <a:pos x="T2" y="T3"/>
              </a:cxn>
              <a:cxn ang="0">
                <a:pos x="T4" y="T5"/>
              </a:cxn>
              <a:cxn ang="0">
                <a:pos x="T6" y="T7"/>
              </a:cxn>
              <a:cxn ang="0">
                <a:pos x="T8" y="T9"/>
              </a:cxn>
            </a:cxnLst>
            <a:rect l="0" t="0" r="r" b="b"/>
            <a:pathLst>
              <a:path w="1619" h="1621">
                <a:moveTo>
                  <a:pt x="809" y="1621"/>
                </a:moveTo>
                <a:lnTo>
                  <a:pt x="0" y="810"/>
                </a:lnTo>
                <a:lnTo>
                  <a:pt x="809" y="0"/>
                </a:lnTo>
                <a:lnTo>
                  <a:pt x="1619" y="810"/>
                </a:lnTo>
                <a:lnTo>
                  <a:pt x="809" y="1621"/>
                </a:lnTo>
                <a:close/>
              </a:path>
            </a:pathLst>
          </a:custGeom>
          <a:solidFill>
            <a:srgbClr val="DD2431"/>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cs typeface="+mn-ea"/>
              <a:sym typeface="+mn-lt"/>
            </a:endParaRPr>
          </a:p>
        </p:txBody>
      </p:sp>
      <p:sp>
        <p:nvSpPr>
          <p:cNvPr id="3331" name="Freeform 3301"/>
          <p:cNvSpPr/>
          <p:nvPr/>
        </p:nvSpPr>
        <p:spPr bwMode="auto">
          <a:xfrm>
            <a:off x="10524216" y="6027427"/>
            <a:ext cx="2182187" cy="2184213"/>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333333"/>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cs typeface="+mn-ea"/>
              <a:sym typeface="+mn-lt"/>
            </a:endParaRPr>
          </a:p>
        </p:txBody>
      </p:sp>
      <p:sp>
        <p:nvSpPr>
          <p:cNvPr id="3332" name="Freeform 3301"/>
          <p:cNvSpPr/>
          <p:nvPr/>
        </p:nvSpPr>
        <p:spPr bwMode="auto">
          <a:xfrm>
            <a:off x="4459866" y="4242715"/>
            <a:ext cx="1192225" cy="1193333"/>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333333"/>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cs typeface="+mn-ea"/>
              <a:sym typeface="+mn-lt"/>
            </a:endParaRPr>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324"/>
                                            </p:tgtEl>
                                            <p:attrNameLst>
                                              <p:attrName>style.visibility</p:attrName>
                                            </p:attrNameLst>
                                          </p:cBhvr>
                                          <p:to>
                                            <p:strVal val="visible"/>
                                          </p:to>
                                        </p:set>
                                        <p:animEffect transition="in" filter="fade">
                                          <p:cBhvr>
                                            <p:cTn id="7" dur="500"/>
                                            <p:tgtEl>
                                              <p:spTgt spid="33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par>
                                    <p:cTn id="15" presetID="10" presetClass="entr" presetSubtype="0" fill="hold" grpId="0" nodeType="withEffect">
                                      <p:stCondLst>
                                        <p:cond delay="25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animEffect transition="in" filter="fade">
                                          <p:cBhvr>
                                            <p:cTn id="19" dur="500"/>
                                            <p:tgtEl>
                                              <p:spTgt spid="11"/>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500" fill="hold"/>
                                            <p:tgtEl>
                                              <p:spTgt spid="10"/>
                                            </p:tgtEl>
                                            <p:attrNameLst>
                                              <p:attrName>ppt_w</p:attrName>
                                            </p:attrNameLst>
                                          </p:cBhvr>
                                          <p:tavLst>
                                            <p:tav tm="0">
                                              <p:val>
                                                <p:fltVal val="0"/>
                                              </p:val>
                                            </p:tav>
                                            <p:tav tm="100000">
                                              <p:val>
                                                <p:strVal val="#ppt_w"/>
                                              </p:val>
                                            </p:tav>
                                          </p:tavLst>
                                        </p:anim>
                                        <p:anim calcmode="lin" valueType="num">
                                          <p:cBhvr>
                                            <p:cTn id="23" dur="500" fill="hold"/>
                                            <p:tgtEl>
                                              <p:spTgt spid="10"/>
                                            </p:tgtEl>
                                            <p:attrNameLst>
                                              <p:attrName>ppt_h</p:attrName>
                                            </p:attrNameLst>
                                          </p:cBhvr>
                                          <p:tavLst>
                                            <p:tav tm="0">
                                              <p:val>
                                                <p:fltVal val="0"/>
                                              </p:val>
                                            </p:tav>
                                            <p:tav tm="100000">
                                              <p:val>
                                                <p:strVal val="#ppt_h"/>
                                              </p:val>
                                            </p:tav>
                                          </p:tavLst>
                                        </p:anim>
                                        <p:animEffect transition="in" filter="fade">
                                          <p:cBhvr>
                                            <p:cTn id="24" dur="500"/>
                                            <p:tgtEl>
                                              <p:spTgt spid="10"/>
                                            </p:tgtEl>
                                          </p:cBhvr>
                                        </p:animEffect>
                                      </p:childTnLst>
                                    </p:cTn>
                                  </p:par>
                                  <p:par>
                                    <p:cTn id="25" presetID="10" presetClass="entr" presetSubtype="0" fill="hold" grpId="0" nodeType="withEffect">
                                      <p:stCondLst>
                                        <p:cond delay="250"/>
                                      </p:stCondLst>
                                      <p:childTnLst>
                                        <p:set>
                                          <p:cBhvr>
                                            <p:cTn id="26" dur="1" fill="hold">
                                              <p:stCondLst>
                                                <p:cond delay="0"/>
                                              </p:stCondLst>
                                            </p:cTn>
                                            <p:tgtEl>
                                              <p:spTgt spid="3332"/>
                                            </p:tgtEl>
                                            <p:attrNameLst>
                                              <p:attrName>style.visibility</p:attrName>
                                            </p:attrNameLst>
                                          </p:cBhvr>
                                          <p:to>
                                            <p:strVal val="visible"/>
                                          </p:to>
                                        </p:set>
                                        <p:anim calcmode="lin" valueType="num">
                                          <p:cBhvr>
                                            <p:cTn id="27" dur="500" fill="hold"/>
                                            <p:tgtEl>
                                              <p:spTgt spid="3332"/>
                                            </p:tgtEl>
                                            <p:attrNameLst>
                                              <p:attrName>ppt_w</p:attrName>
                                            </p:attrNameLst>
                                          </p:cBhvr>
                                          <p:tavLst>
                                            <p:tav tm="0">
                                              <p:val>
                                                <p:fltVal val="0"/>
                                              </p:val>
                                            </p:tav>
                                            <p:tav tm="100000">
                                              <p:val>
                                                <p:strVal val="#ppt_w"/>
                                              </p:val>
                                            </p:tav>
                                          </p:tavLst>
                                        </p:anim>
                                        <p:anim calcmode="lin" valueType="num">
                                          <p:cBhvr>
                                            <p:cTn id="28" dur="500" fill="hold"/>
                                            <p:tgtEl>
                                              <p:spTgt spid="3332"/>
                                            </p:tgtEl>
                                            <p:attrNameLst>
                                              <p:attrName>ppt_h</p:attrName>
                                            </p:attrNameLst>
                                          </p:cBhvr>
                                          <p:tavLst>
                                            <p:tav tm="0">
                                              <p:val>
                                                <p:fltVal val="0"/>
                                              </p:val>
                                            </p:tav>
                                            <p:tav tm="100000">
                                              <p:val>
                                                <p:strVal val="#ppt_h"/>
                                              </p:val>
                                            </p:tav>
                                          </p:tavLst>
                                        </p:anim>
                                        <p:animEffect transition="in" filter="fade">
                                          <p:cBhvr>
                                            <p:cTn id="29" dur="500"/>
                                            <p:tgtEl>
                                              <p:spTgt spid="3332"/>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nodeType="clickEffect" p14:presetBounceEnd="20000">
                                      <p:stCondLst>
                                        <p:cond delay="0"/>
                                      </p:stCondLst>
                                      <p:childTnLst>
                                        <p:set>
                                          <p:cBhvr>
                                            <p:cTn id="33" dur="1" fill="hold">
                                              <p:stCondLst>
                                                <p:cond delay="0"/>
                                              </p:stCondLst>
                                            </p:cTn>
                                            <p:tgtEl>
                                              <p:spTgt spid="3337"/>
                                            </p:tgtEl>
                                            <p:attrNameLst>
                                              <p:attrName>style.visibility</p:attrName>
                                            </p:attrNameLst>
                                          </p:cBhvr>
                                          <p:to>
                                            <p:strVal val="visible"/>
                                          </p:to>
                                        </p:set>
                                        <p:anim calcmode="lin" valueType="num" p14:bounceEnd="20000">
                                          <p:cBhvr additive="base">
                                            <p:cTn id="34" dur="500" fill="hold"/>
                                            <p:tgtEl>
                                              <p:spTgt spid="3337"/>
                                            </p:tgtEl>
                                            <p:attrNameLst>
                                              <p:attrName>ppt_x</p:attrName>
                                            </p:attrNameLst>
                                          </p:cBhvr>
                                          <p:tavLst>
                                            <p:tav tm="0">
                                              <p:val>
                                                <p:strVal val="0-#ppt_w/2"/>
                                              </p:val>
                                            </p:tav>
                                            <p:tav tm="100000">
                                              <p:val>
                                                <p:strVal val="#ppt_x"/>
                                              </p:val>
                                            </p:tav>
                                          </p:tavLst>
                                        </p:anim>
                                        <p:anim calcmode="lin" valueType="num" p14:bounceEnd="20000">
                                          <p:cBhvr additive="base">
                                            <p:cTn id="35" dur="500" fill="hold"/>
                                            <p:tgtEl>
                                              <p:spTgt spid="3337"/>
                                            </p:tgtEl>
                                            <p:attrNameLst>
                                              <p:attrName>ppt_y</p:attrName>
                                            </p:attrNameLst>
                                          </p:cBhvr>
                                          <p:tavLst>
                                            <p:tav tm="0">
                                              <p:val>
                                                <p:strVal val="#ppt_y"/>
                                              </p:val>
                                            </p:tav>
                                            <p:tav tm="100000">
                                              <p:val>
                                                <p:strVal val="#ppt_y"/>
                                              </p:val>
                                            </p:tav>
                                          </p:tavLst>
                                        </p:anim>
                                      </p:childTnLst>
                                    </p:cTn>
                                  </p:par>
                                </p:childTnLst>
                              </p:cTn>
                            </p:par>
                            <p:par>
                              <p:cTn id="36" fill="hold">
                                <p:stCondLst>
                                  <p:cond delay="500"/>
                                </p:stCondLst>
                                <p:childTnLst>
                                  <p:par>
                                    <p:cTn id="37" presetID="5" presetClass="entr" presetSubtype="10" fill="hold" grpId="0" nodeType="afterEffect">
                                      <p:stCondLst>
                                        <p:cond delay="0"/>
                                      </p:stCondLst>
                                      <p:childTnLst>
                                        <p:set>
                                          <p:cBhvr>
                                            <p:cTn id="38" dur="1" fill="hold">
                                              <p:stCondLst>
                                                <p:cond delay="0"/>
                                              </p:stCondLst>
                                            </p:cTn>
                                            <p:tgtEl>
                                              <p:spTgt spid="3319"/>
                                            </p:tgtEl>
                                            <p:attrNameLst>
                                              <p:attrName>style.visibility</p:attrName>
                                            </p:attrNameLst>
                                          </p:cBhvr>
                                          <p:to>
                                            <p:strVal val="visible"/>
                                          </p:to>
                                        </p:set>
                                        <p:animEffect transition="in" filter="checkerboard(across)">
                                          <p:cBhvr>
                                            <p:cTn id="39" dur="500"/>
                                            <p:tgtEl>
                                              <p:spTgt spid="3319"/>
                                            </p:tgtEl>
                                          </p:cBhvr>
                                        </p:animEffect>
                                      </p:childTnLst>
                                    </p:cTn>
                                  </p:par>
                                </p:childTnLst>
                              </p:cTn>
                            </p:par>
                            <p:par>
                              <p:cTn id="40" fill="hold">
                                <p:stCondLst>
                                  <p:cond delay="1000"/>
                                </p:stCondLst>
                                <p:childTnLst>
                                  <p:par>
                                    <p:cTn id="41" presetID="42" presetClass="entr" presetSubtype="0" fill="hold" grpId="0" nodeType="afterEffect">
                                      <p:stCondLst>
                                        <p:cond delay="0"/>
                                      </p:stCondLst>
                                      <p:childTnLst>
                                        <p:set>
                                          <p:cBhvr>
                                            <p:cTn id="42" dur="1" fill="hold">
                                              <p:stCondLst>
                                                <p:cond delay="0"/>
                                              </p:stCondLst>
                                            </p:cTn>
                                            <p:tgtEl>
                                              <p:spTgt spid="3330"/>
                                            </p:tgtEl>
                                            <p:attrNameLst>
                                              <p:attrName>style.visibility</p:attrName>
                                            </p:attrNameLst>
                                          </p:cBhvr>
                                          <p:to>
                                            <p:strVal val="visible"/>
                                          </p:to>
                                        </p:set>
                                        <p:animEffect transition="in" filter="fade">
                                          <p:cBhvr>
                                            <p:cTn id="43" dur="1000"/>
                                            <p:tgtEl>
                                              <p:spTgt spid="3330"/>
                                            </p:tgtEl>
                                          </p:cBhvr>
                                        </p:animEffect>
                                        <p:anim calcmode="lin" valueType="num">
                                          <p:cBhvr>
                                            <p:cTn id="44" dur="1000" fill="hold"/>
                                            <p:tgtEl>
                                              <p:spTgt spid="3330"/>
                                            </p:tgtEl>
                                            <p:attrNameLst>
                                              <p:attrName>ppt_x</p:attrName>
                                            </p:attrNameLst>
                                          </p:cBhvr>
                                          <p:tavLst>
                                            <p:tav tm="0">
                                              <p:val>
                                                <p:strVal val="#ppt_x"/>
                                              </p:val>
                                            </p:tav>
                                            <p:tav tm="100000">
                                              <p:val>
                                                <p:strVal val="#ppt_x"/>
                                              </p:val>
                                            </p:tav>
                                          </p:tavLst>
                                        </p:anim>
                                        <p:anim calcmode="lin" valueType="num">
                                          <p:cBhvr>
                                            <p:cTn id="45" dur="1000" fill="hold"/>
                                            <p:tgtEl>
                                              <p:spTgt spid="3330"/>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3331"/>
                                            </p:tgtEl>
                                            <p:attrNameLst>
                                              <p:attrName>style.visibility</p:attrName>
                                            </p:attrNameLst>
                                          </p:cBhvr>
                                          <p:to>
                                            <p:strVal val="visible"/>
                                          </p:to>
                                        </p:set>
                                        <p:animEffect transition="in" filter="fade">
                                          <p:cBhvr>
                                            <p:cTn id="48" dur="1000"/>
                                            <p:tgtEl>
                                              <p:spTgt spid="3331"/>
                                            </p:tgtEl>
                                          </p:cBhvr>
                                        </p:animEffect>
                                        <p:anim calcmode="lin" valueType="num">
                                          <p:cBhvr>
                                            <p:cTn id="49" dur="1000" fill="hold"/>
                                            <p:tgtEl>
                                              <p:spTgt spid="3331"/>
                                            </p:tgtEl>
                                            <p:attrNameLst>
                                              <p:attrName>ppt_x</p:attrName>
                                            </p:attrNameLst>
                                          </p:cBhvr>
                                          <p:tavLst>
                                            <p:tav tm="0">
                                              <p:val>
                                                <p:strVal val="#ppt_x"/>
                                              </p:val>
                                            </p:tav>
                                            <p:tav tm="100000">
                                              <p:val>
                                                <p:strVal val="#ppt_x"/>
                                              </p:val>
                                            </p:tav>
                                          </p:tavLst>
                                        </p:anim>
                                        <p:anim calcmode="lin" valueType="num">
                                          <p:cBhvr>
                                            <p:cTn id="50" dur="1000" fill="hold"/>
                                            <p:tgtEl>
                                              <p:spTgt spid="33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24" grpId="0" animBg="1"/>
          <p:bldP spid="3319" grpId="0"/>
          <p:bldP spid="8" grpId="0" animBg="1"/>
          <p:bldP spid="10" grpId="0" animBg="1"/>
          <p:bldP spid="11" grpId="0" animBg="1"/>
          <p:bldP spid="3330" grpId="0" animBg="1"/>
          <p:bldP spid="3331" grpId="0" animBg="1"/>
          <p:bldP spid="3332"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324"/>
                                            </p:tgtEl>
                                            <p:attrNameLst>
                                              <p:attrName>style.visibility</p:attrName>
                                            </p:attrNameLst>
                                          </p:cBhvr>
                                          <p:to>
                                            <p:strVal val="visible"/>
                                          </p:to>
                                        </p:set>
                                        <p:animEffect transition="in" filter="fade">
                                          <p:cBhvr>
                                            <p:cTn id="7" dur="500"/>
                                            <p:tgtEl>
                                              <p:spTgt spid="33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par>
                                    <p:cTn id="15" presetID="10" presetClass="entr" presetSubtype="0" fill="hold" grpId="0" nodeType="withEffect">
                                      <p:stCondLst>
                                        <p:cond delay="25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animEffect transition="in" filter="fade">
                                          <p:cBhvr>
                                            <p:cTn id="19" dur="500"/>
                                            <p:tgtEl>
                                              <p:spTgt spid="11"/>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500" fill="hold"/>
                                            <p:tgtEl>
                                              <p:spTgt spid="10"/>
                                            </p:tgtEl>
                                            <p:attrNameLst>
                                              <p:attrName>ppt_w</p:attrName>
                                            </p:attrNameLst>
                                          </p:cBhvr>
                                          <p:tavLst>
                                            <p:tav tm="0">
                                              <p:val>
                                                <p:fltVal val="0"/>
                                              </p:val>
                                            </p:tav>
                                            <p:tav tm="100000">
                                              <p:val>
                                                <p:strVal val="#ppt_w"/>
                                              </p:val>
                                            </p:tav>
                                          </p:tavLst>
                                        </p:anim>
                                        <p:anim calcmode="lin" valueType="num">
                                          <p:cBhvr>
                                            <p:cTn id="23" dur="500" fill="hold"/>
                                            <p:tgtEl>
                                              <p:spTgt spid="10"/>
                                            </p:tgtEl>
                                            <p:attrNameLst>
                                              <p:attrName>ppt_h</p:attrName>
                                            </p:attrNameLst>
                                          </p:cBhvr>
                                          <p:tavLst>
                                            <p:tav tm="0">
                                              <p:val>
                                                <p:fltVal val="0"/>
                                              </p:val>
                                            </p:tav>
                                            <p:tav tm="100000">
                                              <p:val>
                                                <p:strVal val="#ppt_h"/>
                                              </p:val>
                                            </p:tav>
                                          </p:tavLst>
                                        </p:anim>
                                        <p:animEffect transition="in" filter="fade">
                                          <p:cBhvr>
                                            <p:cTn id="24" dur="500"/>
                                            <p:tgtEl>
                                              <p:spTgt spid="10"/>
                                            </p:tgtEl>
                                          </p:cBhvr>
                                        </p:animEffect>
                                      </p:childTnLst>
                                    </p:cTn>
                                  </p:par>
                                  <p:par>
                                    <p:cTn id="25" presetID="10" presetClass="entr" presetSubtype="0" fill="hold" grpId="0" nodeType="withEffect">
                                      <p:stCondLst>
                                        <p:cond delay="250"/>
                                      </p:stCondLst>
                                      <p:childTnLst>
                                        <p:set>
                                          <p:cBhvr>
                                            <p:cTn id="26" dur="1" fill="hold">
                                              <p:stCondLst>
                                                <p:cond delay="0"/>
                                              </p:stCondLst>
                                            </p:cTn>
                                            <p:tgtEl>
                                              <p:spTgt spid="3332"/>
                                            </p:tgtEl>
                                            <p:attrNameLst>
                                              <p:attrName>style.visibility</p:attrName>
                                            </p:attrNameLst>
                                          </p:cBhvr>
                                          <p:to>
                                            <p:strVal val="visible"/>
                                          </p:to>
                                        </p:set>
                                        <p:anim calcmode="lin" valueType="num">
                                          <p:cBhvr>
                                            <p:cTn id="27" dur="500" fill="hold"/>
                                            <p:tgtEl>
                                              <p:spTgt spid="3332"/>
                                            </p:tgtEl>
                                            <p:attrNameLst>
                                              <p:attrName>ppt_w</p:attrName>
                                            </p:attrNameLst>
                                          </p:cBhvr>
                                          <p:tavLst>
                                            <p:tav tm="0">
                                              <p:val>
                                                <p:fltVal val="0"/>
                                              </p:val>
                                            </p:tav>
                                            <p:tav tm="100000">
                                              <p:val>
                                                <p:strVal val="#ppt_w"/>
                                              </p:val>
                                            </p:tav>
                                          </p:tavLst>
                                        </p:anim>
                                        <p:anim calcmode="lin" valueType="num">
                                          <p:cBhvr>
                                            <p:cTn id="28" dur="500" fill="hold"/>
                                            <p:tgtEl>
                                              <p:spTgt spid="3332"/>
                                            </p:tgtEl>
                                            <p:attrNameLst>
                                              <p:attrName>ppt_h</p:attrName>
                                            </p:attrNameLst>
                                          </p:cBhvr>
                                          <p:tavLst>
                                            <p:tav tm="0">
                                              <p:val>
                                                <p:fltVal val="0"/>
                                              </p:val>
                                            </p:tav>
                                            <p:tav tm="100000">
                                              <p:val>
                                                <p:strVal val="#ppt_h"/>
                                              </p:val>
                                            </p:tav>
                                          </p:tavLst>
                                        </p:anim>
                                        <p:animEffect transition="in" filter="fade">
                                          <p:cBhvr>
                                            <p:cTn id="29" dur="500"/>
                                            <p:tgtEl>
                                              <p:spTgt spid="3332"/>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nodeType="clickEffect">
                                      <p:stCondLst>
                                        <p:cond delay="0"/>
                                      </p:stCondLst>
                                      <p:childTnLst>
                                        <p:set>
                                          <p:cBhvr>
                                            <p:cTn id="33" dur="1" fill="hold">
                                              <p:stCondLst>
                                                <p:cond delay="0"/>
                                              </p:stCondLst>
                                            </p:cTn>
                                            <p:tgtEl>
                                              <p:spTgt spid="3337"/>
                                            </p:tgtEl>
                                            <p:attrNameLst>
                                              <p:attrName>style.visibility</p:attrName>
                                            </p:attrNameLst>
                                          </p:cBhvr>
                                          <p:to>
                                            <p:strVal val="visible"/>
                                          </p:to>
                                        </p:set>
                                        <p:anim calcmode="lin" valueType="num">
                                          <p:cBhvr additive="base">
                                            <p:cTn id="34" dur="500" fill="hold"/>
                                            <p:tgtEl>
                                              <p:spTgt spid="3337"/>
                                            </p:tgtEl>
                                            <p:attrNameLst>
                                              <p:attrName>ppt_x</p:attrName>
                                            </p:attrNameLst>
                                          </p:cBhvr>
                                          <p:tavLst>
                                            <p:tav tm="0">
                                              <p:val>
                                                <p:strVal val="0-#ppt_w/2"/>
                                              </p:val>
                                            </p:tav>
                                            <p:tav tm="100000">
                                              <p:val>
                                                <p:strVal val="#ppt_x"/>
                                              </p:val>
                                            </p:tav>
                                          </p:tavLst>
                                        </p:anim>
                                        <p:anim calcmode="lin" valueType="num">
                                          <p:cBhvr additive="base">
                                            <p:cTn id="35" dur="500" fill="hold"/>
                                            <p:tgtEl>
                                              <p:spTgt spid="3337"/>
                                            </p:tgtEl>
                                            <p:attrNameLst>
                                              <p:attrName>ppt_y</p:attrName>
                                            </p:attrNameLst>
                                          </p:cBhvr>
                                          <p:tavLst>
                                            <p:tav tm="0">
                                              <p:val>
                                                <p:strVal val="#ppt_y"/>
                                              </p:val>
                                            </p:tav>
                                            <p:tav tm="100000">
                                              <p:val>
                                                <p:strVal val="#ppt_y"/>
                                              </p:val>
                                            </p:tav>
                                          </p:tavLst>
                                        </p:anim>
                                      </p:childTnLst>
                                    </p:cTn>
                                  </p:par>
                                </p:childTnLst>
                              </p:cTn>
                            </p:par>
                            <p:par>
                              <p:cTn id="36" fill="hold">
                                <p:stCondLst>
                                  <p:cond delay="500"/>
                                </p:stCondLst>
                                <p:childTnLst>
                                  <p:par>
                                    <p:cTn id="37" presetID="5" presetClass="entr" presetSubtype="10" fill="hold" grpId="0" nodeType="afterEffect">
                                      <p:stCondLst>
                                        <p:cond delay="0"/>
                                      </p:stCondLst>
                                      <p:childTnLst>
                                        <p:set>
                                          <p:cBhvr>
                                            <p:cTn id="38" dur="1" fill="hold">
                                              <p:stCondLst>
                                                <p:cond delay="0"/>
                                              </p:stCondLst>
                                            </p:cTn>
                                            <p:tgtEl>
                                              <p:spTgt spid="3319"/>
                                            </p:tgtEl>
                                            <p:attrNameLst>
                                              <p:attrName>style.visibility</p:attrName>
                                            </p:attrNameLst>
                                          </p:cBhvr>
                                          <p:to>
                                            <p:strVal val="visible"/>
                                          </p:to>
                                        </p:set>
                                        <p:animEffect transition="in" filter="checkerboard(across)">
                                          <p:cBhvr>
                                            <p:cTn id="39" dur="500"/>
                                            <p:tgtEl>
                                              <p:spTgt spid="3319"/>
                                            </p:tgtEl>
                                          </p:cBhvr>
                                        </p:animEffect>
                                      </p:childTnLst>
                                    </p:cTn>
                                  </p:par>
                                </p:childTnLst>
                              </p:cTn>
                            </p:par>
                            <p:par>
                              <p:cTn id="40" fill="hold">
                                <p:stCondLst>
                                  <p:cond delay="1000"/>
                                </p:stCondLst>
                                <p:childTnLst>
                                  <p:par>
                                    <p:cTn id="41" presetID="42" presetClass="entr" presetSubtype="0" fill="hold" grpId="0" nodeType="afterEffect">
                                      <p:stCondLst>
                                        <p:cond delay="0"/>
                                      </p:stCondLst>
                                      <p:childTnLst>
                                        <p:set>
                                          <p:cBhvr>
                                            <p:cTn id="42" dur="1" fill="hold">
                                              <p:stCondLst>
                                                <p:cond delay="0"/>
                                              </p:stCondLst>
                                            </p:cTn>
                                            <p:tgtEl>
                                              <p:spTgt spid="3330"/>
                                            </p:tgtEl>
                                            <p:attrNameLst>
                                              <p:attrName>style.visibility</p:attrName>
                                            </p:attrNameLst>
                                          </p:cBhvr>
                                          <p:to>
                                            <p:strVal val="visible"/>
                                          </p:to>
                                        </p:set>
                                        <p:animEffect transition="in" filter="fade">
                                          <p:cBhvr>
                                            <p:cTn id="43" dur="1000"/>
                                            <p:tgtEl>
                                              <p:spTgt spid="3330"/>
                                            </p:tgtEl>
                                          </p:cBhvr>
                                        </p:animEffect>
                                        <p:anim calcmode="lin" valueType="num">
                                          <p:cBhvr>
                                            <p:cTn id="44" dur="1000" fill="hold"/>
                                            <p:tgtEl>
                                              <p:spTgt spid="3330"/>
                                            </p:tgtEl>
                                            <p:attrNameLst>
                                              <p:attrName>ppt_x</p:attrName>
                                            </p:attrNameLst>
                                          </p:cBhvr>
                                          <p:tavLst>
                                            <p:tav tm="0">
                                              <p:val>
                                                <p:strVal val="#ppt_x"/>
                                              </p:val>
                                            </p:tav>
                                            <p:tav tm="100000">
                                              <p:val>
                                                <p:strVal val="#ppt_x"/>
                                              </p:val>
                                            </p:tav>
                                          </p:tavLst>
                                        </p:anim>
                                        <p:anim calcmode="lin" valueType="num">
                                          <p:cBhvr>
                                            <p:cTn id="45" dur="1000" fill="hold"/>
                                            <p:tgtEl>
                                              <p:spTgt spid="3330"/>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3331"/>
                                            </p:tgtEl>
                                            <p:attrNameLst>
                                              <p:attrName>style.visibility</p:attrName>
                                            </p:attrNameLst>
                                          </p:cBhvr>
                                          <p:to>
                                            <p:strVal val="visible"/>
                                          </p:to>
                                        </p:set>
                                        <p:animEffect transition="in" filter="fade">
                                          <p:cBhvr>
                                            <p:cTn id="48" dur="1000"/>
                                            <p:tgtEl>
                                              <p:spTgt spid="3331"/>
                                            </p:tgtEl>
                                          </p:cBhvr>
                                        </p:animEffect>
                                        <p:anim calcmode="lin" valueType="num">
                                          <p:cBhvr>
                                            <p:cTn id="49" dur="1000" fill="hold"/>
                                            <p:tgtEl>
                                              <p:spTgt spid="3331"/>
                                            </p:tgtEl>
                                            <p:attrNameLst>
                                              <p:attrName>ppt_x</p:attrName>
                                            </p:attrNameLst>
                                          </p:cBhvr>
                                          <p:tavLst>
                                            <p:tav tm="0">
                                              <p:val>
                                                <p:strVal val="#ppt_x"/>
                                              </p:val>
                                            </p:tav>
                                            <p:tav tm="100000">
                                              <p:val>
                                                <p:strVal val="#ppt_x"/>
                                              </p:val>
                                            </p:tav>
                                          </p:tavLst>
                                        </p:anim>
                                        <p:anim calcmode="lin" valueType="num">
                                          <p:cBhvr>
                                            <p:cTn id="50" dur="1000" fill="hold"/>
                                            <p:tgtEl>
                                              <p:spTgt spid="33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24" grpId="0" animBg="1"/>
          <p:bldP spid="3319" grpId="0"/>
          <p:bldP spid="8" grpId="0" animBg="1"/>
          <p:bldP spid="10" grpId="0" animBg="1"/>
          <p:bldP spid="11" grpId="0" animBg="1"/>
          <p:bldP spid="3330" grpId="0" animBg="1"/>
          <p:bldP spid="3331" grpId="0" animBg="1"/>
          <p:bldP spid="3332" grpId="0" animBg="1"/>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5" name="Rectangle 3"/>
          <p:cNvSpPr>
            <a:spLocks noChangeArrowheads="1"/>
          </p:cNvSpPr>
          <p:nvPr/>
        </p:nvSpPr>
        <p:spPr bwMode="auto">
          <a:xfrm>
            <a:off x="1796946" y="377313"/>
            <a:ext cx="699611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400" b="1" u="none" dirty="0">
                <a:solidFill>
                  <a:schemeClr val="tx1">
                    <a:lumMod val="75000"/>
                    <a:lumOff val="25000"/>
                  </a:schemeClr>
                </a:solidFill>
                <a:latin typeface="+mn-lt"/>
                <a:ea typeface="+mn-ea"/>
                <a:cs typeface="+mn-ea"/>
                <a:sym typeface="+mn-lt"/>
              </a:rPr>
              <a:t>本质安全的提出</a:t>
            </a:r>
          </a:p>
        </p:txBody>
      </p:sp>
      <p:sp>
        <p:nvSpPr>
          <p:cNvPr id="46" name="Freeform 7"/>
          <p:cNvSpPr/>
          <p:nvPr/>
        </p:nvSpPr>
        <p:spPr bwMode="auto">
          <a:xfrm>
            <a:off x="252951" y="170154"/>
            <a:ext cx="968619" cy="969218"/>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606179" y="301055"/>
            <a:ext cx="837539" cy="838317"/>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sp>
        <p:nvSpPr>
          <p:cNvPr id="2" name="椭圆 1"/>
          <p:cNvSpPr/>
          <p:nvPr/>
        </p:nvSpPr>
        <p:spPr>
          <a:xfrm>
            <a:off x="1443718" y="1826913"/>
            <a:ext cx="899886" cy="899886"/>
          </a:xfrm>
          <a:prstGeom prst="ellipse">
            <a:avLst/>
          </a:prstGeom>
          <a:solidFill>
            <a:srgbClr val="B71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2571853" y="1904225"/>
            <a:ext cx="8853714" cy="730328"/>
          </a:xfrm>
          <a:prstGeom prst="rect">
            <a:avLst/>
          </a:prstGeom>
        </p:spPr>
        <p:txBody>
          <a:bodyPr wrap="square">
            <a:spAutoFit/>
          </a:bodyPr>
          <a:lstStyle/>
          <a:p>
            <a:pPr lvl="0" fontAlgn="base">
              <a:lnSpc>
                <a:spcPts val="2600"/>
              </a:lnSpc>
              <a:spcBef>
                <a:spcPct val="0"/>
              </a:spcBef>
              <a:spcAft>
                <a:spcPct val="0"/>
              </a:spcAft>
              <a:defRPr/>
            </a:pPr>
            <a:r>
              <a:rPr lang="zh-CN" altLang="en-US" dirty="0">
                <a:cs typeface="+mn-ea"/>
                <a:sym typeface="+mn-lt"/>
              </a:rPr>
              <a:t>“本质安全”一词的提出源于</a:t>
            </a:r>
            <a:r>
              <a:rPr lang="en-US" altLang="zh-CN" dirty="0">
                <a:cs typeface="+mn-ea"/>
                <a:sym typeface="+mn-lt"/>
              </a:rPr>
              <a:t>20</a:t>
            </a:r>
            <a:r>
              <a:rPr lang="zh-CN" altLang="en-US" dirty="0">
                <a:cs typeface="+mn-ea"/>
                <a:sym typeface="+mn-lt"/>
              </a:rPr>
              <a:t>世纪</a:t>
            </a:r>
            <a:r>
              <a:rPr lang="en-US" altLang="zh-CN" dirty="0">
                <a:cs typeface="+mn-ea"/>
                <a:sym typeface="+mn-lt"/>
              </a:rPr>
              <a:t>50</a:t>
            </a:r>
            <a:r>
              <a:rPr lang="zh-CN" altLang="en-US" dirty="0">
                <a:cs typeface="+mn-ea"/>
                <a:sym typeface="+mn-lt"/>
              </a:rPr>
              <a:t>年代世界宇航技术的发展，随着人类科学技术的进步和安全理论的发展，这一概念逐步被广泛接受。</a:t>
            </a:r>
          </a:p>
        </p:txBody>
      </p:sp>
      <p:sp>
        <p:nvSpPr>
          <p:cNvPr id="18" name="椭圆 17"/>
          <p:cNvSpPr/>
          <p:nvPr/>
        </p:nvSpPr>
        <p:spPr>
          <a:xfrm>
            <a:off x="1443718" y="3416433"/>
            <a:ext cx="899886" cy="899886"/>
          </a:xfrm>
          <a:prstGeom prst="ellipse">
            <a:avLst/>
          </a:prstGeom>
          <a:solidFill>
            <a:srgbClr val="3B38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2571853" y="3343862"/>
            <a:ext cx="8853714" cy="1092607"/>
          </a:xfrm>
          <a:prstGeom prst="rect">
            <a:avLst/>
          </a:prstGeom>
        </p:spPr>
        <p:txBody>
          <a:bodyPr wrap="square">
            <a:spAutoFit/>
          </a:bodyPr>
          <a:lstStyle/>
          <a:p>
            <a:pPr marL="285750" lvl="0" indent="-285750" fontAlgn="base">
              <a:lnSpc>
                <a:spcPts val="2600"/>
              </a:lnSpc>
              <a:spcBef>
                <a:spcPct val="0"/>
              </a:spcBef>
              <a:spcAft>
                <a:spcPct val="0"/>
              </a:spcAft>
              <a:buFont typeface="Arial" charset="0"/>
              <a:buChar char="•"/>
              <a:defRPr/>
            </a:pPr>
            <a:r>
              <a:rPr lang="zh-CN" altLang="en-US" dirty="0">
                <a:cs typeface="+mn-ea"/>
                <a:sym typeface="+mn-lt"/>
              </a:rPr>
              <a:t>“本质”之“本”</a:t>
            </a:r>
            <a:r>
              <a:rPr lang="en-US" altLang="zh-CN" dirty="0">
                <a:cs typeface="+mn-ea"/>
                <a:sym typeface="+mn-lt"/>
              </a:rPr>
              <a:t>——“</a:t>
            </a:r>
            <a:r>
              <a:rPr lang="zh-CN" altLang="en-US" dirty="0">
                <a:cs typeface="+mn-ea"/>
                <a:sym typeface="+mn-lt"/>
              </a:rPr>
              <a:t>根本”， “自有”，是固有的，不是外界赋予的；</a:t>
            </a:r>
          </a:p>
          <a:p>
            <a:pPr marL="285750" lvl="0" indent="-285750" fontAlgn="base">
              <a:lnSpc>
                <a:spcPts val="2600"/>
              </a:lnSpc>
              <a:spcBef>
                <a:spcPct val="0"/>
              </a:spcBef>
              <a:spcAft>
                <a:spcPct val="0"/>
              </a:spcAft>
              <a:buFont typeface="Arial" charset="0"/>
              <a:buChar char="•"/>
              <a:defRPr/>
            </a:pPr>
            <a:r>
              <a:rPr lang="zh-CN" altLang="en-US" dirty="0">
                <a:cs typeface="+mn-ea"/>
                <a:sym typeface="+mn-lt"/>
              </a:rPr>
              <a:t>“本质”之“质”</a:t>
            </a:r>
            <a:r>
              <a:rPr lang="en-US" altLang="zh-CN" dirty="0">
                <a:cs typeface="+mn-ea"/>
                <a:sym typeface="+mn-lt"/>
              </a:rPr>
              <a:t>——“</a:t>
            </a:r>
            <a:r>
              <a:rPr lang="zh-CN" altLang="en-US" dirty="0">
                <a:cs typeface="+mn-ea"/>
                <a:sym typeface="+mn-lt"/>
              </a:rPr>
              <a:t>特质、特性、特有” </a:t>
            </a:r>
            <a:endParaRPr lang="en-US" altLang="zh-CN" dirty="0">
              <a:cs typeface="+mn-ea"/>
              <a:sym typeface="+mn-lt"/>
            </a:endParaRPr>
          </a:p>
          <a:p>
            <a:pPr marL="285750" lvl="0" indent="-285750" fontAlgn="base">
              <a:lnSpc>
                <a:spcPts val="2600"/>
              </a:lnSpc>
              <a:spcBef>
                <a:spcPct val="0"/>
              </a:spcBef>
              <a:spcAft>
                <a:spcPct val="0"/>
              </a:spcAft>
              <a:buFont typeface="Arial" charset="0"/>
              <a:buChar char="•"/>
              <a:defRPr/>
            </a:pPr>
            <a:r>
              <a:rPr lang="zh-CN" altLang="en-US" dirty="0">
                <a:cs typeface="+mn-ea"/>
                <a:sym typeface="+mn-lt"/>
              </a:rPr>
              <a:t>“本质”</a:t>
            </a:r>
            <a:r>
              <a:rPr lang="en-US" altLang="zh-CN" dirty="0">
                <a:cs typeface="+mn-ea"/>
                <a:sym typeface="+mn-lt"/>
              </a:rPr>
              <a:t>——“</a:t>
            </a:r>
            <a:r>
              <a:rPr lang="zh-CN" altLang="en-US" dirty="0">
                <a:cs typeface="+mn-ea"/>
                <a:sym typeface="+mn-lt"/>
              </a:rPr>
              <a:t>固有的特质”</a:t>
            </a:r>
          </a:p>
        </p:txBody>
      </p:sp>
      <p:sp>
        <p:nvSpPr>
          <p:cNvPr id="20" name="椭圆 19"/>
          <p:cNvSpPr/>
          <p:nvPr/>
        </p:nvSpPr>
        <p:spPr>
          <a:xfrm>
            <a:off x="1443718" y="4962921"/>
            <a:ext cx="899886" cy="899886"/>
          </a:xfrm>
          <a:prstGeom prst="ellipse">
            <a:avLst/>
          </a:prstGeom>
          <a:solidFill>
            <a:srgbClr val="B71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nvSpPr>
        <p:spPr>
          <a:xfrm>
            <a:off x="2571853" y="4962921"/>
            <a:ext cx="8853714" cy="1063753"/>
          </a:xfrm>
          <a:prstGeom prst="rect">
            <a:avLst/>
          </a:prstGeom>
        </p:spPr>
        <p:txBody>
          <a:bodyPr wrap="square">
            <a:spAutoFit/>
          </a:bodyPr>
          <a:lstStyle/>
          <a:p>
            <a:pPr lvl="0" fontAlgn="base">
              <a:lnSpc>
                <a:spcPts val="2600"/>
              </a:lnSpc>
              <a:spcBef>
                <a:spcPct val="0"/>
              </a:spcBef>
              <a:spcAft>
                <a:spcPct val="0"/>
              </a:spcAft>
              <a:defRPr/>
            </a:pPr>
            <a:r>
              <a:rPr lang="zh-CN" altLang="en-US" dirty="0">
                <a:cs typeface="+mn-ea"/>
                <a:sym typeface="+mn-lt"/>
              </a:rPr>
              <a:t>“本质安全”就是构成某个系统、过程或者环境的所有元素自身具有这样的特质，既不会因为自身失效对其他元素造成损坏，也不会因为其他元素失效而遭受损坏，从而来保障系统、过程或者环境安全。</a:t>
            </a:r>
          </a:p>
        </p:txBody>
      </p:sp>
      <p:sp>
        <p:nvSpPr>
          <p:cNvPr id="5" name="文本框 4"/>
          <p:cNvSpPr txBox="1"/>
          <p:nvPr/>
        </p:nvSpPr>
        <p:spPr>
          <a:xfrm>
            <a:off x="1606201" y="2015246"/>
            <a:ext cx="624114" cy="523220"/>
          </a:xfrm>
          <a:prstGeom prst="rect">
            <a:avLst/>
          </a:prstGeom>
          <a:noFill/>
        </p:spPr>
        <p:txBody>
          <a:bodyPr wrap="square" rtlCol="0">
            <a:spAutoFit/>
          </a:bodyPr>
          <a:lstStyle/>
          <a:p>
            <a:r>
              <a:rPr lang="en-US" altLang="zh-CN" sz="2800" dirty="0">
                <a:solidFill>
                  <a:schemeClr val="bg1"/>
                </a:solidFill>
              </a:rPr>
              <a:t>01</a:t>
            </a:r>
            <a:endParaRPr lang="zh-CN" altLang="en-US" sz="2800" dirty="0">
              <a:solidFill>
                <a:schemeClr val="bg1"/>
              </a:solidFill>
            </a:endParaRPr>
          </a:p>
        </p:txBody>
      </p:sp>
      <p:sp>
        <p:nvSpPr>
          <p:cNvPr id="24" name="文本框 23"/>
          <p:cNvSpPr txBox="1"/>
          <p:nvPr/>
        </p:nvSpPr>
        <p:spPr>
          <a:xfrm>
            <a:off x="1606201" y="3604766"/>
            <a:ext cx="624114" cy="523220"/>
          </a:xfrm>
          <a:prstGeom prst="rect">
            <a:avLst/>
          </a:prstGeom>
          <a:noFill/>
        </p:spPr>
        <p:txBody>
          <a:bodyPr wrap="square" rtlCol="0">
            <a:spAutoFit/>
          </a:bodyPr>
          <a:lstStyle/>
          <a:p>
            <a:r>
              <a:rPr lang="en-US" altLang="zh-CN" sz="2800" dirty="0">
                <a:solidFill>
                  <a:schemeClr val="bg1"/>
                </a:solidFill>
              </a:rPr>
              <a:t>02</a:t>
            </a:r>
            <a:endParaRPr lang="zh-CN" altLang="en-US" sz="2800" dirty="0">
              <a:solidFill>
                <a:schemeClr val="bg1"/>
              </a:solidFill>
            </a:endParaRPr>
          </a:p>
        </p:txBody>
      </p:sp>
      <p:sp>
        <p:nvSpPr>
          <p:cNvPr id="25" name="文本框 24"/>
          <p:cNvSpPr txBox="1"/>
          <p:nvPr/>
        </p:nvSpPr>
        <p:spPr>
          <a:xfrm>
            <a:off x="1606201" y="5151254"/>
            <a:ext cx="624114" cy="523220"/>
          </a:xfrm>
          <a:prstGeom prst="rect">
            <a:avLst/>
          </a:prstGeom>
          <a:noFill/>
        </p:spPr>
        <p:txBody>
          <a:bodyPr wrap="square" rtlCol="0">
            <a:spAutoFit/>
          </a:bodyPr>
          <a:lstStyle/>
          <a:p>
            <a:r>
              <a:rPr lang="en-US" altLang="zh-CN" sz="2800" dirty="0">
                <a:solidFill>
                  <a:schemeClr val="bg1"/>
                </a:solidFill>
              </a:rPr>
              <a:t>03</a:t>
            </a:r>
            <a:endParaRPr lang="zh-CN" altLang="en-US" sz="2800" dirty="0">
              <a:solidFill>
                <a:schemeClr val="bg1"/>
              </a:solidFill>
            </a:endParaRPr>
          </a:p>
        </p:txBody>
      </p:sp>
      <p:cxnSp>
        <p:nvCxnSpPr>
          <p:cNvPr id="7" name="直接连接符 6"/>
          <p:cNvCxnSpPr/>
          <p:nvPr/>
        </p:nvCxnSpPr>
        <p:spPr>
          <a:xfrm>
            <a:off x="2685143" y="2726799"/>
            <a:ext cx="8740424"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2685143" y="4478125"/>
            <a:ext cx="8740424"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a:off x="2685143" y="6132754"/>
            <a:ext cx="8740424"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5" name="Rectangle 3"/>
          <p:cNvSpPr>
            <a:spLocks noChangeArrowheads="1"/>
          </p:cNvSpPr>
          <p:nvPr/>
        </p:nvSpPr>
        <p:spPr bwMode="auto">
          <a:xfrm>
            <a:off x="1796946" y="377313"/>
            <a:ext cx="699611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400" b="1" u="none" dirty="0">
                <a:solidFill>
                  <a:schemeClr val="tx1">
                    <a:lumMod val="75000"/>
                    <a:lumOff val="25000"/>
                  </a:schemeClr>
                </a:solidFill>
                <a:latin typeface="+mn-lt"/>
                <a:ea typeface="+mn-ea"/>
                <a:cs typeface="+mn-ea"/>
                <a:sym typeface="+mn-lt"/>
              </a:rPr>
              <a:t>“广义的本质安全”与“狭义的本质安全”</a:t>
            </a:r>
          </a:p>
        </p:txBody>
      </p:sp>
      <p:sp>
        <p:nvSpPr>
          <p:cNvPr id="46" name="Freeform 7"/>
          <p:cNvSpPr/>
          <p:nvPr/>
        </p:nvSpPr>
        <p:spPr bwMode="auto">
          <a:xfrm>
            <a:off x="252951" y="170154"/>
            <a:ext cx="968619" cy="969218"/>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606179" y="301055"/>
            <a:ext cx="837539" cy="838317"/>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sp>
        <p:nvSpPr>
          <p:cNvPr id="4" name="矩形 3"/>
          <p:cNvSpPr/>
          <p:nvPr/>
        </p:nvSpPr>
        <p:spPr>
          <a:xfrm>
            <a:off x="1796946" y="1698171"/>
            <a:ext cx="3933371" cy="4557486"/>
          </a:xfrm>
          <a:prstGeom prst="rect">
            <a:avLst/>
          </a:prstGeom>
          <a:solidFill>
            <a:srgbClr val="B71C2B"/>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2" name="矩形 21"/>
          <p:cNvSpPr/>
          <p:nvPr/>
        </p:nvSpPr>
        <p:spPr>
          <a:xfrm>
            <a:off x="6296375" y="1698171"/>
            <a:ext cx="3933371" cy="4557486"/>
          </a:xfrm>
          <a:prstGeom prst="rect">
            <a:avLst/>
          </a:prstGeom>
          <a:solidFill>
            <a:srgbClr val="3B3838"/>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3" name="Text Box 6"/>
          <p:cNvSpPr txBox="1">
            <a:spLocks noChangeArrowheads="1"/>
          </p:cNvSpPr>
          <p:nvPr/>
        </p:nvSpPr>
        <p:spPr bwMode="gray">
          <a:xfrm>
            <a:off x="2192006" y="1873825"/>
            <a:ext cx="31432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1"/>
                </a:solidFill>
                <a:effectLst/>
                <a:uLnTx/>
                <a:uFillTx/>
                <a:latin typeface="+mn-lt"/>
                <a:ea typeface="+mn-ea"/>
                <a:cs typeface="+mn-ea"/>
                <a:sym typeface="+mn-lt"/>
              </a:rPr>
              <a:t>广义的本质安全</a:t>
            </a:r>
            <a:endParaRPr kumimoji="0" lang="en-US" altLang="zh-CN" sz="2000" b="1" i="0" u="none" strike="noStrike" kern="1200" cap="none" spc="0" normalizeH="0" baseline="0" noProof="0" dirty="0">
              <a:ln>
                <a:noFill/>
              </a:ln>
              <a:solidFill>
                <a:schemeClr val="bg1"/>
              </a:solidFill>
              <a:effectLst/>
              <a:uLnTx/>
              <a:uFillTx/>
              <a:latin typeface="+mn-lt"/>
              <a:ea typeface="+mn-ea"/>
              <a:cs typeface="+mn-ea"/>
              <a:sym typeface="+mn-lt"/>
            </a:endParaRPr>
          </a:p>
        </p:txBody>
      </p:sp>
      <p:sp>
        <p:nvSpPr>
          <p:cNvPr id="26" name="Text Box 6"/>
          <p:cNvSpPr txBox="1">
            <a:spLocks noChangeArrowheads="1"/>
          </p:cNvSpPr>
          <p:nvPr/>
        </p:nvSpPr>
        <p:spPr bwMode="gray">
          <a:xfrm>
            <a:off x="2325924" y="2708938"/>
            <a:ext cx="3143250" cy="2535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marL="0" marR="0" lvl="0" indent="0" algn="l" defTabSz="914400" rtl="0" eaLnBrk="0" fontAlgn="base" latinLnBrk="0" hangingPunct="0">
              <a:lnSpc>
                <a:spcPct val="150000"/>
              </a:lnSpc>
              <a:spcBef>
                <a:spcPct val="0"/>
              </a:spcBef>
              <a:spcAft>
                <a:spcPct val="0"/>
              </a:spcAft>
              <a:buClrTx/>
              <a:buSzTx/>
              <a:buFontTx/>
              <a:buNone/>
              <a:defRPr/>
            </a:pPr>
            <a:r>
              <a:rPr kumimoji="0" lang="zh-CN" altLang="en-US" sz="1800" b="0" i="0" u="none" strike="noStrike" kern="1200" cap="none" spc="0" normalizeH="0" baseline="0" noProof="0" dirty="0">
                <a:ln>
                  <a:noFill/>
                </a:ln>
                <a:solidFill>
                  <a:schemeClr val="bg1"/>
                </a:solidFill>
                <a:effectLst/>
                <a:uLnTx/>
                <a:uFillTx/>
                <a:latin typeface="+mn-lt"/>
                <a:ea typeface="+mn-ea"/>
                <a:cs typeface="+mn-ea"/>
                <a:sym typeface="+mn-lt"/>
              </a:rPr>
              <a:t>指“人</a:t>
            </a:r>
            <a:r>
              <a:rPr kumimoji="0" lang="en-US" altLang="zh-CN" sz="1800" b="0" i="0" u="none" strike="noStrike" kern="1200" cap="none" spc="0" normalizeH="0" baseline="0" noProof="0" dirty="0">
                <a:ln>
                  <a:noFill/>
                </a:ln>
                <a:solidFill>
                  <a:schemeClr val="bg1"/>
                </a:solidFill>
                <a:effectLst/>
                <a:uLnTx/>
                <a:uFillTx/>
                <a:latin typeface="+mn-lt"/>
                <a:ea typeface="+mn-ea"/>
                <a:cs typeface="+mn-ea"/>
                <a:sym typeface="+mn-lt"/>
              </a:rPr>
              <a:t>—</a:t>
            </a:r>
            <a:r>
              <a:rPr kumimoji="0" lang="zh-CN" altLang="en-US" sz="1800" b="0" i="0" u="none" strike="noStrike" kern="1200" cap="none" spc="0" normalizeH="0" baseline="0" noProof="0" dirty="0">
                <a:ln>
                  <a:noFill/>
                </a:ln>
                <a:solidFill>
                  <a:schemeClr val="bg1"/>
                </a:solidFill>
                <a:effectLst/>
                <a:uLnTx/>
                <a:uFillTx/>
                <a:latin typeface="+mn-lt"/>
                <a:ea typeface="+mn-ea"/>
                <a:cs typeface="+mn-ea"/>
                <a:sym typeface="+mn-lt"/>
              </a:rPr>
              <a:t>机</a:t>
            </a:r>
            <a:r>
              <a:rPr kumimoji="0" lang="en-US" altLang="zh-CN" sz="1800" b="0" i="0" u="none" strike="noStrike" kern="1200" cap="none" spc="0" normalizeH="0" baseline="0" noProof="0" dirty="0">
                <a:ln>
                  <a:noFill/>
                </a:ln>
                <a:solidFill>
                  <a:schemeClr val="bg1"/>
                </a:solidFill>
                <a:effectLst/>
                <a:uLnTx/>
                <a:uFillTx/>
                <a:latin typeface="+mn-lt"/>
                <a:ea typeface="+mn-ea"/>
                <a:cs typeface="+mn-ea"/>
                <a:sym typeface="+mn-lt"/>
              </a:rPr>
              <a:t>—</a:t>
            </a:r>
            <a:r>
              <a:rPr kumimoji="0" lang="zh-CN" altLang="en-US" sz="1800" b="0" i="0" u="none" strike="noStrike" kern="1200" cap="none" spc="0" normalizeH="0" baseline="0" noProof="0" dirty="0">
                <a:ln>
                  <a:noFill/>
                </a:ln>
                <a:solidFill>
                  <a:schemeClr val="bg1"/>
                </a:solidFill>
                <a:effectLst/>
                <a:uLnTx/>
                <a:uFillTx/>
                <a:latin typeface="+mn-lt"/>
                <a:ea typeface="+mn-ea"/>
                <a:cs typeface="+mn-ea"/>
                <a:sym typeface="+mn-lt"/>
              </a:rPr>
              <a:t>环境</a:t>
            </a:r>
            <a:r>
              <a:rPr kumimoji="0" lang="en-US" altLang="zh-CN" sz="1800" b="0" i="0" u="none" strike="noStrike" kern="1200" cap="none" spc="0" normalizeH="0" baseline="0" noProof="0" dirty="0">
                <a:ln>
                  <a:noFill/>
                </a:ln>
                <a:solidFill>
                  <a:schemeClr val="bg1"/>
                </a:solidFill>
                <a:effectLst/>
                <a:uLnTx/>
                <a:uFillTx/>
                <a:latin typeface="+mn-lt"/>
                <a:ea typeface="+mn-ea"/>
                <a:cs typeface="+mn-ea"/>
                <a:sym typeface="+mn-lt"/>
              </a:rPr>
              <a:t>—</a:t>
            </a:r>
            <a:r>
              <a:rPr kumimoji="0" lang="zh-CN" altLang="en-US" sz="1800" b="0" i="0" u="none" strike="noStrike" kern="1200" cap="none" spc="0" normalizeH="0" baseline="0" noProof="0" dirty="0">
                <a:ln>
                  <a:noFill/>
                </a:ln>
                <a:solidFill>
                  <a:schemeClr val="bg1"/>
                </a:solidFill>
                <a:effectLst/>
                <a:uLnTx/>
                <a:uFillTx/>
                <a:latin typeface="+mn-lt"/>
                <a:ea typeface="+mn-ea"/>
                <a:cs typeface="+mn-ea"/>
                <a:sym typeface="+mn-lt"/>
              </a:rPr>
              <a:t>管理”这一系统（就是前文所说的事故系统）表现出的安全性能。简单来说，就是通过优化资源配置和提高其完整性，使整个系统安全可靠。</a:t>
            </a:r>
            <a:endParaRPr kumimoji="0" lang="en-US" altLang="zh-CN" sz="1800" b="0" i="0" u="sng" strike="noStrike" kern="1200" cap="none" spc="0" normalizeH="0" baseline="0" noProof="0" dirty="0">
              <a:ln>
                <a:noFill/>
              </a:ln>
              <a:solidFill>
                <a:schemeClr val="bg1"/>
              </a:solidFill>
              <a:effectLst/>
              <a:uLnTx/>
              <a:uFillTx/>
              <a:latin typeface="+mn-lt"/>
              <a:ea typeface="+mn-ea"/>
              <a:cs typeface="+mn-ea"/>
              <a:sym typeface="+mn-lt"/>
            </a:endParaRPr>
          </a:p>
        </p:txBody>
      </p:sp>
      <p:sp>
        <p:nvSpPr>
          <p:cNvPr id="27" name="Text Box 6"/>
          <p:cNvSpPr txBox="1">
            <a:spLocks noChangeArrowheads="1"/>
          </p:cNvSpPr>
          <p:nvPr/>
        </p:nvSpPr>
        <p:spPr bwMode="gray">
          <a:xfrm>
            <a:off x="6588908" y="1843822"/>
            <a:ext cx="31432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algn="ctr" fontAlgn="base">
              <a:spcBef>
                <a:spcPct val="0"/>
              </a:spcBef>
              <a:spcAft>
                <a:spcPct val="0"/>
              </a:spcAft>
              <a:defRPr/>
            </a:pPr>
            <a:r>
              <a:rPr lang="zh-CN" altLang="en-US" sz="2000" b="1" u="none" dirty="0">
                <a:solidFill>
                  <a:schemeClr val="bg1"/>
                </a:solidFill>
                <a:latin typeface="+mn-lt"/>
                <a:ea typeface="+mn-ea"/>
                <a:cs typeface="+mn-ea"/>
                <a:sym typeface="+mn-lt"/>
              </a:rPr>
              <a:t>狭义的本质安全</a:t>
            </a:r>
          </a:p>
        </p:txBody>
      </p:sp>
      <p:sp>
        <p:nvSpPr>
          <p:cNvPr id="28" name="Text Box 6"/>
          <p:cNvSpPr txBox="1">
            <a:spLocks noChangeArrowheads="1"/>
          </p:cNvSpPr>
          <p:nvPr/>
        </p:nvSpPr>
        <p:spPr bwMode="gray">
          <a:xfrm>
            <a:off x="6616265" y="2273935"/>
            <a:ext cx="3538311" cy="3831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lnSpc>
                <a:spcPct val="150000"/>
              </a:lnSpc>
              <a:spcBef>
                <a:spcPct val="0"/>
              </a:spcBef>
              <a:spcAft>
                <a:spcPct val="0"/>
              </a:spcAft>
              <a:defRPr/>
            </a:pPr>
            <a:r>
              <a:rPr lang="zh-CN" altLang="en-US" u="none" dirty="0">
                <a:solidFill>
                  <a:schemeClr val="bg1"/>
                </a:solidFill>
                <a:latin typeface="+mn-lt"/>
                <a:ea typeface="+mn-ea"/>
                <a:cs typeface="+mn-ea"/>
                <a:sym typeface="+mn-lt"/>
              </a:rPr>
              <a:t>指机器、设备本身所具有的安全性能。当系统发生故障时，机器、设备能够自动防止操作失误或引发事故；即使由于人为操作失误，设备系统也能够自动排除、切换或安全地停止运转，从而保障人身、设备和财产的安全。</a:t>
            </a:r>
          </a:p>
          <a:p>
            <a:pPr lvl="0" fontAlgn="base">
              <a:lnSpc>
                <a:spcPct val="150000"/>
              </a:lnSpc>
              <a:spcBef>
                <a:spcPct val="0"/>
              </a:spcBef>
              <a:spcAft>
                <a:spcPct val="0"/>
              </a:spcAft>
              <a:defRPr/>
            </a:pPr>
            <a:r>
              <a:rPr lang="zh-CN" altLang="en-US" b="1" u="none" dirty="0">
                <a:solidFill>
                  <a:srgbClr val="FFFF00"/>
                </a:solidFill>
                <a:latin typeface="+mn-lt"/>
                <a:ea typeface="+mn-ea"/>
                <a:cs typeface="+mn-ea"/>
                <a:sym typeface="+mn-lt"/>
              </a:rPr>
              <a:t>备注：</a:t>
            </a:r>
            <a:r>
              <a:rPr lang="zh-CN" altLang="en-US" u="none" dirty="0">
                <a:solidFill>
                  <a:schemeClr val="bg1"/>
                </a:solidFill>
                <a:latin typeface="+mn-lt"/>
                <a:ea typeface="+mn-ea"/>
                <a:cs typeface="+mn-ea"/>
                <a:sym typeface="+mn-lt"/>
              </a:rPr>
              <a:t>狭义的本质安全往往也称为</a:t>
            </a:r>
            <a:r>
              <a:rPr lang="zh-CN" altLang="en-US" b="1" u="none" dirty="0">
                <a:solidFill>
                  <a:srgbClr val="FFFF00"/>
                </a:solidFill>
                <a:latin typeface="+mn-lt"/>
                <a:ea typeface="+mn-ea"/>
                <a:cs typeface="+mn-ea"/>
                <a:sym typeface="+mn-lt"/>
              </a:rPr>
              <a:t>设备本质安全。</a:t>
            </a:r>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3"/>
          <p:cNvSpPr>
            <a:spLocks noChangeArrowheads="1"/>
          </p:cNvSpPr>
          <p:nvPr/>
        </p:nvSpPr>
        <p:spPr bwMode="auto">
          <a:xfrm>
            <a:off x="1796946" y="377313"/>
            <a:ext cx="699611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400" b="1" u="none" dirty="0">
                <a:solidFill>
                  <a:schemeClr val="tx1">
                    <a:lumMod val="75000"/>
                    <a:lumOff val="25000"/>
                  </a:schemeClr>
                </a:solidFill>
                <a:latin typeface="+mn-lt"/>
                <a:ea typeface="+mn-ea"/>
                <a:cs typeface="+mn-ea"/>
                <a:sym typeface="+mn-lt"/>
              </a:rPr>
              <a:t> 设备本质安全管理的定义</a:t>
            </a:r>
          </a:p>
        </p:txBody>
      </p:sp>
      <p:sp>
        <p:nvSpPr>
          <p:cNvPr id="46" name="Freeform 7"/>
          <p:cNvSpPr/>
          <p:nvPr/>
        </p:nvSpPr>
        <p:spPr bwMode="auto">
          <a:xfrm>
            <a:off x="252951" y="170154"/>
            <a:ext cx="968619" cy="969218"/>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606179" y="301055"/>
            <a:ext cx="837539" cy="838317"/>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pic>
        <p:nvPicPr>
          <p:cNvPr id="11" name="Picture 7" descr="各种各样的压力容器"/>
          <p:cNvPicPr>
            <a:picLocks noChangeAspect="1"/>
          </p:cNvPicPr>
          <p:nvPr/>
        </p:nvPicPr>
        <p:blipFill>
          <a:blip r:embed="rId3"/>
          <a:stretch>
            <a:fillRect/>
          </a:stretch>
        </p:blipFill>
        <p:spPr>
          <a:xfrm>
            <a:off x="410971" y="2491627"/>
            <a:ext cx="4313840" cy="2759303"/>
          </a:xfrm>
          <a:prstGeom prst="rect">
            <a:avLst/>
          </a:prstGeom>
          <a:noFill/>
          <a:ln w="9525">
            <a:noFill/>
          </a:ln>
        </p:spPr>
      </p:pic>
      <p:sp>
        <p:nvSpPr>
          <p:cNvPr id="2" name="矩形 1"/>
          <p:cNvSpPr/>
          <p:nvPr/>
        </p:nvSpPr>
        <p:spPr>
          <a:xfrm>
            <a:off x="4879856" y="2480469"/>
            <a:ext cx="6407687" cy="1092607"/>
          </a:xfrm>
          <a:prstGeom prst="rect">
            <a:avLst/>
          </a:prstGeom>
        </p:spPr>
        <p:txBody>
          <a:bodyPr wrap="square">
            <a:spAutoFit/>
          </a:bodyPr>
          <a:lstStyle/>
          <a:p>
            <a:pPr marL="285750" indent="-285750">
              <a:lnSpc>
                <a:spcPts val="2600"/>
              </a:lnSpc>
              <a:buFont typeface="Arial" charset="0"/>
              <a:buChar char="•"/>
            </a:pPr>
            <a:r>
              <a:rPr lang="zh-CN" altLang="en-US" dirty="0">
                <a:cs typeface="+mn-ea"/>
                <a:sym typeface="+mn-lt"/>
              </a:rPr>
              <a:t>设备本质安全管理是针对设备如何实现或尽可能接近本质安全，而实施的一系列调节、控制行为或过程的总称，用以保持和持续提升设备的本质安全水平。</a:t>
            </a:r>
            <a:endParaRPr lang="zh-CN" altLang="en-US" dirty="0"/>
          </a:p>
        </p:txBody>
      </p:sp>
      <p:sp>
        <p:nvSpPr>
          <p:cNvPr id="13" name="Rectangle 3"/>
          <p:cNvSpPr>
            <a:spLocks noChangeArrowheads="1"/>
          </p:cNvSpPr>
          <p:nvPr/>
        </p:nvSpPr>
        <p:spPr bwMode="auto">
          <a:xfrm>
            <a:off x="4801785" y="1662906"/>
            <a:ext cx="378610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000" b="1" u="none" dirty="0">
                <a:solidFill>
                  <a:srgbClr val="B71C2B"/>
                </a:solidFill>
                <a:latin typeface="+mn-lt"/>
                <a:ea typeface="+mn-ea"/>
                <a:cs typeface="+mn-ea"/>
                <a:sym typeface="+mn-lt"/>
              </a:rPr>
              <a:t> 设备本质安全管理</a:t>
            </a:r>
          </a:p>
        </p:txBody>
      </p:sp>
      <p:sp>
        <p:nvSpPr>
          <p:cNvPr id="14" name="矩形 13"/>
          <p:cNvSpPr/>
          <p:nvPr/>
        </p:nvSpPr>
        <p:spPr>
          <a:xfrm>
            <a:off x="4765872" y="4537915"/>
            <a:ext cx="6407688" cy="1426031"/>
          </a:xfrm>
          <a:prstGeom prst="rect">
            <a:avLst/>
          </a:prstGeom>
        </p:spPr>
        <p:txBody>
          <a:bodyPr wrap="square">
            <a:spAutoFit/>
          </a:bodyPr>
          <a:lstStyle/>
          <a:p>
            <a:pPr marL="285750" indent="-285750">
              <a:lnSpc>
                <a:spcPts val="2600"/>
              </a:lnSpc>
              <a:buFont typeface="Arial" charset="0"/>
              <a:buChar char="•"/>
            </a:pPr>
            <a:r>
              <a:rPr lang="zh-CN" altLang="en-US" dirty="0">
                <a:cs typeface="+mn-ea"/>
                <a:sym typeface="+mn-lt"/>
              </a:rPr>
              <a:t>设备本质安全管理是一种基于“本质安全”理念的安全管理模式，重视企业设备的“固有安全能力”的保持和提升，着眼于提升企业事故预防能力建设，强调对事故的“根源控制”和“超前预防”。</a:t>
            </a:r>
          </a:p>
        </p:txBody>
      </p:sp>
      <p:sp>
        <p:nvSpPr>
          <p:cNvPr id="15" name="Rectangle 3"/>
          <p:cNvSpPr>
            <a:spLocks noChangeArrowheads="1"/>
          </p:cNvSpPr>
          <p:nvPr/>
        </p:nvSpPr>
        <p:spPr bwMode="auto">
          <a:xfrm>
            <a:off x="4801785" y="3765459"/>
            <a:ext cx="378610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000" b="1" u="none" dirty="0">
                <a:solidFill>
                  <a:srgbClr val="B71C2B"/>
                </a:solidFill>
                <a:latin typeface="+mn-lt"/>
                <a:ea typeface="+mn-ea"/>
                <a:cs typeface="+mn-ea"/>
                <a:sym typeface="+mn-lt"/>
              </a:rPr>
              <a:t>“本质安全”理念</a:t>
            </a:r>
          </a:p>
        </p:txBody>
      </p:sp>
      <p:sp>
        <p:nvSpPr>
          <p:cNvPr id="3" name="矩形 2"/>
          <p:cNvSpPr/>
          <p:nvPr/>
        </p:nvSpPr>
        <p:spPr>
          <a:xfrm>
            <a:off x="4930286" y="2222862"/>
            <a:ext cx="2830285" cy="45719"/>
          </a:xfrm>
          <a:prstGeom prst="rect">
            <a:avLst/>
          </a:prstGeom>
          <a:solidFill>
            <a:srgbClr val="B71C2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7" name="矩形 16"/>
          <p:cNvSpPr/>
          <p:nvPr/>
        </p:nvSpPr>
        <p:spPr>
          <a:xfrm>
            <a:off x="4955734" y="4347607"/>
            <a:ext cx="2830285" cy="45719"/>
          </a:xfrm>
          <a:prstGeom prst="rect">
            <a:avLst/>
          </a:prstGeom>
          <a:solidFill>
            <a:srgbClr val="B71C2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cxnSp>
        <p:nvCxnSpPr>
          <p:cNvPr id="6" name="直接连接符 5"/>
          <p:cNvCxnSpPr/>
          <p:nvPr/>
        </p:nvCxnSpPr>
        <p:spPr>
          <a:xfrm>
            <a:off x="410971" y="6241143"/>
            <a:ext cx="11370058"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410971" y="1538514"/>
            <a:ext cx="11370058"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3"/>
          <p:cNvSpPr>
            <a:spLocks noChangeArrowheads="1"/>
          </p:cNvSpPr>
          <p:nvPr/>
        </p:nvSpPr>
        <p:spPr bwMode="auto">
          <a:xfrm>
            <a:off x="1796946" y="377313"/>
            <a:ext cx="699611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fontAlgn="base">
              <a:spcBef>
                <a:spcPct val="0"/>
              </a:spcBef>
              <a:spcAft>
                <a:spcPct val="0"/>
              </a:spcAft>
              <a:defRPr/>
            </a:pPr>
            <a:r>
              <a:rPr lang="zh-CN" altLang="en-US" sz="2400" b="1" u="none" dirty="0">
                <a:solidFill>
                  <a:schemeClr val="tx1">
                    <a:lumMod val="75000"/>
                    <a:lumOff val="25000"/>
                  </a:schemeClr>
                </a:solidFill>
                <a:latin typeface="+mn-lt"/>
                <a:ea typeface="+mn-ea"/>
                <a:cs typeface="+mn-ea"/>
                <a:sym typeface="+mn-lt"/>
              </a:rPr>
              <a:t>设备本质安全的功能及性能</a:t>
            </a:r>
          </a:p>
        </p:txBody>
      </p:sp>
      <p:sp>
        <p:nvSpPr>
          <p:cNvPr id="46" name="Freeform 7"/>
          <p:cNvSpPr/>
          <p:nvPr/>
        </p:nvSpPr>
        <p:spPr bwMode="auto">
          <a:xfrm>
            <a:off x="252951" y="170154"/>
            <a:ext cx="968619" cy="969218"/>
          </a:xfrm>
          <a:custGeom>
            <a:avLst/>
            <a:gdLst>
              <a:gd name="T0" fmla="*/ 810 w 1620"/>
              <a:gd name="T1" fmla="*/ 1621 h 1621"/>
              <a:gd name="T2" fmla="*/ 0 w 1620"/>
              <a:gd name="T3" fmla="*/ 811 h 1621"/>
              <a:gd name="T4" fmla="*/ 810 w 1620"/>
              <a:gd name="T5" fmla="*/ 0 h 1621"/>
              <a:gd name="T6" fmla="*/ 1620 w 1620"/>
              <a:gd name="T7" fmla="*/ 811 h 1621"/>
              <a:gd name="T8" fmla="*/ 810 w 1620"/>
              <a:gd name="T9" fmla="*/ 1621 h 1621"/>
            </a:gdLst>
            <a:ahLst/>
            <a:cxnLst>
              <a:cxn ang="0">
                <a:pos x="T0" y="T1"/>
              </a:cxn>
              <a:cxn ang="0">
                <a:pos x="T2" y="T3"/>
              </a:cxn>
              <a:cxn ang="0">
                <a:pos x="T4" y="T5"/>
              </a:cxn>
              <a:cxn ang="0">
                <a:pos x="T6" y="T7"/>
              </a:cxn>
              <a:cxn ang="0">
                <a:pos x="T8" y="T9"/>
              </a:cxn>
            </a:cxnLst>
            <a:rect l="0" t="0" r="r" b="b"/>
            <a:pathLst>
              <a:path w="1620" h="1621">
                <a:moveTo>
                  <a:pt x="810" y="1621"/>
                </a:moveTo>
                <a:lnTo>
                  <a:pt x="0" y="811"/>
                </a:lnTo>
                <a:lnTo>
                  <a:pt x="810" y="0"/>
                </a:lnTo>
                <a:lnTo>
                  <a:pt x="1620" y="811"/>
                </a:lnTo>
                <a:lnTo>
                  <a:pt x="810" y="1621"/>
                </a:lnTo>
                <a:close/>
              </a:path>
            </a:pathLst>
          </a:custGeom>
          <a:solidFill>
            <a:srgbClr val="333333"/>
          </a:solidFill>
          <a:ln>
            <a:noFill/>
          </a:ln>
        </p:spPr>
        <p:txBody>
          <a:bodyPr vert="horz" wrap="square" lIns="121920" tIns="60960" rIns="121920" bIns="60960" numCol="1" anchor="t" anchorCtr="0" compatLnSpc="1"/>
          <a:lstStyle/>
          <a:p>
            <a:endParaRPr lang="zh-CN" altLang="en-US" sz="2400">
              <a:cs typeface="+mn-ea"/>
              <a:sym typeface="+mn-lt"/>
            </a:endParaRPr>
          </a:p>
        </p:txBody>
      </p:sp>
      <p:sp>
        <p:nvSpPr>
          <p:cNvPr id="47" name="Freeform 3301"/>
          <p:cNvSpPr/>
          <p:nvPr/>
        </p:nvSpPr>
        <p:spPr bwMode="auto">
          <a:xfrm>
            <a:off x="606179" y="301055"/>
            <a:ext cx="837539" cy="838317"/>
          </a:xfrm>
          <a:custGeom>
            <a:avLst/>
            <a:gdLst>
              <a:gd name="T0" fmla="*/ 1617 w 3233"/>
              <a:gd name="T1" fmla="*/ 3236 h 3236"/>
              <a:gd name="T2" fmla="*/ 0 w 3233"/>
              <a:gd name="T3" fmla="*/ 1619 h 3236"/>
              <a:gd name="T4" fmla="*/ 1617 w 3233"/>
              <a:gd name="T5" fmla="*/ 0 h 3236"/>
              <a:gd name="T6" fmla="*/ 3233 w 3233"/>
              <a:gd name="T7" fmla="*/ 1619 h 3236"/>
              <a:gd name="T8" fmla="*/ 1617 w 3233"/>
              <a:gd name="T9" fmla="*/ 3236 h 3236"/>
            </a:gdLst>
            <a:ahLst/>
            <a:cxnLst>
              <a:cxn ang="0">
                <a:pos x="T0" y="T1"/>
              </a:cxn>
              <a:cxn ang="0">
                <a:pos x="T2" y="T3"/>
              </a:cxn>
              <a:cxn ang="0">
                <a:pos x="T4" y="T5"/>
              </a:cxn>
              <a:cxn ang="0">
                <a:pos x="T6" y="T7"/>
              </a:cxn>
              <a:cxn ang="0">
                <a:pos x="T8" y="T9"/>
              </a:cxn>
            </a:cxnLst>
            <a:rect l="0" t="0" r="r" b="b"/>
            <a:pathLst>
              <a:path w="3233" h="3236">
                <a:moveTo>
                  <a:pt x="1617" y="3236"/>
                </a:moveTo>
                <a:lnTo>
                  <a:pt x="0" y="1619"/>
                </a:lnTo>
                <a:lnTo>
                  <a:pt x="1617" y="0"/>
                </a:lnTo>
                <a:lnTo>
                  <a:pt x="3233" y="1619"/>
                </a:lnTo>
                <a:lnTo>
                  <a:pt x="1617" y="3236"/>
                </a:lnTo>
                <a:close/>
              </a:path>
            </a:pathLst>
          </a:custGeom>
          <a:solidFill>
            <a:srgbClr val="B71C2B"/>
          </a:solidFill>
          <a:ln>
            <a:noFill/>
          </a:ln>
          <a:effectLst>
            <a:outerShdw blurRad="50800" dist="38100" dir="5400000" algn="t" rotWithShape="0">
              <a:prstClr val="black">
                <a:alpha val="40000"/>
              </a:prstClr>
            </a:outerShdw>
          </a:effectLst>
        </p:spPr>
        <p:txBody>
          <a:bodyPr vert="horz" wrap="square" lIns="121920" tIns="60960" rIns="121920" bIns="60960" numCol="1" anchor="t" anchorCtr="0" compatLnSpc="1"/>
          <a:lstStyle/>
          <a:p>
            <a:endParaRPr lang="zh-CN" altLang="en-US" sz="2400">
              <a:cs typeface="+mn-ea"/>
              <a:sym typeface="+mn-lt"/>
            </a:endParaRPr>
          </a:p>
        </p:txBody>
      </p:sp>
      <p:sp>
        <p:nvSpPr>
          <p:cNvPr id="4" name="椭圆 3"/>
          <p:cNvSpPr/>
          <p:nvPr/>
        </p:nvSpPr>
        <p:spPr>
          <a:xfrm>
            <a:off x="4146541" y="2032000"/>
            <a:ext cx="1654629" cy="1654629"/>
          </a:xfrm>
          <a:prstGeom prst="ellipse">
            <a:avLst/>
          </a:prstGeom>
          <a:solidFill>
            <a:srgbClr val="B71C2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9" name="椭圆 18"/>
          <p:cNvSpPr/>
          <p:nvPr/>
        </p:nvSpPr>
        <p:spPr>
          <a:xfrm>
            <a:off x="6096000" y="2061029"/>
            <a:ext cx="1654629" cy="1654629"/>
          </a:xfrm>
          <a:prstGeom prst="ellipse">
            <a:avLst/>
          </a:prstGeom>
          <a:solidFill>
            <a:srgbClr val="3B383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5" name="箭头: 左 4"/>
          <p:cNvSpPr/>
          <p:nvPr/>
        </p:nvSpPr>
        <p:spPr>
          <a:xfrm>
            <a:off x="3645798" y="2516414"/>
            <a:ext cx="1001486" cy="685800"/>
          </a:xfrm>
          <a:prstGeom prst="leftArrow">
            <a:avLst/>
          </a:prstGeom>
          <a:solidFill>
            <a:srgbClr val="B71C2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1" name="箭头: 左 20"/>
          <p:cNvSpPr/>
          <p:nvPr/>
        </p:nvSpPr>
        <p:spPr>
          <a:xfrm flipH="1">
            <a:off x="7249886" y="2545443"/>
            <a:ext cx="1001486" cy="685800"/>
          </a:xfrm>
          <a:prstGeom prst="leftArrow">
            <a:avLst/>
          </a:prstGeom>
          <a:solidFill>
            <a:srgbClr val="3B383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2" name="Rectangle 3"/>
          <p:cNvSpPr>
            <a:spLocks noChangeArrowheads="1"/>
          </p:cNvSpPr>
          <p:nvPr/>
        </p:nvSpPr>
        <p:spPr bwMode="auto">
          <a:xfrm>
            <a:off x="4146541" y="2516414"/>
            <a:ext cx="153125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algn="ctr" fontAlgn="base">
              <a:lnSpc>
                <a:spcPts val="2800"/>
              </a:lnSpc>
              <a:spcBef>
                <a:spcPct val="0"/>
              </a:spcBef>
              <a:spcAft>
                <a:spcPct val="0"/>
              </a:spcAft>
              <a:defRPr/>
            </a:pPr>
            <a:r>
              <a:rPr lang="zh-CN" altLang="en-US" sz="2000" b="1" u="none" dirty="0">
                <a:solidFill>
                  <a:schemeClr val="bg1"/>
                </a:solidFill>
                <a:latin typeface="微软雅黑" charset="-122"/>
                <a:ea typeface="微软雅黑" charset="-122"/>
                <a:cs typeface="+mn-ea"/>
                <a:sym typeface="+mn-lt"/>
              </a:rPr>
              <a:t>失误</a:t>
            </a:r>
            <a:endParaRPr lang="en-US" altLang="zh-CN" sz="2000" b="1" u="none" dirty="0">
              <a:solidFill>
                <a:schemeClr val="bg1"/>
              </a:solidFill>
              <a:latin typeface="微软雅黑" charset="-122"/>
              <a:ea typeface="微软雅黑" charset="-122"/>
              <a:cs typeface="+mn-ea"/>
              <a:sym typeface="+mn-lt"/>
            </a:endParaRPr>
          </a:p>
          <a:p>
            <a:pPr lvl="0" algn="ctr" fontAlgn="base">
              <a:lnSpc>
                <a:spcPts val="2800"/>
              </a:lnSpc>
              <a:spcBef>
                <a:spcPct val="0"/>
              </a:spcBef>
              <a:spcAft>
                <a:spcPct val="0"/>
              </a:spcAft>
              <a:defRPr/>
            </a:pPr>
            <a:r>
              <a:rPr lang="zh-CN" altLang="en-US" sz="2000" b="1" u="none" dirty="0">
                <a:solidFill>
                  <a:schemeClr val="bg1"/>
                </a:solidFill>
                <a:latin typeface="微软雅黑" charset="-122"/>
                <a:ea typeface="微软雅黑" charset="-122"/>
                <a:cs typeface="+mn-ea"/>
                <a:sym typeface="+mn-lt"/>
              </a:rPr>
              <a:t>安全功能</a:t>
            </a:r>
          </a:p>
        </p:txBody>
      </p:sp>
      <p:sp>
        <p:nvSpPr>
          <p:cNvPr id="25" name="Rectangle 3"/>
          <p:cNvSpPr>
            <a:spLocks noChangeArrowheads="1"/>
          </p:cNvSpPr>
          <p:nvPr/>
        </p:nvSpPr>
        <p:spPr bwMode="auto">
          <a:xfrm>
            <a:off x="6157685" y="2545443"/>
            <a:ext cx="153125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Arial" charset="0"/>
                <a:ea typeface="宋体" charset="-122"/>
              </a:defRPr>
            </a:lvl1pPr>
            <a:lvl2pPr marL="742950" indent="-285750" eaLnBrk="0" hangingPunct="0">
              <a:defRPr u="sng">
                <a:solidFill>
                  <a:schemeClr val="tx1"/>
                </a:solidFill>
                <a:latin typeface="Arial" charset="0"/>
                <a:ea typeface="宋体" charset="-122"/>
              </a:defRPr>
            </a:lvl2pPr>
            <a:lvl3pPr marL="1143000" indent="-228600" eaLnBrk="0" hangingPunct="0">
              <a:defRPr u="sng">
                <a:solidFill>
                  <a:schemeClr val="tx1"/>
                </a:solidFill>
                <a:latin typeface="Arial" charset="0"/>
                <a:ea typeface="宋体" charset="-122"/>
              </a:defRPr>
            </a:lvl3pPr>
            <a:lvl4pPr marL="1600200" indent="-228600" eaLnBrk="0" hangingPunct="0">
              <a:defRPr u="sng">
                <a:solidFill>
                  <a:schemeClr val="tx1"/>
                </a:solidFill>
                <a:latin typeface="Arial" charset="0"/>
                <a:ea typeface="宋体" charset="-122"/>
              </a:defRPr>
            </a:lvl4pPr>
            <a:lvl5pPr marL="2057400" indent="-228600" eaLnBrk="0" hangingPunct="0">
              <a:defRPr u="sng">
                <a:solidFill>
                  <a:schemeClr val="tx1"/>
                </a:solidFill>
                <a:latin typeface="Arial" charset="0"/>
                <a:ea typeface="宋体" charset="-122"/>
              </a:defRPr>
            </a:lvl5pPr>
            <a:lvl6pPr marL="2514600" indent="-228600" eaLnBrk="0" fontAlgn="base" hangingPunct="0">
              <a:spcBef>
                <a:spcPct val="0"/>
              </a:spcBef>
              <a:spcAft>
                <a:spcPct val="0"/>
              </a:spcAft>
              <a:defRPr u="sng">
                <a:solidFill>
                  <a:schemeClr val="tx1"/>
                </a:solidFill>
                <a:latin typeface="Arial" charset="0"/>
                <a:ea typeface="宋体" charset="-122"/>
              </a:defRPr>
            </a:lvl6pPr>
            <a:lvl7pPr marL="2971800" indent="-228600" eaLnBrk="0" fontAlgn="base" hangingPunct="0">
              <a:spcBef>
                <a:spcPct val="0"/>
              </a:spcBef>
              <a:spcAft>
                <a:spcPct val="0"/>
              </a:spcAft>
              <a:defRPr u="sng">
                <a:solidFill>
                  <a:schemeClr val="tx1"/>
                </a:solidFill>
                <a:latin typeface="Arial" charset="0"/>
                <a:ea typeface="宋体" charset="-122"/>
              </a:defRPr>
            </a:lvl7pPr>
            <a:lvl8pPr marL="3429000" indent="-228600" eaLnBrk="0" fontAlgn="base" hangingPunct="0">
              <a:spcBef>
                <a:spcPct val="0"/>
              </a:spcBef>
              <a:spcAft>
                <a:spcPct val="0"/>
              </a:spcAft>
              <a:defRPr u="sng">
                <a:solidFill>
                  <a:schemeClr val="tx1"/>
                </a:solidFill>
                <a:latin typeface="Arial" charset="0"/>
                <a:ea typeface="宋体" charset="-122"/>
              </a:defRPr>
            </a:lvl8pPr>
            <a:lvl9pPr marL="3886200" indent="-228600" eaLnBrk="0" fontAlgn="base" hangingPunct="0">
              <a:spcBef>
                <a:spcPct val="0"/>
              </a:spcBef>
              <a:spcAft>
                <a:spcPct val="0"/>
              </a:spcAft>
              <a:defRPr u="sng">
                <a:solidFill>
                  <a:schemeClr val="tx1"/>
                </a:solidFill>
                <a:latin typeface="Arial" charset="0"/>
                <a:ea typeface="宋体" charset="-122"/>
              </a:defRPr>
            </a:lvl9pPr>
          </a:lstStyle>
          <a:p>
            <a:pPr lvl="0" algn="ctr" fontAlgn="base">
              <a:lnSpc>
                <a:spcPts val="2800"/>
              </a:lnSpc>
              <a:spcBef>
                <a:spcPct val="0"/>
              </a:spcBef>
              <a:spcAft>
                <a:spcPct val="0"/>
              </a:spcAft>
              <a:defRPr/>
            </a:pPr>
            <a:r>
              <a:rPr lang="zh-CN" altLang="en-US" sz="2000" b="1" u="none" dirty="0">
                <a:solidFill>
                  <a:schemeClr val="bg1"/>
                </a:solidFill>
                <a:latin typeface="微软雅黑" charset="-122"/>
                <a:ea typeface="微软雅黑" charset="-122"/>
                <a:cs typeface="+mn-ea"/>
                <a:sym typeface="+mn-lt"/>
              </a:rPr>
              <a:t> 故障</a:t>
            </a:r>
            <a:endParaRPr lang="en-US" altLang="zh-CN" sz="2000" b="1" u="none" dirty="0">
              <a:solidFill>
                <a:schemeClr val="bg1"/>
              </a:solidFill>
              <a:latin typeface="微软雅黑" charset="-122"/>
              <a:ea typeface="微软雅黑" charset="-122"/>
              <a:cs typeface="+mn-ea"/>
              <a:sym typeface="+mn-lt"/>
            </a:endParaRPr>
          </a:p>
          <a:p>
            <a:pPr lvl="0" algn="ctr" fontAlgn="base">
              <a:lnSpc>
                <a:spcPts val="2800"/>
              </a:lnSpc>
              <a:spcBef>
                <a:spcPct val="0"/>
              </a:spcBef>
              <a:spcAft>
                <a:spcPct val="0"/>
              </a:spcAft>
              <a:defRPr/>
            </a:pPr>
            <a:r>
              <a:rPr lang="zh-CN" altLang="en-US" sz="2000" b="1" u="none" dirty="0">
                <a:solidFill>
                  <a:schemeClr val="bg1"/>
                </a:solidFill>
                <a:latin typeface="微软雅黑" charset="-122"/>
                <a:ea typeface="微软雅黑" charset="-122"/>
                <a:cs typeface="+mn-ea"/>
                <a:sym typeface="+mn-lt"/>
              </a:rPr>
              <a:t>安全功能</a:t>
            </a:r>
          </a:p>
        </p:txBody>
      </p:sp>
      <p:sp>
        <p:nvSpPr>
          <p:cNvPr id="7" name="矩形 6"/>
          <p:cNvSpPr/>
          <p:nvPr/>
        </p:nvSpPr>
        <p:spPr>
          <a:xfrm>
            <a:off x="505728" y="2061029"/>
            <a:ext cx="2992655" cy="1791516"/>
          </a:xfrm>
          <a:prstGeom prst="rect">
            <a:avLst/>
          </a:prstGeom>
        </p:spPr>
        <p:txBody>
          <a:bodyPr wrap="square">
            <a:spAutoFit/>
          </a:bodyPr>
          <a:lstStyle/>
          <a:p>
            <a:pPr lvl="0" algn="r" fontAlgn="base">
              <a:lnSpc>
                <a:spcPts val="2700"/>
              </a:lnSpc>
              <a:spcBef>
                <a:spcPct val="0"/>
              </a:spcBef>
              <a:spcAft>
                <a:spcPct val="0"/>
              </a:spcAft>
              <a:defRPr/>
            </a:pPr>
            <a:r>
              <a:rPr lang="zh-CN" altLang="en-US" dirty="0">
                <a:cs typeface="+mn-ea"/>
                <a:sym typeface="+mn-lt"/>
              </a:rPr>
              <a:t>指操作者即使操作失误，也不会发生事故或伤害，或者说设备</a:t>
            </a:r>
            <a:r>
              <a:rPr lang="zh-CN" altLang="en-US" b="1" dirty="0">
                <a:solidFill>
                  <a:srgbClr val="B71C2B"/>
                </a:solidFill>
                <a:cs typeface="+mn-ea"/>
                <a:sym typeface="+mn-lt"/>
              </a:rPr>
              <a:t>，设施或技术本身具有自动防止人的不安全行为的功能</a:t>
            </a:r>
          </a:p>
        </p:txBody>
      </p:sp>
      <p:sp>
        <p:nvSpPr>
          <p:cNvPr id="26" name="矩形 25"/>
          <p:cNvSpPr/>
          <p:nvPr/>
        </p:nvSpPr>
        <p:spPr>
          <a:xfrm>
            <a:off x="8398787" y="2090058"/>
            <a:ext cx="2992655" cy="1445267"/>
          </a:xfrm>
          <a:prstGeom prst="rect">
            <a:avLst/>
          </a:prstGeom>
        </p:spPr>
        <p:txBody>
          <a:bodyPr wrap="square">
            <a:spAutoFit/>
          </a:bodyPr>
          <a:lstStyle/>
          <a:p>
            <a:pPr lvl="0" fontAlgn="base">
              <a:lnSpc>
                <a:spcPts val="2700"/>
              </a:lnSpc>
              <a:spcBef>
                <a:spcPct val="0"/>
              </a:spcBef>
              <a:spcAft>
                <a:spcPct val="0"/>
              </a:spcAft>
              <a:defRPr/>
            </a:pPr>
            <a:r>
              <a:rPr lang="zh-CN" altLang="en-US" dirty="0">
                <a:cs typeface="+mn-ea"/>
                <a:sym typeface="+mn-lt"/>
              </a:rPr>
              <a:t>指设备、设施或技术工艺发生故障或损坏时，还能暂时</a:t>
            </a:r>
            <a:r>
              <a:rPr lang="zh-CN" altLang="en-US" b="1" dirty="0">
                <a:cs typeface="+mn-ea"/>
                <a:sym typeface="+mn-lt"/>
              </a:rPr>
              <a:t>维持正常工作或自动转变为安全状态。</a:t>
            </a:r>
          </a:p>
        </p:txBody>
      </p:sp>
      <p:sp>
        <p:nvSpPr>
          <p:cNvPr id="27" name="矩形 26"/>
          <p:cNvSpPr/>
          <p:nvPr/>
        </p:nvSpPr>
        <p:spPr>
          <a:xfrm>
            <a:off x="1796946" y="4675473"/>
            <a:ext cx="10478408" cy="1449628"/>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lvl="0" indent="-342900" algn="l" defTabSz="914400" rtl="0" eaLnBrk="0" fontAlgn="base" latinLnBrk="0" hangingPunct="0">
              <a:lnSpc>
                <a:spcPct val="150000"/>
              </a:lnSpc>
              <a:spcBef>
                <a:spcPct val="20000"/>
              </a:spcBef>
              <a:spcAft>
                <a:spcPct val="0"/>
              </a:spcAft>
              <a:buClr>
                <a:schemeClr val="hlink"/>
              </a:buClr>
              <a:buSzTx/>
              <a:buFontTx/>
              <a:buChar char="•"/>
              <a:defRPr/>
            </a:pPr>
            <a:r>
              <a:rPr kumimoji="0" lang="zh-CN" altLang="en-US" sz="1800" b="1" i="0" u="none" strike="noStrike" kern="0" cap="none" spc="0" normalizeH="0" baseline="0" noProof="0" dirty="0">
                <a:ln>
                  <a:noFill/>
                </a:ln>
                <a:solidFill>
                  <a:srgbClr val="B71C2B"/>
                </a:solidFill>
                <a:effectLst/>
                <a:uLnTx/>
                <a:uFillTx/>
                <a:latin typeface="+mn-lt"/>
                <a:ea typeface="+mn-ea"/>
                <a:cs typeface="+mn-ea"/>
                <a:sym typeface="+mn-lt"/>
              </a:rPr>
              <a:t>“自稳性”</a:t>
            </a:r>
            <a:r>
              <a:rPr kumimoji="0" lang="zh-CN" altLang="en-US" sz="1800" b="0" i="0" u="none" strike="noStrike" kern="0" cap="none" spc="0" normalizeH="0" baseline="0" noProof="0" dirty="0">
                <a:ln>
                  <a:noFill/>
                </a:ln>
                <a:solidFill>
                  <a:schemeClr val="tx1"/>
                </a:solidFill>
                <a:effectLst/>
                <a:uLnTx/>
                <a:uFillTx/>
                <a:latin typeface="+mn-lt"/>
                <a:ea typeface="+mn-ea"/>
                <a:cs typeface="+mn-ea"/>
                <a:sym typeface="+mn-lt"/>
              </a:rPr>
              <a:t>是指本质安全的设备具有保障本身安全和稳定运行的性能</a:t>
            </a:r>
          </a:p>
          <a:p>
            <a:pPr marL="342900" marR="0" lvl="0" indent="-342900" algn="l" defTabSz="914400" rtl="0" eaLnBrk="0" fontAlgn="base" latinLnBrk="0" hangingPunct="0">
              <a:lnSpc>
                <a:spcPct val="150000"/>
              </a:lnSpc>
              <a:spcBef>
                <a:spcPct val="20000"/>
              </a:spcBef>
              <a:spcAft>
                <a:spcPct val="0"/>
              </a:spcAft>
              <a:buClr>
                <a:schemeClr val="hlink"/>
              </a:buClr>
              <a:buSzTx/>
              <a:buFontTx/>
              <a:buChar char="•"/>
              <a:defRPr/>
            </a:pPr>
            <a:r>
              <a:rPr kumimoji="0" lang="zh-CN" altLang="en-US" sz="1800" b="1" i="0" u="none" strike="noStrike" kern="0" cap="none" spc="0" normalizeH="0" baseline="0" noProof="0" dirty="0">
                <a:ln>
                  <a:noFill/>
                </a:ln>
                <a:solidFill>
                  <a:srgbClr val="B71C2B"/>
                </a:solidFill>
                <a:effectLst/>
                <a:uLnTx/>
                <a:uFillTx/>
                <a:latin typeface="+mn-lt"/>
                <a:ea typeface="+mn-ea"/>
                <a:cs typeface="+mn-ea"/>
                <a:sym typeface="+mn-lt"/>
              </a:rPr>
              <a:t>“他稳性”</a:t>
            </a:r>
            <a:r>
              <a:rPr kumimoji="0" lang="zh-CN" altLang="en-US" sz="1800" b="0" i="0" u="none" strike="noStrike" kern="0" cap="none" spc="0" normalizeH="0" baseline="0" noProof="0" dirty="0">
                <a:ln>
                  <a:noFill/>
                </a:ln>
                <a:solidFill>
                  <a:schemeClr val="tx1"/>
                </a:solidFill>
                <a:effectLst/>
                <a:uLnTx/>
                <a:uFillTx/>
                <a:latin typeface="+mn-lt"/>
                <a:ea typeface="+mn-ea"/>
                <a:cs typeface="+mn-ea"/>
                <a:sym typeface="+mn-lt"/>
              </a:rPr>
              <a:t>是指本质安全的设备具有保障本身不对外部输出风险的性能</a:t>
            </a:r>
          </a:p>
          <a:p>
            <a:pPr marL="342900" marR="0" lvl="0" indent="-342900" algn="l" defTabSz="914400" rtl="0" eaLnBrk="0" fontAlgn="base" latinLnBrk="0" hangingPunct="0">
              <a:lnSpc>
                <a:spcPct val="150000"/>
              </a:lnSpc>
              <a:spcBef>
                <a:spcPct val="20000"/>
              </a:spcBef>
              <a:spcAft>
                <a:spcPct val="0"/>
              </a:spcAft>
              <a:buClr>
                <a:schemeClr val="hlink"/>
              </a:buClr>
              <a:buSzTx/>
              <a:buFontTx/>
              <a:buChar char="•"/>
              <a:defRPr/>
            </a:pPr>
            <a:r>
              <a:rPr kumimoji="0" lang="zh-CN" altLang="en-US" sz="1800" b="1" i="0" u="none" strike="noStrike" kern="0" cap="none" spc="0" normalizeH="0" baseline="0" noProof="0" dirty="0">
                <a:ln>
                  <a:noFill/>
                </a:ln>
                <a:solidFill>
                  <a:srgbClr val="B71C2B"/>
                </a:solidFill>
                <a:effectLst/>
                <a:uLnTx/>
                <a:uFillTx/>
                <a:latin typeface="+mn-lt"/>
                <a:ea typeface="+mn-ea"/>
                <a:cs typeface="+mn-ea"/>
                <a:sym typeface="+mn-lt"/>
              </a:rPr>
              <a:t>“抗扰性”</a:t>
            </a:r>
            <a:r>
              <a:rPr kumimoji="0" lang="zh-CN" altLang="en-US" sz="1800" b="0" i="0" u="none" strike="noStrike" kern="0" cap="none" spc="0" normalizeH="0" baseline="0" noProof="0" dirty="0">
                <a:ln>
                  <a:noFill/>
                </a:ln>
                <a:solidFill>
                  <a:schemeClr val="tx1"/>
                </a:solidFill>
                <a:effectLst/>
                <a:uLnTx/>
                <a:uFillTx/>
                <a:latin typeface="+mn-lt"/>
                <a:ea typeface="+mn-ea"/>
                <a:cs typeface="+mn-ea"/>
                <a:sym typeface="+mn-lt"/>
              </a:rPr>
              <a:t>是指本质安全的设备具有有效抵御和防范系统外部输入风险影响的性能</a:t>
            </a:r>
          </a:p>
        </p:txBody>
      </p:sp>
      <p:cxnSp>
        <p:nvCxnSpPr>
          <p:cNvPr id="9" name="直接连接符 8"/>
          <p:cNvCxnSpPr/>
          <p:nvPr/>
        </p:nvCxnSpPr>
        <p:spPr>
          <a:xfrm>
            <a:off x="606179" y="4122057"/>
            <a:ext cx="10785263"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Lst>
  </p:timing>
</p:sld>
</file>

<file path=ppt/theme/theme1.xml><?xml version="1.0" encoding="utf-8"?>
<a:theme xmlns:a="http://schemas.openxmlformats.org/drawingml/2006/main" name="Office 主题​​">
  <a:themeElements>
    <a:clrScheme name="IM——红色">
      <a:dk1>
        <a:sysClr val="windowText" lastClr="000000"/>
      </a:dk1>
      <a:lt1>
        <a:sysClr val="window" lastClr="FFFFFF"/>
      </a:lt1>
      <a:dk2>
        <a:srgbClr val="44546A"/>
      </a:dk2>
      <a:lt2>
        <a:srgbClr val="E7E6E6"/>
      </a:lt2>
      <a:accent1>
        <a:srgbClr val="3B3838"/>
      </a:accent1>
      <a:accent2>
        <a:srgbClr val="D51911"/>
      </a:accent2>
      <a:accent3>
        <a:srgbClr val="D51911"/>
      </a:accent3>
      <a:accent4>
        <a:srgbClr val="D51911"/>
      </a:accent4>
      <a:accent5>
        <a:srgbClr val="D51911"/>
      </a:accent5>
      <a:accent6>
        <a:srgbClr val="D51911"/>
      </a:accent6>
      <a:hlink>
        <a:srgbClr val="D51911"/>
      </a:hlink>
      <a:folHlink>
        <a:srgbClr val="D51911"/>
      </a:folHlink>
    </a:clrScheme>
    <a:fontScheme name="0d2prlvc">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B71C2B"/>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bwMode="auto">
        <a:ln w="31750">
          <a:solidFill>
            <a:srgbClr val="3B3838"/>
          </a:solidFill>
          <a:headEnd type="none" w="med" len="med"/>
          <a:tailEnd type="arrow"/>
        </a:ln>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4725</Words>
  <Application>Microsoft Office PowerPoint</Application>
  <PresentationFormat>自定义</PresentationFormat>
  <Paragraphs>748</Paragraphs>
  <Slides>57</Slides>
  <Notes>57</Notes>
  <HiddenSlides>0</HiddenSlides>
  <MMClips>0</MMClips>
  <ScaleCrop>false</ScaleCrop>
  <HeadingPairs>
    <vt:vector size="4" baseType="variant">
      <vt:variant>
        <vt:lpstr>主题</vt:lpstr>
      </vt:variant>
      <vt:variant>
        <vt:i4>2</vt:i4>
      </vt:variant>
      <vt:variant>
        <vt:lpstr>幻灯片标题</vt:lpstr>
      </vt:variant>
      <vt:variant>
        <vt:i4>57</vt:i4>
      </vt:variant>
    </vt:vector>
  </HeadingPairs>
  <TitlesOfParts>
    <vt:vector size="59" baseType="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安应vs安全人联盟</dc:title>
  <dc:subject>获取资料咨询微信：ansyingcysafety</dc:subject>
  <dc:creator>安应ansying.com</dc:creator>
  <cp:keywords>安应</cp:keywords>
  <dc:description>获取资料咨询微信：ansyingcysafety</dc:description>
  <cp:lastModifiedBy>hp</cp:lastModifiedBy>
  <cp:revision>1</cp:revision>
  <dcterms:created xsi:type="dcterms:W3CDTF">1900-01-01T00:00:00Z</dcterms:created>
  <dcterms:modified xsi:type="dcterms:W3CDTF">2019-05-07T07:30:45Z</dcterms:modified>
  <cp:category>EHS</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2052-9.4.1</vt:lpwstr>
  </property>
</Properties>
</file>